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Lst>
  <p:sldSz cx="36576000" cy="27432000"/>
  <p:notesSz cx="6858000" cy="9144000"/>
  <p:defaultText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4"/>
    <a:srgbClr val="0000CC"/>
    <a:srgbClr val="3333CC"/>
    <a:srgbClr val="4971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8" autoAdjust="0"/>
    <p:restoredTop sz="94660"/>
  </p:normalViewPr>
  <p:slideViewPr>
    <p:cSldViewPr snapToGrid="0">
      <p:cViewPr>
        <p:scale>
          <a:sx n="10" d="100"/>
          <a:sy n="10" d="100"/>
        </p:scale>
        <p:origin x="2252" y="908"/>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smtClean="0"/>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179917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357106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420876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343448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smtClean="0"/>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143111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318201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311400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224406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115521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196322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C3A53B-4C0C-4A28-ABA9-C1756A112676}"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AC239B-FB1E-4E0A-B91D-9E685673240C}" type="slidenum">
              <a:rPr lang="en-US" smtClean="0"/>
              <a:t>‹#›</a:t>
            </a:fld>
            <a:endParaRPr lang="en-US" dirty="0"/>
          </a:p>
        </p:txBody>
      </p:sp>
    </p:spTree>
    <p:extLst>
      <p:ext uri="{BB962C8B-B14F-4D97-AF65-F5344CB8AC3E}">
        <p14:creationId xmlns:p14="http://schemas.microsoft.com/office/powerpoint/2010/main" val="177021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FAC3A53B-4C0C-4A28-ABA9-C1756A112676}" type="datetimeFigureOut">
              <a:rPr lang="en-US" smtClean="0"/>
              <a:t>1/27/2017</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4DAC239B-FB1E-4E0A-B91D-9E685673240C}" type="slidenum">
              <a:rPr lang="en-US" smtClean="0"/>
              <a:t>‹#›</a:t>
            </a:fld>
            <a:endParaRPr lang="en-US" dirty="0"/>
          </a:p>
        </p:txBody>
      </p:sp>
    </p:spTree>
    <p:extLst>
      <p:ext uri="{BB962C8B-B14F-4D97-AF65-F5344CB8AC3E}">
        <p14:creationId xmlns:p14="http://schemas.microsoft.com/office/powerpoint/2010/main" val="9318260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e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jpe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jpg"/><Relationship Id="rId5" Type="http://schemas.openxmlformats.org/officeDocument/2006/relationships/image" Target="../media/image4.jpe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ontent Placeholder 2"/>
          <p:cNvSpPr txBox="1">
            <a:spLocks/>
          </p:cNvSpPr>
          <p:nvPr/>
        </p:nvSpPr>
        <p:spPr>
          <a:xfrm>
            <a:off x="2695201" y="14238747"/>
            <a:ext cx="7277313" cy="6602116"/>
          </a:xfrm>
          <a:prstGeom prst="rect">
            <a:avLst/>
          </a:prstGeom>
        </p:spPr>
        <p:txBody>
          <a:bodyPr>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spcBef>
                <a:spcPts val="1200"/>
              </a:spcBef>
              <a:buNone/>
            </a:pPr>
            <a:endParaRPr lang="en-US" sz="3200" dirty="0" smtClean="0"/>
          </a:p>
          <a:p>
            <a:pPr marL="0" indent="0">
              <a:lnSpc>
                <a:spcPct val="70000"/>
              </a:lnSpc>
              <a:spcBef>
                <a:spcPts val="1200"/>
              </a:spcBef>
              <a:buNone/>
            </a:pPr>
            <a:r>
              <a:rPr lang="en-US" sz="3600" dirty="0" smtClean="0"/>
              <a:t>Change point analysis to define phases.</a:t>
            </a:r>
          </a:p>
          <a:p>
            <a:pPr marL="457200" indent="-457200">
              <a:spcBef>
                <a:spcPts val="1200"/>
              </a:spcBef>
            </a:pPr>
            <a:endParaRPr lang="en-US" sz="3200" dirty="0" smtClean="0"/>
          </a:p>
          <a:p>
            <a:pPr>
              <a:spcBef>
                <a:spcPts val="1200"/>
              </a:spcBef>
            </a:pPr>
            <a:endParaRPr lang="en-US" sz="3200" dirty="0" smtClean="0"/>
          </a:p>
          <a:p>
            <a:pPr>
              <a:spcBef>
                <a:spcPts val="1200"/>
              </a:spcBef>
            </a:pPr>
            <a:endParaRPr lang="en-US" sz="3200" dirty="0" smtClean="0"/>
          </a:p>
          <a:p>
            <a:pPr>
              <a:spcBef>
                <a:spcPts val="1200"/>
              </a:spcBef>
            </a:pPr>
            <a:endParaRPr lang="en-US" sz="3200" dirty="0" smtClean="0"/>
          </a:p>
          <a:p>
            <a:pPr marL="457200" indent="-457200">
              <a:lnSpc>
                <a:spcPct val="70000"/>
              </a:lnSpc>
              <a:spcBef>
                <a:spcPts val="3000"/>
              </a:spcBef>
            </a:pPr>
            <a:endParaRPr lang="en-US" sz="3600" dirty="0" smtClean="0"/>
          </a:p>
          <a:p>
            <a:pPr marL="0" indent="0">
              <a:lnSpc>
                <a:spcPct val="70000"/>
              </a:lnSpc>
              <a:spcBef>
                <a:spcPts val="1200"/>
              </a:spcBef>
              <a:buNone/>
            </a:pPr>
            <a:r>
              <a:rPr lang="en-US" sz="3600" dirty="0" smtClean="0"/>
              <a:t>Data sub-setting to obtain </a:t>
            </a:r>
            <a:r>
              <a:rPr lang="en-US" sz="3600" dirty="0"/>
              <a:t>t</a:t>
            </a:r>
            <a:r>
              <a:rPr lang="en-US" sz="3600" dirty="0" smtClean="0"/>
              <a:t>emporally continuous input for CI trees.</a:t>
            </a:r>
          </a:p>
          <a:p>
            <a:pPr marL="457200" indent="-457200">
              <a:spcBef>
                <a:spcPts val="1200"/>
              </a:spcBef>
            </a:pPr>
            <a:endParaRPr lang="en-US" sz="3200" dirty="0" smtClean="0"/>
          </a:p>
          <a:p>
            <a:pPr marL="457200" indent="-457200">
              <a:spcBef>
                <a:spcPts val="1200"/>
              </a:spcBef>
            </a:pPr>
            <a:endParaRPr lang="en-US" sz="3200" dirty="0" smtClean="0"/>
          </a:p>
          <a:p>
            <a:pPr>
              <a:spcBef>
                <a:spcPts val="1200"/>
              </a:spcBef>
            </a:pPr>
            <a:endParaRPr lang="en-US" sz="3200" dirty="0"/>
          </a:p>
        </p:txBody>
      </p:sp>
      <p:sp>
        <p:nvSpPr>
          <p:cNvPr id="7" name="Rounded Rectangle 6"/>
          <p:cNvSpPr/>
          <p:nvPr/>
        </p:nvSpPr>
        <p:spPr>
          <a:xfrm>
            <a:off x="4623360" y="12393076"/>
            <a:ext cx="4336198" cy="1828800"/>
          </a:xfrm>
          <a:prstGeom prst="roundRect">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400" dirty="0">
                <a:latin typeface="Arial Rounded MT Bold" panose="020F0704030504030204" pitchFamily="34" charset="0"/>
              </a:rPr>
              <a:t>Data Prep</a:t>
            </a:r>
          </a:p>
        </p:txBody>
      </p:sp>
      <p:sp>
        <p:nvSpPr>
          <p:cNvPr id="9" name="Rounded Rectangle 8"/>
          <p:cNvSpPr/>
          <p:nvPr/>
        </p:nvSpPr>
        <p:spPr>
          <a:xfrm>
            <a:off x="10457991" y="12360426"/>
            <a:ext cx="12619600" cy="1828800"/>
          </a:xfrm>
          <a:prstGeom prst="roundRect">
            <a:avLst/>
          </a:prstGeom>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a:latin typeface="Arial Rounded MT Bold" panose="020F0704030504030204" pitchFamily="34" charset="0"/>
              </a:rPr>
              <a:t>Feature Selection</a:t>
            </a:r>
          </a:p>
        </p:txBody>
      </p:sp>
      <p:sp>
        <p:nvSpPr>
          <p:cNvPr id="10" name="Rounded Rectangle 9"/>
          <p:cNvSpPr/>
          <p:nvPr/>
        </p:nvSpPr>
        <p:spPr>
          <a:xfrm>
            <a:off x="24543098" y="12330649"/>
            <a:ext cx="11162132" cy="1828800"/>
          </a:xfrm>
          <a:prstGeom prst="roundRect">
            <a:avLst/>
          </a:prstGeom>
          <a:ln w="285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400" dirty="0">
                <a:latin typeface="Arial Rounded MT Bold" panose="020F0704030504030204" pitchFamily="34" charset="0"/>
              </a:rPr>
              <a:t>Artificial Neural </a:t>
            </a:r>
            <a:r>
              <a:rPr lang="en-US" sz="5400" dirty="0" smtClean="0">
                <a:latin typeface="Arial Rounded MT Bold" panose="020F0704030504030204" pitchFamily="34" charset="0"/>
              </a:rPr>
              <a:t>Networks</a:t>
            </a:r>
            <a:endParaRPr lang="en-US" sz="5400" dirty="0">
              <a:latin typeface="Arial Rounded MT Bold" panose="020F0704030504030204" pitchFamily="34" charset="0"/>
            </a:endParaRPr>
          </a:p>
        </p:txBody>
      </p:sp>
      <p:sp>
        <p:nvSpPr>
          <p:cNvPr id="8" name="Right Arrow 7"/>
          <p:cNvSpPr/>
          <p:nvPr/>
        </p:nvSpPr>
        <p:spPr>
          <a:xfrm>
            <a:off x="8786639" y="12361779"/>
            <a:ext cx="1554480" cy="1828800"/>
          </a:xfrm>
          <a:prstGeom prst="rightArrow">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8800" dirty="0"/>
          </a:p>
        </p:txBody>
      </p:sp>
      <p:sp>
        <p:nvSpPr>
          <p:cNvPr id="12" name="Right Arrow 11"/>
          <p:cNvSpPr/>
          <p:nvPr/>
        </p:nvSpPr>
        <p:spPr>
          <a:xfrm>
            <a:off x="22839089" y="12321521"/>
            <a:ext cx="1554480" cy="1828800"/>
          </a:xfrm>
          <a:prstGeom prst="rightArrow">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28800" dirty="0"/>
          </a:p>
        </p:txBody>
      </p:sp>
      <p:sp>
        <p:nvSpPr>
          <p:cNvPr id="15" name="Right Arrow 14"/>
          <p:cNvSpPr/>
          <p:nvPr/>
        </p:nvSpPr>
        <p:spPr>
          <a:xfrm>
            <a:off x="3574533" y="12353366"/>
            <a:ext cx="931954" cy="1828800"/>
          </a:xfrm>
          <a:prstGeom prst="rightArrow">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8800" dirty="0"/>
          </a:p>
        </p:txBody>
      </p:sp>
      <p:cxnSp>
        <p:nvCxnSpPr>
          <p:cNvPr id="1040" name="Straight Connector 1039"/>
          <p:cNvCxnSpPr/>
          <p:nvPr/>
        </p:nvCxnSpPr>
        <p:spPr>
          <a:xfrm>
            <a:off x="2884437" y="11891492"/>
            <a:ext cx="30429779" cy="0"/>
          </a:xfrm>
          <a:prstGeom prst="line">
            <a:avLst/>
          </a:prstGeom>
          <a:ln w="38100">
            <a:solidFill>
              <a:schemeClr val="bg2">
                <a:lumMod val="90000"/>
              </a:schemeClr>
            </a:solidFill>
          </a:ln>
        </p:spPr>
        <p:style>
          <a:lnRef idx="1">
            <a:schemeClr val="accent3"/>
          </a:lnRef>
          <a:fillRef idx="0">
            <a:schemeClr val="accent3"/>
          </a:fillRef>
          <a:effectRef idx="0">
            <a:schemeClr val="accent3"/>
          </a:effectRef>
          <a:fontRef idx="minor">
            <a:schemeClr val="tx1"/>
          </a:fontRef>
        </p:style>
      </p:cxnSp>
      <p:grpSp>
        <p:nvGrpSpPr>
          <p:cNvPr id="6" name="Group 5"/>
          <p:cNvGrpSpPr/>
          <p:nvPr/>
        </p:nvGrpSpPr>
        <p:grpSpPr>
          <a:xfrm>
            <a:off x="-5392" y="-2556"/>
            <a:ext cx="36581392" cy="4353904"/>
            <a:chOff x="-1348" y="-639"/>
            <a:chExt cx="9145348" cy="1088476"/>
          </a:xfrm>
        </p:grpSpPr>
        <p:sp>
          <p:nvSpPr>
            <p:cNvPr id="5" name="Rectangle 4"/>
            <p:cNvSpPr/>
            <p:nvPr/>
          </p:nvSpPr>
          <p:spPr>
            <a:xfrm>
              <a:off x="0" y="0"/>
              <a:ext cx="9144000" cy="9096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800" dirty="0"/>
            </a:p>
          </p:txBody>
        </p:sp>
        <p:sp>
          <p:nvSpPr>
            <p:cNvPr id="41" name="Rectangle 40"/>
            <p:cNvSpPr/>
            <p:nvPr/>
          </p:nvSpPr>
          <p:spPr>
            <a:xfrm>
              <a:off x="-1348" y="841596"/>
              <a:ext cx="9144000" cy="24624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800" dirty="0"/>
            </a:p>
          </p:txBody>
        </p:sp>
        <p:sp>
          <p:nvSpPr>
            <p:cNvPr id="42" name="Rectangle 41"/>
            <p:cNvSpPr/>
            <p:nvPr/>
          </p:nvSpPr>
          <p:spPr>
            <a:xfrm>
              <a:off x="-719" y="-639"/>
              <a:ext cx="165363" cy="10884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800" dirty="0"/>
            </a:p>
          </p:txBody>
        </p:sp>
      </p:grpSp>
      <p:sp>
        <p:nvSpPr>
          <p:cNvPr id="11" name="TextBox 10"/>
          <p:cNvSpPr txBox="1"/>
          <p:nvPr/>
        </p:nvSpPr>
        <p:spPr>
          <a:xfrm>
            <a:off x="658576" y="363840"/>
            <a:ext cx="35912032" cy="2800767"/>
          </a:xfrm>
          <a:prstGeom prst="rect">
            <a:avLst/>
          </a:prstGeom>
          <a:noFill/>
        </p:spPr>
        <p:txBody>
          <a:bodyPr wrap="square" rtlCol="0">
            <a:spAutoFit/>
          </a:bodyPr>
          <a:lstStyle/>
          <a:p>
            <a:pPr algn="ctr"/>
            <a:r>
              <a:rPr lang="en-US" sz="8600" dirty="0">
                <a:solidFill>
                  <a:schemeClr val="bg1"/>
                </a:solidFill>
                <a:latin typeface="Arial Rounded MT Bold" panose="020F0704030504030204" pitchFamily="34" charset="0"/>
              </a:rPr>
              <a:t>Feature Selection for High Dimensional Time Series</a:t>
            </a:r>
          </a:p>
          <a:p>
            <a:pPr algn="ctr"/>
            <a:r>
              <a:rPr lang="en-US" sz="8600" dirty="0">
                <a:solidFill>
                  <a:schemeClr val="bg1"/>
                </a:solidFill>
                <a:latin typeface="Arial Rounded MT Bold" panose="020F0704030504030204" pitchFamily="34" charset="0"/>
              </a:rPr>
              <a:t>Forecasting with Artificial Neural Networks</a:t>
            </a:r>
          </a:p>
        </p:txBody>
      </p:sp>
      <p:pic>
        <p:nvPicPr>
          <p:cNvPr id="20" name="Picture 19"/>
          <p:cNvPicPr>
            <a:picLocks noChangeAspect="1"/>
          </p:cNvPicPr>
          <p:nvPr/>
        </p:nvPicPr>
        <p:blipFill>
          <a:blip r:embed="rId2"/>
          <a:stretch>
            <a:fillRect/>
          </a:stretch>
        </p:blipFill>
        <p:spPr>
          <a:xfrm>
            <a:off x="12269919" y="5494016"/>
            <a:ext cx="13049032" cy="6409832"/>
          </a:xfrm>
          <a:prstGeom prst="rect">
            <a:avLst/>
          </a:prstGeom>
        </p:spPr>
      </p:pic>
      <p:pic>
        <p:nvPicPr>
          <p:cNvPr id="3" name="Picture 2" descr="AnlLogo"/>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3056272" y="509572"/>
            <a:ext cx="2344688" cy="2344688"/>
          </a:xfrm>
          <a:prstGeom prst="rect">
            <a:avLst/>
          </a:prstGeom>
          <a:solidFill>
            <a:schemeClr val="bg1"/>
          </a:solidFill>
          <a:ln w="25400">
            <a:solidFill>
              <a:schemeClr val="bg1"/>
            </a:solidFill>
          </a:ln>
          <a:extLst/>
        </p:spPr>
      </p:pic>
      <p:pic>
        <p:nvPicPr>
          <p:cNvPr id="21" name="Picture 2" descr="Image result for department of energy log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9480" y="383976"/>
            <a:ext cx="2637896" cy="263789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680348" y="3455379"/>
            <a:ext cx="35912032" cy="707886"/>
          </a:xfrm>
          <a:prstGeom prst="rect">
            <a:avLst/>
          </a:prstGeom>
          <a:noFill/>
        </p:spPr>
        <p:txBody>
          <a:bodyPr wrap="square" rtlCol="0">
            <a:spAutoFit/>
          </a:bodyPr>
          <a:lstStyle/>
          <a:p>
            <a:pPr algn="ctr"/>
            <a:r>
              <a:rPr lang="en-US" sz="4000" dirty="0" smtClean="0">
                <a:solidFill>
                  <a:schemeClr val="bg1"/>
                </a:solidFill>
                <a:latin typeface="Arial Rounded MT Bold" panose="020F0704030504030204" pitchFamily="34" charset="0"/>
              </a:rPr>
              <a:t>Paul Tarpey (Cornell University), Yuki Hamada (Argonne National Laboratory)</a:t>
            </a:r>
            <a:endParaRPr lang="en-US" sz="4000" dirty="0">
              <a:solidFill>
                <a:schemeClr val="bg1"/>
              </a:solidFill>
              <a:latin typeface="Arial Rounded MT Bold" panose="020F0704030504030204" pitchFamily="34" charset="0"/>
            </a:endParaRPr>
          </a:p>
        </p:txBody>
      </p:sp>
      <p:pic>
        <p:nvPicPr>
          <p:cNvPr id="6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746221" y="15290854"/>
            <a:ext cx="5074096" cy="4079398"/>
          </a:xfrm>
          <a:prstGeom prst="rect">
            <a:avLst/>
          </a:prstGeom>
          <a:noFill/>
          <a:extLst>
            <a:ext uri="{909E8E84-426E-40DD-AFC4-6F175D3DCCD1}">
              <a14:hiddenFill xmlns:a14="http://schemas.microsoft.com/office/drawing/2010/main">
                <a:solidFill>
                  <a:srgbClr val="FFFFFF"/>
                </a:solidFill>
              </a14:hiddenFill>
            </a:ext>
          </a:extLst>
        </p:spPr>
      </p:pic>
      <p:sp>
        <p:nvSpPr>
          <p:cNvPr id="62" name="Content Placeholder 2"/>
          <p:cNvSpPr txBox="1">
            <a:spLocks/>
          </p:cNvSpPr>
          <p:nvPr/>
        </p:nvSpPr>
        <p:spPr>
          <a:xfrm>
            <a:off x="10526902" y="14696359"/>
            <a:ext cx="12866552" cy="12778345"/>
          </a:xfrm>
          <a:prstGeom prst="rect">
            <a:avLst/>
          </a:prstGeom>
        </p:spPr>
        <p:txBody>
          <a:bodyPr>
            <a:normAutofit/>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1727200" indent="-1727200">
              <a:lnSpc>
                <a:spcPct val="100000"/>
              </a:lnSpc>
              <a:spcBef>
                <a:spcPts val="600"/>
              </a:spcBef>
              <a:buFont typeface="Arial" panose="020B0604020202020204" pitchFamily="34" charset="0"/>
              <a:buNone/>
            </a:pPr>
            <a:r>
              <a:rPr lang="en-US" sz="3600" dirty="0" smtClean="0">
                <a:latin typeface="Arial Rounded MT Bold" panose="020F0704030504030204" pitchFamily="34" charset="0"/>
              </a:rPr>
              <a:t>Step</a:t>
            </a:r>
            <a:r>
              <a:rPr lang="en-US" sz="3600" b="1" dirty="0" smtClean="0">
                <a:latin typeface="Arial Rounded MT Bold" panose="020F0704030504030204" pitchFamily="34" charset="0"/>
              </a:rPr>
              <a:t> </a:t>
            </a:r>
            <a:r>
              <a:rPr lang="en-US" sz="3600" dirty="0" smtClean="0">
                <a:latin typeface="Arial Rounded MT Bold" panose="020F0704030504030204" pitchFamily="34" charset="0"/>
              </a:rPr>
              <a:t>1</a:t>
            </a:r>
            <a:r>
              <a:rPr lang="en-US" sz="3600" dirty="0" smtClean="0"/>
              <a:t>   Build a forest of CI trees using temporally continuous data.</a:t>
            </a:r>
          </a:p>
          <a:p>
            <a:pPr marL="1727200" indent="-1727200">
              <a:lnSpc>
                <a:spcPct val="100000"/>
              </a:lnSpc>
              <a:spcBef>
                <a:spcPts val="600"/>
              </a:spcBef>
              <a:buFont typeface="Arial" panose="020B0604020202020204" pitchFamily="34" charset="0"/>
              <a:buNone/>
            </a:pPr>
            <a:endParaRPr lang="en-US" sz="3600" dirty="0" smtClean="0"/>
          </a:p>
          <a:p>
            <a:pPr marL="1727200" indent="-1727200">
              <a:lnSpc>
                <a:spcPct val="100000"/>
              </a:lnSpc>
              <a:spcBef>
                <a:spcPts val="600"/>
              </a:spcBef>
              <a:buFont typeface="Arial" panose="020B0604020202020204" pitchFamily="34" charset="0"/>
              <a:buNone/>
            </a:pPr>
            <a:endParaRPr lang="en-US" sz="3600" dirty="0"/>
          </a:p>
          <a:p>
            <a:pPr marL="1727200" indent="-1727200">
              <a:lnSpc>
                <a:spcPct val="100000"/>
              </a:lnSpc>
              <a:spcBef>
                <a:spcPts val="600"/>
              </a:spcBef>
              <a:buFont typeface="Arial" panose="020B0604020202020204" pitchFamily="34" charset="0"/>
              <a:buNone/>
            </a:pPr>
            <a:endParaRPr lang="en-US" sz="3600" dirty="0" smtClean="0"/>
          </a:p>
          <a:p>
            <a:pPr marL="1727200" indent="-1727200">
              <a:lnSpc>
                <a:spcPct val="100000"/>
              </a:lnSpc>
              <a:spcBef>
                <a:spcPts val="600"/>
              </a:spcBef>
              <a:buFont typeface="Arial" panose="020B0604020202020204" pitchFamily="34" charset="0"/>
              <a:buNone/>
            </a:pPr>
            <a:endParaRPr lang="en-US" sz="3600" dirty="0"/>
          </a:p>
          <a:p>
            <a:pPr marL="1727200" indent="-1727200">
              <a:lnSpc>
                <a:spcPct val="100000"/>
              </a:lnSpc>
              <a:spcBef>
                <a:spcPts val="600"/>
              </a:spcBef>
              <a:buFont typeface="Arial" panose="020B0604020202020204" pitchFamily="34" charset="0"/>
              <a:buNone/>
            </a:pPr>
            <a:endParaRPr lang="en-US" sz="3600" dirty="0"/>
          </a:p>
          <a:p>
            <a:pPr marL="0" indent="0">
              <a:lnSpc>
                <a:spcPct val="70000"/>
              </a:lnSpc>
              <a:spcBef>
                <a:spcPts val="1200"/>
              </a:spcBef>
              <a:buFont typeface="Arial" panose="020B0604020202020204" pitchFamily="34" charset="0"/>
              <a:buNone/>
            </a:pPr>
            <a:endParaRPr lang="en-US" sz="3600" dirty="0" smtClean="0">
              <a:latin typeface="Arial Rounded MT Bold" panose="020F0704030504030204" pitchFamily="34" charset="0"/>
            </a:endParaRPr>
          </a:p>
          <a:p>
            <a:pPr marL="0" indent="0">
              <a:lnSpc>
                <a:spcPct val="70000"/>
              </a:lnSpc>
              <a:spcBef>
                <a:spcPts val="1200"/>
              </a:spcBef>
              <a:buFont typeface="Arial" panose="020B0604020202020204" pitchFamily="34" charset="0"/>
              <a:buNone/>
            </a:pPr>
            <a:endParaRPr lang="en-US" sz="3600" dirty="0" smtClean="0">
              <a:latin typeface="Arial Rounded MT Bold" panose="020F0704030504030204" pitchFamily="34" charset="0"/>
            </a:endParaRPr>
          </a:p>
          <a:p>
            <a:pPr marL="0" indent="0">
              <a:lnSpc>
                <a:spcPct val="70000"/>
              </a:lnSpc>
              <a:spcBef>
                <a:spcPts val="1200"/>
              </a:spcBef>
              <a:buFont typeface="Arial" panose="020B0604020202020204" pitchFamily="34" charset="0"/>
              <a:buNone/>
            </a:pPr>
            <a:endParaRPr lang="en-US" sz="3600" dirty="0" smtClean="0">
              <a:latin typeface="Arial Rounded MT Bold" panose="020F0704030504030204" pitchFamily="34" charset="0"/>
            </a:endParaRPr>
          </a:p>
          <a:p>
            <a:pPr marL="0" indent="0">
              <a:lnSpc>
                <a:spcPct val="70000"/>
              </a:lnSpc>
              <a:spcBef>
                <a:spcPts val="1200"/>
              </a:spcBef>
              <a:buFont typeface="Arial" panose="020B0604020202020204" pitchFamily="34" charset="0"/>
              <a:buNone/>
            </a:pPr>
            <a:r>
              <a:rPr lang="en-US" sz="3600" dirty="0" smtClean="0">
                <a:latin typeface="Arial Rounded MT Bold" panose="020F0704030504030204" pitchFamily="34" charset="0"/>
              </a:rPr>
              <a:t>Step 2</a:t>
            </a:r>
            <a:r>
              <a:rPr lang="en-US" sz="3600" dirty="0"/>
              <a:t> </a:t>
            </a:r>
            <a:r>
              <a:rPr lang="en-US" sz="3600" dirty="0" smtClean="0"/>
              <a:t>  For each tree: </a:t>
            </a:r>
          </a:p>
          <a:p>
            <a:pPr marL="2122488" indent="-392113">
              <a:lnSpc>
                <a:spcPct val="70000"/>
              </a:lnSpc>
              <a:spcBef>
                <a:spcPts val="600"/>
              </a:spcBef>
            </a:pPr>
            <a:r>
              <a:rPr lang="en-US" sz="2800" dirty="0"/>
              <a:t>Determine the correlation for each predictor variable with all other </a:t>
            </a:r>
            <a:r>
              <a:rPr lang="en-US" sz="2800" dirty="0" smtClean="0"/>
              <a:t>predictor variables.</a:t>
            </a:r>
            <a:endParaRPr lang="en-US" sz="2800" dirty="0"/>
          </a:p>
          <a:p>
            <a:pPr marL="2122488" indent="-392113">
              <a:lnSpc>
                <a:spcPct val="70000"/>
              </a:lnSpc>
              <a:spcBef>
                <a:spcPts val="600"/>
              </a:spcBef>
            </a:pPr>
            <a:r>
              <a:rPr lang="en-US" sz="2800" dirty="0"/>
              <a:t>If this correlation exceeds some threshold </a:t>
            </a:r>
            <a:r>
              <a:rPr lang="en-US" sz="2800" dirty="0" smtClean="0"/>
              <a:t>value, </a:t>
            </a:r>
            <a:r>
              <a:rPr lang="en-US" sz="2800" dirty="0"/>
              <a:t>then permutate the values of this variable in a separate temporally continuous test set conditioned upon the partition of the feature space defined by the tree using all cutpoints as bisectors of the </a:t>
            </a:r>
            <a:r>
              <a:rPr lang="en-US" sz="2800" dirty="0" smtClean="0"/>
              <a:t>sample space.</a:t>
            </a:r>
            <a:endParaRPr lang="en-US" sz="2800" dirty="0"/>
          </a:p>
          <a:p>
            <a:pPr marL="1727200" indent="-1727200">
              <a:lnSpc>
                <a:spcPct val="70000"/>
              </a:lnSpc>
              <a:spcBef>
                <a:spcPts val="1200"/>
              </a:spcBef>
              <a:buFont typeface="Arial" panose="020B0604020202020204" pitchFamily="34" charset="0"/>
              <a:buNone/>
            </a:pPr>
            <a:endParaRPr lang="en-US" sz="2000" dirty="0" smtClean="0"/>
          </a:p>
          <a:p>
            <a:pPr marL="1727200" indent="-1727200">
              <a:lnSpc>
                <a:spcPct val="70000"/>
              </a:lnSpc>
              <a:spcBef>
                <a:spcPts val="1200"/>
              </a:spcBef>
              <a:buFont typeface="Arial" panose="020B0604020202020204" pitchFamily="34" charset="0"/>
              <a:buNone/>
            </a:pPr>
            <a:r>
              <a:rPr lang="en-US" sz="3600" dirty="0" smtClean="0">
                <a:latin typeface="Arial Rounded MT Bold" panose="020F0704030504030204" pitchFamily="34" charset="0"/>
              </a:rPr>
              <a:t>Step 3 </a:t>
            </a:r>
            <a:r>
              <a:rPr lang="en-US" sz="3600" dirty="0" smtClean="0"/>
              <a:t>  If the variable of interest has missing values in the test set, then randomly assign all values to the left and right child nodes of the primary split of the variable according to their corresponding relative frequencies in the original split.</a:t>
            </a:r>
          </a:p>
          <a:p>
            <a:pPr marL="1727200" indent="-1727200">
              <a:lnSpc>
                <a:spcPct val="70000"/>
              </a:lnSpc>
              <a:spcBef>
                <a:spcPts val="1200"/>
              </a:spcBef>
              <a:buFont typeface="Arial" panose="020B0604020202020204" pitchFamily="34" charset="0"/>
              <a:buNone/>
            </a:pPr>
            <a:endParaRPr lang="en-US" sz="2000" dirty="0" smtClean="0"/>
          </a:p>
          <a:p>
            <a:pPr marL="1727200" indent="-1727200">
              <a:lnSpc>
                <a:spcPct val="70000"/>
              </a:lnSpc>
              <a:spcBef>
                <a:spcPts val="1200"/>
              </a:spcBef>
              <a:buNone/>
            </a:pPr>
            <a:r>
              <a:rPr lang="en-US" sz="3600" dirty="0" smtClean="0">
                <a:latin typeface="Arial Rounded MT Bold" panose="020F0704030504030204" pitchFamily="34" charset="0"/>
              </a:rPr>
              <a:t>Step 4</a:t>
            </a:r>
            <a:r>
              <a:rPr lang="en-US" sz="3600" dirty="0" smtClean="0"/>
              <a:t>   </a:t>
            </a:r>
            <a:r>
              <a:rPr lang="en-US" sz="3600" dirty="0"/>
              <a:t>Determine the difference between the prediction accuracy of the tree for </a:t>
            </a:r>
            <a:r>
              <a:rPr lang="en-US" sz="3600" dirty="0" smtClean="0"/>
              <a:t>out-of-bag (OOB) </a:t>
            </a:r>
            <a:r>
              <a:rPr lang="en-US" sz="3600" dirty="0"/>
              <a:t>observations before and after the permutation and assign each variable an importance measure averaged over all trees to be used in feature selection for the </a:t>
            </a:r>
            <a:r>
              <a:rPr lang="en-US" sz="3600" dirty="0" smtClean="0"/>
              <a:t>ANN.</a:t>
            </a:r>
            <a:endParaRPr lang="en-US" dirty="0"/>
          </a:p>
        </p:txBody>
      </p:sp>
      <p:pic>
        <p:nvPicPr>
          <p:cNvPr id="27"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7637661" y="15466486"/>
            <a:ext cx="5168771" cy="4496833"/>
          </a:xfrm>
          <a:prstGeom prst="rect">
            <a:avLst/>
          </a:prstGeom>
          <a:noFill/>
          <a:extLst>
            <a:ext uri="{909E8E84-426E-40DD-AFC4-6F175D3DCCD1}">
              <a14:hiddenFill xmlns:a14="http://schemas.microsoft.com/office/drawing/2010/main">
                <a:solidFill>
                  <a:srgbClr val="FFFFFF"/>
                </a:solidFill>
              </a14:hiddenFill>
            </a:ext>
          </a:extLst>
        </p:spPr>
      </p:pic>
      <p:sp>
        <p:nvSpPr>
          <p:cNvPr id="64" name="Content Placeholder 2"/>
          <p:cNvSpPr txBox="1">
            <a:spLocks/>
          </p:cNvSpPr>
          <p:nvPr/>
        </p:nvSpPr>
        <p:spPr>
          <a:xfrm>
            <a:off x="952488" y="4652389"/>
            <a:ext cx="11121489" cy="5080232"/>
          </a:xfrm>
          <a:prstGeom prst="rect">
            <a:avLst/>
          </a:prstGeom>
        </p:spPr>
        <p:txBody>
          <a:bodyPr>
            <a:normAutofit lnSpcReduction="10000"/>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Font typeface="Arial" panose="020B0604020202020204" pitchFamily="34" charset="0"/>
              <a:buNone/>
            </a:pPr>
            <a:r>
              <a:rPr lang="en-US" sz="4400" dirty="0" smtClean="0">
                <a:solidFill>
                  <a:srgbClr val="0000A4"/>
                </a:solidFill>
                <a:latin typeface="Arial Rounded MT Bold" panose="020F0704030504030204" pitchFamily="34" charset="0"/>
              </a:rPr>
              <a:t>Motivations</a:t>
            </a:r>
            <a:endParaRPr lang="en-US" sz="8000" dirty="0" smtClean="0">
              <a:solidFill>
                <a:srgbClr val="0000A4"/>
              </a:solidFill>
              <a:latin typeface="Arial Rounded MT Bold" panose="020F0704030504030204" pitchFamily="34" charset="0"/>
            </a:endParaRPr>
          </a:p>
          <a:p>
            <a:pPr marL="477838" indent="-477838">
              <a:lnSpc>
                <a:spcPct val="80000"/>
              </a:lnSpc>
              <a:spcBef>
                <a:spcPts val="1200"/>
              </a:spcBef>
              <a:buFont typeface="+mj-lt"/>
              <a:buAutoNum type="arabicPeriod"/>
            </a:pPr>
            <a:r>
              <a:rPr lang="en-US" sz="3600" dirty="0" smtClean="0"/>
              <a:t>Many real world  time-series data sets are BIG, COMPLEX, and MESSY!</a:t>
            </a:r>
          </a:p>
          <a:p>
            <a:pPr marL="517525" lvl="1" indent="0">
              <a:spcBef>
                <a:spcPts val="600"/>
              </a:spcBef>
              <a:spcAft>
                <a:spcPts val="600"/>
              </a:spcAft>
              <a:buNone/>
            </a:pPr>
            <a:r>
              <a:rPr lang="en-US" sz="2800" dirty="0" smtClean="0"/>
              <a:t>How can we analyze data having systematic gaps as well as randomly missing observations in hierarchically nested temporal patterns in conjunction with traditional time-series analysis? </a:t>
            </a:r>
          </a:p>
          <a:p>
            <a:pPr marL="517525" indent="-517525">
              <a:lnSpc>
                <a:spcPct val="80000"/>
              </a:lnSpc>
              <a:spcBef>
                <a:spcPts val="1200"/>
              </a:spcBef>
              <a:buFont typeface="+mj-lt"/>
              <a:buAutoNum type="arabicPeriod"/>
            </a:pPr>
            <a:r>
              <a:rPr lang="en-US" sz="3600" dirty="0" smtClean="0"/>
              <a:t>The ‘black box’ nature of artificial neural network (ANN) models make it difficult for us to understand the mechanism or phenomena under investigation.</a:t>
            </a:r>
          </a:p>
          <a:p>
            <a:pPr marL="477838" lvl="1" indent="0">
              <a:spcBef>
                <a:spcPts val="600"/>
              </a:spcBef>
              <a:buNone/>
            </a:pPr>
            <a:r>
              <a:rPr lang="en-US" sz="2800" dirty="0" smtClean="0"/>
              <a:t>How can we effectively open the ‘black box’ to better interpret model results?</a:t>
            </a:r>
          </a:p>
        </p:txBody>
      </p:sp>
      <p:sp>
        <p:nvSpPr>
          <p:cNvPr id="65" name="Title 1"/>
          <p:cNvSpPr txBox="1">
            <a:spLocks/>
          </p:cNvSpPr>
          <p:nvPr/>
        </p:nvSpPr>
        <p:spPr>
          <a:xfrm>
            <a:off x="13394959" y="4640472"/>
            <a:ext cx="10912841" cy="704369"/>
          </a:xfrm>
          <a:prstGeom prst="rect">
            <a:avLst/>
          </a:prstGeom>
        </p:spPr>
        <p:txBody>
          <a:bodyPr>
            <a:normAutofit fontScale="92500"/>
          </a:bodyPr>
          <a:lst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a:lstStyle>
          <a:p>
            <a:pPr algn="ctr"/>
            <a:r>
              <a:rPr lang="en-US" sz="4400" dirty="0" smtClean="0">
                <a:solidFill>
                  <a:srgbClr val="0000A4"/>
                </a:solidFill>
                <a:latin typeface="Arial Rounded MT Bold" panose="020F0704030504030204" pitchFamily="34" charset="0"/>
              </a:rPr>
              <a:t>Big, Complex, and Messy Time Series Data</a:t>
            </a:r>
            <a:endParaRPr lang="en-US" sz="4400" dirty="0">
              <a:solidFill>
                <a:srgbClr val="0000A4"/>
              </a:solidFill>
              <a:latin typeface="Arial Rounded MT Bold" panose="020F0704030504030204" pitchFamily="34" charset="0"/>
            </a:endParaRPr>
          </a:p>
        </p:txBody>
      </p:sp>
      <p:sp>
        <p:nvSpPr>
          <p:cNvPr id="71" name="TextBox 70"/>
          <p:cNvSpPr txBox="1"/>
          <p:nvPr/>
        </p:nvSpPr>
        <p:spPr>
          <a:xfrm>
            <a:off x="25641614" y="4640895"/>
            <a:ext cx="9586761" cy="769441"/>
          </a:xfrm>
          <a:prstGeom prst="rect">
            <a:avLst/>
          </a:prstGeom>
          <a:noFill/>
        </p:spPr>
        <p:txBody>
          <a:bodyPr wrap="square" rtlCol="0">
            <a:spAutoFit/>
          </a:bodyPr>
          <a:lstStyle/>
          <a:p>
            <a:pPr algn="ctr">
              <a:spcAft>
                <a:spcPts val="1200"/>
              </a:spcAft>
            </a:pPr>
            <a:r>
              <a:rPr lang="en-US" sz="4400" dirty="0">
                <a:solidFill>
                  <a:srgbClr val="0000A4"/>
                </a:solidFill>
                <a:latin typeface="Arial Rounded MT Bold" panose="020F0704030504030204" pitchFamily="34" charset="0"/>
              </a:rPr>
              <a:t>What and </a:t>
            </a:r>
            <a:r>
              <a:rPr lang="en-US" sz="4400" dirty="0" smtClean="0">
                <a:solidFill>
                  <a:srgbClr val="0000A4"/>
                </a:solidFill>
                <a:latin typeface="Arial Rounded MT Bold" panose="020F0704030504030204" pitchFamily="34" charset="0"/>
              </a:rPr>
              <a:t>Why? </a:t>
            </a:r>
            <a:r>
              <a:rPr lang="en-US" sz="4400" dirty="0">
                <a:solidFill>
                  <a:srgbClr val="0000A4"/>
                </a:solidFill>
                <a:latin typeface="Arial Rounded MT Bold" panose="020F0704030504030204" pitchFamily="34" charset="0"/>
              </a:rPr>
              <a:t>EcoSpec </a:t>
            </a:r>
            <a:r>
              <a:rPr lang="en-US" sz="4400" dirty="0" smtClean="0">
                <a:solidFill>
                  <a:srgbClr val="0000A4"/>
                </a:solidFill>
                <a:latin typeface="Arial Rounded MT Bold" panose="020F0704030504030204" pitchFamily="34" charset="0"/>
              </a:rPr>
              <a:t>Project</a:t>
            </a:r>
            <a:endParaRPr lang="en-US" sz="9600" dirty="0">
              <a:solidFill>
                <a:srgbClr val="0000A4"/>
              </a:solidFill>
            </a:endParaRPr>
          </a:p>
        </p:txBody>
      </p:sp>
      <p:grpSp>
        <p:nvGrpSpPr>
          <p:cNvPr id="22" name="Group 21"/>
          <p:cNvGrpSpPr>
            <a:grpSpLocks noChangeAspect="1"/>
          </p:cNvGrpSpPr>
          <p:nvPr/>
        </p:nvGrpSpPr>
        <p:grpSpPr>
          <a:xfrm>
            <a:off x="412779" y="11534408"/>
            <a:ext cx="3175511" cy="3039488"/>
            <a:chOff x="28216757" y="-2998476"/>
            <a:chExt cx="3438721" cy="3291424"/>
          </a:xfrm>
        </p:grpSpPr>
        <p:pic>
          <p:nvPicPr>
            <p:cNvPr id="77" name="Picture 2" descr="Image result for plant sun rain graphic"/>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7370" t="69595" r="6916" b="3058"/>
            <a:stretch/>
          </p:blipFill>
          <p:spPr bwMode="auto">
            <a:xfrm>
              <a:off x="30635030" y="-1968722"/>
              <a:ext cx="1020448" cy="124309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mage result for plant sun rain graphic"/>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1200" t="71487" r="27467" b="2526"/>
            <a:stretch/>
          </p:blipFill>
          <p:spPr bwMode="auto">
            <a:xfrm>
              <a:off x="28216757" y="-2998476"/>
              <a:ext cx="2256350" cy="192394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plant sun rain graphic"/>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27953" t="35179" r="53094" b="35433"/>
            <a:stretch/>
          </p:blipFill>
          <p:spPr bwMode="auto">
            <a:xfrm>
              <a:off x="28982540" y="-2450253"/>
              <a:ext cx="2527300" cy="2743201"/>
            </a:xfrm>
            <a:prstGeom prst="rect">
              <a:avLst/>
            </a:prstGeom>
            <a:noFill/>
            <a:extLst>
              <a:ext uri="{909E8E84-426E-40DD-AFC4-6F175D3DCCD1}">
                <a14:hiddenFill xmlns:a14="http://schemas.microsoft.com/office/drawing/2010/main">
                  <a:solidFill>
                    <a:srgbClr val="FFFFFF"/>
                  </a:solidFill>
                </a14:hiddenFill>
              </a:ext>
            </a:extLst>
          </p:spPr>
        </p:pic>
      </p:grpSp>
      <p:sp>
        <p:nvSpPr>
          <p:cNvPr id="80" name="Content Placeholder 2"/>
          <p:cNvSpPr txBox="1">
            <a:spLocks/>
          </p:cNvSpPr>
          <p:nvPr/>
        </p:nvSpPr>
        <p:spPr>
          <a:xfrm>
            <a:off x="24393569" y="23598324"/>
            <a:ext cx="11417073" cy="3778409"/>
          </a:xfrm>
          <a:prstGeom prst="rect">
            <a:avLst/>
          </a:prstGeom>
        </p:spPr>
        <p:txBody>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buFont typeface="Arial" panose="020B0604020202020204" pitchFamily="34" charset="0"/>
              <a:buNone/>
            </a:pPr>
            <a:r>
              <a:rPr lang="en-US" sz="4400" dirty="0" smtClean="0">
                <a:solidFill>
                  <a:srgbClr val="0000A4"/>
                </a:solidFill>
                <a:latin typeface="Arial Rounded MT Bold" panose="020F0704030504030204" pitchFamily="34" charset="0"/>
              </a:rPr>
              <a:t>What’s Next?</a:t>
            </a:r>
          </a:p>
          <a:p>
            <a:pPr marL="522288" indent="-522288">
              <a:lnSpc>
                <a:spcPct val="70000"/>
              </a:lnSpc>
              <a:spcBef>
                <a:spcPts val="1200"/>
              </a:spcBef>
              <a:buFont typeface="+mj-lt"/>
              <a:buAutoNum type="arabicPeriod"/>
            </a:pPr>
            <a:r>
              <a:rPr lang="en-US" sz="3600" dirty="0" smtClean="0"/>
              <a:t>Tune ‘Feature Selection’ ANNs to improve prediction accuracy of gross primary production of ecosystems using hyperspectral data from the EcoSpec project while providing insight into the components of the model.</a:t>
            </a:r>
          </a:p>
          <a:p>
            <a:pPr marL="522288" indent="-522288">
              <a:lnSpc>
                <a:spcPct val="70000"/>
              </a:lnSpc>
              <a:spcBef>
                <a:spcPts val="1800"/>
              </a:spcBef>
              <a:buFont typeface="+mj-lt"/>
              <a:buAutoNum type="arabicPeriod"/>
            </a:pPr>
            <a:r>
              <a:rPr lang="en-US" sz="3600" dirty="0" smtClean="0"/>
              <a:t>Author a R package for the automation of conditional variable importance selection with missing data values.</a:t>
            </a:r>
          </a:p>
          <a:p>
            <a:endParaRPr lang="en-US" sz="3200" dirty="0"/>
          </a:p>
        </p:txBody>
      </p:sp>
      <p:sp>
        <p:nvSpPr>
          <p:cNvPr id="105" name="Content Placeholder 2"/>
          <p:cNvSpPr txBox="1">
            <a:spLocks/>
          </p:cNvSpPr>
          <p:nvPr/>
        </p:nvSpPr>
        <p:spPr>
          <a:xfrm>
            <a:off x="952489" y="9352375"/>
            <a:ext cx="11793507" cy="2513768"/>
          </a:xfrm>
          <a:prstGeom prst="rect">
            <a:avLst/>
          </a:prstGeom>
        </p:spPr>
        <p:txBody>
          <a:bodyPr>
            <a:normAutofit fontScale="92500" lnSpcReduction="20000"/>
          </a:bodyPr>
          <a:lst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a:lstStyle>
          <a:p>
            <a:pPr marL="0" indent="0" algn="ctr">
              <a:spcBef>
                <a:spcPts val="1800"/>
              </a:spcBef>
              <a:buFont typeface="Arial" panose="020B0604020202020204" pitchFamily="34" charset="0"/>
              <a:buNone/>
            </a:pPr>
            <a:r>
              <a:rPr lang="en-US" sz="4800" dirty="0" smtClean="0">
                <a:solidFill>
                  <a:srgbClr val="0000A4"/>
                </a:solidFill>
                <a:latin typeface="Arial Rounded MT Bold" panose="020F0704030504030204" pitchFamily="34" charset="0"/>
              </a:rPr>
              <a:t>Goal</a:t>
            </a:r>
            <a:endParaRPr lang="en-US" sz="2800" dirty="0">
              <a:solidFill>
                <a:srgbClr val="0000A4"/>
              </a:solidFill>
              <a:latin typeface="Arial Rounded MT Bold" panose="020F0704030504030204" pitchFamily="34" charset="0"/>
            </a:endParaRPr>
          </a:p>
          <a:p>
            <a:pPr marL="0" indent="0">
              <a:spcBef>
                <a:spcPts val="1200"/>
              </a:spcBef>
              <a:buNone/>
            </a:pPr>
            <a:r>
              <a:rPr lang="en-US" sz="3900" dirty="0" smtClean="0"/>
              <a:t>Demonstrate the use of conditional inference (CI) trees as a knowledge-assisted feature selection method for high-dimensional time series forecasting using ANNs </a:t>
            </a:r>
            <a:r>
              <a:rPr lang="en-US" sz="3900" dirty="0"/>
              <a:t>with a focus on optimizing </a:t>
            </a:r>
            <a:r>
              <a:rPr lang="en-US" sz="3900" dirty="0" smtClean="0"/>
              <a:t>model interpretability and prediction accuracy.</a:t>
            </a:r>
          </a:p>
          <a:p>
            <a:endParaRPr lang="en-US" sz="2800" dirty="0"/>
          </a:p>
        </p:txBody>
      </p:sp>
      <p:grpSp>
        <p:nvGrpSpPr>
          <p:cNvPr id="2" name="Group 1"/>
          <p:cNvGrpSpPr/>
          <p:nvPr/>
        </p:nvGrpSpPr>
        <p:grpSpPr>
          <a:xfrm>
            <a:off x="1022641" y="20074643"/>
            <a:ext cx="8820849" cy="7072659"/>
            <a:chOff x="957327" y="20245464"/>
            <a:chExt cx="8820849" cy="7072659"/>
          </a:xfrm>
        </p:grpSpPr>
        <p:grpSp>
          <p:nvGrpSpPr>
            <p:cNvPr id="81" name="Group 80"/>
            <p:cNvGrpSpPr>
              <a:grpSpLocks noChangeAspect="1"/>
            </p:cNvGrpSpPr>
            <p:nvPr/>
          </p:nvGrpSpPr>
          <p:grpSpPr>
            <a:xfrm>
              <a:off x="2964967" y="23784598"/>
              <a:ext cx="3681748" cy="2926080"/>
              <a:chOff x="2510246" y="8934050"/>
              <a:chExt cx="15662810" cy="12448070"/>
            </a:xfrm>
          </p:grpSpPr>
          <p:pic>
            <p:nvPicPr>
              <p:cNvPr id="82" name="Picture 81"/>
              <p:cNvPicPr>
                <a:picLocks noChangeAspect="1"/>
              </p:cNvPicPr>
              <p:nvPr/>
            </p:nvPicPr>
            <p:blipFill rotWithShape="1">
              <a:blip r:embed="rId8"/>
              <a:srcRect t="14453" r="3195" b="6901"/>
              <a:stretch/>
            </p:blipFill>
            <p:spPr>
              <a:xfrm>
                <a:off x="2510246" y="8934050"/>
                <a:ext cx="8851900" cy="7670800"/>
              </a:xfrm>
              <a:prstGeom prst="rect">
                <a:avLst/>
              </a:prstGeom>
            </p:spPr>
          </p:pic>
          <p:pic>
            <p:nvPicPr>
              <p:cNvPr id="83" name="Picture 82"/>
              <p:cNvPicPr>
                <a:picLocks noChangeAspect="1"/>
              </p:cNvPicPr>
              <p:nvPr/>
            </p:nvPicPr>
            <p:blipFill rotWithShape="1">
              <a:blip r:embed="rId9"/>
              <a:srcRect t="14559" r="3091" b="6882"/>
              <a:stretch/>
            </p:blipFill>
            <p:spPr>
              <a:xfrm>
                <a:off x="3252104" y="9490509"/>
                <a:ext cx="8861395" cy="7662244"/>
              </a:xfrm>
              <a:prstGeom prst="rect">
                <a:avLst/>
              </a:prstGeom>
            </p:spPr>
          </p:pic>
          <p:pic>
            <p:nvPicPr>
              <p:cNvPr id="84" name="Picture 83"/>
              <p:cNvPicPr>
                <a:picLocks noChangeAspect="1"/>
              </p:cNvPicPr>
              <p:nvPr/>
            </p:nvPicPr>
            <p:blipFill rotWithShape="1">
              <a:blip r:embed="rId10"/>
              <a:srcRect t="14681" r="3138" b="6934"/>
              <a:stretch/>
            </p:blipFill>
            <p:spPr>
              <a:xfrm>
                <a:off x="3993962" y="9997240"/>
                <a:ext cx="8857041" cy="7645401"/>
              </a:xfrm>
              <a:prstGeom prst="rect">
                <a:avLst/>
              </a:prstGeom>
            </p:spPr>
          </p:pic>
          <p:pic>
            <p:nvPicPr>
              <p:cNvPr id="85" name="Picture 84"/>
              <p:cNvPicPr>
                <a:picLocks noChangeAspect="1"/>
              </p:cNvPicPr>
              <p:nvPr/>
            </p:nvPicPr>
            <p:blipFill rotWithShape="1">
              <a:blip r:embed="rId11"/>
              <a:srcRect t="14518" r="3316" b="6836"/>
              <a:stretch/>
            </p:blipFill>
            <p:spPr>
              <a:xfrm>
                <a:off x="4752033" y="10528300"/>
                <a:ext cx="8840828" cy="7670800"/>
              </a:xfrm>
              <a:prstGeom prst="rect">
                <a:avLst/>
              </a:prstGeom>
            </p:spPr>
          </p:pic>
          <p:pic>
            <p:nvPicPr>
              <p:cNvPr id="86" name="Picture 85"/>
              <p:cNvPicPr>
                <a:picLocks noChangeAspect="1"/>
              </p:cNvPicPr>
              <p:nvPr/>
            </p:nvPicPr>
            <p:blipFill rotWithShape="1">
              <a:blip r:embed="rId12"/>
              <a:srcRect t="14518" r="3273" b="6836"/>
              <a:stretch/>
            </p:blipFill>
            <p:spPr>
              <a:xfrm>
                <a:off x="5506184" y="11059360"/>
                <a:ext cx="8844748" cy="7670800"/>
              </a:xfrm>
              <a:prstGeom prst="rect">
                <a:avLst/>
              </a:prstGeom>
            </p:spPr>
          </p:pic>
          <p:pic>
            <p:nvPicPr>
              <p:cNvPr id="87" name="Picture 86"/>
              <p:cNvPicPr>
                <a:picLocks noChangeAspect="1"/>
              </p:cNvPicPr>
              <p:nvPr/>
            </p:nvPicPr>
            <p:blipFill rotWithShape="1">
              <a:blip r:embed="rId13"/>
              <a:srcRect t="14453" r="3268" b="7097"/>
              <a:stretch/>
            </p:blipFill>
            <p:spPr>
              <a:xfrm>
                <a:off x="6259924" y="11609470"/>
                <a:ext cx="8845159" cy="7651750"/>
              </a:xfrm>
              <a:prstGeom prst="rect">
                <a:avLst/>
              </a:prstGeom>
            </p:spPr>
          </p:pic>
          <p:pic>
            <p:nvPicPr>
              <p:cNvPr id="88" name="Picture 87"/>
              <p:cNvPicPr>
                <a:picLocks noChangeAspect="1"/>
              </p:cNvPicPr>
              <p:nvPr/>
            </p:nvPicPr>
            <p:blipFill rotWithShape="1">
              <a:blip r:embed="rId14"/>
              <a:srcRect t="14719" r="3285" b="7155"/>
              <a:stretch/>
            </p:blipFill>
            <p:spPr>
              <a:xfrm>
                <a:off x="7015106" y="12134842"/>
                <a:ext cx="8843599" cy="7620000"/>
              </a:xfrm>
              <a:prstGeom prst="rect">
                <a:avLst/>
              </a:prstGeom>
            </p:spPr>
          </p:pic>
          <p:pic>
            <p:nvPicPr>
              <p:cNvPr id="89" name="Picture 88"/>
              <p:cNvPicPr>
                <a:picLocks noChangeAspect="1"/>
              </p:cNvPicPr>
              <p:nvPr/>
            </p:nvPicPr>
            <p:blipFill rotWithShape="1">
              <a:blip r:embed="rId15"/>
              <a:srcRect t="14624" r="3394" b="7120"/>
              <a:stretch/>
            </p:blipFill>
            <p:spPr>
              <a:xfrm>
                <a:off x="7828418" y="12641754"/>
                <a:ext cx="8833632" cy="7632700"/>
              </a:xfrm>
              <a:prstGeom prst="rect">
                <a:avLst/>
              </a:prstGeom>
            </p:spPr>
          </p:pic>
          <p:pic>
            <p:nvPicPr>
              <p:cNvPr id="90" name="Picture 89"/>
              <p:cNvPicPr>
                <a:picLocks noChangeAspect="1"/>
              </p:cNvPicPr>
              <p:nvPr/>
            </p:nvPicPr>
            <p:blipFill rotWithShape="1">
              <a:blip r:embed="rId16"/>
              <a:srcRect t="14607" r="3402" b="6747"/>
              <a:stretch/>
            </p:blipFill>
            <p:spPr>
              <a:xfrm>
                <a:off x="8586010" y="13178104"/>
                <a:ext cx="8832989" cy="7670800"/>
              </a:xfrm>
              <a:prstGeom prst="rect">
                <a:avLst/>
              </a:prstGeom>
            </p:spPr>
          </p:pic>
          <p:pic>
            <p:nvPicPr>
              <p:cNvPr id="91" name="Picture 90"/>
              <p:cNvPicPr>
                <a:picLocks noChangeAspect="1"/>
              </p:cNvPicPr>
              <p:nvPr/>
            </p:nvPicPr>
            <p:blipFill rotWithShape="1">
              <a:blip r:embed="rId17"/>
              <a:srcRect t="14631" r="3404" b="6853"/>
              <a:stretch/>
            </p:blipFill>
            <p:spPr>
              <a:xfrm>
                <a:off x="9340248" y="13724020"/>
                <a:ext cx="8832808" cy="7658100"/>
              </a:xfrm>
              <a:prstGeom prst="rect">
                <a:avLst/>
              </a:prstGeom>
            </p:spPr>
          </p:pic>
        </p:grpSp>
        <p:sp>
          <p:nvSpPr>
            <p:cNvPr id="23" name="Oval 22"/>
            <p:cNvSpPr>
              <a:spLocks noChangeAspect="1"/>
            </p:cNvSpPr>
            <p:nvPr/>
          </p:nvSpPr>
          <p:spPr>
            <a:xfrm>
              <a:off x="5083667" y="20245464"/>
              <a:ext cx="2834640" cy="2814930"/>
            </a:xfrm>
            <a:prstGeom prst="ellipse">
              <a:avLst/>
            </a:prstGeom>
            <a:blipFill dpi="0" rotWithShape="1">
              <a:blip r:embed="rId18" cstate="print">
                <a:extLst>
                  <a:ext uri="{28A0092B-C50C-407E-A947-70E740481C1C}">
                    <a14:useLocalDpi xmlns:a14="http://schemas.microsoft.com/office/drawing/2010/main" val="0"/>
                  </a:ext>
                </a:extLst>
              </a:blip>
              <a:srcRect/>
              <a:stretch>
                <a:fillRect/>
              </a:stretch>
            </a:blip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a:spLocks noChangeAspect="1"/>
            </p:cNvSpPr>
            <p:nvPr/>
          </p:nvSpPr>
          <p:spPr>
            <a:xfrm>
              <a:off x="6943536" y="22901581"/>
              <a:ext cx="2834640" cy="2814930"/>
            </a:xfrm>
            <a:prstGeom prst="ellipse">
              <a:avLst/>
            </a:prstGeom>
            <a:blipFill dpi="0" rotWithShape="1">
              <a:blip r:embed="rId19"/>
              <a:srcRect/>
              <a:stretch>
                <a:fillRect/>
              </a:stretch>
            </a:blip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a:spLocks noChangeAspect="1"/>
            </p:cNvSpPr>
            <p:nvPr/>
          </p:nvSpPr>
          <p:spPr>
            <a:xfrm>
              <a:off x="1503128" y="20441098"/>
              <a:ext cx="2836287" cy="2816566"/>
            </a:xfrm>
            <a:prstGeom prst="ellipse">
              <a:avLst/>
            </a:prstGeom>
            <a:blipFill dpi="0" rotWithShape="1">
              <a:blip r:embed="rId20"/>
              <a:srcRect/>
              <a:stretch>
                <a:fillRect/>
              </a:stretch>
            </a:blip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p:cNvCxnSpPr>
              <a:stCxn id="82" idx="0"/>
            </p:cNvCxnSpPr>
            <p:nvPr/>
          </p:nvCxnSpPr>
          <p:spPr>
            <a:xfrm flipH="1" flipV="1">
              <a:off x="3594632" y="23102567"/>
              <a:ext cx="410713" cy="682031"/>
            </a:xfrm>
            <a:prstGeom prst="line">
              <a:avLst/>
            </a:prstGeom>
            <a:ln w="190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flipV="1">
              <a:off x="5000832" y="22926466"/>
              <a:ext cx="864382" cy="1417020"/>
            </a:xfrm>
            <a:prstGeom prst="line">
              <a:avLst/>
            </a:prstGeom>
            <a:ln w="190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flipV="1">
              <a:off x="5740324" y="24656142"/>
              <a:ext cx="1223791" cy="254401"/>
            </a:xfrm>
            <a:prstGeom prst="line">
              <a:avLst/>
            </a:prstGeom>
            <a:ln w="190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09" name="Rectangle 108"/>
            <p:cNvSpPr/>
            <p:nvPr/>
          </p:nvSpPr>
          <p:spPr>
            <a:xfrm>
              <a:off x="957327" y="25657428"/>
              <a:ext cx="2961859" cy="1660695"/>
            </a:xfrm>
            <a:prstGeom prst="rect">
              <a:avLst/>
            </a:prstGeom>
            <a:noFill/>
            <a:ln w="28575">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‘Big, Complex,</a:t>
              </a:r>
            </a:p>
            <a:p>
              <a:pPr algn="ctr"/>
              <a:r>
                <a:rPr lang="en-US" sz="2400" dirty="0"/>
                <a:t>M</a:t>
              </a:r>
              <a:r>
                <a:rPr lang="en-US" sz="2400" dirty="0" smtClean="0"/>
                <a:t>essy’ EcoSpec</a:t>
              </a:r>
            </a:p>
            <a:p>
              <a:pPr algn="ctr"/>
              <a:r>
                <a:rPr lang="en-US" sz="2400" dirty="0" smtClean="0"/>
                <a:t>Time Series Data Cube</a:t>
              </a:r>
              <a:endParaRPr lang="en-US" sz="2400" dirty="0"/>
            </a:p>
          </p:txBody>
        </p:sp>
      </p:grpSp>
      <p:pic>
        <p:nvPicPr>
          <p:cNvPr id="1029" name="Picture 5"/>
          <p:cNvPicPr>
            <a:picLocks noChangeAspect="1" noChangeArrowheads="1"/>
          </p:cNvPicPr>
          <p:nvPr/>
        </p:nvPicPr>
        <p:blipFill>
          <a:blip r:embed="rId21" cstate="print">
            <a:extLst>
              <a:ext uri="{28A0092B-C50C-407E-A947-70E740481C1C}">
                <a14:useLocalDpi xmlns:a14="http://schemas.microsoft.com/office/drawing/2010/main" val="0"/>
              </a:ext>
            </a:extLst>
          </a:blip>
          <a:stretch>
            <a:fillRect/>
          </a:stretch>
        </p:blipFill>
        <p:spPr bwMode="auto">
          <a:xfrm>
            <a:off x="12067437" y="15466487"/>
            <a:ext cx="5168771" cy="449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991704" y="5620050"/>
            <a:ext cx="2039683" cy="197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8145557" y="5510972"/>
            <a:ext cx="6982709" cy="2246769"/>
          </a:xfrm>
          <a:prstGeom prst="rect">
            <a:avLst/>
          </a:prstGeom>
          <a:noFill/>
        </p:spPr>
        <p:txBody>
          <a:bodyPr wrap="square" rtlCol="0">
            <a:spAutoFit/>
          </a:bodyPr>
          <a:lstStyle/>
          <a:p>
            <a:r>
              <a:rPr lang="en-US" sz="2800" dirty="0" smtClean="0"/>
              <a:t>At Argonne National Laboratory, Dr. Yuki Hamada investigates how land surface responds and contributes to climate change using hyperspectral remote sensing and field observations at a </a:t>
            </a:r>
            <a:r>
              <a:rPr lang="en-US" sz="2800" dirty="0" smtClean="0"/>
              <a:t>high temporal </a:t>
            </a:r>
            <a:r>
              <a:rPr lang="en-US" sz="2800" dirty="0"/>
              <a:t>frequency </a:t>
            </a:r>
            <a:endParaRPr lang="en-US" sz="2800" dirty="0"/>
          </a:p>
        </p:txBody>
      </p:sp>
      <p:sp>
        <p:nvSpPr>
          <p:cNvPr id="72" name="TextBox 71"/>
          <p:cNvSpPr txBox="1"/>
          <p:nvPr/>
        </p:nvSpPr>
        <p:spPr>
          <a:xfrm>
            <a:off x="25863007" y="7618644"/>
            <a:ext cx="9537953" cy="3539430"/>
          </a:xfrm>
          <a:prstGeom prst="rect">
            <a:avLst/>
          </a:prstGeom>
          <a:noFill/>
        </p:spPr>
        <p:txBody>
          <a:bodyPr wrap="square" rtlCol="0">
            <a:spAutoFit/>
          </a:bodyPr>
          <a:lstStyle/>
          <a:p>
            <a:r>
              <a:rPr lang="en-US" sz="2800" dirty="0" smtClean="0"/>
              <a:t>and </a:t>
            </a:r>
            <a:r>
              <a:rPr lang="en-US" sz="2800" dirty="0"/>
              <a:t>local scale. The </a:t>
            </a:r>
            <a:r>
              <a:rPr lang="en-US" sz="2800" dirty="0" smtClean="0"/>
              <a:t>EcoSpec Project </a:t>
            </a:r>
            <a:r>
              <a:rPr lang="en-US" sz="2800" dirty="0"/>
              <a:t>attempts to </a:t>
            </a:r>
            <a:r>
              <a:rPr lang="en-US" sz="2800" dirty="0" smtClean="0"/>
              <a:t>increase our understanding of fine scale phenomena in order to fill the knowledge gap in regional/global climate modeling and improve future climate forecasting. The ‘</a:t>
            </a:r>
            <a:r>
              <a:rPr lang="en-US" sz="2800" dirty="0"/>
              <a:t>b</a:t>
            </a:r>
            <a:r>
              <a:rPr lang="en-US" sz="2800" dirty="0" smtClean="0"/>
              <a:t>ig, complex, and </a:t>
            </a:r>
            <a:r>
              <a:rPr lang="en-US" sz="2800" dirty="0"/>
              <a:t>m</a:t>
            </a:r>
            <a:r>
              <a:rPr lang="en-US" sz="2800" dirty="0" smtClean="0"/>
              <a:t>essy’ time-series data collected for the project contains </a:t>
            </a:r>
            <a:r>
              <a:rPr lang="en-US" sz="2800" dirty="0" smtClean="0"/>
              <a:t>varying</a:t>
            </a:r>
          </a:p>
          <a:p>
            <a:r>
              <a:rPr lang="en-US" sz="2800" dirty="0" smtClean="0"/>
              <a:t>temporal</a:t>
            </a:r>
            <a:r>
              <a:rPr lang="en-US" sz="2800" dirty="0" smtClean="0"/>
              <a:t>, spatial, and spectral </a:t>
            </a:r>
            <a:r>
              <a:rPr lang="en-US" sz="2800" dirty="0" smtClean="0"/>
              <a:t>continuity</a:t>
            </a:r>
            <a:r>
              <a:rPr lang="en-US" sz="2800" dirty="0" smtClean="0"/>
              <a:t>, </a:t>
            </a:r>
            <a:endParaRPr lang="en-US" sz="2800" dirty="0" smtClean="0"/>
          </a:p>
          <a:p>
            <a:r>
              <a:rPr lang="en-US" sz="2800" dirty="0" smtClean="0"/>
              <a:t>contiguity</a:t>
            </a:r>
            <a:r>
              <a:rPr lang="en-US" sz="2800" dirty="0" smtClean="0"/>
              <a:t>, </a:t>
            </a:r>
            <a:r>
              <a:rPr lang="en-US" sz="2800" dirty="0" smtClean="0"/>
              <a:t>and intermittence </a:t>
            </a:r>
            <a:r>
              <a:rPr lang="en-US" sz="2800" dirty="0" smtClean="0"/>
              <a:t>that </a:t>
            </a:r>
            <a:r>
              <a:rPr lang="en-US" sz="2800" dirty="0" smtClean="0"/>
              <a:t>necessitated </a:t>
            </a:r>
          </a:p>
          <a:p>
            <a:r>
              <a:rPr lang="en-US" sz="2800" dirty="0" smtClean="0"/>
              <a:t>the </a:t>
            </a:r>
            <a:r>
              <a:rPr lang="en-US" sz="2800" dirty="0" smtClean="0"/>
              <a:t>development </a:t>
            </a:r>
            <a:r>
              <a:rPr lang="en-US" sz="2800" dirty="0" smtClean="0"/>
              <a:t>of </a:t>
            </a:r>
            <a:r>
              <a:rPr lang="en-US" sz="2800" dirty="0" smtClean="0"/>
              <a:t>new </a:t>
            </a:r>
            <a:r>
              <a:rPr lang="en-US" sz="2800" dirty="0" smtClean="0"/>
              <a:t>analytical methods.</a:t>
            </a:r>
            <a:endParaRPr lang="en-US" sz="2800" dirty="0"/>
          </a:p>
        </p:txBody>
      </p:sp>
      <p:sp>
        <p:nvSpPr>
          <p:cNvPr id="19" name="TextBox 18"/>
          <p:cNvSpPr txBox="1"/>
          <p:nvPr/>
        </p:nvSpPr>
        <p:spPr>
          <a:xfrm>
            <a:off x="26246723" y="14618635"/>
            <a:ext cx="2116670" cy="646331"/>
          </a:xfrm>
          <a:prstGeom prst="rect">
            <a:avLst/>
          </a:prstGeom>
          <a:noFill/>
        </p:spPr>
        <p:txBody>
          <a:bodyPr wrap="none" rtlCol="0">
            <a:spAutoFit/>
          </a:bodyPr>
          <a:lstStyle/>
          <a:p>
            <a:r>
              <a:rPr lang="en-US" sz="3600" b="1" dirty="0" smtClean="0"/>
              <a:t>Black Box </a:t>
            </a:r>
            <a:endParaRPr lang="en-US" sz="3600" b="1" dirty="0"/>
          </a:p>
        </p:txBody>
      </p:sp>
      <p:sp>
        <p:nvSpPr>
          <p:cNvPr id="93" name="TextBox 92"/>
          <p:cNvSpPr txBox="1"/>
          <p:nvPr/>
        </p:nvSpPr>
        <p:spPr>
          <a:xfrm>
            <a:off x="31524688" y="14615449"/>
            <a:ext cx="3510705" cy="646331"/>
          </a:xfrm>
          <a:prstGeom prst="rect">
            <a:avLst/>
          </a:prstGeom>
          <a:noFill/>
        </p:spPr>
        <p:txBody>
          <a:bodyPr wrap="none" rtlCol="0">
            <a:spAutoFit/>
          </a:bodyPr>
          <a:lstStyle/>
          <a:p>
            <a:r>
              <a:rPr lang="en-US" sz="3600" b="1" dirty="0"/>
              <a:t>F</a:t>
            </a:r>
            <a:r>
              <a:rPr lang="en-US" sz="3600" b="1" dirty="0" smtClean="0"/>
              <a:t>eature Selection</a:t>
            </a:r>
            <a:endParaRPr lang="en-US" sz="3600" b="1" dirty="0"/>
          </a:p>
        </p:txBody>
      </p:sp>
      <p:grpSp>
        <p:nvGrpSpPr>
          <p:cNvPr id="16" name="Group 15"/>
          <p:cNvGrpSpPr/>
          <p:nvPr/>
        </p:nvGrpSpPr>
        <p:grpSpPr>
          <a:xfrm>
            <a:off x="2695201" y="15830375"/>
            <a:ext cx="7380200" cy="2589154"/>
            <a:chOff x="3378591" y="15830375"/>
            <a:chExt cx="7380200" cy="2589154"/>
          </a:xfrm>
        </p:grpSpPr>
        <p:pic>
          <p:nvPicPr>
            <p:cNvPr id="4" name="Picture 3"/>
            <p:cNvPicPr>
              <a:picLocks noChangeAspect="1"/>
            </p:cNvPicPr>
            <p:nvPr/>
          </p:nvPicPr>
          <p:blipFill rotWithShape="1">
            <a:blip r:embed="rId23">
              <a:clrChange>
                <a:clrFrom>
                  <a:srgbClr val="FFFFFF"/>
                </a:clrFrom>
                <a:clrTo>
                  <a:srgbClr val="FFFFFF">
                    <a:alpha val="0"/>
                  </a:srgbClr>
                </a:clrTo>
              </a:clrChange>
              <a:extLst>
                <a:ext uri="{28A0092B-C50C-407E-A947-70E740481C1C}">
                  <a14:useLocalDpi xmlns:a14="http://schemas.microsoft.com/office/drawing/2010/main" val="0"/>
                </a:ext>
              </a:extLst>
            </a:blip>
            <a:srcRect t="20471" b="16560"/>
            <a:stretch/>
          </p:blipFill>
          <p:spPr>
            <a:xfrm>
              <a:off x="3378591" y="15830375"/>
              <a:ext cx="7380200" cy="2589154"/>
            </a:xfrm>
            <a:prstGeom prst="rect">
              <a:avLst/>
            </a:prstGeom>
          </p:spPr>
        </p:pic>
        <p:sp>
          <p:nvSpPr>
            <p:cNvPr id="13" name="TextBox 12"/>
            <p:cNvSpPr txBox="1"/>
            <p:nvPr/>
          </p:nvSpPr>
          <p:spPr>
            <a:xfrm>
              <a:off x="9295359" y="17802684"/>
              <a:ext cx="931089" cy="461665"/>
            </a:xfrm>
            <a:prstGeom prst="rect">
              <a:avLst/>
            </a:prstGeom>
            <a:noFill/>
          </p:spPr>
          <p:txBody>
            <a:bodyPr wrap="none" rtlCol="0">
              <a:spAutoFit/>
            </a:bodyPr>
            <a:lstStyle/>
            <a:p>
              <a:pPr algn="r"/>
              <a:r>
                <a:rPr lang="en-US" sz="2400" dirty="0" smtClean="0"/>
                <a:t>(days)</a:t>
              </a:r>
              <a:endParaRPr lang="en-US" sz="2000" dirty="0"/>
            </a:p>
          </p:txBody>
        </p:sp>
      </p:grpSp>
      <p:pic>
        <p:nvPicPr>
          <p:cNvPr id="1033" name="Picture 9"/>
          <p:cNvPicPr>
            <a:picLocks noChangeAspect="1" noChangeArrowheads="1"/>
          </p:cNvPicPr>
          <p:nvPr/>
        </p:nvPicPr>
        <p:blipFill>
          <a:blip r:embed="rId2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3599223" y="9464610"/>
            <a:ext cx="1801737" cy="18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28478563" y="19598990"/>
            <a:ext cx="388832" cy="359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4165388" y="19598990"/>
            <a:ext cx="388832" cy="359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2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586479" y="19158409"/>
            <a:ext cx="5686813" cy="4572000"/>
          </a:xfrm>
          <a:prstGeom prst="rect">
            <a:avLst/>
          </a:prstGeom>
        </p:spPr>
      </p:pic>
      <p:sp>
        <p:nvSpPr>
          <p:cNvPr id="24" name="TextBox 23"/>
          <p:cNvSpPr txBox="1"/>
          <p:nvPr/>
        </p:nvSpPr>
        <p:spPr>
          <a:xfrm>
            <a:off x="25621246" y="20204609"/>
            <a:ext cx="2218877" cy="523220"/>
          </a:xfrm>
          <a:prstGeom prst="rect">
            <a:avLst/>
          </a:prstGeom>
          <a:noFill/>
        </p:spPr>
        <p:txBody>
          <a:bodyPr wrap="none" rtlCol="0">
            <a:spAutoFit/>
          </a:bodyPr>
          <a:lstStyle/>
          <a:p>
            <a:r>
              <a:rPr lang="en-US" sz="2800" b="1" dirty="0">
                <a:solidFill>
                  <a:srgbClr val="FF0000"/>
                </a:solidFill>
              </a:rPr>
              <a:t>RMSE  </a:t>
            </a:r>
            <a:r>
              <a:rPr lang="en-US" sz="2800" b="1" dirty="0" smtClean="0">
                <a:solidFill>
                  <a:srgbClr val="FF0000"/>
                </a:solidFill>
              </a:rPr>
              <a:t>22.715</a:t>
            </a:r>
            <a:endParaRPr lang="en-US" sz="2800" b="1" dirty="0">
              <a:solidFill>
                <a:srgbClr val="FF0000"/>
              </a:solidFill>
            </a:endParaRPr>
          </a:p>
        </p:txBody>
      </p:sp>
      <p:pic>
        <p:nvPicPr>
          <p:cNvPr id="32" name="Picture 31"/>
          <p:cNvPicPr>
            <a:picLocks noChangeAspect="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630310" y="15478327"/>
            <a:ext cx="5074920" cy="4080060"/>
          </a:xfrm>
          <a:prstGeom prst="rect">
            <a:avLst/>
          </a:prstGeom>
        </p:spPr>
      </p:pic>
      <p:pic>
        <p:nvPicPr>
          <p:cNvPr id="33" name="Picture 32"/>
          <p:cNvPicPr>
            <a:picLocks noChangeAspect="1"/>
          </p:cNvPicPr>
          <p:nvPr/>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266558" y="19158409"/>
            <a:ext cx="5686813" cy="4572000"/>
          </a:xfrm>
          <a:prstGeom prst="rect">
            <a:avLst/>
          </a:prstGeom>
        </p:spPr>
      </p:pic>
      <p:sp>
        <p:nvSpPr>
          <p:cNvPr id="94" name="TextBox 93"/>
          <p:cNvSpPr txBox="1"/>
          <p:nvPr/>
        </p:nvSpPr>
        <p:spPr>
          <a:xfrm>
            <a:off x="31308824" y="20213115"/>
            <a:ext cx="1954381" cy="523220"/>
          </a:xfrm>
          <a:prstGeom prst="rect">
            <a:avLst/>
          </a:prstGeom>
          <a:noFill/>
        </p:spPr>
        <p:txBody>
          <a:bodyPr wrap="none" rtlCol="0">
            <a:spAutoFit/>
          </a:bodyPr>
          <a:lstStyle/>
          <a:p>
            <a:r>
              <a:rPr lang="en-US" sz="2800" b="1" dirty="0">
                <a:solidFill>
                  <a:srgbClr val="FF0000"/>
                </a:solidFill>
              </a:rPr>
              <a:t>RMSE </a:t>
            </a:r>
            <a:r>
              <a:rPr lang="en-US" sz="2800" b="1" dirty="0" smtClean="0">
                <a:solidFill>
                  <a:srgbClr val="FF0000"/>
                </a:solidFill>
              </a:rPr>
              <a:t>8.955</a:t>
            </a:r>
            <a:endParaRPr lang="en-US" sz="2800" b="1" dirty="0">
              <a:solidFill>
                <a:srgbClr val="FF0000"/>
              </a:solidFill>
            </a:endParaRPr>
          </a:p>
        </p:txBody>
      </p:sp>
      <p:sp>
        <p:nvSpPr>
          <p:cNvPr id="69" name="Rectangle 68"/>
          <p:cNvSpPr/>
          <p:nvPr/>
        </p:nvSpPr>
        <p:spPr>
          <a:xfrm>
            <a:off x="15084342" y="15000027"/>
            <a:ext cx="2961859" cy="1660695"/>
          </a:xfrm>
          <a:prstGeom prst="rect">
            <a:avLst/>
          </a:prstGeom>
          <a:noFill/>
          <a:ln w="28575">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smtClean="0"/>
              <a:t>Examples of CI Trees in the CI Forest</a:t>
            </a:r>
            <a:endParaRPr lang="en-US" sz="2400" dirty="0"/>
          </a:p>
        </p:txBody>
      </p:sp>
    </p:spTree>
    <p:extLst>
      <p:ext uri="{BB962C8B-B14F-4D97-AF65-F5344CB8AC3E}">
        <p14:creationId xmlns:p14="http://schemas.microsoft.com/office/powerpoint/2010/main" val="943102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5853</TotalTime>
  <Words>536</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Hamada, Yuki</dc:creator>
  <cp:lastModifiedBy>Hamada, Yuki</cp:lastModifiedBy>
  <cp:revision>454</cp:revision>
  <dcterms:created xsi:type="dcterms:W3CDTF">2017-01-15T19:56:15Z</dcterms:created>
  <dcterms:modified xsi:type="dcterms:W3CDTF">2017-01-28T03:35:18Z</dcterms:modified>
</cp:coreProperties>
</file>