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aret Bold" charset="1" panose="00000000000000000000"/>
      <p:regular r:id="rId21"/>
    </p:embeddedFont>
    <p:embeddedFont>
      <p:font typeface="Garet" charset="1" panose="00000000000000000000"/>
      <p:regular r:id="rId22"/>
    </p:embeddedFont>
    <p:embeddedFont>
      <p:font typeface="Poppin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8.png" Type="http://schemas.openxmlformats.org/officeDocument/2006/relationships/image"/><Relationship Id="rId6"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24.png" Type="http://schemas.openxmlformats.org/officeDocument/2006/relationships/image"/><Relationship Id="rId5"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56" t="0" r="-2479" b="-18484"/>
            </a:stretch>
          </a:blipFill>
        </p:spPr>
      </p:sp>
      <p:sp>
        <p:nvSpPr>
          <p:cNvPr name="Freeform 3" id="3"/>
          <p:cNvSpPr/>
          <p:nvPr/>
        </p:nvSpPr>
        <p:spPr>
          <a:xfrm flipH="false" flipV="false" rot="0">
            <a:off x="14904823" y="-898106"/>
            <a:ext cx="4404437" cy="5655778"/>
          </a:xfrm>
          <a:custGeom>
            <a:avLst/>
            <a:gdLst/>
            <a:ahLst/>
            <a:cxnLst/>
            <a:rect r="r" b="b" t="t" l="l"/>
            <a:pathLst>
              <a:path h="5655778" w="4404437">
                <a:moveTo>
                  <a:pt x="0" y="0"/>
                </a:moveTo>
                <a:lnTo>
                  <a:pt x="4404437" y="0"/>
                </a:lnTo>
                <a:lnTo>
                  <a:pt x="4404437" y="5655778"/>
                </a:lnTo>
                <a:lnTo>
                  <a:pt x="0" y="5655778"/>
                </a:lnTo>
                <a:lnTo>
                  <a:pt x="0" y="0"/>
                </a:lnTo>
                <a:close/>
              </a:path>
            </a:pathLst>
          </a:custGeom>
          <a:blipFill>
            <a:blip r:embed="rId3"/>
            <a:stretch>
              <a:fillRect l="0" t="0" r="0" b="0"/>
            </a:stretch>
          </a:blipFill>
        </p:spPr>
      </p:sp>
      <p:sp>
        <p:nvSpPr>
          <p:cNvPr name="Freeform 4" id="4"/>
          <p:cNvSpPr/>
          <p:nvPr/>
        </p:nvSpPr>
        <p:spPr>
          <a:xfrm flipH="true" flipV="false" rot="0">
            <a:off x="15998318" y="9036632"/>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6551518" y="9036632"/>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3142613" y="3188938"/>
            <a:ext cx="12002775" cy="2432097"/>
          </a:xfrm>
          <a:prstGeom prst="rect">
            <a:avLst/>
          </a:prstGeom>
        </p:spPr>
        <p:txBody>
          <a:bodyPr anchor="t" rtlCol="false" tIns="0" lIns="0" bIns="0" rIns="0">
            <a:spAutoFit/>
          </a:bodyPr>
          <a:lstStyle/>
          <a:p>
            <a:pPr algn="ctr">
              <a:lnSpc>
                <a:spcPts val="19900"/>
              </a:lnSpc>
              <a:spcBef>
                <a:spcPct val="0"/>
              </a:spcBef>
            </a:pPr>
            <a:r>
              <a:rPr lang="en-US" b="true" sz="14214">
                <a:solidFill>
                  <a:srgbClr val="F6E0F5"/>
                </a:solidFill>
                <a:latin typeface="Garet Bold"/>
                <a:ea typeface="Garet Bold"/>
                <a:cs typeface="Garet Bold"/>
                <a:sym typeface="Garet Bold"/>
              </a:rPr>
              <a:t>LOGOS</a:t>
            </a:r>
          </a:p>
        </p:txBody>
      </p:sp>
      <p:sp>
        <p:nvSpPr>
          <p:cNvPr name="TextBox 7" id="7"/>
          <p:cNvSpPr txBox="true"/>
          <p:nvPr/>
        </p:nvSpPr>
        <p:spPr>
          <a:xfrm rot="0">
            <a:off x="5693898" y="5373864"/>
            <a:ext cx="6648304" cy="446717"/>
          </a:xfrm>
          <a:prstGeom prst="rect">
            <a:avLst/>
          </a:prstGeom>
        </p:spPr>
        <p:txBody>
          <a:bodyPr anchor="t" rtlCol="false" tIns="0" lIns="0" bIns="0" rIns="0">
            <a:spAutoFit/>
          </a:bodyPr>
          <a:lstStyle/>
          <a:p>
            <a:pPr algn="ctr">
              <a:lnSpc>
                <a:spcPts val="3727"/>
              </a:lnSpc>
              <a:spcBef>
                <a:spcPct val="0"/>
              </a:spcBef>
            </a:pPr>
            <a:r>
              <a:rPr lang="en-US" sz="2662" spc="2130">
                <a:solidFill>
                  <a:srgbClr val="F6E0F5"/>
                </a:solidFill>
                <a:latin typeface="Garet"/>
                <a:ea typeface="Garet"/>
                <a:cs typeface="Garet"/>
                <a:sym typeface="Garet"/>
              </a:rPr>
              <a:t>SIMILARITY</a:t>
            </a:r>
          </a:p>
        </p:txBody>
      </p:sp>
      <p:sp>
        <p:nvSpPr>
          <p:cNvPr name="TextBox 8" id="8"/>
          <p:cNvSpPr txBox="true"/>
          <p:nvPr/>
        </p:nvSpPr>
        <p:spPr>
          <a:xfrm rot="0">
            <a:off x="1146459" y="9210675"/>
            <a:ext cx="1131703" cy="384528"/>
          </a:xfrm>
          <a:prstGeom prst="rect">
            <a:avLst/>
          </a:prstGeom>
        </p:spPr>
        <p:txBody>
          <a:bodyPr anchor="t" rtlCol="false" tIns="0" lIns="0" bIns="0" rIns="0">
            <a:spAutoFit/>
          </a:bodyPr>
          <a:lstStyle/>
          <a:p>
            <a:pPr algn="l">
              <a:lnSpc>
                <a:spcPts val="3212"/>
              </a:lnSpc>
              <a:spcBef>
                <a:spcPct val="0"/>
              </a:spcBef>
            </a:pPr>
            <a:r>
              <a:rPr lang="en-US" sz="2294">
                <a:solidFill>
                  <a:srgbClr val="F6E0F5"/>
                </a:solidFill>
                <a:latin typeface="Garet"/>
                <a:ea typeface="Garet"/>
                <a:cs typeface="Garet"/>
                <a:sym typeface="Garet"/>
              </a:rPr>
              <a:t>2025</a:t>
            </a:r>
          </a:p>
        </p:txBody>
      </p:sp>
      <p:sp>
        <p:nvSpPr>
          <p:cNvPr name="Freeform 9" id="9"/>
          <p:cNvSpPr/>
          <p:nvPr/>
        </p:nvSpPr>
        <p:spPr>
          <a:xfrm flipH="false" flipV="false" rot="-7384997">
            <a:off x="-594215" y="-1991275"/>
            <a:ext cx="4404437" cy="5655778"/>
          </a:xfrm>
          <a:custGeom>
            <a:avLst/>
            <a:gdLst/>
            <a:ahLst/>
            <a:cxnLst/>
            <a:rect r="r" b="b" t="t" l="l"/>
            <a:pathLst>
              <a:path h="5655778" w="4404437">
                <a:moveTo>
                  <a:pt x="0" y="0"/>
                </a:moveTo>
                <a:lnTo>
                  <a:pt x="4404437" y="0"/>
                </a:lnTo>
                <a:lnTo>
                  <a:pt x="4404437" y="5655777"/>
                </a:lnTo>
                <a:lnTo>
                  <a:pt x="0" y="5655777"/>
                </a:lnTo>
                <a:lnTo>
                  <a:pt x="0" y="0"/>
                </a:lnTo>
                <a:close/>
              </a:path>
            </a:pathLst>
          </a:custGeom>
          <a:blipFill>
            <a:blip r:embed="rId3"/>
            <a:stretch>
              <a:fillRect l="0" t="0" r="0" b="0"/>
            </a:stretch>
          </a:blipFill>
        </p:spPr>
      </p:sp>
      <p:sp>
        <p:nvSpPr>
          <p:cNvPr name="TextBox 10" id="10"/>
          <p:cNvSpPr txBox="true"/>
          <p:nvPr/>
        </p:nvSpPr>
        <p:spPr>
          <a:xfrm rot="0">
            <a:off x="5194017" y="8681761"/>
            <a:ext cx="7648066" cy="913442"/>
          </a:xfrm>
          <a:prstGeom prst="rect">
            <a:avLst/>
          </a:prstGeom>
        </p:spPr>
        <p:txBody>
          <a:bodyPr anchor="t" rtlCol="false" tIns="0" lIns="0" bIns="0" rIns="0">
            <a:spAutoFit/>
          </a:bodyPr>
          <a:lstStyle/>
          <a:p>
            <a:pPr algn="ctr">
              <a:lnSpc>
                <a:spcPts val="3727"/>
              </a:lnSpc>
              <a:spcBef>
                <a:spcPct val="0"/>
              </a:spcBef>
            </a:pPr>
            <a:r>
              <a:rPr lang="en-US" sz="2662" spc="2130">
                <a:solidFill>
                  <a:srgbClr val="F6E0F5"/>
                </a:solidFill>
                <a:latin typeface="Garet"/>
                <a:ea typeface="Garet"/>
                <a:cs typeface="Garet"/>
                <a:sym typeface="Garet"/>
              </a:rPr>
              <a:t>THIRA SCHEITZNER EDUARD PAUL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TextBox 7" id="7"/>
          <p:cNvSpPr txBox="true"/>
          <p:nvPr/>
        </p:nvSpPr>
        <p:spPr>
          <a:xfrm rot="0">
            <a:off x="9527971" y="2561249"/>
            <a:ext cx="5340166"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F6E0F5"/>
                </a:solidFill>
                <a:latin typeface="Garet Bold"/>
                <a:ea typeface="Garet Bold"/>
                <a:cs typeface="Garet Bold"/>
                <a:sym typeface="Garet Bold"/>
              </a:rPr>
              <a:t>Insights</a:t>
            </a:r>
          </a:p>
        </p:txBody>
      </p:sp>
      <p:grpSp>
        <p:nvGrpSpPr>
          <p:cNvPr name="Group 8" id="8"/>
          <p:cNvGrpSpPr/>
          <p:nvPr/>
        </p:nvGrpSpPr>
        <p:grpSpPr>
          <a:xfrm rot="0">
            <a:off x="9579291" y="3836310"/>
            <a:ext cx="3323245" cy="789284"/>
            <a:chOff x="0" y="0"/>
            <a:chExt cx="1711130" cy="406400"/>
          </a:xfrm>
        </p:grpSpPr>
        <p:sp>
          <p:nvSpPr>
            <p:cNvPr name="Freeform 9" id="9"/>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181057" y="2257887"/>
            <a:ext cx="9070690" cy="5771226"/>
          </a:xfrm>
          <a:custGeom>
            <a:avLst/>
            <a:gdLst/>
            <a:ahLst/>
            <a:cxnLst/>
            <a:rect r="r" b="b" t="t" l="l"/>
            <a:pathLst>
              <a:path h="5771226" w="9070690">
                <a:moveTo>
                  <a:pt x="0" y="0"/>
                </a:moveTo>
                <a:lnTo>
                  <a:pt x="9070689" y="0"/>
                </a:lnTo>
                <a:lnTo>
                  <a:pt x="9070689" y="5771226"/>
                </a:lnTo>
                <a:lnTo>
                  <a:pt x="0" y="5771226"/>
                </a:lnTo>
                <a:lnTo>
                  <a:pt x="0" y="0"/>
                </a:lnTo>
                <a:close/>
              </a:path>
            </a:pathLst>
          </a:custGeom>
          <a:blipFill>
            <a:blip r:embed="rId7"/>
            <a:stretch>
              <a:fillRect l="0" t="0" r="0" b="0"/>
            </a:stretch>
          </a:blipFill>
        </p:spPr>
      </p:sp>
      <p:sp>
        <p:nvSpPr>
          <p:cNvPr name="TextBox 12" id="12"/>
          <p:cNvSpPr txBox="true"/>
          <p:nvPr/>
        </p:nvSpPr>
        <p:spPr>
          <a:xfrm rot="0">
            <a:off x="9527971" y="1515188"/>
            <a:ext cx="5210049"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A280EC"/>
                </a:solidFill>
                <a:latin typeface="Garet Bold"/>
                <a:ea typeface="Garet Bold"/>
                <a:cs typeface="Garet Bold"/>
                <a:sym typeface="Garet Bold"/>
              </a:rPr>
              <a:t>Text </a:t>
            </a:r>
          </a:p>
        </p:txBody>
      </p:sp>
      <p:sp>
        <p:nvSpPr>
          <p:cNvPr name="TextBox 13" id="13"/>
          <p:cNvSpPr txBox="true"/>
          <p:nvPr/>
        </p:nvSpPr>
        <p:spPr>
          <a:xfrm rot="0">
            <a:off x="9527971" y="4823287"/>
            <a:ext cx="7302290" cy="1864916"/>
          </a:xfrm>
          <a:prstGeom prst="rect">
            <a:avLst/>
          </a:prstGeom>
        </p:spPr>
        <p:txBody>
          <a:bodyPr anchor="t" rtlCol="false" tIns="0" lIns="0" bIns="0" rIns="0">
            <a:spAutoFit/>
          </a:bodyPr>
          <a:lstStyle/>
          <a:p>
            <a:pPr algn="l">
              <a:lnSpc>
                <a:spcPts val="2990"/>
              </a:lnSpc>
              <a:spcBef>
                <a:spcPct val="0"/>
              </a:spcBef>
            </a:pPr>
            <a:r>
              <a:rPr lang="en-US" sz="2136">
                <a:solidFill>
                  <a:srgbClr val="F6E0F5"/>
                </a:solidFill>
                <a:latin typeface="Garet"/>
                <a:ea typeface="Garet"/>
                <a:cs typeface="Garet"/>
                <a:sym typeface="Garet"/>
              </a:rPr>
              <a:t>As expected most logos have a length of less than 10 characters but what was unexpected was a group of distinct logos that had between 35-40 characters which could suggest that the dataset contained logos from family owned companies</a:t>
            </a:r>
          </a:p>
        </p:txBody>
      </p:sp>
      <p:sp>
        <p:nvSpPr>
          <p:cNvPr name="TextBox 14" id="14"/>
          <p:cNvSpPr txBox="true"/>
          <p:nvPr/>
        </p:nvSpPr>
        <p:spPr>
          <a:xfrm rot="0">
            <a:off x="9680837" y="4011866"/>
            <a:ext cx="3120153" cy="409597"/>
          </a:xfrm>
          <a:prstGeom prst="rect">
            <a:avLst/>
          </a:prstGeom>
        </p:spPr>
        <p:txBody>
          <a:bodyPr anchor="t" rtlCol="false" tIns="0" lIns="0" bIns="0" rIns="0">
            <a:spAutoFit/>
          </a:bodyPr>
          <a:lstStyle/>
          <a:p>
            <a:pPr algn="ctr">
              <a:lnSpc>
                <a:spcPts val="3301"/>
              </a:lnSpc>
            </a:pPr>
            <a:r>
              <a:rPr lang="en-US" sz="2539" b="true">
                <a:solidFill>
                  <a:srgbClr val="C9BBE8"/>
                </a:solidFill>
                <a:latin typeface="Garet Bold"/>
                <a:ea typeface="Garet Bold"/>
                <a:cs typeface="Garet Bold"/>
                <a:sym typeface="Garet Bold"/>
              </a:rPr>
              <a:t>Logos length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TextBox 7" id="7"/>
          <p:cNvSpPr txBox="true"/>
          <p:nvPr/>
        </p:nvSpPr>
        <p:spPr>
          <a:xfrm rot="0">
            <a:off x="9527971" y="2561249"/>
            <a:ext cx="5340166"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F6E0F5"/>
                </a:solidFill>
                <a:latin typeface="Garet Bold"/>
                <a:ea typeface="Garet Bold"/>
                <a:cs typeface="Garet Bold"/>
                <a:sym typeface="Garet Bold"/>
              </a:rPr>
              <a:t>Insights</a:t>
            </a:r>
          </a:p>
        </p:txBody>
      </p:sp>
      <p:grpSp>
        <p:nvGrpSpPr>
          <p:cNvPr name="Group 8" id="8"/>
          <p:cNvGrpSpPr/>
          <p:nvPr/>
        </p:nvGrpSpPr>
        <p:grpSpPr>
          <a:xfrm rot="0">
            <a:off x="9579291" y="3836310"/>
            <a:ext cx="3323245" cy="789284"/>
            <a:chOff x="0" y="0"/>
            <a:chExt cx="1711130" cy="406400"/>
          </a:xfrm>
        </p:grpSpPr>
        <p:sp>
          <p:nvSpPr>
            <p:cNvPr name="Freeform 9" id="9"/>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960996" y="2158957"/>
            <a:ext cx="6881051" cy="5706527"/>
          </a:xfrm>
          <a:custGeom>
            <a:avLst/>
            <a:gdLst/>
            <a:ahLst/>
            <a:cxnLst/>
            <a:rect r="r" b="b" t="t" l="l"/>
            <a:pathLst>
              <a:path h="5706527" w="6881051">
                <a:moveTo>
                  <a:pt x="0" y="0"/>
                </a:moveTo>
                <a:lnTo>
                  <a:pt x="6881050" y="0"/>
                </a:lnTo>
                <a:lnTo>
                  <a:pt x="6881050" y="5706527"/>
                </a:lnTo>
                <a:lnTo>
                  <a:pt x="0" y="5706527"/>
                </a:lnTo>
                <a:lnTo>
                  <a:pt x="0" y="0"/>
                </a:lnTo>
                <a:close/>
              </a:path>
            </a:pathLst>
          </a:custGeom>
          <a:blipFill>
            <a:blip r:embed="rId7"/>
            <a:stretch>
              <a:fillRect l="0" t="0" r="0" b="0"/>
            </a:stretch>
          </a:blipFill>
        </p:spPr>
      </p:sp>
      <p:sp>
        <p:nvSpPr>
          <p:cNvPr name="TextBox 12" id="12"/>
          <p:cNvSpPr txBox="true"/>
          <p:nvPr/>
        </p:nvSpPr>
        <p:spPr>
          <a:xfrm rot="0">
            <a:off x="9527971" y="1515188"/>
            <a:ext cx="5210049"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A280EC"/>
                </a:solidFill>
                <a:latin typeface="Garet Bold"/>
                <a:ea typeface="Garet Bold"/>
                <a:cs typeface="Garet Bold"/>
                <a:sym typeface="Garet Bold"/>
              </a:rPr>
              <a:t>Text </a:t>
            </a:r>
          </a:p>
        </p:txBody>
      </p:sp>
      <p:sp>
        <p:nvSpPr>
          <p:cNvPr name="TextBox 13" id="13"/>
          <p:cNvSpPr txBox="true"/>
          <p:nvPr/>
        </p:nvSpPr>
        <p:spPr>
          <a:xfrm rot="0">
            <a:off x="9527971" y="4823287"/>
            <a:ext cx="7302290" cy="1112487"/>
          </a:xfrm>
          <a:prstGeom prst="rect">
            <a:avLst/>
          </a:prstGeom>
        </p:spPr>
        <p:txBody>
          <a:bodyPr anchor="t" rtlCol="false" tIns="0" lIns="0" bIns="0" rIns="0">
            <a:spAutoFit/>
          </a:bodyPr>
          <a:lstStyle/>
          <a:p>
            <a:pPr algn="l">
              <a:lnSpc>
                <a:spcPts val="2990"/>
              </a:lnSpc>
              <a:spcBef>
                <a:spcPct val="0"/>
              </a:spcBef>
            </a:pPr>
            <a:r>
              <a:rPr lang="en-US" sz="2136">
                <a:solidFill>
                  <a:srgbClr val="F6E0F5"/>
                </a:solidFill>
                <a:latin typeface="Garet"/>
                <a:ea typeface="Garet"/>
                <a:cs typeface="Garet"/>
                <a:sym typeface="Garet"/>
              </a:rPr>
              <a:t>As the chart clearly states, the domains of the logos are extremely varried and could be sorted into 30+ categories </a:t>
            </a:r>
          </a:p>
        </p:txBody>
      </p:sp>
      <p:sp>
        <p:nvSpPr>
          <p:cNvPr name="TextBox 14" id="14"/>
          <p:cNvSpPr txBox="true"/>
          <p:nvPr/>
        </p:nvSpPr>
        <p:spPr>
          <a:xfrm rot="0">
            <a:off x="9680837" y="4011866"/>
            <a:ext cx="3120153" cy="409597"/>
          </a:xfrm>
          <a:prstGeom prst="rect">
            <a:avLst/>
          </a:prstGeom>
        </p:spPr>
        <p:txBody>
          <a:bodyPr anchor="t" rtlCol="false" tIns="0" lIns="0" bIns="0" rIns="0">
            <a:spAutoFit/>
          </a:bodyPr>
          <a:lstStyle/>
          <a:p>
            <a:pPr algn="ctr">
              <a:lnSpc>
                <a:spcPts val="3301"/>
              </a:lnSpc>
            </a:pPr>
            <a:r>
              <a:rPr lang="en-US" sz="2539" b="true">
                <a:solidFill>
                  <a:srgbClr val="C9BBE8"/>
                </a:solidFill>
                <a:latin typeface="Garet Bold"/>
                <a:ea typeface="Garet Bold"/>
                <a:cs typeface="Garet Bold"/>
                <a:sym typeface="Garet Bold"/>
              </a:rPr>
              <a:t>Domains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5"/>
            <a:stretch>
              <a:fillRect l="0" t="0" r="0" b="0"/>
            </a:stretch>
          </a:blipFill>
        </p:spPr>
      </p:sp>
      <p:sp>
        <p:nvSpPr>
          <p:cNvPr name="Freeform 6" id="6"/>
          <p:cNvSpPr/>
          <p:nvPr/>
        </p:nvSpPr>
        <p:spPr>
          <a:xfrm flipH="false" flipV="false" rot="0">
            <a:off x="3606276" y="3231441"/>
            <a:ext cx="11301259" cy="6060300"/>
          </a:xfrm>
          <a:custGeom>
            <a:avLst/>
            <a:gdLst/>
            <a:ahLst/>
            <a:cxnLst/>
            <a:rect r="r" b="b" t="t" l="l"/>
            <a:pathLst>
              <a:path h="6060300" w="11301259">
                <a:moveTo>
                  <a:pt x="0" y="0"/>
                </a:moveTo>
                <a:lnTo>
                  <a:pt x="11301259" y="0"/>
                </a:lnTo>
                <a:lnTo>
                  <a:pt x="11301259" y="6060300"/>
                </a:lnTo>
                <a:lnTo>
                  <a:pt x="0" y="6060300"/>
                </a:lnTo>
                <a:lnTo>
                  <a:pt x="0" y="0"/>
                </a:lnTo>
                <a:close/>
              </a:path>
            </a:pathLst>
          </a:custGeom>
          <a:blipFill>
            <a:blip r:embed="rId6"/>
            <a:stretch>
              <a:fillRect l="0" t="0" r="0" b="0"/>
            </a:stretch>
          </a:blipFill>
        </p:spPr>
      </p:sp>
      <p:sp>
        <p:nvSpPr>
          <p:cNvPr name="TextBox 7" id="7"/>
          <p:cNvSpPr txBox="true"/>
          <p:nvPr/>
        </p:nvSpPr>
        <p:spPr>
          <a:xfrm rot="0">
            <a:off x="5883211" y="1837483"/>
            <a:ext cx="6295768"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Words</a:t>
            </a:r>
          </a:p>
        </p:txBody>
      </p:sp>
      <p:sp>
        <p:nvSpPr>
          <p:cNvPr name="TextBox 8" id="8"/>
          <p:cNvSpPr txBox="true"/>
          <p:nvPr/>
        </p:nvSpPr>
        <p:spPr>
          <a:xfrm rot="0">
            <a:off x="6109021" y="876300"/>
            <a:ext cx="6295768"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A280EC"/>
                </a:solidFill>
                <a:latin typeface="Garet Bold"/>
                <a:ea typeface="Garet Bold"/>
                <a:cs typeface="Garet Bold"/>
                <a:sym typeface="Garet Bold"/>
              </a:rPr>
              <a:t>Common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185" y="2458873"/>
            <a:ext cx="9242071" cy="5406611"/>
          </a:xfrm>
          <a:custGeom>
            <a:avLst/>
            <a:gdLst/>
            <a:ahLst/>
            <a:cxnLst/>
            <a:rect r="r" b="b" t="t" l="l"/>
            <a:pathLst>
              <a:path h="5406611" w="9242071">
                <a:moveTo>
                  <a:pt x="0" y="0"/>
                </a:moveTo>
                <a:lnTo>
                  <a:pt x="9242071" y="0"/>
                </a:lnTo>
                <a:lnTo>
                  <a:pt x="9242071" y="5406611"/>
                </a:lnTo>
                <a:lnTo>
                  <a:pt x="0" y="5406611"/>
                </a:lnTo>
                <a:lnTo>
                  <a:pt x="0" y="0"/>
                </a:lnTo>
                <a:close/>
              </a:path>
            </a:pathLst>
          </a:custGeom>
          <a:blipFill>
            <a:blip r:embed="rId6"/>
            <a:stretch>
              <a:fillRect l="0" t="0" r="0" b="0"/>
            </a:stretch>
          </a:blipFill>
        </p:spPr>
      </p:sp>
      <p:sp>
        <p:nvSpPr>
          <p:cNvPr name="TextBox 7" id="7"/>
          <p:cNvSpPr txBox="true"/>
          <p:nvPr/>
        </p:nvSpPr>
        <p:spPr>
          <a:xfrm rot="0">
            <a:off x="9492623" y="3248308"/>
            <a:ext cx="6684590" cy="1179218"/>
          </a:xfrm>
          <a:prstGeom prst="rect">
            <a:avLst/>
          </a:prstGeom>
        </p:spPr>
        <p:txBody>
          <a:bodyPr anchor="t" rtlCol="false" tIns="0" lIns="0" bIns="0" rIns="0">
            <a:spAutoFit/>
          </a:bodyPr>
          <a:lstStyle/>
          <a:p>
            <a:pPr algn="l">
              <a:lnSpc>
                <a:spcPts val="9543"/>
              </a:lnSpc>
              <a:spcBef>
                <a:spcPct val="0"/>
              </a:spcBef>
            </a:pPr>
            <a:r>
              <a:rPr lang="en-US" sz="6816" b="true">
                <a:solidFill>
                  <a:srgbClr val="F6E0F5"/>
                </a:solidFill>
                <a:latin typeface="Garet Bold"/>
                <a:ea typeface="Garet Bold"/>
                <a:cs typeface="Garet Bold"/>
                <a:sym typeface="Garet Bold"/>
              </a:rPr>
              <a:t>Clusters</a:t>
            </a:r>
          </a:p>
        </p:txBody>
      </p:sp>
      <p:sp>
        <p:nvSpPr>
          <p:cNvPr name="TextBox 8" id="8"/>
          <p:cNvSpPr txBox="true"/>
          <p:nvPr/>
        </p:nvSpPr>
        <p:spPr>
          <a:xfrm rot="0">
            <a:off x="9492623" y="2315998"/>
            <a:ext cx="4769005" cy="1179218"/>
          </a:xfrm>
          <a:prstGeom prst="rect">
            <a:avLst/>
          </a:prstGeom>
        </p:spPr>
        <p:txBody>
          <a:bodyPr anchor="t" rtlCol="false" tIns="0" lIns="0" bIns="0" rIns="0">
            <a:spAutoFit/>
          </a:bodyPr>
          <a:lstStyle/>
          <a:p>
            <a:pPr algn="l">
              <a:lnSpc>
                <a:spcPts val="9543"/>
              </a:lnSpc>
              <a:spcBef>
                <a:spcPct val="0"/>
              </a:spcBef>
            </a:pPr>
            <a:r>
              <a:rPr lang="en-US" sz="6816" b="true">
                <a:solidFill>
                  <a:srgbClr val="A280EC"/>
                </a:solidFill>
                <a:latin typeface="Garet Bold"/>
                <a:ea typeface="Garet Bold"/>
                <a:cs typeface="Garet Bold"/>
                <a:sym typeface="Garet Bold"/>
              </a:rPr>
              <a:t>Shape</a:t>
            </a:r>
          </a:p>
        </p:txBody>
      </p:sp>
      <p:sp>
        <p:nvSpPr>
          <p:cNvPr name="TextBox 9" id="9"/>
          <p:cNvSpPr txBox="true"/>
          <p:nvPr/>
        </p:nvSpPr>
        <p:spPr>
          <a:xfrm rot="0">
            <a:off x="9597025" y="4623376"/>
            <a:ext cx="6898324" cy="1729400"/>
          </a:xfrm>
          <a:prstGeom prst="rect">
            <a:avLst/>
          </a:prstGeom>
        </p:spPr>
        <p:txBody>
          <a:bodyPr anchor="t" rtlCol="false" tIns="0" lIns="0" bIns="0" rIns="0">
            <a:spAutoFit/>
          </a:bodyPr>
          <a:lstStyle/>
          <a:p>
            <a:pPr algn="l">
              <a:lnSpc>
                <a:spcPts val="2774"/>
              </a:lnSpc>
              <a:spcBef>
                <a:spcPct val="0"/>
              </a:spcBef>
            </a:pPr>
            <a:r>
              <a:rPr lang="en-US" sz="1981">
                <a:solidFill>
                  <a:srgbClr val="F6E0F5"/>
                </a:solidFill>
                <a:latin typeface="Garet"/>
                <a:ea typeface="Garet"/>
                <a:cs typeface="Garet"/>
                <a:sym typeface="Garet"/>
              </a:rPr>
              <a:t>In this we can see the shape distribution and we can clearly see a strong dominance for blobs squares and rectangles for the logo design which might correlate with the minimalism trend that has emerged in the designs of many companies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false" flipV="false" rot="0">
            <a:off x="1557346" y="3943350"/>
            <a:ext cx="3967673" cy="8229600"/>
          </a:xfrm>
          <a:custGeom>
            <a:avLst/>
            <a:gdLst/>
            <a:ahLst/>
            <a:cxnLst/>
            <a:rect r="r" b="b" t="t" l="l"/>
            <a:pathLst>
              <a:path h="8229600" w="3967673">
                <a:moveTo>
                  <a:pt x="0" y="0"/>
                </a:moveTo>
                <a:lnTo>
                  <a:pt x="3967673" y="0"/>
                </a:lnTo>
                <a:lnTo>
                  <a:pt x="3967673" y="8229600"/>
                </a:lnTo>
                <a:lnTo>
                  <a:pt x="0" y="8229600"/>
                </a:lnTo>
                <a:lnTo>
                  <a:pt x="0" y="0"/>
                </a:lnTo>
                <a:close/>
              </a:path>
            </a:pathLst>
          </a:custGeom>
          <a:blipFill>
            <a:blip r:embed="rId4"/>
            <a:stretch>
              <a:fillRect l="0" t="0" r="0" b="0"/>
            </a:stretch>
          </a:blipFill>
        </p:spPr>
      </p:sp>
      <p:sp>
        <p:nvSpPr>
          <p:cNvPr name="TextBox 5" id="5"/>
          <p:cNvSpPr txBox="true"/>
          <p:nvPr/>
        </p:nvSpPr>
        <p:spPr>
          <a:xfrm rot="5400000">
            <a:off x="16912965" y="5491807"/>
            <a:ext cx="1281112" cy="258455"/>
          </a:xfrm>
          <a:prstGeom prst="rect">
            <a:avLst/>
          </a:prstGeom>
        </p:spPr>
        <p:txBody>
          <a:bodyPr anchor="t" rtlCol="false" tIns="0" lIns="0" bIns="0" rIns="0">
            <a:spAutoFit/>
          </a:bodyPr>
          <a:lstStyle/>
          <a:p>
            <a:pPr algn="ctr">
              <a:lnSpc>
                <a:spcPts val="2029"/>
              </a:lnSpc>
              <a:spcBef>
                <a:spcPct val="0"/>
              </a:spcBef>
            </a:pPr>
            <a:r>
              <a:rPr lang="en-US" sz="1449">
                <a:solidFill>
                  <a:srgbClr val="FEF0E1">
                    <a:alpha val="78824"/>
                  </a:srgbClr>
                </a:solidFill>
                <a:latin typeface="Poppins"/>
                <a:ea typeface="Poppins"/>
                <a:cs typeface="Poppins"/>
                <a:sym typeface="Poppins"/>
              </a:rPr>
              <a:t>page 14</a:t>
            </a:r>
          </a:p>
        </p:txBody>
      </p:sp>
      <p:sp>
        <p:nvSpPr>
          <p:cNvPr name="TextBox 6" id="6"/>
          <p:cNvSpPr txBox="true"/>
          <p:nvPr/>
        </p:nvSpPr>
        <p:spPr>
          <a:xfrm rot="0">
            <a:off x="6860897" y="3485662"/>
            <a:ext cx="554329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Summary</a:t>
            </a:r>
          </a:p>
        </p:txBody>
      </p:sp>
      <p:sp>
        <p:nvSpPr>
          <p:cNvPr name="TextBox 7" id="7"/>
          <p:cNvSpPr txBox="true"/>
          <p:nvPr/>
        </p:nvSpPr>
        <p:spPr>
          <a:xfrm rot="0">
            <a:off x="6860897" y="2399812"/>
            <a:ext cx="6951277"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Conclusion</a:t>
            </a:r>
          </a:p>
        </p:txBody>
      </p:sp>
      <p:sp>
        <p:nvSpPr>
          <p:cNvPr name="TextBox 8" id="8"/>
          <p:cNvSpPr txBox="true"/>
          <p:nvPr/>
        </p:nvSpPr>
        <p:spPr>
          <a:xfrm rot="0">
            <a:off x="6860897" y="4932854"/>
            <a:ext cx="8494452" cy="2855789"/>
          </a:xfrm>
          <a:prstGeom prst="rect">
            <a:avLst/>
          </a:prstGeom>
        </p:spPr>
        <p:txBody>
          <a:bodyPr anchor="t" rtlCol="false" tIns="0" lIns="0" bIns="0" rIns="0">
            <a:spAutoFit/>
          </a:bodyPr>
          <a:lstStyle/>
          <a:p>
            <a:pPr algn="l">
              <a:lnSpc>
                <a:spcPts val="3244"/>
              </a:lnSpc>
              <a:spcBef>
                <a:spcPct val="0"/>
              </a:spcBef>
            </a:pPr>
            <a:r>
              <a:rPr lang="en-US" sz="2317">
                <a:solidFill>
                  <a:srgbClr val="F6E0F5"/>
                </a:solidFill>
                <a:latin typeface="Garet"/>
                <a:ea typeface="Garet"/>
                <a:cs typeface="Garet"/>
                <a:sym typeface="Garet"/>
              </a:rPr>
              <a:t>From this dataset I can clearly conclude that the companies were very diverse and that most logos had either a warm pallete which could have been to be more welcoming for customers or very dominated by blues and greens which could align with the heavy preponderce for the tech and transport companies that the logos represented</a:t>
            </a:r>
          </a:p>
        </p:txBody>
      </p:sp>
      <p:sp>
        <p:nvSpPr>
          <p:cNvPr name="Freeform 9" id="9"/>
          <p:cNvSpPr/>
          <p:nvPr/>
        </p:nvSpPr>
        <p:spPr>
          <a:xfrm flipH="true" flipV="false" rot="0">
            <a:off x="2122125" y="2693077"/>
            <a:ext cx="4240473" cy="4240473"/>
          </a:xfrm>
          <a:custGeom>
            <a:avLst/>
            <a:gdLst/>
            <a:ahLst/>
            <a:cxnLst/>
            <a:rect r="r" b="b" t="t" l="l"/>
            <a:pathLst>
              <a:path h="4240473" w="4240473">
                <a:moveTo>
                  <a:pt x="4240473" y="0"/>
                </a:moveTo>
                <a:lnTo>
                  <a:pt x="0" y="0"/>
                </a:lnTo>
                <a:lnTo>
                  <a:pt x="0" y="4240473"/>
                </a:lnTo>
                <a:lnTo>
                  <a:pt x="4240473" y="4240473"/>
                </a:lnTo>
                <a:lnTo>
                  <a:pt x="4240473" y="0"/>
                </a:lnTo>
                <a:close/>
              </a:path>
            </a:pathLst>
          </a:custGeom>
          <a:blipFill>
            <a:blip r:embed="rId5"/>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4156" t="0" r="-2479" b="-1848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false" flipV="false" rot="0">
            <a:off x="-891511" y="-891511"/>
            <a:ext cx="4240473" cy="4240473"/>
          </a:xfrm>
          <a:custGeom>
            <a:avLst/>
            <a:gdLst/>
            <a:ahLst/>
            <a:cxnLst/>
            <a:rect r="r" b="b" t="t" l="l"/>
            <a:pathLst>
              <a:path h="4240473" w="4240473">
                <a:moveTo>
                  <a:pt x="0" y="0"/>
                </a:moveTo>
                <a:lnTo>
                  <a:pt x="4240472" y="0"/>
                </a:lnTo>
                <a:lnTo>
                  <a:pt x="4240472" y="4240472"/>
                </a:lnTo>
                <a:lnTo>
                  <a:pt x="0" y="4240472"/>
                </a:lnTo>
                <a:lnTo>
                  <a:pt x="0" y="0"/>
                </a:lnTo>
                <a:close/>
              </a:path>
            </a:pathLst>
          </a:custGeom>
          <a:blipFill>
            <a:blip r:embed="rId4"/>
            <a:stretch>
              <a:fillRect l="0" t="0" r="0" b="0"/>
            </a:stretch>
          </a:blipFill>
        </p:spPr>
      </p:sp>
      <p:sp>
        <p:nvSpPr>
          <p:cNvPr name="TextBox 5" id="5"/>
          <p:cNvSpPr txBox="true"/>
          <p:nvPr/>
        </p:nvSpPr>
        <p:spPr>
          <a:xfrm rot="5400000">
            <a:off x="16912965" y="5491807"/>
            <a:ext cx="1281112" cy="258455"/>
          </a:xfrm>
          <a:prstGeom prst="rect">
            <a:avLst/>
          </a:prstGeom>
        </p:spPr>
        <p:txBody>
          <a:bodyPr anchor="t" rtlCol="false" tIns="0" lIns="0" bIns="0" rIns="0">
            <a:spAutoFit/>
          </a:bodyPr>
          <a:lstStyle/>
          <a:p>
            <a:pPr algn="ctr">
              <a:lnSpc>
                <a:spcPts val="2029"/>
              </a:lnSpc>
              <a:spcBef>
                <a:spcPct val="0"/>
              </a:spcBef>
            </a:pPr>
            <a:r>
              <a:rPr lang="en-US" sz="1449">
                <a:solidFill>
                  <a:srgbClr val="FEF0E1">
                    <a:alpha val="78824"/>
                  </a:srgbClr>
                </a:solidFill>
                <a:latin typeface="Poppins"/>
                <a:ea typeface="Poppins"/>
                <a:cs typeface="Poppins"/>
                <a:sym typeface="Poppins"/>
              </a:rPr>
              <a:t>page 15</a:t>
            </a:r>
          </a:p>
        </p:txBody>
      </p:sp>
      <p:sp>
        <p:nvSpPr>
          <p:cNvPr name="TextBox 6" id="6"/>
          <p:cNvSpPr txBox="true"/>
          <p:nvPr/>
        </p:nvSpPr>
        <p:spPr>
          <a:xfrm rot="0">
            <a:off x="2299650" y="3188938"/>
            <a:ext cx="13102912" cy="2432097"/>
          </a:xfrm>
          <a:prstGeom prst="rect">
            <a:avLst/>
          </a:prstGeom>
        </p:spPr>
        <p:txBody>
          <a:bodyPr anchor="t" rtlCol="false" tIns="0" lIns="0" bIns="0" rIns="0">
            <a:spAutoFit/>
          </a:bodyPr>
          <a:lstStyle/>
          <a:p>
            <a:pPr algn="ctr">
              <a:lnSpc>
                <a:spcPts val="19900"/>
              </a:lnSpc>
              <a:spcBef>
                <a:spcPct val="0"/>
              </a:spcBef>
            </a:pPr>
            <a:r>
              <a:rPr lang="en-US" b="true" sz="14214">
                <a:solidFill>
                  <a:srgbClr val="F6E0F5"/>
                </a:solidFill>
                <a:latin typeface="Garet Bold"/>
                <a:ea typeface="Garet Bold"/>
                <a:cs typeface="Garet Bold"/>
                <a:sym typeface="Garet Bold"/>
              </a:rPr>
              <a:t>THANK YOU!</a:t>
            </a:r>
          </a:p>
        </p:txBody>
      </p:sp>
      <p:sp>
        <p:nvSpPr>
          <p:cNvPr name="Freeform 7" id="7"/>
          <p:cNvSpPr/>
          <p:nvPr/>
        </p:nvSpPr>
        <p:spPr>
          <a:xfrm flipH="false" flipV="false" rot="0">
            <a:off x="15691514" y="6933276"/>
            <a:ext cx="4240473" cy="4240473"/>
          </a:xfrm>
          <a:custGeom>
            <a:avLst/>
            <a:gdLst/>
            <a:ahLst/>
            <a:cxnLst/>
            <a:rect r="r" b="b" t="t" l="l"/>
            <a:pathLst>
              <a:path h="4240473" w="4240473">
                <a:moveTo>
                  <a:pt x="0" y="0"/>
                </a:moveTo>
                <a:lnTo>
                  <a:pt x="4240472" y="0"/>
                </a:lnTo>
                <a:lnTo>
                  <a:pt x="4240472" y="4240473"/>
                </a:lnTo>
                <a:lnTo>
                  <a:pt x="0" y="4240473"/>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2183524" y="4458803"/>
            <a:ext cx="8229600" cy="8229600"/>
          </a:xfrm>
          <a:custGeom>
            <a:avLst/>
            <a:gdLst/>
            <a:ahLst/>
            <a:cxnLst/>
            <a:rect r="r" b="b" t="t" l="l"/>
            <a:pathLst>
              <a:path h="8229600" w="8229600">
                <a:moveTo>
                  <a:pt x="0" y="0"/>
                </a:moveTo>
                <a:lnTo>
                  <a:pt x="8229600" y="0"/>
                </a:lnTo>
                <a:lnTo>
                  <a:pt x="8229600" y="8229600"/>
                </a:lnTo>
                <a:lnTo>
                  <a:pt x="0" y="8229600"/>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81827" y="3081466"/>
            <a:ext cx="1193201" cy="945883"/>
          </a:xfrm>
          <a:custGeom>
            <a:avLst/>
            <a:gdLst/>
            <a:ahLst/>
            <a:cxnLst/>
            <a:rect r="r" b="b" t="t" l="l"/>
            <a:pathLst>
              <a:path h="945883" w="1193201">
                <a:moveTo>
                  <a:pt x="0" y="0"/>
                </a:moveTo>
                <a:lnTo>
                  <a:pt x="1193202" y="0"/>
                </a:lnTo>
                <a:lnTo>
                  <a:pt x="1193202" y="945884"/>
                </a:lnTo>
                <a:lnTo>
                  <a:pt x="0" y="9458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8"/>
            <a:stretch>
              <a:fillRect l="0" t="0" r="0" b="0"/>
            </a:stretch>
          </a:blipFill>
        </p:spPr>
      </p:sp>
      <p:sp>
        <p:nvSpPr>
          <p:cNvPr name="TextBox 8" id="8"/>
          <p:cNvSpPr txBox="true"/>
          <p:nvPr/>
        </p:nvSpPr>
        <p:spPr>
          <a:xfrm rot="0">
            <a:off x="3146147" y="2929066"/>
            <a:ext cx="6295768" cy="1329453"/>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Task</a:t>
            </a:r>
          </a:p>
        </p:txBody>
      </p:sp>
      <p:sp>
        <p:nvSpPr>
          <p:cNvPr name="TextBox 9" id="9"/>
          <p:cNvSpPr txBox="true"/>
          <p:nvPr/>
        </p:nvSpPr>
        <p:spPr>
          <a:xfrm rot="0">
            <a:off x="3146147" y="4411178"/>
            <a:ext cx="9037377" cy="2455821"/>
          </a:xfrm>
          <a:prstGeom prst="rect">
            <a:avLst/>
          </a:prstGeom>
        </p:spPr>
        <p:txBody>
          <a:bodyPr anchor="t" rtlCol="false" tIns="0" lIns="0" bIns="0" rIns="0">
            <a:spAutoFit/>
          </a:bodyPr>
          <a:lstStyle/>
          <a:p>
            <a:pPr algn="l">
              <a:lnSpc>
                <a:spcPts val="3244"/>
              </a:lnSpc>
            </a:pPr>
            <a:r>
              <a:rPr lang="en-US" sz="2317">
                <a:solidFill>
                  <a:srgbClr val="F6E0F5"/>
                </a:solidFill>
                <a:latin typeface="Garet"/>
                <a:ea typeface="Garet"/>
                <a:cs typeface="Garet"/>
                <a:sym typeface="Garet"/>
              </a:rPr>
              <a:t>Match and group websites by the similarity of their logos. </a:t>
            </a:r>
          </a:p>
          <a:p>
            <a:pPr algn="l">
              <a:lnSpc>
                <a:spcPts val="3244"/>
              </a:lnSpc>
              <a:spcBef>
                <a:spcPct val="0"/>
              </a:spcBef>
            </a:pPr>
            <a:r>
              <a:rPr lang="en-US" sz="2317">
                <a:solidFill>
                  <a:srgbClr val="F6E0F5"/>
                </a:solidFill>
                <a:latin typeface="Garet"/>
                <a:ea typeface="Garet"/>
                <a:cs typeface="Garet"/>
                <a:sym typeface="Garet"/>
              </a:rPr>
              <a:t>Logos are instrumental for a company’s identity – they’re the symbol that customers use to recognize your brand. Ideally, you’ll want people to instantly connect the sight of your logo with the memory of what your company does – and, more importantly, how it makes them feel.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082280" y="4093584"/>
            <a:ext cx="3771900" cy="3771900"/>
          </a:xfrm>
          <a:custGeom>
            <a:avLst/>
            <a:gdLst/>
            <a:ahLst/>
            <a:cxnLst/>
            <a:rect r="r" b="b" t="t" l="l"/>
            <a:pathLst>
              <a:path h="3771900" w="3771900">
                <a:moveTo>
                  <a:pt x="0" y="0"/>
                </a:moveTo>
                <a:lnTo>
                  <a:pt x="3771900" y="0"/>
                </a:lnTo>
                <a:lnTo>
                  <a:pt x="3771900" y="3771900"/>
                </a:lnTo>
                <a:lnTo>
                  <a:pt x="0" y="3771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458146" y="1956307"/>
            <a:ext cx="5844084"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Clustering</a:t>
            </a:r>
          </a:p>
        </p:txBody>
      </p:sp>
      <p:sp>
        <p:nvSpPr>
          <p:cNvPr name="Freeform 8" id="8"/>
          <p:cNvSpPr/>
          <p:nvPr/>
        </p:nvSpPr>
        <p:spPr>
          <a:xfrm flipH="false" flipV="false" rot="0">
            <a:off x="7258050" y="4093584"/>
            <a:ext cx="3771900" cy="3771900"/>
          </a:xfrm>
          <a:custGeom>
            <a:avLst/>
            <a:gdLst/>
            <a:ahLst/>
            <a:cxnLst/>
            <a:rect r="r" b="b" t="t" l="l"/>
            <a:pathLst>
              <a:path h="3771900" w="3771900">
                <a:moveTo>
                  <a:pt x="0" y="0"/>
                </a:moveTo>
                <a:lnTo>
                  <a:pt x="3771900" y="0"/>
                </a:lnTo>
                <a:lnTo>
                  <a:pt x="3771900" y="3771900"/>
                </a:lnTo>
                <a:lnTo>
                  <a:pt x="0" y="3771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181875" y="4093584"/>
            <a:ext cx="3771900" cy="3771900"/>
          </a:xfrm>
          <a:custGeom>
            <a:avLst/>
            <a:gdLst/>
            <a:ahLst/>
            <a:cxnLst/>
            <a:rect r="r" b="b" t="t" l="l"/>
            <a:pathLst>
              <a:path h="3771900" w="3771900">
                <a:moveTo>
                  <a:pt x="0" y="0"/>
                </a:moveTo>
                <a:lnTo>
                  <a:pt x="3771900" y="0"/>
                </a:lnTo>
                <a:lnTo>
                  <a:pt x="3771900" y="3771900"/>
                </a:lnTo>
                <a:lnTo>
                  <a:pt x="0" y="37719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2928856" y="4741578"/>
            <a:ext cx="2345448" cy="431782"/>
          </a:xfrm>
          <a:prstGeom prst="rect">
            <a:avLst/>
          </a:prstGeom>
        </p:spPr>
        <p:txBody>
          <a:bodyPr anchor="t" rtlCol="false" tIns="0" lIns="0" bIns="0" rIns="0">
            <a:spAutoFit/>
          </a:bodyPr>
          <a:lstStyle/>
          <a:p>
            <a:pPr algn="ctr">
              <a:lnSpc>
                <a:spcPts val="3576"/>
              </a:lnSpc>
            </a:pPr>
            <a:r>
              <a:rPr lang="en-US" sz="2751">
                <a:solidFill>
                  <a:srgbClr val="C9BBE8"/>
                </a:solidFill>
                <a:latin typeface="Garet"/>
                <a:ea typeface="Garet"/>
                <a:cs typeface="Garet"/>
                <a:sym typeface="Garet"/>
              </a:rPr>
              <a:t>Histograms</a:t>
            </a:r>
          </a:p>
        </p:txBody>
      </p:sp>
      <p:sp>
        <p:nvSpPr>
          <p:cNvPr name="TextBox 11" id="11"/>
          <p:cNvSpPr txBox="true"/>
          <p:nvPr/>
        </p:nvSpPr>
        <p:spPr>
          <a:xfrm rot="0">
            <a:off x="8129506" y="4741578"/>
            <a:ext cx="2345448" cy="431782"/>
          </a:xfrm>
          <a:prstGeom prst="rect">
            <a:avLst/>
          </a:prstGeom>
        </p:spPr>
        <p:txBody>
          <a:bodyPr anchor="t" rtlCol="false" tIns="0" lIns="0" bIns="0" rIns="0">
            <a:spAutoFit/>
          </a:bodyPr>
          <a:lstStyle/>
          <a:p>
            <a:pPr algn="ctr">
              <a:lnSpc>
                <a:spcPts val="3576"/>
              </a:lnSpc>
            </a:pPr>
            <a:r>
              <a:rPr lang="en-US" sz="2751">
                <a:solidFill>
                  <a:srgbClr val="C9BBE8"/>
                </a:solidFill>
                <a:latin typeface="Garet"/>
                <a:ea typeface="Garet"/>
                <a:cs typeface="Garet"/>
                <a:sym typeface="Garet"/>
              </a:rPr>
              <a:t>Text</a:t>
            </a:r>
          </a:p>
        </p:txBody>
      </p:sp>
      <p:sp>
        <p:nvSpPr>
          <p:cNvPr name="TextBox 12" id="12"/>
          <p:cNvSpPr txBox="true"/>
          <p:nvPr/>
        </p:nvSpPr>
        <p:spPr>
          <a:xfrm rot="0">
            <a:off x="13054398" y="4741578"/>
            <a:ext cx="2345448" cy="431782"/>
          </a:xfrm>
          <a:prstGeom prst="rect">
            <a:avLst/>
          </a:prstGeom>
        </p:spPr>
        <p:txBody>
          <a:bodyPr anchor="t" rtlCol="false" tIns="0" lIns="0" bIns="0" rIns="0">
            <a:spAutoFit/>
          </a:bodyPr>
          <a:lstStyle/>
          <a:p>
            <a:pPr algn="ctr">
              <a:lnSpc>
                <a:spcPts val="3576"/>
              </a:lnSpc>
            </a:pPr>
            <a:r>
              <a:rPr lang="en-US" sz="2751">
                <a:solidFill>
                  <a:srgbClr val="C9BBE8"/>
                </a:solidFill>
                <a:latin typeface="Garet"/>
                <a:ea typeface="Garet"/>
                <a:cs typeface="Garet"/>
                <a:sym typeface="Garet"/>
              </a:rPr>
              <a:t>Shapes</a:t>
            </a:r>
          </a:p>
        </p:txBody>
      </p:sp>
      <p:sp>
        <p:nvSpPr>
          <p:cNvPr name="TextBox 13" id="13"/>
          <p:cNvSpPr txBox="true"/>
          <p:nvPr/>
        </p:nvSpPr>
        <p:spPr>
          <a:xfrm rot="0">
            <a:off x="2562004" y="5941434"/>
            <a:ext cx="3079151" cy="1468529"/>
          </a:xfrm>
          <a:prstGeom prst="rect">
            <a:avLst/>
          </a:prstGeom>
        </p:spPr>
        <p:txBody>
          <a:bodyPr anchor="t" rtlCol="false" tIns="0" lIns="0" bIns="0" rIns="0">
            <a:spAutoFit/>
          </a:bodyPr>
          <a:lstStyle/>
          <a:p>
            <a:pPr algn="ctr">
              <a:lnSpc>
                <a:spcPts val="2951"/>
              </a:lnSpc>
              <a:spcBef>
                <a:spcPct val="0"/>
              </a:spcBef>
            </a:pPr>
            <a:r>
              <a:rPr lang="en-US" sz="2107">
                <a:solidFill>
                  <a:srgbClr val="F6E0F5"/>
                </a:solidFill>
                <a:latin typeface="Garet"/>
                <a:ea typeface="Garet"/>
                <a:cs typeface="Garet"/>
                <a:sym typeface="Garet"/>
              </a:rPr>
              <a:t>Used to distinguish logos based on dominant colors and hue family</a:t>
            </a:r>
          </a:p>
        </p:txBody>
      </p:sp>
      <p:sp>
        <p:nvSpPr>
          <p:cNvPr name="TextBox 14" id="14"/>
          <p:cNvSpPr txBox="true"/>
          <p:nvPr/>
        </p:nvSpPr>
        <p:spPr>
          <a:xfrm rot="0">
            <a:off x="7712114" y="5941434"/>
            <a:ext cx="3079151" cy="1468529"/>
          </a:xfrm>
          <a:prstGeom prst="rect">
            <a:avLst/>
          </a:prstGeom>
        </p:spPr>
        <p:txBody>
          <a:bodyPr anchor="t" rtlCol="false" tIns="0" lIns="0" bIns="0" rIns="0">
            <a:spAutoFit/>
          </a:bodyPr>
          <a:lstStyle/>
          <a:p>
            <a:pPr algn="ctr">
              <a:lnSpc>
                <a:spcPts val="2951"/>
              </a:lnSpc>
              <a:spcBef>
                <a:spcPct val="0"/>
              </a:spcBef>
            </a:pPr>
            <a:r>
              <a:rPr lang="en-US" sz="2107">
                <a:solidFill>
                  <a:srgbClr val="F6E0F5"/>
                </a:solidFill>
                <a:latin typeface="Garet"/>
                <a:ea typeface="Garet"/>
                <a:cs typeface="Garet"/>
                <a:sym typeface="Garet"/>
              </a:rPr>
              <a:t>Extracting dominant letters from the dataset and the dominant words</a:t>
            </a:r>
          </a:p>
        </p:txBody>
      </p:sp>
      <p:sp>
        <p:nvSpPr>
          <p:cNvPr name="TextBox 15" id="15"/>
          <p:cNvSpPr txBox="true"/>
          <p:nvPr/>
        </p:nvSpPr>
        <p:spPr>
          <a:xfrm rot="0">
            <a:off x="12649200" y="5941434"/>
            <a:ext cx="3079151" cy="1097536"/>
          </a:xfrm>
          <a:prstGeom prst="rect">
            <a:avLst/>
          </a:prstGeom>
        </p:spPr>
        <p:txBody>
          <a:bodyPr anchor="t" rtlCol="false" tIns="0" lIns="0" bIns="0" rIns="0">
            <a:spAutoFit/>
          </a:bodyPr>
          <a:lstStyle/>
          <a:p>
            <a:pPr algn="ctr">
              <a:lnSpc>
                <a:spcPts val="2951"/>
              </a:lnSpc>
              <a:spcBef>
                <a:spcPct val="0"/>
              </a:spcBef>
            </a:pPr>
            <a:r>
              <a:rPr lang="en-US" sz="2107">
                <a:solidFill>
                  <a:srgbClr val="F6E0F5"/>
                </a:solidFill>
                <a:latin typeface="Garet"/>
                <a:ea typeface="Garet"/>
                <a:cs typeface="Garet"/>
                <a:sym typeface="Garet"/>
              </a:rPr>
              <a:t>Observing the domminant shapes inside the logos</a:t>
            </a:r>
          </a:p>
        </p:txBody>
      </p:sp>
      <p:sp>
        <p:nvSpPr>
          <p:cNvPr name="TextBox 16" id="16"/>
          <p:cNvSpPr txBox="true"/>
          <p:nvPr/>
        </p:nvSpPr>
        <p:spPr>
          <a:xfrm rot="0">
            <a:off x="8309826" y="1956307"/>
            <a:ext cx="6295768" cy="1327652"/>
          </a:xfrm>
          <a:prstGeom prst="rect">
            <a:avLst/>
          </a:prstGeom>
        </p:spPr>
        <p:txBody>
          <a:bodyPr anchor="t" rtlCol="false" tIns="0" lIns="0" bIns="0" rIns="0">
            <a:spAutoFit/>
          </a:bodyPr>
          <a:lstStyle/>
          <a:p>
            <a:pPr algn="ctr">
              <a:lnSpc>
                <a:spcPts val="10822"/>
              </a:lnSpc>
              <a:spcBef>
                <a:spcPct val="0"/>
              </a:spcBef>
            </a:pPr>
            <a:r>
              <a:rPr lang="en-US" b="true" sz="7730">
                <a:solidFill>
                  <a:srgbClr val="F6E0F5"/>
                </a:solidFill>
                <a:latin typeface="Garet Bold"/>
                <a:ea typeface="Garet Bold"/>
                <a:cs typeface="Garet Bold"/>
                <a:sym typeface="Garet Bold"/>
              </a:rPr>
              <a:t>Criteria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75210" y="-736458"/>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064105" y="2572996"/>
            <a:ext cx="1152525" cy="1152525"/>
          </a:xfrm>
          <a:custGeom>
            <a:avLst/>
            <a:gdLst/>
            <a:ahLst/>
            <a:cxnLst/>
            <a:rect r="r" b="b" t="t" l="l"/>
            <a:pathLst>
              <a:path h="1152525" w="1152525">
                <a:moveTo>
                  <a:pt x="0" y="0"/>
                </a:moveTo>
                <a:lnTo>
                  <a:pt x="1152525" y="0"/>
                </a:lnTo>
                <a:lnTo>
                  <a:pt x="1152525" y="1152525"/>
                </a:lnTo>
                <a:lnTo>
                  <a:pt x="0" y="11525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2613659" y="2943161"/>
            <a:ext cx="7744967" cy="1455099"/>
          </a:xfrm>
          <a:prstGeom prst="rect">
            <a:avLst/>
          </a:prstGeom>
        </p:spPr>
        <p:txBody>
          <a:bodyPr anchor="t" rtlCol="false" tIns="0" lIns="0" bIns="0" rIns="0">
            <a:spAutoFit/>
          </a:bodyPr>
          <a:lstStyle/>
          <a:p>
            <a:pPr algn="l">
              <a:lnSpc>
                <a:spcPts val="11908"/>
              </a:lnSpc>
              <a:spcBef>
                <a:spcPct val="0"/>
              </a:spcBef>
            </a:pPr>
            <a:r>
              <a:rPr lang="en-US" sz="8505" b="true">
                <a:solidFill>
                  <a:srgbClr val="F6E0F5"/>
                </a:solidFill>
                <a:latin typeface="Garet Bold"/>
                <a:ea typeface="Garet Bold"/>
                <a:cs typeface="Garet Bold"/>
                <a:sym typeface="Garet Bold"/>
              </a:rPr>
              <a:t>Technologies</a:t>
            </a:r>
          </a:p>
        </p:txBody>
      </p:sp>
      <p:sp>
        <p:nvSpPr>
          <p:cNvPr name="TextBox 9" id="9"/>
          <p:cNvSpPr txBox="true"/>
          <p:nvPr/>
        </p:nvSpPr>
        <p:spPr>
          <a:xfrm rot="0">
            <a:off x="2613659" y="1969381"/>
            <a:ext cx="6927471" cy="1455099"/>
          </a:xfrm>
          <a:prstGeom prst="rect">
            <a:avLst/>
          </a:prstGeom>
        </p:spPr>
        <p:txBody>
          <a:bodyPr anchor="t" rtlCol="false" tIns="0" lIns="0" bIns="0" rIns="0">
            <a:spAutoFit/>
          </a:bodyPr>
          <a:lstStyle/>
          <a:p>
            <a:pPr algn="l">
              <a:lnSpc>
                <a:spcPts val="11908"/>
              </a:lnSpc>
              <a:spcBef>
                <a:spcPct val="0"/>
              </a:spcBef>
            </a:pPr>
            <a:r>
              <a:rPr lang="en-US" sz="8505" b="true">
                <a:solidFill>
                  <a:srgbClr val="A280EC"/>
                </a:solidFill>
                <a:latin typeface="Garet Bold"/>
                <a:ea typeface="Garet Bold"/>
                <a:cs typeface="Garet Bold"/>
                <a:sym typeface="Garet Bold"/>
              </a:rPr>
              <a:t>Core </a:t>
            </a:r>
          </a:p>
        </p:txBody>
      </p:sp>
      <p:grpSp>
        <p:nvGrpSpPr>
          <p:cNvPr name="Group 10" id="10"/>
          <p:cNvGrpSpPr/>
          <p:nvPr/>
        </p:nvGrpSpPr>
        <p:grpSpPr>
          <a:xfrm rot="0">
            <a:off x="2883739" y="4844642"/>
            <a:ext cx="2414075" cy="541537"/>
            <a:chOff x="0" y="0"/>
            <a:chExt cx="1811659" cy="406400"/>
          </a:xfrm>
        </p:grpSpPr>
        <p:sp>
          <p:nvSpPr>
            <p:cNvPr name="Freeform 11" id="11"/>
            <p:cNvSpPr/>
            <p:nvPr/>
          </p:nvSpPr>
          <p:spPr>
            <a:xfrm flipH="false" flipV="false" rot="0">
              <a:off x="0" y="0"/>
              <a:ext cx="1811659" cy="406400"/>
            </a:xfrm>
            <a:custGeom>
              <a:avLst/>
              <a:gdLst/>
              <a:ahLst/>
              <a:cxnLst/>
              <a:rect r="r" b="b" t="t" l="l"/>
              <a:pathLst>
                <a:path h="406400" w="1811659">
                  <a:moveTo>
                    <a:pt x="1608459" y="0"/>
                  </a:moveTo>
                  <a:cubicBezTo>
                    <a:pt x="1720683" y="0"/>
                    <a:pt x="1811659" y="90976"/>
                    <a:pt x="1811659" y="203200"/>
                  </a:cubicBezTo>
                  <a:cubicBezTo>
                    <a:pt x="1811659" y="315424"/>
                    <a:pt x="1720683" y="406400"/>
                    <a:pt x="160845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2" id="12"/>
            <p:cNvSpPr txBox="true"/>
            <p:nvPr/>
          </p:nvSpPr>
          <p:spPr>
            <a:xfrm>
              <a:off x="0" y="47625"/>
              <a:ext cx="1811659" cy="358775"/>
            </a:xfrm>
            <a:prstGeom prst="rect">
              <a:avLst/>
            </a:prstGeom>
          </p:spPr>
          <p:txBody>
            <a:bodyPr anchor="ctr" rtlCol="false" tIns="50800" lIns="50800" bIns="50800" rIns="50800"/>
            <a:lstStyle/>
            <a:p>
              <a:pPr algn="ctr">
                <a:lnSpc>
                  <a:spcPts val="2425"/>
                </a:lnSpc>
              </a:pPr>
            </a:p>
          </p:txBody>
        </p:sp>
      </p:grpSp>
      <p:sp>
        <p:nvSpPr>
          <p:cNvPr name="TextBox 13" id="13"/>
          <p:cNvSpPr txBox="true"/>
          <p:nvPr/>
        </p:nvSpPr>
        <p:spPr>
          <a:xfrm rot="0">
            <a:off x="3089574" y="4984162"/>
            <a:ext cx="2208240" cy="290868"/>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EASYOCR</a:t>
            </a:r>
          </a:p>
        </p:txBody>
      </p:sp>
      <p:sp>
        <p:nvSpPr>
          <p:cNvPr name="TextBox 14" id="14"/>
          <p:cNvSpPr txBox="true"/>
          <p:nvPr/>
        </p:nvSpPr>
        <p:spPr>
          <a:xfrm rot="0">
            <a:off x="6078814" y="4799809"/>
            <a:ext cx="5998328" cy="1206346"/>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is a python Computer optical character recognition module which is recognised for its flexibility and uncomplicated interface. It is mostly used for image analasys and data entry automation</a:t>
            </a:r>
          </a:p>
        </p:txBody>
      </p:sp>
      <p:grpSp>
        <p:nvGrpSpPr>
          <p:cNvPr name="Group 15" id="15"/>
          <p:cNvGrpSpPr/>
          <p:nvPr/>
        </p:nvGrpSpPr>
        <p:grpSpPr>
          <a:xfrm rot="0">
            <a:off x="2883739" y="6122782"/>
            <a:ext cx="2932481" cy="541537"/>
            <a:chOff x="0" y="0"/>
            <a:chExt cx="2200699" cy="406400"/>
          </a:xfrm>
        </p:grpSpPr>
        <p:sp>
          <p:nvSpPr>
            <p:cNvPr name="Freeform 16" id="16"/>
            <p:cNvSpPr/>
            <p:nvPr/>
          </p:nvSpPr>
          <p:spPr>
            <a:xfrm flipH="false" flipV="false" rot="0">
              <a:off x="0" y="0"/>
              <a:ext cx="2200700" cy="406400"/>
            </a:xfrm>
            <a:custGeom>
              <a:avLst/>
              <a:gdLst/>
              <a:ahLst/>
              <a:cxnLst/>
              <a:rect r="r" b="b" t="t" l="l"/>
              <a:pathLst>
                <a:path h="406400" w="2200700">
                  <a:moveTo>
                    <a:pt x="1997500" y="0"/>
                  </a:moveTo>
                  <a:cubicBezTo>
                    <a:pt x="2109724" y="0"/>
                    <a:pt x="2200700" y="90976"/>
                    <a:pt x="2200700" y="203200"/>
                  </a:cubicBezTo>
                  <a:cubicBezTo>
                    <a:pt x="2200700" y="315424"/>
                    <a:pt x="2109724" y="406400"/>
                    <a:pt x="19975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7" id="17"/>
            <p:cNvSpPr txBox="true"/>
            <p:nvPr/>
          </p:nvSpPr>
          <p:spPr>
            <a:xfrm>
              <a:off x="0" y="47625"/>
              <a:ext cx="2200699" cy="358775"/>
            </a:xfrm>
            <a:prstGeom prst="rect">
              <a:avLst/>
            </a:prstGeom>
          </p:spPr>
          <p:txBody>
            <a:bodyPr anchor="ctr" rtlCol="false" tIns="50800" lIns="50800" bIns="50800" rIns="50800"/>
            <a:lstStyle/>
            <a:p>
              <a:pPr algn="ctr">
                <a:lnSpc>
                  <a:spcPts val="2425"/>
                </a:lnSpc>
              </a:pPr>
            </a:p>
          </p:txBody>
        </p:sp>
      </p:grpSp>
      <p:sp>
        <p:nvSpPr>
          <p:cNvPr name="TextBox 18" id="18"/>
          <p:cNvSpPr txBox="true"/>
          <p:nvPr/>
        </p:nvSpPr>
        <p:spPr>
          <a:xfrm rot="0">
            <a:off x="3089574" y="6262302"/>
            <a:ext cx="2625698" cy="290868"/>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MATHPLOT</a:t>
            </a:r>
          </a:p>
        </p:txBody>
      </p:sp>
      <p:sp>
        <p:nvSpPr>
          <p:cNvPr name="TextBox 19" id="19"/>
          <p:cNvSpPr txBox="true"/>
          <p:nvPr/>
        </p:nvSpPr>
        <p:spPr>
          <a:xfrm rot="0">
            <a:off x="6078814" y="6077949"/>
            <a:ext cx="5514303" cy="600359"/>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Used for the graph generation and visualasation of the results </a:t>
            </a:r>
          </a:p>
        </p:txBody>
      </p:sp>
      <p:grpSp>
        <p:nvGrpSpPr>
          <p:cNvPr name="Group 20" id="20"/>
          <p:cNvGrpSpPr/>
          <p:nvPr/>
        </p:nvGrpSpPr>
        <p:grpSpPr>
          <a:xfrm rot="0">
            <a:off x="2883739" y="6852062"/>
            <a:ext cx="2414075" cy="541537"/>
            <a:chOff x="0" y="0"/>
            <a:chExt cx="1811659" cy="406400"/>
          </a:xfrm>
        </p:grpSpPr>
        <p:sp>
          <p:nvSpPr>
            <p:cNvPr name="Freeform 21" id="21"/>
            <p:cNvSpPr/>
            <p:nvPr/>
          </p:nvSpPr>
          <p:spPr>
            <a:xfrm flipH="false" flipV="false" rot="0">
              <a:off x="0" y="0"/>
              <a:ext cx="1811659" cy="406400"/>
            </a:xfrm>
            <a:custGeom>
              <a:avLst/>
              <a:gdLst/>
              <a:ahLst/>
              <a:cxnLst/>
              <a:rect r="r" b="b" t="t" l="l"/>
              <a:pathLst>
                <a:path h="406400" w="1811659">
                  <a:moveTo>
                    <a:pt x="1608459" y="0"/>
                  </a:moveTo>
                  <a:cubicBezTo>
                    <a:pt x="1720683" y="0"/>
                    <a:pt x="1811659" y="90976"/>
                    <a:pt x="1811659" y="203200"/>
                  </a:cubicBezTo>
                  <a:cubicBezTo>
                    <a:pt x="1811659" y="315424"/>
                    <a:pt x="1720683" y="406400"/>
                    <a:pt x="1608459"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22" id="22"/>
            <p:cNvSpPr txBox="true"/>
            <p:nvPr/>
          </p:nvSpPr>
          <p:spPr>
            <a:xfrm>
              <a:off x="0" y="47625"/>
              <a:ext cx="1811659" cy="358775"/>
            </a:xfrm>
            <a:prstGeom prst="rect">
              <a:avLst/>
            </a:prstGeom>
          </p:spPr>
          <p:txBody>
            <a:bodyPr anchor="ctr" rtlCol="false" tIns="50800" lIns="50800" bIns="50800" rIns="50800"/>
            <a:lstStyle/>
            <a:p>
              <a:pPr algn="ctr">
                <a:lnSpc>
                  <a:spcPts val="2425"/>
                </a:lnSpc>
              </a:pPr>
            </a:p>
          </p:txBody>
        </p:sp>
      </p:grpSp>
      <p:sp>
        <p:nvSpPr>
          <p:cNvPr name="TextBox 23" id="23"/>
          <p:cNvSpPr txBox="true"/>
          <p:nvPr/>
        </p:nvSpPr>
        <p:spPr>
          <a:xfrm rot="0">
            <a:off x="3089574" y="6991581"/>
            <a:ext cx="2208240" cy="290868"/>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NUMPY</a:t>
            </a:r>
          </a:p>
        </p:txBody>
      </p:sp>
      <p:sp>
        <p:nvSpPr>
          <p:cNvPr name="TextBox 24" id="24"/>
          <p:cNvSpPr txBox="true"/>
          <p:nvPr/>
        </p:nvSpPr>
        <p:spPr>
          <a:xfrm rot="0">
            <a:off x="6078814" y="6807228"/>
            <a:ext cx="5998328" cy="297365"/>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for extracting data from the histograms </a:t>
            </a:r>
          </a:p>
        </p:txBody>
      </p:sp>
      <p:grpSp>
        <p:nvGrpSpPr>
          <p:cNvPr name="Group 25" id="25"/>
          <p:cNvGrpSpPr/>
          <p:nvPr/>
        </p:nvGrpSpPr>
        <p:grpSpPr>
          <a:xfrm rot="0">
            <a:off x="2883739" y="8130201"/>
            <a:ext cx="2932481" cy="541537"/>
            <a:chOff x="0" y="0"/>
            <a:chExt cx="2200699" cy="406400"/>
          </a:xfrm>
        </p:grpSpPr>
        <p:sp>
          <p:nvSpPr>
            <p:cNvPr name="Freeform 26" id="26"/>
            <p:cNvSpPr/>
            <p:nvPr/>
          </p:nvSpPr>
          <p:spPr>
            <a:xfrm flipH="false" flipV="false" rot="0">
              <a:off x="0" y="0"/>
              <a:ext cx="2200700" cy="406400"/>
            </a:xfrm>
            <a:custGeom>
              <a:avLst/>
              <a:gdLst/>
              <a:ahLst/>
              <a:cxnLst/>
              <a:rect r="r" b="b" t="t" l="l"/>
              <a:pathLst>
                <a:path h="406400" w="2200700">
                  <a:moveTo>
                    <a:pt x="1997500" y="0"/>
                  </a:moveTo>
                  <a:cubicBezTo>
                    <a:pt x="2109724" y="0"/>
                    <a:pt x="2200700" y="90976"/>
                    <a:pt x="2200700" y="203200"/>
                  </a:cubicBezTo>
                  <a:cubicBezTo>
                    <a:pt x="2200700" y="315424"/>
                    <a:pt x="2109724" y="406400"/>
                    <a:pt x="19975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27" id="27"/>
            <p:cNvSpPr txBox="true"/>
            <p:nvPr/>
          </p:nvSpPr>
          <p:spPr>
            <a:xfrm>
              <a:off x="0" y="47625"/>
              <a:ext cx="2200699" cy="358775"/>
            </a:xfrm>
            <a:prstGeom prst="rect">
              <a:avLst/>
            </a:prstGeom>
          </p:spPr>
          <p:txBody>
            <a:bodyPr anchor="ctr" rtlCol="false" tIns="50800" lIns="50800" bIns="50800" rIns="50800"/>
            <a:lstStyle/>
            <a:p>
              <a:pPr algn="ctr">
                <a:lnSpc>
                  <a:spcPts val="2425"/>
                </a:lnSpc>
              </a:pPr>
            </a:p>
          </p:txBody>
        </p:sp>
      </p:grpSp>
      <p:sp>
        <p:nvSpPr>
          <p:cNvPr name="TextBox 28" id="28"/>
          <p:cNvSpPr txBox="true"/>
          <p:nvPr/>
        </p:nvSpPr>
        <p:spPr>
          <a:xfrm rot="0">
            <a:off x="3089574" y="8269721"/>
            <a:ext cx="2625698" cy="290868"/>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OPENCV AND PIL</a:t>
            </a:r>
          </a:p>
        </p:txBody>
      </p:sp>
      <p:sp>
        <p:nvSpPr>
          <p:cNvPr name="TextBox 29" id="29"/>
          <p:cNvSpPr txBox="true"/>
          <p:nvPr/>
        </p:nvSpPr>
        <p:spPr>
          <a:xfrm rot="0">
            <a:off x="6078814" y="8085368"/>
            <a:ext cx="5514303" cy="297365"/>
          </a:xfrm>
          <a:prstGeom prst="rect">
            <a:avLst/>
          </a:prstGeom>
        </p:spPr>
        <p:txBody>
          <a:bodyPr anchor="t" rtlCol="false" tIns="0" lIns="0" bIns="0" rIns="0">
            <a:spAutoFit/>
          </a:bodyPr>
          <a:lstStyle/>
          <a:p>
            <a:pPr algn="l">
              <a:lnSpc>
                <a:spcPts val="2410"/>
              </a:lnSpc>
              <a:spcBef>
                <a:spcPct val="0"/>
              </a:spcBef>
            </a:pPr>
            <a:r>
              <a:rPr lang="en-US" sz="1721">
                <a:solidFill>
                  <a:srgbClr val="F6E0F5"/>
                </a:solidFill>
                <a:latin typeface="Garet"/>
                <a:ea typeface="Garet"/>
                <a:cs typeface="Garet"/>
                <a:sym typeface="Garet"/>
              </a:rPr>
              <a:t>For processing the images of the logos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TextBox 3" id="3"/>
          <p:cNvSpPr txBox="true"/>
          <p:nvPr/>
        </p:nvSpPr>
        <p:spPr>
          <a:xfrm rot="0">
            <a:off x="9534709" y="434577"/>
            <a:ext cx="554329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Insights</a:t>
            </a:r>
          </a:p>
        </p:txBody>
      </p:sp>
      <p:sp>
        <p:nvSpPr>
          <p:cNvPr name="TextBox 4" id="4"/>
          <p:cNvSpPr txBox="true"/>
          <p:nvPr/>
        </p:nvSpPr>
        <p:spPr>
          <a:xfrm rot="0">
            <a:off x="3889696" y="434577"/>
            <a:ext cx="564501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Histogram</a:t>
            </a:r>
          </a:p>
        </p:txBody>
      </p:sp>
      <p:sp>
        <p:nvSpPr>
          <p:cNvPr name="Freeform 5" id="5"/>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6" id="6"/>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1441563" y="3341406"/>
            <a:ext cx="3599825" cy="854973"/>
            <a:chOff x="0" y="0"/>
            <a:chExt cx="1711130" cy="406400"/>
          </a:xfrm>
        </p:grpSpPr>
        <p:sp>
          <p:nvSpPr>
            <p:cNvPr name="Freeform 9" id="9"/>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2042152" y="2458873"/>
            <a:ext cx="6194757" cy="6339194"/>
          </a:xfrm>
          <a:custGeom>
            <a:avLst/>
            <a:gdLst/>
            <a:ahLst/>
            <a:cxnLst/>
            <a:rect r="r" b="b" t="t" l="l"/>
            <a:pathLst>
              <a:path h="6339194" w="6194757">
                <a:moveTo>
                  <a:pt x="0" y="0"/>
                </a:moveTo>
                <a:lnTo>
                  <a:pt x="6194756" y="0"/>
                </a:lnTo>
                <a:lnTo>
                  <a:pt x="6194756" y="6339194"/>
                </a:lnTo>
                <a:lnTo>
                  <a:pt x="0" y="6339194"/>
                </a:lnTo>
                <a:lnTo>
                  <a:pt x="0" y="0"/>
                </a:lnTo>
                <a:close/>
              </a:path>
            </a:pathLst>
          </a:custGeom>
          <a:blipFill>
            <a:blip r:embed="rId6"/>
            <a:stretch>
              <a:fillRect l="0" t="0" r="0" b="0"/>
            </a:stretch>
          </a:blipFill>
        </p:spPr>
      </p:sp>
      <p:sp>
        <p:nvSpPr>
          <p:cNvPr name="TextBox 12" id="12"/>
          <p:cNvSpPr txBox="true"/>
          <p:nvPr/>
        </p:nvSpPr>
        <p:spPr>
          <a:xfrm rot="0">
            <a:off x="11551560" y="3543476"/>
            <a:ext cx="3379831" cy="431782"/>
          </a:xfrm>
          <a:prstGeom prst="rect">
            <a:avLst/>
          </a:prstGeom>
        </p:spPr>
        <p:txBody>
          <a:bodyPr anchor="t" rtlCol="false" tIns="0" lIns="0" bIns="0" rIns="0">
            <a:spAutoFit/>
          </a:bodyPr>
          <a:lstStyle/>
          <a:p>
            <a:pPr algn="ctr">
              <a:lnSpc>
                <a:spcPts val="3576"/>
              </a:lnSpc>
            </a:pPr>
            <a:r>
              <a:rPr lang="en-US" sz="2751" b="true">
                <a:solidFill>
                  <a:srgbClr val="C9BBE8"/>
                </a:solidFill>
                <a:latin typeface="Garet Bold"/>
                <a:ea typeface="Garet Bold"/>
                <a:cs typeface="Garet Bold"/>
                <a:sym typeface="Garet Bold"/>
              </a:rPr>
              <a:t>RGB Cluserring 3D</a:t>
            </a:r>
          </a:p>
        </p:txBody>
      </p:sp>
      <p:sp>
        <p:nvSpPr>
          <p:cNvPr name="TextBox 13" id="13"/>
          <p:cNvSpPr txBox="true"/>
          <p:nvPr/>
        </p:nvSpPr>
        <p:spPr>
          <a:xfrm rot="0">
            <a:off x="10303833" y="4452234"/>
            <a:ext cx="6248666" cy="2891218"/>
          </a:xfrm>
          <a:prstGeom prst="rect">
            <a:avLst/>
          </a:prstGeom>
        </p:spPr>
        <p:txBody>
          <a:bodyPr anchor="t" rtlCol="false" tIns="0" lIns="0" bIns="0" rIns="0">
            <a:spAutoFit/>
          </a:bodyPr>
          <a:lstStyle/>
          <a:p>
            <a:pPr algn="just">
              <a:lnSpc>
                <a:spcPts val="2866"/>
              </a:lnSpc>
              <a:spcBef>
                <a:spcPct val="0"/>
              </a:spcBef>
            </a:pPr>
            <a:r>
              <a:rPr lang="en-US" sz="2047">
                <a:solidFill>
                  <a:srgbClr val="F6E0F5"/>
                </a:solidFill>
                <a:latin typeface="Garet"/>
                <a:ea typeface="Garet"/>
                <a:cs typeface="Garet"/>
                <a:sym typeface="Garet"/>
              </a:rPr>
              <a:t>From the chart we can clearly observe that most  logos tend to have a lot of reds and pinks as you can observe in the pink cluster, while the cyan one  is a close second, representing the blues and greens. The other 4 clusters are equally proportional and less condensed and represent the light and dark  greens, navy blues and purples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1441563" y="3341406"/>
            <a:ext cx="3599825" cy="854973"/>
            <a:chOff x="0" y="0"/>
            <a:chExt cx="1711130" cy="406400"/>
          </a:xfrm>
        </p:grpSpPr>
        <p:sp>
          <p:nvSpPr>
            <p:cNvPr name="Freeform 7" id="7"/>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8" id="8"/>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9" id="9"/>
          <p:cNvSpPr/>
          <p:nvPr/>
        </p:nvSpPr>
        <p:spPr>
          <a:xfrm flipH="false" flipV="false" rot="0">
            <a:off x="1491504" y="2458873"/>
            <a:ext cx="7936029" cy="6339194"/>
          </a:xfrm>
          <a:custGeom>
            <a:avLst/>
            <a:gdLst/>
            <a:ahLst/>
            <a:cxnLst/>
            <a:rect r="r" b="b" t="t" l="l"/>
            <a:pathLst>
              <a:path h="6339194" w="7936029">
                <a:moveTo>
                  <a:pt x="0" y="0"/>
                </a:moveTo>
                <a:lnTo>
                  <a:pt x="7936029" y="0"/>
                </a:lnTo>
                <a:lnTo>
                  <a:pt x="7936029" y="6339194"/>
                </a:lnTo>
                <a:lnTo>
                  <a:pt x="0" y="6339194"/>
                </a:lnTo>
                <a:lnTo>
                  <a:pt x="0" y="0"/>
                </a:lnTo>
                <a:close/>
              </a:path>
            </a:pathLst>
          </a:custGeom>
          <a:blipFill>
            <a:blip r:embed="rId6"/>
            <a:stretch>
              <a:fillRect l="0" t="0" r="0" b="0"/>
            </a:stretch>
          </a:blipFill>
        </p:spPr>
      </p:sp>
      <p:sp>
        <p:nvSpPr>
          <p:cNvPr name="TextBox 10" id="10"/>
          <p:cNvSpPr txBox="true"/>
          <p:nvPr/>
        </p:nvSpPr>
        <p:spPr>
          <a:xfrm rot="0">
            <a:off x="9534709" y="434577"/>
            <a:ext cx="554329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F6E0F5"/>
                </a:solidFill>
                <a:latin typeface="Garet Bold"/>
                <a:ea typeface="Garet Bold"/>
                <a:cs typeface="Garet Bold"/>
                <a:sym typeface="Garet Bold"/>
              </a:rPr>
              <a:t>Insights</a:t>
            </a:r>
          </a:p>
        </p:txBody>
      </p:sp>
      <p:sp>
        <p:nvSpPr>
          <p:cNvPr name="TextBox 11" id="11"/>
          <p:cNvSpPr txBox="true"/>
          <p:nvPr/>
        </p:nvSpPr>
        <p:spPr>
          <a:xfrm rot="0">
            <a:off x="3889696" y="434577"/>
            <a:ext cx="5645013" cy="1327652"/>
          </a:xfrm>
          <a:prstGeom prst="rect">
            <a:avLst/>
          </a:prstGeom>
        </p:spPr>
        <p:txBody>
          <a:bodyPr anchor="t" rtlCol="false" tIns="0" lIns="0" bIns="0" rIns="0">
            <a:spAutoFit/>
          </a:bodyPr>
          <a:lstStyle/>
          <a:p>
            <a:pPr algn="l">
              <a:lnSpc>
                <a:spcPts val="10822"/>
              </a:lnSpc>
              <a:spcBef>
                <a:spcPct val="0"/>
              </a:spcBef>
            </a:pPr>
            <a:r>
              <a:rPr lang="en-US" sz="7730" b="true">
                <a:solidFill>
                  <a:srgbClr val="A280EC"/>
                </a:solidFill>
                <a:latin typeface="Garet Bold"/>
                <a:ea typeface="Garet Bold"/>
                <a:cs typeface="Garet Bold"/>
                <a:sym typeface="Garet Bold"/>
              </a:rPr>
              <a:t>Histogram</a:t>
            </a:r>
          </a:p>
        </p:txBody>
      </p:sp>
      <p:sp>
        <p:nvSpPr>
          <p:cNvPr name="TextBox 12" id="12"/>
          <p:cNvSpPr txBox="true"/>
          <p:nvPr/>
        </p:nvSpPr>
        <p:spPr>
          <a:xfrm rot="0">
            <a:off x="11676799" y="3543476"/>
            <a:ext cx="3159836" cy="431782"/>
          </a:xfrm>
          <a:prstGeom prst="rect">
            <a:avLst/>
          </a:prstGeom>
        </p:spPr>
        <p:txBody>
          <a:bodyPr anchor="t" rtlCol="false" tIns="0" lIns="0" bIns="0" rIns="0">
            <a:spAutoFit/>
          </a:bodyPr>
          <a:lstStyle/>
          <a:p>
            <a:pPr algn="ctr">
              <a:lnSpc>
                <a:spcPts val="3576"/>
              </a:lnSpc>
            </a:pPr>
            <a:r>
              <a:rPr lang="en-US" sz="2751" b="true">
                <a:solidFill>
                  <a:srgbClr val="C9BBE8"/>
                </a:solidFill>
                <a:latin typeface="Garet Bold"/>
                <a:ea typeface="Garet Bold"/>
                <a:cs typeface="Garet Bold"/>
                <a:sym typeface="Garet Bold"/>
              </a:rPr>
              <a:t>RGB Cluserring</a:t>
            </a:r>
          </a:p>
        </p:txBody>
      </p:sp>
      <p:sp>
        <p:nvSpPr>
          <p:cNvPr name="TextBox 13" id="13"/>
          <p:cNvSpPr txBox="true"/>
          <p:nvPr/>
        </p:nvSpPr>
        <p:spPr>
          <a:xfrm rot="0">
            <a:off x="10303833" y="4452234"/>
            <a:ext cx="6248666" cy="3977068"/>
          </a:xfrm>
          <a:prstGeom prst="rect">
            <a:avLst/>
          </a:prstGeom>
        </p:spPr>
        <p:txBody>
          <a:bodyPr anchor="t" rtlCol="false" tIns="0" lIns="0" bIns="0" rIns="0">
            <a:spAutoFit/>
          </a:bodyPr>
          <a:lstStyle/>
          <a:p>
            <a:pPr algn="just">
              <a:lnSpc>
                <a:spcPts val="2866"/>
              </a:lnSpc>
              <a:spcBef>
                <a:spcPct val="0"/>
              </a:spcBef>
            </a:pPr>
            <a:r>
              <a:rPr lang="en-US" sz="2047">
                <a:solidFill>
                  <a:srgbClr val="F6E0F5"/>
                </a:solidFill>
                <a:latin typeface="Garet"/>
                <a:ea typeface="Garet"/>
                <a:cs typeface="Garet"/>
                <a:sym typeface="Garet"/>
              </a:rPr>
              <a:t>Here I have charted how each component is dependent on the other and as we can observe that red and blue value tend to be more extreme and are less balanced so we have a lot of logos with either red or blue as dominant channel, while the green channel tends to be more average in values as we can observe from its dependency from the blue channel, while its dependency with red is a bit more drastic but not as much as the red blue dependency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Freeform 7" id="7"/>
          <p:cNvSpPr/>
          <p:nvPr/>
        </p:nvSpPr>
        <p:spPr>
          <a:xfrm flipH="false" flipV="false" rot="0">
            <a:off x="362715" y="2747187"/>
            <a:ext cx="8407092" cy="5349013"/>
          </a:xfrm>
          <a:custGeom>
            <a:avLst/>
            <a:gdLst/>
            <a:ahLst/>
            <a:cxnLst/>
            <a:rect r="r" b="b" t="t" l="l"/>
            <a:pathLst>
              <a:path h="5349013" w="8407092">
                <a:moveTo>
                  <a:pt x="0" y="0"/>
                </a:moveTo>
                <a:lnTo>
                  <a:pt x="8407092" y="0"/>
                </a:lnTo>
                <a:lnTo>
                  <a:pt x="8407092" y="5349012"/>
                </a:lnTo>
                <a:lnTo>
                  <a:pt x="0" y="5349012"/>
                </a:lnTo>
                <a:lnTo>
                  <a:pt x="0" y="0"/>
                </a:lnTo>
                <a:close/>
              </a:path>
            </a:pathLst>
          </a:custGeom>
          <a:blipFill>
            <a:blip r:embed="rId7"/>
            <a:stretch>
              <a:fillRect l="0" t="0" r="0" b="0"/>
            </a:stretch>
          </a:blipFill>
        </p:spPr>
      </p:sp>
      <p:sp>
        <p:nvSpPr>
          <p:cNvPr name="TextBox 8" id="8"/>
          <p:cNvSpPr txBox="true"/>
          <p:nvPr/>
        </p:nvSpPr>
        <p:spPr>
          <a:xfrm rot="0">
            <a:off x="9527971" y="2561249"/>
            <a:ext cx="5340166"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F6E0F5"/>
                </a:solidFill>
                <a:latin typeface="Garet Bold"/>
                <a:ea typeface="Garet Bold"/>
                <a:cs typeface="Garet Bold"/>
                <a:sym typeface="Garet Bold"/>
              </a:rPr>
              <a:t>Insights</a:t>
            </a:r>
          </a:p>
        </p:txBody>
      </p:sp>
      <p:sp>
        <p:nvSpPr>
          <p:cNvPr name="TextBox 9" id="9"/>
          <p:cNvSpPr txBox="true"/>
          <p:nvPr/>
        </p:nvSpPr>
        <p:spPr>
          <a:xfrm rot="0">
            <a:off x="9527971" y="1515188"/>
            <a:ext cx="5210049"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A280EC"/>
                </a:solidFill>
                <a:latin typeface="Garet Bold"/>
                <a:ea typeface="Garet Bold"/>
                <a:cs typeface="Garet Bold"/>
                <a:sym typeface="Garet Bold"/>
              </a:rPr>
              <a:t>Text </a:t>
            </a:r>
          </a:p>
        </p:txBody>
      </p:sp>
      <p:sp>
        <p:nvSpPr>
          <p:cNvPr name="TextBox 10" id="10"/>
          <p:cNvSpPr txBox="true"/>
          <p:nvPr/>
        </p:nvSpPr>
        <p:spPr>
          <a:xfrm rot="0">
            <a:off x="9527971" y="4823287"/>
            <a:ext cx="7302290" cy="2993560"/>
          </a:xfrm>
          <a:prstGeom prst="rect">
            <a:avLst/>
          </a:prstGeom>
        </p:spPr>
        <p:txBody>
          <a:bodyPr anchor="t" rtlCol="false" tIns="0" lIns="0" bIns="0" rIns="0">
            <a:spAutoFit/>
          </a:bodyPr>
          <a:lstStyle/>
          <a:p>
            <a:pPr algn="l">
              <a:lnSpc>
                <a:spcPts val="2990"/>
              </a:lnSpc>
              <a:spcBef>
                <a:spcPct val="0"/>
              </a:spcBef>
            </a:pPr>
            <a:r>
              <a:rPr lang="en-US" sz="2136">
                <a:solidFill>
                  <a:srgbClr val="F6E0F5"/>
                </a:solidFill>
                <a:latin typeface="Garet"/>
                <a:ea typeface="Garet"/>
                <a:cs typeface="Garet"/>
                <a:sym typeface="Garet"/>
              </a:rPr>
              <a:t>From this chart obtained from extracting the text from the logos we can see a clear dominance of the letter A, while letters S,T,R,O,C,E  follow with similar values, which aligns well with the most dominant letters in the english language E, T, A, O, I, N, S, R, H, and L. We can also notice that between the letters A and S and the letters L and D is a big difference in occurances despite having neighbouring ranks</a:t>
            </a:r>
          </a:p>
        </p:txBody>
      </p:sp>
      <p:grpSp>
        <p:nvGrpSpPr>
          <p:cNvPr name="Group 11" id="11"/>
          <p:cNvGrpSpPr/>
          <p:nvPr/>
        </p:nvGrpSpPr>
        <p:grpSpPr>
          <a:xfrm rot="0">
            <a:off x="9579291" y="3836310"/>
            <a:ext cx="3323245" cy="789284"/>
            <a:chOff x="0" y="0"/>
            <a:chExt cx="1711130" cy="406400"/>
          </a:xfrm>
        </p:grpSpPr>
        <p:sp>
          <p:nvSpPr>
            <p:cNvPr name="Freeform 12" id="12"/>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3" id="13"/>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TextBox 14" id="14"/>
          <p:cNvSpPr txBox="true"/>
          <p:nvPr/>
        </p:nvSpPr>
        <p:spPr>
          <a:xfrm rot="0">
            <a:off x="9680837" y="4011866"/>
            <a:ext cx="3120153" cy="409597"/>
          </a:xfrm>
          <a:prstGeom prst="rect">
            <a:avLst/>
          </a:prstGeom>
        </p:spPr>
        <p:txBody>
          <a:bodyPr anchor="t" rtlCol="false" tIns="0" lIns="0" bIns="0" rIns="0">
            <a:spAutoFit/>
          </a:bodyPr>
          <a:lstStyle/>
          <a:p>
            <a:pPr algn="ctr">
              <a:lnSpc>
                <a:spcPts val="3301"/>
              </a:lnSpc>
            </a:pPr>
            <a:r>
              <a:rPr lang="en-US" sz="2539" b="true">
                <a:solidFill>
                  <a:srgbClr val="C9BBE8"/>
                </a:solidFill>
                <a:latin typeface="Garet Bold"/>
                <a:ea typeface="Garet Bold"/>
                <a:cs typeface="Garet Bold"/>
                <a:sym typeface="Garet Bold"/>
              </a:rPr>
              <a:t>Common Letters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TextBox 7" id="7"/>
          <p:cNvSpPr txBox="true"/>
          <p:nvPr/>
        </p:nvSpPr>
        <p:spPr>
          <a:xfrm rot="0">
            <a:off x="9527971" y="2561249"/>
            <a:ext cx="5340166"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F6E0F5"/>
                </a:solidFill>
                <a:latin typeface="Garet Bold"/>
                <a:ea typeface="Garet Bold"/>
                <a:cs typeface="Garet Bold"/>
                <a:sym typeface="Garet Bold"/>
              </a:rPr>
              <a:t>Insights</a:t>
            </a:r>
          </a:p>
        </p:txBody>
      </p:sp>
      <p:grpSp>
        <p:nvGrpSpPr>
          <p:cNvPr name="Group 8" id="8"/>
          <p:cNvGrpSpPr/>
          <p:nvPr/>
        </p:nvGrpSpPr>
        <p:grpSpPr>
          <a:xfrm rot="0">
            <a:off x="9579291" y="3836310"/>
            <a:ext cx="3323245" cy="789284"/>
            <a:chOff x="0" y="0"/>
            <a:chExt cx="1711130" cy="406400"/>
          </a:xfrm>
        </p:grpSpPr>
        <p:sp>
          <p:nvSpPr>
            <p:cNvPr name="Freeform 9" id="9"/>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51138" y="2458873"/>
            <a:ext cx="8333834" cy="5364905"/>
          </a:xfrm>
          <a:custGeom>
            <a:avLst/>
            <a:gdLst/>
            <a:ahLst/>
            <a:cxnLst/>
            <a:rect r="r" b="b" t="t" l="l"/>
            <a:pathLst>
              <a:path h="5364905" w="8333834">
                <a:moveTo>
                  <a:pt x="0" y="0"/>
                </a:moveTo>
                <a:lnTo>
                  <a:pt x="8333833" y="0"/>
                </a:lnTo>
                <a:lnTo>
                  <a:pt x="8333833" y="5364905"/>
                </a:lnTo>
                <a:lnTo>
                  <a:pt x="0" y="5364905"/>
                </a:lnTo>
                <a:lnTo>
                  <a:pt x="0" y="0"/>
                </a:lnTo>
                <a:close/>
              </a:path>
            </a:pathLst>
          </a:custGeom>
          <a:blipFill>
            <a:blip r:embed="rId7"/>
            <a:stretch>
              <a:fillRect l="0" t="0" r="0" b="0"/>
            </a:stretch>
          </a:blipFill>
        </p:spPr>
      </p:sp>
      <p:sp>
        <p:nvSpPr>
          <p:cNvPr name="TextBox 12" id="12"/>
          <p:cNvSpPr txBox="true"/>
          <p:nvPr/>
        </p:nvSpPr>
        <p:spPr>
          <a:xfrm rot="0">
            <a:off x="9527971" y="1515188"/>
            <a:ext cx="5210049"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A280EC"/>
                </a:solidFill>
                <a:latin typeface="Garet Bold"/>
                <a:ea typeface="Garet Bold"/>
                <a:cs typeface="Garet Bold"/>
                <a:sym typeface="Garet Bold"/>
              </a:rPr>
              <a:t>Text </a:t>
            </a:r>
          </a:p>
        </p:txBody>
      </p:sp>
      <p:sp>
        <p:nvSpPr>
          <p:cNvPr name="TextBox 13" id="13"/>
          <p:cNvSpPr txBox="true"/>
          <p:nvPr/>
        </p:nvSpPr>
        <p:spPr>
          <a:xfrm rot="0">
            <a:off x="9527971" y="4823287"/>
            <a:ext cx="7302290" cy="2241131"/>
          </a:xfrm>
          <a:prstGeom prst="rect">
            <a:avLst/>
          </a:prstGeom>
        </p:spPr>
        <p:txBody>
          <a:bodyPr anchor="t" rtlCol="false" tIns="0" lIns="0" bIns="0" rIns="0">
            <a:spAutoFit/>
          </a:bodyPr>
          <a:lstStyle/>
          <a:p>
            <a:pPr algn="l">
              <a:lnSpc>
                <a:spcPts val="2990"/>
              </a:lnSpc>
              <a:spcBef>
                <a:spcPct val="0"/>
              </a:spcBef>
            </a:pPr>
            <a:r>
              <a:rPr lang="en-US" sz="2136">
                <a:solidFill>
                  <a:srgbClr val="F6E0F5"/>
                </a:solidFill>
                <a:latin typeface="Garet"/>
                <a:ea typeface="Garet"/>
                <a:cs typeface="Garet"/>
                <a:sym typeface="Garet"/>
              </a:rPr>
              <a:t>In this chart we can visualise the how many logos begin with how many logos begin with a certain letter and as we can see that by a wide margin most logos begin with the letter T which could be indicative of the fact that most companies in the dataset are tech related</a:t>
            </a:r>
          </a:p>
        </p:txBody>
      </p:sp>
      <p:sp>
        <p:nvSpPr>
          <p:cNvPr name="TextBox 14" id="14"/>
          <p:cNvSpPr txBox="true"/>
          <p:nvPr/>
        </p:nvSpPr>
        <p:spPr>
          <a:xfrm rot="0">
            <a:off x="9680837" y="4011866"/>
            <a:ext cx="3120153" cy="409597"/>
          </a:xfrm>
          <a:prstGeom prst="rect">
            <a:avLst/>
          </a:prstGeom>
        </p:spPr>
        <p:txBody>
          <a:bodyPr anchor="t" rtlCol="false" tIns="0" lIns="0" bIns="0" rIns="0">
            <a:spAutoFit/>
          </a:bodyPr>
          <a:lstStyle/>
          <a:p>
            <a:pPr algn="ctr">
              <a:lnSpc>
                <a:spcPts val="3301"/>
              </a:lnSpc>
            </a:pPr>
            <a:r>
              <a:rPr lang="en-US" sz="2539" b="true">
                <a:solidFill>
                  <a:srgbClr val="C9BBE8"/>
                </a:solidFill>
                <a:latin typeface="Garet Bold"/>
                <a:ea typeface="Garet Bold"/>
                <a:cs typeface="Garet Bold"/>
                <a:sym typeface="Garet Bold"/>
              </a:rPr>
              <a:t>First Letters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5258" t="-5555" r="-24931" b="-72434"/>
            </a:stretch>
          </a:blipFill>
        </p:spPr>
      </p:sp>
      <p:sp>
        <p:nvSpPr>
          <p:cNvPr name="Freeform 3" id="3"/>
          <p:cNvSpPr/>
          <p:nvPr/>
        </p:nvSpPr>
        <p:spPr>
          <a:xfrm flipH="false" flipV="false" rot="0">
            <a:off x="16015874" y="830098"/>
            <a:ext cx="1628775" cy="1628775"/>
          </a:xfrm>
          <a:custGeom>
            <a:avLst/>
            <a:gdLst/>
            <a:ahLst/>
            <a:cxnLst/>
            <a:rect r="r" b="b" t="t" l="l"/>
            <a:pathLst>
              <a:path h="1628775" w="1628775">
                <a:moveTo>
                  <a:pt x="0" y="0"/>
                </a:moveTo>
                <a:lnTo>
                  <a:pt x="1628775" y="0"/>
                </a:lnTo>
                <a:lnTo>
                  <a:pt x="1628775" y="1628775"/>
                </a:lnTo>
                <a:lnTo>
                  <a:pt x="0" y="1628775"/>
                </a:lnTo>
                <a:lnTo>
                  <a:pt x="0" y="0"/>
                </a:lnTo>
                <a:close/>
              </a:path>
            </a:pathLst>
          </a:custGeom>
          <a:blipFill>
            <a:blip r:embed="rId3"/>
            <a:stretch>
              <a:fillRect l="0" t="0" r="0" b="0"/>
            </a:stretch>
          </a:blipFill>
        </p:spPr>
      </p:sp>
      <p:sp>
        <p:nvSpPr>
          <p:cNvPr name="Freeform 4" id="4"/>
          <p:cNvSpPr/>
          <p:nvPr/>
        </p:nvSpPr>
        <p:spPr>
          <a:xfrm flipH="true" flipV="false" rot="0">
            <a:off x="16552500" y="7306913"/>
            <a:ext cx="555524" cy="558571"/>
          </a:xfrm>
          <a:custGeom>
            <a:avLst/>
            <a:gdLst/>
            <a:ahLst/>
            <a:cxnLst/>
            <a:rect r="r" b="b" t="t" l="l"/>
            <a:pathLst>
              <a:path h="558571" w="555524">
                <a:moveTo>
                  <a:pt x="555524" y="0"/>
                </a:moveTo>
                <a:lnTo>
                  <a:pt x="0" y="0"/>
                </a:lnTo>
                <a:lnTo>
                  <a:pt x="0" y="558571"/>
                </a:lnTo>
                <a:lnTo>
                  <a:pt x="555524" y="558571"/>
                </a:lnTo>
                <a:lnTo>
                  <a:pt x="55552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7105700" y="7306913"/>
            <a:ext cx="555524" cy="558571"/>
          </a:xfrm>
          <a:custGeom>
            <a:avLst/>
            <a:gdLst/>
            <a:ahLst/>
            <a:cxnLst/>
            <a:rect r="r" b="b" t="t" l="l"/>
            <a:pathLst>
              <a:path h="558571" w="555524">
                <a:moveTo>
                  <a:pt x="555523" y="0"/>
                </a:moveTo>
                <a:lnTo>
                  <a:pt x="0" y="0"/>
                </a:lnTo>
                <a:lnTo>
                  <a:pt x="0" y="558571"/>
                </a:lnTo>
                <a:lnTo>
                  <a:pt x="555523" y="558571"/>
                </a:lnTo>
                <a:lnTo>
                  <a:pt x="55552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4796886" y="7586199"/>
            <a:ext cx="4240473" cy="4240473"/>
          </a:xfrm>
          <a:custGeom>
            <a:avLst/>
            <a:gdLst/>
            <a:ahLst/>
            <a:cxnLst/>
            <a:rect r="r" b="b" t="t" l="l"/>
            <a:pathLst>
              <a:path h="4240473" w="4240473">
                <a:moveTo>
                  <a:pt x="4240473" y="0"/>
                </a:moveTo>
                <a:lnTo>
                  <a:pt x="0" y="0"/>
                </a:lnTo>
                <a:lnTo>
                  <a:pt x="0" y="4240472"/>
                </a:lnTo>
                <a:lnTo>
                  <a:pt x="4240473" y="4240472"/>
                </a:lnTo>
                <a:lnTo>
                  <a:pt x="4240473" y="0"/>
                </a:lnTo>
                <a:close/>
              </a:path>
            </a:pathLst>
          </a:custGeom>
          <a:blipFill>
            <a:blip r:embed="rId6"/>
            <a:stretch>
              <a:fillRect l="0" t="0" r="0" b="0"/>
            </a:stretch>
          </a:blipFill>
        </p:spPr>
      </p:sp>
      <p:sp>
        <p:nvSpPr>
          <p:cNvPr name="TextBox 7" id="7"/>
          <p:cNvSpPr txBox="true"/>
          <p:nvPr/>
        </p:nvSpPr>
        <p:spPr>
          <a:xfrm rot="0">
            <a:off x="9527971" y="2561249"/>
            <a:ext cx="5340166"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F6E0F5"/>
                </a:solidFill>
                <a:latin typeface="Garet Bold"/>
                <a:ea typeface="Garet Bold"/>
                <a:cs typeface="Garet Bold"/>
                <a:sym typeface="Garet Bold"/>
              </a:rPr>
              <a:t>Insights</a:t>
            </a:r>
          </a:p>
        </p:txBody>
      </p:sp>
      <p:grpSp>
        <p:nvGrpSpPr>
          <p:cNvPr name="Group 8" id="8"/>
          <p:cNvGrpSpPr/>
          <p:nvPr/>
        </p:nvGrpSpPr>
        <p:grpSpPr>
          <a:xfrm rot="0">
            <a:off x="9579291" y="3836310"/>
            <a:ext cx="3323245" cy="789284"/>
            <a:chOff x="0" y="0"/>
            <a:chExt cx="1711130" cy="406400"/>
          </a:xfrm>
        </p:grpSpPr>
        <p:sp>
          <p:nvSpPr>
            <p:cNvPr name="Freeform 9" id="9"/>
            <p:cNvSpPr/>
            <p:nvPr/>
          </p:nvSpPr>
          <p:spPr>
            <a:xfrm flipH="false" flipV="false" rot="0">
              <a:off x="0" y="0"/>
              <a:ext cx="1711129" cy="406400"/>
            </a:xfrm>
            <a:custGeom>
              <a:avLst/>
              <a:gdLst/>
              <a:ahLst/>
              <a:cxnLst/>
              <a:rect r="r" b="b" t="t" l="l"/>
              <a:pathLst>
                <a:path h="406400" w="1711129">
                  <a:moveTo>
                    <a:pt x="1507930" y="0"/>
                  </a:moveTo>
                  <a:cubicBezTo>
                    <a:pt x="1620154" y="0"/>
                    <a:pt x="1711129" y="90976"/>
                    <a:pt x="1711129" y="203200"/>
                  </a:cubicBezTo>
                  <a:cubicBezTo>
                    <a:pt x="1711129" y="315424"/>
                    <a:pt x="1620154" y="406400"/>
                    <a:pt x="150793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gradFill>
                <a:gsLst>
                  <a:gs pos="0">
                    <a:srgbClr val="92A6DD">
                      <a:alpha val="100000"/>
                    </a:srgbClr>
                  </a:gs>
                  <a:gs pos="100000">
                    <a:srgbClr val="DF96DA">
                      <a:alpha val="100000"/>
                    </a:srgbClr>
                  </a:gs>
                </a:gsLst>
                <a:lin ang="0"/>
              </a:gradFill>
              <a:prstDash val="solid"/>
              <a:miter/>
            </a:ln>
          </p:spPr>
        </p:sp>
        <p:sp>
          <p:nvSpPr>
            <p:cNvPr name="TextBox 10" id="10"/>
            <p:cNvSpPr txBox="true"/>
            <p:nvPr/>
          </p:nvSpPr>
          <p:spPr>
            <a:xfrm>
              <a:off x="0" y="47625"/>
              <a:ext cx="1711130" cy="358775"/>
            </a:xfrm>
            <a:prstGeom prst="rect">
              <a:avLst/>
            </a:prstGeom>
          </p:spPr>
          <p:txBody>
            <a:bodyPr anchor="ctr" rtlCol="false" tIns="50800" lIns="50800" bIns="50800" rIns="50800"/>
            <a:lstStyle/>
            <a:p>
              <a:pPr algn="ctr">
                <a:lnSpc>
                  <a:spcPts val="2425"/>
                </a:lnSpc>
              </a:pPr>
            </a:p>
          </p:txBody>
        </p:sp>
      </p:grpSp>
      <p:sp>
        <p:nvSpPr>
          <p:cNvPr name="Freeform 11" id="11"/>
          <p:cNvSpPr/>
          <p:nvPr/>
        </p:nvSpPr>
        <p:spPr>
          <a:xfrm flipH="false" flipV="false" rot="0">
            <a:off x="-192117" y="2458873"/>
            <a:ext cx="9443863" cy="5713537"/>
          </a:xfrm>
          <a:custGeom>
            <a:avLst/>
            <a:gdLst/>
            <a:ahLst/>
            <a:cxnLst/>
            <a:rect r="r" b="b" t="t" l="l"/>
            <a:pathLst>
              <a:path h="5713537" w="9443863">
                <a:moveTo>
                  <a:pt x="0" y="0"/>
                </a:moveTo>
                <a:lnTo>
                  <a:pt x="9443863" y="0"/>
                </a:lnTo>
                <a:lnTo>
                  <a:pt x="9443863" y="5713537"/>
                </a:lnTo>
                <a:lnTo>
                  <a:pt x="0" y="5713537"/>
                </a:lnTo>
                <a:lnTo>
                  <a:pt x="0" y="0"/>
                </a:lnTo>
                <a:close/>
              </a:path>
            </a:pathLst>
          </a:custGeom>
          <a:blipFill>
            <a:blip r:embed="rId7"/>
            <a:stretch>
              <a:fillRect l="0" t="0" r="0" b="0"/>
            </a:stretch>
          </a:blipFill>
        </p:spPr>
      </p:sp>
      <p:sp>
        <p:nvSpPr>
          <p:cNvPr name="TextBox 12" id="12"/>
          <p:cNvSpPr txBox="true"/>
          <p:nvPr/>
        </p:nvSpPr>
        <p:spPr>
          <a:xfrm rot="0">
            <a:off x="9527971" y="1515188"/>
            <a:ext cx="5210049" cy="1275061"/>
          </a:xfrm>
          <a:prstGeom prst="rect">
            <a:avLst/>
          </a:prstGeom>
        </p:spPr>
        <p:txBody>
          <a:bodyPr anchor="t" rtlCol="false" tIns="0" lIns="0" bIns="0" rIns="0">
            <a:spAutoFit/>
          </a:bodyPr>
          <a:lstStyle/>
          <a:p>
            <a:pPr algn="l">
              <a:lnSpc>
                <a:spcPts val="10425"/>
              </a:lnSpc>
              <a:spcBef>
                <a:spcPct val="0"/>
              </a:spcBef>
            </a:pPr>
            <a:r>
              <a:rPr lang="en-US" sz="7446" b="true">
                <a:solidFill>
                  <a:srgbClr val="A280EC"/>
                </a:solidFill>
                <a:latin typeface="Garet Bold"/>
                <a:ea typeface="Garet Bold"/>
                <a:cs typeface="Garet Bold"/>
                <a:sym typeface="Garet Bold"/>
              </a:rPr>
              <a:t>Text </a:t>
            </a:r>
          </a:p>
        </p:txBody>
      </p:sp>
      <p:sp>
        <p:nvSpPr>
          <p:cNvPr name="TextBox 13" id="13"/>
          <p:cNvSpPr txBox="true"/>
          <p:nvPr/>
        </p:nvSpPr>
        <p:spPr>
          <a:xfrm rot="0">
            <a:off x="9527971" y="4823287"/>
            <a:ext cx="7302290" cy="1864916"/>
          </a:xfrm>
          <a:prstGeom prst="rect">
            <a:avLst/>
          </a:prstGeom>
        </p:spPr>
        <p:txBody>
          <a:bodyPr anchor="t" rtlCol="false" tIns="0" lIns="0" bIns="0" rIns="0">
            <a:spAutoFit/>
          </a:bodyPr>
          <a:lstStyle/>
          <a:p>
            <a:pPr algn="l">
              <a:lnSpc>
                <a:spcPts val="2990"/>
              </a:lnSpc>
              <a:spcBef>
                <a:spcPct val="0"/>
              </a:spcBef>
            </a:pPr>
            <a:r>
              <a:rPr lang="en-US" sz="2136">
                <a:solidFill>
                  <a:srgbClr val="F6E0F5"/>
                </a:solidFill>
                <a:latin typeface="Garet"/>
                <a:ea typeface="Garet"/>
                <a:cs typeface="Garet"/>
                <a:sym typeface="Garet"/>
              </a:rPr>
              <a:t>From this graph that represents the most common words present in the logos we can see that the top 5 words are transmissions, aamco, car and care which can suggest a common theme of transports and cars for the logos</a:t>
            </a:r>
          </a:p>
        </p:txBody>
      </p:sp>
      <p:sp>
        <p:nvSpPr>
          <p:cNvPr name="TextBox 14" id="14"/>
          <p:cNvSpPr txBox="true"/>
          <p:nvPr/>
        </p:nvSpPr>
        <p:spPr>
          <a:xfrm rot="0">
            <a:off x="9680837" y="4011866"/>
            <a:ext cx="3120153" cy="409597"/>
          </a:xfrm>
          <a:prstGeom prst="rect">
            <a:avLst/>
          </a:prstGeom>
        </p:spPr>
        <p:txBody>
          <a:bodyPr anchor="t" rtlCol="false" tIns="0" lIns="0" bIns="0" rIns="0">
            <a:spAutoFit/>
          </a:bodyPr>
          <a:lstStyle/>
          <a:p>
            <a:pPr algn="ctr">
              <a:lnSpc>
                <a:spcPts val="3301"/>
              </a:lnSpc>
            </a:pPr>
            <a:r>
              <a:rPr lang="en-US" sz="2539" b="true">
                <a:solidFill>
                  <a:srgbClr val="C9BBE8"/>
                </a:solidFill>
                <a:latin typeface="Garet Bold"/>
                <a:ea typeface="Garet Bold"/>
                <a:cs typeface="Garet Bold"/>
                <a:sym typeface="Garet Bold"/>
              </a:rPr>
              <a:t>Common words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DAGkpJSJfSQ</dc:identifier>
  <dcterms:modified xsi:type="dcterms:W3CDTF">2011-08-01T06:04:30Z</dcterms:modified>
  <cp:revision>1</cp:revision>
  <dc:title>Logos</dc:title>
</cp:coreProperties>
</file>