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4" r:id="rId8"/>
    <p:sldId id="272" r:id="rId9"/>
    <p:sldId id="27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18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CCAEA-C63C-8C14-EC17-39A1A8B9A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9A1159-5FD4-8EFB-E91D-83ED70B9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24634-84AE-FFC8-8100-32F64AAC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2B5E8-8D93-6758-A1BF-6D700877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DC7AD-0497-96C1-07DE-A24C1A80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448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BBF2D-E3AC-E5C7-0A22-9B44545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42C3B5-325B-6B28-34E8-FB69C931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0B010-7EEE-5BA3-84F5-60F754C1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B60D4-C117-9F34-8AC1-B9DF17A5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8ACE5-5FF7-DCD6-32EA-081D8111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51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312FA7-DA6B-2D28-1CE6-8960CCCD1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FFB0BE-12FA-CB27-2161-F9515228A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4A99D-FC07-831A-F4A9-3B3C28C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BA674-2344-F201-D25E-86D88EBE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BDE7E-7A09-F8CF-A5EB-0152287F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369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30718-8961-E734-AA2B-2A5454E5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48EA3-A455-9019-3AE6-66A70826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11925-0554-4F86-E2CA-ED7EF8A5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0C14B-C221-86D5-4DC9-08186E93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75B03C-5AFA-6F70-0D48-3849735A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84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8C224-5E1E-AD3D-4569-C7057921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305BA-A11F-B40D-F019-66D8019B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0918C-EB5E-612E-F254-2CB2ACBE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A84EF-E624-F959-C4F9-ECD42475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DFEAF-5D32-EDC3-2935-73CE6145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68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383DA-CA24-1622-8FE4-7E925458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A063D-14BD-4C6D-9B6A-34DF1A2E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65307D-041C-3B3F-C25F-9C3599528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8CAB3A-B9DC-7ACB-0F41-27E306E7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8A381-DECE-8360-74EB-4430A7EF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E1477-B3FD-D9D8-DEEF-24C4D910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C7C-AE3A-EF31-B119-D3C11394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126F01-FBD3-59E0-3B65-C60632C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3DEB98-56A9-5BF9-9773-A7CD39D1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42AF8-50F5-8C94-8BAD-2D8B0F1EC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388D71-DCA8-FBED-92FA-A01EDB939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A80490-18FB-6581-D302-C7616C0C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22002C-A506-D881-050D-BA6A6AFA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F69BE6-93F6-9BC1-AF7C-DE05ADDF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46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BF6FF-7F97-FE4F-A1B7-6C4E102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4069F0-A3D7-4876-211C-4CC6EC72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0A8D0B-5A4B-15FB-229B-8DEB0E62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D3CC4C-3A84-B968-ED94-82DA7CAF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884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441454-5A33-DEC2-8595-52546FFF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B50730-2669-5FE0-B4E5-0C2947C5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4EC75-609E-1C5F-9730-41F553A3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75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2B56B-24F4-2D3B-108C-F0CFBBDE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27660-14D2-403F-F46F-0B6B4D82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9B6416-0022-3BC7-62C7-B261CA9F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D54F02-E3FA-0631-4259-8A26D697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B74BB7-0349-1C18-016D-1A87FDB0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52EE23-79CA-CB90-C684-1E70A2C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BFA76-8207-D127-D0E6-B5FD441E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54C82D-0DFB-90D4-6526-5E1794296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216CEA-6595-24EB-D4B1-BC16DB456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4BC0D-8CD6-D161-D130-6FF066C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D88364-F259-6485-7E09-66CB76A2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9C4F44-473F-7C49-7171-B78A1849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91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F184A-67C5-0ADE-02C8-08FC5569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D885CF-52BE-F05A-0803-9A4848F1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B7F6B-6B12-4E77-F0F7-0721CD6C7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FE23-4B3A-44C7-A721-B432588B17D0}" type="datetimeFigureOut">
              <a:rPr lang="uk-UA" smtClean="0"/>
              <a:t>08.05.2025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7D0182-DF91-EBF6-3A13-E57B6269B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E6C15-8C40-0477-DACC-449A5FAF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5BCC-81FB-4148-8748-26EC86F112B6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36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1393DC-4C46-1E57-EB21-68BE593F4421}"/>
              </a:ext>
            </a:extLst>
          </p:cNvPr>
          <p:cNvSpPr txBox="1"/>
          <p:nvPr/>
        </p:nvSpPr>
        <p:spPr>
          <a:xfrm>
            <a:off x="1706741" y="3136612"/>
            <a:ext cx="877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kern="100" noProof="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Б-дерева</a:t>
            </a:r>
            <a:endParaRPr lang="uk-UA" sz="3200" kern="100" noProof="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E8343-6C0B-2CE9-D0EC-60CFEAB8AF36}"/>
              </a:ext>
            </a:extLst>
          </p:cNvPr>
          <p:cNvSpPr txBox="1"/>
          <p:nvPr/>
        </p:nvSpPr>
        <p:spPr>
          <a:xfrm>
            <a:off x="8293253" y="6206200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Улановський Павєл, КМ-42</a:t>
            </a:r>
          </a:p>
        </p:txBody>
      </p:sp>
    </p:spTree>
    <p:extLst>
      <p:ext uri="{BB962C8B-B14F-4D97-AF65-F5344CB8AC3E}">
        <p14:creationId xmlns:p14="http://schemas.microsoft.com/office/powerpoint/2010/main" val="76973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E44B9-FB73-DF9F-A4F2-999D93B4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5EB5A-CD75-F102-5F6D-8E7C4D8A68B3}"/>
              </a:ext>
            </a:extLst>
          </p:cNvPr>
          <p:cNvSpPr txBox="1"/>
          <p:nvPr/>
        </p:nvSpPr>
        <p:spPr>
          <a:xfrm>
            <a:off x="2354824" y="1953468"/>
            <a:ext cx="7482349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Ідея використання додаткової пам'яті для прискорення доступу до даних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 важлива, якщо аналізований набір даних містить дуже велику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записів, які потрібно зберігати на диску. Основний метод організації таких наборів даних – індекси, які надають певну інформацію про розміщення записів із зазначеними значеннями ключів. Б-дерева вирішують цю проблему для структурованих записів, тобто записів, які можуть бути впорядковані.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463D-9380-1DCC-B4CF-2F35DE480FB9}"/>
              </a:ext>
            </a:extLst>
          </p:cNvPr>
          <p:cNvSpPr txBox="1"/>
          <p:nvPr/>
        </p:nvSpPr>
        <p:spPr>
          <a:xfrm>
            <a:off x="3766227" y="167148"/>
            <a:ext cx="4659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Мотивація існування Б-дерев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9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F5818-549C-721C-7736-38D7857BB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BDDBC-443F-6AD2-46E8-14A2F307B14F}"/>
              </a:ext>
            </a:extLst>
          </p:cNvPr>
          <p:cNvSpPr txBox="1"/>
          <p:nvPr/>
        </p:nvSpPr>
        <p:spPr>
          <a:xfrm>
            <a:off x="554018" y="2161217"/>
            <a:ext cx="524962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Б-дерево – структура даних розроблена у 1972 році Рудольфом Байєром та Едвардом </a:t>
            </a:r>
            <a:r>
              <a:rPr lang="uk-UA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МакКрейтом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Б-дерево – збалансована деревоподібна структура даних схожа на 2-3 дерево, але виділяється наявністю в загальному випадку більшої кількості дочірніх елементів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ключів в кожному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F790-18B6-B9F9-A852-8D960640AD2A}"/>
              </a:ext>
            </a:extLst>
          </p:cNvPr>
          <p:cNvSpPr txBox="1"/>
          <p:nvPr/>
        </p:nvSpPr>
        <p:spPr>
          <a:xfrm>
            <a:off x="3428603" y="213801"/>
            <a:ext cx="533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Загальне формулювання Б-дерева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7D4A737-7838-F057-9FD6-3F30D855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0931"/>
            <a:ext cx="5925212" cy="233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12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FBC35-777E-40B1-0181-2BB6082DB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68567-CCE7-ABAA-C0AF-0593C89245AC}"/>
              </a:ext>
            </a:extLst>
          </p:cNvPr>
          <p:cNvSpPr txBox="1"/>
          <p:nvPr/>
        </p:nvSpPr>
        <p:spPr>
          <a:xfrm>
            <a:off x="2354825" y="690368"/>
            <a:ext cx="7482349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Б-дерево порядку 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властивості: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 має не більше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вузол, окрім кореню та листя має не менше 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m/2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листя розташоване на одному рівні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листя з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дочірніми вузлами містить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існує і альтернативне формулювання для дерева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проядку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 має не більше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n*2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вузол, окрім кореню та листя має не менше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листя розташоване на одному рівні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листя з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дочірніми вузлами містить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m/2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формулювання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використовуватиметься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1D718-5F43-93B7-9FEE-31B738B95B8D}"/>
              </a:ext>
            </a:extLst>
          </p:cNvPr>
          <p:cNvSpPr txBox="1"/>
          <p:nvPr/>
        </p:nvSpPr>
        <p:spPr>
          <a:xfrm>
            <a:off x="3766227" y="167148"/>
            <a:ext cx="4392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Б-дерев за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Кнутом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3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FE60B-DFD7-1476-9B65-29F0479A5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0440C-475C-D336-B3B4-F8300ABDDCE7}"/>
              </a:ext>
            </a:extLst>
          </p:cNvPr>
          <p:cNvSpPr txBox="1"/>
          <p:nvPr/>
        </p:nvSpPr>
        <p:spPr>
          <a:xfrm>
            <a:off x="2354825" y="690368"/>
            <a:ext cx="7482349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Б-дерево порядку 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властивості: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 має не більше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вузол, окрім кореню та листя має не менше 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m/2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Корінь, що не є листям має не менше двох дочірніх вузлів</a:t>
            </a: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листя розташоване на одному рівні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листя з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дочірніми вузлами містить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існує і альтернативне формулювання двох перших властивостей для дерева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проядку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 має не більше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n*2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вузол, окрім кореню та листя має не менше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 вузлів</a:t>
            </a:r>
          </a:p>
          <a:p>
            <a:pPr>
              <a:lnSpc>
                <a:spcPct val="150000"/>
              </a:lnSpc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en-U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m/2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формулювання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Б-дерев</a:t>
            </a: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9DBD6-EB50-6545-B3A0-7BF0AD3158E7}"/>
              </a:ext>
            </a:extLst>
          </p:cNvPr>
          <p:cNvSpPr txBox="1"/>
          <p:nvPr/>
        </p:nvSpPr>
        <p:spPr>
          <a:xfrm>
            <a:off x="3766227" y="167148"/>
            <a:ext cx="4392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Б-дерев за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Кнутом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1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CAF6E-F41A-95F7-0385-727F45865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990CF9-03B7-6D01-7CC0-D88D2E4DE4A4}"/>
              </a:ext>
            </a:extLst>
          </p:cNvPr>
          <p:cNvSpPr txBox="1"/>
          <p:nvPr/>
        </p:nvSpPr>
        <p:spPr>
          <a:xfrm>
            <a:off x="3153879" y="167148"/>
            <a:ext cx="5303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Б-дерев мовою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Haskell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72D87-2C5C-2D3F-5C4C-3E924C07CBF2}"/>
              </a:ext>
            </a:extLst>
          </p:cNvPr>
          <p:cNvSpPr txBox="1"/>
          <p:nvPr/>
        </p:nvSpPr>
        <p:spPr>
          <a:xfrm>
            <a:off x="799586" y="921455"/>
            <a:ext cx="1059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реалізації Б-дерев мною була обрана мова програмування </a:t>
            </a:r>
            <a:r>
              <a:rPr lang="en-US" dirty="0"/>
              <a:t>Haskell</a:t>
            </a:r>
            <a:r>
              <a:rPr lang="uk-UA" dirty="0"/>
              <a:t>, через свою зручність в реалізації алгоритмів та структурах даних. Ну а також через те, що отримав такий виклик від свого одногрупника - Олексія Волкова. Розглянемо приклади роботи програми: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EFCD4-A7F2-2FE6-3160-CBC54B3720FB}"/>
              </a:ext>
            </a:extLst>
          </p:cNvPr>
          <p:cNvSpPr txBox="1"/>
          <p:nvPr/>
        </p:nvSpPr>
        <p:spPr>
          <a:xfrm>
            <a:off x="587829" y="2276669"/>
            <a:ext cx="32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Створення Б-дерева</a:t>
            </a:r>
            <a:r>
              <a:rPr lang="en-US" dirty="0"/>
              <a:t> </a:t>
            </a:r>
            <a:r>
              <a:rPr lang="uk-UA" dirty="0"/>
              <a:t>порядку 3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5687E-3645-0624-E344-6BC08420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2646001"/>
            <a:ext cx="7173326" cy="485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35CA39-778F-4152-8062-8B57D1A77739}"/>
              </a:ext>
            </a:extLst>
          </p:cNvPr>
          <p:cNvSpPr txBox="1"/>
          <p:nvPr/>
        </p:nvSpPr>
        <p:spPr>
          <a:xfrm>
            <a:off x="8266424" y="2319562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[1,3,5]</a:t>
            </a:r>
            <a:endParaRPr lang="uk-UA" dirty="0"/>
          </a:p>
          <a:p>
            <a:pPr algn="ctr"/>
            <a:r>
              <a:rPr lang="uk-UA" dirty="0"/>
              <a:t>/ </a:t>
            </a:r>
            <a:r>
              <a:rPr lang="en-US" dirty="0"/>
              <a:t>  |  |  \ </a:t>
            </a:r>
          </a:p>
          <a:p>
            <a:pPr algn="ctr"/>
            <a:r>
              <a:rPr lang="en-US" dirty="0"/>
              <a:t> </a:t>
            </a:r>
            <a:r>
              <a:rPr lang="de-DE" dirty="0"/>
              <a:t>[0]   [2] [4] [6,7]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5508E-393F-1ADA-8554-85EA23C79D0A}"/>
              </a:ext>
            </a:extLst>
          </p:cNvPr>
          <p:cNvSpPr txBox="1"/>
          <p:nvPr/>
        </p:nvSpPr>
        <p:spPr>
          <a:xfrm>
            <a:off x="587829" y="3429000"/>
            <a:ext cx="354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Додавання в нього ключів 50 і 100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EAAEC2-ECBD-57A2-5125-E8EAEC705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3833514"/>
            <a:ext cx="10050278" cy="523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F3C53E-8088-54E7-7B24-D049B8078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4397309"/>
            <a:ext cx="11555438" cy="514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62D1EB-3352-44AB-5E5F-52A398BAC4CB}"/>
              </a:ext>
            </a:extLst>
          </p:cNvPr>
          <p:cNvSpPr txBox="1"/>
          <p:nvPr/>
        </p:nvSpPr>
        <p:spPr>
          <a:xfrm>
            <a:off x="799586" y="5430245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[1,3,5]</a:t>
            </a:r>
            <a:endParaRPr lang="uk-UA" dirty="0"/>
          </a:p>
          <a:p>
            <a:pPr algn="ctr"/>
            <a:r>
              <a:rPr lang="uk-UA" dirty="0"/>
              <a:t>/ </a:t>
            </a:r>
            <a:r>
              <a:rPr lang="en-US" dirty="0"/>
              <a:t>  |  |  \ </a:t>
            </a:r>
          </a:p>
          <a:p>
            <a:pPr algn="ctr"/>
            <a:r>
              <a:rPr lang="en-US" dirty="0"/>
              <a:t> </a:t>
            </a:r>
            <a:r>
              <a:rPr lang="de-DE" dirty="0"/>
              <a:t>[0]   [2] [4] [6,7]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0B81B-968E-3F44-02FD-295DE6B8C314}"/>
              </a:ext>
            </a:extLst>
          </p:cNvPr>
          <p:cNvSpPr txBox="1"/>
          <p:nvPr/>
        </p:nvSpPr>
        <p:spPr>
          <a:xfrm>
            <a:off x="3507736" y="5153246"/>
            <a:ext cx="2318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[3]</a:t>
            </a:r>
          </a:p>
          <a:p>
            <a:pPr algn="ctr"/>
            <a:r>
              <a:rPr lang="en-US" dirty="0"/>
              <a:t>/    \</a:t>
            </a:r>
          </a:p>
          <a:p>
            <a:pPr algn="ctr"/>
            <a:r>
              <a:rPr lang="en-US" dirty="0"/>
              <a:t>[1]       [5]</a:t>
            </a:r>
            <a:endParaRPr lang="uk-UA" dirty="0"/>
          </a:p>
          <a:p>
            <a:pPr algn="ctr"/>
            <a:r>
              <a:rPr lang="en-US" dirty="0"/>
              <a:t> </a:t>
            </a:r>
            <a:r>
              <a:rPr lang="uk-UA" dirty="0"/>
              <a:t>/</a:t>
            </a:r>
            <a:r>
              <a:rPr lang="en-US" dirty="0"/>
              <a:t>   \      /   \ </a:t>
            </a:r>
          </a:p>
          <a:p>
            <a:pPr algn="ctr"/>
            <a:r>
              <a:rPr lang="en-US" dirty="0"/>
              <a:t>       </a:t>
            </a:r>
            <a:r>
              <a:rPr lang="de-DE" dirty="0"/>
              <a:t>[0]   [2] [4] [6,7,50]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8CE72-AAC8-1118-0641-E95FD205755F}"/>
              </a:ext>
            </a:extLst>
          </p:cNvPr>
          <p:cNvSpPr txBox="1"/>
          <p:nvPr/>
        </p:nvSpPr>
        <p:spPr>
          <a:xfrm>
            <a:off x="6693330" y="5153246"/>
            <a:ext cx="2688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[3]</a:t>
            </a:r>
          </a:p>
          <a:p>
            <a:pPr algn="ctr"/>
            <a:r>
              <a:rPr lang="en-US" dirty="0"/>
              <a:t>/         \</a:t>
            </a:r>
          </a:p>
          <a:p>
            <a:pPr algn="ctr"/>
            <a:r>
              <a:rPr lang="en-US" dirty="0"/>
              <a:t>[1]          [5,7]</a:t>
            </a:r>
            <a:endParaRPr lang="uk-UA" dirty="0"/>
          </a:p>
          <a:p>
            <a:pPr algn="ctr"/>
            <a:r>
              <a:rPr lang="en-US" dirty="0"/>
              <a:t> </a:t>
            </a:r>
            <a:r>
              <a:rPr lang="uk-UA" dirty="0"/>
              <a:t>/</a:t>
            </a:r>
            <a:r>
              <a:rPr lang="en-US" dirty="0"/>
              <a:t>   \      /   |    \ </a:t>
            </a:r>
          </a:p>
          <a:p>
            <a:pPr algn="ctr"/>
            <a:r>
              <a:rPr lang="en-US" dirty="0"/>
              <a:t>       </a:t>
            </a:r>
            <a:r>
              <a:rPr lang="de-DE" dirty="0"/>
              <a:t>[0]   [2] [4] [6] [50,100]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AABC27-9862-C9E4-AB67-7366646F837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508708" y="5891910"/>
            <a:ext cx="99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3EC03-7828-469D-D6EA-752A75F729D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825999" y="5891910"/>
            <a:ext cx="867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5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B87E0-03EB-F897-2246-A33D1B38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3F46DF-C59A-3BBE-F51D-C96E0F1FB45E}"/>
              </a:ext>
            </a:extLst>
          </p:cNvPr>
          <p:cNvSpPr txBox="1"/>
          <p:nvPr/>
        </p:nvSpPr>
        <p:spPr>
          <a:xfrm>
            <a:off x="3153879" y="167148"/>
            <a:ext cx="588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реалізації Б-дерев мовою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Haskell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3C152-CD19-97C8-F3DE-920A06AF17EA}"/>
              </a:ext>
            </a:extLst>
          </p:cNvPr>
          <p:cNvSpPr txBox="1"/>
          <p:nvPr/>
        </p:nvSpPr>
        <p:spPr>
          <a:xfrm>
            <a:off x="587829" y="850048"/>
            <a:ext cx="332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Видалення з нього ключів 2 та 0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B3635-4C44-B4C9-556C-A219532CC124}"/>
              </a:ext>
            </a:extLst>
          </p:cNvPr>
          <p:cNvSpPr txBox="1"/>
          <p:nvPr/>
        </p:nvSpPr>
        <p:spPr>
          <a:xfrm>
            <a:off x="3992323" y="2780264"/>
            <a:ext cx="2622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[5]</a:t>
            </a:r>
          </a:p>
          <a:p>
            <a:pPr algn="ctr"/>
            <a:r>
              <a:rPr lang="en-US" dirty="0"/>
              <a:t>/         \</a:t>
            </a:r>
          </a:p>
          <a:p>
            <a:pPr algn="ctr"/>
            <a:r>
              <a:rPr lang="en-US" dirty="0"/>
              <a:t>[1]          [7]</a:t>
            </a:r>
            <a:endParaRPr lang="uk-UA" dirty="0"/>
          </a:p>
          <a:p>
            <a:pPr algn="ctr"/>
            <a:r>
              <a:rPr lang="en-US" dirty="0"/>
              <a:t> </a:t>
            </a:r>
            <a:r>
              <a:rPr lang="uk-UA" dirty="0"/>
              <a:t>/</a:t>
            </a:r>
            <a:r>
              <a:rPr lang="en-US" dirty="0"/>
              <a:t>   \       /    \ </a:t>
            </a:r>
          </a:p>
          <a:p>
            <a:pPr algn="ctr"/>
            <a:r>
              <a:rPr lang="en-US" dirty="0"/>
              <a:t>       </a:t>
            </a:r>
            <a:r>
              <a:rPr lang="de-DE" dirty="0"/>
              <a:t>[0]   [3,4] [6] [50,100]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C9891-7E86-7E1D-8247-7D9D0B6C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259227"/>
            <a:ext cx="10250330" cy="476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39987-B6B6-4EA4-45EA-6E4ED39E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819770"/>
            <a:ext cx="7525800" cy="5048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2613B9-EAC1-69AB-DFF0-E614F1AD5D62}"/>
              </a:ext>
            </a:extLst>
          </p:cNvPr>
          <p:cNvSpPr txBox="1"/>
          <p:nvPr/>
        </p:nvSpPr>
        <p:spPr>
          <a:xfrm>
            <a:off x="8363925" y="3057263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[3, 5, 7]</a:t>
            </a:r>
          </a:p>
          <a:p>
            <a:pPr algn="ctr"/>
            <a:r>
              <a:rPr lang="en-US" dirty="0"/>
              <a:t>/    |   |    \</a:t>
            </a:r>
          </a:p>
          <a:p>
            <a:pPr algn="ctr"/>
            <a:r>
              <a:rPr lang="en-US" dirty="0"/>
              <a:t>          [1]   [4]  [6]   [50, 100]</a:t>
            </a:r>
            <a:endParaRPr lang="uk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0BE1C-AEE6-EEFB-2156-A74F21BAE869}"/>
              </a:ext>
            </a:extLst>
          </p:cNvPr>
          <p:cNvSpPr txBox="1"/>
          <p:nvPr/>
        </p:nvSpPr>
        <p:spPr>
          <a:xfrm>
            <a:off x="0" y="2780264"/>
            <a:ext cx="2688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[3]</a:t>
            </a:r>
          </a:p>
          <a:p>
            <a:pPr algn="ctr"/>
            <a:r>
              <a:rPr lang="en-US" dirty="0"/>
              <a:t>/         \</a:t>
            </a:r>
          </a:p>
          <a:p>
            <a:pPr algn="ctr"/>
            <a:r>
              <a:rPr lang="en-US" dirty="0"/>
              <a:t>[1]          [5,7]</a:t>
            </a:r>
            <a:endParaRPr lang="uk-UA" dirty="0"/>
          </a:p>
          <a:p>
            <a:pPr algn="ctr"/>
            <a:r>
              <a:rPr lang="en-US" dirty="0"/>
              <a:t> </a:t>
            </a:r>
            <a:r>
              <a:rPr lang="uk-UA" dirty="0"/>
              <a:t>/</a:t>
            </a:r>
            <a:r>
              <a:rPr lang="en-US" dirty="0"/>
              <a:t>   \      /   |    \ </a:t>
            </a:r>
          </a:p>
          <a:p>
            <a:pPr algn="ctr"/>
            <a:r>
              <a:rPr lang="en-US" dirty="0"/>
              <a:t>       </a:t>
            </a:r>
            <a:r>
              <a:rPr lang="de-DE" dirty="0"/>
              <a:t>[0]   [2] [4] [6] [50,100]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1F4DC-6714-7AC9-2889-FB81FE2038E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688558" y="3518928"/>
            <a:ext cx="130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933D5-CCB2-5323-861D-D4056B6396F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6615157" y="3518928"/>
            <a:ext cx="174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F8BCD-C94F-D3FF-4D78-E400CCC4270B}"/>
              </a:ext>
            </a:extLst>
          </p:cNvPr>
          <p:cNvSpPr txBox="1"/>
          <p:nvPr/>
        </p:nvSpPr>
        <p:spPr>
          <a:xfrm>
            <a:off x="587829" y="4346692"/>
            <a:ext cx="37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Перевірка на наявність ключів 2 і 50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ACBA6F2-5CF1-63F3-0CF1-E53FE5EC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4872943"/>
            <a:ext cx="3191320" cy="4191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95523F-3631-347A-D99A-E60631F5C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9" y="5481677"/>
            <a:ext cx="327705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1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1AF7A-3FA8-47F8-E233-DA7E754C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161A3F-1D5C-E37E-4A99-5C1EAFB21348}"/>
              </a:ext>
            </a:extLst>
          </p:cNvPr>
          <p:cNvSpPr txBox="1"/>
          <p:nvPr/>
        </p:nvSpPr>
        <p:spPr>
          <a:xfrm>
            <a:off x="4524350" y="186603"/>
            <a:ext cx="299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складності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51772-48B2-BA0F-3957-687D730BD18A}"/>
              </a:ext>
            </a:extLst>
          </p:cNvPr>
          <p:cNvSpPr txBox="1"/>
          <p:nvPr/>
        </p:nvSpPr>
        <p:spPr>
          <a:xfrm>
            <a:off x="726232" y="1266688"/>
            <a:ext cx="10592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оцінка Б-дерев: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Місце в пам’яті виділене для Б-дерев в найгіршому випадку буде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 дереві порядку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кожному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 листку буде мінімально дозволена кількість елементів. А в найкращому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дерево заповнене повністю. Отже просторова складність Б-дерева 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endParaRPr 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Часова оцінка операцій на дереві:</a:t>
            </a:r>
          </a:p>
          <a:p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Пошук: з формулювання Б-дерев можемо отримати обмеження зверху на висоту дерева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6B344-1CAF-75D7-5723-8FF603CD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04" y="3298014"/>
            <a:ext cx="3072406" cy="828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7EA84-DCC3-AE9E-CB4C-908F892F4B0D}"/>
              </a:ext>
            </a:extLst>
          </p:cNvPr>
          <p:cNvSpPr txBox="1"/>
          <p:nvPr/>
        </p:nvSpPr>
        <p:spPr>
          <a:xfrm>
            <a:off x="726233" y="4126290"/>
            <a:ext cx="10592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 аналогічності операції пошуку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бінарних деревах отримуємо часову складність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Вставка, Видалення: для початку потребують пошук елемента, що має складність 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потім потенційної перебудови дерева, для збереження властивостей, що в найгіршому випадку буде займати ще 2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доступів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вузлів. Отже </a:t>
            </a:r>
            <a:r>
              <a:rPr lang="uk-UA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складніть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операцій вставки та видалення: 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BFC54-AB12-DAA7-381D-5E100A9D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E48FB-D886-979E-C7E2-1C4B2428F5C2}"/>
              </a:ext>
            </a:extLst>
          </p:cNvPr>
          <p:cNvSpPr txBox="1"/>
          <p:nvPr/>
        </p:nvSpPr>
        <p:spPr>
          <a:xfrm>
            <a:off x="4524350" y="186603"/>
            <a:ext cx="299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складності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F9775-D534-A175-71EF-5CA9EAF17F1E}"/>
              </a:ext>
            </a:extLst>
          </p:cNvPr>
          <p:cNvSpPr txBox="1"/>
          <p:nvPr/>
        </p:nvSpPr>
        <p:spPr>
          <a:xfrm>
            <a:off x="726232" y="1266688"/>
            <a:ext cx="10592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оцінка Б-дерев: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Місце в пам’яті виділене для Б-дерев в найгіршому випадку буде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 дереві порядку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кожному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 листку буде мінімально дозволена кількість елементів. А в найкращому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дерево заповнене повністю. Отже просторова складність Б-дерева 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endParaRPr 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Часова оцінка операцій на дереві:</a:t>
            </a:r>
          </a:p>
          <a:p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Пошук: з формулювання Б-дерев можемо отримати обмеження зверху на висоту дерева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B34EA-75D3-92F6-5DCD-3919E387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04" y="3298014"/>
            <a:ext cx="3072406" cy="828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8E627-3810-7D1D-60ED-E34F567113E7}"/>
              </a:ext>
            </a:extLst>
          </p:cNvPr>
          <p:cNvSpPr txBox="1"/>
          <p:nvPr/>
        </p:nvSpPr>
        <p:spPr>
          <a:xfrm>
            <a:off x="726233" y="4126290"/>
            <a:ext cx="10592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 аналогічності операції пошуку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бінарних деревах отримуємо часову складність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uk-U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uk-UA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Вставка, Видалення: для початку потребують пошук елемента, що має складність 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uk-U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uk-U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потім потенційної перебудови дерева, для збереження властивостей, що в найгіршому випадку буде займати ще 2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uk-U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доступів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вузлів. Отже </a:t>
            </a:r>
            <a:r>
              <a:rPr lang="uk-UA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складніть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операцій вставки та видалення: </a:t>
            </a:r>
            <a:r>
              <a:rPr lang="el-GR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uk-U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uk-UA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81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898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Times New Roman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Павєл Улановський</cp:lastModifiedBy>
  <cp:revision>135</cp:revision>
  <dcterms:created xsi:type="dcterms:W3CDTF">2023-11-09T17:56:55Z</dcterms:created>
  <dcterms:modified xsi:type="dcterms:W3CDTF">2025-05-08T14:23:10Z</dcterms:modified>
</cp:coreProperties>
</file>