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0" r:id="rId3"/>
    <p:sldId id="257" r:id="rId4"/>
    <p:sldId id="262" r:id="rId5"/>
    <p:sldId id="258" r:id="rId6"/>
    <p:sldId id="259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405"/>
  </p:normalViewPr>
  <p:slideViewPr>
    <p:cSldViewPr snapToGrid="0" snapToObjects="1">
      <p:cViewPr>
        <p:scale>
          <a:sx n="93" d="100"/>
          <a:sy n="93" d="100"/>
        </p:scale>
        <p:origin x="1224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5/5/20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B801-1F20-4E49-BD65-33957474E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Machine learning for Medical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46CB3-FBB4-FF4A-804D-F0CF7A290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Paul Williams</a:t>
            </a:r>
          </a:p>
        </p:txBody>
      </p:sp>
    </p:spTree>
    <p:extLst>
      <p:ext uri="{BB962C8B-B14F-4D97-AF65-F5344CB8AC3E}">
        <p14:creationId xmlns:p14="http://schemas.microsoft.com/office/powerpoint/2010/main" val="319124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A2AC-4F32-0542-B665-4DF97ACC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Road map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665ECCD-1301-D845-8909-57FE40B55550}"/>
              </a:ext>
            </a:extLst>
          </p:cNvPr>
          <p:cNvSpPr/>
          <p:nvPr/>
        </p:nvSpPr>
        <p:spPr>
          <a:xfrm>
            <a:off x="1629033" y="1932131"/>
            <a:ext cx="2014151" cy="1890584"/>
          </a:xfrm>
          <a:prstGeom prst="round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48D2CB2-FD60-5849-AB8F-CBC114E7BBB6}"/>
              </a:ext>
            </a:extLst>
          </p:cNvPr>
          <p:cNvSpPr/>
          <p:nvPr/>
        </p:nvSpPr>
        <p:spPr>
          <a:xfrm>
            <a:off x="5088924" y="1932131"/>
            <a:ext cx="2014151" cy="1890584"/>
          </a:xfrm>
          <a:prstGeom prst="round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86D8F2-BD6A-FB41-B395-3502ACDB001F}"/>
              </a:ext>
            </a:extLst>
          </p:cNvPr>
          <p:cNvSpPr/>
          <p:nvPr/>
        </p:nvSpPr>
        <p:spPr>
          <a:xfrm>
            <a:off x="8462318" y="1932131"/>
            <a:ext cx="2014151" cy="1890584"/>
          </a:xfrm>
          <a:prstGeom prst="round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A471A61-B82A-4B45-A05D-1B8E41AF05DD}"/>
              </a:ext>
            </a:extLst>
          </p:cNvPr>
          <p:cNvSpPr/>
          <p:nvPr/>
        </p:nvSpPr>
        <p:spPr>
          <a:xfrm>
            <a:off x="5068329" y="4791734"/>
            <a:ext cx="2014151" cy="1890584"/>
          </a:xfrm>
          <a:prstGeom prst="round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1E0AEC8-048F-484D-9B42-1D4CEF0B881A}"/>
              </a:ext>
            </a:extLst>
          </p:cNvPr>
          <p:cNvSpPr/>
          <p:nvPr/>
        </p:nvSpPr>
        <p:spPr>
          <a:xfrm>
            <a:off x="3816178" y="2585558"/>
            <a:ext cx="1186249" cy="617838"/>
          </a:xfrm>
          <a:prstGeom prst="rightArrow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2CFAF59-529F-1849-84B0-D8665EC6C4B9}"/>
              </a:ext>
            </a:extLst>
          </p:cNvPr>
          <p:cNvSpPr/>
          <p:nvPr/>
        </p:nvSpPr>
        <p:spPr>
          <a:xfrm>
            <a:off x="7189572" y="2585558"/>
            <a:ext cx="1186249" cy="617838"/>
          </a:xfrm>
          <a:prstGeom prst="rightArrow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83ECC2A-8CE6-134C-891F-44C2F7640594}"/>
              </a:ext>
            </a:extLst>
          </p:cNvPr>
          <p:cNvSpPr/>
          <p:nvPr/>
        </p:nvSpPr>
        <p:spPr>
          <a:xfrm rot="8740037">
            <a:off x="7153373" y="4103415"/>
            <a:ext cx="1186249" cy="617838"/>
          </a:xfrm>
          <a:prstGeom prst="rightArrow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3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CD94-DC06-0E41-99DD-C00694DE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CFFB-F0B5-AE4C-8038-DC1E1971F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Pneumonia is both a viral and bacterial infection that targets the lungs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a patient comes into a hospital with symptoms: shortness of breath, chest pain, etc.. A chest x-ray can be given.</a:t>
            </a:r>
          </a:p>
          <a:p>
            <a:endParaRPr lang="en-US" dirty="0"/>
          </a:p>
          <a:p>
            <a:r>
              <a:rPr lang="en-US" dirty="0"/>
              <a:t>A doctor will then analyze the x-ray and determine if the patient has a viral or bacterial infection. </a:t>
            </a:r>
          </a:p>
          <a:p>
            <a:endParaRPr lang="en-US" dirty="0"/>
          </a:p>
          <a:p>
            <a:r>
              <a:rPr lang="en-US" dirty="0"/>
              <a:t>Using machine learning we can automate this process and distinguish an infected patient from a normal.</a:t>
            </a:r>
          </a:p>
          <a:p>
            <a:endParaRPr lang="en-US" dirty="0"/>
          </a:p>
          <a:p>
            <a:r>
              <a:rPr lang="en-US" dirty="0"/>
              <a:t>Early detection can help save lives</a:t>
            </a:r>
          </a:p>
        </p:txBody>
      </p:sp>
    </p:spTree>
    <p:extLst>
      <p:ext uri="{BB962C8B-B14F-4D97-AF65-F5344CB8AC3E}">
        <p14:creationId xmlns:p14="http://schemas.microsoft.com/office/powerpoint/2010/main" val="294512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9E28-ABCA-AA41-A288-B066D08B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to look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61E72-538E-3D4C-9E02-6070183A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92" y="1946322"/>
            <a:ext cx="8026400" cy="477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413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805B-DF55-284A-BD34-CA00A10B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infection looks like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2243A-779F-3248-9945-ED2BB569D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20" y="2187146"/>
            <a:ext cx="9687696" cy="38553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496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9758-B589-4642-9FD9-B124631D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CD86B-3ED1-974A-AD32-1A803EF2D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solve the problem we understand there are only 2 outcomes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 makes this a binary classification problem</a:t>
            </a:r>
          </a:p>
          <a:p>
            <a:endParaRPr lang="en-US" dirty="0"/>
          </a:p>
          <a:p>
            <a:r>
              <a:rPr lang="en-US" dirty="0"/>
              <a:t>I created 3 data sets of over 6,000 images of both infected and normal x-rays and then had to decide on a model to learn the patterns of the images.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46F38F-DC5C-3849-BB81-D2DCD0F818BE}"/>
              </a:ext>
            </a:extLst>
          </p:cNvPr>
          <p:cNvSpPr/>
          <p:nvPr/>
        </p:nvSpPr>
        <p:spPr>
          <a:xfrm>
            <a:off x="2671457" y="2619632"/>
            <a:ext cx="1643449" cy="1618735"/>
          </a:xfrm>
          <a:prstGeom prst="round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pneumonia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B32B80B-93E7-194C-A9AD-6E594A6F7648}"/>
              </a:ext>
            </a:extLst>
          </p:cNvPr>
          <p:cNvSpPr/>
          <p:nvPr/>
        </p:nvSpPr>
        <p:spPr>
          <a:xfrm>
            <a:off x="5526114" y="2619632"/>
            <a:ext cx="1643449" cy="1618735"/>
          </a:xfrm>
          <a:prstGeom prst="round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336462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2066-D333-8C4E-9444-BA85B1AB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FCB4-0C61-984D-A656-EF438035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121" y="1719925"/>
            <a:ext cx="10058400" cy="4050792"/>
          </a:xfrm>
        </p:spPr>
        <p:txBody>
          <a:bodyPr/>
          <a:lstStyle/>
          <a:p>
            <a:r>
              <a:rPr lang="en-US" dirty="0"/>
              <a:t>In this case I used a neural network algorithm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F3166-A3A5-3C49-B3BE-2218201A6339}"/>
              </a:ext>
            </a:extLst>
          </p:cNvPr>
          <p:cNvSpPr txBox="1"/>
          <p:nvPr/>
        </p:nvSpPr>
        <p:spPr>
          <a:xfrm>
            <a:off x="1221980" y="6373368"/>
            <a:ext cx="132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CEF21-B7B1-804C-BEE2-B08F561C2BB8}"/>
              </a:ext>
            </a:extLst>
          </p:cNvPr>
          <p:cNvSpPr txBox="1"/>
          <p:nvPr/>
        </p:nvSpPr>
        <p:spPr>
          <a:xfrm>
            <a:off x="4608342" y="6373368"/>
            <a:ext cx="155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88A3D-EB65-6C43-8DDA-71867B3097F2}"/>
              </a:ext>
            </a:extLst>
          </p:cNvPr>
          <p:cNvSpPr txBox="1"/>
          <p:nvPr/>
        </p:nvSpPr>
        <p:spPr>
          <a:xfrm>
            <a:off x="8379065" y="6373368"/>
            <a:ext cx="150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BC84DD-4D9E-6742-B0DB-9F55BF115304}"/>
              </a:ext>
            </a:extLst>
          </p:cNvPr>
          <p:cNvSpPr/>
          <p:nvPr/>
        </p:nvSpPr>
        <p:spPr>
          <a:xfrm>
            <a:off x="1149560" y="4727374"/>
            <a:ext cx="1330036" cy="1198418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 (N)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4821C5-ED42-064B-A938-F4B6E2513CD9}"/>
              </a:ext>
            </a:extLst>
          </p:cNvPr>
          <p:cNvSpPr/>
          <p:nvPr/>
        </p:nvSpPr>
        <p:spPr>
          <a:xfrm>
            <a:off x="8464382" y="2986610"/>
            <a:ext cx="1330036" cy="1198418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Pneumonia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5341C-AD19-0045-9175-E4304B70EF9C}"/>
              </a:ext>
            </a:extLst>
          </p:cNvPr>
          <p:cNvSpPr txBox="1"/>
          <p:nvPr/>
        </p:nvSpPr>
        <p:spPr>
          <a:xfrm>
            <a:off x="8701139" y="2350888"/>
            <a:ext cx="85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B9AE2-245C-AB49-9E97-F8DB10A1B3DD}"/>
              </a:ext>
            </a:extLst>
          </p:cNvPr>
          <p:cNvSpPr txBox="1"/>
          <p:nvPr/>
        </p:nvSpPr>
        <p:spPr>
          <a:xfrm>
            <a:off x="1221980" y="2350888"/>
            <a:ext cx="125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Variables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B8955B-3FF1-274A-BEB4-7C4CFA020506}"/>
              </a:ext>
            </a:extLst>
          </p:cNvPr>
          <p:cNvSpPr/>
          <p:nvPr/>
        </p:nvSpPr>
        <p:spPr>
          <a:xfrm>
            <a:off x="1139121" y="3145030"/>
            <a:ext cx="1330036" cy="1198418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 (P)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017414-EEB2-7147-AD7E-949A184F0B33}"/>
              </a:ext>
            </a:extLst>
          </p:cNvPr>
          <p:cNvSpPr/>
          <p:nvPr/>
        </p:nvSpPr>
        <p:spPr>
          <a:xfrm>
            <a:off x="4651132" y="2627830"/>
            <a:ext cx="1330036" cy="1198418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9CCE36-FF0B-8A4F-AE3B-20769C3B7DF2}"/>
              </a:ext>
            </a:extLst>
          </p:cNvPr>
          <p:cNvSpPr/>
          <p:nvPr/>
        </p:nvSpPr>
        <p:spPr>
          <a:xfrm>
            <a:off x="3823776" y="3785267"/>
            <a:ext cx="1330036" cy="1198418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ACC9C3-9587-9640-8807-889BAEEA24FE}"/>
              </a:ext>
            </a:extLst>
          </p:cNvPr>
          <p:cNvSpPr/>
          <p:nvPr/>
        </p:nvSpPr>
        <p:spPr>
          <a:xfrm>
            <a:off x="4711928" y="4872386"/>
            <a:ext cx="1330036" cy="1198418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CFAE58-74F1-3C40-9BE3-23C3ACF85EC5}"/>
              </a:ext>
            </a:extLst>
          </p:cNvPr>
          <p:cNvSpPr/>
          <p:nvPr/>
        </p:nvSpPr>
        <p:spPr>
          <a:xfrm>
            <a:off x="5549010" y="3744239"/>
            <a:ext cx="1330036" cy="1198418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1CE8E711-1536-6B43-9032-77D68CD30269}"/>
              </a:ext>
            </a:extLst>
          </p:cNvPr>
          <p:cNvSpPr/>
          <p:nvPr/>
        </p:nvSpPr>
        <p:spPr>
          <a:xfrm>
            <a:off x="2535467" y="4278514"/>
            <a:ext cx="911153" cy="467560"/>
          </a:xfrm>
          <a:prstGeom prst="rightArrow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6783849-E185-2443-929E-711FFE40B788}"/>
              </a:ext>
            </a:extLst>
          </p:cNvPr>
          <p:cNvSpPr/>
          <p:nvPr/>
        </p:nvSpPr>
        <p:spPr>
          <a:xfrm>
            <a:off x="7235378" y="4278514"/>
            <a:ext cx="911153" cy="467560"/>
          </a:xfrm>
          <a:prstGeom prst="rightArrow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7096B2-1597-0745-AB07-EC2E4744E332}"/>
              </a:ext>
            </a:extLst>
          </p:cNvPr>
          <p:cNvSpPr/>
          <p:nvPr/>
        </p:nvSpPr>
        <p:spPr>
          <a:xfrm>
            <a:off x="8464382" y="4482522"/>
            <a:ext cx="1330036" cy="1198418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Normal</a:t>
            </a:r>
          </a:p>
        </p:txBody>
      </p:sp>
    </p:spTree>
    <p:extLst>
      <p:ext uri="{BB962C8B-B14F-4D97-AF65-F5344CB8AC3E}">
        <p14:creationId xmlns:p14="http://schemas.microsoft.com/office/powerpoint/2010/main" val="299593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C75C-1D83-664D-A86A-BFC01112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9E33-2812-A141-B110-E363CAFA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was 82% accurate and out of 624 samples it guessed 506 correctly</a:t>
            </a:r>
          </a:p>
          <a:p>
            <a:r>
              <a:rPr lang="en-US" dirty="0"/>
              <a:t>Based on 50% threshold selection: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2FCCDD-FF22-4646-B87B-7D8E738DD66B}"/>
              </a:ext>
            </a:extLst>
          </p:cNvPr>
          <p:cNvSpPr/>
          <p:nvPr/>
        </p:nvSpPr>
        <p:spPr>
          <a:xfrm>
            <a:off x="1427018" y="3990109"/>
            <a:ext cx="1648691" cy="1704109"/>
          </a:xfrm>
          <a:prstGeom prst="round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 = 379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19B50D-350C-584E-9A61-5CAA7A45D187}"/>
              </a:ext>
            </a:extLst>
          </p:cNvPr>
          <p:cNvSpPr/>
          <p:nvPr/>
        </p:nvSpPr>
        <p:spPr>
          <a:xfrm>
            <a:off x="4257224" y="3920835"/>
            <a:ext cx="1648691" cy="1704109"/>
          </a:xfrm>
          <a:prstGeom prst="round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 = 107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0763944-51B7-6846-B61D-EEFE938224B8}"/>
              </a:ext>
            </a:extLst>
          </p:cNvPr>
          <p:cNvSpPr/>
          <p:nvPr/>
        </p:nvSpPr>
        <p:spPr>
          <a:xfrm>
            <a:off x="6620254" y="3872345"/>
            <a:ext cx="1648691" cy="1704109"/>
          </a:xfrm>
          <a:prstGeom prst="round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 = 127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286F432-F592-8941-AFE3-D52F18F99B99}"/>
              </a:ext>
            </a:extLst>
          </p:cNvPr>
          <p:cNvSpPr/>
          <p:nvPr/>
        </p:nvSpPr>
        <p:spPr>
          <a:xfrm>
            <a:off x="9245969" y="3920835"/>
            <a:ext cx="1648691" cy="1704109"/>
          </a:xfrm>
          <a:prstGeom prst="round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 = 11</a:t>
            </a:r>
          </a:p>
        </p:txBody>
      </p:sp>
    </p:spTree>
    <p:extLst>
      <p:ext uri="{BB962C8B-B14F-4D97-AF65-F5344CB8AC3E}">
        <p14:creationId xmlns:p14="http://schemas.microsoft.com/office/powerpoint/2010/main" val="1006031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1281</TotalTime>
  <Words>223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Machine learning for Medical problems</vt:lpstr>
      <vt:lpstr>Road map</vt:lpstr>
      <vt:lpstr>Background</vt:lpstr>
      <vt:lpstr>what to look for</vt:lpstr>
      <vt:lpstr>What infection looks like</vt:lpstr>
      <vt:lpstr>Methodology</vt:lpstr>
      <vt:lpstr>methodology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Convultionary Neural Networks</dc:title>
  <dc:creator>Microsoft Office User</dc:creator>
  <cp:lastModifiedBy>Microsoft Office User</cp:lastModifiedBy>
  <cp:revision>23</cp:revision>
  <dcterms:created xsi:type="dcterms:W3CDTF">2020-05-05T19:29:22Z</dcterms:created>
  <dcterms:modified xsi:type="dcterms:W3CDTF">2020-05-06T16:51:14Z</dcterms:modified>
</cp:coreProperties>
</file>