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9CBB4-A55B-4CE0-AFFB-D482B3905F05}"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439E82-7C3C-4D7C-AB7A-EA529D9958B5}" type="slidenum">
              <a:rPr lang="en-US" smtClean="0"/>
              <a:t>‹#›</a:t>
            </a:fld>
            <a:endParaRPr lang="en-US"/>
          </a:p>
        </p:txBody>
      </p:sp>
    </p:spTree>
    <p:extLst>
      <p:ext uri="{BB962C8B-B14F-4D97-AF65-F5344CB8AC3E}">
        <p14:creationId xmlns:p14="http://schemas.microsoft.com/office/powerpoint/2010/main" val="1015206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3B3E3-B488-B143-D7E4-5F9241573E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0D55C7-2633-97A4-59D6-EEE13B6A05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440AEF-6F01-6CBC-E842-018ADE476D5D}"/>
              </a:ext>
            </a:extLst>
          </p:cNvPr>
          <p:cNvSpPr>
            <a:spLocks noGrp="1"/>
          </p:cNvSpPr>
          <p:nvPr>
            <p:ph type="dt" sz="half" idx="10"/>
          </p:nvPr>
        </p:nvSpPr>
        <p:spPr/>
        <p:txBody>
          <a:bodyPr/>
          <a:lstStyle/>
          <a:p>
            <a:fld id="{316F2009-259D-4393-B5F8-9C1AC2A71623}" type="datetime1">
              <a:rPr lang="en-US" smtClean="0"/>
              <a:t>2/18/2023</a:t>
            </a:fld>
            <a:endParaRPr lang="en-US"/>
          </a:p>
        </p:txBody>
      </p:sp>
      <p:sp>
        <p:nvSpPr>
          <p:cNvPr id="5" name="Footer Placeholder 4">
            <a:extLst>
              <a:ext uri="{FF2B5EF4-FFF2-40B4-BE49-F238E27FC236}">
                <a16:creationId xmlns:a16="http://schemas.microsoft.com/office/drawing/2014/main" id="{763FE4E0-2D41-971C-6332-A47AB354A8BE}"/>
              </a:ext>
            </a:extLst>
          </p:cNvPr>
          <p:cNvSpPr>
            <a:spLocks noGrp="1"/>
          </p:cNvSpPr>
          <p:nvPr>
            <p:ph type="ftr" sz="quarter" idx="11"/>
          </p:nvPr>
        </p:nvSpPr>
        <p:spPr/>
        <p:txBody>
          <a:bodyPr/>
          <a:lstStyle/>
          <a:p>
            <a:r>
              <a:rPr lang="en-US"/>
              <a:t>Paul Yovan</a:t>
            </a:r>
          </a:p>
        </p:txBody>
      </p:sp>
      <p:sp>
        <p:nvSpPr>
          <p:cNvPr id="6" name="Slide Number Placeholder 5">
            <a:extLst>
              <a:ext uri="{FF2B5EF4-FFF2-40B4-BE49-F238E27FC236}">
                <a16:creationId xmlns:a16="http://schemas.microsoft.com/office/drawing/2014/main" id="{75972ADE-6A03-5E4E-4888-FF7D7EC20CC9}"/>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3810112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AEF5-8E2E-16DF-8BC1-F3471BA64E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350001-410B-7833-5536-78ED1B3CE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162207-C787-9FAD-F630-8FEB9680379D}"/>
              </a:ext>
            </a:extLst>
          </p:cNvPr>
          <p:cNvSpPr>
            <a:spLocks noGrp="1"/>
          </p:cNvSpPr>
          <p:nvPr>
            <p:ph type="dt" sz="half" idx="10"/>
          </p:nvPr>
        </p:nvSpPr>
        <p:spPr/>
        <p:txBody>
          <a:bodyPr/>
          <a:lstStyle/>
          <a:p>
            <a:fld id="{21252033-D2A2-4D37-AC90-B9B6A3AA0EBE}" type="datetime1">
              <a:rPr lang="en-US" smtClean="0"/>
              <a:t>2/18/2023</a:t>
            </a:fld>
            <a:endParaRPr lang="en-US"/>
          </a:p>
        </p:txBody>
      </p:sp>
      <p:sp>
        <p:nvSpPr>
          <p:cNvPr id="5" name="Footer Placeholder 4">
            <a:extLst>
              <a:ext uri="{FF2B5EF4-FFF2-40B4-BE49-F238E27FC236}">
                <a16:creationId xmlns:a16="http://schemas.microsoft.com/office/drawing/2014/main" id="{BD63C8C3-52DB-08D2-7636-030ABE7194F3}"/>
              </a:ext>
            </a:extLst>
          </p:cNvPr>
          <p:cNvSpPr>
            <a:spLocks noGrp="1"/>
          </p:cNvSpPr>
          <p:nvPr>
            <p:ph type="ftr" sz="quarter" idx="11"/>
          </p:nvPr>
        </p:nvSpPr>
        <p:spPr/>
        <p:txBody>
          <a:bodyPr/>
          <a:lstStyle/>
          <a:p>
            <a:r>
              <a:rPr lang="en-US"/>
              <a:t>Paul Yovan</a:t>
            </a:r>
          </a:p>
        </p:txBody>
      </p:sp>
      <p:sp>
        <p:nvSpPr>
          <p:cNvPr id="6" name="Slide Number Placeholder 5">
            <a:extLst>
              <a:ext uri="{FF2B5EF4-FFF2-40B4-BE49-F238E27FC236}">
                <a16:creationId xmlns:a16="http://schemas.microsoft.com/office/drawing/2014/main" id="{733CD9DE-F4E4-E6B2-589A-415A609F04E1}"/>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225926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586CB4-BB69-5F34-7598-68BEB94966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BD9F14-65D0-DDAF-6719-85AE98CCEB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0028A-42CC-56AA-AB04-CEF96D3EBCC9}"/>
              </a:ext>
            </a:extLst>
          </p:cNvPr>
          <p:cNvSpPr>
            <a:spLocks noGrp="1"/>
          </p:cNvSpPr>
          <p:nvPr>
            <p:ph type="dt" sz="half" idx="10"/>
          </p:nvPr>
        </p:nvSpPr>
        <p:spPr/>
        <p:txBody>
          <a:bodyPr/>
          <a:lstStyle/>
          <a:p>
            <a:fld id="{12F38B06-8529-4E7D-9185-C7E57EB87203}" type="datetime1">
              <a:rPr lang="en-US" smtClean="0"/>
              <a:t>2/18/2023</a:t>
            </a:fld>
            <a:endParaRPr lang="en-US"/>
          </a:p>
        </p:txBody>
      </p:sp>
      <p:sp>
        <p:nvSpPr>
          <p:cNvPr id="5" name="Footer Placeholder 4">
            <a:extLst>
              <a:ext uri="{FF2B5EF4-FFF2-40B4-BE49-F238E27FC236}">
                <a16:creationId xmlns:a16="http://schemas.microsoft.com/office/drawing/2014/main" id="{B148E924-CFF9-0D4B-793B-126383C9345A}"/>
              </a:ext>
            </a:extLst>
          </p:cNvPr>
          <p:cNvSpPr>
            <a:spLocks noGrp="1"/>
          </p:cNvSpPr>
          <p:nvPr>
            <p:ph type="ftr" sz="quarter" idx="11"/>
          </p:nvPr>
        </p:nvSpPr>
        <p:spPr/>
        <p:txBody>
          <a:bodyPr/>
          <a:lstStyle/>
          <a:p>
            <a:r>
              <a:rPr lang="en-US"/>
              <a:t>Paul Yovan</a:t>
            </a:r>
          </a:p>
        </p:txBody>
      </p:sp>
      <p:sp>
        <p:nvSpPr>
          <p:cNvPr id="6" name="Slide Number Placeholder 5">
            <a:extLst>
              <a:ext uri="{FF2B5EF4-FFF2-40B4-BE49-F238E27FC236}">
                <a16:creationId xmlns:a16="http://schemas.microsoft.com/office/drawing/2014/main" id="{851D061D-74C4-C5FD-88FD-069461E7517E}"/>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980689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D6B2C-AE21-AC7C-B1B0-43FD26E714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8E377-561C-2A4A-BA2D-96C48A6EFA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064AEA-E2BF-E8D2-DD81-E41D96FB73CE}"/>
              </a:ext>
            </a:extLst>
          </p:cNvPr>
          <p:cNvSpPr>
            <a:spLocks noGrp="1"/>
          </p:cNvSpPr>
          <p:nvPr>
            <p:ph type="dt" sz="half" idx="10"/>
          </p:nvPr>
        </p:nvSpPr>
        <p:spPr/>
        <p:txBody>
          <a:bodyPr/>
          <a:lstStyle/>
          <a:p>
            <a:fld id="{4A733F5A-15C8-4496-A55B-786A7C510B56}" type="datetime1">
              <a:rPr lang="en-US" smtClean="0"/>
              <a:t>2/18/2023</a:t>
            </a:fld>
            <a:endParaRPr lang="en-US"/>
          </a:p>
        </p:txBody>
      </p:sp>
      <p:sp>
        <p:nvSpPr>
          <p:cNvPr id="5" name="Footer Placeholder 4">
            <a:extLst>
              <a:ext uri="{FF2B5EF4-FFF2-40B4-BE49-F238E27FC236}">
                <a16:creationId xmlns:a16="http://schemas.microsoft.com/office/drawing/2014/main" id="{6D125A81-F587-E73C-65D0-95E899F3CC55}"/>
              </a:ext>
            </a:extLst>
          </p:cNvPr>
          <p:cNvSpPr>
            <a:spLocks noGrp="1"/>
          </p:cNvSpPr>
          <p:nvPr>
            <p:ph type="ftr" sz="quarter" idx="11"/>
          </p:nvPr>
        </p:nvSpPr>
        <p:spPr/>
        <p:txBody>
          <a:bodyPr/>
          <a:lstStyle/>
          <a:p>
            <a:r>
              <a:rPr lang="en-US"/>
              <a:t>Paul Yovan</a:t>
            </a:r>
          </a:p>
        </p:txBody>
      </p:sp>
      <p:sp>
        <p:nvSpPr>
          <p:cNvPr id="6" name="Slide Number Placeholder 5">
            <a:extLst>
              <a:ext uri="{FF2B5EF4-FFF2-40B4-BE49-F238E27FC236}">
                <a16:creationId xmlns:a16="http://schemas.microsoft.com/office/drawing/2014/main" id="{DD973180-9F46-A389-0361-E103F89B5FCF}"/>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2446686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3CD4D-8B8B-92BA-F555-A2CABE9808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8D5D2D-9AE6-803A-57CA-E49AA2786C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A0BCF-3715-8A75-AB77-E0E196E3FA81}"/>
              </a:ext>
            </a:extLst>
          </p:cNvPr>
          <p:cNvSpPr>
            <a:spLocks noGrp="1"/>
          </p:cNvSpPr>
          <p:nvPr>
            <p:ph type="dt" sz="half" idx="10"/>
          </p:nvPr>
        </p:nvSpPr>
        <p:spPr/>
        <p:txBody>
          <a:bodyPr/>
          <a:lstStyle/>
          <a:p>
            <a:fld id="{314E0B8B-F159-4B8C-9AF5-C768AFF85C4A}" type="datetime1">
              <a:rPr lang="en-US" smtClean="0"/>
              <a:t>2/18/2023</a:t>
            </a:fld>
            <a:endParaRPr lang="en-US"/>
          </a:p>
        </p:txBody>
      </p:sp>
      <p:sp>
        <p:nvSpPr>
          <p:cNvPr id="5" name="Footer Placeholder 4">
            <a:extLst>
              <a:ext uri="{FF2B5EF4-FFF2-40B4-BE49-F238E27FC236}">
                <a16:creationId xmlns:a16="http://schemas.microsoft.com/office/drawing/2014/main" id="{55D38C24-F62F-80F4-576A-2D954401FDE8}"/>
              </a:ext>
            </a:extLst>
          </p:cNvPr>
          <p:cNvSpPr>
            <a:spLocks noGrp="1"/>
          </p:cNvSpPr>
          <p:nvPr>
            <p:ph type="ftr" sz="quarter" idx="11"/>
          </p:nvPr>
        </p:nvSpPr>
        <p:spPr/>
        <p:txBody>
          <a:bodyPr/>
          <a:lstStyle/>
          <a:p>
            <a:r>
              <a:rPr lang="en-US"/>
              <a:t>Paul Yovan</a:t>
            </a:r>
          </a:p>
        </p:txBody>
      </p:sp>
      <p:sp>
        <p:nvSpPr>
          <p:cNvPr id="6" name="Slide Number Placeholder 5">
            <a:extLst>
              <a:ext uri="{FF2B5EF4-FFF2-40B4-BE49-F238E27FC236}">
                <a16:creationId xmlns:a16="http://schemas.microsoft.com/office/drawing/2014/main" id="{F3D11F69-8CD7-5EBF-9553-49629D691C19}"/>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227174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55A-C28E-D016-F703-8E090A458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1D751-6D6F-01A7-1E5E-0090B70D5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4A8253-626B-10DB-F047-17D8186EDF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03243-42AB-1C65-E23B-1BE49BC6FC3A}"/>
              </a:ext>
            </a:extLst>
          </p:cNvPr>
          <p:cNvSpPr>
            <a:spLocks noGrp="1"/>
          </p:cNvSpPr>
          <p:nvPr>
            <p:ph type="dt" sz="half" idx="10"/>
          </p:nvPr>
        </p:nvSpPr>
        <p:spPr/>
        <p:txBody>
          <a:bodyPr/>
          <a:lstStyle/>
          <a:p>
            <a:fld id="{6612B950-1BAE-4F0B-8C9F-9D25240F16F9}" type="datetime1">
              <a:rPr lang="en-US" smtClean="0"/>
              <a:t>2/18/2023</a:t>
            </a:fld>
            <a:endParaRPr lang="en-US"/>
          </a:p>
        </p:txBody>
      </p:sp>
      <p:sp>
        <p:nvSpPr>
          <p:cNvPr id="6" name="Footer Placeholder 5">
            <a:extLst>
              <a:ext uri="{FF2B5EF4-FFF2-40B4-BE49-F238E27FC236}">
                <a16:creationId xmlns:a16="http://schemas.microsoft.com/office/drawing/2014/main" id="{C9F4A84B-F51B-E006-A3C9-4790E3B03B23}"/>
              </a:ext>
            </a:extLst>
          </p:cNvPr>
          <p:cNvSpPr>
            <a:spLocks noGrp="1"/>
          </p:cNvSpPr>
          <p:nvPr>
            <p:ph type="ftr" sz="quarter" idx="11"/>
          </p:nvPr>
        </p:nvSpPr>
        <p:spPr/>
        <p:txBody>
          <a:bodyPr/>
          <a:lstStyle/>
          <a:p>
            <a:r>
              <a:rPr lang="en-US"/>
              <a:t>Paul Yovan</a:t>
            </a:r>
          </a:p>
        </p:txBody>
      </p:sp>
      <p:sp>
        <p:nvSpPr>
          <p:cNvPr id="7" name="Slide Number Placeholder 6">
            <a:extLst>
              <a:ext uri="{FF2B5EF4-FFF2-40B4-BE49-F238E27FC236}">
                <a16:creationId xmlns:a16="http://schemas.microsoft.com/office/drawing/2014/main" id="{FA2419FD-F3E1-1B93-B2EB-8DBCFB618C0F}"/>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2859034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AC1C8-6600-E643-304F-3831411713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814BB6-F9B2-77CC-AD89-DD227DA6E3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48293-2CEF-D52F-87EC-9B74AF70F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2DE8A-F501-6A2E-A321-2044A04869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58EABA-B3F3-3B25-6115-A13EA8F7EF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A255EE-8197-D277-E82B-CEAFDC0904DF}"/>
              </a:ext>
            </a:extLst>
          </p:cNvPr>
          <p:cNvSpPr>
            <a:spLocks noGrp="1"/>
          </p:cNvSpPr>
          <p:nvPr>
            <p:ph type="dt" sz="half" idx="10"/>
          </p:nvPr>
        </p:nvSpPr>
        <p:spPr/>
        <p:txBody>
          <a:bodyPr/>
          <a:lstStyle/>
          <a:p>
            <a:fld id="{55796706-91D9-4B15-B029-ECDFC3A32247}" type="datetime1">
              <a:rPr lang="en-US" smtClean="0"/>
              <a:t>2/18/2023</a:t>
            </a:fld>
            <a:endParaRPr lang="en-US"/>
          </a:p>
        </p:txBody>
      </p:sp>
      <p:sp>
        <p:nvSpPr>
          <p:cNvPr id="8" name="Footer Placeholder 7">
            <a:extLst>
              <a:ext uri="{FF2B5EF4-FFF2-40B4-BE49-F238E27FC236}">
                <a16:creationId xmlns:a16="http://schemas.microsoft.com/office/drawing/2014/main" id="{4341106A-F555-86E8-6455-8756D22104B9}"/>
              </a:ext>
            </a:extLst>
          </p:cNvPr>
          <p:cNvSpPr>
            <a:spLocks noGrp="1"/>
          </p:cNvSpPr>
          <p:nvPr>
            <p:ph type="ftr" sz="quarter" idx="11"/>
          </p:nvPr>
        </p:nvSpPr>
        <p:spPr/>
        <p:txBody>
          <a:bodyPr/>
          <a:lstStyle/>
          <a:p>
            <a:r>
              <a:rPr lang="en-US"/>
              <a:t>Paul Yovan</a:t>
            </a:r>
          </a:p>
        </p:txBody>
      </p:sp>
      <p:sp>
        <p:nvSpPr>
          <p:cNvPr id="9" name="Slide Number Placeholder 8">
            <a:extLst>
              <a:ext uri="{FF2B5EF4-FFF2-40B4-BE49-F238E27FC236}">
                <a16:creationId xmlns:a16="http://schemas.microsoft.com/office/drawing/2014/main" id="{46C78283-C251-50A3-13BD-43CBD4636FFC}"/>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4169152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C15C-0701-E40E-1971-DF25B097C9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DBE53C-DF13-9B7B-08FA-6D51221600BB}"/>
              </a:ext>
            </a:extLst>
          </p:cNvPr>
          <p:cNvSpPr>
            <a:spLocks noGrp="1"/>
          </p:cNvSpPr>
          <p:nvPr>
            <p:ph type="dt" sz="half" idx="10"/>
          </p:nvPr>
        </p:nvSpPr>
        <p:spPr/>
        <p:txBody>
          <a:bodyPr/>
          <a:lstStyle/>
          <a:p>
            <a:fld id="{DADA2610-F5DA-482B-A824-2AE74EDB3B28}" type="datetime1">
              <a:rPr lang="en-US" smtClean="0"/>
              <a:t>2/18/2023</a:t>
            </a:fld>
            <a:endParaRPr lang="en-US"/>
          </a:p>
        </p:txBody>
      </p:sp>
      <p:sp>
        <p:nvSpPr>
          <p:cNvPr id="4" name="Footer Placeholder 3">
            <a:extLst>
              <a:ext uri="{FF2B5EF4-FFF2-40B4-BE49-F238E27FC236}">
                <a16:creationId xmlns:a16="http://schemas.microsoft.com/office/drawing/2014/main" id="{DC696EA9-3A1C-918B-11F1-BCC97EA9622B}"/>
              </a:ext>
            </a:extLst>
          </p:cNvPr>
          <p:cNvSpPr>
            <a:spLocks noGrp="1"/>
          </p:cNvSpPr>
          <p:nvPr>
            <p:ph type="ftr" sz="quarter" idx="11"/>
          </p:nvPr>
        </p:nvSpPr>
        <p:spPr/>
        <p:txBody>
          <a:bodyPr/>
          <a:lstStyle/>
          <a:p>
            <a:r>
              <a:rPr lang="en-US"/>
              <a:t>Paul Yovan</a:t>
            </a:r>
          </a:p>
        </p:txBody>
      </p:sp>
      <p:sp>
        <p:nvSpPr>
          <p:cNvPr id="5" name="Slide Number Placeholder 4">
            <a:extLst>
              <a:ext uri="{FF2B5EF4-FFF2-40B4-BE49-F238E27FC236}">
                <a16:creationId xmlns:a16="http://schemas.microsoft.com/office/drawing/2014/main" id="{ECB16BFC-1D24-07BA-3F59-C395781BD34A}"/>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4064702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9538E-C528-2D3B-2AB9-C21B57E5DDB1}"/>
              </a:ext>
            </a:extLst>
          </p:cNvPr>
          <p:cNvSpPr>
            <a:spLocks noGrp="1"/>
          </p:cNvSpPr>
          <p:nvPr>
            <p:ph type="dt" sz="half" idx="10"/>
          </p:nvPr>
        </p:nvSpPr>
        <p:spPr/>
        <p:txBody>
          <a:bodyPr/>
          <a:lstStyle/>
          <a:p>
            <a:fld id="{80BF79E3-0D8E-455A-9F5D-4B0E31BC0061}" type="datetime1">
              <a:rPr lang="en-US" smtClean="0"/>
              <a:t>2/18/2023</a:t>
            </a:fld>
            <a:endParaRPr lang="en-US"/>
          </a:p>
        </p:txBody>
      </p:sp>
      <p:sp>
        <p:nvSpPr>
          <p:cNvPr id="3" name="Footer Placeholder 2">
            <a:extLst>
              <a:ext uri="{FF2B5EF4-FFF2-40B4-BE49-F238E27FC236}">
                <a16:creationId xmlns:a16="http://schemas.microsoft.com/office/drawing/2014/main" id="{11E3F556-47ED-45AE-4332-E34335DD684B}"/>
              </a:ext>
            </a:extLst>
          </p:cNvPr>
          <p:cNvSpPr>
            <a:spLocks noGrp="1"/>
          </p:cNvSpPr>
          <p:nvPr>
            <p:ph type="ftr" sz="quarter" idx="11"/>
          </p:nvPr>
        </p:nvSpPr>
        <p:spPr/>
        <p:txBody>
          <a:bodyPr/>
          <a:lstStyle/>
          <a:p>
            <a:r>
              <a:rPr lang="en-US"/>
              <a:t>Paul Yovan</a:t>
            </a:r>
          </a:p>
        </p:txBody>
      </p:sp>
      <p:sp>
        <p:nvSpPr>
          <p:cNvPr id="4" name="Slide Number Placeholder 3">
            <a:extLst>
              <a:ext uri="{FF2B5EF4-FFF2-40B4-BE49-F238E27FC236}">
                <a16:creationId xmlns:a16="http://schemas.microsoft.com/office/drawing/2014/main" id="{EAD1F442-8F14-A63C-5399-1EA6BB7C5F5E}"/>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1430568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5F7B-4049-BDE0-ABA3-742B1FABA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4040F4-A702-958A-234E-A8B4A9A3D0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B9534E-74E7-D988-F928-5E61C7CE73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0D3FC-5BFB-7E10-E392-787213683EF6}"/>
              </a:ext>
            </a:extLst>
          </p:cNvPr>
          <p:cNvSpPr>
            <a:spLocks noGrp="1"/>
          </p:cNvSpPr>
          <p:nvPr>
            <p:ph type="dt" sz="half" idx="10"/>
          </p:nvPr>
        </p:nvSpPr>
        <p:spPr/>
        <p:txBody>
          <a:bodyPr/>
          <a:lstStyle/>
          <a:p>
            <a:fld id="{3A9AD752-E18F-40AF-B960-FF8DFF400DEC}" type="datetime1">
              <a:rPr lang="en-US" smtClean="0"/>
              <a:t>2/18/2023</a:t>
            </a:fld>
            <a:endParaRPr lang="en-US"/>
          </a:p>
        </p:txBody>
      </p:sp>
      <p:sp>
        <p:nvSpPr>
          <p:cNvPr id="6" name="Footer Placeholder 5">
            <a:extLst>
              <a:ext uri="{FF2B5EF4-FFF2-40B4-BE49-F238E27FC236}">
                <a16:creationId xmlns:a16="http://schemas.microsoft.com/office/drawing/2014/main" id="{08E7D334-6C41-C3AA-4FE7-45B27965DB8F}"/>
              </a:ext>
            </a:extLst>
          </p:cNvPr>
          <p:cNvSpPr>
            <a:spLocks noGrp="1"/>
          </p:cNvSpPr>
          <p:nvPr>
            <p:ph type="ftr" sz="quarter" idx="11"/>
          </p:nvPr>
        </p:nvSpPr>
        <p:spPr/>
        <p:txBody>
          <a:bodyPr/>
          <a:lstStyle/>
          <a:p>
            <a:r>
              <a:rPr lang="en-US"/>
              <a:t>Paul Yovan</a:t>
            </a:r>
          </a:p>
        </p:txBody>
      </p:sp>
      <p:sp>
        <p:nvSpPr>
          <p:cNvPr id="7" name="Slide Number Placeholder 6">
            <a:extLst>
              <a:ext uri="{FF2B5EF4-FFF2-40B4-BE49-F238E27FC236}">
                <a16:creationId xmlns:a16="http://schemas.microsoft.com/office/drawing/2014/main" id="{1F8F83DE-0ADD-A04C-4833-9953E6D02395}"/>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3129817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78138-C35C-AA44-DF41-0D8FDD35D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3E9EC2-88A4-5FE3-E63F-20CA788701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D9000B-9898-1F28-F67D-A4F2B13CC9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8B231-E90D-9113-EA4C-4C2917416F21}"/>
              </a:ext>
            </a:extLst>
          </p:cNvPr>
          <p:cNvSpPr>
            <a:spLocks noGrp="1"/>
          </p:cNvSpPr>
          <p:nvPr>
            <p:ph type="dt" sz="half" idx="10"/>
          </p:nvPr>
        </p:nvSpPr>
        <p:spPr/>
        <p:txBody>
          <a:bodyPr/>
          <a:lstStyle/>
          <a:p>
            <a:fld id="{004CA303-4D5A-48FE-BBAF-A2F85C6A5298}" type="datetime1">
              <a:rPr lang="en-US" smtClean="0"/>
              <a:t>2/18/2023</a:t>
            </a:fld>
            <a:endParaRPr lang="en-US"/>
          </a:p>
        </p:txBody>
      </p:sp>
      <p:sp>
        <p:nvSpPr>
          <p:cNvPr id="6" name="Footer Placeholder 5">
            <a:extLst>
              <a:ext uri="{FF2B5EF4-FFF2-40B4-BE49-F238E27FC236}">
                <a16:creationId xmlns:a16="http://schemas.microsoft.com/office/drawing/2014/main" id="{8C34312A-4BE3-5742-3796-DB5FE23B9188}"/>
              </a:ext>
            </a:extLst>
          </p:cNvPr>
          <p:cNvSpPr>
            <a:spLocks noGrp="1"/>
          </p:cNvSpPr>
          <p:nvPr>
            <p:ph type="ftr" sz="quarter" idx="11"/>
          </p:nvPr>
        </p:nvSpPr>
        <p:spPr/>
        <p:txBody>
          <a:bodyPr/>
          <a:lstStyle/>
          <a:p>
            <a:r>
              <a:rPr lang="en-US"/>
              <a:t>Paul Yovan</a:t>
            </a:r>
          </a:p>
        </p:txBody>
      </p:sp>
      <p:sp>
        <p:nvSpPr>
          <p:cNvPr id="7" name="Slide Number Placeholder 6">
            <a:extLst>
              <a:ext uri="{FF2B5EF4-FFF2-40B4-BE49-F238E27FC236}">
                <a16:creationId xmlns:a16="http://schemas.microsoft.com/office/drawing/2014/main" id="{35364A38-8075-153C-58F3-134103FBC1E5}"/>
              </a:ext>
            </a:extLst>
          </p:cNvPr>
          <p:cNvSpPr>
            <a:spLocks noGrp="1"/>
          </p:cNvSpPr>
          <p:nvPr>
            <p:ph type="sldNum" sz="quarter" idx="12"/>
          </p:nvPr>
        </p:nvSpPr>
        <p:spPr/>
        <p:txBody>
          <a:bodyPr/>
          <a:lstStyle/>
          <a:p>
            <a:fld id="{21069BE5-6321-4ED9-A1D4-C74AABCFBF70}" type="slidenum">
              <a:rPr lang="en-US" smtClean="0"/>
              <a:t>‹#›</a:t>
            </a:fld>
            <a:endParaRPr lang="en-US"/>
          </a:p>
        </p:txBody>
      </p:sp>
    </p:spTree>
    <p:extLst>
      <p:ext uri="{BB962C8B-B14F-4D97-AF65-F5344CB8AC3E}">
        <p14:creationId xmlns:p14="http://schemas.microsoft.com/office/powerpoint/2010/main" val="2233353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8BD6-B27E-2AB3-56B2-F5C3A1F3A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7817B5-A28C-86F5-822B-FE0E77331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95DF3-E1C7-16C7-6C97-F00B94E06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94B01-4722-40C3-97C6-A672611DD3D3}" type="datetime1">
              <a:rPr lang="en-US" smtClean="0"/>
              <a:t>2/18/2023</a:t>
            </a:fld>
            <a:endParaRPr lang="en-US"/>
          </a:p>
        </p:txBody>
      </p:sp>
      <p:sp>
        <p:nvSpPr>
          <p:cNvPr id="5" name="Footer Placeholder 4">
            <a:extLst>
              <a:ext uri="{FF2B5EF4-FFF2-40B4-BE49-F238E27FC236}">
                <a16:creationId xmlns:a16="http://schemas.microsoft.com/office/drawing/2014/main" id="{71FEF63D-CB18-B7C5-ACFD-2AAE112961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Paul Yovan</a:t>
            </a:r>
          </a:p>
        </p:txBody>
      </p:sp>
      <p:sp>
        <p:nvSpPr>
          <p:cNvPr id="6" name="Slide Number Placeholder 5">
            <a:extLst>
              <a:ext uri="{FF2B5EF4-FFF2-40B4-BE49-F238E27FC236}">
                <a16:creationId xmlns:a16="http://schemas.microsoft.com/office/drawing/2014/main" id="{E3AFE871-60A7-010C-2B5C-7BB87D5DF3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069BE5-6321-4ED9-A1D4-C74AABCFBF70}" type="slidenum">
              <a:rPr lang="en-US" smtClean="0"/>
              <a:t>‹#›</a:t>
            </a:fld>
            <a:endParaRPr lang="en-US"/>
          </a:p>
        </p:txBody>
      </p:sp>
    </p:spTree>
    <p:extLst>
      <p:ext uri="{BB962C8B-B14F-4D97-AF65-F5344CB8AC3E}">
        <p14:creationId xmlns:p14="http://schemas.microsoft.com/office/powerpoint/2010/main" val="3170977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crumorg-website-prod.s3.amazonaws.com/drupal/2016-08/Characteristics%20of%20a%20Great%20Scrum%20Team.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2AE3D-A4AE-DB19-AAC6-3B3E34B5E10B}"/>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Paul Yovan Module 7 Final Project</a:t>
            </a:r>
          </a:p>
        </p:txBody>
      </p:sp>
      <p:sp>
        <p:nvSpPr>
          <p:cNvPr id="3" name="Subtitle 2">
            <a:extLst>
              <a:ext uri="{FF2B5EF4-FFF2-40B4-BE49-F238E27FC236}">
                <a16:creationId xmlns:a16="http://schemas.microsoft.com/office/drawing/2014/main" id="{E817948C-9451-4BC4-1BF6-A3B505B60BD8}"/>
              </a:ext>
            </a:extLst>
          </p:cNvPr>
          <p:cNvSpPr>
            <a:spLocks noGrp="1"/>
          </p:cNvSpPr>
          <p:nvPr>
            <p:ph type="subTitle" idx="1"/>
          </p:nvPr>
        </p:nvSpPr>
        <p:spPr/>
        <p:txBody>
          <a:bodyPr/>
          <a:lstStyle/>
          <a:p>
            <a:r>
              <a:rPr lang="en-US" dirty="0"/>
              <a:t>.</a:t>
            </a:r>
          </a:p>
        </p:txBody>
      </p:sp>
      <p:sp>
        <p:nvSpPr>
          <p:cNvPr id="4" name="Footer Placeholder 3">
            <a:extLst>
              <a:ext uri="{FF2B5EF4-FFF2-40B4-BE49-F238E27FC236}">
                <a16:creationId xmlns:a16="http://schemas.microsoft.com/office/drawing/2014/main" id="{F8C31C6C-3729-104B-9A9E-025019539F9B}"/>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1417472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4E7CC-1A58-FEDF-365B-1DBA70B664F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F877719-AB4C-040F-941F-D10D21FF4033}"/>
              </a:ext>
            </a:extLst>
          </p:cNvPr>
          <p:cNvSpPr>
            <a:spLocks noGrp="1"/>
          </p:cNvSpPr>
          <p:nvPr>
            <p:ph idx="1"/>
          </p:nvPr>
        </p:nvSpPr>
        <p:spPr/>
        <p:txBody>
          <a:bodyPr/>
          <a:lstStyle/>
          <a:p>
            <a:r>
              <a:rPr lang="en-US" dirty="0"/>
              <a:t>Overeem, B. (2016, July). </a:t>
            </a:r>
            <a:r>
              <a:rPr lang="en-US" i="1" dirty="0"/>
              <a:t>“Characteristics of a Great Scrum Team”</a:t>
            </a:r>
            <a:r>
              <a:rPr lang="en-US" dirty="0"/>
              <a:t>. Whitepapers. </a:t>
            </a:r>
            <a:r>
              <a:rPr lang="en-US" dirty="0">
                <a:hlinkClick r:id="rId2"/>
              </a:rPr>
              <a:t>https://scrumorg-website-prod.s3.amazonaws.com/drupal/2016-08/Characteristics%20of%20a%20Great%20Scrum%20Team.pdf</a:t>
            </a:r>
            <a:endParaRPr lang="en-US" dirty="0"/>
          </a:p>
        </p:txBody>
      </p:sp>
      <p:sp>
        <p:nvSpPr>
          <p:cNvPr id="4" name="Footer Placeholder 3">
            <a:extLst>
              <a:ext uri="{FF2B5EF4-FFF2-40B4-BE49-F238E27FC236}">
                <a16:creationId xmlns:a16="http://schemas.microsoft.com/office/drawing/2014/main" id="{F7012F7B-BC59-7155-6C5C-CA1E90992807}"/>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18183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13BE-C480-7D86-F1C5-05CC236945E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Product Owner responsibilities</a:t>
            </a:r>
            <a:endParaRPr lang="en-US" dirty="0"/>
          </a:p>
        </p:txBody>
      </p:sp>
      <p:sp>
        <p:nvSpPr>
          <p:cNvPr id="3" name="Content Placeholder 2">
            <a:extLst>
              <a:ext uri="{FF2B5EF4-FFF2-40B4-BE49-F238E27FC236}">
                <a16:creationId xmlns:a16="http://schemas.microsoft.com/office/drawing/2014/main" id="{C9244356-8A5D-E457-D03E-B481AE17C99F}"/>
              </a:ext>
            </a:extLst>
          </p:cNvPr>
          <p:cNvSpPr>
            <a:spLocks noGrp="1"/>
          </p:cNvSpPr>
          <p:nvPr>
            <p:ph idx="1"/>
          </p:nvPr>
        </p:nvSpPr>
        <p:spPr/>
        <p:txBody>
          <a:bodyPr/>
          <a:lstStyle/>
          <a:p>
            <a:r>
              <a:rPr lang="en-US" dirty="0"/>
              <a:t>The Product Owner is responsible for making sure that the product backlog is in order and that each item in the product backlog has the correct priority. </a:t>
            </a:r>
          </a:p>
          <a:p>
            <a:r>
              <a:rPr lang="en-US" dirty="0"/>
              <a:t>The Product Owner is also responsible for making sure that the product keeps the same vision.</a:t>
            </a:r>
          </a:p>
          <a:p>
            <a:endParaRPr lang="en-US" dirty="0"/>
          </a:p>
        </p:txBody>
      </p:sp>
      <p:sp>
        <p:nvSpPr>
          <p:cNvPr id="4" name="Footer Placeholder 3">
            <a:extLst>
              <a:ext uri="{FF2B5EF4-FFF2-40B4-BE49-F238E27FC236}">
                <a16:creationId xmlns:a16="http://schemas.microsoft.com/office/drawing/2014/main" id="{22F58C46-FBC8-8D00-D202-31D7322D857C}"/>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215132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776-2C9E-5386-2B81-D882FB4E5774}"/>
              </a:ext>
            </a:extLst>
          </p:cNvPr>
          <p:cNvSpPr>
            <a:spLocks noGrp="1"/>
          </p:cNvSpPr>
          <p:nvPr>
            <p:ph type="title"/>
          </p:nvPr>
        </p:nvSpPr>
        <p:spPr/>
        <p:txBody>
          <a:bodyPr/>
          <a:lstStyle/>
          <a:p>
            <a:r>
              <a:rPr lang="en-US" dirty="0"/>
              <a:t>Scrum Master Responsibilities</a:t>
            </a:r>
          </a:p>
        </p:txBody>
      </p:sp>
      <p:sp>
        <p:nvSpPr>
          <p:cNvPr id="3" name="Content Placeholder 2">
            <a:extLst>
              <a:ext uri="{FF2B5EF4-FFF2-40B4-BE49-F238E27FC236}">
                <a16:creationId xmlns:a16="http://schemas.microsoft.com/office/drawing/2014/main" id="{77A6BDDC-CD93-1EBA-8341-79764EF5CFB0}"/>
              </a:ext>
            </a:extLst>
          </p:cNvPr>
          <p:cNvSpPr>
            <a:spLocks noGrp="1"/>
          </p:cNvSpPr>
          <p:nvPr>
            <p:ph idx="1"/>
          </p:nvPr>
        </p:nvSpPr>
        <p:spPr/>
        <p:txBody>
          <a:bodyPr/>
          <a:lstStyle/>
          <a:p>
            <a:r>
              <a:rPr lang="en-US" dirty="0"/>
              <a:t>The Scrum Master makes sure that Scrum protocols are carried out and that the Scrum Team does not stray away from the topic at hand.</a:t>
            </a:r>
          </a:p>
          <a:p>
            <a:r>
              <a:rPr lang="en-US" dirty="0"/>
              <a:t>The Scrum Master also makes sure that the Scrum Team understands how Scrum works so that there is no misunderstanding within the Scrum Team.</a:t>
            </a:r>
          </a:p>
        </p:txBody>
      </p:sp>
      <p:sp>
        <p:nvSpPr>
          <p:cNvPr id="4" name="Footer Placeholder 3">
            <a:extLst>
              <a:ext uri="{FF2B5EF4-FFF2-40B4-BE49-F238E27FC236}">
                <a16:creationId xmlns:a16="http://schemas.microsoft.com/office/drawing/2014/main" id="{1718D4AE-3EB9-D81E-11CB-34543EC04AD8}"/>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463194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3AB9-5337-BCB4-0415-DE21F0C62B9A}"/>
              </a:ext>
            </a:extLst>
          </p:cNvPr>
          <p:cNvSpPr>
            <a:spLocks noGrp="1"/>
          </p:cNvSpPr>
          <p:nvPr>
            <p:ph type="title"/>
          </p:nvPr>
        </p:nvSpPr>
        <p:spPr/>
        <p:txBody>
          <a:bodyPr/>
          <a:lstStyle/>
          <a:p>
            <a:r>
              <a:rPr lang="en-US" dirty="0"/>
              <a:t>Developer Responsibilities</a:t>
            </a:r>
          </a:p>
        </p:txBody>
      </p:sp>
      <p:sp>
        <p:nvSpPr>
          <p:cNvPr id="3" name="Content Placeholder 2">
            <a:extLst>
              <a:ext uri="{FF2B5EF4-FFF2-40B4-BE49-F238E27FC236}">
                <a16:creationId xmlns:a16="http://schemas.microsoft.com/office/drawing/2014/main" id="{4C6D8F1A-1A9A-D3BE-54DA-386E0D32933F}"/>
              </a:ext>
            </a:extLst>
          </p:cNvPr>
          <p:cNvSpPr>
            <a:spLocks noGrp="1"/>
          </p:cNvSpPr>
          <p:nvPr>
            <p:ph idx="1"/>
          </p:nvPr>
        </p:nvSpPr>
        <p:spPr/>
        <p:txBody>
          <a:bodyPr/>
          <a:lstStyle/>
          <a:p>
            <a:r>
              <a:rPr lang="en-US" dirty="0"/>
              <a:t>The Developers are responsible for making a product successfully with no errors in the product at the end of a sprint.</a:t>
            </a:r>
          </a:p>
          <a:p>
            <a:r>
              <a:rPr lang="en-US" dirty="0"/>
              <a:t>The Developers are also responsible for organizing the work that they do for the product so that other developers are not confused on the coding because there were no comments on the code to show what that code is for.</a:t>
            </a:r>
          </a:p>
        </p:txBody>
      </p:sp>
      <p:sp>
        <p:nvSpPr>
          <p:cNvPr id="4" name="Footer Placeholder 3">
            <a:extLst>
              <a:ext uri="{FF2B5EF4-FFF2-40B4-BE49-F238E27FC236}">
                <a16:creationId xmlns:a16="http://schemas.microsoft.com/office/drawing/2014/main" id="{545287FF-A6CB-E189-0A6A-2CB18F61AFE7}"/>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146612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80AB-5E1B-DFE3-3E3E-406A4BC94A48}"/>
              </a:ext>
            </a:extLst>
          </p:cNvPr>
          <p:cNvSpPr>
            <a:spLocks noGrp="1"/>
          </p:cNvSpPr>
          <p:nvPr>
            <p:ph type="title"/>
          </p:nvPr>
        </p:nvSpPr>
        <p:spPr/>
        <p:txBody>
          <a:bodyPr/>
          <a:lstStyle/>
          <a:p>
            <a:r>
              <a:rPr lang="en-US" dirty="0"/>
              <a:t>Agile Planning Phase</a:t>
            </a:r>
          </a:p>
        </p:txBody>
      </p:sp>
      <p:sp>
        <p:nvSpPr>
          <p:cNvPr id="3" name="Content Placeholder 2">
            <a:extLst>
              <a:ext uri="{FF2B5EF4-FFF2-40B4-BE49-F238E27FC236}">
                <a16:creationId xmlns:a16="http://schemas.microsoft.com/office/drawing/2014/main" id="{7546E294-5580-F9E4-B431-1BF302A15972}"/>
              </a:ext>
            </a:extLst>
          </p:cNvPr>
          <p:cNvSpPr>
            <a:spLocks noGrp="1"/>
          </p:cNvSpPr>
          <p:nvPr>
            <p:ph idx="1"/>
          </p:nvPr>
        </p:nvSpPr>
        <p:spPr/>
        <p:txBody>
          <a:bodyPr/>
          <a:lstStyle/>
          <a:p>
            <a:r>
              <a:rPr lang="en-US" dirty="0"/>
              <a:t>The Product Owner makes a deadline for a sprint based off of how long they expect it to take.</a:t>
            </a:r>
          </a:p>
          <a:p>
            <a:r>
              <a:rPr lang="en-US" dirty="0"/>
              <a:t>The Product Owner also makes user stories based off of what they would like to see from the product when it is finished.</a:t>
            </a:r>
          </a:p>
        </p:txBody>
      </p:sp>
      <p:sp>
        <p:nvSpPr>
          <p:cNvPr id="4" name="Footer Placeholder 3">
            <a:extLst>
              <a:ext uri="{FF2B5EF4-FFF2-40B4-BE49-F238E27FC236}">
                <a16:creationId xmlns:a16="http://schemas.microsoft.com/office/drawing/2014/main" id="{5F4F88B6-3DCC-4455-242F-96F362BC1363}"/>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1247391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456F9-45EE-2825-DF1B-38079130CE09}"/>
              </a:ext>
            </a:extLst>
          </p:cNvPr>
          <p:cNvSpPr>
            <a:spLocks noGrp="1"/>
          </p:cNvSpPr>
          <p:nvPr>
            <p:ph type="title"/>
          </p:nvPr>
        </p:nvSpPr>
        <p:spPr/>
        <p:txBody>
          <a:bodyPr/>
          <a:lstStyle/>
          <a:p>
            <a:r>
              <a:rPr lang="en-US" dirty="0"/>
              <a:t>Agile Sprint Phase</a:t>
            </a:r>
          </a:p>
        </p:txBody>
      </p:sp>
      <p:sp>
        <p:nvSpPr>
          <p:cNvPr id="3" name="Content Placeholder 2">
            <a:extLst>
              <a:ext uri="{FF2B5EF4-FFF2-40B4-BE49-F238E27FC236}">
                <a16:creationId xmlns:a16="http://schemas.microsoft.com/office/drawing/2014/main" id="{00904DED-7365-7AF4-57ED-40BAF5B95593}"/>
              </a:ext>
            </a:extLst>
          </p:cNvPr>
          <p:cNvSpPr>
            <a:spLocks noGrp="1"/>
          </p:cNvSpPr>
          <p:nvPr>
            <p:ph idx="1"/>
          </p:nvPr>
        </p:nvSpPr>
        <p:spPr/>
        <p:txBody>
          <a:bodyPr/>
          <a:lstStyle/>
          <a:p>
            <a:r>
              <a:rPr lang="en-US" dirty="0"/>
              <a:t>The Scrum Team starts doing tasks for the product based off of the product backlog that the Product Owner organized</a:t>
            </a:r>
          </a:p>
          <a:p>
            <a:r>
              <a:rPr lang="en-US" dirty="0"/>
              <a:t>The Scrum Team also prepares for any challenge that might come up during this phase and makes changes accordingly.</a:t>
            </a:r>
          </a:p>
          <a:p>
            <a:r>
              <a:rPr lang="en-US" dirty="0"/>
              <a:t>The Scrum Team also will have a Daily Scrum Meeting to talk about any issues that the team might have and what the team has done so far and adjust the product backlog accordingly.</a:t>
            </a:r>
          </a:p>
        </p:txBody>
      </p:sp>
      <p:sp>
        <p:nvSpPr>
          <p:cNvPr id="4" name="Footer Placeholder 3">
            <a:extLst>
              <a:ext uri="{FF2B5EF4-FFF2-40B4-BE49-F238E27FC236}">
                <a16:creationId xmlns:a16="http://schemas.microsoft.com/office/drawing/2014/main" id="{F765A8CD-8232-2F74-E02C-0BF42BEDF173}"/>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223902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7EA44-CD40-36A7-7139-33F0BC159986}"/>
              </a:ext>
            </a:extLst>
          </p:cNvPr>
          <p:cNvSpPr>
            <a:spLocks noGrp="1"/>
          </p:cNvSpPr>
          <p:nvPr>
            <p:ph type="title"/>
          </p:nvPr>
        </p:nvSpPr>
        <p:spPr/>
        <p:txBody>
          <a:bodyPr/>
          <a:lstStyle/>
          <a:p>
            <a:r>
              <a:rPr lang="en-US" dirty="0"/>
              <a:t>Agile Sprint Review</a:t>
            </a:r>
          </a:p>
        </p:txBody>
      </p:sp>
      <p:sp>
        <p:nvSpPr>
          <p:cNvPr id="3" name="Content Placeholder 2">
            <a:extLst>
              <a:ext uri="{FF2B5EF4-FFF2-40B4-BE49-F238E27FC236}">
                <a16:creationId xmlns:a16="http://schemas.microsoft.com/office/drawing/2014/main" id="{2C91AE5B-46EE-8C1D-4CA9-C3C2D0687D57}"/>
              </a:ext>
            </a:extLst>
          </p:cNvPr>
          <p:cNvSpPr>
            <a:spLocks noGrp="1"/>
          </p:cNvSpPr>
          <p:nvPr>
            <p:ph idx="1"/>
          </p:nvPr>
        </p:nvSpPr>
        <p:spPr/>
        <p:txBody>
          <a:bodyPr/>
          <a:lstStyle/>
          <a:p>
            <a:r>
              <a:rPr lang="en-US" dirty="0"/>
              <a:t>The Scrum Master makes a Sprint review that reviews what the Scrum Team did well during the sprint and what could have some improvements.</a:t>
            </a:r>
          </a:p>
          <a:p>
            <a:r>
              <a:rPr lang="en-US" dirty="0"/>
              <a:t>The Scrum Master also makes conclusions based off of what was done during the sprint.</a:t>
            </a:r>
          </a:p>
        </p:txBody>
      </p:sp>
      <p:sp>
        <p:nvSpPr>
          <p:cNvPr id="4" name="Footer Placeholder 3">
            <a:extLst>
              <a:ext uri="{FF2B5EF4-FFF2-40B4-BE49-F238E27FC236}">
                <a16:creationId xmlns:a16="http://schemas.microsoft.com/office/drawing/2014/main" id="{78B2240F-5744-4919-ED45-2BC8DE212523}"/>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2295391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D1F7-47C1-571B-EFF6-C90095FA03E3}"/>
              </a:ext>
            </a:extLst>
          </p:cNvPr>
          <p:cNvSpPr>
            <a:spLocks noGrp="1"/>
          </p:cNvSpPr>
          <p:nvPr>
            <p:ph type="title"/>
          </p:nvPr>
        </p:nvSpPr>
        <p:spPr/>
        <p:txBody>
          <a:bodyPr/>
          <a:lstStyle/>
          <a:p>
            <a:r>
              <a:rPr lang="en-US" dirty="0"/>
              <a:t>How the approach would’ve went with a waterfall approach</a:t>
            </a:r>
          </a:p>
        </p:txBody>
      </p:sp>
      <p:sp>
        <p:nvSpPr>
          <p:cNvPr id="3" name="Content Placeholder 2">
            <a:extLst>
              <a:ext uri="{FF2B5EF4-FFF2-40B4-BE49-F238E27FC236}">
                <a16:creationId xmlns:a16="http://schemas.microsoft.com/office/drawing/2014/main" id="{0A14A8F5-5E1D-76DA-CDC9-7CA5226040FA}"/>
              </a:ext>
            </a:extLst>
          </p:cNvPr>
          <p:cNvSpPr>
            <a:spLocks noGrp="1"/>
          </p:cNvSpPr>
          <p:nvPr>
            <p:ph idx="1"/>
          </p:nvPr>
        </p:nvSpPr>
        <p:spPr/>
        <p:txBody>
          <a:bodyPr>
            <a:normAutofit fontScale="92500" lnSpcReduction="10000"/>
          </a:bodyPr>
          <a:lstStyle/>
          <a:p>
            <a:r>
              <a:rPr lang="en-US" dirty="0"/>
              <a:t>I believe that if the product was executed with a waterfall approach, then the product wouldn’t have been at 100 percent.</a:t>
            </a:r>
          </a:p>
          <a:p>
            <a:r>
              <a:rPr lang="en-US" dirty="0"/>
              <a:t>I think this because during the sprint there were some changes that had to be made to the code and if we were using a waterfall approach then we couldn’t go back into the code and change it since a waterfall approach is very linear and once something is done you can’t go back and change it.</a:t>
            </a:r>
          </a:p>
          <a:p>
            <a:r>
              <a:rPr lang="en-US" dirty="0"/>
              <a:t>The Test Cases that the Tester made would not have been able to be revised when the Product Owner asked them to revise the test cases because the Tester would’ve already been done with the test cases so they couldn’t go back and make them more descriptive therefore the developers would’ve probably been confused due to the fact that the test cases were very basic.</a:t>
            </a:r>
          </a:p>
        </p:txBody>
      </p:sp>
      <p:sp>
        <p:nvSpPr>
          <p:cNvPr id="4" name="Footer Placeholder 3">
            <a:extLst>
              <a:ext uri="{FF2B5EF4-FFF2-40B4-BE49-F238E27FC236}">
                <a16:creationId xmlns:a16="http://schemas.microsoft.com/office/drawing/2014/main" id="{7A863A07-28DB-3119-CD4F-85CEF5613570}"/>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2504074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A9FE-E929-6798-FDFD-26F9B7E62742}"/>
              </a:ext>
            </a:extLst>
          </p:cNvPr>
          <p:cNvSpPr>
            <a:spLocks noGrp="1"/>
          </p:cNvSpPr>
          <p:nvPr>
            <p:ph type="title"/>
          </p:nvPr>
        </p:nvSpPr>
        <p:spPr/>
        <p:txBody>
          <a:bodyPr/>
          <a:lstStyle/>
          <a:p>
            <a:r>
              <a:rPr lang="en-US" dirty="0"/>
              <a:t>When to choose agile or waterfall approach</a:t>
            </a:r>
          </a:p>
        </p:txBody>
      </p:sp>
      <p:sp>
        <p:nvSpPr>
          <p:cNvPr id="3" name="Content Placeholder 2">
            <a:extLst>
              <a:ext uri="{FF2B5EF4-FFF2-40B4-BE49-F238E27FC236}">
                <a16:creationId xmlns:a16="http://schemas.microsoft.com/office/drawing/2014/main" id="{BCF47CF3-A0C6-CCA3-C492-130FAFCA128C}"/>
              </a:ext>
            </a:extLst>
          </p:cNvPr>
          <p:cNvSpPr>
            <a:spLocks noGrp="1"/>
          </p:cNvSpPr>
          <p:nvPr>
            <p:ph idx="1"/>
          </p:nvPr>
        </p:nvSpPr>
        <p:spPr/>
        <p:txBody>
          <a:bodyPr>
            <a:normAutofit lnSpcReduction="10000"/>
          </a:bodyPr>
          <a:lstStyle/>
          <a:p>
            <a:r>
              <a:rPr lang="en-US" dirty="0"/>
              <a:t>The only time I think I would choose a waterfall approach is when I know that the project itself is very linear and small.</a:t>
            </a:r>
          </a:p>
          <a:p>
            <a:r>
              <a:rPr lang="en-US" dirty="0"/>
              <a:t>I would choose waterfall when the above conditions are met because I would know that there shouldn’t have to be any changes made when one area of the project is done therefore agile isn’t necessary.</a:t>
            </a:r>
          </a:p>
          <a:p>
            <a:r>
              <a:rPr lang="en-US" dirty="0"/>
              <a:t>I would choose agile if the conditions above are not met since most projects will have surprises that come up that will need an agile approach because of what could happen whether it be a product owner wants the product to look a little bit different or if a consumer changes their user story so the Scrum Team must adapt to that change.</a:t>
            </a:r>
          </a:p>
        </p:txBody>
      </p:sp>
      <p:sp>
        <p:nvSpPr>
          <p:cNvPr id="4" name="Footer Placeholder 3">
            <a:extLst>
              <a:ext uri="{FF2B5EF4-FFF2-40B4-BE49-F238E27FC236}">
                <a16:creationId xmlns:a16="http://schemas.microsoft.com/office/drawing/2014/main" id="{2456BA73-75C3-0286-57DB-BBE1502F7E2E}"/>
              </a:ext>
            </a:extLst>
          </p:cNvPr>
          <p:cNvSpPr>
            <a:spLocks noGrp="1"/>
          </p:cNvSpPr>
          <p:nvPr>
            <p:ph type="ftr" sz="quarter" idx="11"/>
          </p:nvPr>
        </p:nvSpPr>
        <p:spPr/>
        <p:txBody>
          <a:bodyPr/>
          <a:lstStyle/>
          <a:p>
            <a:r>
              <a:rPr lang="en-US"/>
              <a:t>Paul Yovan</a:t>
            </a:r>
          </a:p>
        </p:txBody>
      </p:sp>
    </p:spTree>
    <p:extLst>
      <p:ext uri="{BB962C8B-B14F-4D97-AF65-F5344CB8AC3E}">
        <p14:creationId xmlns:p14="http://schemas.microsoft.com/office/powerpoint/2010/main" val="3205705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698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Paul Yovan Module 7 Final Project</vt:lpstr>
      <vt:lpstr>Product Owner responsibilities</vt:lpstr>
      <vt:lpstr>Scrum Master Responsibilities</vt:lpstr>
      <vt:lpstr>Developer Responsibilities</vt:lpstr>
      <vt:lpstr>Agile Planning Phase</vt:lpstr>
      <vt:lpstr>Agile Sprint Phase</vt:lpstr>
      <vt:lpstr>Agile Sprint Review</vt:lpstr>
      <vt:lpstr>How the approach would’ve went with a waterfall approach</vt:lpstr>
      <vt:lpstr>When to choose agile or waterfall approach</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Paul Yovan Module 7 Final Project</dc:title>
  <dc:creator>Paul Yovan</dc:creator>
  <cp:lastModifiedBy>Paul Yovan</cp:lastModifiedBy>
  <cp:revision>1</cp:revision>
  <dcterms:created xsi:type="dcterms:W3CDTF">2023-02-19T03:06:00Z</dcterms:created>
  <dcterms:modified xsi:type="dcterms:W3CDTF">2023-02-19T03:37:13Z</dcterms:modified>
</cp:coreProperties>
</file>