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9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  <p:sldMasterId id="2147483709" r:id="rId5"/>
    <p:sldMasterId id="2147483721" r:id="rId6"/>
    <p:sldMasterId id="2147483733" r:id="rId7"/>
    <p:sldMasterId id="2147483745" r:id="rId8"/>
    <p:sldMasterId id="2147483758" r:id="rId9"/>
    <p:sldMasterId id="2147483763" r:id="rId10"/>
    <p:sldMasterId id="2147483782" r:id="rId11"/>
  </p:sldMasterIdLst>
  <p:notesMasterIdLst>
    <p:notesMasterId r:id="rId19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69824" autoAdjust="0"/>
  </p:normalViewPr>
  <p:slideViewPr>
    <p:cSldViewPr snapToGrid="0">
      <p:cViewPr varScale="1">
        <p:scale>
          <a:sx n="85" d="100"/>
          <a:sy n="85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37379152"/>
        <c:axId val="1637374256"/>
      </c:barChart>
      <c:catAx>
        <c:axId val="163737915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637374256"/>
        <c:crosses val="autoZero"/>
        <c:auto val="1"/>
        <c:lblAlgn val="ctr"/>
        <c:lblOffset val="100"/>
        <c:noMultiLvlLbl val="0"/>
      </c:catAx>
      <c:valAx>
        <c:axId val="163737425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637379152"/>
        <c:crosses val="autoZero"/>
        <c:crossBetween val="between"/>
      </c:valAx>
      <c:spPr>
        <a:ln>
          <a:solidFill>
            <a:schemeClr val="bg1">
              <a:lumMod val="8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587051174208158E-2"/>
          <c:y val="0.10471926730363293"/>
          <c:w val="0.9209361658228451"/>
          <c:h val="0.77982329220364399"/>
        </c:manualLayout>
      </c:layout>
      <c:lineChart>
        <c:grouping val="stacked"/>
        <c:varyColors val="0"/>
        <c:ser>
          <c:idx val="0"/>
          <c:order val="0"/>
          <c:spPr>
            <a:ln>
              <a:solidFill>
                <a:schemeClr val="bg2">
                  <a:lumMod val="50000"/>
                </a:schemeClr>
              </a:solidFill>
            </a:ln>
          </c:spPr>
          <c:marker>
            <c:symbol val="none"/>
          </c:marker>
          <c:val>
            <c:numRef>
              <c:f>Sheet1!$A$2:$A$37</c:f>
              <c:numCache>
                <c:formatCode>General</c:formatCode>
                <c:ptCount val="36"/>
                <c:pt idx="0">
                  <c:v>1500</c:v>
                </c:pt>
                <c:pt idx="1">
                  <c:v>1500</c:v>
                </c:pt>
                <c:pt idx="2">
                  <c:v>1500</c:v>
                </c:pt>
                <c:pt idx="3">
                  <c:v>1500</c:v>
                </c:pt>
                <c:pt idx="4">
                  <c:v>1500</c:v>
                </c:pt>
                <c:pt idx="5">
                  <c:v>1500</c:v>
                </c:pt>
                <c:pt idx="6">
                  <c:v>1700</c:v>
                </c:pt>
                <c:pt idx="7">
                  <c:v>2000</c:v>
                </c:pt>
                <c:pt idx="8">
                  <c:v>2000</c:v>
                </c:pt>
                <c:pt idx="9">
                  <c:v>2000</c:v>
                </c:pt>
                <c:pt idx="10">
                  <c:v>3000</c:v>
                </c:pt>
                <c:pt idx="11">
                  <c:v>5000</c:v>
                </c:pt>
                <c:pt idx="12">
                  <c:v>10000</c:v>
                </c:pt>
                <c:pt idx="13">
                  <c:v>30000</c:v>
                </c:pt>
                <c:pt idx="14">
                  <c:v>30000</c:v>
                </c:pt>
                <c:pt idx="15">
                  <c:v>29000</c:v>
                </c:pt>
                <c:pt idx="16">
                  <c:v>31000</c:v>
                </c:pt>
                <c:pt idx="17">
                  <c:v>33000</c:v>
                </c:pt>
                <c:pt idx="18">
                  <c:v>35000</c:v>
                </c:pt>
                <c:pt idx="19">
                  <c:v>32000</c:v>
                </c:pt>
                <c:pt idx="20">
                  <c:v>35000</c:v>
                </c:pt>
                <c:pt idx="21">
                  <c:v>30000</c:v>
                </c:pt>
                <c:pt idx="22">
                  <c:v>10000</c:v>
                </c:pt>
                <c:pt idx="23">
                  <c:v>5000</c:v>
                </c:pt>
                <c:pt idx="24">
                  <c:v>3000</c:v>
                </c:pt>
                <c:pt idx="25">
                  <c:v>2000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smooth val="0"/>
        <c:axId val="1637389488"/>
        <c:axId val="1637375344"/>
      </c:lineChart>
      <c:catAx>
        <c:axId val="1637389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endParaRPr lang="en-US" dirty="0"/>
              </a:p>
            </c:rich>
          </c:tx>
          <c:overlay val="0"/>
        </c:title>
        <c:majorTickMark val="none"/>
        <c:minorTickMark val="none"/>
        <c:tickLblPos val="none"/>
        <c:spPr>
          <a:ln>
            <a:tailEnd type="triangle" w="lg" len="lg"/>
          </a:ln>
        </c:spPr>
        <c:crossAx val="1637375344"/>
        <c:crosses val="autoZero"/>
        <c:auto val="1"/>
        <c:lblAlgn val="ctr"/>
        <c:lblOffset val="100"/>
        <c:noMultiLvlLbl val="0"/>
      </c:catAx>
      <c:valAx>
        <c:axId val="163737534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b="1" i="0" u="none" strike="noStrike" baseline="0" dirty="0" smtClean="0"/>
                  <a:t>Visitors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one"/>
        <c:spPr>
          <a:ln w="15875">
            <a:headEnd type="none"/>
            <a:tailEnd type="triangle" w="lg" len="lg"/>
          </a:ln>
        </c:spPr>
        <c:crossAx val="1637389488"/>
        <c:crosses val="autoZero"/>
        <c:crossBetween val="between"/>
      </c:valAx>
      <c:spPr>
        <a:ln cap="rnd"/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0.73333</cdr:x>
      <cdr:y>0.62341</cdr:y>
    </cdr:from>
    <cdr:to>
      <cdr:x>0.79048</cdr:x>
      <cdr:y>0.74048</cdr:y>
    </cdr:to>
    <cdr:pic>
      <cdr:nvPicPr>
        <cdr:cNvPr id="2" name="Picture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5544616" y="2873011"/>
          <a:ext cx="432048" cy="539523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CF37C-738C-49B9-A1AB-2B1B75A4E8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FF091-826C-41AD-9C70-CF19F737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972E-70C2-47C3-B368-338369E757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4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972E-70C2-47C3-B368-338369E757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5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3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0147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81"/>
          <p:cNvSpPr>
            <a:spLocks noChangeArrowheads="1"/>
          </p:cNvSpPr>
          <p:nvPr/>
        </p:nvSpPr>
        <p:spPr bwMode="auto">
          <a:xfrm>
            <a:off x="7010400" y="838200"/>
            <a:ext cx="5181587" cy="5410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6699">
                  <a:alpha val="25000"/>
                </a:srgbClr>
              </a:gs>
            </a:gsLst>
            <a:lin ang="3600000" scaled="0"/>
            <a:tileRect/>
          </a:gra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</p:spPr>
        <p:txBody>
          <a:bodyPr lIns="274320" tIns="274320" rIns="274320" bIns="27432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6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789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7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34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91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3263901" y="6488114"/>
            <a:ext cx="1604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7F7F7F"/>
                </a:solidFill>
                <a:latin typeface="Calibri" pitchFamily="34" charset="0"/>
              </a:rPr>
              <a:t>2011 © EPAM Systems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9922934" y="6500814"/>
            <a:ext cx="211243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012BB72C-ACD0-497A-8407-4187675B8CB7}" type="slidenum">
              <a:rPr lang="en-US" sz="1200">
                <a:solidFill>
                  <a:srgbClr val="7F7F7F"/>
                </a:solidFill>
                <a:latin typeface="Calibri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43338" y="6165306"/>
            <a:ext cx="3120347" cy="322807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09826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U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583" y="871538"/>
            <a:ext cx="12192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4197352" y="6488114"/>
            <a:ext cx="1782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2010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01" y="179341"/>
            <a:ext cx="11631168" cy="96012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10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8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8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9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4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0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0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683F-9B15-4C69-A599-3716FF6092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211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70947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8263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2726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2951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047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8242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44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490166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0493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51701155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9887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726964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055760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177949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08004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4473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373269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495459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7762532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09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1077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6121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426649382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3783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533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7370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95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98522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533DD8-4D98-4DD6-8494-611924728306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2902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3509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0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1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5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9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6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8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9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9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8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10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1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43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6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06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305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2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6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614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18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9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63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39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79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513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1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89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4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3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96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8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8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7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6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7454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29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9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0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2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7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281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1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3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1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456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093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19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94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43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25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5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99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4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22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4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44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3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8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0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7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37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9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0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23599"/>
            <a:ext cx="7315200" cy="543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213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39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477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7876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5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3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2572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71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23601"/>
            <a:ext cx="7315200" cy="543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6099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4714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2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1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81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178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31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87680" y="1823186"/>
            <a:ext cx="7949184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35060"/>
            <a:ext cx="22352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3014133" y="622576"/>
            <a:ext cx="3556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12192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46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7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82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893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5293-ED3A-462A-BC46-3F18478000F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5673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1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C3D5-0B61-4BA3-A443-E395D2A90408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82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4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43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632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1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110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4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1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15.xml"/><Relationship Id="rId21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20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22.xml"/><Relationship Id="rId19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Relationship Id="rId22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1.wm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248400"/>
            <a:ext cx="12192000" cy="1524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0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534254" y="6519116"/>
            <a:ext cx="2426381" cy="338884"/>
          </a:xfrm>
          <a:prstGeom prst="rect">
            <a:avLst/>
          </a:prstGeom>
        </p:spPr>
        <p:txBody>
          <a:bodyPr tIns="0" bIns="0" anchor="t" anchorCtr="0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A815ED-CFB3-4B2F-8549-F5F097E80B2D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9487" y="6519116"/>
            <a:ext cx="4874767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248400"/>
            <a:ext cx="12192000" cy="1524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2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3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  <p:sldLayoutId id="2147483801" r:id="rId19"/>
    <p:sldLayoutId id="2147483802" r:id="rId20"/>
    <p:sldLayoutId id="2147483803" r:id="rId2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01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9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8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7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1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6400803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2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6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41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12192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83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290516"/>
            <a:ext cx="109728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4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3.xml"/><Relationship Id="rId5" Type="http://schemas.openxmlformats.org/officeDocument/2006/relationships/image" Target="../media/image15.jpe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epam.com/andrii_melekhovskiy/devops_ed_aws/tree/master" TargetMode="External"/><Relationship Id="rId2" Type="http://schemas.openxmlformats.org/officeDocument/2006/relationships/hyperlink" Target="http://docs.aws.amazon.com/AWSEC2/latest/UserGuide/ec2-instance-metadata.html" TargetMode="External"/><Relationship Id="rId1" Type="http://schemas.openxmlformats.org/officeDocument/2006/relationships/slideLayout" Target="../slideLayouts/slideLayout1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463040"/>
            <a:ext cx="8989290" cy="24231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n-lt"/>
              </a:rPr>
              <a:t>AWS</a:t>
            </a:r>
            <a:r>
              <a:rPr lang="en-US" b="0" dirty="0" smtClean="0">
                <a:latin typeface="+mn-lt"/>
              </a:rPr>
              <a:t>::Compute </a:t>
            </a:r>
            <a:r>
              <a:rPr lang="en-US" b="0" dirty="0" smtClean="0">
                <a:latin typeface="+mn-lt"/>
              </a:rPr>
              <a:t>Resources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399" y="3905864"/>
            <a:ext cx="8989291" cy="1123336"/>
          </a:xfrm>
        </p:spPr>
        <p:txBody>
          <a:bodyPr/>
          <a:lstStyle/>
          <a:p>
            <a:pPr algn="r"/>
            <a:r>
              <a:rPr lang="en-US" dirty="0" smtClean="0">
                <a:latin typeface="+mn-lt"/>
              </a:rPr>
              <a:t>Webinar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77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8FFD1F1-89ED-471B-9974-C16F69AC7B6C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543739"/>
          </a:xfrm>
        </p:spPr>
        <p:txBody>
          <a:bodyPr/>
          <a:lstStyle/>
          <a:p>
            <a:r>
              <a:rPr lang="en-US" dirty="0" smtClean="0"/>
              <a:t>Cloud Computing Essentials</a:t>
            </a:r>
            <a:endParaRPr lang="en-US" dirty="0"/>
          </a:p>
        </p:txBody>
      </p:sp>
      <p:pic>
        <p:nvPicPr>
          <p:cNvPr id="5" name="Content Placeholder 105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2">
                <a:lumMod val="9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67" y="1556793"/>
            <a:ext cx="722034" cy="93383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527" y="1628801"/>
            <a:ext cx="1149864" cy="86182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495600" y="1855285"/>
            <a:ext cx="53953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495600" y="2204864"/>
            <a:ext cx="53953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73567" y="2749417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On-demand self-service</a:t>
            </a:r>
            <a:endParaRPr lang="ru-R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1" y="1196752"/>
            <a:ext cx="2003835" cy="150287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871864" y="2749417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Broad network access</a:t>
            </a:r>
            <a:endParaRPr lang="ru-RU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1278535"/>
            <a:ext cx="1548780" cy="121208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746045" y="2749417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Resource pooling</a:t>
            </a:r>
            <a:endParaRPr lang="ru-RU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48" y="4121389"/>
            <a:ext cx="617358" cy="6173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48" y="4273789"/>
            <a:ext cx="617358" cy="617358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29" idx="3"/>
          </p:cNvCxnSpPr>
          <p:nvPr/>
        </p:nvCxnSpPr>
        <p:spPr>
          <a:xfrm>
            <a:off x="3056506" y="4582468"/>
            <a:ext cx="899462" cy="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85" y="4121389"/>
            <a:ext cx="617358" cy="61735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85" y="4273789"/>
            <a:ext cx="617358" cy="61735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67" y="4121389"/>
            <a:ext cx="617358" cy="61735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67" y="4273789"/>
            <a:ext cx="617358" cy="61735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550" y="4121389"/>
            <a:ext cx="617358" cy="61735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950" y="4273789"/>
            <a:ext cx="617358" cy="61735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2796816" y="5177839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Rapid elasticity</a:t>
            </a:r>
            <a:endParaRPr lang="ru-RU" dirty="0"/>
          </a:p>
        </p:txBody>
      </p:sp>
      <p:sp>
        <p:nvSpPr>
          <p:cNvPr id="41" name="Rectangle 40"/>
          <p:cNvSpPr/>
          <p:nvPr/>
        </p:nvSpPr>
        <p:spPr>
          <a:xfrm>
            <a:off x="7047319" y="5177839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Measured service</a:t>
            </a:r>
          </a:p>
        </p:txBody>
      </p:sp>
      <p:graphicFrame>
        <p:nvGraphicFramePr>
          <p:cNvPr id="43" name="Chart 42"/>
          <p:cNvGraphicFramePr/>
          <p:nvPr>
            <p:extLst/>
          </p:nvPr>
        </p:nvGraphicFramePr>
        <p:xfrm>
          <a:off x="6939729" y="3597581"/>
          <a:ext cx="2376347" cy="135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2949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8FFD1F1-89ED-471B-9974-C16F69AC7B6C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543739"/>
          </a:xfrm>
        </p:spPr>
        <p:txBody>
          <a:bodyPr/>
          <a:lstStyle/>
          <a:p>
            <a:r>
              <a:rPr lang="en-US" dirty="0" smtClean="0"/>
              <a:t>Elasticity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1991544" y="1124744"/>
          <a:ext cx="7560840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1282706"/>
            <a:ext cx="617358" cy="6173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272" y="1435106"/>
            <a:ext cx="617358" cy="6173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72" y="1587506"/>
            <a:ext cx="617358" cy="6173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045" y="977906"/>
            <a:ext cx="617358" cy="6173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445" y="1130306"/>
            <a:ext cx="617358" cy="617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45" y="1282706"/>
            <a:ext cx="617358" cy="6173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84" y="3852664"/>
            <a:ext cx="617358" cy="6173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4005064"/>
            <a:ext cx="617358" cy="6173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48" y="3852664"/>
            <a:ext cx="617358" cy="6173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4005064"/>
            <a:ext cx="617358" cy="6173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4005065"/>
            <a:ext cx="432048" cy="5395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321624"/>
            <a:ext cx="432048" cy="5395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62" y="1055741"/>
            <a:ext cx="432048" cy="5395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1016824"/>
            <a:ext cx="432048" cy="5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1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1003300"/>
            <a:ext cx="10769600" cy="5143500"/>
          </a:xfrm>
        </p:spPr>
        <p:txBody>
          <a:bodyPr>
            <a:normAutofit/>
          </a:bodyPr>
          <a:lstStyle/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11569700" cy="548355"/>
          </a:xfrm>
        </p:spPr>
        <p:txBody>
          <a:bodyPr/>
          <a:lstStyle/>
          <a:p>
            <a:r>
              <a:rPr lang="en-US" dirty="0">
                <a:latin typeface="+mn-lt"/>
              </a:rPr>
              <a:t>Global Infrastructure</a:t>
            </a:r>
          </a:p>
        </p:txBody>
      </p:sp>
      <p:pic>
        <p:nvPicPr>
          <p:cNvPr id="1026" name="Picture 2" descr="http://image.slidesharecdn.com/architectingforhighavailability-130418153635-phpapp01/95/slide-5-638.jpg?13687439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89" y="1262842"/>
            <a:ext cx="8218321" cy="462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4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lovholm.net/wp-content/uploads/2013/02/AWS-services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577" y="1013132"/>
            <a:ext cx="822804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11569700" cy="54835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Service List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605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Create few instances</a:t>
            </a:r>
          </a:p>
          <a:p>
            <a:r>
              <a:rPr lang="en-US" dirty="0" smtClean="0"/>
              <a:t>Play with volumes, images</a:t>
            </a:r>
          </a:p>
          <a:p>
            <a:r>
              <a:rPr lang="en-US" dirty="0" smtClean="0"/>
              <a:t>Adjust security</a:t>
            </a:r>
          </a:p>
          <a:p>
            <a:r>
              <a:rPr lang="en-US" dirty="0" smtClean="0"/>
              <a:t>Automate instance bootstrap</a:t>
            </a:r>
          </a:p>
          <a:p>
            <a:r>
              <a:rPr lang="en-US" dirty="0" smtClean="0"/>
              <a:t>Set balancing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548355"/>
          </a:xfrm>
        </p:spPr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docs.aws.amazon.com/AWSEC2/latest/UserGuide/ec2-instance-metadata.html</a:t>
            </a:r>
            <a:endParaRPr lang="en-US" sz="2000" dirty="0" smtClean="0"/>
          </a:p>
          <a:p>
            <a:r>
              <a:rPr lang="en-US" sz="2000">
                <a:hlinkClick r:id="rId3"/>
              </a:rPr>
              <a:t>https://</a:t>
            </a:r>
            <a:r>
              <a:rPr lang="en-US" sz="2000" smtClean="0">
                <a:hlinkClick r:id="rId3"/>
              </a:rPr>
              <a:t>git.epam.com/andrii_melekhovskiy/devops_ed_aws/tree/master</a:t>
            </a:r>
            <a:r>
              <a:rPr lang="en-US" sz="200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548355"/>
          </a:xfrm>
        </p:spPr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2_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EPAM_PPT_General_Template_20150223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PAM_Cloud_Presentatio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EPAM_Cloud_Presentatio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2_AWS_Overview</Template>
  <TotalTime>194</TotalTime>
  <Words>55</Words>
  <Application>Microsoft Office PowerPoint</Application>
  <PresentationFormat>Widescreen</PresentationFormat>
  <Paragraphs>26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7</vt:i4>
      </vt:variant>
    </vt:vector>
  </HeadingPairs>
  <TitlesOfParts>
    <vt:vector size="29" baseType="lpstr">
      <vt:lpstr>Arial</vt:lpstr>
      <vt:lpstr>Arial Black</vt:lpstr>
      <vt:lpstr>Calibri</vt:lpstr>
      <vt:lpstr>Century Gothic</vt:lpstr>
      <vt:lpstr>Franklin Gothic Book</vt:lpstr>
      <vt:lpstr>Franklin Gothic Medium</vt:lpstr>
      <vt:lpstr>Helvetica LT Std</vt:lpstr>
      <vt:lpstr>Lucida Grande</vt:lpstr>
      <vt:lpstr>Tahoma</vt:lpstr>
      <vt:lpstr>Trebuchet MS</vt:lpstr>
      <vt:lpstr>Wingdings</vt:lpstr>
      <vt:lpstr>1_epam-ppt-light</vt:lpstr>
      <vt:lpstr>EPAM_Cloud_Presentation</vt:lpstr>
      <vt:lpstr>EPAM_Cloud</vt:lpstr>
      <vt:lpstr>1_EPAM_Cloud</vt:lpstr>
      <vt:lpstr>1_EPAM_Cloud_Presentation</vt:lpstr>
      <vt:lpstr>2_EPAM_Cloud</vt:lpstr>
      <vt:lpstr>3_EPAM_Cloud</vt:lpstr>
      <vt:lpstr>epam-ppt-light</vt:lpstr>
      <vt:lpstr>epam-ppt-cover</vt:lpstr>
      <vt:lpstr>2_epam-ppt-light</vt:lpstr>
      <vt:lpstr>EPAM_PPT_General_Template_20150223</vt:lpstr>
      <vt:lpstr>AWS::Compute Resources</vt:lpstr>
      <vt:lpstr>Cloud Computing Essentials</vt:lpstr>
      <vt:lpstr>Elasticity</vt:lpstr>
      <vt:lpstr>Global Infrastructure</vt:lpstr>
      <vt:lpstr>Service List</vt:lpstr>
      <vt:lpstr>Plan for today</vt:lpstr>
      <vt:lpstr>Links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AWS::Compute Resorces</dc:title>
  <dc:creator>Andrii Melekhovskiy</dc:creator>
  <cp:lastModifiedBy>Andrii Melekhovskiy</cp:lastModifiedBy>
  <cp:revision>7</cp:revision>
  <dcterms:created xsi:type="dcterms:W3CDTF">2014-10-02T11:42:00Z</dcterms:created>
  <dcterms:modified xsi:type="dcterms:W3CDTF">2015-10-23T09:28:27Z</dcterms:modified>
</cp:coreProperties>
</file>