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4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7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8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19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0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8" r:id="rId9"/>
    <p:sldMasterId id="2147483763" r:id="rId10"/>
    <p:sldMasterId id="2147483796" r:id="rId11"/>
    <p:sldMasterId id="2147483820" r:id="rId12"/>
    <p:sldMasterId id="2147483833" r:id="rId13"/>
    <p:sldMasterId id="2147483845" r:id="rId14"/>
    <p:sldMasterId id="2147483857" r:id="rId15"/>
    <p:sldMasterId id="2147483869" r:id="rId16"/>
    <p:sldMasterId id="2147483881" r:id="rId17"/>
    <p:sldMasterId id="2147483893" r:id="rId18"/>
    <p:sldMasterId id="2147483905" r:id="rId19"/>
    <p:sldMasterId id="2147483918" r:id="rId20"/>
    <p:sldMasterId id="2147483923" r:id="rId21"/>
  </p:sldMasterIdLst>
  <p:notesMasterIdLst>
    <p:notesMasterId r:id="rId32"/>
  </p:notesMasterIdLst>
  <p:sldIdLst>
    <p:sldId id="256" r:id="rId22"/>
    <p:sldId id="264" r:id="rId23"/>
    <p:sldId id="270" r:id="rId24"/>
    <p:sldId id="263" r:id="rId25"/>
    <p:sldId id="265" r:id="rId26"/>
    <p:sldId id="266" r:id="rId27"/>
    <p:sldId id="267" r:id="rId28"/>
    <p:sldId id="268" r:id="rId29"/>
    <p:sldId id="269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9" autoAdjust="0"/>
    <p:restoredTop sz="86233" autoAdjust="0"/>
  </p:normalViewPr>
  <p:slideViewPr>
    <p:cSldViewPr snapToGrid="0">
      <p:cViewPr varScale="1">
        <p:scale>
          <a:sx n="84" d="100"/>
          <a:sy n="84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F37C-738C-49B9-A1AB-2B1B75A4E8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FF091-826C-41AD-9C70-CF19F737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0147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7010400" y="838200"/>
            <a:ext cx="5181587" cy="5410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8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7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3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263901" y="6488114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922934" y="6500814"/>
            <a:ext cx="2112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3338" y="6165306"/>
            <a:ext cx="3120347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0982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8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1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8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0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211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5838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0865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7219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6533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5140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3218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490166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556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673231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30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726964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055760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7794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004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4473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373269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49545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7762532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4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7943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0354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88498708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375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54974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1647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0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5758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6EE87-EBD5-4F12-A48A-63ACA297AC8F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388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453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7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292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1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479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106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96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0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6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0147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7010400" y="838200"/>
            <a:ext cx="5181587" cy="5410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9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76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4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8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2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2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3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6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6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0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2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6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79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19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5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2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6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6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7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5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0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4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1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4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5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8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9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89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9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7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0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8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86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0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5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8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0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23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5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1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8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6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3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1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7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5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34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0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6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3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8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43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3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454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2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601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08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8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94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7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1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91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7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293-ED3A-462A-BC46-3F18478000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39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3D5-0B61-4BA3-A443-E395D2A904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4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3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1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6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8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263901" y="6488114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922934" y="6500814"/>
            <a:ext cx="2112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3338" y="6165306"/>
            <a:ext cx="3120347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50283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8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5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72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9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9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29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4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6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0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1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1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3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3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7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13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1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8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4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3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8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45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8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56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9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9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4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2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5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9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4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2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44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8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0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3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0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13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47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876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3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57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71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601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71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8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17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7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82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93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293-ED3A-462A-BC46-3F18478000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67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3D5-0B61-4BA3-A443-E395D2A904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2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3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theme" Target="../theme/theme11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Relationship Id="rId14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slideLayout" Target="../slideLayouts/slideLayout225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5" Type="http://schemas.openxmlformats.org/officeDocument/2006/relationships/theme" Target="../theme/theme20.xml"/><Relationship Id="rId4" Type="http://schemas.openxmlformats.org/officeDocument/2006/relationships/slideLayout" Target="../slideLayouts/slideLayout229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13" Type="http://schemas.openxmlformats.org/officeDocument/2006/relationships/slideLayout" Target="../slideLayouts/slideLayout242.xml"/><Relationship Id="rId18" Type="http://schemas.openxmlformats.org/officeDocument/2006/relationships/slideLayout" Target="../slideLayouts/slideLayout247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17" Type="http://schemas.openxmlformats.org/officeDocument/2006/relationships/slideLayout" Target="../slideLayouts/slideLayout246.xml"/><Relationship Id="rId2" Type="http://schemas.openxmlformats.org/officeDocument/2006/relationships/slideLayout" Target="../slideLayouts/slideLayout231.xml"/><Relationship Id="rId16" Type="http://schemas.openxmlformats.org/officeDocument/2006/relationships/slideLayout" Target="../slideLayouts/slideLayout245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5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39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4" Type="http://schemas.openxmlformats.org/officeDocument/2006/relationships/slideLayout" Target="../slideLayouts/slideLayout2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815ED-CFB3-4B2F-8549-F5F097E80B2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9487" y="6519116"/>
            <a:ext cx="4874767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7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4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0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3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1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3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815ED-CFB3-4B2F-8549-F5F097E80B2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10/27/2015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9487" y="6519116"/>
            <a:ext cx="4874767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3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7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3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1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8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epam.com/andrii_melekhovskiy/devops_ed_aws/tree/master" TargetMode="External"/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463040"/>
            <a:ext cx="8989290" cy="24231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 smtClean="0">
                <a:latin typeface="+mn-lt"/>
              </a:rPr>
              <a:t>AWS</a:t>
            </a:r>
            <a:r>
              <a:rPr lang="en-US" sz="4800" b="0" dirty="0" smtClean="0">
                <a:latin typeface="+mn-lt"/>
              </a:rPr>
              <a:t>::Security and Monitoring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399" y="3905864"/>
            <a:ext cx="8989291" cy="1123336"/>
          </a:xfrm>
        </p:spPr>
        <p:txBody>
          <a:bodyPr/>
          <a:lstStyle/>
          <a:p>
            <a:pPr algn="r"/>
            <a:r>
              <a:rPr lang="en-US" dirty="0" smtClean="0">
                <a:latin typeface="+mn-lt"/>
              </a:rPr>
              <a:t>Webinar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77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git.epam.com/andrii_melekhovskiy/devops_ed_aws/tree/master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8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87680" y="1314450"/>
            <a:ext cx="11216640" cy="4781550"/>
          </a:xfrm>
        </p:spPr>
        <p:txBody>
          <a:bodyPr/>
          <a:lstStyle/>
          <a:p>
            <a:r>
              <a:rPr lang="en-US" dirty="0" smtClean="0"/>
              <a:t>Security tools and best practices</a:t>
            </a:r>
          </a:p>
          <a:p>
            <a:r>
              <a:rPr lang="en-US" dirty="0" smtClean="0"/>
              <a:t>API access</a:t>
            </a:r>
          </a:p>
          <a:p>
            <a:r>
              <a:rPr lang="en-US" dirty="0" smtClean="0"/>
              <a:t>IAM best practices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Log aggregation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680" y="274320"/>
            <a:ext cx="9720072" cy="149961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941832"/>
            <a:ext cx="11216640" cy="5154168"/>
          </a:xfrm>
        </p:spPr>
        <p:txBody>
          <a:bodyPr numCol="2"/>
          <a:lstStyle/>
          <a:p>
            <a:r>
              <a:rPr lang="en-US" dirty="0" smtClean="0"/>
              <a:t>Security group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Private subnet</a:t>
            </a:r>
          </a:p>
          <a:p>
            <a:pPr lvl="1"/>
            <a:r>
              <a:rPr lang="en-US" dirty="0" smtClean="0"/>
              <a:t>Network ACL</a:t>
            </a:r>
          </a:p>
          <a:p>
            <a:pPr lvl="1"/>
            <a:r>
              <a:rPr lang="en-US" dirty="0" smtClean="0"/>
              <a:t>NAT</a:t>
            </a:r>
          </a:p>
          <a:p>
            <a:pPr lvl="1"/>
            <a:r>
              <a:rPr lang="en-US" dirty="0" smtClean="0"/>
              <a:t>VPN</a:t>
            </a:r>
          </a:p>
          <a:p>
            <a:r>
              <a:rPr lang="en-US" dirty="0" smtClean="0"/>
              <a:t>Local firewall</a:t>
            </a:r>
          </a:p>
          <a:p>
            <a:pPr lvl="1"/>
            <a:endParaRPr lang="en-US" dirty="0" smtClean="0"/>
          </a:p>
          <a:p>
            <a:r>
              <a:rPr lang="en-US" dirty="0"/>
              <a:t>Trusted a</a:t>
            </a:r>
            <a:r>
              <a:rPr lang="en-US" dirty="0" smtClean="0"/>
              <a:t>dvisor</a:t>
            </a:r>
          </a:p>
          <a:p>
            <a:r>
              <a:rPr lang="en-US" dirty="0" smtClean="0"/>
              <a:t>Penetration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Security tools</a:t>
            </a:r>
          </a:p>
        </p:txBody>
      </p:sp>
      <p:pic>
        <p:nvPicPr>
          <p:cNvPr id="7" name="Picture 6" descr="EC2-Insta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743938"/>
            <a:ext cx="731520" cy="731520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6137454" y="3542388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551932" y="2340677"/>
            <a:ext cx="2324100" cy="1733550"/>
            <a:chOff x="4629150" y="2824163"/>
            <a:chExt cx="1752600" cy="1733550"/>
          </a:xfrm>
        </p:grpSpPr>
        <p:sp>
          <p:nvSpPr>
            <p:cNvPr id="12" name="Rounded Rectangle 1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20" y="2178285"/>
            <a:ext cx="215900" cy="2413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535930" y="4371611"/>
            <a:ext cx="2324100" cy="1753366"/>
            <a:chOff x="4629150" y="2824163"/>
            <a:chExt cx="1752600" cy="1733550"/>
          </a:xfrm>
        </p:grpSpPr>
        <p:sp>
          <p:nvSpPr>
            <p:cNvPr id="16" name="Rounded Rectangle 15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TextBox 37"/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18" name="Picture 17" descr="VPC-Internet-Gatewa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42" y="3909635"/>
            <a:ext cx="731520" cy="731520"/>
          </a:xfrm>
          <a:prstGeom prst="rect">
            <a:avLst/>
          </a:prstGeom>
        </p:spPr>
      </p:pic>
      <p:sp>
        <p:nvSpPr>
          <p:cNvPr id="19" name="TextBox 30"/>
          <p:cNvSpPr txBox="1"/>
          <p:nvPr/>
        </p:nvSpPr>
        <p:spPr>
          <a:xfrm>
            <a:off x="9124842" y="4601238"/>
            <a:ext cx="588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 gateway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0" name="Picture 19" descr="Interne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0" y="3909635"/>
            <a:ext cx="731520" cy="73152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699884" y="4667624"/>
            <a:ext cx="6471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Internet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23" name="Straight Arrow Connector 22"/>
          <p:cNvCxnSpPr>
            <a:stCxn id="18" idx="3"/>
            <a:endCxn id="20" idx="1"/>
          </p:cNvCxnSpPr>
          <p:nvPr/>
        </p:nvCxnSpPr>
        <p:spPr>
          <a:xfrm>
            <a:off x="9785062" y="4275395"/>
            <a:ext cx="8676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8492571" y="1383685"/>
            <a:ext cx="799937" cy="4251960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mazon-Elastic-Load-Balaci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61" y="4870964"/>
            <a:ext cx="731520" cy="731520"/>
          </a:xfrm>
          <a:prstGeom prst="rect">
            <a:avLst/>
          </a:prstGeom>
        </p:spPr>
      </p:pic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7369319" y="5571535"/>
            <a:ext cx="947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Elastic Load</a:t>
            </a:r>
          </a:p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Balancing</a:t>
            </a:r>
          </a:p>
        </p:txBody>
      </p:sp>
      <p:pic>
        <p:nvPicPr>
          <p:cNvPr id="28" name="Picture 27" descr="EC2-Insta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09" y="4868042"/>
            <a:ext cx="731520" cy="731520"/>
          </a:xfrm>
          <a:prstGeom prst="rect">
            <a:avLst/>
          </a:prstGeom>
        </p:spPr>
      </p:pic>
      <p:sp>
        <p:nvSpPr>
          <p:cNvPr id="29" name="TextBox 30"/>
          <p:cNvSpPr txBox="1"/>
          <p:nvPr/>
        </p:nvSpPr>
        <p:spPr>
          <a:xfrm>
            <a:off x="5874108" y="5617248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30" name="Elbow Connector 29"/>
          <p:cNvCxnSpPr>
            <a:stCxn id="21" idx="2"/>
            <a:endCxn id="26" idx="3"/>
          </p:cNvCxnSpPr>
          <p:nvPr/>
        </p:nvCxnSpPr>
        <p:spPr>
          <a:xfrm rot="5400000">
            <a:off x="9434823" y="3648070"/>
            <a:ext cx="415212" cy="27620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1"/>
            <a:endCxn id="28" idx="3"/>
          </p:cNvCxnSpPr>
          <p:nvPr/>
        </p:nvCxnSpPr>
        <p:spPr>
          <a:xfrm rot="10800000">
            <a:off x="6482429" y="5233802"/>
            <a:ext cx="1047432" cy="292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87680" y="1623060"/>
            <a:ext cx="11216640" cy="4472940"/>
          </a:xfrm>
        </p:spPr>
        <p:txBody>
          <a:bodyPr/>
          <a:lstStyle/>
          <a:p>
            <a:r>
              <a:rPr lang="en-US" dirty="0" smtClean="0"/>
              <a:t>Use only for billing</a:t>
            </a:r>
          </a:p>
          <a:p>
            <a:r>
              <a:rPr lang="en-US" dirty="0" smtClean="0"/>
              <a:t>Use MFA token</a:t>
            </a:r>
          </a:p>
          <a:p>
            <a:r>
              <a:rPr lang="en-US" dirty="0" smtClean="0"/>
              <a:t>Admin account for all other actions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680" y="274320"/>
            <a:ext cx="9720072" cy="1499616"/>
          </a:xfrm>
        </p:spPr>
        <p:txBody>
          <a:bodyPr/>
          <a:lstStyle/>
          <a:p>
            <a:pPr algn="l"/>
            <a:r>
              <a:rPr lang="en-US" dirty="0" smtClean="0"/>
              <a:t>Root AWS Account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543050"/>
            <a:ext cx="11216640" cy="4552950"/>
          </a:xfrm>
        </p:spPr>
        <p:txBody>
          <a:bodyPr/>
          <a:lstStyle/>
          <a:p>
            <a:r>
              <a:rPr lang="en-US" dirty="0" smtClean="0"/>
              <a:t>Manage access to </a:t>
            </a:r>
            <a:r>
              <a:rPr lang="en-US" b="1" dirty="0" smtClean="0"/>
              <a:t>API</a:t>
            </a:r>
          </a:p>
          <a:p>
            <a:r>
              <a:rPr lang="en-US" dirty="0" smtClean="0"/>
              <a:t>Manage </a:t>
            </a:r>
            <a:r>
              <a:rPr lang="en-US" b="1" dirty="0" smtClean="0"/>
              <a:t>users</a:t>
            </a:r>
            <a:r>
              <a:rPr lang="en-US" dirty="0" smtClean="0"/>
              <a:t> and </a:t>
            </a:r>
            <a:r>
              <a:rPr lang="en-US" b="1" dirty="0" smtClean="0"/>
              <a:t>groups</a:t>
            </a:r>
          </a:p>
          <a:p>
            <a:r>
              <a:rPr lang="en-US" b="1" dirty="0" smtClean="0"/>
              <a:t>Temporary</a:t>
            </a:r>
            <a:r>
              <a:rPr lang="en-US" dirty="0" smtClean="0"/>
              <a:t> credentials</a:t>
            </a:r>
          </a:p>
          <a:p>
            <a:r>
              <a:rPr lang="en-US" b="1" dirty="0" smtClean="0"/>
              <a:t>Integrated</a:t>
            </a:r>
            <a:r>
              <a:rPr lang="en-US" dirty="0" smtClean="0"/>
              <a:t> with other 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IAM Service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033272"/>
            <a:ext cx="11216640" cy="50627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individual IAM users</a:t>
            </a:r>
          </a:p>
          <a:p>
            <a:r>
              <a:rPr lang="en-US" dirty="0" smtClean="0"/>
              <a:t>Use </a:t>
            </a:r>
            <a:r>
              <a:rPr lang="en-US" dirty="0"/>
              <a:t>groups to assign permissions to IAM users</a:t>
            </a:r>
          </a:p>
          <a:p>
            <a:r>
              <a:rPr lang="en-US" dirty="0" smtClean="0"/>
              <a:t>Grant </a:t>
            </a:r>
            <a:r>
              <a:rPr lang="en-US" dirty="0"/>
              <a:t>least </a:t>
            </a:r>
            <a:r>
              <a:rPr lang="en-US" dirty="0" smtClean="0"/>
              <a:t>privilege (white list)</a:t>
            </a:r>
            <a:endParaRPr lang="en-US" dirty="0"/>
          </a:p>
          <a:p>
            <a:r>
              <a:rPr lang="en-US" dirty="0" smtClean="0"/>
              <a:t>Configure </a:t>
            </a:r>
            <a:r>
              <a:rPr lang="en-US" dirty="0"/>
              <a:t>a strong password policy for your users</a:t>
            </a:r>
          </a:p>
          <a:p>
            <a:r>
              <a:rPr lang="en-US" dirty="0" smtClean="0"/>
              <a:t>Use </a:t>
            </a:r>
            <a:r>
              <a:rPr lang="en-US" dirty="0"/>
              <a:t>roles for applications that run on Amazon EC2 instances</a:t>
            </a:r>
          </a:p>
          <a:p>
            <a:r>
              <a:rPr lang="en-US" dirty="0" smtClean="0"/>
              <a:t>Delegate </a:t>
            </a:r>
            <a:r>
              <a:rPr lang="en-US" dirty="0"/>
              <a:t>by using roles instead of by sharing credentials</a:t>
            </a:r>
          </a:p>
          <a:p>
            <a:r>
              <a:rPr lang="en-US" dirty="0" smtClean="0"/>
              <a:t>Rotate </a:t>
            </a:r>
            <a:r>
              <a:rPr lang="en-US" dirty="0"/>
              <a:t>credentials regularly</a:t>
            </a:r>
          </a:p>
          <a:p>
            <a:r>
              <a:rPr lang="en-US" dirty="0" smtClean="0"/>
              <a:t>Remove </a:t>
            </a:r>
            <a:r>
              <a:rPr lang="en-US" dirty="0"/>
              <a:t>unnecessary credentials</a:t>
            </a:r>
          </a:p>
          <a:p>
            <a:r>
              <a:rPr lang="en-US" dirty="0" smtClean="0"/>
              <a:t>Keep </a:t>
            </a:r>
            <a:r>
              <a:rPr lang="en-US" dirty="0"/>
              <a:t>a history of activity in your AWS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IAM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68353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775804"/>
            <a:ext cx="11216640" cy="43201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"Statement":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"Effect": "Allow",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"Action": "s3:*",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"Resource": "*"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IAM </a:t>
            </a:r>
            <a:r>
              <a:rPr lang="en-US" dirty="0" smtClean="0"/>
              <a:t>Role Explained</a:t>
            </a:r>
            <a:endParaRPr lang="en-US" dirty="0"/>
          </a:p>
        </p:txBody>
      </p:sp>
      <p:pic>
        <p:nvPicPr>
          <p:cNvPr id="7" name="Picture 6" descr="S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019" y="1775804"/>
            <a:ext cx="731520" cy="731520"/>
          </a:xfrm>
          <a:prstGeom prst="rect">
            <a:avLst/>
          </a:prstGeom>
        </p:spPr>
      </p:pic>
      <p:sp>
        <p:nvSpPr>
          <p:cNvPr id="8" name="TextBox 21"/>
          <p:cNvSpPr txBox="1"/>
          <p:nvPr/>
        </p:nvSpPr>
        <p:spPr>
          <a:xfrm>
            <a:off x="8690911" y="2642308"/>
            <a:ext cx="7205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S3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9" name="Picture 8" descr="S3-Bu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60" y="1775804"/>
            <a:ext cx="731520" cy="731520"/>
          </a:xfrm>
          <a:prstGeom prst="rect">
            <a:avLst/>
          </a:prstGeom>
        </p:spPr>
      </p:pic>
      <p:sp>
        <p:nvSpPr>
          <p:cNvPr id="10" name="TextBox 22"/>
          <p:cNvSpPr txBox="1"/>
          <p:nvPr/>
        </p:nvSpPr>
        <p:spPr>
          <a:xfrm>
            <a:off x="9747082" y="2642308"/>
            <a:ext cx="5162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bucket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1" name="Picture 10" descr="EC2-Instanc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087" y="4075316"/>
            <a:ext cx="731520" cy="731520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9295501" y="4873766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3" name="Picture 12" descr="short-term-credentia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16" y="3381286"/>
            <a:ext cx="763817" cy="622891"/>
          </a:xfrm>
          <a:prstGeom prst="rect">
            <a:avLst/>
          </a:prstGeom>
        </p:spPr>
      </p:pic>
      <p:sp>
        <p:nvSpPr>
          <p:cNvPr id="14" name="TextBox 54"/>
          <p:cNvSpPr txBox="1"/>
          <p:nvPr/>
        </p:nvSpPr>
        <p:spPr>
          <a:xfrm>
            <a:off x="6474127" y="4120108"/>
            <a:ext cx="75380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temporary security credential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5" name="Picture 14" descr="IA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25" y="1910788"/>
            <a:ext cx="731520" cy="731520"/>
          </a:xfrm>
          <a:prstGeom prst="rect">
            <a:avLst/>
          </a:prstGeom>
        </p:spPr>
      </p:pic>
      <p:sp>
        <p:nvSpPr>
          <p:cNvPr id="16" name="TextBox 20"/>
          <p:cNvSpPr txBox="1"/>
          <p:nvPr/>
        </p:nvSpPr>
        <p:spPr>
          <a:xfrm>
            <a:off x="6636161" y="2779892"/>
            <a:ext cx="4154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IAM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8" name="Straight Arrow Connector 17"/>
          <p:cNvCxnSpPr>
            <a:stCxn id="11" idx="1"/>
            <a:endCxn id="15" idx="3"/>
          </p:cNvCxnSpPr>
          <p:nvPr/>
        </p:nvCxnSpPr>
        <p:spPr>
          <a:xfrm flipH="1" flipV="1">
            <a:off x="7209645" y="2276548"/>
            <a:ext cx="1983442" cy="2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2" idx="2"/>
          </p:cNvCxnSpPr>
          <p:nvPr/>
        </p:nvCxnSpPr>
        <p:spPr>
          <a:xfrm>
            <a:off x="6846024" y="4651355"/>
            <a:ext cx="2712823" cy="376299"/>
          </a:xfrm>
          <a:prstGeom prst="bentConnector4">
            <a:avLst>
              <a:gd name="adj1" fmla="val 316"/>
              <a:gd name="adj2" fmla="val 160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" idx="2"/>
            <a:endCxn id="13" idx="0"/>
          </p:cNvCxnSpPr>
          <p:nvPr/>
        </p:nvCxnSpPr>
        <p:spPr>
          <a:xfrm rot="16200000" flipH="1">
            <a:off x="6621202" y="3156463"/>
            <a:ext cx="447506" cy="2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0"/>
            <a:endCxn id="10" idx="2"/>
          </p:cNvCxnSpPr>
          <p:nvPr/>
        </p:nvCxnSpPr>
        <p:spPr>
          <a:xfrm flipV="1">
            <a:off x="9558847" y="2796196"/>
            <a:ext cx="446373" cy="12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405890"/>
            <a:ext cx="11216640" cy="46901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Environment variables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AWS_ACCESS_KEY_ID=KJHKJGWUKGDIKUQWGHILUQH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AWS_SECRET_ACCESS_KEY=KSjcdolkfhqlkdhfnq2opietrk2wopvkre2igh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cat ~/.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[profile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aws_access_key_id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=KJHKJGWUKGDIKUQWGHILUQH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aws_secret_access_key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KSjcdolkfhqlkdhfnq2opietrk2wopvkre2igh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IAM Instance Role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Security Token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383030"/>
            <a:ext cx="11216640" cy="4712970"/>
          </a:xfrm>
        </p:spPr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b="1" dirty="0" smtClean="0"/>
              <a:t>administration</a:t>
            </a:r>
            <a:r>
              <a:rPr lang="en-US" dirty="0" smtClean="0"/>
              <a:t> for monitoring at all!</a:t>
            </a:r>
          </a:p>
          <a:p>
            <a:pPr lvl="1"/>
            <a:r>
              <a:rPr lang="en-US" dirty="0" smtClean="0"/>
              <a:t>Lots of </a:t>
            </a:r>
            <a:r>
              <a:rPr lang="en-US" b="1" dirty="0" smtClean="0"/>
              <a:t>free metrics</a:t>
            </a:r>
          </a:p>
          <a:p>
            <a:pPr lvl="1"/>
            <a:r>
              <a:rPr lang="en-US" dirty="0" smtClean="0"/>
              <a:t>Custom metrics</a:t>
            </a:r>
          </a:p>
          <a:p>
            <a:pPr lvl="1"/>
            <a:r>
              <a:rPr lang="en-US" dirty="0" smtClean="0"/>
              <a:t>SNS and Auto Scaling integration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Only 2 weeks of metrics data saved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custom dashboards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Cloud Watch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3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4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3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6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7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4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5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2_AWS_Overview</Template>
  <TotalTime>2238</TotalTime>
  <Words>253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10</vt:i4>
      </vt:variant>
    </vt:vector>
  </HeadingPairs>
  <TitlesOfParts>
    <vt:vector size="45" baseType="lpstr">
      <vt:lpstr>Arial</vt:lpstr>
      <vt:lpstr>Arial Black</vt:lpstr>
      <vt:lpstr>Calibri</vt:lpstr>
      <vt:lpstr>Century Gothic</vt:lpstr>
      <vt:lpstr>Consolas</vt:lpstr>
      <vt:lpstr>Franklin Gothic Book</vt:lpstr>
      <vt:lpstr>Franklin Gothic Medium</vt:lpstr>
      <vt:lpstr>Helvetica LT Std</vt:lpstr>
      <vt:lpstr>Helvetica Neue</vt:lpstr>
      <vt:lpstr>Lucida Grande</vt:lpstr>
      <vt:lpstr>Tahoma</vt:lpstr>
      <vt:lpstr>Trebuchet MS</vt:lpstr>
      <vt:lpstr>Verdana</vt:lpstr>
      <vt:lpstr>Wingdings</vt:lpstr>
      <vt:lpstr>1_epam-ppt-light</vt:lpstr>
      <vt:lpstr>EPAM_Cloud_Presentation</vt:lpstr>
      <vt:lpstr>EPAM_Cloud</vt:lpstr>
      <vt:lpstr>1_EPAM_Cloud</vt:lpstr>
      <vt:lpstr>1_EPAM_Cloud_Presentation</vt:lpstr>
      <vt:lpstr>2_EPAM_Cloud</vt:lpstr>
      <vt:lpstr>3_EPAM_Cloud</vt:lpstr>
      <vt:lpstr>epam-ppt-light</vt:lpstr>
      <vt:lpstr>epam-ppt-cover</vt:lpstr>
      <vt:lpstr>2_epam-ppt-light</vt:lpstr>
      <vt:lpstr>EPAM_PPT_General_Template_20150223</vt:lpstr>
      <vt:lpstr>3_epam-ppt-light</vt:lpstr>
      <vt:lpstr>2_EPAM_Cloud_Presentation</vt:lpstr>
      <vt:lpstr>4_EPAM_Cloud</vt:lpstr>
      <vt:lpstr>5_EPAM_Cloud</vt:lpstr>
      <vt:lpstr>3_EPAM_Cloud_Presentation</vt:lpstr>
      <vt:lpstr>6_EPAM_Cloud</vt:lpstr>
      <vt:lpstr>7_EPAM_Cloud</vt:lpstr>
      <vt:lpstr>4_epam-ppt-light</vt:lpstr>
      <vt:lpstr>1_epam-ppt-cover</vt:lpstr>
      <vt:lpstr>5_epam-ppt-light</vt:lpstr>
      <vt:lpstr>AWS::Security and Monitoring</vt:lpstr>
      <vt:lpstr>Agenda</vt:lpstr>
      <vt:lpstr>Security tools</vt:lpstr>
      <vt:lpstr>Root AWS Account Access</vt:lpstr>
      <vt:lpstr>IAM Service Overview</vt:lpstr>
      <vt:lpstr>IAM Best Practices</vt:lpstr>
      <vt:lpstr>IAM Role Explained</vt:lpstr>
      <vt:lpstr>Security Token Chain</vt:lpstr>
      <vt:lpstr>Cloud Watch Overview</vt:lpstr>
      <vt:lpstr>Links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AWS::Compute Resorces</dc:title>
  <dc:creator>Andrii Melekhovskiy</dc:creator>
  <cp:lastModifiedBy>Andrii Melekhovskiy</cp:lastModifiedBy>
  <cp:revision>43</cp:revision>
  <dcterms:created xsi:type="dcterms:W3CDTF">2014-10-02T11:42:00Z</dcterms:created>
  <dcterms:modified xsi:type="dcterms:W3CDTF">2015-10-27T21:44:32Z</dcterms:modified>
</cp:coreProperties>
</file>