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7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8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9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0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8" r:id="rId9"/>
    <p:sldMasterId id="2147483763" r:id="rId10"/>
    <p:sldMasterId id="2147483782" r:id="rId11"/>
    <p:sldMasterId id="2147483806" r:id="rId12"/>
    <p:sldMasterId id="2147483819" r:id="rId13"/>
    <p:sldMasterId id="2147483831" r:id="rId14"/>
    <p:sldMasterId id="2147483843" r:id="rId15"/>
    <p:sldMasterId id="2147483855" r:id="rId16"/>
    <p:sldMasterId id="2147483867" r:id="rId17"/>
    <p:sldMasterId id="2147483879" r:id="rId18"/>
    <p:sldMasterId id="2147483891" r:id="rId19"/>
    <p:sldMasterId id="2147483904" r:id="rId20"/>
    <p:sldMasterId id="2147483909" r:id="rId21"/>
  </p:sldMasterIdLst>
  <p:notesMasterIdLst>
    <p:notesMasterId r:id="rId31"/>
  </p:notesMasterIdLst>
  <p:sldIdLst>
    <p:sldId id="256" r:id="rId22"/>
    <p:sldId id="267" r:id="rId23"/>
    <p:sldId id="268" r:id="rId24"/>
    <p:sldId id="269" r:id="rId25"/>
    <p:sldId id="270" r:id="rId26"/>
    <p:sldId id="275" r:id="rId27"/>
    <p:sldId id="272" r:id="rId28"/>
    <p:sldId id="273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9" autoAdjust="0"/>
    <p:restoredTop sz="86233" autoAdjust="0"/>
  </p:normalViewPr>
  <p:slideViewPr>
    <p:cSldViewPr snapToGrid="0">
      <p:cViewPr varScale="1">
        <p:scale>
          <a:sx n="105" d="100"/>
          <a:sy n="105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F37C-738C-49B9-A1AB-2B1B75A4E8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F091-826C-41AD-9C70-CF19F737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972E-70C2-47C3-B368-338369E75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8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7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3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982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1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211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5350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064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831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1467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927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55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3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490166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2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099902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0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26964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055760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7794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004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4473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373269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49545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762532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84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7827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658752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7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20032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923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25317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533DD8-4D98-4DD6-8494-611924728306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927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7794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5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69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31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16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82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02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04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4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5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7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4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3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9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3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7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8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1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3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80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7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4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2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0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4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2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00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9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8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7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9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57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4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8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2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9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2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5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9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22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0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2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1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59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55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4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14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33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7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4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2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19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78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961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40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7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1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8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5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8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0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8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20371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9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3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5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54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0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1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7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1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3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4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56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5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9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44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8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0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3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47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87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7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1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71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82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3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7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2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theme" Target="../theme/theme11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22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42.xml"/><Relationship Id="rId18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17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31.xml"/><Relationship Id="rId16" Type="http://schemas.openxmlformats.org/officeDocument/2006/relationships/slideLayout" Target="../slideLayouts/slideLayout245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39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3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4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6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3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8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8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epam.com/andrii_melekhovskiy/devops_ed_aws/tree/master" TargetMode="External"/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63040"/>
            <a:ext cx="8989290" cy="2423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</a:rPr>
              <a:t>AWS</a:t>
            </a:r>
            <a:r>
              <a:rPr lang="en-US" b="0" dirty="0" smtClean="0">
                <a:latin typeface="+mn-lt"/>
              </a:rPr>
              <a:t>::VPC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399" y="3905864"/>
            <a:ext cx="8989291" cy="112333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Webinar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28600"/>
            <a:ext cx="10571480" cy="543739"/>
          </a:xfrm>
        </p:spPr>
        <p:txBody>
          <a:bodyPr/>
          <a:lstStyle/>
          <a:p>
            <a:r>
              <a:rPr lang="en-US" dirty="0" smtClean="0"/>
              <a:t>Private vs. Public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3" y="5169487"/>
            <a:ext cx="1210469" cy="687245"/>
          </a:xfrm>
          <a:prstGeom prst="rect">
            <a:avLst/>
          </a:prstGeom>
        </p:spPr>
      </p:pic>
      <p:pic>
        <p:nvPicPr>
          <p:cNvPr id="13" name="Content Placeholder 10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5" y="4898755"/>
            <a:ext cx="709122" cy="9171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Content Placeholder 10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81" y="4940074"/>
            <a:ext cx="709122" cy="9171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33" name="Group 32"/>
          <p:cNvGrpSpPr/>
          <p:nvPr/>
        </p:nvGrpSpPr>
        <p:grpSpPr>
          <a:xfrm>
            <a:off x="6022762" y="1387996"/>
            <a:ext cx="3299407" cy="2675908"/>
            <a:chOff x="4380504" y="825100"/>
            <a:chExt cx="3551349" cy="284107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504" y="825100"/>
              <a:ext cx="3551349" cy="284107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360078" y="2239417"/>
              <a:ext cx="1886216" cy="42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Public Cloud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672466" y="3837467"/>
            <a:ext cx="3" cy="87675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2878" y="4743917"/>
            <a:ext cx="496198" cy="8080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5278" y="4896317"/>
            <a:ext cx="496198" cy="8080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7678" y="5048717"/>
            <a:ext cx="496198" cy="80801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099203" y="1477323"/>
            <a:ext cx="3299407" cy="2675908"/>
            <a:chOff x="479025" y="825099"/>
            <a:chExt cx="3551349" cy="2841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25" y="825099"/>
              <a:ext cx="3551349" cy="284107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298474" y="2239417"/>
              <a:ext cx="1977663" cy="42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Private Cloud</a:t>
              </a:r>
            </a:p>
          </p:txBody>
        </p:sp>
      </p:grpSp>
      <p:cxnSp>
        <p:nvCxnSpPr>
          <p:cNvPr id="14" name="Elbow Connector 13"/>
          <p:cNvCxnSpPr>
            <a:stCxn id="13" idx="0"/>
          </p:cNvCxnSpPr>
          <p:nvPr/>
        </p:nvCxnSpPr>
        <p:spPr>
          <a:xfrm rot="5400000" flipH="1" flipV="1">
            <a:off x="6216796" y="4111927"/>
            <a:ext cx="1022679" cy="550976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0"/>
          </p:cNvCxnSpPr>
          <p:nvPr/>
        </p:nvCxnSpPr>
        <p:spPr>
          <a:xfrm rot="16200000" flipV="1">
            <a:off x="8038706" y="4137137"/>
            <a:ext cx="1063998" cy="541874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70990" y="3876073"/>
            <a:ext cx="3" cy="102024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sz="2400" dirty="0" smtClean="0"/>
              <a:t>Isolation is only logical</a:t>
            </a:r>
          </a:p>
          <a:p>
            <a:pPr marL="514350" indent="-457200"/>
            <a:r>
              <a:rPr lang="en-US" dirty="0" smtClean="0"/>
              <a:t>Cons:</a:t>
            </a:r>
          </a:p>
          <a:p>
            <a:pPr lvl="1"/>
            <a:r>
              <a:rPr lang="en-US" sz="2400" dirty="0" smtClean="0"/>
              <a:t>The same AWS resources available -&gt; scale</a:t>
            </a:r>
          </a:p>
          <a:p>
            <a:pPr lvl="1"/>
            <a:r>
              <a:rPr lang="en-US" sz="2400" dirty="0" smtClean="0"/>
              <a:t>Complete control of network and security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960120"/>
            <a:ext cx="8528304" cy="32278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apps</a:t>
            </a:r>
          </a:p>
          <a:p>
            <a:r>
              <a:rPr lang="en-US" sz="2800" dirty="0" smtClean="0"/>
              <a:t>Multi-tier </a:t>
            </a:r>
            <a:r>
              <a:rPr lang="en-US" sz="2800" dirty="0"/>
              <a:t>web applications </a:t>
            </a:r>
            <a:r>
              <a:rPr lang="en-US" sz="2800" dirty="0" smtClean="0"/>
              <a:t>with lots of components</a:t>
            </a:r>
          </a:p>
          <a:p>
            <a:r>
              <a:rPr lang="en-US" sz="2800" dirty="0" smtClean="0"/>
              <a:t>Environment isolation</a:t>
            </a:r>
          </a:p>
          <a:p>
            <a:r>
              <a:rPr lang="en-US" sz="2800" dirty="0" smtClean="0"/>
              <a:t>Extend your Data Center</a:t>
            </a:r>
          </a:p>
          <a:p>
            <a:r>
              <a:rPr lang="en-US" sz="2800" dirty="0" smtClean="0"/>
              <a:t>Disaster Recovery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88513" y="3546590"/>
            <a:ext cx="1752600" cy="1733550"/>
            <a:chOff x="4676775" y="4879368"/>
            <a:chExt cx="1752600" cy="1733550"/>
          </a:xfrm>
        </p:grpSpPr>
        <p:sp>
          <p:nvSpPr>
            <p:cNvPr id="11" name="Rounded Rectangle 10"/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TextBox 37"/>
            <p:cNvSpPr txBox="1">
              <a:spLocks noChangeArrowheads="1"/>
            </p:cNvSpPr>
            <p:nvPr/>
          </p:nvSpPr>
          <p:spPr bwMode="auto">
            <a:xfrm>
              <a:off x="4768850" y="6370030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corporate data center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0" name="Picture 9" descr="Corporate-Data-Cen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03" y="3156286"/>
            <a:ext cx="573651" cy="57365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89345" y="3546590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13" y="3180142"/>
            <a:ext cx="599171" cy="599171"/>
          </a:xfrm>
          <a:prstGeom prst="rect">
            <a:avLst/>
          </a:prstGeom>
        </p:spPr>
      </p:pic>
      <p:pic>
        <p:nvPicPr>
          <p:cNvPr id="16" name="Picture 15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3974969"/>
            <a:ext cx="731520" cy="731520"/>
          </a:xfrm>
          <a:prstGeom prst="rect">
            <a:avLst/>
          </a:prstGeom>
        </p:spPr>
      </p:pic>
      <p:pic>
        <p:nvPicPr>
          <p:cNvPr id="17" name="Picture 16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45" y="3974969"/>
            <a:ext cx="731520" cy="731520"/>
          </a:xfrm>
          <a:prstGeom prst="rect">
            <a:avLst/>
          </a:prstGeom>
        </p:spPr>
      </p:pic>
      <p:pic>
        <p:nvPicPr>
          <p:cNvPr id="18" name="Picture 17" descr="Traditional-Serv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03" y="3974969"/>
            <a:ext cx="731520" cy="731520"/>
          </a:xfrm>
          <a:prstGeom prst="rect">
            <a:avLst/>
          </a:prstGeom>
        </p:spPr>
      </p:pic>
      <p:pic>
        <p:nvPicPr>
          <p:cNvPr id="19" name="Picture 18" descr="Traditional-Serv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13" y="3987082"/>
            <a:ext cx="731520" cy="73152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3"/>
            <a:endCxn id="11" idx="1"/>
          </p:cNvCxnSpPr>
          <p:nvPr/>
        </p:nvCxnSpPr>
        <p:spPr>
          <a:xfrm>
            <a:off x="7941945" y="4413365"/>
            <a:ext cx="1246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960120"/>
            <a:ext cx="11216640" cy="5135880"/>
          </a:xfrm>
        </p:spPr>
        <p:txBody>
          <a:bodyPr/>
          <a:lstStyle/>
          <a:p>
            <a:r>
              <a:rPr lang="en-US" dirty="0" smtClean="0"/>
              <a:t>Public subnets</a:t>
            </a:r>
          </a:p>
          <a:p>
            <a:r>
              <a:rPr lang="en-US" dirty="0" smtClean="0"/>
              <a:t>Private subnets</a:t>
            </a:r>
          </a:p>
          <a:p>
            <a:r>
              <a:rPr lang="en-US" dirty="0" smtClean="0"/>
              <a:t>VPN to your Data Center</a:t>
            </a:r>
          </a:p>
          <a:p>
            <a:r>
              <a:rPr lang="en-US" dirty="0" smtClean="0"/>
              <a:t>Pear-to-Pear connect to another VPC(s)</a:t>
            </a:r>
          </a:p>
          <a:p>
            <a:r>
              <a:rPr lang="en-US" dirty="0" smtClean="0"/>
              <a:t>Combine all 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Public/Private Subnets</a:t>
            </a:r>
            <a:endParaRPr lang="en-US" dirty="0"/>
          </a:p>
        </p:txBody>
      </p:sp>
      <p:pic>
        <p:nvPicPr>
          <p:cNvPr id="7" name="Picture 6" descr="EC2-Elastic-IP-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18" y="3374803"/>
            <a:ext cx="731520" cy="731520"/>
          </a:xfrm>
          <a:prstGeom prst="rect">
            <a:avLst/>
          </a:prstGeom>
        </p:spPr>
      </p:pic>
      <p:sp>
        <p:nvSpPr>
          <p:cNvPr id="8" name="TextBox 35"/>
          <p:cNvSpPr txBox="1"/>
          <p:nvPr/>
        </p:nvSpPr>
        <p:spPr>
          <a:xfrm>
            <a:off x="3670995" y="4037947"/>
            <a:ext cx="646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Elastic IP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" name="Picture 8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1581231"/>
            <a:ext cx="731520" cy="731520"/>
          </a:xfrm>
          <a:prstGeom prst="rect">
            <a:avLst/>
          </a:prstGeom>
        </p:spPr>
      </p:pic>
      <p:sp>
        <p:nvSpPr>
          <p:cNvPr id="10" name="TextBox 30"/>
          <p:cNvSpPr txBox="1"/>
          <p:nvPr/>
        </p:nvSpPr>
        <p:spPr>
          <a:xfrm>
            <a:off x="3473502" y="2379681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" name="Picture 10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68" y="3528768"/>
            <a:ext cx="731520" cy="731520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169782" y="4327218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87980" y="1177970"/>
            <a:ext cx="2324100" cy="1733550"/>
            <a:chOff x="4629150" y="2824163"/>
            <a:chExt cx="1752600" cy="1733550"/>
          </a:xfrm>
        </p:grpSpPr>
        <p:sp>
          <p:nvSpPr>
            <p:cNvPr id="18" name="Rounded Rectangle 17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368" y="1015578"/>
            <a:ext cx="215900" cy="2413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71978" y="3208904"/>
            <a:ext cx="2324100" cy="2853568"/>
            <a:chOff x="4629150" y="2824163"/>
            <a:chExt cx="1752600" cy="1733550"/>
          </a:xfrm>
        </p:grpSpPr>
        <p:sp>
          <p:nvSpPr>
            <p:cNvPr id="21" name="Rounded Rectangle 20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2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5" name="Picture 4" descr="VPC-Internet-Gateway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90" y="2746928"/>
            <a:ext cx="731520" cy="731520"/>
          </a:xfrm>
          <a:prstGeom prst="rect">
            <a:avLst/>
          </a:prstGeom>
        </p:spPr>
      </p:pic>
      <p:sp>
        <p:nvSpPr>
          <p:cNvPr id="6" name="TextBox 30"/>
          <p:cNvSpPr txBox="1"/>
          <p:nvPr/>
        </p:nvSpPr>
        <p:spPr>
          <a:xfrm>
            <a:off x="6460890" y="3438531"/>
            <a:ext cx="588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6" name="Picture 25" descr="Intern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08" y="2746928"/>
            <a:ext cx="731520" cy="731520"/>
          </a:xfrm>
          <a:prstGeom prst="rect">
            <a:avLst/>
          </a:prstGeom>
        </p:spPr>
      </p:pic>
      <p:sp>
        <p:nvSpPr>
          <p:cNvPr id="27" name="TextBox 21"/>
          <p:cNvSpPr txBox="1"/>
          <p:nvPr/>
        </p:nvSpPr>
        <p:spPr>
          <a:xfrm>
            <a:off x="8035932" y="3504917"/>
            <a:ext cx="647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>
            <a:stCxn id="7" idx="3"/>
            <a:endCxn id="5" idx="1"/>
          </p:cNvCxnSpPr>
          <p:nvPr/>
        </p:nvCxnSpPr>
        <p:spPr>
          <a:xfrm flipV="1">
            <a:off x="4360038" y="3112688"/>
            <a:ext cx="2029552" cy="62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6" idx="1"/>
          </p:cNvCxnSpPr>
          <p:nvPr/>
        </p:nvCxnSpPr>
        <p:spPr>
          <a:xfrm>
            <a:off x="7121110" y="3112688"/>
            <a:ext cx="8676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2"/>
            <a:endCxn id="8" idx="3"/>
          </p:cNvCxnSpPr>
          <p:nvPr/>
        </p:nvCxnSpPr>
        <p:spPr>
          <a:xfrm rot="5400000">
            <a:off x="6110500" y="1865866"/>
            <a:ext cx="456086" cy="40419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0"/>
            <a:endCxn id="9" idx="3"/>
          </p:cNvCxnSpPr>
          <p:nvPr/>
        </p:nvCxnSpPr>
        <p:spPr>
          <a:xfrm rot="16200000" flipV="1">
            <a:off x="5828620" y="220980"/>
            <a:ext cx="799937" cy="4251960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mazon-Elastic-Load-Balaci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4644789"/>
            <a:ext cx="731520" cy="731520"/>
          </a:xfrm>
          <a:prstGeom prst="rect">
            <a:avLst/>
          </a:prstGeom>
        </p:spPr>
      </p:pic>
      <p:sp>
        <p:nvSpPr>
          <p:cNvPr id="45" name="TextBox 39"/>
          <p:cNvSpPr txBox="1">
            <a:spLocks noChangeArrowheads="1"/>
          </p:cNvSpPr>
          <p:nvPr/>
        </p:nvSpPr>
        <p:spPr bwMode="auto">
          <a:xfrm>
            <a:off x="4738211" y="5387516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46" name="Picture 45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68" y="4641867"/>
            <a:ext cx="731520" cy="731520"/>
          </a:xfrm>
          <a:prstGeom prst="rect">
            <a:avLst/>
          </a:prstGeom>
        </p:spPr>
      </p:pic>
      <p:sp>
        <p:nvSpPr>
          <p:cNvPr id="47" name="TextBox 30"/>
          <p:cNvSpPr txBox="1"/>
          <p:nvPr/>
        </p:nvSpPr>
        <p:spPr>
          <a:xfrm>
            <a:off x="3169782" y="5440317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50" name="Elbow Connector 49"/>
          <p:cNvCxnSpPr>
            <a:stCxn id="26" idx="2"/>
            <a:endCxn id="44" idx="3"/>
          </p:cNvCxnSpPr>
          <p:nvPr/>
        </p:nvCxnSpPr>
        <p:spPr>
          <a:xfrm rot="5400000">
            <a:off x="6200154" y="2856134"/>
            <a:ext cx="1532101" cy="27767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1"/>
            <a:endCxn id="46" idx="3"/>
          </p:cNvCxnSpPr>
          <p:nvPr/>
        </p:nvCxnSpPr>
        <p:spPr>
          <a:xfrm rot="10800000">
            <a:off x="3798888" y="5007627"/>
            <a:ext cx="1047432" cy="29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5" name="Picture 4" descr="EC2-Elastic-IP-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18" y="3374803"/>
            <a:ext cx="731520" cy="731520"/>
          </a:xfrm>
          <a:prstGeom prst="rect">
            <a:avLst/>
          </a:prstGeom>
        </p:spPr>
      </p:pic>
      <p:sp>
        <p:nvSpPr>
          <p:cNvPr id="6" name="TextBox 35"/>
          <p:cNvSpPr txBox="1"/>
          <p:nvPr/>
        </p:nvSpPr>
        <p:spPr>
          <a:xfrm>
            <a:off x="3670995" y="4037947"/>
            <a:ext cx="646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Elastic IP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" name="Picture 6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1581231"/>
            <a:ext cx="731520" cy="731520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473502" y="2379681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" name="Picture 8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68" y="3528768"/>
            <a:ext cx="731520" cy="731520"/>
          </a:xfrm>
          <a:prstGeom prst="rect">
            <a:avLst/>
          </a:prstGeom>
        </p:spPr>
      </p:pic>
      <p:sp>
        <p:nvSpPr>
          <p:cNvPr id="10" name="TextBox 30"/>
          <p:cNvSpPr txBox="1"/>
          <p:nvPr/>
        </p:nvSpPr>
        <p:spPr>
          <a:xfrm>
            <a:off x="3169782" y="4327218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87980" y="1177970"/>
            <a:ext cx="2324100" cy="1733550"/>
            <a:chOff x="4629150" y="2824163"/>
            <a:chExt cx="1752600" cy="1733550"/>
          </a:xfrm>
        </p:grpSpPr>
        <p:sp>
          <p:nvSpPr>
            <p:cNvPr id="12" name="Rounded Rectangle 1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368" y="1015578"/>
            <a:ext cx="215900" cy="2413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71978" y="3208904"/>
            <a:ext cx="2324100" cy="2853568"/>
            <a:chOff x="4629150" y="2824163"/>
            <a:chExt cx="1752600" cy="1733550"/>
          </a:xfrm>
        </p:grpSpPr>
        <p:sp>
          <p:nvSpPr>
            <p:cNvPr id="16" name="Rounded Rectangle 15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8" name="Picture 17" descr="VPC-Internet-Gateway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8" y="2746928"/>
            <a:ext cx="731520" cy="731520"/>
          </a:xfrm>
          <a:prstGeom prst="rect">
            <a:avLst/>
          </a:prstGeom>
        </p:spPr>
      </p:pic>
      <p:sp>
        <p:nvSpPr>
          <p:cNvPr id="19" name="TextBox 30"/>
          <p:cNvSpPr txBox="1"/>
          <p:nvPr/>
        </p:nvSpPr>
        <p:spPr>
          <a:xfrm>
            <a:off x="7850778" y="3438531"/>
            <a:ext cx="588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0" name="Picture 19" descr="Intern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96" y="2746928"/>
            <a:ext cx="731520" cy="73152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425820" y="3504917"/>
            <a:ext cx="647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2" name="Straight Arrow Connector 21"/>
          <p:cNvCxnSpPr>
            <a:stCxn id="5" idx="3"/>
            <a:endCxn id="32" idx="1"/>
          </p:cNvCxnSpPr>
          <p:nvPr/>
        </p:nvCxnSpPr>
        <p:spPr>
          <a:xfrm flipV="1">
            <a:off x="4360038" y="3155481"/>
            <a:ext cx="1835878" cy="585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8510998" y="3112688"/>
            <a:ext cx="8676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2"/>
            <a:endCxn id="6" idx="3"/>
          </p:cNvCxnSpPr>
          <p:nvPr/>
        </p:nvCxnSpPr>
        <p:spPr>
          <a:xfrm rot="5400000">
            <a:off x="6805444" y="1170922"/>
            <a:ext cx="456086" cy="54318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mazon-Elastic-Load-Balaci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4644789"/>
            <a:ext cx="731520" cy="731520"/>
          </a:xfrm>
          <a:prstGeom prst="rect">
            <a:avLst/>
          </a:prstGeom>
        </p:spPr>
      </p:pic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4738211" y="5387516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28" name="Picture 27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68" y="4641867"/>
            <a:ext cx="731520" cy="731520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>
            <a:off x="3169782" y="5440317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30" name="Elbow Connector 29"/>
          <p:cNvCxnSpPr>
            <a:stCxn id="20" idx="2"/>
            <a:endCxn id="26" idx="3"/>
          </p:cNvCxnSpPr>
          <p:nvPr/>
        </p:nvCxnSpPr>
        <p:spPr>
          <a:xfrm rot="5400000">
            <a:off x="6895098" y="2161190"/>
            <a:ext cx="1532101" cy="4166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1"/>
            <a:endCxn id="28" idx="3"/>
          </p:cNvCxnSpPr>
          <p:nvPr/>
        </p:nvCxnSpPr>
        <p:spPr>
          <a:xfrm rot="10800000">
            <a:off x="3798888" y="5007627"/>
            <a:ext cx="1047432" cy="2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2" name="Picture 31" descr="VPC-Rout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16" y="2789721"/>
            <a:ext cx="731520" cy="731520"/>
          </a:xfrm>
          <a:prstGeom prst="rect">
            <a:avLst/>
          </a:prstGeom>
        </p:spPr>
      </p:pic>
      <p:sp>
        <p:nvSpPr>
          <p:cNvPr id="33" name="TextBox 29"/>
          <p:cNvSpPr txBox="1"/>
          <p:nvPr/>
        </p:nvSpPr>
        <p:spPr>
          <a:xfrm>
            <a:off x="6329606" y="3584892"/>
            <a:ext cx="4738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router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35" name="Straight Arrow Connector 34"/>
          <p:cNvCxnSpPr>
            <a:stCxn id="32" idx="3"/>
            <a:endCxn id="18" idx="1"/>
          </p:cNvCxnSpPr>
          <p:nvPr/>
        </p:nvCxnSpPr>
        <p:spPr>
          <a:xfrm flipV="1">
            <a:off x="6927436" y="3112688"/>
            <a:ext cx="852042" cy="42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oute-Tabl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99" y="1781979"/>
            <a:ext cx="731520" cy="731520"/>
          </a:xfrm>
          <a:prstGeom prst="rect">
            <a:avLst/>
          </a:prstGeom>
        </p:spPr>
      </p:pic>
      <p:sp>
        <p:nvSpPr>
          <p:cNvPr id="39" name="TextBox 25"/>
          <p:cNvSpPr txBox="1"/>
          <p:nvPr/>
        </p:nvSpPr>
        <p:spPr>
          <a:xfrm>
            <a:off x="6173358" y="2674594"/>
            <a:ext cx="7890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route table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>
            <a:stCxn id="7" idx="3"/>
            <a:endCxn id="32" idx="1"/>
          </p:cNvCxnSpPr>
          <p:nvPr/>
        </p:nvCxnSpPr>
        <p:spPr>
          <a:xfrm>
            <a:off x="4102608" y="1946991"/>
            <a:ext cx="2093308" cy="120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3" name="Picture 42" descr="EC2-Instanc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8" y="1724418"/>
            <a:ext cx="731520" cy="731520"/>
          </a:xfrm>
          <a:prstGeom prst="rect">
            <a:avLst/>
          </a:prstGeom>
        </p:spPr>
      </p:pic>
      <p:sp>
        <p:nvSpPr>
          <p:cNvPr id="44" name="TextBox 30"/>
          <p:cNvSpPr txBox="1"/>
          <p:nvPr/>
        </p:nvSpPr>
        <p:spPr>
          <a:xfrm>
            <a:off x="7881892" y="2522868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NAT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45" name="Straight Arrow Connector 44"/>
          <p:cNvCxnSpPr>
            <a:stCxn id="32" idx="3"/>
            <a:endCxn id="43" idx="1"/>
          </p:cNvCxnSpPr>
          <p:nvPr/>
        </p:nvCxnSpPr>
        <p:spPr>
          <a:xfrm flipV="1">
            <a:off x="6927436" y="2090178"/>
            <a:ext cx="852042" cy="1065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20" idx="1"/>
          </p:cNvCxnSpPr>
          <p:nvPr/>
        </p:nvCxnSpPr>
        <p:spPr>
          <a:xfrm>
            <a:off x="8510998" y="2090178"/>
            <a:ext cx="867698" cy="102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960120"/>
            <a:ext cx="11216640" cy="5135880"/>
          </a:xfrm>
        </p:spPr>
        <p:txBody>
          <a:bodyPr/>
          <a:lstStyle/>
          <a:p>
            <a:r>
              <a:rPr lang="en-US" dirty="0" smtClean="0"/>
              <a:t>Public/Private subnets</a:t>
            </a:r>
          </a:p>
          <a:p>
            <a:r>
              <a:rPr lang="en-US" dirty="0" smtClean="0"/>
              <a:t>Network ACL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51" t="67407" r="38482" b="8148"/>
          <a:stretch/>
        </p:blipFill>
        <p:spPr>
          <a:xfrm>
            <a:off x="609600" y="2095500"/>
            <a:ext cx="68961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git.epam.com/andrii_melekhovskiy/devops_ed_aws/tree/master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8355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3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6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7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4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5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2_AWS_Overview</Template>
  <TotalTime>633</TotalTime>
  <Words>127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9</vt:i4>
      </vt:variant>
    </vt:vector>
  </HeadingPairs>
  <TitlesOfParts>
    <vt:vector size="43" baseType="lpstr">
      <vt:lpstr>Arial</vt:lpstr>
      <vt:lpstr>Arial Black</vt:lpstr>
      <vt:lpstr>Calibri</vt:lpstr>
      <vt:lpstr>Century Gothic</vt:lpstr>
      <vt:lpstr>Franklin Gothic Book</vt:lpstr>
      <vt:lpstr>Franklin Gothic Medium</vt:lpstr>
      <vt:lpstr>Helvetica LT Std</vt:lpstr>
      <vt:lpstr>Helvetica Neue</vt:lpstr>
      <vt:lpstr>Lucida Grande</vt:lpstr>
      <vt:lpstr>Tahoma</vt:lpstr>
      <vt:lpstr>Trebuchet MS</vt:lpstr>
      <vt:lpstr>Verdana</vt:lpstr>
      <vt:lpstr>Wingdings</vt:lpstr>
      <vt:lpstr>1_epam-ppt-light</vt:lpstr>
      <vt:lpstr>EPAM_Cloud_Presentation</vt:lpstr>
      <vt:lpstr>EPAM_Cloud</vt:lpstr>
      <vt:lpstr>1_EPAM_Cloud</vt:lpstr>
      <vt:lpstr>1_EPAM_Cloud_Presentation</vt:lpstr>
      <vt:lpstr>2_EPAM_Cloud</vt:lpstr>
      <vt:lpstr>3_EPAM_Cloud</vt:lpstr>
      <vt:lpstr>epam-ppt-light</vt:lpstr>
      <vt:lpstr>epam-ppt-cover</vt:lpstr>
      <vt:lpstr>2_epam-ppt-light</vt:lpstr>
      <vt:lpstr>EPAM_PPT_General_Template_20150223</vt:lpstr>
      <vt:lpstr>3_epam-ppt-light</vt:lpstr>
      <vt:lpstr>2_EPAM_Cloud_Presentation</vt:lpstr>
      <vt:lpstr>4_EPAM_Cloud</vt:lpstr>
      <vt:lpstr>5_EPAM_Cloud</vt:lpstr>
      <vt:lpstr>3_EPAM_Cloud_Presentation</vt:lpstr>
      <vt:lpstr>6_EPAM_Cloud</vt:lpstr>
      <vt:lpstr>7_EPAM_Cloud</vt:lpstr>
      <vt:lpstr>4_epam-ppt-light</vt:lpstr>
      <vt:lpstr>1_epam-ppt-cover</vt:lpstr>
      <vt:lpstr>5_epam-ppt-light</vt:lpstr>
      <vt:lpstr>AWS::VPC</vt:lpstr>
      <vt:lpstr>Private vs. Public</vt:lpstr>
      <vt:lpstr>Not so Private</vt:lpstr>
      <vt:lpstr>Use Cases</vt:lpstr>
      <vt:lpstr>Connectivity Options</vt:lpstr>
      <vt:lpstr>Public/Private Subnets</vt:lpstr>
      <vt:lpstr>Routing</vt:lpstr>
      <vt:lpstr>Security</vt:lpstr>
      <vt:lpstr>Links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AWS::Compute Resorces</dc:title>
  <dc:creator>Andrii Melekhovskiy</dc:creator>
  <cp:lastModifiedBy>Andrii Melekhovskiy</cp:lastModifiedBy>
  <cp:revision>30</cp:revision>
  <dcterms:created xsi:type="dcterms:W3CDTF">2014-10-02T11:42:00Z</dcterms:created>
  <dcterms:modified xsi:type="dcterms:W3CDTF">2015-10-23T09:31:13Z</dcterms:modified>
</cp:coreProperties>
</file>