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8" r:id="rId6"/>
    <p:sldId id="285" r:id="rId7"/>
    <p:sldId id="262" r:id="rId8"/>
    <p:sldId id="263" r:id="rId9"/>
    <p:sldId id="264" r:id="rId10"/>
    <p:sldId id="297" r:id="rId11"/>
    <p:sldId id="265" r:id="rId12"/>
    <p:sldId id="287" r:id="rId13"/>
    <p:sldId id="266" r:id="rId14"/>
    <p:sldId id="267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4"/>
    <p:restoredTop sz="73247"/>
  </p:normalViewPr>
  <p:slideViewPr>
    <p:cSldViewPr snapToGrid="0" snapToObjects="1">
      <p:cViewPr>
        <p:scale>
          <a:sx n="120" d="100"/>
          <a:sy n="120" d="100"/>
        </p:scale>
        <p:origin x="-16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8D4D1-F036-7449-A07C-F44A6D94904C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C9DB-D039-7D44-B53F-F397CAA6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C9DB-D039-7D44-B53F-F397CAA656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 -&gt; RDF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Mappings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058400" cy="6408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3274" y="2023963"/>
            <a:ext cx="5269652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lvl="1"/>
            <a:r>
              <a:rPr lang="nl-BE" dirty="0"/>
              <a:t>R2RML does not provide data manipulation functions but relies on the capabilities of the relational backend instead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</a:t>
            </a:r>
            <a:r>
              <a:rPr lang="en-US" dirty="0" err="1" smtClean="0"/>
              <a:t>Voor</a:t>
            </a:r>
            <a:r>
              <a:rPr lang="en-US" dirty="0" smtClean="0"/>
              <a:t>-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Time and resource consuming</a:t>
            </a:r>
          </a:p>
          <a:p>
            <a:pPr lvl="1"/>
            <a:r>
              <a:rPr lang="en-US" dirty="0" smtClean="0"/>
              <a:t>Outdated</a:t>
            </a:r>
          </a:p>
          <a:p>
            <a:pPr lvl="1"/>
            <a:endParaRPr lang="en-US" dirty="0"/>
          </a:p>
          <a:p>
            <a:r>
              <a:rPr lang="en-US" dirty="0" err="1" smtClean="0"/>
              <a:t>Voordelen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facilitate further processing, analysis or reasoning on the RDF data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éénmalige</a:t>
            </a:r>
            <a:r>
              <a:rPr lang="en-US" dirty="0" smtClean="0"/>
              <a:t> ETL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daarna</a:t>
            </a:r>
            <a:r>
              <a:rPr lang="en-US" dirty="0" smtClean="0"/>
              <a:t> updates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RDBMS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triple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Virtualisatie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5067" y="3420096"/>
            <a:ext cx="9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9025466" y="287866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6533" y="34317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526492" y="2126634"/>
            <a:ext cx="1245658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4463521" y="4333566"/>
            <a:ext cx="1245658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Domein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71825" y="3302079"/>
            <a:ext cx="5074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71825" y="3910155"/>
            <a:ext cx="5074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3621881" y="1537573"/>
            <a:ext cx="2928938" cy="4157662"/>
          </a:xfrm>
          <a:prstGeom prst="cloud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Virtualisatie</a:t>
            </a:r>
            <a:r>
              <a:rPr lang="en-US" dirty="0" smtClean="0"/>
              <a:t>: </a:t>
            </a:r>
            <a:r>
              <a:rPr lang="en-US" dirty="0" err="1" smtClean="0"/>
              <a:t>Voor</a:t>
            </a:r>
            <a:r>
              <a:rPr lang="en-US" dirty="0" smtClean="0"/>
              <a:t>-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74858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Omgekeerd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Materialisatie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Voordelen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bijkomend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altijd</a:t>
            </a:r>
            <a:r>
              <a:rPr lang="en-US" dirty="0" smtClean="0"/>
              <a:t> up to date</a:t>
            </a:r>
          </a:p>
          <a:p>
            <a:endParaRPr lang="en-US" dirty="0"/>
          </a:p>
          <a:p>
            <a:r>
              <a:rPr lang="en-US" dirty="0" err="1" smtClean="0"/>
              <a:t>Nadelen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volledige</a:t>
            </a:r>
            <a:r>
              <a:rPr lang="en-US" dirty="0" smtClean="0"/>
              <a:t> SPARQL </a:t>
            </a:r>
            <a:r>
              <a:rPr lang="en-US" dirty="0" err="1" smtClean="0"/>
              <a:t>dekking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beperktere</a:t>
            </a:r>
            <a:r>
              <a:rPr lang="en-US" dirty="0" smtClean="0"/>
              <a:t> </a:t>
            </a:r>
            <a:r>
              <a:rPr lang="en-US" dirty="0" err="1" smtClean="0"/>
              <a:t>datatransformatiemogelijkheden</a:t>
            </a:r>
            <a:r>
              <a:rPr lang="en-US" dirty="0" smtClean="0"/>
              <a:t> (SQL </a:t>
            </a:r>
            <a:r>
              <a:rPr lang="en-US" dirty="0" err="1" smtClean="0"/>
              <a:t>functies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??Full-text query ??</a:t>
            </a:r>
            <a:r>
              <a:rPr lang="en-US" dirty="0" err="1" smtClean="0"/>
              <a:t>geosparql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0305" y="1845734"/>
            <a:ext cx="45748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Performantie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meeste</a:t>
            </a:r>
            <a:r>
              <a:rPr lang="en-US" dirty="0" smtClean="0"/>
              <a:t> queries </a:t>
            </a:r>
            <a:r>
              <a:rPr lang="en-US" dirty="0" err="1" smtClean="0"/>
              <a:t>performanter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query </a:t>
            </a:r>
            <a:r>
              <a:rPr lang="en-US" dirty="0" err="1" smtClean="0"/>
              <a:t>rechtstreeks</a:t>
            </a:r>
            <a:r>
              <a:rPr lang="en-US" dirty="0" smtClean="0"/>
              <a:t> op triple store</a:t>
            </a:r>
          </a:p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minderheid</a:t>
            </a:r>
            <a:r>
              <a:rPr lang="en-US" dirty="0" smtClean="0"/>
              <a:t> </a:t>
            </a:r>
            <a:r>
              <a:rPr lang="en-US" dirty="0" err="1" smtClean="0"/>
              <a:t>beduidend</a:t>
            </a:r>
            <a:r>
              <a:rPr lang="en-US" dirty="0" smtClean="0"/>
              <a:t> </a:t>
            </a:r>
            <a:r>
              <a:rPr lang="en-US" dirty="0" err="1" smtClean="0"/>
              <a:t>trager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Materialisatie</a:t>
            </a:r>
            <a:endParaRPr lang="en-US" dirty="0" smtClean="0"/>
          </a:p>
          <a:p>
            <a:r>
              <a:rPr lang="en-US" dirty="0" err="1" smtClean="0"/>
              <a:t>Virtualisatie</a:t>
            </a:r>
            <a:endParaRPr lang="en-US" dirty="0" smtClean="0"/>
          </a:p>
          <a:p>
            <a:r>
              <a:rPr lang="en-US" dirty="0" err="1" smtClean="0"/>
              <a:t>Beiden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R2RML: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dirty="0"/>
              <a:t>R2RML </a:t>
            </a:r>
            <a:r>
              <a:rPr lang="en-US" dirty="0" smtClean="0"/>
              <a:t>conformance:</a:t>
            </a:r>
          </a:p>
          <a:p>
            <a:r>
              <a:rPr lang="en-US" dirty="0" smtClean="0"/>
              <a:t>Type: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r>
              <a:rPr lang="en-US" dirty="0" smtClean="0"/>
              <a:t>Maturity:</a:t>
            </a:r>
          </a:p>
          <a:p>
            <a:r>
              <a:rPr lang="en-US" dirty="0" smtClean="0"/>
              <a:t>Sustained:</a:t>
            </a:r>
            <a:endParaRPr lang="en-US" dirty="0"/>
          </a:p>
          <a:p>
            <a:r>
              <a:rPr lang="en-US" dirty="0" smtClean="0"/>
              <a:t>License:</a:t>
            </a:r>
            <a:endParaRPr lang="en-US" dirty="0"/>
          </a:p>
          <a:p>
            <a:r>
              <a:rPr lang="en-US" dirty="0" smtClean="0"/>
              <a:t>Connector </a:t>
            </a:r>
            <a:r>
              <a:rPr lang="en-US" dirty="0"/>
              <a:t>with SQL </a:t>
            </a:r>
            <a:r>
              <a:rPr lang="en-US" dirty="0" smtClean="0"/>
              <a:t>server:</a:t>
            </a:r>
          </a:p>
          <a:p>
            <a:r>
              <a:rPr lang="en-US" dirty="0" smtClean="0"/>
              <a:t>Transparent pricing: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DB2Triples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R2RML conformance</a:t>
            </a:r>
            <a:r>
              <a:rPr lang="en-US" dirty="0" smtClean="0">
                <a:solidFill>
                  <a:srgbClr val="92D050"/>
                </a:solidFill>
              </a:rPr>
              <a:t>: 61/62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materialisatie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  <a:r>
              <a:rPr lang="en-US" dirty="0" smtClean="0"/>
              <a:t>: ?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+, </a:t>
            </a:r>
            <a:r>
              <a:rPr lang="en-US" dirty="0"/>
              <a:t>used in </a:t>
            </a:r>
            <a:r>
              <a:rPr lang="en-US" dirty="0" smtClean="0"/>
              <a:t>IWB, RML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Sustained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</a:p>
          <a:p>
            <a:r>
              <a:rPr lang="en-US" dirty="0" smtClean="0"/>
              <a:t>License: open source (LGPL 2.1)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Connector with SQL server</a:t>
            </a:r>
            <a:r>
              <a:rPr lang="en-US" dirty="0" smtClean="0">
                <a:solidFill>
                  <a:srgbClr val="FF0000"/>
                </a:solidFill>
              </a:rPr>
              <a:t>: JDBC not tested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37" y="478581"/>
            <a:ext cx="2501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Ultrawrap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R2RML conformance</a:t>
            </a:r>
            <a:r>
              <a:rPr lang="en-US" dirty="0" smtClean="0"/>
              <a:t>: 62/62</a:t>
            </a:r>
            <a:endParaRPr lang="en-US" dirty="0"/>
          </a:p>
          <a:p>
            <a:r>
              <a:rPr lang="en-US" dirty="0"/>
              <a:t>Type</a:t>
            </a:r>
            <a:r>
              <a:rPr lang="en-US" dirty="0" smtClean="0"/>
              <a:t>: both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commercial</a:t>
            </a:r>
            <a:endParaRPr lang="en-US" dirty="0"/>
          </a:p>
          <a:p>
            <a:r>
              <a:rPr lang="en-US" dirty="0"/>
              <a:t>Connector with SQL server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Transparent pricing: -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63" y="226060"/>
            <a:ext cx="5372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Virtuoso RDF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R2RML conformance</a:t>
            </a:r>
            <a:r>
              <a:rPr lang="en-US" dirty="0" smtClean="0">
                <a:solidFill>
                  <a:srgbClr val="FF0000"/>
                </a:solidFill>
              </a:rPr>
              <a:t>: 33/69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hoofdzakelijk</a:t>
            </a:r>
            <a:r>
              <a:rPr lang="en-US" dirty="0" smtClean="0"/>
              <a:t> </a:t>
            </a:r>
            <a:r>
              <a:rPr lang="en-US" dirty="0" err="1" smtClean="0"/>
              <a:t>virtualisatie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</a:t>
            </a:r>
            <a:r>
              <a:rPr lang="en-US" dirty="0"/>
              <a:t>open source (GNU General Public License version </a:t>
            </a:r>
            <a:r>
              <a:rPr lang="en-US" dirty="0" smtClean="0"/>
              <a:t>2)/</a:t>
            </a:r>
            <a:r>
              <a:rPr lang="en-US" dirty="0"/>
              <a:t>commercial</a:t>
            </a:r>
          </a:p>
          <a:p>
            <a:r>
              <a:rPr lang="en-US" dirty="0"/>
              <a:t>Connector with SQL server</a:t>
            </a:r>
            <a:r>
              <a:rPr lang="en-US" dirty="0" smtClean="0"/>
              <a:t>: +, </a:t>
            </a:r>
            <a:r>
              <a:rPr lang="en-US" dirty="0" smtClean="0">
                <a:solidFill>
                  <a:srgbClr val="FF0000"/>
                </a:solidFill>
              </a:rPr>
              <a:t>but only in commercial version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Transparent pricing: +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178229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Mapping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47" y="503767"/>
            <a:ext cx="78232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D2RQ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+, </a:t>
            </a:r>
            <a:r>
              <a:rPr lang="en-US" dirty="0" err="1" smtClean="0">
                <a:solidFill>
                  <a:srgbClr val="FF0000"/>
                </a:solidFill>
              </a:rPr>
              <a:t>enkel</a:t>
            </a:r>
            <a:r>
              <a:rPr lang="en-US" dirty="0" smtClean="0">
                <a:solidFill>
                  <a:srgbClr val="FF0000"/>
                </a:solidFill>
              </a:rPr>
              <a:t> in development branch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R2RML conformance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beide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</a:t>
            </a:r>
            <a:r>
              <a:rPr lang="en-US" dirty="0" err="1" smtClean="0"/>
              <a:t>mogelijks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Sustained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License</a:t>
            </a:r>
            <a:r>
              <a:rPr lang="en-US" dirty="0" smtClean="0"/>
              <a:t>: open source (Apache)</a:t>
            </a:r>
          </a:p>
          <a:p>
            <a:r>
              <a:rPr lang="en-US" dirty="0" smtClean="0"/>
              <a:t>Connector </a:t>
            </a:r>
            <a:r>
              <a:rPr lang="en-US" dirty="0"/>
              <a:t>with SQL server</a:t>
            </a:r>
            <a:r>
              <a:rPr lang="en-US" dirty="0" smtClean="0"/>
              <a:t>: +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75" y="707181"/>
            <a:ext cx="162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ontop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R2RML </a:t>
            </a:r>
            <a:r>
              <a:rPr lang="en-US" dirty="0">
                <a:solidFill>
                  <a:schemeClr val="tx1"/>
                </a:solidFill>
              </a:rPr>
              <a:t>conformance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beide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open source (Apache 2)</a:t>
            </a:r>
          </a:p>
          <a:p>
            <a:r>
              <a:rPr lang="en-US" dirty="0" smtClean="0"/>
              <a:t>Connector </a:t>
            </a:r>
            <a:r>
              <a:rPr lang="en-US" dirty="0"/>
              <a:t>with SQL server</a:t>
            </a:r>
            <a:r>
              <a:rPr lang="en-US" dirty="0" smtClean="0"/>
              <a:t>: + (JDBC)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41287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R2RML </a:t>
            </a:r>
            <a:r>
              <a:rPr lang="en-US" dirty="0">
                <a:solidFill>
                  <a:schemeClr val="tx1"/>
                </a:solidFill>
              </a:rPr>
              <a:t>conformance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beide</a:t>
            </a:r>
            <a:r>
              <a:rPr lang="en-US" dirty="0" smtClean="0"/>
              <a:t>, </a:t>
            </a:r>
            <a:r>
              <a:rPr lang="en-US" dirty="0" err="1" smtClean="0"/>
              <a:t>extensie</a:t>
            </a:r>
            <a:r>
              <a:rPr lang="en-US" dirty="0" smtClean="0"/>
              <a:t> op –</a:t>
            </a:r>
            <a:r>
              <a:rPr lang="en-US" dirty="0" err="1" smtClean="0"/>
              <a:t>ontop</a:t>
            </a:r>
            <a:r>
              <a:rPr lang="en-US" dirty="0" smtClean="0"/>
              <a:t>-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commercial</a:t>
            </a:r>
          </a:p>
          <a:p>
            <a:r>
              <a:rPr lang="en-US" dirty="0" smtClean="0"/>
              <a:t>Connector </a:t>
            </a:r>
            <a:r>
              <a:rPr lang="en-US" dirty="0"/>
              <a:t>with SQL server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Transparent pricing: 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829734"/>
            <a:ext cx="308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Morph-RDB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R2RML </a:t>
            </a:r>
            <a:r>
              <a:rPr lang="en-US" dirty="0">
                <a:solidFill>
                  <a:schemeClr val="tx1"/>
                </a:solidFill>
              </a:rPr>
              <a:t>conformance</a:t>
            </a:r>
            <a:r>
              <a:rPr lang="en-US" dirty="0" smtClean="0">
                <a:solidFill>
                  <a:schemeClr val="tx1"/>
                </a:solidFill>
              </a:rPr>
              <a:t>: 56/62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beide</a:t>
            </a:r>
            <a:endParaRPr lang="en-US" dirty="0"/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Maturity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open source (Apache 2)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Connector </a:t>
            </a:r>
            <a:r>
              <a:rPr lang="en-US" dirty="0">
                <a:solidFill>
                  <a:srgbClr val="FF0000"/>
                </a:solidFill>
              </a:rPr>
              <a:t>with SQL server</a:t>
            </a:r>
            <a:r>
              <a:rPr lang="en-US" dirty="0" smtClean="0">
                <a:solidFill>
                  <a:srgbClr val="FF0000"/>
                </a:solidFill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102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R2RML</a:t>
            </a:r>
            <a:r>
              <a:rPr lang="en-US" dirty="0" smtClean="0"/>
              <a:t>: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R2RML </a:t>
            </a:r>
            <a:r>
              <a:rPr lang="en-US" dirty="0">
                <a:solidFill>
                  <a:schemeClr val="tx1"/>
                </a:solidFill>
              </a:rPr>
              <a:t>conformance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materialisatie</a:t>
            </a:r>
            <a:r>
              <a:rPr lang="en-US" dirty="0" smtClean="0">
                <a:solidFill>
                  <a:srgbClr val="FF0000"/>
                </a:solidFill>
              </a:rPr>
              <a:t>, maar </a:t>
            </a:r>
            <a:r>
              <a:rPr lang="en-US" dirty="0" err="1" smtClean="0">
                <a:solidFill>
                  <a:srgbClr val="FF0000"/>
                </a:solidFill>
              </a:rPr>
              <a:t>incrementeel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Maturity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Sustained</a:t>
            </a:r>
            <a:r>
              <a:rPr lang="en-US" dirty="0" smtClean="0"/>
              <a:t>: +</a:t>
            </a:r>
            <a:endParaRPr lang="en-US" dirty="0"/>
          </a:p>
          <a:p>
            <a:r>
              <a:rPr lang="en-US" dirty="0"/>
              <a:t>License</a:t>
            </a:r>
            <a:r>
              <a:rPr lang="en-US" dirty="0" smtClean="0"/>
              <a:t>: open source (</a:t>
            </a:r>
            <a:r>
              <a:rPr lang="en-US" dirty="0"/>
              <a:t>Creative Commons Attribution-</a:t>
            </a:r>
            <a:r>
              <a:rPr lang="en-US" dirty="0" err="1"/>
              <a:t>NonCommercial</a:t>
            </a:r>
            <a:r>
              <a:rPr lang="en-US" dirty="0"/>
              <a:t> 4.0 </a:t>
            </a:r>
            <a:r>
              <a:rPr lang="en-US" dirty="0" err="1"/>
              <a:t>Unported</a:t>
            </a:r>
            <a:r>
              <a:rPr lang="en-US" dirty="0"/>
              <a:t> </a:t>
            </a:r>
            <a:r>
              <a:rPr lang="en-US" dirty="0" smtClean="0"/>
              <a:t>License)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Connector </a:t>
            </a:r>
            <a:r>
              <a:rPr lang="en-US" dirty="0">
                <a:solidFill>
                  <a:srgbClr val="FF0000"/>
                </a:solidFill>
              </a:rPr>
              <a:t>with SQL server</a:t>
            </a:r>
            <a:r>
              <a:rPr lang="en-US" dirty="0" smtClean="0">
                <a:solidFill>
                  <a:srgbClr val="FF0000"/>
                </a:solidFill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7770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RMLProcessor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OPGELET: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 smtClean="0"/>
          </a:p>
          <a:p>
            <a:r>
              <a:rPr lang="en-US" dirty="0" err="1" smtClean="0"/>
              <a:t>Extensie</a:t>
            </a:r>
            <a:r>
              <a:rPr lang="en-US" dirty="0" smtClean="0"/>
              <a:t>: </a:t>
            </a:r>
            <a:r>
              <a:rPr lang="en-US" dirty="0" err="1" smtClean="0"/>
              <a:t>voor</a:t>
            </a:r>
            <a:r>
              <a:rPr lang="en-US" dirty="0" smtClean="0"/>
              <a:t> CSV, XML, JSON</a:t>
            </a:r>
          </a:p>
          <a:p>
            <a:r>
              <a:rPr lang="en-US" dirty="0" smtClean="0"/>
              <a:t>R2RML: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materialisatie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  <a:r>
              <a:rPr lang="en-US" dirty="0" smtClean="0"/>
              <a:t>: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Maturity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Sustained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License</a:t>
            </a:r>
            <a:r>
              <a:rPr lang="en-US" dirty="0" smtClean="0"/>
              <a:t>: open source (MIT)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Connector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SQL server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SparqlMap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R2RML: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R2RML </a:t>
            </a:r>
            <a:r>
              <a:rPr lang="en-US" dirty="0">
                <a:solidFill>
                  <a:schemeClr val="tx1"/>
                </a:solidFill>
              </a:rPr>
              <a:t>conformance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beide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Performance</a:t>
            </a:r>
            <a:r>
              <a:rPr lang="en-US" dirty="0" smtClean="0"/>
              <a:t>: ?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Maturity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Sustained</a:t>
            </a:r>
            <a:r>
              <a:rPr lang="en-US" dirty="0" smtClean="0">
                <a:solidFill>
                  <a:srgbClr val="FF0000"/>
                </a:solidFill>
              </a:rPr>
              <a:t>: 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License</a:t>
            </a:r>
            <a:r>
              <a:rPr lang="en-US" dirty="0" smtClean="0"/>
              <a:t>: open source (MIT)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Connector </a:t>
            </a:r>
            <a:r>
              <a:rPr lang="en-US" dirty="0">
                <a:solidFill>
                  <a:srgbClr val="FF0000"/>
                </a:solidFill>
              </a:rPr>
              <a:t>with SQL server</a:t>
            </a:r>
            <a:r>
              <a:rPr lang="en-US" dirty="0" smtClean="0">
                <a:solidFill>
                  <a:srgbClr val="FF0000"/>
                </a:solidFill>
              </a:rPr>
              <a:t>: not tested</a:t>
            </a:r>
          </a:p>
        </p:txBody>
      </p:sp>
    </p:spTree>
    <p:extLst>
      <p:ext uri="{BB962C8B-B14F-4D97-AF65-F5344CB8AC3E}">
        <p14:creationId xmlns:p14="http://schemas.microsoft.com/office/powerpoint/2010/main" val="19558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Voorkeur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Beide</a:t>
            </a:r>
            <a:r>
              <a:rPr lang="en-US" dirty="0" smtClean="0"/>
              <a:t> (M+V)</a:t>
            </a:r>
          </a:p>
          <a:p>
            <a:r>
              <a:rPr lang="en-US" dirty="0" smtClean="0"/>
              <a:t>- </a:t>
            </a:r>
            <a:r>
              <a:rPr lang="en-US" dirty="0" err="1"/>
              <a:t>ontop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r>
              <a:rPr lang="en-US" dirty="0" err="1" smtClean="0"/>
              <a:t>Stardog</a:t>
            </a:r>
            <a:endParaRPr lang="en-US" dirty="0" smtClean="0"/>
          </a:p>
          <a:p>
            <a:r>
              <a:rPr lang="en-US" dirty="0" smtClean="0"/>
              <a:t>Virtuoso maar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indien</a:t>
            </a:r>
            <a:r>
              <a:rPr lang="en-US" dirty="0" smtClean="0"/>
              <a:t> Virtuoso </a:t>
            </a:r>
            <a:r>
              <a:rPr lang="en-US" dirty="0" err="1" smtClean="0"/>
              <a:t>als</a:t>
            </a:r>
            <a:r>
              <a:rPr lang="en-US" dirty="0" smtClean="0"/>
              <a:t> triple store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indien</a:t>
            </a:r>
            <a:r>
              <a:rPr lang="en-US" dirty="0" smtClean="0"/>
              <a:t> R2RML compliance </a:t>
            </a:r>
            <a:r>
              <a:rPr lang="en-US" dirty="0" err="1" smtClean="0"/>
              <a:t>verbeterd</a:t>
            </a:r>
            <a:r>
              <a:rPr lang="en-US" dirty="0" smtClean="0"/>
              <a:t>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</a:t>
            </a:r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transformaties</a:t>
            </a:r>
            <a:r>
              <a:rPr lang="en-US" dirty="0" smtClean="0"/>
              <a:t> op RDF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2663"/>
            <a:ext cx="355600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3625" y="2843213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Inbouw</a:t>
            </a:r>
            <a:r>
              <a:rPr lang="en-US" dirty="0" smtClean="0"/>
              <a:t> R2RML </a:t>
            </a:r>
            <a:r>
              <a:rPr lang="en-US" dirty="0" err="1" smtClean="0"/>
              <a:t>materialisation</a:t>
            </a:r>
            <a:r>
              <a:rPr lang="en-US" smtClean="0"/>
              <a:t> engine</a:t>
            </a:r>
            <a:r>
              <a:rPr lang="is-IS" smtClean="0"/>
              <a:t>…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Triple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25" y="521001"/>
            <a:ext cx="8673726" cy="55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- Conformance SPARQL 1.1</a:t>
            </a:r>
          </a:p>
          <a:p>
            <a:r>
              <a:rPr lang="en-US" dirty="0" smtClean="0"/>
              <a:t>- Performance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err="1" smtClean="0"/>
              <a:t>Nr</a:t>
            </a:r>
            <a:r>
              <a:rPr lang="en-US" dirty="0" smtClean="0"/>
              <a:t>. Of triples</a:t>
            </a:r>
          </a:p>
          <a:p>
            <a:r>
              <a:rPr lang="en-US" dirty="0" smtClean="0"/>
              <a:t>- Reasoning</a:t>
            </a:r>
          </a:p>
          <a:p>
            <a:r>
              <a:rPr lang="en-US" dirty="0" smtClean="0"/>
              <a:t>- License</a:t>
            </a:r>
          </a:p>
          <a:p>
            <a:r>
              <a:rPr lang="en-US" dirty="0" smtClean="0"/>
              <a:t>- Transparent pricing</a:t>
            </a:r>
          </a:p>
          <a:p>
            <a:r>
              <a:rPr lang="en-US" dirty="0" smtClean="0"/>
              <a:t>- Full Text Search</a:t>
            </a:r>
          </a:p>
          <a:p>
            <a:r>
              <a:rPr lang="en-US" dirty="0" smtClean="0"/>
              <a:t>- Geospatial</a:t>
            </a:r>
          </a:p>
          <a:p>
            <a:pPr lvl="1"/>
            <a:r>
              <a:rPr lang="en-US" dirty="0" err="1" smtClean="0"/>
              <a:t>GeoSPARQL</a:t>
            </a:r>
            <a:endParaRPr lang="en-US" dirty="0" smtClean="0"/>
          </a:p>
          <a:p>
            <a:r>
              <a:rPr lang="en-US" dirty="0" smtClean="0"/>
              <a:t>- Access rights/Security</a:t>
            </a:r>
          </a:p>
          <a:p>
            <a:r>
              <a:rPr lang="en-US" dirty="0" smtClean="0"/>
              <a:t>- High Availability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ScaleOut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9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Jena/</a:t>
            </a:r>
            <a:r>
              <a:rPr lang="en-US" dirty="0" err="1" smtClean="0"/>
              <a:t>Fuseki</a:t>
            </a:r>
            <a:endParaRPr lang="en-US" dirty="0" smtClean="0"/>
          </a:p>
          <a:p>
            <a:r>
              <a:rPr lang="en-US" dirty="0" smtClean="0"/>
              <a:t>- Eclipse RDF4J</a:t>
            </a:r>
          </a:p>
          <a:p>
            <a:r>
              <a:rPr lang="en-US" dirty="0" smtClean="0"/>
              <a:t>- Virtuoso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Blazegraph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GraphDB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AllegroGraph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Stardog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EnterpriseDB</a:t>
            </a:r>
            <a:endParaRPr lang="en-US" dirty="0" smtClean="0"/>
          </a:p>
          <a:p>
            <a:r>
              <a:rPr lang="en-US" dirty="0" smtClean="0"/>
              <a:t>- Oracle Spatial and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Besluit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&gt;&gt;&gt; Domain Specific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9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Mappings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3"/>
            <a:ext cx="10058400" cy="64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&gt;&gt;&gt; R2RML </a:t>
            </a:r>
            <a:r>
              <a:rPr lang="en-US" sz="2800" dirty="0" err="1" smtClean="0"/>
              <a:t>gebaseerde</a:t>
            </a:r>
            <a:r>
              <a:rPr lang="en-US" sz="2800" dirty="0" smtClean="0"/>
              <a:t> </a:t>
            </a:r>
            <a:r>
              <a:rPr lang="en-US" sz="2800" dirty="0" err="1" smtClean="0"/>
              <a:t>oplossing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83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Data </a:t>
            </a:r>
            <a:r>
              <a:rPr lang="en-US" dirty="0" err="1" smtClean="0"/>
              <a:t>Materialisatie</a:t>
            </a:r>
            <a:r>
              <a:rPr lang="en-US" dirty="0" smtClean="0"/>
              <a:t> (ETL)</a:t>
            </a:r>
          </a:p>
          <a:p>
            <a:r>
              <a:rPr lang="en-US" dirty="0" smtClean="0"/>
              <a:t>- On Demand (</a:t>
            </a:r>
            <a:r>
              <a:rPr lang="en-US" dirty="0" err="1" smtClean="0"/>
              <a:t>Virtualisatie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Extract</a:t>
            </a:r>
          </a:p>
          <a:p>
            <a:r>
              <a:rPr lang="en-US" dirty="0" smtClean="0"/>
              <a:t>- Transform</a:t>
            </a:r>
          </a:p>
          <a:p>
            <a:r>
              <a:rPr lang="en-US" dirty="0" smtClean="0"/>
              <a:t>-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241550"/>
            <a:ext cx="7620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Mapping</a:t>
            </a:r>
          </a:p>
          <a:p>
            <a:r>
              <a:rPr lang="en-US" dirty="0" smtClean="0"/>
              <a:t>- Cleanse</a:t>
            </a:r>
          </a:p>
          <a:p>
            <a:pPr lvl="1"/>
            <a:r>
              <a:rPr lang="en-US" dirty="0" smtClean="0"/>
              <a:t>- normalize</a:t>
            </a:r>
          </a:p>
          <a:p>
            <a:pPr lvl="1"/>
            <a:r>
              <a:rPr lang="en-US" dirty="0" smtClean="0"/>
              <a:t>- data transformation</a:t>
            </a:r>
          </a:p>
          <a:p>
            <a:r>
              <a:rPr lang="en-US" dirty="0" smtClean="0"/>
              <a:t>- Enhance/Enrich</a:t>
            </a:r>
          </a:p>
          <a:p>
            <a:pPr lvl="1"/>
            <a:r>
              <a:rPr lang="en-US" dirty="0" smtClean="0"/>
              <a:t>- id’s </a:t>
            </a:r>
            <a:r>
              <a:rPr lang="en-US" dirty="0" err="1" smtClean="0"/>
              <a:t>i.p.v</a:t>
            </a:r>
            <a:r>
              <a:rPr lang="en-US" dirty="0" smtClean="0"/>
              <a:t>. strings</a:t>
            </a:r>
          </a:p>
          <a:p>
            <a:pPr lvl="1"/>
            <a:r>
              <a:rPr lang="en-US" dirty="0" smtClean="0"/>
              <a:t>- lookups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286603"/>
            <a:ext cx="2701186" cy="554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81" y="1176149"/>
            <a:ext cx="3238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3750</TotalTime>
  <Words>714</Words>
  <Application>Microsoft Macintosh PowerPoint</Application>
  <PresentationFormat>Widescreen</PresentationFormat>
  <Paragraphs>201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RDBMS -&gt; RDF</vt:lpstr>
      <vt:lpstr>Direct Mapping</vt:lpstr>
      <vt:lpstr>Domain Specific Mapping</vt:lpstr>
      <vt:lpstr>Besluit</vt:lpstr>
      <vt:lpstr>Standaard voor Mappings</vt:lpstr>
      <vt:lpstr>Advies</vt:lpstr>
      <vt:lpstr>Implementatie</vt:lpstr>
      <vt:lpstr>ETL</vt:lpstr>
      <vt:lpstr>Transform</vt:lpstr>
      <vt:lpstr>Standaard voor Mappings</vt:lpstr>
      <vt:lpstr>ETL: Voor- en nadelen</vt:lpstr>
      <vt:lpstr>ETL: variant</vt:lpstr>
      <vt:lpstr>Virtualisatie</vt:lpstr>
      <vt:lpstr>Virtualisatie: Voor- en nadelen</vt:lpstr>
      <vt:lpstr>Discussie</vt:lpstr>
      <vt:lpstr>Tools: criteria</vt:lpstr>
      <vt:lpstr>DB2Triples</vt:lpstr>
      <vt:lpstr>Ultrawrap</vt:lpstr>
      <vt:lpstr>Virtuoso RDF Views</vt:lpstr>
      <vt:lpstr>D2RQ</vt:lpstr>
      <vt:lpstr>-ontop-</vt:lpstr>
      <vt:lpstr>stardog</vt:lpstr>
      <vt:lpstr>Morph-RDB</vt:lpstr>
      <vt:lpstr>R2RML parser</vt:lpstr>
      <vt:lpstr>RMLProcessor</vt:lpstr>
      <vt:lpstr>SparqlMap</vt:lpstr>
      <vt:lpstr>Voorkeur</vt:lpstr>
      <vt:lpstr>ETL: Additionele transformaties op RDF</vt:lpstr>
      <vt:lpstr>Triple stores</vt:lpstr>
      <vt:lpstr>Criteria</vt:lpstr>
      <vt:lpstr>Lijst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-&gt; RDF</dc:title>
  <dc:creator>Paul Hermans</dc:creator>
  <cp:lastModifiedBy>Paul Hermans</cp:lastModifiedBy>
  <cp:revision>89</cp:revision>
  <dcterms:created xsi:type="dcterms:W3CDTF">2016-05-17T06:05:25Z</dcterms:created>
  <dcterms:modified xsi:type="dcterms:W3CDTF">2016-05-26T05:46:11Z</dcterms:modified>
</cp:coreProperties>
</file>