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953F-21EB-426B-AAB1-954D46CB5AFC}" type="datetimeFigureOut">
              <a:rPr lang="fr-BE" smtClean="0"/>
              <a:t>17-02-2020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8F58-7931-46A9-8276-28F54B6737C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7041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953F-21EB-426B-AAB1-954D46CB5AFC}" type="datetimeFigureOut">
              <a:rPr lang="fr-BE" smtClean="0"/>
              <a:t>17-02-2020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8F58-7931-46A9-8276-28F54B6737C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944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953F-21EB-426B-AAB1-954D46CB5AFC}" type="datetimeFigureOut">
              <a:rPr lang="fr-BE" smtClean="0"/>
              <a:t>17-02-2020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8F58-7931-46A9-8276-28F54B6737C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5835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953F-21EB-426B-AAB1-954D46CB5AFC}" type="datetimeFigureOut">
              <a:rPr lang="fr-BE" smtClean="0"/>
              <a:t>17-02-2020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8F58-7931-46A9-8276-28F54B6737C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086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953F-21EB-426B-AAB1-954D46CB5AFC}" type="datetimeFigureOut">
              <a:rPr lang="fr-BE" smtClean="0"/>
              <a:t>17-02-2020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8F58-7931-46A9-8276-28F54B6737C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7991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953F-21EB-426B-AAB1-954D46CB5AFC}" type="datetimeFigureOut">
              <a:rPr lang="fr-BE" smtClean="0"/>
              <a:t>17-02-2020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8F58-7931-46A9-8276-28F54B6737C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4917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953F-21EB-426B-AAB1-954D46CB5AFC}" type="datetimeFigureOut">
              <a:rPr lang="fr-BE" smtClean="0"/>
              <a:t>17-02-2020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8F58-7931-46A9-8276-28F54B6737C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4603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953F-21EB-426B-AAB1-954D46CB5AFC}" type="datetimeFigureOut">
              <a:rPr lang="fr-BE" smtClean="0"/>
              <a:t>17-02-2020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8F58-7931-46A9-8276-28F54B6737C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3535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953F-21EB-426B-AAB1-954D46CB5AFC}" type="datetimeFigureOut">
              <a:rPr lang="fr-BE" smtClean="0"/>
              <a:t>17-02-2020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8F58-7931-46A9-8276-28F54B6737C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4399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953F-21EB-426B-AAB1-954D46CB5AFC}" type="datetimeFigureOut">
              <a:rPr lang="fr-BE" smtClean="0"/>
              <a:t>17-02-2020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8F58-7931-46A9-8276-28F54B6737C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1483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953F-21EB-426B-AAB1-954D46CB5AFC}" type="datetimeFigureOut">
              <a:rPr lang="fr-BE" smtClean="0"/>
              <a:t>17-02-2020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8F58-7931-46A9-8276-28F54B6737C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2304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5953F-21EB-426B-AAB1-954D46CB5AFC}" type="datetimeFigureOut">
              <a:rPr lang="fr-BE" smtClean="0"/>
              <a:t>17-02-2020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68F58-7931-46A9-8276-28F54B6737C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7651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ICEG </a:t>
            </a:r>
            <a:r>
              <a:rPr lang="fr-BE" dirty="0" err="1" smtClean="0"/>
              <a:t>Education</a:t>
            </a:r>
            <a:r>
              <a:rPr lang="fr-BE" dirty="0" smtClean="0"/>
              <a:t> Data </a:t>
            </a:r>
            <a:r>
              <a:rPr lang="fr-BE" dirty="0" err="1" smtClean="0"/>
              <a:t>Vocabulary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smtClean="0"/>
              <a:t>An </a:t>
            </a:r>
            <a:r>
              <a:rPr lang="fr-BE" dirty="0" err="1" smtClean="0"/>
              <a:t>opportunity</a:t>
            </a:r>
            <a:r>
              <a:rPr lang="fr-BE" dirty="0" smtClean="0"/>
              <a:t> for </a:t>
            </a:r>
            <a:r>
              <a:rPr lang="fr-BE" dirty="0" err="1" smtClean="0"/>
              <a:t>Belgium</a:t>
            </a:r>
            <a:r>
              <a:rPr lang="fr-BE" dirty="0" smtClean="0"/>
              <a:t> &amp; Europe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2188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Digital Single Gateway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Regulation 2018/1724 of the European Parliament and of the council of 2 October 2018 </a:t>
            </a:r>
          </a:p>
          <a:p>
            <a:pPr algn="just"/>
            <a:r>
              <a:rPr lang="en-US" dirty="0" smtClean="0"/>
              <a:t>Establish a </a:t>
            </a:r>
            <a:r>
              <a:rPr lang="en-US" b="1" dirty="0" smtClean="0"/>
              <a:t>Single Digital Gateway</a:t>
            </a:r>
            <a:r>
              <a:rPr lang="en-US" dirty="0" smtClean="0"/>
              <a:t> to provide citizens and businesses with easy access to high quality information, to efficient procedures and to effective assistance and problem-solving services.</a:t>
            </a:r>
          </a:p>
          <a:p>
            <a:pPr algn="just"/>
            <a:r>
              <a:rPr lang="en-US" dirty="0" smtClean="0"/>
              <a:t>The use of procedures by cross-border users and the implementation of the 'once-only' principle.</a:t>
            </a:r>
          </a:p>
          <a:p>
            <a:pPr algn="just"/>
            <a:r>
              <a:rPr lang="en-US" dirty="0" smtClean="0"/>
              <a:t>The reporting on obstacles in the internal market based on user feedback and statistics.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650" y="271463"/>
            <a:ext cx="27241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9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152" y="877018"/>
            <a:ext cx="7466138" cy="598098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Cross-border </a:t>
            </a:r>
            <a:r>
              <a:rPr lang="fr-BE" dirty="0" err="1" smtClean="0"/>
              <a:t>students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03917" y="3171345"/>
            <a:ext cx="5615796" cy="188373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European citizens have the right to live in the EU country where they are studying for the duration of your studies.</a:t>
            </a:r>
          </a:p>
          <a:p>
            <a:r>
              <a:rPr lang="en-US" dirty="0" smtClean="0"/>
              <a:t>More and more students are exercising this right to study in several countries.</a:t>
            </a: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53509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The </a:t>
            </a:r>
            <a:r>
              <a:rPr lang="fr-BE" dirty="0" err="1" smtClean="0"/>
              <a:t>need</a:t>
            </a:r>
            <a:r>
              <a:rPr lang="fr-BE" dirty="0" smtClean="0"/>
              <a:t> of </a:t>
            </a:r>
            <a:r>
              <a:rPr lang="fr-BE" dirty="0" err="1" smtClean="0"/>
              <a:t>european</a:t>
            </a:r>
            <a:r>
              <a:rPr lang="fr-BE" dirty="0" smtClean="0"/>
              <a:t> standards</a:t>
            </a:r>
            <a:endParaRPr lang="fr-BE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These students need to pass on information about themselves, including their diplomas and training already completed, from one educational establishment to another and from one Member State to another.</a:t>
            </a:r>
          </a:p>
          <a:p>
            <a:pPr algn="just"/>
            <a:r>
              <a:rPr lang="en-US" dirty="0" smtClean="0"/>
              <a:t>This will require standards and nomenclatures to </a:t>
            </a:r>
            <a:r>
              <a:rPr lang="en-US" dirty="0" err="1" smtClean="0"/>
              <a:t>harmonise</a:t>
            </a:r>
            <a:r>
              <a:rPr lang="en-US" dirty="0" smtClean="0"/>
              <a:t> the structure and content of this information.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7817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The </a:t>
            </a:r>
            <a:r>
              <a:rPr lang="fr-BE" dirty="0" err="1" smtClean="0"/>
              <a:t>belgian</a:t>
            </a:r>
            <a:r>
              <a:rPr lang="fr-BE" dirty="0" smtClean="0"/>
              <a:t> </a:t>
            </a:r>
            <a:r>
              <a:rPr lang="fr-BE" dirty="0" err="1" smtClean="0"/>
              <a:t>opportunity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00199"/>
            <a:ext cx="10515600" cy="360788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In the field of higher education, the Flemish Agency for Higher Education, Adult Education and Scholarships (AHOVOKS) and </a:t>
            </a:r>
            <a:r>
              <a:rPr lang="en-US" dirty="0" smtClean="0"/>
              <a:t>the Academy </a:t>
            </a:r>
            <a:r>
              <a:rPr lang="en-US" dirty="0"/>
              <a:t>of Research and Higher Education in Federation </a:t>
            </a:r>
            <a:r>
              <a:rPr lang="en-US" dirty="0" smtClean="0"/>
              <a:t>Wallonia-Brussels (</a:t>
            </a:r>
            <a:r>
              <a:rPr lang="en-US" dirty="0"/>
              <a:t>ARES) are actively collaborating in the "</a:t>
            </a:r>
            <a:r>
              <a:rPr lang="en-US" b="1" dirty="0"/>
              <a:t>certified for life</a:t>
            </a:r>
            <a:r>
              <a:rPr lang="en-US" dirty="0"/>
              <a:t>" project to facilitate the exchange of information between Dutch-speaking and French-speaking higher education in Belgium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Netherlands and Belgium are </a:t>
            </a:r>
            <a:r>
              <a:rPr lang="en-US" dirty="0" smtClean="0"/>
              <a:t>working </a:t>
            </a:r>
            <a:r>
              <a:rPr lang="en-US" dirty="0"/>
              <a:t>on a </a:t>
            </a:r>
            <a:r>
              <a:rPr lang="en-US" dirty="0" smtClean="0"/>
              <a:t>Pilot </a:t>
            </a:r>
            <a:r>
              <a:rPr lang="en-US" dirty="0"/>
              <a:t>on diploma exchange, implemented on </a:t>
            </a:r>
            <a:r>
              <a:rPr lang="en-US" dirty="0" err="1"/>
              <a:t>Blockchain</a:t>
            </a:r>
            <a:r>
              <a:rPr lang="en-US" dirty="0"/>
              <a:t> technology. The case implies that the enrolment by a (prospective) student in higher education at an institution abroad is as easy as registering with an institution in their home </a:t>
            </a:r>
            <a:r>
              <a:rPr lang="en-US" dirty="0" smtClean="0"/>
              <a:t>country.</a:t>
            </a:r>
          </a:p>
          <a:p>
            <a:pPr algn="just"/>
            <a:r>
              <a:rPr lang="en-US" dirty="0" smtClean="0"/>
              <a:t>This </a:t>
            </a:r>
            <a:r>
              <a:rPr lang="en-US" dirty="0" smtClean="0"/>
              <a:t>effort is already generating interest in </a:t>
            </a:r>
            <a:r>
              <a:rPr lang="en-US" dirty="0" smtClean="0"/>
              <a:t>many other </a:t>
            </a:r>
            <a:r>
              <a:rPr lang="en-US" dirty="0" smtClean="0"/>
              <a:t>member countries.</a:t>
            </a: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282" y="5208081"/>
            <a:ext cx="1321575" cy="91445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923" y="5365272"/>
            <a:ext cx="3333750" cy="60007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65" y="5065235"/>
            <a:ext cx="32385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468" y="2182109"/>
            <a:ext cx="5830019" cy="438127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ICEG </a:t>
            </a:r>
            <a:r>
              <a:rPr lang="fr-BE" dirty="0" err="1" smtClean="0"/>
              <a:t>Education</a:t>
            </a:r>
            <a:r>
              <a:rPr lang="fr-BE" dirty="0" smtClean="0"/>
              <a:t> </a:t>
            </a:r>
            <a:r>
              <a:rPr lang="fr-BE" dirty="0" err="1" smtClean="0"/>
              <a:t>vocabulary</a:t>
            </a:r>
            <a:endParaRPr lang="fr-BE" dirty="0"/>
          </a:p>
        </p:txBody>
      </p:sp>
      <p:sp>
        <p:nvSpPr>
          <p:cNvPr id="6" name="Rectangle 5"/>
          <p:cNvSpPr/>
          <p:nvPr/>
        </p:nvSpPr>
        <p:spPr>
          <a:xfrm>
            <a:off x="838198" y="1354257"/>
            <a:ext cx="892489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3600" dirty="0" smtClean="0"/>
              <a:t>Let us </a:t>
            </a:r>
            <a:r>
              <a:rPr lang="fr-BE" sz="3600" dirty="0" err="1" smtClean="0"/>
              <a:t>take</a:t>
            </a:r>
            <a:r>
              <a:rPr lang="fr-BE" sz="3600" dirty="0" smtClean="0"/>
              <a:t> </a:t>
            </a:r>
            <a:r>
              <a:rPr lang="fr-BE" sz="3600" dirty="0" err="1" smtClean="0"/>
              <a:t>advantage</a:t>
            </a:r>
            <a:r>
              <a:rPr lang="fr-BE" sz="3600" dirty="0" smtClean="0"/>
              <a:t> of </a:t>
            </a:r>
            <a:r>
              <a:rPr lang="fr-BE" sz="3600" dirty="0" err="1" smtClean="0"/>
              <a:t>these</a:t>
            </a:r>
            <a:r>
              <a:rPr lang="fr-BE" sz="3600" dirty="0" smtClean="0"/>
              <a:t> efforts and </a:t>
            </a:r>
            <a:r>
              <a:rPr lang="fr-BE" sz="3600" dirty="0" err="1" smtClean="0"/>
              <a:t>work</a:t>
            </a:r>
            <a:r>
              <a:rPr lang="fr-BE" sz="3600" dirty="0" smtClean="0"/>
              <a:t> </a:t>
            </a:r>
            <a:r>
              <a:rPr lang="fr-BE" sz="3600" dirty="0" err="1" smtClean="0"/>
              <a:t>together</a:t>
            </a:r>
            <a:r>
              <a:rPr lang="fr-BE" sz="3600" dirty="0" smtClean="0"/>
              <a:t> to </a:t>
            </a:r>
            <a:r>
              <a:rPr lang="fr-BE" sz="3600" dirty="0" err="1" smtClean="0"/>
              <a:t>achieve</a:t>
            </a:r>
            <a:r>
              <a:rPr lang="fr-BE" sz="3600" dirty="0" smtClean="0"/>
              <a:t>, </a:t>
            </a:r>
            <a:r>
              <a:rPr lang="fr-BE" sz="3600" dirty="0"/>
              <a:t>for the exchange of </a:t>
            </a:r>
            <a:r>
              <a:rPr lang="fr-BE" sz="3600" dirty="0" err="1" smtClean="0"/>
              <a:t>educational</a:t>
            </a:r>
            <a:r>
              <a:rPr lang="fr-BE" sz="3600" dirty="0" smtClean="0"/>
              <a:t> </a:t>
            </a:r>
            <a:r>
              <a:rPr lang="fr-BE" sz="3600" dirty="0"/>
              <a:t>data … </a:t>
            </a:r>
            <a:endParaRPr lang="fr-BE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600" dirty="0" err="1"/>
              <a:t>a</a:t>
            </a:r>
            <a:r>
              <a:rPr lang="fr-BE" sz="3600" dirty="0" smtClean="0"/>
              <a:t> </a:t>
            </a:r>
            <a:r>
              <a:rPr lang="fr-BE" sz="3600" dirty="0" err="1" smtClean="0"/>
              <a:t>Belgian</a:t>
            </a:r>
            <a:r>
              <a:rPr lang="fr-BE" sz="3600" dirty="0" smtClean="0"/>
              <a:t> ICEG standard,</a:t>
            </a:r>
            <a:endParaRPr lang="fr-BE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600" dirty="0" err="1" smtClean="0"/>
              <a:t>a</a:t>
            </a:r>
            <a:r>
              <a:rPr lang="fr-BE" sz="3600" dirty="0" smtClean="0"/>
              <a:t> </a:t>
            </a:r>
            <a:r>
              <a:rPr lang="fr-BE" sz="3600" dirty="0" err="1" smtClean="0"/>
              <a:t>European</a:t>
            </a:r>
            <a:r>
              <a:rPr lang="fr-BE" sz="3600" dirty="0" smtClean="0"/>
              <a:t> standard.</a:t>
            </a:r>
            <a:endParaRPr lang="fr-BE" sz="3600" dirty="0" smtClean="0"/>
          </a:p>
          <a:p>
            <a:endParaRPr lang="fr-BE" sz="3600" dirty="0"/>
          </a:p>
        </p:txBody>
      </p:sp>
      <p:sp>
        <p:nvSpPr>
          <p:cNvPr id="7" name="ZoneTexte 6"/>
          <p:cNvSpPr txBox="1"/>
          <p:nvPr/>
        </p:nvSpPr>
        <p:spPr>
          <a:xfrm>
            <a:off x="6788426" y="4770577"/>
            <a:ext cx="4776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dirty="0" smtClean="0"/>
              <a:t>This </a:t>
            </a:r>
            <a:r>
              <a:rPr lang="fr-BE" sz="3600" dirty="0" err="1" smtClean="0"/>
              <a:t>European</a:t>
            </a:r>
            <a:r>
              <a:rPr lang="fr-BE" sz="3600" dirty="0" smtClean="0"/>
              <a:t> standard </a:t>
            </a:r>
            <a:r>
              <a:rPr lang="fr-BE" sz="3600" dirty="0" err="1" smtClean="0"/>
              <a:t>could</a:t>
            </a:r>
            <a:r>
              <a:rPr lang="fr-BE" sz="3600" dirty="0" smtClean="0"/>
              <a:t> </a:t>
            </a:r>
            <a:r>
              <a:rPr lang="fr-BE" sz="3600" dirty="0" err="1" smtClean="0"/>
              <a:t>be</a:t>
            </a:r>
            <a:r>
              <a:rPr lang="fr-BE" sz="3600" dirty="0" smtClean="0"/>
              <a:t> ours.</a:t>
            </a:r>
            <a:endParaRPr lang="fr-BE" sz="3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727" y="457165"/>
            <a:ext cx="1123950" cy="112395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094" y="1230623"/>
            <a:ext cx="1428750" cy="13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7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343</Words>
  <Application>Microsoft Office PowerPoint</Application>
  <PresentationFormat>Grand écran</PresentationFormat>
  <Paragraphs>22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ICEG Education Data Vocabulary</vt:lpstr>
      <vt:lpstr>Digital Single Gateway</vt:lpstr>
      <vt:lpstr>Cross-border students</vt:lpstr>
      <vt:lpstr>The need of european standards</vt:lpstr>
      <vt:lpstr>The belgian opportunity</vt:lpstr>
      <vt:lpstr>ICEG Education vocabulary</vt:lpstr>
    </vt:vector>
  </TitlesOfParts>
  <Company>ETNIC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OSLO Education Data Vocabulary</dc:title>
  <dc:creator>BROUWER Thierry</dc:creator>
  <cp:lastModifiedBy>BROUWER Thierry</cp:lastModifiedBy>
  <cp:revision>15</cp:revision>
  <dcterms:created xsi:type="dcterms:W3CDTF">2020-02-14T09:03:02Z</dcterms:created>
  <dcterms:modified xsi:type="dcterms:W3CDTF">2020-02-17T15:27:29Z</dcterms:modified>
</cp:coreProperties>
</file>