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464" r:id="rId2"/>
    <p:sldId id="256" r:id="rId3"/>
    <p:sldId id="257" r:id="rId4"/>
    <p:sldId id="1643" r:id="rId5"/>
    <p:sldId id="1645" r:id="rId6"/>
    <p:sldId id="1644" r:id="rId7"/>
    <p:sldId id="466" r:id="rId8"/>
    <p:sldId id="419" r:id="rId9"/>
    <p:sldId id="470" r:id="rId10"/>
    <p:sldId id="1665" r:id="rId11"/>
    <p:sldId id="1666" r:id="rId12"/>
    <p:sldId id="1646" r:id="rId13"/>
    <p:sldId id="258" r:id="rId14"/>
    <p:sldId id="1642" r:id="rId15"/>
    <p:sldId id="1617" r:id="rId16"/>
    <p:sldId id="1647" r:id="rId17"/>
    <p:sldId id="1660" r:id="rId18"/>
    <p:sldId id="259" r:id="rId19"/>
    <p:sldId id="1650" r:id="rId20"/>
    <p:sldId id="260" r:id="rId21"/>
    <p:sldId id="1648" r:id="rId22"/>
    <p:sldId id="1649" r:id="rId23"/>
    <p:sldId id="1652" r:id="rId24"/>
    <p:sldId id="1655" r:id="rId25"/>
    <p:sldId id="1656" r:id="rId26"/>
    <p:sldId id="1657" r:id="rId27"/>
    <p:sldId id="1658" r:id="rId28"/>
    <p:sldId id="1659" r:id="rId29"/>
    <p:sldId id="1663" r:id="rId30"/>
    <p:sldId id="1653" r:id="rId31"/>
    <p:sldId id="1667" r:id="rId32"/>
    <p:sldId id="1664" r:id="rId33"/>
    <p:sldId id="1661" r:id="rId34"/>
    <p:sldId id="1668" r:id="rId35"/>
    <p:sldId id="1671" r:id="rId36"/>
    <p:sldId id="1662" r:id="rId37"/>
    <p:sldId id="1669" r:id="rId38"/>
    <p:sldId id="1670" r:id="rId39"/>
    <p:sldId id="1651" r:id="rId40"/>
    <p:sldId id="1654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8E763-F3F9-486C-8236-D1AF8189D256}" type="datetimeFigureOut">
              <a:rPr lang="nl-BE" smtClean="0"/>
              <a:t>11/10/2019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63CCF-6FB9-41AA-AE5E-444A9687FB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45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50242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3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446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A0D9C-0CD0-4097-81EC-9B83965EC080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3698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6775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57D71-DFD4-49A2-8FE9-9156F9579F84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FlandersArtSans-Regular" panose="00000500000000000000" pitchFamily="2" charset="0"/>
                <a:ea typeface="+mn-ea"/>
                <a:cs typeface="+mn-cs"/>
              </a:rPr>
              <a:pPr marL="0" marR="0" lvl="0" indent="0" algn="r" defTabSz="914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FlandersArtSans-Regular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188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Hebben we voldoende verduidelijkt waarom? Nog niet gesproken over principes </a:t>
            </a:r>
            <a:r>
              <a:rPr lang="nl-BE" dirty="0" err="1"/>
              <a:t>linked</a:t>
            </a:r>
            <a:r>
              <a:rPr lang="nl-BE" dirty="0"/>
              <a:t> data en semantisch web. </a:t>
            </a:r>
          </a:p>
          <a:p>
            <a:pPr marL="170815" indent="-170815"/>
            <a:endParaRPr lang="nl-BE" dirty="0"/>
          </a:p>
          <a:p>
            <a:pPr marL="170815" indent="-170815"/>
            <a:r>
              <a:rPr lang="nl-BE" dirty="0">
                <a:latin typeface="FlandersArtSans-Regular"/>
              </a:rPr>
              <a:t>Waarom </a:t>
            </a:r>
            <a:r>
              <a:rPr lang="nl-BE" dirty="0" err="1">
                <a:latin typeface="FlandersArtSans-Regular"/>
              </a:rPr>
              <a:t>dereferentieerbare</a:t>
            </a:r>
            <a:r>
              <a:rPr lang="nl-BE" dirty="0">
                <a:latin typeface="FlandersArtSans-Regular"/>
              </a:rPr>
              <a:t> </a:t>
            </a:r>
            <a:r>
              <a:rPr lang="nl-BE" dirty="0" err="1">
                <a:latin typeface="FlandersArtSans-Regular"/>
              </a:rPr>
              <a:t>id's</a:t>
            </a:r>
            <a:endParaRPr lang="nl-BE" dirty="0">
              <a:latin typeface="FlandersArtSans-Regular"/>
            </a:endParaRPr>
          </a:p>
          <a:p>
            <a:pPr marL="359410" lvl="1" indent="-170815"/>
            <a:r>
              <a:rPr lang="nl-BE" dirty="0">
                <a:latin typeface="FlandersArtSans-Regular"/>
              </a:rPr>
              <a:t>Omdat in een context naar een identificator wordt verwezen en dat het dan niet duidelijk is aan welke bron die verbonden is.</a:t>
            </a:r>
          </a:p>
          <a:p>
            <a:pPr marL="359410" lvl="1" indent="-170815"/>
            <a:r>
              <a:rPr lang="nl-BE" dirty="0">
                <a:latin typeface="FlandersArtSans-Regular"/>
              </a:rPr>
              <a:t>Opties: http  &amp; </a:t>
            </a:r>
            <a:r>
              <a:rPr lang="nl-BE" dirty="0" err="1">
                <a:latin typeface="FlandersArtSans-Regular"/>
              </a:rPr>
              <a:t>doi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uFillTx/>
                <a:latin typeface="FlandersArtSans-Regular" panose="00000500000000000000" pitchFamily="2" charset="0"/>
              </a:rPr>
              <a:t>15</a:t>
            </a:fld>
            <a:endParaRPr lang="nl-BE">
              <a:uFillTx/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10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457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385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586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11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B13F-71E0-4FBC-A05C-8619F197D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E10A7-84A8-4972-AA1D-A2695E393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8250-AAF9-4F81-8B67-ECAC18F7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B927-7DDF-4AE9-B0E3-4830E350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Sessie xx - titel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8242-BF39-4C8C-A199-A16DEC33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715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5A20-9847-4E1C-AEF2-4A5B3874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398DC-32DB-4337-8882-D105197BB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02077-5503-42B9-896D-3F0BEA5F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F7D50-8148-44C4-8A01-4D9955B2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Sessie xx - titel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C40AB-750C-4EE6-AB6D-E24A3A16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291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8DF0E-135E-4D91-972B-56CAE0457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34178-6548-4C1B-AECD-9D7B62AC4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00C5-1743-4FEC-BD4F-894EE6A2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E1FD7-8D15-44BC-8338-6D4AADED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Sessie xx - titel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D1340-34DD-4EEC-B67A-8502F9D5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841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3C3F2-D28D-4F86-BBD6-6E31C8C6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A134D1-212D-457C-9DA1-BDCD41D6F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F75B45E-E5FB-488B-A043-04DFED6BF3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>
                <a:uFillTx/>
              </a:rPr>
              <a:t>Sessie xx - titel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8AAB056-CA9C-4910-875E-604F50455E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C406F6-A053-43CA-AEC8-FA3EEE83A3FB}" type="slidenum">
              <a:rPr lang="nl-BE" smtClean="0">
                <a:uFillTx/>
              </a:rPr>
              <a:pPr/>
              <a:t>‹#›</a:t>
            </a:fld>
            <a:endParaRPr lang="nl-BE">
              <a:uFillTx/>
            </a:endParaRPr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1C7E4A78-FD11-4C0F-B45D-5EE1B52DE3DF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endParaRPr lang="nl-BE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8197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lang="nl-BE">
              <a:uFillTx/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uFillTx/>
                <a:latin typeface="FlandersArtSans-Bold" panose="00000800000000000000" pitchFamily="2" charset="0"/>
              </a:defRPr>
            </a:lvl1pPr>
          </a:lstStyle>
          <a:p>
            <a:r>
              <a:rPr lang="nl-BE">
                <a:uFillTx/>
              </a:rPr>
              <a:t>Sessie xx - titel</a:t>
            </a:r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uFillTx/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>
                <a:uFillTx/>
              </a:rPr>
              <a:pPr/>
              <a:t>‹#›</a:t>
            </a:fld>
            <a:endParaRPr lang="nl-BE">
              <a:uFillTx/>
            </a:endParaRPr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uFillTx/>
                <a:latin typeface="FlandersArtSans-Bold" panose="00000800000000000000" pitchFamily="2" charset="0"/>
              </a:defRPr>
            </a:lvl1pPr>
          </a:lstStyle>
          <a:p>
            <a:endParaRPr lang="nl-BE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348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914771" y="1240869"/>
            <a:ext cx="702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1800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2"/>
            <a:ext cx="6096000" cy="366183"/>
          </a:xfrm>
        </p:spPr>
        <p:txBody>
          <a:bodyPr/>
          <a:lstStyle>
            <a:lvl1pPr algn="l">
              <a:defRPr/>
            </a:lvl1pPr>
          </a:lstStyle>
          <a:p>
            <a:r>
              <a:rPr lang="nl-BE"/>
              <a:t>Sessie xx - titel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0546" y="431431"/>
            <a:ext cx="9833037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70546" y="1405083"/>
            <a:ext cx="9833036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70618" y="2022497"/>
            <a:ext cx="9832965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2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9168019" y="6336001"/>
            <a:ext cx="2855495" cy="365125"/>
          </a:xfrm>
        </p:spPr>
        <p:txBody>
          <a:bodyPr/>
          <a:lstStyle>
            <a:lvl1pPr>
              <a:defRPr sz="900">
                <a:latin typeface="FlandersArtSans-Regular" panose="00000500000000000000" pitchFamily="2" charset="0"/>
              </a:defRPr>
            </a:lvl1pPr>
          </a:lstStyle>
          <a:p>
            <a:fld id="{7749CDD0-7D77-4D23-9A27-F361E39BA472}" type="datetime1">
              <a:rPr lang="nl-BE" smtClean="0"/>
              <a:pPr/>
              <a:t>11/10/2019</a:t>
            </a:fld>
            <a:r>
              <a:rPr lang="nl-BE"/>
              <a:t> </a:t>
            </a:r>
            <a:r>
              <a:rPr lang="nl-BE" b="1"/>
              <a:t>│</a:t>
            </a:r>
            <a:fld id="{B263F6C6-2226-4286-8995-C42CB1E7C29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728000" y="756000"/>
            <a:ext cx="9888000" cy="1116000"/>
          </a:xfrm>
        </p:spPr>
        <p:txBody>
          <a:bodyPr anchor="t" anchorCtr="0"/>
          <a:lstStyle>
            <a:lvl1pPr>
              <a:defRPr>
                <a:latin typeface="FlandersArtSans-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728000" y="1915200"/>
            <a:ext cx="9888000" cy="3672000"/>
          </a:xfrm>
        </p:spPr>
        <p:txBody>
          <a:bodyPr bIns="0"/>
          <a:lstStyle>
            <a:lvl1pPr marL="0" indent="0">
              <a:lnSpc>
                <a:spcPct val="90000"/>
              </a:lnSpc>
              <a:buFontTx/>
              <a:buBlip>
                <a:blip r:embed="rId2"/>
              </a:buBlip>
              <a:defRPr sz="2200">
                <a:latin typeface="FlandersArtSans-Regular" panose="00000500000000000000" pitchFamily="2" charset="0"/>
              </a:defRPr>
            </a:lvl1pPr>
            <a:lvl2pPr>
              <a:lnSpc>
                <a:spcPct val="90000"/>
              </a:lnSpc>
              <a:buSzPct val="75000"/>
              <a:buFontTx/>
              <a:buBlip>
                <a:blip r:embed="rId3"/>
              </a:buBlip>
              <a:defRPr sz="2200">
                <a:solidFill>
                  <a:schemeClr val="bg1">
                    <a:lumMod val="50000"/>
                  </a:schemeClr>
                </a:solidFill>
                <a:latin typeface="FlandersArtSans-Regular" panose="00000500000000000000" pitchFamily="2" charset="0"/>
              </a:defRPr>
            </a:lvl2pPr>
            <a:lvl3pPr>
              <a:lnSpc>
                <a:spcPct val="90000"/>
              </a:lnSpc>
              <a:buSzPct val="85000"/>
              <a:defRPr>
                <a:latin typeface="FlandersArtSans-Regular" panose="00000500000000000000" pitchFamily="2" charset="0"/>
              </a:defRPr>
            </a:lvl3pPr>
            <a:lvl4pPr>
              <a:lnSpc>
                <a:spcPct val="90000"/>
              </a:lnSpc>
              <a:defRPr>
                <a:latin typeface="FlandersArtSans-Regular" panose="00000500000000000000" pitchFamily="2" charset="0"/>
              </a:defRPr>
            </a:lvl4pPr>
            <a:lvl5pPr>
              <a:lnSpc>
                <a:spcPct val="90000"/>
              </a:lnSpc>
              <a:defRPr>
                <a:latin typeface="FlandersArtSans-Regular" panose="000005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0328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8D16-E029-4519-B463-0C35093C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6CBC-A633-416A-8A9F-33E2CC49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05AB-877D-4C15-A679-F92033C7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F022-C32C-4834-B2E2-2E7B16A1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Sessie xx - titel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5C96A-002B-4F47-A430-F6444DB5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880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3168-DA24-4CC3-8D2F-BDFD7183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34814-ED00-4E61-9A1E-473EE862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467C-EA3D-4DB2-A5FE-02C87851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7E7C-7D71-4CBA-818B-4B23A8C7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Sessie xx - titel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E5A80-0865-4116-A141-19A40AA8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108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548D-CF05-4309-910D-99032027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0602-013B-408B-8974-459C1EEA0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20E3C-1F61-435C-9B9E-87144784A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2E9C-B6E8-47F5-9C89-E7E3C9FB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F199D-8FAA-409D-8DD9-B105F875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Sessie xx - titel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ABD48-FAA6-406C-A64A-DF0F6C05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64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C203-89FC-443A-9786-02D2035D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6FD7B-4C44-428B-8A17-2F68F8C87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AB2C7-12D1-4A64-842A-25DF6F1C6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F4FC8-BCCF-4E40-AA58-B30B188C5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CBDAD-7182-4847-8C4F-9FD0E578D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11F3A-8E4D-4BB4-8C1B-EF987833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BF77A-33FC-46BE-BA3B-C5550E4B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Sessie xx - titel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8DC8D-2E9A-4DCA-B5E8-5852022A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48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5EBE-0F6E-4BF6-BE0A-E8A262D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37AED-6F14-48D3-9BAA-78729429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885A6-A539-4781-8A3A-B1A86469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Sessie xx - titel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7AD32-A487-459D-9270-C9B1BD75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53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2AFCC-F2F7-4CE0-A473-F142E804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DE074-4DE9-4D24-BBDB-4D4F0931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Sessie xx - titel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047F7-B2AD-4D07-8D3D-2FDA5D52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865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3910-ADB0-4286-8B66-CA89714F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2977-DFDC-4B6C-8738-534DF2C6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F8DEA-698C-4EC9-BCCD-9244C45E5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5DD45-5D47-46DA-96A3-F6AF131C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AC29D-DB3F-43B5-9C2C-706DD91A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Sessie xx - titel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C7204-CC39-4197-871C-C707E89E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727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D15F-360F-451F-AE32-78DC9B91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9E557-FD9D-4B11-989F-A42CD257C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664E7-AEA1-44E3-96D0-77A9BD33A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3A082-4FA7-4011-AE55-8B2DC2D2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856AD-18D3-4253-A977-48D5C877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Sessie xx - titel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68C32-562D-4624-8B30-D2923973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651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1A655-ECDE-4AD4-8D5F-480BD03F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90F13-724C-45BE-8673-870967BC6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52D65-BF4A-4D12-A1DC-A8871AF70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0E333-855B-43D0-B398-79A711315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Sessie xx - titel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A03A3-705B-4A1A-B68D-0E112ED3F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BROUWER@cfwb.be" TargetMode="External"/><Relationship Id="rId7" Type="http://schemas.openxmlformats.org/officeDocument/2006/relationships/hyperlink" Target="http://bit.ly/registration-link-wg" TargetMode="External"/><Relationship Id="rId2" Type="http://schemas.openxmlformats.org/officeDocument/2006/relationships/hyperlink" Target="http://bit.ly/directions-espa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af.buyle@kb.vlaanderen.be" TargetMode="External"/><Relationship Id="rId5" Type="http://schemas.openxmlformats.org/officeDocument/2006/relationships/hyperlink" Target="http://bit.ly/directions-ellips" TargetMode="External"/><Relationship Id="rId4" Type="http://schemas.openxmlformats.org/officeDocument/2006/relationships/hyperlink" Target="mailto:marc.bruyland@bosa.fgov.b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lgif/thematic/tree/master/UR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lgif/thematic/tree/master/URI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estadd.data.belgium.be/id/building/flanders/32131231" TargetMode="External"/><Relationship Id="rId2" Type="http://schemas.openxmlformats.org/officeDocument/2006/relationships/hyperlink" Target="https://bestadd.data.belgium.be/api/v1/buildings/flanders/32131231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70A56E74-8579-4187-901E-B16EC280C8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5" b="34973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8" name="Titel 17">
            <a:extLst>
              <a:ext uri="{FF2B5EF4-FFF2-40B4-BE49-F238E27FC236}">
                <a16:creationId xmlns:a16="http://schemas.microsoft.com/office/drawing/2014/main" id="{B8EC18BA-5A9A-49AA-96B5-B503754EFDB7}"/>
              </a:ext>
            </a:extLst>
          </p:cNvPr>
          <p:cNvSpPr txBox="1">
            <a:spLocks/>
          </p:cNvSpPr>
          <p:nvPr/>
        </p:nvSpPr>
        <p:spPr>
          <a:xfrm>
            <a:off x="3431704" y="1844824"/>
            <a:ext cx="5472608" cy="2448272"/>
          </a:xfrm>
          <a:prstGeom prst="rect">
            <a:avLst/>
          </a:prstGeom>
          <a:solidFill>
            <a:srgbClr val="38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 anchorCtr="0">
            <a:normAutofit fontScale="92500" lnSpcReduction="20000"/>
          </a:bodyPr>
          <a:lstStyle>
            <a:lvl1pPr>
              <a:defRPr sz="4400" b="1">
                <a:latin typeface="FlandersArtSans-Bold" panose="00000800000000000000" pitchFamily="2" charset="0"/>
                <a:ea typeface="Flanders Art Sans"/>
                <a:cs typeface="Flanders Art Sans"/>
                <a:sym typeface="Flanders Art Sans"/>
              </a:defRPr>
            </a:lvl1pPr>
            <a:lvl2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2pPr>
            <a:lvl3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3pPr>
            <a:lvl4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4pPr>
            <a:lvl5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5pPr>
            <a:lvl6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6pPr>
            <a:lvl7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7pPr>
            <a:lvl8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8pPr>
            <a:lvl9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9pPr>
          </a:lstStyle>
          <a:p>
            <a:pPr algn="ctr"/>
            <a:r>
              <a:rPr lang="nl-BE" sz="4800" b="0" dirty="0">
                <a:solidFill>
                  <a:schemeClr val="bg1"/>
                </a:solidFill>
              </a:rPr>
              <a:t>ICEG</a:t>
            </a:r>
          </a:p>
          <a:p>
            <a:pPr algn="ctr"/>
            <a:r>
              <a:rPr lang="en-US" sz="2800" b="0" dirty="0">
                <a:solidFill>
                  <a:schemeClr val="bg1"/>
                </a:solidFill>
              </a:rPr>
              <a:t>Open Standards</a:t>
            </a:r>
            <a:br>
              <a:rPr lang="en-US" sz="2800" b="0" dirty="0">
                <a:solidFill>
                  <a:schemeClr val="bg1"/>
                </a:solidFill>
              </a:rPr>
            </a:br>
            <a:endParaRPr lang="en-US" sz="2800" b="0" dirty="0">
              <a:solidFill>
                <a:schemeClr val="bg1"/>
              </a:solidFill>
            </a:endParaRPr>
          </a:p>
          <a:p>
            <a:pPr algn="ctr"/>
            <a:r>
              <a:rPr lang="en-US" sz="2800" b="0" dirty="0">
                <a:solidFill>
                  <a:schemeClr val="bg1"/>
                </a:solidFill>
              </a:rPr>
              <a:t>URI strategy</a:t>
            </a:r>
          </a:p>
          <a:p>
            <a:pPr algn="ctr"/>
            <a:r>
              <a:rPr lang="en-US" sz="2800" b="0" dirty="0">
                <a:solidFill>
                  <a:schemeClr val="bg1"/>
                </a:solidFill>
              </a:rPr>
              <a:t>October, 11th 2019</a:t>
            </a:r>
            <a:br>
              <a:rPr lang="en-US" sz="2800" b="0" dirty="0">
                <a:solidFill>
                  <a:schemeClr val="bg1"/>
                </a:solidFill>
              </a:rPr>
            </a:br>
            <a:endParaRPr lang="nl-BE" sz="4800" b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5A810-952B-45A6-A947-5A2F9D03DB7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930E96A-FEE9-4232-9834-465E224787E7}" type="slidenum">
              <a:rPr lang="nl-BE" sz="1400" smtClean="0"/>
              <a:pPr algn="r"/>
              <a:t>1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424161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C62F-7F43-4CBA-9883-A7E69B036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nl-BE" dirty="0" err="1"/>
              <a:t>Milestones</a:t>
            </a:r>
            <a:r>
              <a:rPr lang="nl-BE" dirty="0"/>
              <a:t> &amp; planning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636BD9-2DA4-4360-88F2-A91F310D0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416443"/>
              </p:ext>
            </p:extLst>
          </p:nvPr>
        </p:nvGraphicFramePr>
        <p:xfrm>
          <a:off x="948846" y="1094783"/>
          <a:ext cx="9162822" cy="5444129"/>
        </p:xfrm>
        <a:graphic>
          <a:graphicData uri="http://schemas.openxmlformats.org/drawingml/2006/table">
            <a:tbl>
              <a:tblPr/>
              <a:tblGrid>
                <a:gridCol w="1527137">
                  <a:extLst>
                    <a:ext uri="{9D8B030D-6E8A-4147-A177-3AD203B41FA5}">
                      <a16:colId xmlns:a16="http://schemas.microsoft.com/office/drawing/2014/main" val="3610656341"/>
                    </a:ext>
                  </a:extLst>
                </a:gridCol>
                <a:gridCol w="1527137">
                  <a:extLst>
                    <a:ext uri="{9D8B030D-6E8A-4147-A177-3AD203B41FA5}">
                      <a16:colId xmlns:a16="http://schemas.microsoft.com/office/drawing/2014/main" val="830220282"/>
                    </a:ext>
                  </a:extLst>
                </a:gridCol>
                <a:gridCol w="1527137">
                  <a:extLst>
                    <a:ext uri="{9D8B030D-6E8A-4147-A177-3AD203B41FA5}">
                      <a16:colId xmlns:a16="http://schemas.microsoft.com/office/drawing/2014/main" val="2888827377"/>
                    </a:ext>
                  </a:extLst>
                </a:gridCol>
                <a:gridCol w="1527137">
                  <a:extLst>
                    <a:ext uri="{9D8B030D-6E8A-4147-A177-3AD203B41FA5}">
                      <a16:colId xmlns:a16="http://schemas.microsoft.com/office/drawing/2014/main" val="4023928051"/>
                    </a:ext>
                  </a:extLst>
                </a:gridCol>
                <a:gridCol w="1527137">
                  <a:extLst>
                    <a:ext uri="{9D8B030D-6E8A-4147-A177-3AD203B41FA5}">
                      <a16:colId xmlns:a16="http://schemas.microsoft.com/office/drawing/2014/main" val="4247144770"/>
                    </a:ext>
                  </a:extLst>
                </a:gridCol>
                <a:gridCol w="1527137">
                  <a:extLst>
                    <a:ext uri="{9D8B030D-6E8A-4147-A177-3AD203B41FA5}">
                      <a16:colId xmlns:a16="http://schemas.microsoft.com/office/drawing/2014/main" val="378315570"/>
                    </a:ext>
                  </a:extLst>
                </a:gridCol>
              </a:tblGrid>
              <a:tr h="218967">
                <a:tc>
                  <a:txBody>
                    <a:bodyPr/>
                    <a:lstStyle/>
                    <a:p>
                      <a:r>
                        <a:rPr lang="nl-BE" sz="1400" b="1">
                          <a:effectLst/>
                        </a:rPr>
                        <a:t>Date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 b="1">
                          <a:effectLst/>
                        </a:rPr>
                        <a:t>Location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 b="1">
                          <a:effectLst/>
                        </a:rPr>
                        <a:t>Start - End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 b="1">
                          <a:effectLst/>
                        </a:rPr>
                        <a:t>Lead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 b="1">
                          <a:effectLst/>
                        </a:rPr>
                        <a:t>Contact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 b="1">
                          <a:effectLst/>
                        </a:rPr>
                        <a:t>Register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356055"/>
                  </a:ext>
                </a:extLst>
              </a:tr>
              <a:tr h="2247059">
                <a:tc>
                  <a:txBody>
                    <a:bodyPr/>
                    <a:lstStyle/>
                    <a:p>
                      <a:r>
                        <a:rPr lang="nl-BE" sz="1400" dirty="0" err="1">
                          <a:effectLst/>
                        </a:rPr>
                        <a:t>October</a:t>
                      </a:r>
                      <a:r>
                        <a:rPr lang="nl-BE" sz="1400" dirty="0">
                          <a:effectLst/>
                        </a:rPr>
                        <a:t> 11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effectLst/>
                        </a:rPr>
                        <a:t>Espace 27 septembre - Salle Alphonse Demoulin, Local 0 E 039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err="1">
                          <a:effectLst/>
                        </a:rPr>
                        <a:t>Address</a:t>
                      </a:r>
                      <a:r>
                        <a:rPr lang="fr-FR" sz="1400" dirty="0">
                          <a:effectLst/>
                        </a:rPr>
                        <a:t>: Boulevard Léopold II 48, 1080 Molenbeek-Saint-Jean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effectLst/>
                        </a:rPr>
                        <a:t>Directions: </a:t>
                      </a:r>
                      <a:r>
                        <a:rPr lang="fr-FR" sz="1400" u="none" strike="noStrike" dirty="0">
                          <a:solidFill>
                            <a:srgbClr val="0366D6"/>
                          </a:solidFill>
                          <a:effectLst/>
                          <a:hlinkClick r:id="rId2"/>
                        </a:rPr>
                        <a:t>http://bit.ly/directions-espace</a:t>
                      </a:r>
                      <a:endParaRPr lang="fr-FR" sz="1400" dirty="0">
                        <a:effectLst/>
                      </a:endParaRP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 dirty="0">
                          <a:effectLst/>
                        </a:rPr>
                        <a:t>14h - 16h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CFWB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Thierry Brouwer - </a:t>
                      </a:r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Thierry.BROUWER@cfwb.be</a:t>
                      </a:r>
                      <a:endParaRPr lang="en-US" sz="1400">
                        <a:effectLst/>
                      </a:endParaRP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see contact.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45662"/>
                  </a:ext>
                </a:extLst>
              </a:tr>
              <a:tr h="1339295">
                <a:tc>
                  <a:txBody>
                    <a:bodyPr/>
                    <a:lstStyle/>
                    <a:p>
                      <a:r>
                        <a:rPr lang="nl-BE" sz="1400" dirty="0">
                          <a:effectLst/>
                        </a:rPr>
                        <a:t>November 8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WTCIII – Room </a:t>
                      </a:r>
                      <a:r>
                        <a:rPr lang="nl-B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2A 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nl-B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Simon </a:t>
                      </a:r>
                      <a:r>
                        <a:rPr lang="nl-BE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Bolivarlaan</a:t>
                      </a:r>
                      <a:r>
                        <a:rPr lang="nl-B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30, 1000 Brussels</a:t>
                      </a:r>
                      <a:endParaRPr lang="nl-BE" sz="1400" dirty="0">
                        <a:effectLst/>
                      </a:endParaRP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14h – 16h</a:t>
                      </a:r>
                      <a:endParaRPr lang="nl-BE" sz="1400" dirty="0">
                        <a:effectLst/>
                      </a:endParaRP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BOSA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Marc Bruyland - </a:t>
                      </a:r>
                      <a:r>
                        <a:rPr lang="nl-BE" sz="1400" u="none" strike="noStrike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marc.bruyland@bosa.fgov.be</a:t>
                      </a:r>
                      <a:endParaRPr lang="nl-BE" sz="1400">
                        <a:effectLst/>
                      </a:endParaRP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400">
                        <a:effectLst/>
                      </a:endParaRP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812877"/>
                  </a:ext>
                </a:extLst>
              </a:tr>
              <a:tr h="1435822"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November 22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Ellipsgebouw - Room 0.A11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Address: Koning Albert II-laan 35, 1030 Brussel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Directions: </a:t>
                      </a:r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5"/>
                        </a:rPr>
                        <a:t>http://bit.ly/directions-ellips</a:t>
                      </a:r>
                      <a:endParaRPr lang="en-US" sz="1400">
                        <a:effectLst/>
                      </a:endParaRP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14h - 16h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Informatie Vlaanderen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Raf Buyle - </a:t>
                      </a:r>
                      <a:r>
                        <a:rPr lang="da-DK" sz="1400" u="none" strike="noStrike">
                          <a:solidFill>
                            <a:srgbClr val="0366D6"/>
                          </a:solidFill>
                          <a:effectLst/>
                          <a:hlinkClick r:id="rId6"/>
                        </a:rPr>
                        <a:t>raf.buyle@kb.vlaanderen.be</a:t>
                      </a:r>
                      <a:endParaRPr lang="da-DK" sz="1400">
                        <a:effectLst/>
                      </a:endParaRP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 u="none" strike="noStrike" dirty="0">
                          <a:solidFill>
                            <a:srgbClr val="0366D6"/>
                          </a:solidFill>
                          <a:effectLst/>
                          <a:hlinkClick r:id="rId7"/>
                        </a:rPr>
                        <a:t>http://bit.ly/registration-link-wg</a:t>
                      </a:r>
                      <a:endParaRPr lang="nl-BE" sz="1400" dirty="0">
                        <a:effectLst/>
                      </a:endParaRP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75296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9D7C5-BA03-4EBE-8044-732D0FE9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10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417593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C62F-7F43-4CBA-9883-A7E69B03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Collaboration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1AE1-F600-480D-BF07-C9432D7A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Collaboration</a:t>
            </a:r>
            <a:r>
              <a:rPr lang="nl-BE" dirty="0"/>
              <a:t>:</a:t>
            </a:r>
            <a:br>
              <a:rPr lang="nl-BE" dirty="0"/>
            </a:br>
            <a:r>
              <a:rPr lang="nl-BE" dirty="0">
                <a:hlinkClick r:id="rId2"/>
              </a:rPr>
              <a:t>https://github.com/belgif/thematic/tree/master/URI</a:t>
            </a:r>
            <a:endParaRPr lang="nl-BE" i="1" dirty="0"/>
          </a:p>
          <a:p>
            <a:endParaRPr lang="nl-BE" dirty="0"/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896D2-90B7-41DF-8E98-F97EE09A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11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8637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AA08DD-E3F3-4AF1-A203-851C5D45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URI </a:t>
            </a:r>
            <a:r>
              <a:rPr lang="nl-BE" dirty="0" err="1"/>
              <a:t>strategy</a:t>
            </a:r>
            <a:endParaRPr lang="nl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4325E-C643-44A5-9C46-FDC141E26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14A0A-E4C0-4109-BCC8-53DD0B76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12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591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6DA6-4F8D-4C5C-9C40-96840E9C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Motivation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0C4A-22F9-450F-AE3E-C221A11F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URI </a:t>
            </a:r>
            <a:r>
              <a:rPr lang="nl-BE" dirty="0" err="1"/>
              <a:t>strategy</a:t>
            </a:r>
            <a:r>
              <a:rPr lang="nl-BE" dirty="0"/>
              <a:t> is </a:t>
            </a:r>
            <a:r>
              <a:rPr lang="nl-BE" dirty="0" err="1"/>
              <a:t>tightly</a:t>
            </a:r>
            <a:r>
              <a:rPr lang="nl-BE" dirty="0"/>
              <a:t> </a:t>
            </a:r>
            <a:r>
              <a:rPr lang="nl-BE" dirty="0" err="1"/>
              <a:t>connected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identifier</a:t>
            </a:r>
            <a:r>
              <a:rPr lang="nl-BE" dirty="0"/>
              <a:t>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B3BB5-CCCA-4C81-82E5-288A90F2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13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9211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1BD87D-559B-4546-9139-F569899A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Illustrative</a:t>
            </a:r>
            <a:r>
              <a:rPr lang="nl-BE" dirty="0"/>
              <a:t> </a:t>
            </a:r>
            <a:r>
              <a:rPr lang="nl-BE" dirty="0" err="1"/>
              <a:t>example</a:t>
            </a:r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7BBD2-69BC-4A05-9203-A01C340EA096}"/>
              </a:ext>
            </a:extLst>
          </p:cNvPr>
          <p:cNvSpPr txBox="1"/>
          <p:nvPr/>
        </p:nvSpPr>
        <p:spPr>
          <a:xfrm>
            <a:off x="2045524" y="1961369"/>
            <a:ext cx="4429496" cy="369204"/>
          </a:xfrm>
          <a:prstGeom prst="rect">
            <a:avLst/>
          </a:prstGeom>
          <a:ln>
            <a:solidFill>
              <a:srgbClr val="996633"/>
            </a:solidFill>
          </a:ln>
        </p:spPr>
        <p:txBody>
          <a:bodyPr wrap="square" rtlCol="0">
            <a:spAutoFit/>
          </a:bodyPr>
          <a:lstStyle/>
          <a:p>
            <a:pPr defTabSz="914235"/>
            <a:r>
              <a:rPr lang="nl-BE" sz="1799" dirty="0">
                <a:solidFill>
                  <a:srgbClr val="373636"/>
                </a:solidFill>
                <a:latin typeface="Calibri" panose="020F0502020204030204"/>
              </a:rPr>
              <a:t>Identificator 2132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BF0162-1ADA-4D3D-8D97-7A2F3AC7A8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33" y="1720236"/>
            <a:ext cx="1406019" cy="85147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94B411-FE03-4504-B197-451E464A309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475020" y="2145971"/>
            <a:ext cx="2135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DD6E4DD0-1F2A-4FE5-B0F2-C3D45207C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7553" y="4634346"/>
            <a:ext cx="914400" cy="9144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EC0F2C4-D34F-4985-BF8B-F037F40402DE}"/>
              </a:ext>
            </a:extLst>
          </p:cNvPr>
          <p:cNvGrpSpPr/>
          <p:nvPr/>
        </p:nvGrpSpPr>
        <p:grpSpPr>
          <a:xfrm>
            <a:off x="6494145" y="2571706"/>
            <a:ext cx="4695527" cy="3785370"/>
            <a:chOff x="5351144" y="2571706"/>
            <a:chExt cx="4695527" cy="378537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76E0975-D381-4020-8581-441D57529FFB}"/>
                </a:ext>
              </a:extLst>
            </p:cNvPr>
            <p:cNvCxnSpPr>
              <a:stCxn id="12" idx="3"/>
              <a:endCxn id="7" idx="2"/>
            </p:cNvCxnSpPr>
            <p:nvPr/>
          </p:nvCxnSpPr>
          <p:spPr>
            <a:xfrm flipV="1">
              <a:off x="5528953" y="2571706"/>
              <a:ext cx="2641689" cy="251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4588F7B-EB54-45DF-8B83-F4393D0BEEA7}"/>
                </a:ext>
              </a:extLst>
            </p:cNvPr>
            <p:cNvGrpSpPr/>
            <p:nvPr/>
          </p:nvGrpSpPr>
          <p:grpSpPr>
            <a:xfrm>
              <a:off x="5351144" y="3603436"/>
              <a:ext cx="4695527" cy="2753640"/>
              <a:chOff x="5351144" y="3603436"/>
              <a:chExt cx="4695527" cy="275364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AC327B-5FB9-45EF-BBEF-4D91D4829C42}"/>
                  </a:ext>
                </a:extLst>
              </p:cNvPr>
              <p:cNvSpPr txBox="1"/>
              <p:nvPr/>
            </p:nvSpPr>
            <p:spPr>
              <a:xfrm rot="18934788">
                <a:off x="5351144" y="3603436"/>
                <a:ext cx="2612767" cy="36920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defTabSz="914235"/>
                <a:r>
                  <a:rPr lang="nl-BE" sz="1799" dirty="0" err="1">
                    <a:solidFill>
                      <a:srgbClr val="373636"/>
                    </a:solidFill>
                    <a:latin typeface="Calibri" panose="020F0502020204030204"/>
                  </a:rPr>
                  <a:t>By</a:t>
                </a:r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 </a:t>
                </a:r>
                <a:r>
                  <a:rPr lang="nl-BE" sz="1799" dirty="0" err="1">
                    <a:solidFill>
                      <a:srgbClr val="373636"/>
                    </a:solidFill>
                    <a:latin typeface="Calibri" panose="020F0502020204030204"/>
                  </a:rPr>
                  <a:t>taking</a:t>
                </a:r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 over </a:t>
                </a:r>
                <a:r>
                  <a:rPr lang="nl-BE" sz="1799" dirty="0" err="1">
                    <a:solidFill>
                      <a:srgbClr val="373636"/>
                    </a:solidFill>
                    <a:latin typeface="Calibri" panose="020F0502020204030204"/>
                  </a:rPr>
                  <a:t>all</a:t>
                </a:r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 </a:t>
                </a:r>
                <a:r>
                  <a:rPr lang="nl-BE" sz="1799" dirty="0" err="1">
                    <a:solidFill>
                      <a:srgbClr val="373636"/>
                    </a:solidFill>
                    <a:latin typeface="Calibri" panose="020F0502020204030204"/>
                  </a:rPr>
                  <a:t>the</a:t>
                </a:r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 data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58A166-F3D7-48BE-99FD-A9B769A08608}"/>
                  </a:ext>
                </a:extLst>
              </p:cNvPr>
              <p:cNvSpPr txBox="1"/>
              <p:nvPr/>
            </p:nvSpPr>
            <p:spPr>
              <a:xfrm>
                <a:off x="6331936" y="4326648"/>
                <a:ext cx="3714735" cy="2030428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defTabSz="914235"/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{ </a:t>
                </a:r>
              </a:p>
              <a:p>
                <a:pPr defTabSz="914235"/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  “</a:t>
                </a:r>
                <a:r>
                  <a:rPr lang="nl-BE" sz="1799" dirty="0" err="1">
                    <a:solidFill>
                      <a:srgbClr val="373636"/>
                    </a:solidFill>
                    <a:latin typeface="Calibri" panose="020F0502020204030204"/>
                  </a:rPr>
                  <a:t>buildingName</a:t>
                </a:r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”: “VAC GENT”,</a:t>
                </a:r>
              </a:p>
              <a:p>
                <a:pPr defTabSz="914235"/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  “</a:t>
                </a:r>
                <a:r>
                  <a:rPr lang="nl-BE" sz="1799" dirty="0" err="1">
                    <a:solidFill>
                      <a:srgbClr val="373636"/>
                    </a:solidFill>
                    <a:latin typeface="Calibri" panose="020F0502020204030204"/>
                  </a:rPr>
                  <a:t>buildingYear</a:t>
                </a:r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”: “2010”,</a:t>
                </a:r>
              </a:p>
              <a:p>
                <a:pPr defTabSz="914235"/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  “E-level” : “50”,</a:t>
                </a:r>
              </a:p>
              <a:p>
                <a:pPr defTabSz="914235"/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  “</a:t>
                </a:r>
                <a:r>
                  <a:rPr lang="nl-BE" sz="1799" dirty="0" err="1">
                    <a:solidFill>
                      <a:srgbClr val="373636"/>
                    </a:solidFill>
                    <a:latin typeface="Calibri" panose="020F0502020204030204"/>
                  </a:rPr>
                  <a:t>address</a:t>
                </a:r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”: “Maria Hendrikaplein 90”</a:t>
                </a:r>
              </a:p>
              <a:p>
                <a:pPr defTabSz="914235"/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…</a:t>
                </a:r>
              </a:p>
              <a:p>
                <a:pPr defTabSz="914235"/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}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FB5F9F-173E-4F63-B221-DEBFAACF5A60}"/>
              </a:ext>
            </a:extLst>
          </p:cNvPr>
          <p:cNvGrpSpPr/>
          <p:nvPr/>
        </p:nvGrpSpPr>
        <p:grpSpPr>
          <a:xfrm>
            <a:off x="4260273" y="2330574"/>
            <a:ext cx="1497281" cy="2760973"/>
            <a:chOff x="3117273" y="2330573"/>
            <a:chExt cx="1497281" cy="2760973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AB41BBE-4116-4417-950E-7A3288D11B40}"/>
                </a:ext>
              </a:extLst>
            </p:cNvPr>
            <p:cNvCxnSpPr>
              <a:cxnSpLocks/>
              <a:stCxn id="12" idx="1"/>
              <a:endCxn id="5" idx="2"/>
            </p:cNvCxnSpPr>
            <p:nvPr/>
          </p:nvCxnSpPr>
          <p:spPr>
            <a:xfrm flipH="1" flipV="1">
              <a:off x="3117272" y="2330573"/>
              <a:ext cx="1497281" cy="2760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1015E5-6242-419A-A5C2-64D8F54483DB}"/>
                </a:ext>
              </a:extLst>
            </p:cNvPr>
            <p:cNvSpPr txBox="1"/>
            <p:nvPr/>
          </p:nvSpPr>
          <p:spPr>
            <a:xfrm rot="3675454">
              <a:off x="2729738" y="3647025"/>
              <a:ext cx="2163669" cy="36920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defTabSz="914235"/>
              <a:r>
                <a:rPr lang="nl-BE" sz="1799" dirty="0" err="1">
                  <a:solidFill>
                    <a:srgbClr val="373636"/>
                  </a:solidFill>
                  <a:latin typeface="Calibri" panose="020F0502020204030204"/>
                </a:rPr>
                <a:t>By</a:t>
              </a:r>
              <a:r>
                <a:rPr lang="nl-BE" sz="1799" dirty="0">
                  <a:solidFill>
                    <a:srgbClr val="373636"/>
                  </a:solidFill>
                  <a:latin typeface="Calibri" panose="020F0502020204030204"/>
                </a:rPr>
                <a:t> </a:t>
              </a:r>
              <a:r>
                <a:rPr lang="nl-BE" sz="1799" dirty="0" err="1">
                  <a:solidFill>
                    <a:srgbClr val="373636"/>
                  </a:solidFill>
                  <a:latin typeface="Calibri" panose="020F0502020204030204"/>
                </a:rPr>
                <a:t>saving</a:t>
              </a:r>
              <a:r>
                <a:rPr lang="nl-BE" sz="1799" dirty="0">
                  <a:solidFill>
                    <a:srgbClr val="373636"/>
                  </a:solidFill>
                  <a:latin typeface="Calibri" panose="020F0502020204030204"/>
                </a:rPr>
                <a:t> a </a:t>
              </a:r>
              <a:r>
                <a:rPr lang="nl-BE" sz="1799" dirty="0" err="1">
                  <a:solidFill>
                    <a:srgbClr val="373636"/>
                  </a:solidFill>
                  <a:latin typeface="Calibri" panose="020F0502020204030204"/>
                </a:rPr>
                <a:t>reference</a:t>
              </a:r>
              <a:endParaRPr lang="nl-BE" sz="1799" dirty="0">
                <a:solidFill>
                  <a:srgbClr val="373636"/>
                </a:solidFill>
                <a:latin typeface="Calibri" panose="020F0502020204030204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D66339-0C51-4882-A2A1-15DC33B302AF}"/>
              </a:ext>
            </a:extLst>
          </p:cNvPr>
          <p:cNvGrpSpPr/>
          <p:nvPr/>
        </p:nvGrpSpPr>
        <p:grpSpPr>
          <a:xfrm>
            <a:off x="2576400" y="6444397"/>
            <a:ext cx="7276705" cy="396512"/>
            <a:chOff x="1930400" y="6268183"/>
            <a:chExt cx="7276705" cy="39651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C1B1107-31A9-4E2C-B3C7-BD417FFFDAFF}"/>
                </a:ext>
              </a:extLst>
            </p:cNvPr>
            <p:cNvCxnSpPr/>
            <p:nvPr/>
          </p:nvCxnSpPr>
          <p:spPr>
            <a:xfrm>
              <a:off x="1930400" y="6357076"/>
              <a:ext cx="6943251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7C98B1-A309-4D7B-A3E3-CFD064DC31C2}"/>
                </a:ext>
              </a:extLst>
            </p:cNvPr>
            <p:cNvSpPr/>
            <p:nvPr/>
          </p:nvSpPr>
          <p:spPr>
            <a:xfrm>
              <a:off x="2308225" y="6268183"/>
              <a:ext cx="177800" cy="17778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35"/>
              <a:endParaRPr lang="nl-BE" sz="1799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F604EF0-B2E0-4EDC-820F-97425A583B9B}"/>
                </a:ext>
              </a:extLst>
            </p:cNvPr>
            <p:cNvSpPr/>
            <p:nvPr/>
          </p:nvSpPr>
          <p:spPr>
            <a:xfrm>
              <a:off x="4178300" y="6268895"/>
              <a:ext cx="177800" cy="17778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35"/>
              <a:endParaRPr lang="nl-BE" sz="1799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0593CDD-F0DC-40FD-A885-EFDCFA21FEBD}"/>
                </a:ext>
              </a:extLst>
            </p:cNvPr>
            <p:cNvSpPr/>
            <p:nvPr/>
          </p:nvSpPr>
          <p:spPr>
            <a:xfrm>
              <a:off x="5959475" y="6268183"/>
              <a:ext cx="177800" cy="17778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35"/>
              <a:endParaRPr lang="nl-BE" sz="1799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A2F1B4-B622-4FFE-AE60-03723DDE089E}"/>
                </a:ext>
              </a:extLst>
            </p:cNvPr>
            <p:cNvSpPr/>
            <p:nvPr/>
          </p:nvSpPr>
          <p:spPr>
            <a:xfrm>
              <a:off x="8275805" y="6268183"/>
              <a:ext cx="177800" cy="17778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35"/>
              <a:endParaRPr lang="nl-BE" sz="1799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C965AC-1E6A-46E2-98B4-B1436F4A9361}"/>
                </a:ext>
              </a:extLst>
            </p:cNvPr>
            <p:cNvSpPr txBox="1"/>
            <p:nvPr/>
          </p:nvSpPr>
          <p:spPr>
            <a:xfrm>
              <a:off x="8592834" y="6295491"/>
              <a:ext cx="614271" cy="36920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defTabSz="914235"/>
              <a:r>
                <a:rPr lang="nl-BE" sz="1799" dirty="0">
                  <a:solidFill>
                    <a:srgbClr val="0070C0"/>
                  </a:solidFill>
                  <a:latin typeface="Calibri" panose="020F0502020204030204"/>
                </a:rPr>
                <a:t>time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D44CC9-CC3F-4A89-952D-807DCD07B734}"/>
              </a:ext>
            </a:extLst>
          </p:cNvPr>
          <p:cNvSpPr txBox="1"/>
          <p:nvPr/>
        </p:nvSpPr>
        <p:spPr>
          <a:xfrm>
            <a:off x="2045524" y="1958811"/>
            <a:ext cx="4429496" cy="369204"/>
          </a:xfrm>
          <a:prstGeom prst="rect">
            <a:avLst/>
          </a:prstGeom>
          <a:ln>
            <a:solidFill>
              <a:srgbClr val="996633"/>
            </a:solidFill>
          </a:ln>
        </p:spPr>
        <p:txBody>
          <a:bodyPr wrap="square" rtlCol="0">
            <a:spAutoFit/>
          </a:bodyPr>
          <a:lstStyle/>
          <a:p>
            <a:pPr defTabSz="914235"/>
            <a:r>
              <a:rPr lang="nl-BE" sz="1799" dirty="0">
                <a:solidFill>
                  <a:srgbClr val="373636"/>
                </a:solidFill>
                <a:latin typeface="Calibri" panose="020F0502020204030204"/>
              </a:rPr>
              <a:t>VO:Gebouw:2132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06C589-3316-4B90-BC51-71982E2B0D4B}"/>
              </a:ext>
            </a:extLst>
          </p:cNvPr>
          <p:cNvSpPr txBox="1"/>
          <p:nvPr/>
        </p:nvSpPr>
        <p:spPr>
          <a:xfrm>
            <a:off x="2045524" y="1961840"/>
            <a:ext cx="4429496" cy="369204"/>
          </a:xfrm>
          <a:prstGeom prst="rect">
            <a:avLst/>
          </a:prstGeom>
          <a:ln>
            <a:solidFill>
              <a:srgbClr val="996633"/>
            </a:solidFill>
          </a:ln>
        </p:spPr>
        <p:txBody>
          <a:bodyPr wrap="square" rtlCol="0">
            <a:spAutoFit/>
          </a:bodyPr>
          <a:lstStyle/>
          <a:p>
            <a:pPr defTabSz="914235"/>
            <a:r>
              <a:rPr lang="nl-BE" sz="1799" dirty="0">
                <a:solidFill>
                  <a:srgbClr val="373636"/>
                </a:solidFill>
                <a:latin typeface="Calibri" panose="020F0502020204030204"/>
              </a:rPr>
              <a:t>https://data.vlaanderen.be/id/gebouw/2132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FBA62-4367-4451-A1BA-E100CD70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14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767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strategy elements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235">
              <a:defRPr/>
            </a:pPr>
            <a:fld id="{C9C406F6-A053-43CA-AEC8-FA3EEE83A3FB}" type="slidenum">
              <a:rPr lang="nl-BE" sz="1400">
                <a:solidFill>
                  <a:srgbClr val="6B6B6B"/>
                </a:solidFill>
              </a:rPr>
              <a:pPr defTabSz="914235">
                <a:defRPr/>
              </a:pPr>
              <a:t>15</a:t>
            </a:fld>
            <a:endParaRPr lang="nl-BE" dirty="0">
              <a:solidFill>
                <a:srgbClr val="6B6B6B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D72FB0A-236E-4B04-BE5B-4962148F8273}"/>
              </a:ext>
            </a:extLst>
          </p:cNvPr>
          <p:cNvSpPr txBox="1">
            <a:spLocks/>
          </p:cNvSpPr>
          <p:nvPr/>
        </p:nvSpPr>
        <p:spPr>
          <a:xfrm>
            <a:off x="838200" y="1547812"/>
            <a:ext cx="8747125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Persistent</a:t>
            </a:r>
            <a:r>
              <a:rPr lang="en-US" dirty="0"/>
              <a:t> : continues to exist forever </a:t>
            </a:r>
            <a:r>
              <a:rPr lang="en-US" dirty="0">
                <a:sym typeface="Wingdings" panose="05000000000000000000" pitchFamily="2" charset="2"/>
              </a:rPr>
              <a:t> an important commitment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  <a:p>
            <a:r>
              <a:rPr lang="en-US" b="1" dirty="0"/>
              <a:t>Identifier</a:t>
            </a:r>
            <a:r>
              <a:rPr lang="en-US" dirty="0"/>
              <a:t> : refers to an entity in reality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Dereferenceable</a:t>
            </a:r>
            <a:r>
              <a:rPr lang="en-US" dirty="0"/>
              <a:t>: core information can be found by a machine and humans in terms of a publicly accessible vocabulary</a:t>
            </a:r>
          </a:p>
        </p:txBody>
      </p:sp>
    </p:spTree>
    <p:extLst>
      <p:ext uri="{BB962C8B-B14F-4D97-AF65-F5344CB8AC3E}">
        <p14:creationId xmlns:p14="http://schemas.microsoft.com/office/powerpoint/2010/main" val="3990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6742AEF-7797-4C4B-A1F8-D36328E1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Terminology</a:t>
            </a:r>
            <a:endParaRPr lang="nl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C9B764-A8EE-4822-9ECF-8D33D78DA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URI</a:t>
            </a:r>
            <a:r>
              <a:rPr lang="nl-BE" dirty="0"/>
              <a:t> = “</a:t>
            </a:r>
            <a:r>
              <a:rPr lang="en-US" dirty="0"/>
              <a:t>a string of characters that unambiguously identifies a particular resource”</a:t>
            </a:r>
            <a:endParaRPr lang="nl-BE" dirty="0"/>
          </a:p>
          <a:p>
            <a:r>
              <a:rPr lang="nl-BE" b="1" dirty="0"/>
              <a:t>URL</a:t>
            </a:r>
            <a:r>
              <a:rPr lang="nl-BE" dirty="0"/>
              <a:t> = “</a:t>
            </a:r>
            <a:r>
              <a:rPr lang="en-US" dirty="0"/>
              <a:t>the address of a resource on the Internet. A URL indicates the location of a resource as well as the protocol used to access it.”</a:t>
            </a:r>
          </a:p>
          <a:p>
            <a:pPr lvl="1"/>
            <a:r>
              <a:rPr lang="en-US" dirty="0"/>
              <a:t>Specific type of a URI</a:t>
            </a:r>
            <a:endParaRPr lang="nl-BE" dirty="0"/>
          </a:p>
          <a:p>
            <a:r>
              <a:rPr lang="nl-BE" b="1" dirty="0"/>
              <a:t>PURI</a:t>
            </a:r>
            <a:r>
              <a:rPr lang="nl-BE" dirty="0"/>
              <a:t> = Persistent URI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C64C1A-40F9-4D5D-AFEA-86A9D527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4342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24DA-B830-4064-A1A8-7F8032CB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Dereference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1D9EA-147B-4F90-9332-128023E42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 protocol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retrieve</a:t>
            </a:r>
            <a:r>
              <a:rPr lang="nl-BE" dirty="0"/>
              <a:t> (</a:t>
            </a:r>
            <a:r>
              <a:rPr lang="nl-BE" dirty="0" err="1"/>
              <a:t>core</a:t>
            </a:r>
            <a:r>
              <a:rPr lang="nl-BE" dirty="0"/>
              <a:t>) data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identifier</a:t>
            </a:r>
            <a:endParaRPr lang="nl-BE" dirty="0"/>
          </a:p>
          <a:p>
            <a:r>
              <a:rPr lang="nl-BE" dirty="0" err="1"/>
              <a:t>Should</a:t>
            </a:r>
            <a:r>
              <a:rPr lang="nl-BE" dirty="0"/>
              <a:t> support </a:t>
            </a:r>
            <a:r>
              <a:rPr lang="nl-BE" dirty="0" err="1"/>
              <a:t>ability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retrieve</a:t>
            </a:r>
            <a:r>
              <a:rPr lang="nl-BE" dirty="0"/>
              <a:t> data </a:t>
            </a:r>
            <a:r>
              <a:rPr lang="nl-BE" dirty="0" err="1"/>
              <a:t>for</a:t>
            </a:r>
            <a:r>
              <a:rPr lang="nl-BE" dirty="0"/>
              <a:t> different </a:t>
            </a:r>
            <a:r>
              <a:rPr lang="nl-BE" dirty="0" err="1"/>
              <a:t>audiences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Human &amp; machines</a:t>
            </a:r>
          </a:p>
          <a:p>
            <a:endParaRPr lang="nl-BE" dirty="0"/>
          </a:p>
          <a:p>
            <a:r>
              <a:rPr lang="nl-BE" dirty="0"/>
              <a:t>Protocol HTTP GET </a:t>
            </a:r>
            <a:r>
              <a:rPr lang="nl-BE" dirty="0" err="1"/>
              <a:t>fullfills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needs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content </a:t>
            </a:r>
            <a:r>
              <a:rPr lang="nl-BE" dirty="0" err="1"/>
              <a:t>negation</a:t>
            </a:r>
            <a:r>
              <a:rPr lang="nl-BE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7378E-0182-46E5-B500-4FDD9BE0DC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C406F6-A053-43CA-AEC8-FA3EEE83A3FB}" type="slidenum">
              <a:rPr lang="nl-BE" sz="1400" smtClean="0">
                <a:uFillTx/>
              </a:rPr>
              <a:pPr/>
              <a:t>17</a:t>
            </a:fld>
            <a:endParaRPr lang="nl-BE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19566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0" dirty="0" err="1"/>
              <a:t>Dereferencing</a:t>
            </a:r>
            <a:r>
              <a:rPr lang="nl-BE" b="0" dirty="0"/>
              <a:t> </a:t>
            </a:r>
            <a:r>
              <a:rPr lang="nl-BE" sz="2275" dirty="0"/>
              <a:t>(human </a:t>
            </a:r>
            <a:r>
              <a:rPr lang="nl-BE" sz="2275" dirty="0" err="1"/>
              <a:t>readable</a:t>
            </a:r>
            <a:r>
              <a:rPr lang="nl-BE" sz="2275" dirty="0"/>
              <a:t> data)</a:t>
            </a:r>
            <a:endParaRPr lang="nl-BE" b="0" dirty="0"/>
          </a:p>
        </p:txBody>
      </p:sp>
      <p:sp>
        <p:nvSpPr>
          <p:cNvPr id="3" name="Cloud Callout 2"/>
          <p:cNvSpPr/>
          <p:nvPr/>
        </p:nvSpPr>
        <p:spPr>
          <a:xfrm>
            <a:off x="3992923" y="2454103"/>
            <a:ext cx="1343212" cy="3535262"/>
          </a:xfrm>
          <a:prstGeom prst="cloudCallout">
            <a:avLst>
              <a:gd name="adj1" fmla="val -2198"/>
              <a:gd name="adj2" fmla="val 967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462"/>
          </a:p>
        </p:txBody>
      </p:sp>
      <p:sp>
        <p:nvSpPr>
          <p:cNvPr id="4" name="Rounded Rectangle 3"/>
          <p:cNvSpPr/>
          <p:nvPr/>
        </p:nvSpPr>
        <p:spPr>
          <a:xfrm>
            <a:off x="6860919" y="3686524"/>
            <a:ext cx="1254223" cy="2060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/>
              <a:t>Renderer</a:t>
            </a:r>
          </a:p>
          <a:p>
            <a:pPr algn="ctr"/>
            <a:r>
              <a:rPr lang="nl-BE" sz="1462" dirty="0"/>
              <a:t>(html creation)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9369364" y="3935651"/>
            <a:ext cx="1253728" cy="181094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/>
              <a:t>Triplestore</a:t>
            </a:r>
          </a:p>
          <a:p>
            <a:pPr algn="ctr"/>
            <a:r>
              <a:rPr lang="nl-BE" sz="1462" dirty="0"/>
              <a:t>(sparql endpoint)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5942" y="2107087"/>
            <a:ext cx="1513171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Accept: text/html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76125" y="2085251"/>
            <a:ext cx="394558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115141" y="4221733"/>
            <a:ext cx="1864874" cy="317331"/>
            <a:chOff x="8720285" y="2242664"/>
            <a:chExt cx="2295229" cy="390562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8720285" y="2580763"/>
              <a:ext cx="229522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058617" y="2242664"/>
              <a:ext cx="1334093" cy="390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62" dirty="0"/>
                <a:t>Get content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62032" y="4767044"/>
            <a:ext cx="1864874" cy="317331"/>
            <a:chOff x="7572671" y="4250813"/>
            <a:chExt cx="2295229" cy="39056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7572671" y="4639195"/>
              <a:ext cx="2295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901684" y="4250813"/>
              <a:ext cx="1495794" cy="390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62" dirty="0"/>
                <a:t>Respons: RDF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H="1">
            <a:off x="1609457" y="5533090"/>
            <a:ext cx="40245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2220" y="5185256"/>
            <a:ext cx="2173800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Respons: HTML document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63003" y="1734661"/>
            <a:ext cx="591073" cy="41419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nl-BE" sz="1462" dirty="0"/>
              <a:t>proxy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91973" y="2761007"/>
            <a:ext cx="3471031" cy="11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24736" y="2424994"/>
            <a:ext cx="1856534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Respons: 303 See also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91973" y="2761009"/>
            <a:ext cx="3558603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http://data.vlaanderen.be/doc/straat/12345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91973" y="3468912"/>
            <a:ext cx="3429739" cy="14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15942" y="1785170"/>
            <a:ext cx="4207177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HTTP GET http://data.vlaanderen.be/id/straat/12345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24736" y="3171212"/>
            <a:ext cx="4341830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HTTP GET http://data.vlaanderen.be/doc/straat/12345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39251" y="3485193"/>
            <a:ext cx="1513171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Accept: text/html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283070" y="4066004"/>
            <a:ext cx="577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283068" y="5335296"/>
            <a:ext cx="577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283070" y="4093865"/>
            <a:ext cx="5778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E025C4F5-5362-4993-A5EC-9A3D9CE2E69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930E96A-FEE9-4232-9834-465E224787E7}" type="slidenum">
              <a:rPr lang="nl-BE" sz="1400" smtClean="0"/>
              <a:pPr algn="r"/>
              <a:t>18</a:t>
            </a:fld>
            <a:endParaRPr lang="nl-BE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loud Callout 26"/>
          <p:cNvSpPr/>
          <p:nvPr/>
        </p:nvSpPr>
        <p:spPr>
          <a:xfrm>
            <a:off x="3719417" y="2078511"/>
            <a:ext cx="1343212" cy="3535262"/>
          </a:xfrm>
          <a:prstGeom prst="cloudCallout">
            <a:avLst>
              <a:gd name="adj1" fmla="val -2198"/>
              <a:gd name="adj2" fmla="val 967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46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0" dirty="0" err="1"/>
              <a:t>Dereferencing</a:t>
            </a:r>
            <a:r>
              <a:rPr lang="nl-BE" b="0" dirty="0"/>
              <a:t> </a:t>
            </a:r>
            <a:r>
              <a:rPr lang="nl-BE" sz="2275" dirty="0"/>
              <a:t>(machine </a:t>
            </a:r>
            <a:r>
              <a:rPr lang="nl-BE" sz="2275" dirty="0" err="1"/>
              <a:t>readable</a:t>
            </a:r>
            <a:r>
              <a:rPr lang="nl-BE" sz="2275" dirty="0"/>
              <a:t> data)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63740" y="3678270"/>
            <a:ext cx="1254223" cy="2060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/>
              <a:t>Renderer</a:t>
            </a:r>
          </a:p>
          <a:p>
            <a:pPr algn="ctr"/>
            <a:r>
              <a:rPr lang="nl-BE" sz="1462" dirty="0"/>
              <a:t>(serializer)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9729726" y="3802833"/>
            <a:ext cx="1253728" cy="1810941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/>
              <a:t>Triplestore</a:t>
            </a:r>
          </a:p>
          <a:p>
            <a:pPr algn="ctr"/>
            <a:r>
              <a:rPr lang="nl-BE" sz="1462" dirty="0"/>
              <a:t>(sparql endpoint)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8762" y="2098833"/>
            <a:ext cx="2292359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Accept: application/rdf+xml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78946" y="2076996"/>
            <a:ext cx="394558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7817962" y="4213478"/>
            <a:ext cx="1864874" cy="317331"/>
            <a:chOff x="8720285" y="2242664"/>
            <a:chExt cx="2295229" cy="390562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8720285" y="2580763"/>
              <a:ext cx="229522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058617" y="2242664"/>
              <a:ext cx="1334093" cy="390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62" dirty="0"/>
                <a:t>Get content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64853" y="4758789"/>
            <a:ext cx="1864874" cy="317331"/>
            <a:chOff x="7572671" y="4250813"/>
            <a:chExt cx="2295229" cy="39056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7572671" y="4639195"/>
              <a:ext cx="2295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901684" y="4250813"/>
              <a:ext cx="1495794" cy="390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62" dirty="0"/>
                <a:t>Respons: RDF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H="1">
            <a:off x="1312277" y="5524835"/>
            <a:ext cx="40245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5042" y="5177002"/>
            <a:ext cx="2031133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Respons: RDF document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365823" y="1726406"/>
            <a:ext cx="591073" cy="41419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nl-BE" sz="1462" dirty="0"/>
              <a:t>proxy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894793" y="2752752"/>
            <a:ext cx="3471031" cy="11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27556" y="2416740"/>
            <a:ext cx="1856534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Respons: 303 See also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94793" y="2752755"/>
            <a:ext cx="3558603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http://data.vlaanderen.be/doc/straat/12345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894794" y="3460657"/>
            <a:ext cx="3429739" cy="14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18763" y="1776916"/>
            <a:ext cx="4207177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HTTP GET http://data.vlaanderen.be/id/straat/12345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7556" y="3162957"/>
            <a:ext cx="4341830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HTTP GET http://data.vlaanderen.be/doc/straat/12345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2071" y="3476938"/>
            <a:ext cx="2292359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Accept: application/rdf+xml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85891" y="4057749"/>
            <a:ext cx="577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985888" y="5327041"/>
            <a:ext cx="577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85891" y="4085610"/>
            <a:ext cx="5778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6475AA22-0DB9-4965-B8B7-AD9219D9315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930E96A-FEE9-4232-9834-465E224787E7}" type="slidenum">
              <a:rPr lang="nl-BE" sz="1400" smtClean="0"/>
              <a:pPr algn="r"/>
              <a:t>19</a:t>
            </a:fld>
            <a:endParaRPr lang="nl-BE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E2D7-D859-4C22-B0DC-B3DA542B5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ICEG - URI </a:t>
            </a:r>
            <a:r>
              <a:rPr lang="nl-BE" dirty="0" err="1"/>
              <a:t>strategy</a:t>
            </a:r>
            <a:br>
              <a:rPr lang="nl-BE" dirty="0"/>
            </a:br>
            <a:r>
              <a:rPr lang="nl-BE" dirty="0"/>
              <a:t>Shared </a:t>
            </a:r>
            <a:r>
              <a:rPr lang="nl-BE" dirty="0" err="1"/>
              <a:t>workspace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A1834-7D96-415A-8D39-7495733C4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  <a:p>
            <a:r>
              <a:rPr lang="nl-BE" dirty="0">
                <a:hlinkClick r:id="rId2"/>
              </a:rPr>
              <a:t>https://github.com/belgif/thematic/tree/master/URI</a:t>
            </a:r>
            <a:endParaRPr lang="nl-B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EFE10-8540-4422-B476-A7A722FE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2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24130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Returned</a:t>
            </a:r>
            <a:r>
              <a:rPr lang="nl-BE" dirty="0"/>
              <a:t> content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0" dirty="0"/>
              <a:t>subject page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6990" y="4093300"/>
            <a:ext cx="715260" cy="317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BE" sz="1462" dirty="0"/>
              <a:t>part-of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218906" y="4280232"/>
            <a:ext cx="3322638" cy="965097"/>
            <a:chOff x="5016499" y="4476669"/>
            <a:chExt cx="4089401" cy="1187812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5016499" y="5278967"/>
              <a:ext cx="846667" cy="37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" name="Straight Arrow Connector 11"/>
            <p:cNvCxnSpPr>
              <a:stCxn id="34" idx="6"/>
            </p:cNvCxnSpPr>
            <p:nvPr/>
          </p:nvCxnSpPr>
          <p:spPr>
            <a:xfrm flipV="1">
              <a:off x="6597723" y="5012548"/>
              <a:ext cx="918634" cy="275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>
              <a:stCxn id="34" idx="5"/>
            </p:cNvCxnSpPr>
            <p:nvPr/>
          </p:nvCxnSpPr>
          <p:spPr>
            <a:xfrm>
              <a:off x="6494810" y="5482287"/>
              <a:ext cx="1052493" cy="182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484533" y="4688336"/>
              <a:ext cx="702733" cy="55033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 sz="1462" dirty="0"/>
                <a:t>id3</a:t>
              </a:r>
            </a:p>
          </p:txBody>
        </p:sp>
        <p:cxnSp>
          <p:nvCxnSpPr>
            <p:cNvPr id="15" name="Straight Arrow Connector 14"/>
            <p:cNvCxnSpPr>
              <a:stCxn id="14" idx="6"/>
            </p:cNvCxnSpPr>
            <p:nvPr/>
          </p:nvCxnSpPr>
          <p:spPr>
            <a:xfrm flipV="1">
              <a:off x="8187266" y="4476669"/>
              <a:ext cx="889000" cy="486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6" name="Straight Arrow Connector 15"/>
            <p:cNvCxnSpPr>
              <a:stCxn id="14" idx="6"/>
            </p:cNvCxnSpPr>
            <p:nvPr/>
          </p:nvCxnSpPr>
          <p:spPr>
            <a:xfrm>
              <a:off x="8187266" y="4963503"/>
              <a:ext cx="918634" cy="429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583944" y="4809228"/>
              <a:ext cx="880320" cy="39056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nl-BE" sz="1462" dirty="0"/>
                <a:t>part-of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78521" y="2704418"/>
            <a:ext cx="1978888" cy="1854697"/>
            <a:chOff x="2012949" y="2537206"/>
            <a:chExt cx="2435554" cy="2282704"/>
          </a:xfrm>
          <a:solidFill>
            <a:srgbClr val="FF9900"/>
          </a:solidFill>
        </p:grpSpPr>
        <p:cxnSp>
          <p:nvCxnSpPr>
            <p:cNvPr id="19" name="Straight Arrow Connector 18"/>
            <p:cNvCxnSpPr>
              <a:endCxn id="30" idx="1"/>
            </p:cNvCxnSpPr>
            <p:nvPr/>
          </p:nvCxnSpPr>
          <p:spPr>
            <a:xfrm>
              <a:off x="2775024" y="2864132"/>
              <a:ext cx="1673479" cy="70501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0" name="Straight Arrow Connector 19"/>
            <p:cNvCxnSpPr>
              <a:endCxn id="30" idx="3"/>
            </p:cNvCxnSpPr>
            <p:nvPr/>
          </p:nvCxnSpPr>
          <p:spPr>
            <a:xfrm flipV="1">
              <a:off x="2758090" y="3958287"/>
              <a:ext cx="1690413" cy="52713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023533" y="2537206"/>
              <a:ext cx="702733" cy="550333"/>
            </a:xfrm>
            <a:prstGeom prst="ellipse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 sz="1462" dirty="0"/>
                <a:t>id5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2012949" y="4269577"/>
              <a:ext cx="702733" cy="550333"/>
            </a:xfrm>
            <a:prstGeom prst="ellipse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 sz="1462" dirty="0"/>
                <a:t>id6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7859875" y="1124863"/>
            <a:ext cx="2721623" cy="453617"/>
          </a:xfrm>
          <a:prstGeom prst="roundRect">
            <a:avLst/>
          </a:prstGeom>
          <a:solidFill>
            <a:srgbClr val="996633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/>
              <a:t>Direct information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859875" y="1674636"/>
            <a:ext cx="2721623" cy="453617"/>
          </a:xfrm>
          <a:prstGeom prst="roundRect">
            <a:avLst/>
          </a:prstGeom>
          <a:solidFill>
            <a:srgbClr val="FF99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/>
              <a:t>Add </a:t>
            </a:r>
            <a:r>
              <a:rPr lang="nl-BE" sz="1462" dirty="0" err="1"/>
              <a:t>references</a:t>
            </a:r>
            <a:r>
              <a:rPr lang="nl-BE" sz="1462" dirty="0"/>
              <a:t> </a:t>
            </a:r>
            <a:r>
              <a:rPr lang="nl-BE" sz="1462" dirty="0" err="1"/>
              <a:t>to</a:t>
            </a:r>
            <a:r>
              <a:rPr lang="nl-BE" sz="1462" dirty="0"/>
              <a:t> </a:t>
            </a:r>
            <a:r>
              <a:rPr lang="nl-BE" sz="1462" dirty="0" err="1"/>
              <a:t>it</a:t>
            </a:r>
            <a:endParaRPr lang="nl-BE" sz="1462" dirty="0"/>
          </a:p>
        </p:txBody>
      </p:sp>
      <p:sp>
        <p:nvSpPr>
          <p:cNvPr id="25" name="Rounded Rectangle 24"/>
          <p:cNvSpPr/>
          <p:nvPr/>
        </p:nvSpPr>
        <p:spPr>
          <a:xfrm>
            <a:off x="7859875" y="2258644"/>
            <a:ext cx="2721623" cy="4052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/>
              <a:t>Embedded </a:t>
            </a:r>
            <a:r>
              <a:rPr lang="nl-BE" sz="1462" dirty="0" err="1"/>
              <a:t>objects</a:t>
            </a:r>
            <a:endParaRPr lang="nl-BE" sz="1462" dirty="0"/>
          </a:p>
        </p:txBody>
      </p:sp>
      <p:grpSp>
        <p:nvGrpSpPr>
          <p:cNvPr id="26" name="Group 25"/>
          <p:cNvGrpSpPr/>
          <p:nvPr/>
        </p:nvGrpSpPr>
        <p:grpSpPr>
          <a:xfrm>
            <a:off x="4673792" y="2068638"/>
            <a:ext cx="1914662" cy="3094141"/>
            <a:chOff x="4313766" y="1745959"/>
            <a:chExt cx="2356507" cy="3808174"/>
          </a:xfrm>
          <a:solidFill>
            <a:srgbClr val="996633"/>
          </a:solidFill>
        </p:grpSpPr>
        <p:grpSp>
          <p:nvGrpSpPr>
            <p:cNvPr id="27" name="Group 26"/>
            <p:cNvGrpSpPr/>
            <p:nvPr/>
          </p:nvGrpSpPr>
          <p:grpSpPr>
            <a:xfrm>
              <a:off x="4313766" y="1745959"/>
              <a:ext cx="2297359" cy="3808174"/>
              <a:chOff x="4313766" y="1745959"/>
              <a:chExt cx="2297359" cy="3808174"/>
            </a:xfrm>
            <a:grpFill/>
          </p:grpSpPr>
          <p:sp>
            <p:nvSpPr>
              <p:cNvPr id="30" name="Oval 29"/>
              <p:cNvSpPr/>
              <p:nvPr/>
            </p:nvSpPr>
            <p:spPr>
              <a:xfrm>
                <a:off x="4313766" y="3479800"/>
                <a:ext cx="702733" cy="550333"/>
              </a:xfrm>
              <a:prstGeom prst="ellipse">
                <a:avLst/>
              </a:prstGeom>
              <a:grpFill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nl-BE" sz="1462" dirty="0"/>
                  <a:t>id1</a:t>
                </a:r>
              </a:p>
            </p:txBody>
          </p:sp>
          <p:cxnSp>
            <p:nvCxnSpPr>
              <p:cNvPr id="31" name="Straight Arrow Connector 30"/>
              <p:cNvCxnSpPr>
                <a:stCxn id="30" idx="7"/>
                <a:endCxn id="35" idx="1"/>
              </p:cNvCxnSpPr>
              <p:nvPr/>
            </p:nvCxnSpPr>
            <p:spPr>
              <a:xfrm flipV="1">
                <a:off x="4913586" y="1923759"/>
                <a:ext cx="600812" cy="163663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/>
              <p:cNvCxnSpPr>
                <a:stCxn id="30" idx="6"/>
                <a:endCxn id="36" idx="1"/>
              </p:cNvCxnSpPr>
              <p:nvPr/>
            </p:nvCxnSpPr>
            <p:spPr>
              <a:xfrm flipV="1">
                <a:off x="5016499" y="2697285"/>
                <a:ext cx="994806" cy="105768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4912126" y="3961525"/>
                <a:ext cx="1055414" cy="105426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5863166" y="5003800"/>
                <a:ext cx="702733" cy="550333"/>
              </a:xfrm>
              <a:prstGeom prst="ellipse">
                <a:avLst/>
              </a:prstGeom>
              <a:grpFill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nl-BE" sz="1462" dirty="0"/>
                  <a:t>id2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514398" y="1745959"/>
                <a:ext cx="599820" cy="355600"/>
              </a:xfrm>
              <a:prstGeom prst="roundRect">
                <a:avLst/>
              </a:prstGeom>
              <a:grpFill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nl-BE" sz="1462" dirty="0"/>
                  <a:t>123</a:t>
                </a: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6011305" y="2519485"/>
                <a:ext cx="599820" cy="355600"/>
              </a:xfrm>
              <a:prstGeom prst="roundRect">
                <a:avLst/>
              </a:prstGeom>
              <a:grpFill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nl-BE" sz="1462" dirty="0"/>
                  <a:t>abc</a:t>
                </a: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5511947" y="3462591"/>
              <a:ext cx="1158326" cy="550333"/>
            </a:xfrm>
            <a:prstGeom prst="ellipse">
              <a:avLst/>
            </a:prstGeom>
            <a:grp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 sz="1462" dirty="0"/>
                <a:t>_anon</a:t>
              </a:r>
            </a:p>
          </p:txBody>
        </p:sp>
        <p:cxnSp>
          <p:nvCxnSpPr>
            <p:cNvPr id="29" name="Straight Arrow Connector 28"/>
            <p:cNvCxnSpPr>
              <a:stCxn id="30" idx="6"/>
              <a:endCxn id="28" idx="2"/>
            </p:cNvCxnSpPr>
            <p:nvPr/>
          </p:nvCxnSpPr>
          <p:spPr>
            <a:xfrm flipV="1">
              <a:off x="5016499" y="3737758"/>
              <a:ext cx="495448" cy="17209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588454" y="3243262"/>
            <a:ext cx="1847586" cy="850036"/>
            <a:chOff x="6702097" y="3200400"/>
            <a:chExt cx="2273952" cy="1046198"/>
          </a:xfrm>
        </p:grpSpPr>
        <p:cxnSp>
          <p:nvCxnSpPr>
            <p:cNvPr id="38" name="Straight Arrow Connector 37"/>
            <p:cNvCxnSpPr>
              <a:stCxn id="28" idx="6"/>
            </p:cNvCxnSpPr>
            <p:nvPr/>
          </p:nvCxnSpPr>
          <p:spPr>
            <a:xfrm flipV="1">
              <a:off x="6702097" y="3302453"/>
              <a:ext cx="476976" cy="44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Straight Arrow Connector 38"/>
            <p:cNvCxnSpPr>
              <a:stCxn id="28" idx="6"/>
            </p:cNvCxnSpPr>
            <p:nvPr/>
          </p:nvCxnSpPr>
          <p:spPr>
            <a:xfrm>
              <a:off x="6702097" y="3746506"/>
              <a:ext cx="533546" cy="292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7165721" y="3200400"/>
              <a:ext cx="793291" cy="32089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 sz="1462" dirty="0"/>
                <a:t>me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7203819" y="3949539"/>
              <a:ext cx="1772230" cy="29705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 sz="1462" dirty="0"/>
                <a:t>Tel+023445</a:t>
              </a: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7859875" y="2816393"/>
            <a:ext cx="2721623" cy="4217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 err="1"/>
              <a:t>Transitive</a:t>
            </a:r>
            <a:r>
              <a:rPr lang="nl-BE" sz="1462" dirty="0"/>
              <a:t> </a:t>
            </a:r>
            <a:r>
              <a:rPr lang="nl-BE" sz="1462" dirty="0" err="1"/>
              <a:t>closure</a:t>
            </a:r>
            <a:endParaRPr lang="nl-BE" sz="1462" dirty="0"/>
          </a:p>
        </p:txBody>
      </p:sp>
      <p:sp>
        <p:nvSpPr>
          <p:cNvPr id="43" name="Slide Number Placeholder 3">
            <a:extLst>
              <a:ext uri="{FF2B5EF4-FFF2-40B4-BE49-F238E27FC236}">
                <a16:creationId xmlns:a16="http://schemas.microsoft.com/office/drawing/2014/main" id="{D341B596-6CA7-4737-8264-A13CE07957A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930E96A-FEE9-4232-9834-465E224787E7}" type="slidenum">
              <a:rPr lang="nl-BE" sz="1400" smtClean="0"/>
              <a:pPr algn="r"/>
              <a:t>20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97117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  <p:bldP spid="25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9E52-A14D-4385-A28F-70354139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URI </a:t>
            </a:r>
            <a:r>
              <a:rPr lang="nl-BE" dirty="0" err="1"/>
              <a:t>strategy</a:t>
            </a:r>
            <a:r>
              <a:rPr lang="nl-BE" dirty="0"/>
              <a:t> </a:t>
            </a:r>
            <a:r>
              <a:rPr lang="nl-BE" dirty="0" err="1"/>
              <a:t>elements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C48A-8148-42D3-B4FD-2D25B720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Agreements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URI </a:t>
            </a:r>
            <a:r>
              <a:rPr lang="nl-BE" dirty="0" err="1"/>
              <a:t>structure</a:t>
            </a:r>
            <a:endParaRPr lang="nl-BE" dirty="0"/>
          </a:p>
          <a:p>
            <a:pPr lvl="1"/>
            <a:r>
              <a:rPr lang="nl-BE" dirty="0" err="1"/>
              <a:t>facilitate</a:t>
            </a:r>
            <a:r>
              <a:rPr lang="nl-BE" dirty="0"/>
              <a:t> a </a:t>
            </a:r>
            <a:r>
              <a:rPr lang="nl-BE" dirty="0" err="1"/>
              <a:t>visual</a:t>
            </a:r>
            <a:r>
              <a:rPr lang="nl-BE" dirty="0"/>
              <a:t> </a:t>
            </a:r>
            <a:r>
              <a:rPr lang="nl-BE" dirty="0" err="1"/>
              <a:t>identification</a:t>
            </a:r>
            <a:r>
              <a:rPr lang="nl-BE" dirty="0"/>
              <a:t> </a:t>
            </a:r>
            <a:r>
              <a:rPr lang="nl-BE" dirty="0" err="1"/>
              <a:t>whether</a:t>
            </a:r>
            <a:r>
              <a:rPr lang="nl-BE" dirty="0"/>
              <a:t> or not </a:t>
            </a:r>
            <a:r>
              <a:rPr lang="nl-BE" dirty="0" err="1"/>
              <a:t>the</a:t>
            </a:r>
            <a:r>
              <a:rPr lang="nl-BE" dirty="0"/>
              <a:t> URI/URL must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treated</a:t>
            </a:r>
            <a:r>
              <a:rPr lang="nl-BE" dirty="0"/>
              <a:t> as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identifier</a:t>
            </a:r>
            <a:r>
              <a:rPr lang="nl-BE" dirty="0"/>
              <a:t> and not as a Web service</a:t>
            </a:r>
          </a:p>
          <a:p>
            <a:pPr lvl="1"/>
            <a:r>
              <a:rPr lang="nl-BE" dirty="0" err="1"/>
              <a:t>Facilitate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creation</a:t>
            </a:r>
            <a:r>
              <a:rPr lang="nl-BE" dirty="0"/>
              <a:t> of common services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implement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dereference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nl-BE" dirty="0"/>
          </a:p>
          <a:p>
            <a:pPr lvl="1"/>
            <a:r>
              <a:rPr lang="nl-BE" dirty="0" err="1"/>
              <a:t>Provide</a:t>
            </a:r>
            <a:r>
              <a:rPr lang="nl-BE" dirty="0"/>
              <a:t> </a:t>
            </a:r>
            <a:r>
              <a:rPr lang="nl-BE" dirty="0" err="1"/>
              <a:t>guidelines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increase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stability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identifiers</a:t>
            </a:r>
            <a:r>
              <a:rPr lang="nl-BE" dirty="0"/>
              <a:t>, making </a:t>
            </a:r>
            <a:r>
              <a:rPr lang="nl-BE" dirty="0" err="1"/>
              <a:t>them</a:t>
            </a:r>
            <a:r>
              <a:rPr lang="nl-BE" dirty="0"/>
              <a:t> more </a:t>
            </a:r>
            <a:r>
              <a:rPr lang="nl-BE" i="1" dirty="0"/>
              <a:t>persistent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/>
              <a:t>Agreements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dereference</a:t>
            </a:r>
            <a:r>
              <a:rPr lang="nl-BE" dirty="0"/>
              <a:t> protocol</a:t>
            </a:r>
          </a:p>
          <a:p>
            <a:pPr lvl="1"/>
            <a:r>
              <a:rPr lang="nl-BE" dirty="0" err="1"/>
              <a:t>Facilitate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creation</a:t>
            </a:r>
            <a:r>
              <a:rPr lang="nl-BE" dirty="0"/>
              <a:t> of tools on top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identifiers</a:t>
            </a:r>
            <a:endParaRPr lang="nl-BE" dirty="0"/>
          </a:p>
          <a:p>
            <a:pPr lvl="1"/>
            <a:r>
              <a:rPr lang="nl-BE" dirty="0" err="1"/>
              <a:t>Harmonize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implementations</a:t>
            </a:r>
            <a:r>
              <a:rPr lang="nl-BE" dirty="0"/>
              <a:t> of </a:t>
            </a:r>
            <a:r>
              <a:rPr lang="nl-BE" dirty="0" err="1"/>
              <a:t>dereference</a:t>
            </a:r>
            <a:r>
              <a:rPr lang="nl-BE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2FB32-ED87-430C-AFF5-59889522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21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267349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BC78-989D-4FAE-A49C-EA6C0504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URI </a:t>
            </a:r>
            <a:r>
              <a:rPr lang="nl-BE" dirty="0" err="1"/>
              <a:t>structure</a:t>
            </a:r>
            <a:r>
              <a:rPr lang="nl-B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CB9F-5AFD-474F-84E5-5022C7D71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6545"/>
            <a:ext cx="10515600" cy="649218"/>
          </a:xfrm>
        </p:spPr>
        <p:txBody>
          <a:bodyPr/>
          <a:lstStyle/>
          <a:p>
            <a:pPr marL="0" indent="0" algn="ctr">
              <a:buNone/>
            </a:pPr>
            <a:r>
              <a:rPr lang="nl-BE" b="1" dirty="0"/>
              <a:t>http(s)://{domain}/{type}/{concept}(/{</a:t>
            </a:r>
            <a:r>
              <a:rPr lang="nl-BE" b="1" dirty="0" err="1"/>
              <a:t>reference</a:t>
            </a:r>
            <a:r>
              <a:rPr lang="nl-BE" b="1" dirty="0"/>
              <a:t>})*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2C491-969A-4798-9B4F-C3A9E0DF8CB0}"/>
              </a:ext>
            </a:extLst>
          </p:cNvPr>
          <p:cNvSpPr txBox="1"/>
          <p:nvPr/>
        </p:nvSpPr>
        <p:spPr>
          <a:xfrm>
            <a:off x="838200" y="3090496"/>
            <a:ext cx="1084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{domain}, {type} </a:t>
            </a:r>
            <a:r>
              <a:rPr lang="nl-BE" sz="2000" dirty="0" err="1"/>
              <a:t>and</a:t>
            </a:r>
            <a:r>
              <a:rPr lang="nl-BE" sz="2000" dirty="0"/>
              <a:t> {concept} are </a:t>
            </a:r>
            <a:r>
              <a:rPr lang="nl-BE" sz="2000" dirty="0" err="1"/>
              <a:t>obligatory</a:t>
            </a:r>
            <a:endParaRPr lang="nl-B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{</a:t>
            </a:r>
            <a:r>
              <a:rPr lang="nl-BE" sz="2000" dirty="0" err="1"/>
              <a:t>reference</a:t>
            </a:r>
            <a:r>
              <a:rPr lang="nl-BE" sz="2000" dirty="0"/>
              <a:t>} is </a:t>
            </a:r>
            <a:r>
              <a:rPr lang="nl-BE" sz="2000" dirty="0" err="1"/>
              <a:t>optional</a:t>
            </a:r>
            <a:endParaRPr lang="nl-BE" sz="2000" dirty="0"/>
          </a:p>
          <a:p>
            <a:endParaRPr lang="nl-B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The </a:t>
            </a:r>
            <a:r>
              <a:rPr lang="nl-BE" sz="2000" dirty="0" err="1"/>
              <a:t>combination</a:t>
            </a:r>
            <a:r>
              <a:rPr lang="nl-BE" sz="2000" dirty="0"/>
              <a:t> {domain}/{type}/{concept}(/{</a:t>
            </a:r>
            <a:r>
              <a:rPr lang="nl-BE" sz="2000" dirty="0" err="1"/>
              <a:t>reference</a:t>
            </a:r>
            <a:r>
              <a:rPr lang="nl-BE" sz="2000" dirty="0"/>
              <a:t>})* must </a:t>
            </a:r>
            <a:r>
              <a:rPr lang="nl-BE" sz="2000" dirty="0" err="1"/>
              <a:t>be</a:t>
            </a:r>
            <a:r>
              <a:rPr lang="nl-BE" sz="2000" dirty="0"/>
              <a:t> </a:t>
            </a:r>
            <a:r>
              <a:rPr lang="nl-BE" sz="2000" dirty="0" err="1"/>
              <a:t>unique</a:t>
            </a:r>
            <a:r>
              <a:rPr lang="nl-BE" sz="2000" dirty="0"/>
              <a:t> on </a:t>
            </a:r>
            <a:r>
              <a:rPr lang="nl-BE" sz="2000" dirty="0" err="1"/>
              <a:t>the</a:t>
            </a:r>
            <a:r>
              <a:rPr lang="nl-BE" sz="2000" dirty="0"/>
              <a:t> Web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unchangeable</a:t>
            </a:r>
            <a:r>
              <a:rPr lang="nl-BE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 err="1"/>
              <a:t>Once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{</a:t>
            </a:r>
            <a:r>
              <a:rPr lang="nl-BE" sz="2000" dirty="0" err="1"/>
              <a:t>reference</a:t>
            </a:r>
            <a:r>
              <a:rPr lang="nl-BE" sz="2000" dirty="0"/>
              <a:t>} has been </a:t>
            </a:r>
            <a:r>
              <a:rPr lang="nl-BE" sz="2000" dirty="0" err="1"/>
              <a:t>assigned</a:t>
            </a:r>
            <a:r>
              <a:rPr lang="nl-BE" sz="2000" dirty="0"/>
              <a:t>, </a:t>
            </a:r>
            <a:r>
              <a:rPr lang="nl-BE" sz="2000" dirty="0" err="1"/>
              <a:t>then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reference</a:t>
            </a:r>
            <a:r>
              <a:rPr lang="nl-BE" sz="2000" dirty="0"/>
              <a:t> as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semantics</a:t>
            </a:r>
            <a:r>
              <a:rPr lang="nl-BE" sz="2000" dirty="0"/>
              <a:t> (</a:t>
            </a:r>
            <a:r>
              <a:rPr lang="nl-BE" sz="2000" dirty="0" err="1"/>
              <a:t>the</a:t>
            </a:r>
            <a:r>
              <a:rPr lang="nl-BE" sz="2000" dirty="0"/>
              <a:t> real </a:t>
            </a:r>
            <a:r>
              <a:rPr lang="nl-BE" sz="2000" dirty="0" err="1"/>
              <a:t>world</a:t>
            </a:r>
            <a:r>
              <a:rPr lang="nl-BE" sz="2000" dirty="0"/>
              <a:t> item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which</a:t>
            </a:r>
            <a:r>
              <a:rPr lang="nl-BE" sz="2000" dirty="0"/>
              <a:t> </a:t>
            </a:r>
            <a:r>
              <a:rPr lang="nl-BE" sz="2000" dirty="0" err="1"/>
              <a:t>it</a:t>
            </a:r>
            <a:r>
              <a:rPr lang="nl-BE" sz="2000" dirty="0"/>
              <a:t> </a:t>
            </a:r>
            <a:r>
              <a:rPr lang="nl-BE" sz="2000" dirty="0" err="1"/>
              <a:t>refers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) </a:t>
            </a:r>
            <a:r>
              <a:rPr lang="nl-BE" sz="2000" dirty="0" err="1"/>
              <a:t>cannot</a:t>
            </a:r>
            <a:r>
              <a:rPr lang="nl-BE" sz="2000" dirty="0"/>
              <a:t> change.</a:t>
            </a:r>
          </a:p>
          <a:p>
            <a:endParaRPr lang="nl-BE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AA3B-037F-4BFD-8834-E6B4DAE3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22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2743931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4F66-C0BB-4C41-9CD7-F10B73A0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{protocol}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6EF94-B841-4993-9D3B-1A8C07B5A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http(s)://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Advice</a:t>
            </a:r>
            <a:r>
              <a:rPr lang="nl-BE" dirty="0"/>
              <a:t>: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preference</a:t>
            </a:r>
            <a:r>
              <a:rPr lang="nl-BE" dirty="0"/>
              <a:t> </a:t>
            </a:r>
            <a:r>
              <a:rPr lang="nl-BE" dirty="0" err="1"/>
              <a:t>https</a:t>
            </a:r>
            <a:r>
              <a:rPr lang="nl-BE" dirty="0"/>
              <a:t> 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protocols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supported</a:t>
            </a:r>
            <a:r>
              <a:rPr lang="nl-BE" dirty="0"/>
              <a:t> as </a:t>
            </a:r>
            <a:r>
              <a:rPr lang="nl-BE" dirty="0" err="1"/>
              <a:t>they</a:t>
            </a:r>
            <a:r>
              <a:rPr lang="nl-BE" dirty="0"/>
              <a:t> do </a:t>
            </a:r>
            <a:r>
              <a:rPr lang="nl-BE" dirty="0" err="1"/>
              <a:t>not</a:t>
            </a:r>
            <a:r>
              <a:rPr lang="nl-BE" dirty="0"/>
              <a:t> support </a:t>
            </a:r>
            <a:r>
              <a:rPr lang="nl-BE" dirty="0" err="1"/>
              <a:t>dereferencing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BF903-F9E4-419A-B12E-7337DB22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23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654137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1E0E-44AB-4142-8590-495821A0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{domain}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5B71B-13B2-4131-AC7A-0AAD5C94E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The name of </a:t>
            </a:r>
            <a:r>
              <a:rPr lang="nl-BE" dirty="0" err="1"/>
              <a:t>the</a:t>
            </a:r>
            <a:r>
              <a:rPr lang="nl-BE" dirty="0"/>
              <a:t> domain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eventually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subdomains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independent of </a:t>
            </a:r>
            <a:r>
              <a:rPr lang="nl-BE" dirty="0" err="1"/>
              <a:t>organisation</a:t>
            </a:r>
            <a:r>
              <a:rPr lang="nl-BE" dirty="0"/>
              <a:t>, product, marketing  </a:t>
            </a:r>
            <a:r>
              <a:rPr lang="nl-BE" dirty="0" err="1"/>
              <a:t>and</a:t>
            </a:r>
            <a:r>
              <a:rPr lang="nl-BE" dirty="0"/>
              <a:t>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63936-B209-4EAB-AC58-5070D31F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24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4071774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AC54-91C7-4B65-85A5-95535F75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{type}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7949-E567-4A31-BFEE-3D3EA035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err="1"/>
              <a:t>Provides</a:t>
            </a:r>
            <a:r>
              <a:rPr lang="nl-BE" dirty="0"/>
              <a:t> </a:t>
            </a:r>
            <a:r>
              <a:rPr lang="nl-BE" dirty="0" err="1"/>
              <a:t>distinction</a:t>
            </a:r>
            <a:r>
              <a:rPr lang="nl-BE" dirty="0"/>
              <a:t> </a:t>
            </a:r>
            <a:r>
              <a:rPr lang="nl-BE" dirty="0" err="1"/>
              <a:t>between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The </a:t>
            </a:r>
            <a:r>
              <a:rPr lang="nl-BE" dirty="0" err="1"/>
              <a:t>actual</a:t>
            </a:r>
            <a:r>
              <a:rPr lang="nl-BE" dirty="0"/>
              <a:t> object/concept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Its</a:t>
            </a:r>
            <a:r>
              <a:rPr lang="nl-BE" dirty="0"/>
              <a:t> digital or Web </a:t>
            </a:r>
            <a:r>
              <a:rPr lang="nl-BE" dirty="0" err="1"/>
              <a:t>representation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A term </a:t>
            </a:r>
            <a:r>
              <a:rPr lang="nl-BE" dirty="0" err="1"/>
              <a:t>which</a:t>
            </a:r>
            <a:r>
              <a:rPr lang="nl-BE" dirty="0"/>
              <a:t> is part of a </a:t>
            </a:r>
            <a:r>
              <a:rPr lang="nl-BE" dirty="0" err="1"/>
              <a:t>vocabulary</a:t>
            </a:r>
            <a:r>
              <a:rPr lang="nl-BE" dirty="0"/>
              <a:t> or </a:t>
            </a:r>
            <a:r>
              <a:rPr lang="nl-BE" dirty="0" err="1"/>
              <a:t>ontology</a:t>
            </a:r>
            <a:r>
              <a:rPr lang="nl-BE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0BBA5-DCC0-40DA-8529-511B86B4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25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925503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D89B-5656-4948-99E9-E9FEC7AE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{type}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354F-1FBF-471E-9973-C37578539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The default </a:t>
            </a:r>
            <a:r>
              <a:rPr lang="nl-BE" dirty="0" err="1"/>
              <a:t>classification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these 3 </a:t>
            </a:r>
            <a:r>
              <a:rPr lang="nl-BE" dirty="0" err="1"/>
              <a:t>categories</a:t>
            </a:r>
            <a:r>
              <a:rPr lang="nl-BE" dirty="0"/>
              <a:t> are </a:t>
            </a:r>
            <a:r>
              <a:rPr lang="nl-BE" i="1" dirty="0" err="1"/>
              <a:t>id</a:t>
            </a:r>
            <a:r>
              <a:rPr lang="nl-BE" dirty="0"/>
              <a:t>, </a:t>
            </a:r>
            <a:r>
              <a:rPr lang="nl-BE" i="1" dirty="0" err="1"/>
              <a:t>doc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i="1" dirty="0"/>
              <a:t>ns.</a:t>
            </a:r>
          </a:p>
          <a:p>
            <a:r>
              <a:rPr lang="nl-BE" dirty="0" err="1"/>
              <a:t>Additional</a:t>
            </a:r>
            <a:r>
              <a:rPr lang="nl-BE" dirty="0"/>
              <a:t> types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added</a:t>
            </a:r>
            <a:r>
              <a:rPr lang="nl-BE" dirty="0"/>
              <a:t>, but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replace</a:t>
            </a:r>
            <a:r>
              <a:rPr lang="nl-BE" dirty="0"/>
              <a:t> these 3.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CE760-BBF1-4500-AAA6-5F8F79E4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26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774945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AA90-D750-42C2-AA07-1D687FA5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{concept}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4AAB2-5123-47E0-A6D3-51C4F83A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The {concept} </a:t>
            </a:r>
            <a:r>
              <a:rPr lang="nl-BE" dirty="0" err="1"/>
              <a:t>represents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category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resource. It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part of a </a:t>
            </a:r>
            <a:r>
              <a:rPr lang="nl-BE" dirty="0" err="1"/>
              <a:t>managed</a:t>
            </a:r>
            <a:r>
              <a:rPr lang="nl-BE" dirty="0"/>
              <a:t> </a:t>
            </a:r>
            <a:r>
              <a:rPr lang="nl-BE" dirty="0" err="1"/>
              <a:t>classification</a:t>
            </a:r>
            <a:r>
              <a:rPr lang="nl-BE" dirty="0"/>
              <a:t> or list, but </a:t>
            </a:r>
            <a:r>
              <a:rPr lang="nl-BE" dirty="0" err="1"/>
              <a:t>that</a:t>
            </a:r>
            <a:r>
              <a:rPr lang="nl-BE" dirty="0"/>
              <a:t> is not </a:t>
            </a:r>
            <a:r>
              <a:rPr lang="nl-BE" dirty="0" err="1"/>
              <a:t>obligatory</a:t>
            </a:r>
            <a:r>
              <a:rPr lang="nl-BE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8E732-2B76-4488-80B4-EDF0A665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27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610103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3D0E-8A9B-489F-9369-0518EE84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{</a:t>
            </a:r>
            <a:r>
              <a:rPr lang="nl-BE" dirty="0" err="1"/>
              <a:t>reference</a:t>
            </a:r>
            <a:r>
              <a:rPr lang="nl-BE" dirty="0"/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CF62B-F361-4264-8282-9F268BCB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The (/{</a:t>
            </a:r>
            <a:r>
              <a:rPr lang="nl-BE" dirty="0" err="1"/>
              <a:t>reference</a:t>
            </a:r>
            <a:r>
              <a:rPr lang="nl-BE" dirty="0"/>
              <a:t>})* </a:t>
            </a:r>
            <a:r>
              <a:rPr lang="nl-BE" dirty="0" err="1"/>
              <a:t>refers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specific</a:t>
            </a:r>
            <a:r>
              <a:rPr lang="nl-BE" dirty="0"/>
              <a:t> resource. The {</a:t>
            </a:r>
            <a:r>
              <a:rPr lang="nl-BE" dirty="0" err="1"/>
              <a:t>reference</a:t>
            </a:r>
            <a:r>
              <a:rPr lang="nl-BE" dirty="0"/>
              <a:t>} element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occur</a:t>
            </a:r>
            <a:r>
              <a:rPr lang="nl-BE" dirty="0"/>
              <a:t> multiple </a:t>
            </a:r>
            <a:r>
              <a:rPr lang="nl-BE" dirty="0" err="1"/>
              <a:t>times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form a </a:t>
            </a:r>
            <a:r>
              <a:rPr lang="nl-BE" dirty="0" err="1"/>
              <a:t>hierarchical</a:t>
            </a:r>
            <a:r>
              <a:rPr lang="nl-BE" dirty="0"/>
              <a:t> </a:t>
            </a:r>
            <a:r>
              <a:rPr lang="nl-BE" dirty="0" err="1"/>
              <a:t>structure</a:t>
            </a:r>
            <a:r>
              <a:rPr lang="nl-BE" dirty="0"/>
              <a:t>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Each</a:t>
            </a:r>
            <a:r>
              <a:rPr lang="nl-BE" dirty="0"/>
              <a:t> {</a:t>
            </a:r>
            <a:r>
              <a:rPr lang="nl-BE" dirty="0" err="1"/>
              <a:t>reference</a:t>
            </a:r>
            <a:r>
              <a:rPr lang="nl-BE" dirty="0"/>
              <a:t>}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constructed</a:t>
            </a:r>
            <a:r>
              <a:rPr lang="nl-BE" dirty="0"/>
              <a:t> in 2 different </a:t>
            </a:r>
            <a:r>
              <a:rPr lang="nl-BE" dirty="0" err="1"/>
              <a:t>ways</a:t>
            </a:r>
            <a:r>
              <a:rPr lang="nl-BE" dirty="0"/>
              <a:t>:</a:t>
            </a:r>
          </a:p>
          <a:p>
            <a:pPr marL="514350" indent="-514350">
              <a:buAutoNum type="alphaLcParenR"/>
            </a:pPr>
            <a:r>
              <a:rPr lang="nl-BE" dirty="0"/>
              <a:t>{</a:t>
            </a:r>
            <a:r>
              <a:rPr lang="nl-BE" dirty="0" err="1"/>
              <a:t>reference</a:t>
            </a:r>
            <a:r>
              <a:rPr lang="nl-BE" dirty="0"/>
              <a:t>-base}</a:t>
            </a:r>
          </a:p>
          <a:p>
            <a:pPr marL="514350" indent="-514350">
              <a:buAutoNum type="alphaLcParenR"/>
            </a:pPr>
            <a:r>
              <a:rPr lang="nl-BE" dirty="0"/>
              <a:t>{</a:t>
            </a:r>
            <a:r>
              <a:rPr lang="nl-BE" dirty="0" err="1"/>
              <a:t>reference</a:t>
            </a:r>
            <a:r>
              <a:rPr lang="nl-BE" dirty="0"/>
              <a:t>-base}/{</a:t>
            </a:r>
            <a:r>
              <a:rPr lang="nl-BE" dirty="0" err="1"/>
              <a:t>reference-version</a:t>
            </a:r>
            <a:r>
              <a:rPr lang="nl-BE" dirty="0"/>
              <a:t>}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A4F6F-19B1-4E0C-8393-35C33D8C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28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2541972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7988-4BDC-4592-B2A4-4BD4497E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REST API </a:t>
            </a:r>
            <a:r>
              <a:rPr lang="nl-BE" dirty="0" err="1"/>
              <a:t>URLs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URIs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86F7C-0289-4567-84BD-07DE82FB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Both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HTTP protocol </a:t>
            </a:r>
            <a:r>
              <a:rPr lang="nl-BE" dirty="0" err="1"/>
              <a:t>for</a:t>
            </a:r>
            <a:r>
              <a:rPr lang="nl-BE" dirty="0"/>
              <a:t> 2 </a:t>
            </a:r>
            <a:r>
              <a:rPr lang="nl-BE" dirty="0" err="1"/>
              <a:t>closely</a:t>
            </a:r>
            <a:r>
              <a:rPr lang="nl-BE" dirty="0"/>
              <a:t> </a:t>
            </a:r>
            <a:r>
              <a:rPr lang="nl-BE" dirty="0" err="1"/>
              <a:t>related</a:t>
            </a:r>
            <a:r>
              <a:rPr lang="nl-BE" dirty="0"/>
              <a:t>, </a:t>
            </a:r>
            <a:r>
              <a:rPr lang="nl-BE" dirty="0" err="1"/>
              <a:t>yet</a:t>
            </a:r>
            <a:r>
              <a:rPr lang="nl-BE" dirty="0"/>
              <a:t> different </a:t>
            </a:r>
            <a:r>
              <a:rPr lang="nl-BE" dirty="0" err="1"/>
              <a:t>purposes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To</a:t>
            </a:r>
            <a:r>
              <a:rPr lang="nl-BE" dirty="0"/>
              <a:t> share data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identifier</a:t>
            </a:r>
            <a:r>
              <a:rPr lang="nl-BE" dirty="0"/>
              <a:t> (URI &amp; </a:t>
            </a:r>
            <a:r>
              <a:rPr lang="nl-BE" dirty="0" err="1"/>
              <a:t>dereference</a:t>
            </a:r>
            <a:r>
              <a:rPr lang="nl-BE" dirty="0"/>
              <a:t>)</a:t>
            </a:r>
          </a:p>
          <a:p>
            <a:pPr lvl="1"/>
            <a:r>
              <a:rPr lang="nl-BE" dirty="0" err="1"/>
              <a:t>To</a:t>
            </a:r>
            <a:r>
              <a:rPr lang="nl-BE" dirty="0"/>
              <a:t> offer data services over a domain (REST)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DA477-7F99-42EB-A02D-D74AF82B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29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796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8377-9AFB-4817-809E-D271E6A2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4456-25B7-4A14-B28F-3A5E86048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Welcome</a:t>
            </a:r>
            <a:r>
              <a:rPr lang="nl-BE" dirty="0"/>
              <a:t> </a:t>
            </a:r>
          </a:p>
          <a:p>
            <a:r>
              <a:rPr lang="nl-BE" dirty="0" err="1"/>
              <a:t>Process</a:t>
            </a:r>
            <a:r>
              <a:rPr lang="nl-BE" dirty="0"/>
              <a:t> &amp; </a:t>
            </a:r>
            <a:r>
              <a:rPr lang="nl-BE" dirty="0" err="1"/>
              <a:t>methodology</a:t>
            </a:r>
            <a:endParaRPr lang="nl-BE" dirty="0"/>
          </a:p>
          <a:p>
            <a:pPr lvl="1"/>
            <a:r>
              <a:rPr lang="nl-BE" dirty="0" err="1"/>
              <a:t>Formal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nl-BE" dirty="0"/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collaborate</a:t>
            </a:r>
            <a:r>
              <a:rPr lang="nl-BE" dirty="0"/>
              <a:t>?</a:t>
            </a:r>
          </a:p>
          <a:p>
            <a:r>
              <a:rPr lang="nl-BE" dirty="0"/>
              <a:t>URI </a:t>
            </a:r>
            <a:r>
              <a:rPr lang="nl-BE" dirty="0" err="1"/>
              <a:t>strategy</a:t>
            </a:r>
            <a:endParaRPr lang="nl-BE" dirty="0"/>
          </a:p>
          <a:p>
            <a:pPr lvl="1"/>
            <a:r>
              <a:rPr lang="nl-BE" dirty="0" err="1"/>
              <a:t>Motivation</a:t>
            </a:r>
            <a:r>
              <a:rPr lang="nl-BE" dirty="0"/>
              <a:t> &amp; context: </a:t>
            </a:r>
            <a:r>
              <a:rPr lang="nl-BE" dirty="0" err="1"/>
              <a:t>Identifier</a:t>
            </a:r>
            <a:r>
              <a:rPr lang="nl-BE" dirty="0"/>
              <a:t> management</a:t>
            </a:r>
          </a:p>
          <a:p>
            <a:pPr lvl="1"/>
            <a:r>
              <a:rPr lang="nl-BE" dirty="0"/>
              <a:t>URI </a:t>
            </a:r>
            <a:r>
              <a:rPr lang="nl-BE" dirty="0" err="1"/>
              <a:t>strategy</a:t>
            </a:r>
            <a:r>
              <a:rPr lang="nl-BE" dirty="0"/>
              <a:t> </a:t>
            </a:r>
            <a:r>
              <a:rPr lang="nl-BE" dirty="0" err="1"/>
              <a:t>elements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Open </a:t>
            </a:r>
            <a:r>
              <a:rPr lang="nl-BE" dirty="0" err="1"/>
              <a:t>discussion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7463-27AB-4986-A60C-D8A7C8F0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3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059469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A647-ED02-41F4-8FFD-441B0EEB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REST API </a:t>
            </a:r>
            <a:r>
              <a:rPr lang="nl-BE" dirty="0" err="1"/>
              <a:t>URLs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URIs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E3FC-92C4-4912-A51B-980ED56C2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REST API </a:t>
            </a:r>
            <a:r>
              <a:rPr lang="nl-BE" dirty="0" err="1"/>
              <a:t>URLs</a:t>
            </a:r>
            <a:r>
              <a:rPr lang="nl-BE" dirty="0"/>
              <a:t> </a:t>
            </a:r>
          </a:p>
          <a:p>
            <a:pPr lvl="1"/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suburls</a:t>
            </a:r>
            <a:r>
              <a:rPr lang="nl-BE" dirty="0"/>
              <a:t> have a service </a:t>
            </a:r>
            <a:r>
              <a:rPr lang="nl-BE" dirty="0" err="1"/>
              <a:t>attached</a:t>
            </a:r>
            <a:endParaRPr lang="nl-BE" dirty="0"/>
          </a:p>
          <a:p>
            <a:pPr lvl="1"/>
            <a:r>
              <a:rPr lang="nl-BE" dirty="0" err="1"/>
              <a:t>URLs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change </a:t>
            </a:r>
            <a:r>
              <a:rPr lang="nl-BE" dirty="0" err="1"/>
              <a:t>to</a:t>
            </a:r>
            <a:r>
              <a:rPr lang="nl-BE" dirty="0"/>
              <a:t> offer a </a:t>
            </a:r>
            <a:r>
              <a:rPr lang="nl-BE" dirty="0" err="1"/>
              <a:t>slightly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view/service content without </a:t>
            </a:r>
            <a:r>
              <a:rPr lang="nl-BE" dirty="0" err="1"/>
              <a:t>changing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actual</a:t>
            </a:r>
            <a:r>
              <a:rPr lang="nl-BE" dirty="0"/>
              <a:t> content (</a:t>
            </a:r>
            <a:r>
              <a:rPr lang="nl-BE" dirty="0" err="1"/>
              <a:t>thus</a:t>
            </a:r>
            <a:r>
              <a:rPr lang="nl-BE" dirty="0"/>
              <a:t> no </a:t>
            </a:r>
            <a:r>
              <a:rPr lang="nl-BE" dirty="0" err="1"/>
              <a:t>persistence</a:t>
            </a:r>
            <a:r>
              <a:rPr lang="nl-BE" dirty="0"/>
              <a:t>)</a:t>
            </a:r>
          </a:p>
          <a:p>
            <a:pPr lvl="2"/>
            <a:r>
              <a:rPr lang="nl-BE" dirty="0"/>
              <a:t>/</a:t>
            </a:r>
            <a:r>
              <a:rPr lang="nl-BE" dirty="0" err="1"/>
              <a:t>api</a:t>
            </a:r>
            <a:r>
              <a:rPr lang="nl-BE" dirty="0"/>
              <a:t>/v1 -&gt; /</a:t>
            </a:r>
            <a:r>
              <a:rPr lang="nl-BE" dirty="0" err="1"/>
              <a:t>api</a:t>
            </a:r>
            <a:r>
              <a:rPr lang="nl-BE" dirty="0"/>
              <a:t>/v2</a:t>
            </a:r>
          </a:p>
          <a:p>
            <a:endParaRPr lang="nl-BE" dirty="0"/>
          </a:p>
          <a:p>
            <a:r>
              <a:rPr lang="nl-BE" dirty="0" err="1"/>
              <a:t>PURIs</a:t>
            </a:r>
            <a:endParaRPr lang="nl-BE" dirty="0"/>
          </a:p>
          <a:p>
            <a:pPr lvl="1"/>
            <a:r>
              <a:rPr lang="nl-BE" dirty="0" err="1"/>
              <a:t>Optimised</a:t>
            </a:r>
            <a:r>
              <a:rPr lang="nl-BE" dirty="0"/>
              <a:t> of </a:t>
            </a:r>
            <a:r>
              <a:rPr lang="nl-BE" dirty="0" err="1"/>
              <a:t>identification</a:t>
            </a:r>
            <a:r>
              <a:rPr lang="nl-BE" dirty="0"/>
              <a:t> &amp; </a:t>
            </a:r>
            <a:r>
              <a:rPr lang="nl-BE" dirty="0" err="1"/>
              <a:t>stability</a:t>
            </a:r>
            <a:endParaRPr lang="nl-BE" dirty="0"/>
          </a:p>
          <a:p>
            <a:pPr lvl="1"/>
            <a:r>
              <a:rPr lang="nl-BE" dirty="0"/>
              <a:t>The full </a:t>
            </a:r>
            <a:r>
              <a:rPr lang="nl-BE" i="1" dirty="0"/>
              <a:t>string </a:t>
            </a:r>
            <a:r>
              <a:rPr lang="nl-BE" dirty="0"/>
              <a:t>is </a:t>
            </a:r>
            <a:r>
              <a:rPr lang="nl-BE" dirty="0" err="1"/>
              <a:t>meaningful</a:t>
            </a:r>
            <a:r>
              <a:rPr lang="nl-BE" dirty="0"/>
              <a:t>, a </a:t>
            </a:r>
            <a:r>
              <a:rPr lang="nl-BE" dirty="0" err="1"/>
              <a:t>substring</a:t>
            </a:r>
            <a:r>
              <a:rPr lang="nl-BE" dirty="0"/>
              <a:t> has no </a:t>
            </a:r>
            <a:r>
              <a:rPr lang="nl-BE" dirty="0" err="1"/>
              <a:t>meaning</a:t>
            </a:r>
            <a:r>
              <a:rPr lang="nl-BE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7F46B-B341-463A-8F77-0036D02B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30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4494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AC9A-402D-427E-8DB6-7C97B4C5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REST API </a:t>
            </a:r>
            <a:r>
              <a:rPr lang="nl-BE" dirty="0" err="1"/>
              <a:t>URLs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URIs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8297B-BAA2-4CC8-A75D-965CF9553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Impact on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words</a:t>
            </a:r>
            <a:endParaRPr lang="nl-BE" dirty="0"/>
          </a:p>
          <a:p>
            <a:r>
              <a:rPr lang="nl-BE" dirty="0"/>
              <a:t>REST </a:t>
            </a:r>
            <a:r>
              <a:rPr lang="nl-BE" dirty="0" err="1"/>
              <a:t>APIs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plurals</a:t>
            </a:r>
            <a:r>
              <a:rPr lang="nl-BE" dirty="0"/>
              <a:t>:</a:t>
            </a:r>
          </a:p>
          <a:p>
            <a:pPr lvl="1"/>
            <a:r>
              <a:rPr lang="nl-BE" dirty="0">
                <a:hlinkClick r:id="rId2"/>
              </a:rPr>
              <a:t>https://bestadd.data.belgium.be/api/v1/buildings/flanders/32131231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URIs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singular</a:t>
            </a:r>
            <a:endParaRPr lang="nl-BE" dirty="0"/>
          </a:p>
          <a:p>
            <a:pPr lvl="1"/>
            <a:r>
              <a:rPr lang="nl-BE" dirty="0">
                <a:hlinkClick r:id="rId3"/>
              </a:rPr>
              <a:t>https://bestadd.data.belgium.be/id/building/flanders/32131231</a:t>
            </a:r>
            <a:endParaRPr lang="nl-BE" dirty="0"/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93524-2C54-4BB0-984D-A7A6C32D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1743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2662-AA1D-4A26-B758-F24378C4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Fragments</a:t>
            </a:r>
            <a:r>
              <a:rPr lang="nl-BE" dirty="0"/>
              <a:t> as part of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identifier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8FEB-D475-4D29-A91B-C4469294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 fragment is a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identifier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document found at </a:t>
            </a:r>
            <a:r>
              <a:rPr lang="nl-BE" dirty="0" err="1"/>
              <a:t>the</a:t>
            </a:r>
            <a:r>
              <a:rPr lang="nl-BE" dirty="0"/>
              <a:t> URL.</a:t>
            </a:r>
          </a:p>
          <a:p>
            <a:r>
              <a:rPr lang="nl-BE" dirty="0"/>
              <a:t>In </a:t>
            </a:r>
            <a:r>
              <a:rPr lang="nl-BE" dirty="0" err="1"/>
              <a:t>many</a:t>
            </a:r>
            <a:r>
              <a:rPr lang="nl-BE" dirty="0"/>
              <a:t> </a:t>
            </a:r>
            <a:r>
              <a:rPr lang="nl-BE" dirty="0" err="1"/>
              <a:t>usages</a:t>
            </a:r>
            <a:r>
              <a:rPr lang="nl-BE" dirty="0"/>
              <a:t> </a:t>
            </a:r>
            <a:r>
              <a:rPr lang="nl-BE" dirty="0" err="1"/>
              <a:t>fragments</a:t>
            </a:r>
            <a:r>
              <a:rPr lang="nl-BE" dirty="0"/>
              <a:t> are </a:t>
            </a:r>
            <a:r>
              <a:rPr lang="nl-BE" dirty="0" err="1"/>
              <a:t>considered</a:t>
            </a:r>
            <a:r>
              <a:rPr lang="nl-BE" dirty="0"/>
              <a:t> as</a:t>
            </a:r>
            <a:r>
              <a:rPr lang="nl-BE" i="1" dirty="0"/>
              <a:t> </a:t>
            </a:r>
            <a:r>
              <a:rPr lang="nl-BE" i="1" dirty="0" err="1"/>
              <a:t>optional</a:t>
            </a:r>
            <a:r>
              <a:rPr lang="nl-BE" i="1" dirty="0"/>
              <a:t>. </a:t>
            </a:r>
            <a:endParaRPr lang="nl-BE" dirty="0"/>
          </a:p>
          <a:p>
            <a:pPr lvl="1"/>
            <a:r>
              <a:rPr lang="nl-BE" dirty="0"/>
              <a:t>E.g. </a:t>
            </a:r>
            <a:r>
              <a:rPr lang="nl-BE" dirty="0" err="1"/>
              <a:t>for</a:t>
            </a:r>
            <a:r>
              <a:rPr lang="nl-BE" dirty="0"/>
              <a:t> proxy servers, a fragment is not </a:t>
            </a:r>
            <a:r>
              <a:rPr lang="nl-BE" dirty="0" err="1"/>
              <a:t>meaningful</a:t>
            </a:r>
            <a:r>
              <a:rPr lang="nl-BE" dirty="0"/>
              <a:t>: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decisions</a:t>
            </a:r>
            <a:r>
              <a:rPr lang="nl-BE" dirty="0"/>
              <a:t> are made on </a:t>
            </a:r>
            <a:r>
              <a:rPr lang="nl-BE" dirty="0" err="1"/>
              <a:t>the</a:t>
            </a:r>
            <a:r>
              <a:rPr lang="nl-BE" dirty="0"/>
              <a:t> URL without </a:t>
            </a:r>
            <a:r>
              <a:rPr lang="nl-BE" dirty="0" err="1"/>
              <a:t>the</a:t>
            </a:r>
            <a:r>
              <a:rPr lang="nl-BE" dirty="0"/>
              <a:t> fragment. </a:t>
            </a:r>
          </a:p>
          <a:p>
            <a:r>
              <a:rPr lang="nl-BE" dirty="0" err="1"/>
              <a:t>Use</a:t>
            </a:r>
            <a:r>
              <a:rPr lang="nl-BE" dirty="0"/>
              <a:t> has been more and more </a:t>
            </a:r>
            <a:r>
              <a:rPr lang="nl-BE" dirty="0" err="1"/>
              <a:t>abandoned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rise</a:t>
            </a:r>
            <a:r>
              <a:rPr lang="nl-BE" dirty="0"/>
              <a:t> of REST </a:t>
            </a:r>
            <a:r>
              <a:rPr lang="nl-BE" dirty="0" err="1"/>
              <a:t>APIs</a:t>
            </a:r>
            <a:r>
              <a:rPr lang="nl-BE" dirty="0"/>
              <a:t>. </a:t>
            </a:r>
            <a:r>
              <a:rPr lang="nl-BE" dirty="0" err="1"/>
              <a:t>Because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does not </a:t>
            </a:r>
            <a:r>
              <a:rPr lang="nl-BE" dirty="0" err="1"/>
              <a:t>scale</a:t>
            </a:r>
            <a:r>
              <a:rPr lang="nl-BE" dirty="0"/>
              <a:t> well: if </a:t>
            </a:r>
            <a:r>
              <a:rPr lang="nl-BE" dirty="0" err="1"/>
              <a:t>the</a:t>
            </a:r>
            <a:r>
              <a:rPr lang="nl-BE" dirty="0"/>
              <a:t> data is </a:t>
            </a:r>
            <a:r>
              <a:rPr lang="nl-BE" dirty="0" err="1"/>
              <a:t>growing</a:t>
            </a:r>
            <a:r>
              <a:rPr lang="nl-BE" dirty="0"/>
              <a:t> </a:t>
            </a:r>
            <a:r>
              <a:rPr lang="nl-BE" dirty="0" err="1"/>
              <a:t>then</a:t>
            </a:r>
            <a:r>
              <a:rPr lang="nl-BE" dirty="0"/>
              <a:t> a single page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growing</a:t>
            </a:r>
            <a:r>
              <a:rPr lang="nl-BE" dirty="0"/>
              <a:t> </a:t>
            </a:r>
            <a:r>
              <a:rPr lang="nl-BE" dirty="0" err="1"/>
              <a:t>number</a:t>
            </a:r>
            <a:r>
              <a:rPr lang="nl-BE" dirty="0"/>
              <a:t> of </a:t>
            </a:r>
            <a:r>
              <a:rPr lang="nl-BE" dirty="0" err="1"/>
              <a:t>entities</a:t>
            </a:r>
            <a:r>
              <a:rPr lang="nl-BE" dirty="0"/>
              <a:t> has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created</a:t>
            </a:r>
            <a:r>
              <a:rPr lang="nl-BE" dirty="0"/>
              <a:t>.</a:t>
            </a:r>
          </a:p>
          <a:p>
            <a:r>
              <a:rPr lang="nl-BE" dirty="0" err="1"/>
              <a:t>However</a:t>
            </a:r>
            <a:r>
              <a:rPr lang="nl-BE" dirty="0"/>
              <a:t> </a:t>
            </a:r>
            <a:r>
              <a:rPr lang="nl-BE" dirty="0" err="1"/>
              <a:t>commonly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in “</a:t>
            </a:r>
            <a:r>
              <a:rPr lang="nl-BE" dirty="0" err="1"/>
              <a:t>ontologies</a:t>
            </a:r>
            <a:r>
              <a:rPr lang="nl-BE" dirty="0"/>
              <a:t>”:</a:t>
            </a:r>
          </a:p>
          <a:p>
            <a:pPr lvl="1"/>
            <a:r>
              <a:rPr lang="nl-BE" dirty="0"/>
              <a:t>The document </a:t>
            </a:r>
            <a:r>
              <a:rPr lang="nl-BE" dirty="0" err="1"/>
              <a:t>forms</a:t>
            </a:r>
            <a:r>
              <a:rPr lang="nl-BE" dirty="0"/>
              <a:t> a </a:t>
            </a:r>
            <a:r>
              <a:rPr lang="nl-BE" dirty="0" err="1"/>
              <a:t>natural</a:t>
            </a:r>
            <a:r>
              <a:rPr lang="nl-BE" dirty="0"/>
              <a:t> </a:t>
            </a:r>
            <a:r>
              <a:rPr lang="nl-BE" dirty="0" err="1"/>
              <a:t>grouping</a:t>
            </a:r>
            <a:r>
              <a:rPr lang="nl-BE" dirty="0"/>
              <a:t>.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practice</a:t>
            </a:r>
            <a:r>
              <a:rPr lang="nl-BE" dirty="0"/>
              <a:t> is best </a:t>
            </a:r>
            <a:r>
              <a:rPr lang="nl-BE" dirty="0" err="1"/>
              <a:t>maintained</a:t>
            </a:r>
            <a:r>
              <a:rPr lang="nl-BE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675E1-E84D-45D5-BC23-6EFC53DA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32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6522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BA3B-BC18-435B-9971-42497A33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Dereference</a:t>
            </a:r>
            <a:r>
              <a:rPr lang="nl-BE" dirty="0"/>
              <a:t> </a:t>
            </a:r>
            <a:r>
              <a:rPr lang="nl-BE" dirty="0" err="1"/>
              <a:t>agreements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A11B0-DB37-4E71-BC7E-F3FF0B5AC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 URI </a:t>
            </a:r>
            <a:r>
              <a:rPr lang="nl-BE" dirty="0" err="1"/>
              <a:t>with</a:t>
            </a:r>
            <a:r>
              <a:rPr lang="nl-BE" dirty="0"/>
              <a:t> {type} </a:t>
            </a:r>
            <a:r>
              <a:rPr lang="nl-BE" i="1" dirty="0" err="1"/>
              <a:t>id</a:t>
            </a:r>
            <a:r>
              <a:rPr lang="nl-BE" i="1" dirty="0"/>
              <a:t> </a:t>
            </a:r>
            <a:r>
              <a:rPr lang="nl-BE" dirty="0"/>
              <a:t>must forward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corresponding</a:t>
            </a:r>
            <a:r>
              <a:rPr lang="nl-BE" dirty="0"/>
              <a:t> digital </a:t>
            </a:r>
            <a:r>
              <a:rPr lang="nl-BE" dirty="0" err="1"/>
              <a:t>representation</a:t>
            </a:r>
            <a:r>
              <a:rPr lang="nl-BE" dirty="0"/>
              <a:t> of type </a:t>
            </a:r>
            <a:r>
              <a:rPr lang="nl-BE" i="1" dirty="0" err="1"/>
              <a:t>doc</a:t>
            </a:r>
            <a:endParaRPr lang="nl-BE" i="1" dirty="0"/>
          </a:p>
          <a:p>
            <a:r>
              <a:rPr lang="nl-BE" dirty="0"/>
              <a:t>For </a:t>
            </a:r>
            <a:r>
              <a:rPr lang="nl-BE" dirty="0" err="1"/>
              <a:t>each</a:t>
            </a:r>
            <a:r>
              <a:rPr lang="nl-BE" dirty="0"/>
              <a:t> URI </a:t>
            </a:r>
            <a:r>
              <a:rPr lang="nl-BE" dirty="0" err="1"/>
              <a:t>having</a:t>
            </a:r>
            <a:r>
              <a:rPr lang="nl-BE" dirty="0"/>
              <a:t> {type} </a:t>
            </a:r>
            <a:r>
              <a:rPr lang="nl-BE" i="1" dirty="0" err="1"/>
              <a:t>id</a:t>
            </a:r>
            <a:r>
              <a:rPr lang="nl-BE" i="1" dirty="0"/>
              <a:t>, </a:t>
            </a:r>
            <a:r>
              <a:rPr lang="nl-BE" dirty="0" err="1"/>
              <a:t>there</a:t>
            </a:r>
            <a:r>
              <a:rPr lang="nl-BE" i="1" dirty="0"/>
              <a:t> </a:t>
            </a:r>
            <a:r>
              <a:rPr lang="nl-BE" dirty="0"/>
              <a:t>must </a:t>
            </a:r>
            <a:r>
              <a:rPr lang="nl-BE" dirty="0" err="1"/>
              <a:t>exist</a:t>
            </a:r>
            <a:r>
              <a:rPr lang="nl-BE" dirty="0"/>
              <a:t> a </a:t>
            </a:r>
            <a:r>
              <a:rPr lang="nl-BE" dirty="0" err="1"/>
              <a:t>corresponding</a:t>
            </a:r>
            <a:r>
              <a:rPr lang="nl-BE" dirty="0"/>
              <a:t> </a:t>
            </a:r>
            <a:r>
              <a:rPr lang="nl-BE" dirty="0" err="1"/>
              <a:t>simular</a:t>
            </a:r>
            <a:r>
              <a:rPr lang="nl-BE" dirty="0"/>
              <a:t> URI </a:t>
            </a:r>
            <a:r>
              <a:rPr lang="nl-BE" dirty="0" err="1"/>
              <a:t>having</a:t>
            </a:r>
            <a:r>
              <a:rPr lang="nl-BE" dirty="0"/>
              <a:t> {type} </a:t>
            </a:r>
            <a:r>
              <a:rPr lang="nl-BE" i="1" dirty="0" err="1"/>
              <a:t>doc</a:t>
            </a:r>
            <a:r>
              <a:rPr lang="nl-BE" i="1" dirty="0"/>
              <a:t>. </a:t>
            </a:r>
            <a:r>
              <a:rPr lang="nl-BE" dirty="0"/>
              <a:t>The URI </a:t>
            </a:r>
            <a:r>
              <a:rPr lang="nl-BE" dirty="0" err="1"/>
              <a:t>with</a:t>
            </a:r>
            <a:r>
              <a:rPr lang="nl-BE" dirty="0"/>
              <a:t> {type} </a:t>
            </a:r>
            <a:r>
              <a:rPr lang="nl-BE" i="1" dirty="0" err="1"/>
              <a:t>doc</a:t>
            </a:r>
            <a:r>
              <a:rPr lang="nl-BE" i="1" dirty="0"/>
              <a:t> </a:t>
            </a:r>
            <a:r>
              <a:rPr lang="nl-BE" dirty="0" err="1"/>
              <a:t>may</a:t>
            </a:r>
            <a:r>
              <a:rPr lang="nl-BE" dirty="0"/>
              <a:t> </a:t>
            </a:r>
            <a:r>
              <a:rPr lang="nl-BE" dirty="0" err="1"/>
              <a:t>refer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URLs</a:t>
            </a:r>
            <a:r>
              <a:rPr lang="nl-BE" dirty="0"/>
              <a:t> holding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actual</a:t>
            </a:r>
            <a:r>
              <a:rPr lang="nl-BE" dirty="0"/>
              <a:t> document. The </a:t>
            </a:r>
            <a:r>
              <a:rPr lang="nl-BE" dirty="0" err="1"/>
              <a:t>final</a:t>
            </a:r>
            <a:r>
              <a:rPr lang="nl-BE" dirty="0"/>
              <a:t> URL does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follow </a:t>
            </a:r>
            <a:r>
              <a:rPr lang="nl-BE" dirty="0" err="1"/>
              <a:t>the</a:t>
            </a:r>
            <a:r>
              <a:rPr lang="nl-BE" dirty="0"/>
              <a:t> URI </a:t>
            </a:r>
            <a:r>
              <a:rPr lang="nl-BE" dirty="0" err="1"/>
              <a:t>conformance</a:t>
            </a:r>
            <a:r>
              <a:rPr lang="nl-BE" dirty="0"/>
              <a:t>.</a:t>
            </a:r>
          </a:p>
          <a:p>
            <a:r>
              <a:rPr lang="nl-BE" dirty="0"/>
              <a:t>The </a:t>
            </a:r>
            <a:r>
              <a:rPr lang="nl-BE" dirty="0" err="1"/>
              <a:t>forwarding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{type} </a:t>
            </a:r>
            <a:r>
              <a:rPr lang="nl-BE" dirty="0" err="1"/>
              <a:t>id</a:t>
            </a:r>
            <a:r>
              <a:rPr lang="nl-BE" dirty="0"/>
              <a:t> and {type} </a:t>
            </a:r>
            <a:r>
              <a:rPr lang="nl-BE" dirty="0" err="1"/>
              <a:t>doc</a:t>
            </a:r>
            <a:r>
              <a:rPr lang="nl-BE" dirty="0"/>
              <a:t> URIs is done </a:t>
            </a:r>
            <a:r>
              <a:rPr lang="nl-BE" dirty="0" err="1"/>
              <a:t>using</a:t>
            </a:r>
            <a:r>
              <a:rPr lang="nl-BE" dirty="0"/>
              <a:t> a HTTP 303 </a:t>
            </a:r>
            <a:r>
              <a:rPr lang="nl-BE" dirty="0" err="1"/>
              <a:t>redirect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7EA9F-A61A-4C30-8F69-4141C1ED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33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850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0" dirty="0" err="1"/>
              <a:t>Dereferencing</a:t>
            </a:r>
            <a:r>
              <a:rPr lang="nl-BE" b="0" dirty="0"/>
              <a:t> 303 </a:t>
            </a:r>
            <a:r>
              <a:rPr lang="nl-BE" sz="2400" dirty="0"/>
              <a:t>(human </a:t>
            </a:r>
            <a:r>
              <a:rPr lang="nl-BE" sz="2400" dirty="0" err="1"/>
              <a:t>readable</a:t>
            </a:r>
            <a:r>
              <a:rPr lang="nl-BE" sz="2400" dirty="0"/>
              <a:t> data)</a:t>
            </a:r>
            <a:endParaRPr lang="nl-BE" b="0" dirty="0"/>
          </a:p>
        </p:txBody>
      </p:sp>
      <p:sp>
        <p:nvSpPr>
          <p:cNvPr id="3" name="Cloud Callout 2"/>
          <p:cNvSpPr/>
          <p:nvPr/>
        </p:nvSpPr>
        <p:spPr>
          <a:xfrm>
            <a:off x="3992923" y="2454103"/>
            <a:ext cx="1343212" cy="3535262"/>
          </a:xfrm>
          <a:prstGeom prst="cloudCallout">
            <a:avLst>
              <a:gd name="adj1" fmla="val -2198"/>
              <a:gd name="adj2" fmla="val 967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462"/>
          </a:p>
        </p:txBody>
      </p:sp>
      <p:sp>
        <p:nvSpPr>
          <p:cNvPr id="4" name="Rounded Rectangle 3"/>
          <p:cNvSpPr/>
          <p:nvPr/>
        </p:nvSpPr>
        <p:spPr>
          <a:xfrm>
            <a:off x="6860919" y="3686524"/>
            <a:ext cx="1254223" cy="2060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/>
              <a:t>Renderer</a:t>
            </a:r>
          </a:p>
          <a:p>
            <a:pPr algn="ctr"/>
            <a:r>
              <a:rPr lang="nl-BE" sz="1462" dirty="0"/>
              <a:t>(html creation)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9369364" y="3935651"/>
            <a:ext cx="1253728" cy="181094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/>
              <a:t>Triplestore</a:t>
            </a:r>
          </a:p>
          <a:p>
            <a:pPr algn="ctr"/>
            <a:r>
              <a:rPr lang="nl-BE" sz="1462" dirty="0"/>
              <a:t>(sparql endpoint)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5942" y="2107087"/>
            <a:ext cx="1513171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Accept: text/html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76125" y="2085251"/>
            <a:ext cx="394558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115141" y="4221733"/>
            <a:ext cx="1864874" cy="317331"/>
            <a:chOff x="8720285" y="2242664"/>
            <a:chExt cx="2295229" cy="390562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8720285" y="2580763"/>
              <a:ext cx="229522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058617" y="2242664"/>
              <a:ext cx="1334093" cy="390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62" dirty="0"/>
                <a:t>Get content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62032" y="4767044"/>
            <a:ext cx="1864874" cy="317331"/>
            <a:chOff x="7572671" y="4250813"/>
            <a:chExt cx="2295229" cy="39056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7572671" y="4639195"/>
              <a:ext cx="2295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901684" y="4250813"/>
              <a:ext cx="1495794" cy="390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62" dirty="0"/>
                <a:t>Respons: RDF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H="1">
            <a:off x="1609457" y="5533090"/>
            <a:ext cx="40245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2220" y="5185256"/>
            <a:ext cx="2173800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Respons: HTML document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63003" y="1734661"/>
            <a:ext cx="591073" cy="41419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nl-BE" sz="1462" dirty="0"/>
              <a:t>proxy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91973" y="2761007"/>
            <a:ext cx="3471031" cy="11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24736" y="2424994"/>
            <a:ext cx="1856534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Respons: 303 See also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91973" y="2761009"/>
            <a:ext cx="3558603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http://data.vlaanderen.be/doc/straat/12345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91973" y="3468912"/>
            <a:ext cx="3429739" cy="14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15942" y="1785170"/>
            <a:ext cx="4207177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HTTP GET http://data.vlaanderen.be/id/straat/12345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24736" y="3171212"/>
            <a:ext cx="4341830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HTTP GET http://data.vlaanderen.be/doc/straat/12345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39251" y="3485193"/>
            <a:ext cx="1513171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Accept: text/html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283070" y="4066004"/>
            <a:ext cx="577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283068" y="5335296"/>
            <a:ext cx="577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283070" y="4093865"/>
            <a:ext cx="5778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E025C4F5-5362-4993-A5EC-9A3D9CE2E69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930E96A-FEE9-4232-9834-465E224787E7}" type="slidenum">
              <a:rPr lang="nl-BE" sz="1400" smtClean="0"/>
              <a:pPr algn="r"/>
              <a:t>34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555009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loud Callout 26"/>
          <p:cNvSpPr/>
          <p:nvPr/>
        </p:nvSpPr>
        <p:spPr>
          <a:xfrm>
            <a:off x="3719417" y="2078511"/>
            <a:ext cx="1343212" cy="3535262"/>
          </a:xfrm>
          <a:prstGeom prst="cloudCallout">
            <a:avLst>
              <a:gd name="adj1" fmla="val -2198"/>
              <a:gd name="adj2" fmla="val 967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46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0" dirty="0" err="1"/>
              <a:t>Dereferencing</a:t>
            </a:r>
            <a:r>
              <a:rPr lang="nl-BE" b="0" dirty="0"/>
              <a:t> 303 </a:t>
            </a:r>
            <a:r>
              <a:rPr lang="nl-BE" sz="2275" dirty="0"/>
              <a:t>(machine </a:t>
            </a:r>
            <a:r>
              <a:rPr lang="nl-BE" sz="2275" dirty="0" err="1"/>
              <a:t>readable</a:t>
            </a:r>
            <a:r>
              <a:rPr lang="nl-BE" sz="2275" dirty="0"/>
              <a:t> data)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63740" y="3678270"/>
            <a:ext cx="1254223" cy="2060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/>
              <a:t>Renderer</a:t>
            </a:r>
          </a:p>
          <a:p>
            <a:pPr algn="ctr"/>
            <a:r>
              <a:rPr lang="nl-BE" sz="1462" dirty="0"/>
              <a:t>(serializer)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9729726" y="3802833"/>
            <a:ext cx="1253728" cy="1810941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/>
              <a:t>Triplestore</a:t>
            </a:r>
          </a:p>
          <a:p>
            <a:pPr algn="ctr"/>
            <a:r>
              <a:rPr lang="nl-BE" sz="1462" dirty="0"/>
              <a:t>(sparql endpoint)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8762" y="2098833"/>
            <a:ext cx="2292359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Accept: application/rdf+xml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78946" y="2076996"/>
            <a:ext cx="394558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7817962" y="4213478"/>
            <a:ext cx="1864874" cy="317331"/>
            <a:chOff x="8720285" y="2242664"/>
            <a:chExt cx="2295229" cy="390562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8720285" y="2580763"/>
              <a:ext cx="229522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058617" y="2242664"/>
              <a:ext cx="1334093" cy="390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62" dirty="0"/>
                <a:t>Get content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64853" y="4758789"/>
            <a:ext cx="1864874" cy="317331"/>
            <a:chOff x="7572671" y="4250813"/>
            <a:chExt cx="2295229" cy="39056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7572671" y="4639195"/>
              <a:ext cx="2295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901684" y="4250813"/>
              <a:ext cx="1495794" cy="390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62" dirty="0"/>
                <a:t>Respons: RDF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H="1">
            <a:off x="1312277" y="5524835"/>
            <a:ext cx="40245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5042" y="5177002"/>
            <a:ext cx="2031133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Respons: RDF document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365823" y="1726406"/>
            <a:ext cx="591073" cy="41419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nl-BE" sz="1462" dirty="0"/>
              <a:t>proxy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894793" y="2752752"/>
            <a:ext cx="3471031" cy="11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27556" y="2416740"/>
            <a:ext cx="1856534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Respons: 303 See also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94793" y="2752755"/>
            <a:ext cx="3558603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http://data.vlaanderen.be/doc/straat/12345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894794" y="3460657"/>
            <a:ext cx="3429739" cy="14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18763" y="1776916"/>
            <a:ext cx="4207177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HTTP GET http://data.vlaanderen.be/id/straat/12345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7556" y="3162957"/>
            <a:ext cx="4341830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HTTP GET http://data.vlaanderen.be/doc/straat/12345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2071" y="3476938"/>
            <a:ext cx="2292359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Accept: application/rdf+xml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85891" y="4057749"/>
            <a:ext cx="577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985888" y="5327041"/>
            <a:ext cx="577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85891" y="4085610"/>
            <a:ext cx="5778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6475AA22-0DB9-4965-B8B7-AD9219D9315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930E96A-FEE9-4232-9834-465E224787E7}" type="slidenum">
              <a:rPr lang="nl-BE" sz="1400" smtClean="0"/>
              <a:pPr algn="r"/>
              <a:t>35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705610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ACB0-E0AA-46C9-AC9C-C14175E1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Alternative</a:t>
            </a:r>
            <a:r>
              <a:rPr lang="nl-BE" dirty="0"/>
              <a:t> </a:t>
            </a:r>
            <a:r>
              <a:rPr lang="nl-BE" dirty="0" err="1"/>
              <a:t>dereference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B224-2651-431B-9411-3443B5A4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An </a:t>
            </a:r>
            <a:r>
              <a:rPr lang="nl-BE" dirty="0" err="1"/>
              <a:t>alternative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{type} </a:t>
            </a:r>
            <a:r>
              <a:rPr lang="nl-BE" i="1" dirty="0" err="1"/>
              <a:t>id</a:t>
            </a:r>
            <a:r>
              <a:rPr lang="nl-BE" i="1" dirty="0"/>
              <a:t>, </a:t>
            </a:r>
            <a:r>
              <a:rPr lang="nl-BE" dirty="0"/>
              <a:t>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usage</a:t>
            </a:r>
            <a:r>
              <a:rPr lang="nl-BE" dirty="0"/>
              <a:t> of URIs </a:t>
            </a:r>
            <a:r>
              <a:rPr lang="nl-BE" dirty="0" err="1"/>
              <a:t>with</a:t>
            </a:r>
            <a:r>
              <a:rPr lang="nl-BE" dirty="0"/>
              <a:t> {type} </a:t>
            </a:r>
            <a:r>
              <a:rPr lang="nl-BE" dirty="0" err="1"/>
              <a:t>doc</a:t>
            </a:r>
            <a:r>
              <a:rPr lang="nl-BE" dirty="0"/>
              <a:t> </a:t>
            </a:r>
            <a:r>
              <a:rPr lang="nl-BE" dirty="0" err="1"/>
              <a:t>having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fragment #id. </a:t>
            </a:r>
            <a:r>
              <a:rPr lang="nl-BE" dirty="0" err="1"/>
              <a:t>This</a:t>
            </a:r>
            <a:r>
              <a:rPr lang="nl-BE" dirty="0"/>
              <a:t> approach </a:t>
            </a:r>
            <a:r>
              <a:rPr lang="nl-BE" dirty="0" err="1"/>
              <a:t>avoids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303 HTTP </a:t>
            </a:r>
            <a:r>
              <a:rPr lang="nl-BE" dirty="0" err="1"/>
              <a:t>redirect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dirty="0" err="1"/>
              <a:t>Advice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approach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303 </a:t>
            </a:r>
            <a:r>
              <a:rPr lang="nl-BE" dirty="0" err="1"/>
              <a:t>cannot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followed</a:t>
            </a:r>
            <a:r>
              <a:rPr lang="nl-BE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AE2AE-8373-406F-8AFB-C0862C4E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36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1230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b="0" dirty="0" err="1"/>
              <a:t>Dereferencing</a:t>
            </a:r>
            <a:r>
              <a:rPr lang="nl-BE" b="0" dirty="0"/>
              <a:t>: fragment </a:t>
            </a:r>
            <a:r>
              <a:rPr lang="nl-BE" sz="2800" dirty="0"/>
              <a:t>(human </a:t>
            </a:r>
            <a:r>
              <a:rPr lang="nl-BE" sz="2800" dirty="0" err="1"/>
              <a:t>readable</a:t>
            </a:r>
            <a:r>
              <a:rPr lang="nl-BE" sz="2800" dirty="0"/>
              <a:t> data)</a:t>
            </a:r>
            <a:endParaRPr lang="nl-BE" b="0" dirty="0"/>
          </a:p>
        </p:txBody>
      </p:sp>
      <p:sp>
        <p:nvSpPr>
          <p:cNvPr id="3" name="Cloud Callout 2"/>
          <p:cNvSpPr/>
          <p:nvPr/>
        </p:nvSpPr>
        <p:spPr>
          <a:xfrm>
            <a:off x="3992923" y="2454103"/>
            <a:ext cx="1343212" cy="3535262"/>
          </a:xfrm>
          <a:prstGeom prst="cloudCallout">
            <a:avLst>
              <a:gd name="adj1" fmla="val -2198"/>
              <a:gd name="adj2" fmla="val 967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462"/>
          </a:p>
        </p:txBody>
      </p:sp>
      <p:sp>
        <p:nvSpPr>
          <p:cNvPr id="4" name="Rounded Rectangle 3"/>
          <p:cNvSpPr/>
          <p:nvPr/>
        </p:nvSpPr>
        <p:spPr>
          <a:xfrm>
            <a:off x="6860919" y="1938156"/>
            <a:ext cx="1254223" cy="38084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/>
              <a:t>Renderer</a:t>
            </a:r>
          </a:p>
          <a:p>
            <a:pPr algn="ctr"/>
            <a:r>
              <a:rPr lang="nl-BE" sz="1462" dirty="0"/>
              <a:t>(html creation)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9369364" y="3935651"/>
            <a:ext cx="1253728" cy="181094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/>
              <a:t>Triplestore</a:t>
            </a:r>
          </a:p>
          <a:p>
            <a:pPr algn="ctr"/>
            <a:r>
              <a:rPr lang="nl-BE" sz="1462" dirty="0"/>
              <a:t>(sparql endpoint)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5942" y="2107087"/>
            <a:ext cx="1513171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Accept: text/html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76125" y="2085251"/>
            <a:ext cx="394558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115141" y="4221733"/>
            <a:ext cx="1864874" cy="317331"/>
            <a:chOff x="8720285" y="2242664"/>
            <a:chExt cx="2295229" cy="390562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8720285" y="2580763"/>
              <a:ext cx="229522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058617" y="2242664"/>
              <a:ext cx="1334093" cy="390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62" dirty="0"/>
                <a:t>Get content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62032" y="4767044"/>
            <a:ext cx="1864874" cy="317331"/>
            <a:chOff x="7572671" y="4250813"/>
            <a:chExt cx="2295229" cy="39056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7572671" y="4639195"/>
              <a:ext cx="2295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901684" y="4250813"/>
              <a:ext cx="1495794" cy="390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62" dirty="0"/>
                <a:t>Respons: RDF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H="1">
            <a:off x="1609457" y="5533090"/>
            <a:ext cx="40245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2220" y="5185256"/>
            <a:ext cx="2173800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Respons: HTML document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63003" y="1734661"/>
            <a:ext cx="591073" cy="41419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nl-BE" sz="1462" dirty="0"/>
              <a:t>proxy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15942" y="1785170"/>
            <a:ext cx="4575868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HTTP GET http://data.vlaanderen.be/doc/straat/12345#id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283068" y="5335296"/>
            <a:ext cx="577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283069" y="2424418"/>
            <a:ext cx="5778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E025C4F5-5362-4993-A5EC-9A3D9CE2E69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930E96A-FEE9-4232-9834-465E224787E7}" type="slidenum">
              <a:rPr lang="nl-BE" sz="1400" smtClean="0"/>
              <a:pPr algn="r"/>
              <a:t>37</a:t>
            </a:fld>
            <a:endParaRPr lang="nl-BE" sz="1400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906E6DE-2692-49A4-BBA4-C9C55B3C8AF5}"/>
              </a:ext>
            </a:extLst>
          </p:cNvPr>
          <p:cNvSpPr/>
          <p:nvPr/>
        </p:nvSpPr>
        <p:spPr>
          <a:xfrm>
            <a:off x="8311002" y="1734661"/>
            <a:ext cx="3643434" cy="1187688"/>
          </a:xfrm>
          <a:prstGeom prst="wedgeRoundRectCallout">
            <a:avLst>
              <a:gd name="adj1" fmla="val -70823"/>
              <a:gd name="adj2" fmla="val 188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Requirement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html page </a:t>
            </a:r>
            <a:r>
              <a:rPr lang="nl-BE" dirty="0" err="1"/>
              <a:t>contains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#</a:t>
            </a:r>
            <a:r>
              <a:rPr lang="nl-BE" dirty="0" err="1"/>
              <a:t>id</a:t>
            </a:r>
            <a:r>
              <a:rPr lang="nl-BE" dirty="0"/>
              <a:t> fragment</a:t>
            </a:r>
          </a:p>
        </p:txBody>
      </p:sp>
    </p:spTree>
    <p:extLst>
      <p:ext uri="{BB962C8B-B14F-4D97-AF65-F5344CB8AC3E}">
        <p14:creationId xmlns:p14="http://schemas.microsoft.com/office/powerpoint/2010/main" val="320235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b="0" dirty="0" err="1"/>
              <a:t>Dereferencing</a:t>
            </a:r>
            <a:r>
              <a:rPr lang="nl-BE" b="0" dirty="0"/>
              <a:t>: fragment </a:t>
            </a:r>
            <a:r>
              <a:rPr lang="nl-BE" sz="2400" dirty="0"/>
              <a:t>(machine </a:t>
            </a:r>
            <a:r>
              <a:rPr lang="nl-BE" sz="2400" dirty="0" err="1"/>
              <a:t>readable</a:t>
            </a:r>
            <a:r>
              <a:rPr lang="nl-BE" sz="2400" dirty="0"/>
              <a:t> data)</a:t>
            </a:r>
            <a:endParaRPr lang="nl-BE" b="0" dirty="0"/>
          </a:p>
        </p:txBody>
      </p:sp>
      <p:sp>
        <p:nvSpPr>
          <p:cNvPr id="3" name="Cloud Callout 2"/>
          <p:cNvSpPr/>
          <p:nvPr/>
        </p:nvSpPr>
        <p:spPr>
          <a:xfrm>
            <a:off x="3992923" y="2454103"/>
            <a:ext cx="1343212" cy="3535262"/>
          </a:xfrm>
          <a:prstGeom prst="cloudCallout">
            <a:avLst>
              <a:gd name="adj1" fmla="val -2198"/>
              <a:gd name="adj2" fmla="val 967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462"/>
          </a:p>
        </p:txBody>
      </p:sp>
      <p:sp>
        <p:nvSpPr>
          <p:cNvPr id="4" name="Rounded Rectangle 3"/>
          <p:cNvSpPr/>
          <p:nvPr/>
        </p:nvSpPr>
        <p:spPr>
          <a:xfrm>
            <a:off x="6860919" y="1938156"/>
            <a:ext cx="1254223" cy="38084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/>
              <a:t>Renderer</a:t>
            </a:r>
          </a:p>
          <a:p>
            <a:pPr algn="ctr"/>
            <a:r>
              <a:rPr lang="nl-BE" sz="1462" dirty="0"/>
              <a:t>(RDF creation)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9369364" y="3935651"/>
            <a:ext cx="1253728" cy="181094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/>
              <a:t>Triplestore</a:t>
            </a:r>
          </a:p>
          <a:p>
            <a:pPr algn="ctr"/>
            <a:r>
              <a:rPr lang="nl-BE" sz="1462" dirty="0"/>
              <a:t>(sparql endpoint)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5942" y="2107087"/>
            <a:ext cx="2292359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Accept: </a:t>
            </a:r>
            <a:r>
              <a:rPr lang="nl-BE" sz="1462" dirty="0" err="1"/>
              <a:t>application</a:t>
            </a:r>
            <a:r>
              <a:rPr lang="nl-BE" sz="1462" dirty="0"/>
              <a:t>/</a:t>
            </a:r>
            <a:r>
              <a:rPr lang="nl-BE" sz="1462" dirty="0" err="1"/>
              <a:t>rdf+xml</a:t>
            </a:r>
            <a:endParaRPr lang="nl-BE" sz="1462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76125" y="2085251"/>
            <a:ext cx="394558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115141" y="4221733"/>
            <a:ext cx="1864874" cy="317331"/>
            <a:chOff x="8720285" y="2242664"/>
            <a:chExt cx="2295229" cy="390562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8720285" y="2580763"/>
              <a:ext cx="229522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058617" y="2242664"/>
              <a:ext cx="1334093" cy="390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62" dirty="0"/>
                <a:t>Get content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62032" y="4767044"/>
            <a:ext cx="1864874" cy="317331"/>
            <a:chOff x="7572671" y="4250813"/>
            <a:chExt cx="2295229" cy="39056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7572671" y="4639195"/>
              <a:ext cx="2295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901684" y="4250813"/>
              <a:ext cx="1495794" cy="390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62" dirty="0"/>
                <a:t>Respons: RDF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H="1">
            <a:off x="1609457" y="5533090"/>
            <a:ext cx="40245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2220" y="5185256"/>
            <a:ext cx="2031133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Respons: RDF document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63003" y="1734661"/>
            <a:ext cx="591073" cy="41419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nl-BE" sz="1462" dirty="0"/>
              <a:t>proxy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15942" y="1785170"/>
            <a:ext cx="4575868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HTTP GET http://data.vlaanderen.be/doc/straat/12345#id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283068" y="5335296"/>
            <a:ext cx="577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283069" y="2424418"/>
            <a:ext cx="5778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E025C4F5-5362-4993-A5EC-9A3D9CE2E69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930E96A-FEE9-4232-9834-465E224787E7}" type="slidenum">
              <a:rPr lang="nl-BE" sz="1400" smtClean="0"/>
              <a:pPr algn="r"/>
              <a:t>38</a:t>
            </a:fld>
            <a:endParaRPr lang="nl-BE" sz="1400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906E6DE-2692-49A4-BBA4-C9C55B3C8AF5}"/>
              </a:ext>
            </a:extLst>
          </p:cNvPr>
          <p:cNvSpPr/>
          <p:nvPr/>
        </p:nvSpPr>
        <p:spPr>
          <a:xfrm>
            <a:off x="8037235" y="934525"/>
            <a:ext cx="3643434" cy="1187688"/>
          </a:xfrm>
          <a:prstGeom prst="wedgeRoundRectCallout">
            <a:avLst>
              <a:gd name="adj1" fmla="val -107105"/>
              <a:gd name="adj2" fmla="val 657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Requirement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proxy passes #</a:t>
            </a:r>
            <a:r>
              <a:rPr lang="nl-BE" dirty="0" err="1"/>
              <a:t>id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renderer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82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C62A-9353-41F5-9F3F-8E25C4EC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Guidelines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stability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2A90-91A5-435F-87AB-0A2AF04C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SEMIC 10 </a:t>
            </a:r>
            <a:r>
              <a:rPr lang="nl-BE" dirty="0" err="1"/>
              <a:t>rules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persistent </a:t>
            </a:r>
            <a:r>
              <a:rPr lang="nl-BE" dirty="0" err="1"/>
              <a:t>identifiers</a:t>
            </a:r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4BAE49-C69C-4111-B115-32C5E70C08D2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https://joinup.ec.europa.eu/sites/default/files/inline-images/URI_Visualisation_v0_03.jpg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C4681D-2BB0-4ADE-98E8-E030C22D8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740"/>
            <a:ext cx="12192000" cy="46177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8092D-4363-4E0A-8C25-D17D187C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39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035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D54-7A42-4B2F-98CF-9CE273B3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Welcome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DB84-9105-4AF7-9CD8-E14D78B1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Tour de </a:t>
            </a:r>
            <a:r>
              <a:rPr lang="nl-BE" dirty="0" err="1"/>
              <a:t>table</a:t>
            </a:r>
            <a:r>
              <a:rPr lang="nl-BE" dirty="0"/>
              <a:t> 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 err="1">
                <a:solidFill>
                  <a:schemeClr val="accent1"/>
                </a:solidFill>
              </a:rPr>
              <a:t>Estimated</a:t>
            </a:r>
            <a:r>
              <a:rPr lang="nl-BE" dirty="0">
                <a:solidFill>
                  <a:schemeClr val="accent1"/>
                </a:solidFill>
              </a:rPr>
              <a:t> time 20 minutes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EEF2E-DB34-484F-8897-996479F6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4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770323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8F83-21CE-4521-B61A-F2E1946E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1F03B-B832-4CC0-89D8-42A6F372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661F4-8FA7-45B3-B5AA-92507B250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871"/>
            <a:ext cx="12192000" cy="63302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120E2-FFFE-4EB7-BDEB-429B67B3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40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60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A1613E-2CA3-4390-8DF3-596ED933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Process</a:t>
            </a:r>
            <a:r>
              <a:rPr lang="nl-BE" dirty="0"/>
              <a:t> &amp; </a:t>
            </a:r>
            <a:r>
              <a:rPr lang="nl-BE" dirty="0" err="1"/>
              <a:t>methodology</a:t>
            </a:r>
            <a:endParaRPr lang="nl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C1FB9-B484-4D0C-A4A1-07738880A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73B075-8138-42C4-8ACF-3A009739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5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229838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C62F-7F43-4CBA-9883-A7E69B03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 P&amp;M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1AE1-F600-480D-BF07-C9432D7A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err="1"/>
              <a:t>Objective</a:t>
            </a:r>
            <a:r>
              <a:rPr lang="nl-BE" dirty="0"/>
              <a:t>: </a:t>
            </a:r>
          </a:p>
          <a:p>
            <a:pPr lvl="1"/>
            <a:r>
              <a:rPr lang="nl-BE" dirty="0" err="1"/>
              <a:t>Creation</a:t>
            </a:r>
            <a:r>
              <a:rPr lang="nl-BE" dirty="0"/>
              <a:t> of a data standard </a:t>
            </a:r>
            <a:r>
              <a:rPr lang="nl-BE" dirty="0" err="1"/>
              <a:t>for</a:t>
            </a:r>
            <a:r>
              <a:rPr lang="nl-BE" dirty="0"/>
              <a:t> Belgium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interfederal</a:t>
            </a:r>
            <a:r>
              <a:rPr lang="nl-BE" dirty="0"/>
              <a:t> cooperation</a:t>
            </a:r>
          </a:p>
          <a:p>
            <a:pPr lvl="1"/>
            <a:r>
              <a:rPr lang="nl-BE" dirty="0"/>
              <a:t>A common URI </a:t>
            </a:r>
            <a:r>
              <a:rPr lang="nl-BE" dirty="0" err="1"/>
              <a:t>strategy</a:t>
            </a:r>
            <a:r>
              <a:rPr lang="nl-BE" dirty="0"/>
              <a:t> as </a:t>
            </a:r>
            <a:r>
              <a:rPr lang="nl-BE" dirty="0" err="1"/>
              <a:t>guinee</a:t>
            </a:r>
            <a:r>
              <a:rPr lang="nl-BE" dirty="0"/>
              <a:t> </a:t>
            </a:r>
            <a:r>
              <a:rPr lang="nl-BE" dirty="0" err="1"/>
              <a:t>pig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Process</a:t>
            </a:r>
            <a:r>
              <a:rPr lang="nl-BE" dirty="0"/>
              <a:t> &amp; </a:t>
            </a:r>
            <a:r>
              <a:rPr lang="nl-BE" dirty="0" err="1"/>
              <a:t>methodology</a:t>
            </a:r>
            <a:endParaRPr lang="nl-BE" dirty="0"/>
          </a:p>
          <a:p>
            <a:pPr lvl="1"/>
            <a:r>
              <a:rPr lang="nl-BE" dirty="0"/>
              <a:t>The flow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come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adoption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interfederal</a:t>
            </a:r>
            <a:r>
              <a:rPr lang="nl-BE" dirty="0"/>
              <a:t> landscape</a:t>
            </a:r>
          </a:p>
          <a:p>
            <a:endParaRPr lang="nl-BE" dirty="0"/>
          </a:p>
          <a:p>
            <a:r>
              <a:rPr lang="nl-BE" dirty="0"/>
              <a:t>Timeplan</a:t>
            </a:r>
          </a:p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provide</a:t>
            </a:r>
            <a:r>
              <a:rPr lang="nl-BE" dirty="0"/>
              <a:t> feedback, </a:t>
            </a:r>
            <a:r>
              <a:rPr lang="nl-BE" dirty="0" err="1"/>
              <a:t>aquire</a:t>
            </a:r>
            <a:r>
              <a:rPr lang="nl-BE" dirty="0"/>
              <a:t> background information, share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colleagues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Questions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&amp; </a:t>
            </a:r>
            <a:r>
              <a:rPr lang="nl-BE" dirty="0" err="1"/>
              <a:t>methodology</a:t>
            </a:r>
            <a:endParaRPr lang="nl-BE" dirty="0"/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99D7C-DC5C-470C-B5D9-76E8C0D0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735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/>
        </p:nvSpPr>
        <p:spPr>
          <a:xfrm>
            <a:off x="2240529" y="235546"/>
            <a:ext cx="8064896" cy="16342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lnSpc>
                <a:spcPct val="75000"/>
              </a:lnSpc>
              <a:buClr>
                <a:srgbClr val="FFFFFF"/>
              </a:buClr>
              <a:buSzPct val="25000"/>
            </a:pPr>
            <a:r>
              <a:rPr lang="en-US" sz="4400" b="1" dirty="0">
                <a:latin typeface="Calibri Light (Headings)"/>
                <a:ea typeface="Calibri"/>
                <a:cs typeface="Calibri"/>
                <a:sym typeface="Calibri"/>
              </a:rPr>
              <a:t>Governance</a:t>
            </a:r>
          </a:p>
          <a:p>
            <a:pPr marL="685800" indent="-685800">
              <a:lnSpc>
                <a:spcPct val="75000"/>
              </a:lnSpc>
              <a:buClr>
                <a:srgbClr val="FFFFFF"/>
              </a:buClr>
              <a:buSzPct val="25000"/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D0217A-FDB1-47F7-A285-2F4615BE2243}"/>
              </a:ext>
            </a:extLst>
          </p:cNvPr>
          <p:cNvGrpSpPr/>
          <p:nvPr/>
        </p:nvGrpSpPr>
        <p:grpSpPr>
          <a:xfrm>
            <a:off x="2639616" y="1533518"/>
            <a:ext cx="6794410" cy="4847810"/>
            <a:chOff x="1115616" y="1533518"/>
            <a:chExt cx="6794410" cy="4847810"/>
          </a:xfrm>
        </p:grpSpPr>
        <p:cxnSp>
          <p:nvCxnSpPr>
            <p:cNvPr id="43" name="Rechte verbindingslijn met pijl 98">
              <a:extLst>
                <a:ext uri="{FF2B5EF4-FFF2-40B4-BE49-F238E27FC236}">
                  <a16:creationId xmlns:a16="http://schemas.microsoft.com/office/drawing/2014/main" id="{9CECCFA2-D902-428C-98AD-5DB9120EDD45}"/>
                </a:ext>
              </a:extLst>
            </p:cNvPr>
            <p:cNvCxnSpPr>
              <a:cxnSpLocks/>
            </p:cNvCxnSpPr>
            <p:nvPr/>
          </p:nvCxnSpPr>
          <p:spPr>
            <a:xfrm>
              <a:off x="4714277" y="5221136"/>
              <a:ext cx="430250" cy="79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44" name="TextBox 20">
              <a:extLst>
                <a:ext uri="{FF2B5EF4-FFF2-40B4-BE49-F238E27FC236}">
                  <a16:creationId xmlns:a16="http://schemas.microsoft.com/office/drawing/2014/main" id="{A72E7F01-C09D-4CDB-98C1-3B135966023F}"/>
                </a:ext>
              </a:extLst>
            </p:cNvPr>
            <p:cNvSpPr txBox="1"/>
            <p:nvPr/>
          </p:nvSpPr>
          <p:spPr>
            <a:xfrm rot="16200000">
              <a:off x="473170" y="3865320"/>
              <a:ext cx="1524660" cy="23368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endParaRPr lang="nl-BE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5" name="TextBox 20">
              <a:extLst>
                <a:ext uri="{FF2B5EF4-FFF2-40B4-BE49-F238E27FC236}">
                  <a16:creationId xmlns:a16="http://schemas.microsoft.com/office/drawing/2014/main" id="{613B9EB4-2DF3-43DE-9E66-F7FBAFD25066}"/>
                </a:ext>
              </a:extLst>
            </p:cNvPr>
            <p:cNvSpPr txBox="1"/>
            <p:nvPr/>
          </p:nvSpPr>
          <p:spPr>
            <a:xfrm>
              <a:off x="3030584" y="2075147"/>
              <a:ext cx="2757107" cy="202319"/>
            </a:xfrm>
            <a:prstGeom prst="rect">
              <a:avLst/>
            </a:prstGeom>
            <a:solidFill>
              <a:srgbClr val="1E64C8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b="1" dirty="0">
                  <a:solidFill>
                    <a:prstClr val="white"/>
                  </a:solidFill>
                  <a:latin typeface="Calibri" panose="020F0502020204030204"/>
                </a:rPr>
                <a:t>ICEG</a:t>
              </a:r>
            </a:p>
          </p:txBody>
        </p:sp>
        <p:cxnSp>
          <p:nvCxnSpPr>
            <p:cNvPr id="46" name="Rechte verbindingslijn met pijl 80">
              <a:extLst>
                <a:ext uri="{FF2B5EF4-FFF2-40B4-BE49-F238E27FC236}">
                  <a16:creationId xmlns:a16="http://schemas.microsoft.com/office/drawing/2014/main" id="{DBD807B6-005B-403B-9B40-462EE77EB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1296" y="4140491"/>
              <a:ext cx="13445" cy="982767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47" name="TextBox 20">
              <a:extLst>
                <a:ext uri="{FF2B5EF4-FFF2-40B4-BE49-F238E27FC236}">
                  <a16:creationId xmlns:a16="http://schemas.microsoft.com/office/drawing/2014/main" id="{18902024-BCCF-4703-A9D1-DB4A1F434BF8}"/>
                </a:ext>
              </a:extLst>
            </p:cNvPr>
            <p:cNvSpPr txBox="1"/>
            <p:nvPr/>
          </p:nvSpPr>
          <p:spPr>
            <a:xfrm>
              <a:off x="4702994" y="3846870"/>
              <a:ext cx="2808311" cy="195757"/>
            </a:xfrm>
            <a:prstGeom prst="rect">
              <a:avLst/>
            </a:prstGeom>
            <a:solidFill>
              <a:srgbClr val="1E64C8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dirty="0">
                  <a:solidFill>
                    <a:prstClr val="white"/>
                  </a:solidFill>
                  <a:latin typeface="Calibri" panose="020F0502020204030204"/>
                </a:rPr>
                <a:t>STAKEHOLDERS</a:t>
              </a:r>
            </a:p>
          </p:txBody>
        </p:sp>
        <p:cxnSp>
          <p:nvCxnSpPr>
            <p:cNvPr id="48" name="Rechte verbindingslijn met pijl 118">
              <a:extLst>
                <a:ext uri="{FF2B5EF4-FFF2-40B4-BE49-F238E27FC236}">
                  <a16:creationId xmlns:a16="http://schemas.microsoft.com/office/drawing/2014/main" id="{88ECC934-46AA-4D94-A900-BD51742A1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4581" y="2277466"/>
              <a:ext cx="6297" cy="276913"/>
            </a:xfrm>
            <a:prstGeom prst="straightConnector1">
              <a:avLst/>
            </a:prstGeom>
            <a:noFill/>
            <a:ln w="38100" cap="flat" cmpd="sng" algn="ctr">
              <a:solidFill>
                <a:srgbClr val="1E64C8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49" name="TextBox 20">
              <a:extLst>
                <a:ext uri="{FF2B5EF4-FFF2-40B4-BE49-F238E27FC236}">
                  <a16:creationId xmlns:a16="http://schemas.microsoft.com/office/drawing/2014/main" id="{4F286895-65D8-4456-B34B-0FCA90955A89}"/>
                </a:ext>
              </a:extLst>
            </p:cNvPr>
            <p:cNvSpPr txBox="1"/>
            <p:nvPr/>
          </p:nvSpPr>
          <p:spPr>
            <a:xfrm>
              <a:off x="3025106" y="2536775"/>
              <a:ext cx="2757107" cy="202319"/>
            </a:xfrm>
            <a:prstGeom prst="rect">
              <a:avLst/>
            </a:prstGeom>
            <a:solidFill>
              <a:srgbClr val="1E64C8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dirty="0">
                  <a:solidFill>
                    <a:prstClr val="white"/>
                  </a:solidFill>
                  <a:latin typeface="Calibri" panose="020F0502020204030204"/>
                </a:rPr>
                <a:t>REVIEW GROUP</a:t>
              </a:r>
            </a:p>
          </p:txBody>
        </p:sp>
        <p:cxnSp>
          <p:nvCxnSpPr>
            <p:cNvPr id="50" name="Rechte verbindingslijn met pijl 55">
              <a:extLst>
                <a:ext uri="{FF2B5EF4-FFF2-40B4-BE49-F238E27FC236}">
                  <a16:creationId xmlns:a16="http://schemas.microsoft.com/office/drawing/2014/main" id="{149AD2ED-33CE-428E-8EA7-4BE76A93DF80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2931295" y="2739094"/>
              <a:ext cx="1472365" cy="1107776"/>
            </a:xfrm>
            <a:prstGeom prst="straightConnector1">
              <a:avLst/>
            </a:prstGeom>
            <a:noFill/>
            <a:ln w="38100" cap="flat" cmpd="sng" algn="ctr">
              <a:solidFill>
                <a:srgbClr val="1E64C8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51" name="TextBox 36">
              <a:extLst>
                <a:ext uri="{FF2B5EF4-FFF2-40B4-BE49-F238E27FC236}">
                  <a16:creationId xmlns:a16="http://schemas.microsoft.com/office/drawing/2014/main" id="{7BAFBD7A-8211-4E52-A425-9942664C9FB6}"/>
                </a:ext>
              </a:extLst>
            </p:cNvPr>
            <p:cNvSpPr txBox="1"/>
            <p:nvPr/>
          </p:nvSpPr>
          <p:spPr>
            <a:xfrm rot="16200000">
              <a:off x="409769" y="3882097"/>
              <a:ext cx="1655655" cy="19571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b="1" dirty="0">
                  <a:solidFill>
                    <a:prstClr val="white"/>
                  </a:solidFill>
                  <a:latin typeface="Calibri" panose="020F0502020204030204"/>
                </a:rPr>
                <a:t>COLLABORATION</a:t>
              </a:r>
            </a:p>
          </p:txBody>
        </p:sp>
        <p:sp>
          <p:nvSpPr>
            <p:cNvPr id="52" name="Rechthoek 85">
              <a:extLst>
                <a:ext uri="{FF2B5EF4-FFF2-40B4-BE49-F238E27FC236}">
                  <a16:creationId xmlns:a16="http://schemas.microsoft.com/office/drawing/2014/main" id="{655BBC6A-70E4-4A09-957C-D9F6ED19DB60}"/>
                </a:ext>
              </a:extLst>
            </p:cNvPr>
            <p:cNvSpPr/>
            <p:nvPr/>
          </p:nvSpPr>
          <p:spPr>
            <a:xfrm>
              <a:off x="1121370" y="1533518"/>
              <a:ext cx="6762286" cy="1524660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nl-BE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TextBox 20">
              <a:extLst>
                <a:ext uri="{FF2B5EF4-FFF2-40B4-BE49-F238E27FC236}">
                  <a16:creationId xmlns:a16="http://schemas.microsoft.com/office/drawing/2014/main" id="{03763C5A-A496-482A-847D-C56F2052FE93}"/>
                </a:ext>
              </a:extLst>
            </p:cNvPr>
            <p:cNvSpPr txBox="1"/>
            <p:nvPr/>
          </p:nvSpPr>
          <p:spPr>
            <a:xfrm>
              <a:off x="3019480" y="1615927"/>
              <a:ext cx="2757107" cy="202319"/>
            </a:xfrm>
            <a:prstGeom prst="rect">
              <a:avLst/>
            </a:prstGeom>
            <a:solidFill>
              <a:srgbClr val="1E64C8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b="1" dirty="0">
                  <a:solidFill>
                    <a:prstClr val="white"/>
                  </a:solidFill>
                  <a:latin typeface="Calibri" panose="020F0502020204030204"/>
                </a:rPr>
                <a:t>INTERFEDERAL GOVERNANCE</a:t>
              </a:r>
            </a:p>
          </p:txBody>
        </p:sp>
        <p:cxnSp>
          <p:nvCxnSpPr>
            <p:cNvPr id="54" name="Rechte verbindingslijn met pijl 118">
              <a:extLst>
                <a:ext uri="{FF2B5EF4-FFF2-40B4-BE49-F238E27FC236}">
                  <a16:creationId xmlns:a16="http://schemas.microsoft.com/office/drawing/2014/main" id="{52871093-146E-4038-BD84-AC1F1F73F5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3477" y="1818246"/>
              <a:ext cx="6297" cy="276913"/>
            </a:xfrm>
            <a:prstGeom prst="straightConnector1">
              <a:avLst/>
            </a:prstGeom>
            <a:noFill/>
            <a:ln w="38100" cap="flat" cmpd="sng" algn="ctr">
              <a:solidFill>
                <a:srgbClr val="1E64C8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55" name="Rechthoek 85">
              <a:extLst>
                <a:ext uri="{FF2B5EF4-FFF2-40B4-BE49-F238E27FC236}">
                  <a16:creationId xmlns:a16="http://schemas.microsoft.com/office/drawing/2014/main" id="{6D5CF77A-757B-45BF-A943-A8E6E81C6700}"/>
                </a:ext>
              </a:extLst>
            </p:cNvPr>
            <p:cNvSpPr/>
            <p:nvPr/>
          </p:nvSpPr>
          <p:spPr>
            <a:xfrm>
              <a:off x="1118493" y="3209905"/>
              <a:ext cx="6762286" cy="1544518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nl-BE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TextBox 20">
              <a:extLst>
                <a:ext uri="{FF2B5EF4-FFF2-40B4-BE49-F238E27FC236}">
                  <a16:creationId xmlns:a16="http://schemas.microsoft.com/office/drawing/2014/main" id="{0BD47844-8DF3-4E6F-B2F7-05C7ADF0CFAD}"/>
                </a:ext>
              </a:extLst>
            </p:cNvPr>
            <p:cNvSpPr txBox="1"/>
            <p:nvPr/>
          </p:nvSpPr>
          <p:spPr>
            <a:xfrm rot="16200000">
              <a:off x="470130" y="2179004"/>
              <a:ext cx="1524660" cy="23368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b="1" dirty="0">
                  <a:solidFill>
                    <a:prstClr val="white"/>
                  </a:solidFill>
                  <a:latin typeface="Calibri" panose="020F0502020204030204"/>
                </a:rPr>
                <a:t>GOVERNANCE</a:t>
              </a:r>
            </a:p>
          </p:txBody>
        </p:sp>
        <p:sp>
          <p:nvSpPr>
            <p:cNvPr id="57" name="Arrow: Circular 56">
              <a:extLst>
                <a:ext uri="{FF2B5EF4-FFF2-40B4-BE49-F238E27FC236}">
                  <a16:creationId xmlns:a16="http://schemas.microsoft.com/office/drawing/2014/main" id="{9B333388-A2B9-466D-BE8D-5A2255295FC3}"/>
                </a:ext>
              </a:extLst>
            </p:cNvPr>
            <p:cNvSpPr/>
            <p:nvPr/>
          </p:nvSpPr>
          <p:spPr>
            <a:xfrm>
              <a:off x="3528346" y="3186305"/>
              <a:ext cx="1926566" cy="1409168"/>
            </a:xfrm>
            <a:prstGeom prst="circularArrow">
              <a:avLst>
                <a:gd name="adj1" fmla="val 6110"/>
                <a:gd name="adj2" fmla="val 1142319"/>
                <a:gd name="adj3" fmla="val 20323869"/>
                <a:gd name="adj4" fmla="val 10724292"/>
                <a:gd name="adj5" fmla="val 12500"/>
              </a:avLst>
            </a:prstGeom>
            <a:solidFill>
              <a:srgbClr val="1E64C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nl-BE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8" name="Arrow: Circular 57">
              <a:extLst>
                <a:ext uri="{FF2B5EF4-FFF2-40B4-BE49-F238E27FC236}">
                  <a16:creationId xmlns:a16="http://schemas.microsoft.com/office/drawing/2014/main" id="{4E368222-A09B-4C99-8D3D-ED735718D39A}"/>
                </a:ext>
              </a:extLst>
            </p:cNvPr>
            <p:cNvSpPr/>
            <p:nvPr/>
          </p:nvSpPr>
          <p:spPr>
            <a:xfrm rot="10800000">
              <a:off x="3548473" y="3401966"/>
              <a:ext cx="1926566" cy="1409168"/>
            </a:xfrm>
            <a:prstGeom prst="circularArrow">
              <a:avLst>
                <a:gd name="adj1" fmla="val 6110"/>
                <a:gd name="adj2" fmla="val 1142319"/>
                <a:gd name="adj3" fmla="val 20323869"/>
                <a:gd name="adj4" fmla="val 9982670"/>
                <a:gd name="adj5" fmla="val 12500"/>
              </a:avLst>
            </a:prstGeom>
            <a:solidFill>
              <a:srgbClr val="1E64C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nl-BE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59" name="Rechte verbindingslijn met pijl 98">
              <a:extLst>
                <a:ext uri="{FF2B5EF4-FFF2-40B4-BE49-F238E27FC236}">
                  <a16:creationId xmlns:a16="http://schemas.microsoft.com/office/drawing/2014/main" id="{9AEC7AFA-4501-4A46-95A5-2EA020C78AAD}"/>
                </a:ext>
              </a:extLst>
            </p:cNvPr>
            <p:cNvCxnSpPr>
              <a:cxnSpLocks/>
              <a:stCxn id="63" idx="3"/>
              <a:endCxn id="71" idx="1"/>
            </p:cNvCxnSpPr>
            <p:nvPr/>
          </p:nvCxnSpPr>
          <p:spPr>
            <a:xfrm flipV="1">
              <a:off x="4305796" y="5687050"/>
              <a:ext cx="816963" cy="322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60" name="TextBox 20">
              <a:extLst>
                <a:ext uri="{FF2B5EF4-FFF2-40B4-BE49-F238E27FC236}">
                  <a16:creationId xmlns:a16="http://schemas.microsoft.com/office/drawing/2014/main" id="{CD5978CD-DD6B-43F6-8E88-F3597B75FEA6}"/>
                </a:ext>
              </a:extLst>
            </p:cNvPr>
            <p:cNvSpPr txBox="1"/>
            <p:nvPr/>
          </p:nvSpPr>
          <p:spPr>
            <a:xfrm>
              <a:off x="1527140" y="5123258"/>
              <a:ext cx="2808311" cy="195757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dirty="0">
                  <a:solidFill>
                    <a:prstClr val="white"/>
                  </a:solidFill>
                  <a:latin typeface="Calibri" panose="020F0502020204030204"/>
                </a:rPr>
                <a:t>LOGICAL DATA MODEL</a:t>
              </a:r>
            </a:p>
          </p:txBody>
        </p:sp>
        <p:cxnSp>
          <p:nvCxnSpPr>
            <p:cNvPr id="61" name="Rechte verbindingslijn met pijl 99">
              <a:extLst>
                <a:ext uri="{FF2B5EF4-FFF2-40B4-BE49-F238E27FC236}">
                  <a16:creationId xmlns:a16="http://schemas.microsoft.com/office/drawing/2014/main" id="{2BC39DCB-A967-4D81-864F-610AF2922F7C}"/>
                </a:ext>
              </a:extLst>
            </p:cNvPr>
            <p:cNvCxnSpPr>
              <a:cxnSpLocks/>
            </p:cNvCxnSpPr>
            <p:nvPr/>
          </p:nvCxnSpPr>
          <p:spPr>
            <a:xfrm>
              <a:off x="3669038" y="5319015"/>
              <a:ext cx="5162" cy="25687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FFC5644C-0923-4429-8C9F-B3300852124B}"/>
                </a:ext>
              </a:extLst>
            </p:cNvPr>
            <p:cNvSpPr txBox="1"/>
            <p:nvPr/>
          </p:nvSpPr>
          <p:spPr>
            <a:xfrm>
              <a:off x="1534833" y="6010301"/>
              <a:ext cx="2808311" cy="195757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dirty="0">
                  <a:solidFill>
                    <a:prstClr val="white"/>
                  </a:solidFill>
                  <a:latin typeface="Calibri" panose="020F0502020204030204"/>
                </a:rPr>
                <a:t>VOCABULARY (RDF)</a:t>
              </a:r>
            </a:p>
          </p:txBody>
        </p:sp>
        <p:sp>
          <p:nvSpPr>
            <p:cNvPr id="63" name="TextBox 20">
              <a:extLst>
                <a:ext uri="{FF2B5EF4-FFF2-40B4-BE49-F238E27FC236}">
                  <a16:creationId xmlns:a16="http://schemas.microsoft.com/office/drawing/2014/main" id="{71D08F3F-3BB4-4DED-822B-0EB898B4541F}"/>
                </a:ext>
              </a:extLst>
            </p:cNvPr>
            <p:cNvSpPr txBox="1"/>
            <p:nvPr/>
          </p:nvSpPr>
          <p:spPr>
            <a:xfrm>
              <a:off x="2458455" y="5575894"/>
              <a:ext cx="1847341" cy="228769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dirty="0">
                  <a:solidFill>
                    <a:prstClr val="white"/>
                  </a:solidFill>
                  <a:latin typeface="Calibri" panose="020F0502020204030204"/>
                </a:rPr>
                <a:t>DOCUMENTATION</a:t>
              </a:r>
            </a:p>
          </p:txBody>
        </p:sp>
        <p:sp>
          <p:nvSpPr>
            <p:cNvPr id="64" name="TextBox 36">
              <a:extLst>
                <a:ext uri="{FF2B5EF4-FFF2-40B4-BE49-F238E27FC236}">
                  <a16:creationId xmlns:a16="http://schemas.microsoft.com/office/drawing/2014/main" id="{0D48E02F-C93A-4AE1-9CC3-B0EA76C15259}"/>
                </a:ext>
              </a:extLst>
            </p:cNvPr>
            <p:cNvSpPr txBox="1"/>
            <p:nvPr/>
          </p:nvSpPr>
          <p:spPr>
            <a:xfrm rot="16200000">
              <a:off x="531501" y="5543764"/>
              <a:ext cx="1449019" cy="22610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b="1" dirty="0">
                  <a:solidFill>
                    <a:prstClr val="white"/>
                  </a:solidFill>
                  <a:latin typeface="Calibri" panose="020F0502020204030204"/>
                </a:rPr>
                <a:t>SPECIFICATION</a:t>
              </a:r>
            </a:p>
          </p:txBody>
        </p:sp>
        <p:cxnSp>
          <p:nvCxnSpPr>
            <p:cNvPr id="65" name="Rechte verbindingslijn met pijl 98">
              <a:extLst>
                <a:ext uri="{FF2B5EF4-FFF2-40B4-BE49-F238E27FC236}">
                  <a16:creationId xmlns:a16="http://schemas.microsoft.com/office/drawing/2014/main" id="{9A357569-D77F-4737-A815-9CEB9136A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0336" y="5319015"/>
              <a:ext cx="2854" cy="69128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66" name="Rechthoek 85">
              <a:extLst>
                <a:ext uri="{FF2B5EF4-FFF2-40B4-BE49-F238E27FC236}">
                  <a16:creationId xmlns:a16="http://schemas.microsoft.com/office/drawing/2014/main" id="{3FCE087D-82D0-40E0-8132-E4DEF381E078}"/>
                </a:ext>
              </a:extLst>
            </p:cNvPr>
            <p:cNvSpPr/>
            <p:nvPr/>
          </p:nvSpPr>
          <p:spPr>
            <a:xfrm>
              <a:off x="1132869" y="4932309"/>
              <a:ext cx="3329437" cy="1449019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nl-BE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7" name="Rechthoek 85">
              <a:extLst>
                <a:ext uri="{FF2B5EF4-FFF2-40B4-BE49-F238E27FC236}">
                  <a16:creationId xmlns:a16="http://schemas.microsoft.com/office/drawing/2014/main" id="{58A747AF-80F4-49B1-BF04-F3C38AC5203B}"/>
                </a:ext>
              </a:extLst>
            </p:cNvPr>
            <p:cNvSpPr/>
            <p:nvPr/>
          </p:nvSpPr>
          <p:spPr>
            <a:xfrm>
              <a:off x="4580589" y="4926087"/>
              <a:ext cx="3329437" cy="1449019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nl-BE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TextBox 20">
              <a:extLst>
                <a:ext uri="{FF2B5EF4-FFF2-40B4-BE49-F238E27FC236}">
                  <a16:creationId xmlns:a16="http://schemas.microsoft.com/office/drawing/2014/main" id="{C0C81700-FF3F-4441-BE18-5199E68E325E}"/>
                </a:ext>
              </a:extLst>
            </p:cNvPr>
            <p:cNvSpPr txBox="1"/>
            <p:nvPr/>
          </p:nvSpPr>
          <p:spPr>
            <a:xfrm>
              <a:off x="5111097" y="6012948"/>
              <a:ext cx="2520332" cy="195757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dirty="0">
                  <a:solidFill>
                    <a:prstClr val="white"/>
                  </a:solidFill>
                  <a:latin typeface="Calibri" panose="020F0502020204030204"/>
                </a:rPr>
                <a:t>JSON-LD CONTEXT</a:t>
              </a:r>
            </a:p>
          </p:txBody>
        </p:sp>
        <p:cxnSp>
          <p:nvCxnSpPr>
            <p:cNvPr id="69" name="Rechte verbindingslijn met pijl 98">
              <a:extLst>
                <a:ext uri="{FF2B5EF4-FFF2-40B4-BE49-F238E27FC236}">
                  <a16:creationId xmlns:a16="http://schemas.microsoft.com/office/drawing/2014/main" id="{35554DC5-F44B-48C5-AF6A-4D84C14851D6}"/>
                </a:ext>
              </a:extLst>
            </p:cNvPr>
            <p:cNvCxnSpPr>
              <a:cxnSpLocks/>
              <a:stCxn id="62" idx="3"/>
              <a:endCxn id="68" idx="1"/>
            </p:cNvCxnSpPr>
            <p:nvPr/>
          </p:nvCxnSpPr>
          <p:spPr>
            <a:xfrm>
              <a:off x="4343144" y="6108180"/>
              <a:ext cx="767953" cy="2647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70" name="TextBox 36">
              <a:extLst>
                <a:ext uri="{FF2B5EF4-FFF2-40B4-BE49-F238E27FC236}">
                  <a16:creationId xmlns:a16="http://schemas.microsoft.com/office/drawing/2014/main" id="{F6E3C6DE-F4FF-4C9D-A2BC-E7A827F1C5E1}"/>
                </a:ext>
              </a:extLst>
            </p:cNvPr>
            <p:cNvSpPr txBox="1"/>
            <p:nvPr/>
          </p:nvSpPr>
          <p:spPr>
            <a:xfrm rot="16200000">
              <a:off x="3981215" y="5537542"/>
              <a:ext cx="1449019" cy="22610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b="1" dirty="0">
                  <a:solidFill>
                    <a:prstClr val="white"/>
                  </a:solidFill>
                  <a:latin typeface="Calibri" panose="020F0502020204030204"/>
                </a:rPr>
                <a:t>GUIDANCE</a:t>
              </a:r>
            </a:p>
          </p:txBody>
        </p:sp>
        <p:sp>
          <p:nvSpPr>
            <p:cNvPr id="71" name="TextBox 20">
              <a:extLst>
                <a:ext uri="{FF2B5EF4-FFF2-40B4-BE49-F238E27FC236}">
                  <a16:creationId xmlns:a16="http://schemas.microsoft.com/office/drawing/2014/main" id="{AAA12683-2636-46D6-9A04-80FC66977585}"/>
                </a:ext>
              </a:extLst>
            </p:cNvPr>
            <p:cNvSpPr txBox="1"/>
            <p:nvPr/>
          </p:nvSpPr>
          <p:spPr>
            <a:xfrm>
              <a:off x="5122759" y="5569437"/>
              <a:ext cx="2508670" cy="235226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dirty="0">
                  <a:solidFill>
                    <a:prstClr val="white"/>
                  </a:solidFill>
                  <a:latin typeface="Calibri" panose="020F0502020204030204"/>
                </a:rPr>
                <a:t>DOCUMENTATION</a:t>
              </a:r>
            </a:p>
          </p:txBody>
        </p:sp>
        <p:cxnSp>
          <p:nvCxnSpPr>
            <p:cNvPr id="72" name="Rechte verbindingslijn met pijl 99">
              <a:extLst>
                <a:ext uri="{FF2B5EF4-FFF2-40B4-BE49-F238E27FC236}">
                  <a16:creationId xmlns:a16="http://schemas.microsoft.com/office/drawing/2014/main" id="{0B0A4CE0-B349-40E9-A4F6-E14DE5123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7375" y="5778336"/>
              <a:ext cx="0" cy="23196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73" name="TextBox 20">
              <a:extLst>
                <a:ext uri="{FF2B5EF4-FFF2-40B4-BE49-F238E27FC236}">
                  <a16:creationId xmlns:a16="http://schemas.microsoft.com/office/drawing/2014/main" id="{0E364AF8-D862-40CF-AD70-E02EE91454D2}"/>
                </a:ext>
              </a:extLst>
            </p:cNvPr>
            <p:cNvSpPr txBox="1"/>
            <p:nvPr/>
          </p:nvSpPr>
          <p:spPr>
            <a:xfrm>
              <a:off x="1705199" y="3848172"/>
              <a:ext cx="2757107" cy="202319"/>
            </a:xfrm>
            <a:prstGeom prst="rect">
              <a:avLst/>
            </a:prstGeom>
            <a:solidFill>
              <a:srgbClr val="1E64C8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endParaRPr lang="nl-BE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E881FADC-ECD1-44A0-BE75-8D3507DDB861}"/>
                </a:ext>
              </a:extLst>
            </p:cNvPr>
            <p:cNvSpPr txBox="1"/>
            <p:nvPr/>
          </p:nvSpPr>
          <p:spPr>
            <a:xfrm>
              <a:off x="1540585" y="3926672"/>
              <a:ext cx="2808311" cy="202317"/>
            </a:xfrm>
            <a:prstGeom prst="rect">
              <a:avLst/>
            </a:prstGeom>
            <a:solidFill>
              <a:srgbClr val="1E64C8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dirty="0">
                  <a:solidFill>
                    <a:prstClr val="white"/>
                  </a:solidFill>
                  <a:latin typeface="Calibri" panose="020F0502020204030204"/>
                </a:rPr>
                <a:t>THEMATIC WORKING GROUPS</a:t>
              </a:r>
            </a:p>
          </p:txBody>
        </p:sp>
        <p:sp>
          <p:nvSpPr>
            <p:cNvPr id="75" name="TextBox 20">
              <a:extLst>
                <a:ext uri="{FF2B5EF4-FFF2-40B4-BE49-F238E27FC236}">
                  <a16:creationId xmlns:a16="http://schemas.microsoft.com/office/drawing/2014/main" id="{4D2A8026-63B0-49C3-A62D-4CD63AA5443A}"/>
                </a:ext>
              </a:extLst>
            </p:cNvPr>
            <p:cNvSpPr txBox="1"/>
            <p:nvPr/>
          </p:nvSpPr>
          <p:spPr>
            <a:xfrm>
              <a:off x="5148219" y="5115633"/>
              <a:ext cx="2508670" cy="235226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dirty="0">
                  <a:solidFill>
                    <a:prstClr val="white"/>
                  </a:solidFill>
                  <a:latin typeface="Calibri" panose="020F0502020204030204"/>
                </a:rPr>
                <a:t>SHACL RULES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F9484-1C17-4DAF-A36A-94EAC5D670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C406F6-A053-43CA-AEC8-FA3EEE83A3FB}" type="slidenum">
              <a:rPr lang="nl-BE" sz="1400" smtClean="0">
                <a:uFillTx/>
              </a:rPr>
              <a:pPr/>
              <a:t>7</a:t>
            </a:fld>
            <a:endParaRPr lang="nl-BE" sz="1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545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1919536" y="230236"/>
            <a:ext cx="8493360" cy="1116000"/>
          </a:xfrm>
        </p:spPr>
        <p:txBody>
          <a:bodyPr>
            <a:noAutofit/>
          </a:bodyPr>
          <a:lstStyle/>
          <a:p>
            <a:r>
              <a:rPr lang="nl-BE" dirty="0" err="1">
                <a:latin typeface="Calibri Light (Headings)"/>
              </a:rPr>
              <a:t>Governance</a:t>
            </a:r>
            <a:r>
              <a:rPr lang="nl-BE" dirty="0">
                <a:latin typeface="Calibri Light (Headings)"/>
              </a:rPr>
              <a:t>: </a:t>
            </a:r>
            <a:r>
              <a:rPr lang="nl-BE" dirty="0" err="1">
                <a:latin typeface="Calibri Light (Headings)"/>
              </a:rPr>
              <a:t>Process</a:t>
            </a:r>
            <a:r>
              <a:rPr lang="nl-BE" dirty="0">
                <a:latin typeface="Calibri Light (Headings)"/>
              </a:rPr>
              <a:t> and </a:t>
            </a:r>
            <a:r>
              <a:rPr lang="nl-BE" dirty="0" err="1">
                <a:latin typeface="Calibri Light (Headings)"/>
              </a:rPr>
              <a:t>method</a:t>
            </a:r>
            <a:endParaRPr lang="nl-BE" dirty="0">
              <a:latin typeface="Calibri Light (Headings)"/>
            </a:endParaRPr>
          </a:p>
        </p:txBody>
      </p:sp>
      <p:sp>
        <p:nvSpPr>
          <p:cNvPr id="7" name="Titel 8">
            <a:extLst>
              <a:ext uri="{FF2B5EF4-FFF2-40B4-BE49-F238E27FC236}">
                <a16:creationId xmlns:a16="http://schemas.microsoft.com/office/drawing/2014/main" id="{6537DB70-C0C6-4C94-B495-EAEF6E50A56B}"/>
              </a:ext>
            </a:extLst>
          </p:cNvPr>
          <p:cNvSpPr txBox="1">
            <a:spLocks/>
          </p:cNvSpPr>
          <p:nvPr/>
        </p:nvSpPr>
        <p:spPr>
          <a:xfrm>
            <a:off x="2207568" y="6021288"/>
            <a:ext cx="8114366" cy="11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t" anchorCtr="0">
            <a:normAutofit/>
          </a:bodyPr>
          <a:lstStyle>
            <a:lvl1pPr>
              <a:defRPr sz="4400" b="1">
                <a:latin typeface="FlandersArtSans-Bold" panose="00000800000000000000" pitchFamily="2" charset="0"/>
                <a:ea typeface="Flanders Art Sans"/>
                <a:cs typeface="Flanders Art Sans"/>
                <a:sym typeface="Flanders Art Sans"/>
              </a:defRPr>
            </a:lvl1pPr>
            <a:lvl2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2pPr>
            <a:lvl3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3pPr>
            <a:lvl4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4pPr>
            <a:lvl5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5pPr>
            <a:lvl6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6pPr>
            <a:lvl7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7pPr>
            <a:lvl8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8pPr>
            <a:lvl9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9pPr>
          </a:lstStyle>
          <a:p>
            <a:r>
              <a:rPr lang="nl-BE" sz="2800" i="1" dirty="0">
                <a:latin typeface="+mj-lt"/>
              </a:rPr>
              <a:t>W3C, IEEE, IETF, IAB en ISA, Open Stand, OSLO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30BAD-9D53-4DDA-B27A-FBDA7C23E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14" t="12201" r="15350" b="5113"/>
          <a:stretch/>
        </p:blipFill>
        <p:spPr>
          <a:xfrm>
            <a:off x="7176120" y="1628800"/>
            <a:ext cx="2835058" cy="3744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8F22E3-5226-44EE-B5B0-1141891F6F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19536" y="2395542"/>
            <a:ext cx="5029396" cy="2066915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EAA786C-7442-460D-82ED-202D1669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30E96A-FEE9-4232-9834-465E224787E7}" type="slidenum">
              <a:rPr lang="nl-BE" sz="1400" smtClean="0">
                <a:latin typeface="+mn-lt"/>
              </a:rPr>
              <a:t>8</a:t>
            </a:fld>
            <a:endParaRPr lang="nl-BE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590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Roadmap</a:t>
            </a:r>
            <a:r>
              <a:rPr lang="nl-BE" dirty="0"/>
              <a:t> 2019: </a:t>
            </a:r>
            <a:r>
              <a:rPr lang="nl-BE" dirty="0" err="1"/>
              <a:t>URIs</a:t>
            </a:r>
            <a:br>
              <a:rPr lang="nl-BE" dirty="0"/>
            </a:br>
            <a:r>
              <a:rPr lang="nl-BE" sz="4000" i="1" dirty="0"/>
              <a:t>The Web as a Blueprint</a:t>
            </a:r>
            <a:endParaRPr lang="nl-BE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71F5-FED8-4344-8A84-A6A89F96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628800"/>
            <a:ext cx="8291264" cy="43204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pic>
        <p:nvPicPr>
          <p:cNvPr id="5" name="Picture 2" descr="Afbeeldingsresultaat voor smart city base grid iot">
            <a:extLst>
              <a:ext uri="{FF2B5EF4-FFF2-40B4-BE49-F238E27FC236}">
                <a16:creationId xmlns:a16="http://schemas.microsoft.com/office/drawing/2014/main" id="{8EB823FB-F05A-4874-9DEA-1384BD016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87" y="2132856"/>
            <a:ext cx="4724227" cy="407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6">
            <a:extLst>
              <a:ext uri="{FF2B5EF4-FFF2-40B4-BE49-F238E27FC236}">
                <a16:creationId xmlns:a16="http://schemas.microsoft.com/office/drawing/2014/main" id="{2F089FBF-9165-4759-881B-309B5B9A6BCD}"/>
              </a:ext>
            </a:extLst>
          </p:cNvPr>
          <p:cNvSpPr/>
          <p:nvPr/>
        </p:nvSpPr>
        <p:spPr>
          <a:xfrm flipH="1">
            <a:off x="1916311" y="2830493"/>
            <a:ext cx="3631926" cy="450154"/>
          </a:xfrm>
          <a:prstGeom prst="wedgeRoundRectCallout">
            <a:avLst>
              <a:gd name="adj1" fmla="val -30534"/>
              <a:gd name="adj2" fmla="val 14053"/>
              <a:gd name="adj3" fmla="val 16667"/>
            </a:avLst>
          </a:prstGeom>
          <a:solidFill>
            <a:srgbClr val="D8D8D8"/>
          </a:solidFill>
          <a:ln w="3175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62" dirty="0">
                <a:solidFill>
                  <a:schemeClr val="tx1"/>
                </a:solidFill>
              </a:rPr>
              <a:t>Persistent </a:t>
            </a:r>
            <a:r>
              <a:rPr lang="nl-BE" sz="1662" dirty="0" err="1">
                <a:solidFill>
                  <a:schemeClr val="tx1"/>
                </a:solidFill>
              </a:rPr>
              <a:t>Identifiers</a:t>
            </a:r>
            <a:r>
              <a:rPr lang="nl-BE" sz="1662" dirty="0">
                <a:solidFill>
                  <a:schemeClr val="tx1"/>
                </a:solidFill>
              </a:rPr>
              <a:t>: </a:t>
            </a:r>
            <a:r>
              <a:rPr lang="nl-BE" sz="1662" dirty="0" err="1">
                <a:solidFill>
                  <a:schemeClr val="tx1"/>
                </a:solidFill>
              </a:rPr>
              <a:t>URIs</a:t>
            </a:r>
            <a:endParaRPr lang="nl-BE" sz="1662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7">
            <a:extLst>
              <a:ext uri="{FF2B5EF4-FFF2-40B4-BE49-F238E27FC236}">
                <a16:creationId xmlns:a16="http://schemas.microsoft.com/office/drawing/2014/main" id="{F34FE4E8-1FD9-4F04-AD9E-72E733FA7D70}"/>
              </a:ext>
            </a:extLst>
          </p:cNvPr>
          <p:cNvSpPr/>
          <p:nvPr/>
        </p:nvSpPr>
        <p:spPr>
          <a:xfrm flipH="1">
            <a:off x="1916311" y="3460459"/>
            <a:ext cx="3631926" cy="450154"/>
          </a:xfrm>
          <a:prstGeom prst="wedgeRoundRectCallout">
            <a:avLst>
              <a:gd name="adj1" fmla="val -48750"/>
              <a:gd name="adj2" fmla="val 40357"/>
              <a:gd name="adj3" fmla="val 16667"/>
            </a:avLst>
          </a:prstGeom>
          <a:solidFill>
            <a:srgbClr val="D8D8D8"/>
          </a:solidFill>
          <a:ln w="3175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62" dirty="0" err="1">
                <a:solidFill>
                  <a:schemeClr val="tx1"/>
                </a:solidFill>
              </a:rPr>
              <a:t>Dereferenceable</a:t>
            </a:r>
            <a:r>
              <a:rPr lang="nl-BE" sz="1662" dirty="0">
                <a:solidFill>
                  <a:schemeClr val="tx1"/>
                </a:solidFill>
              </a:rPr>
              <a:t> HTTP </a:t>
            </a:r>
            <a:r>
              <a:rPr lang="nl-BE" sz="1662" dirty="0" err="1">
                <a:solidFill>
                  <a:schemeClr val="tx1"/>
                </a:solidFill>
              </a:rPr>
              <a:t>URIs</a:t>
            </a:r>
            <a:endParaRPr lang="nl-BE" sz="1662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14">
            <a:extLst>
              <a:ext uri="{FF2B5EF4-FFF2-40B4-BE49-F238E27FC236}">
                <a16:creationId xmlns:a16="http://schemas.microsoft.com/office/drawing/2014/main" id="{73B85FA2-28A3-4392-902D-FB83FD56BE99}"/>
              </a:ext>
            </a:extLst>
          </p:cNvPr>
          <p:cNvSpPr/>
          <p:nvPr/>
        </p:nvSpPr>
        <p:spPr>
          <a:xfrm flipH="1">
            <a:off x="1916311" y="4097290"/>
            <a:ext cx="3631926" cy="450154"/>
          </a:xfrm>
          <a:prstGeom prst="wedgeRoundRectCallout">
            <a:avLst>
              <a:gd name="adj1" fmla="val -43541"/>
              <a:gd name="adj2" fmla="val 5610"/>
              <a:gd name="adj3" fmla="val 16667"/>
            </a:avLst>
          </a:prstGeom>
          <a:solidFill>
            <a:srgbClr val="D8D8D8"/>
          </a:solidFill>
          <a:ln w="3175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62" dirty="0" err="1">
                <a:solidFill>
                  <a:schemeClr val="tx1"/>
                </a:solidFill>
              </a:rPr>
              <a:t>Standardised</a:t>
            </a:r>
            <a:r>
              <a:rPr lang="nl-BE" sz="1662" dirty="0">
                <a:solidFill>
                  <a:schemeClr val="tx1"/>
                </a:solidFill>
              </a:rPr>
              <a:t> Information (RDF)</a:t>
            </a:r>
          </a:p>
        </p:txBody>
      </p:sp>
      <p:sp>
        <p:nvSpPr>
          <p:cNvPr id="9" name="Rounded Rectangular Callout 14">
            <a:extLst>
              <a:ext uri="{FF2B5EF4-FFF2-40B4-BE49-F238E27FC236}">
                <a16:creationId xmlns:a16="http://schemas.microsoft.com/office/drawing/2014/main" id="{A0D7FB57-AEE8-4011-958B-D13E69A2EC30}"/>
              </a:ext>
            </a:extLst>
          </p:cNvPr>
          <p:cNvSpPr/>
          <p:nvPr/>
        </p:nvSpPr>
        <p:spPr>
          <a:xfrm flipH="1">
            <a:off x="1916311" y="4695573"/>
            <a:ext cx="3631926" cy="450154"/>
          </a:xfrm>
          <a:prstGeom prst="wedgeRoundRectCallout">
            <a:avLst>
              <a:gd name="adj1" fmla="val -43654"/>
              <a:gd name="adj2" fmla="val 23054"/>
              <a:gd name="adj3" fmla="val 16667"/>
            </a:avLst>
          </a:prstGeom>
          <a:solidFill>
            <a:srgbClr val="D8D8D8"/>
          </a:solidFill>
          <a:ln w="3175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62" dirty="0">
                <a:solidFill>
                  <a:schemeClr val="tx1"/>
                </a:solidFill>
              </a:rPr>
              <a:t>Links </a:t>
            </a:r>
            <a:r>
              <a:rPr lang="nl-BE" sz="1662" dirty="0" err="1">
                <a:solidFill>
                  <a:schemeClr val="tx1"/>
                </a:solidFill>
              </a:rPr>
              <a:t>to</a:t>
            </a:r>
            <a:r>
              <a:rPr lang="nl-BE" sz="1662" dirty="0">
                <a:solidFill>
                  <a:schemeClr val="tx1"/>
                </a:solidFill>
              </a:rPr>
              <a:t> </a:t>
            </a:r>
            <a:r>
              <a:rPr lang="nl-BE" sz="1662" dirty="0" err="1">
                <a:solidFill>
                  <a:schemeClr val="tx1"/>
                </a:solidFill>
              </a:rPr>
              <a:t>other</a:t>
            </a:r>
            <a:r>
              <a:rPr lang="nl-BE" sz="1662" dirty="0">
                <a:solidFill>
                  <a:schemeClr val="tx1"/>
                </a:solidFill>
              </a:rPr>
              <a:t> information 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FB43B59-9C66-44A6-A79E-E0D446C29F4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930E96A-FEE9-4232-9834-465E224787E7}" type="slidenum">
              <a:rPr lang="nl-BE" sz="1400" smtClean="0"/>
              <a:pPr algn="r"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953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4066</TotalTime>
  <Words>1789</Words>
  <Application>Microsoft Office PowerPoint</Application>
  <PresentationFormat>Widescreen</PresentationFormat>
  <Paragraphs>354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Calibri Light (Headings)</vt:lpstr>
      <vt:lpstr>FlandersArtSans-Bold</vt:lpstr>
      <vt:lpstr>FlandersArtSans-Regular</vt:lpstr>
      <vt:lpstr>Helvetica Neue</vt:lpstr>
      <vt:lpstr>Office Theme</vt:lpstr>
      <vt:lpstr>PowerPoint Presentation</vt:lpstr>
      <vt:lpstr>ICEG - URI strategy Shared workspace</vt:lpstr>
      <vt:lpstr>Agenda</vt:lpstr>
      <vt:lpstr>Welcome</vt:lpstr>
      <vt:lpstr>Process &amp; methodology</vt:lpstr>
      <vt:lpstr>Agenda P&amp;M</vt:lpstr>
      <vt:lpstr>PowerPoint Presentation</vt:lpstr>
      <vt:lpstr>Governance: Process and method</vt:lpstr>
      <vt:lpstr>Roadmap 2019: URIs The Web as a Blueprint</vt:lpstr>
      <vt:lpstr>Milestones &amp; planning</vt:lpstr>
      <vt:lpstr>Collaboration</vt:lpstr>
      <vt:lpstr>URI strategy</vt:lpstr>
      <vt:lpstr>Context and Motivation</vt:lpstr>
      <vt:lpstr>Illustrative example</vt:lpstr>
      <vt:lpstr>URI strategy elements</vt:lpstr>
      <vt:lpstr>Terminology</vt:lpstr>
      <vt:lpstr>Dereference</vt:lpstr>
      <vt:lpstr>Dereferencing (human readable data)</vt:lpstr>
      <vt:lpstr>Dereferencing (machine readable data)</vt:lpstr>
      <vt:lpstr>Returned content of the subject page</vt:lpstr>
      <vt:lpstr>URI strategy elements</vt:lpstr>
      <vt:lpstr>URI structure </vt:lpstr>
      <vt:lpstr>{protocol}</vt:lpstr>
      <vt:lpstr>{domain}</vt:lpstr>
      <vt:lpstr>{type}</vt:lpstr>
      <vt:lpstr>{type}</vt:lpstr>
      <vt:lpstr>{concept}</vt:lpstr>
      <vt:lpstr>{reference}</vt:lpstr>
      <vt:lpstr>REST API URLs vs URIs</vt:lpstr>
      <vt:lpstr>REST API URLs vs URIs</vt:lpstr>
      <vt:lpstr>REST API URLs vs URIs</vt:lpstr>
      <vt:lpstr>Fragments as part of an identifier</vt:lpstr>
      <vt:lpstr>Dereference agreements</vt:lpstr>
      <vt:lpstr>Dereferencing 303 (human readable data)</vt:lpstr>
      <vt:lpstr>Dereferencing 303 (machine readable data)</vt:lpstr>
      <vt:lpstr>Alternative dereference</vt:lpstr>
      <vt:lpstr>Dereferencing: fragment (human readable data)</vt:lpstr>
      <vt:lpstr>Dereferencing: fragment (machine readable data)</vt:lpstr>
      <vt:lpstr>Guidelines for stability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workingroup </dc:title>
  <dc:creator>Bert Van Nuffelen</dc:creator>
  <cp:lastModifiedBy>Bert Van Nuffelen</cp:lastModifiedBy>
  <cp:revision>39</cp:revision>
  <dcterms:created xsi:type="dcterms:W3CDTF">2019-10-02T06:27:38Z</dcterms:created>
  <dcterms:modified xsi:type="dcterms:W3CDTF">2019-10-14T07:19:00Z</dcterms:modified>
</cp:coreProperties>
</file>