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0" r:id="rId17"/>
    <p:sldId id="273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96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5123EE8-AD04-48BF-9259-CCE0A739BF6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5A5CFB-5905-4F99-A177-B004D390B0C7}" type="datetimeFigureOut">
              <a:rPr lang="ru-RU" smtClean="0"/>
              <a:t>23.11.2018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png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png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543800" cy="2593975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latin typeface="+mn-lt"/>
              </a:rPr>
              <a:t>Представления точек на эллиптических кривых</a:t>
            </a:r>
            <a:endParaRPr lang="ru-RU" sz="6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450912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Захаров П.С., Пискун М.Г.</a:t>
            </a:r>
          </a:p>
          <a:p>
            <a:pPr algn="ctr"/>
            <a:endParaRPr lang="ru-RU" sz="3200" dirty="0">
              <a:solidFill>
                <a:schemeClr val="tx1"/>
              </a:solidFill>
            </a:endParaRPr>
          </a:p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2018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516951" y="116632"/>
                <a:ext cx="7620000" cy="1143000"/>
              </a:xfrm>
            </p:spPr>
            <p:txBody>
              <a:bodyPr/>
              <a:lstStyle/>
              <a:p>
                <a:pPr algn="ctr"/>
                <a:r>
                  <a:rPr lang="ru-RU" sz="4000" dirty="0" smtClean="0">
                    <a:latin typeface="+mn-lt"/>
                  </a:rPr>
                  <a:t>Стандартные проективные координаты: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𝑐</m:t>
                    </m:r>
                    <m:r>
                      <a:rPr lang="en-US" sz="4000" b="0" i="1" smtClean="0">
                        <a:latin typeface="Cambria Math"/>
                      </a:rPr>
                      <m:t>=1,</m:t>
                    </m:r>
                    <m:r>
                      <a:rPr lang="en-US" sz="4000" b="0" i="1" smtClean="0">
                        <a:latin typeface="Cambria Math"/>
                      </a:rPr>
                      <m:t>𝑑</m:t>
                    </m:r>
                    <m:r>
                      <a:rPr lang="en-US" sz="4000" b="0" i="1" smtClean="0">
                        <a:latin typeface="Cambria Math"/>
                      </a:rPr>
                      <m:t>=1</m:t>
                    </m:r>
                  </m:oMath>
                </a14:m>
                <a:endParaRPr lang="ru-RU" sz="4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6951" y="116632"/>
                <a:ext cx="7620000" cy="1143000"/>
              </a:xfrm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22719"/>
                <a:ext cx="8352928" cy="4800600"/>
              </a:xfrm>
            </p:spPr>
            <p:txBody>
              <a:bodyPr>
                <a:normAutofit fontScale="92500"/>
              </a:bodyPr>
              <a:lstStyle/>
              <a:p>
                <a:pPr marL="114300" indent="0">
                  <a:buNone/>
                </a:pPr>
                <a:r>
                  <a:rPr lang="ru-RU" sz="2800" dirty="0" smtClean="0"/>
                  <a:t>Уравнение кривой: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𝑍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ru-RU" sz="2800" b="0" i="1" smtClean="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𝑍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u-RU" sz="2800" dirty="0" smtClean="0"/>
              </a:p>
              <a:p>
                <a:pPr marL="114300" indent="0">
                  <a:lnSpc>
                    <a:spcPts val="2000"/>
                  </a:lnSpc>
                  <a:buNone/>
                </a:pPr>
                <a:r>
                  <a:rPr lang="ru-RU" sz="2800" dirty="0" smtClean="0"/>
                  <a:t>Формула сложения: Пусть </a:t>
                </a:r>
                <a:endParaRPr lang="en-US" sz="2800" b="0" i="1" dirty="0" smtClean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𝑁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𝑁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80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2∗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𝑄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𝑄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800" i="1" dirty="0" smtClean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114300" indent="0">
                  <a:lnSpc>
                    <a:spcPts val="2000"/>
                  </a:lnSpc>
                  <a:buNone/>
                </a:pPr>
                <a:r>
                  <a:rPr lang="ru-RU" sz="2800" dirty="0"/>
                  <a:t>Формула сложения: Пусть </a:t>
                </a:r>
                <a:endParaRPr lang="en-US" sz="2800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=3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𝑎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,</m:t>
                      </m:r>
                      <m:r>
                        <a:rPr lang="en-US" sz="2800" i="1">
                          <a:latin typeface="Cambria Math"/>
                        </a:rPr>
                        <m:t>𝑁</m:t>
                      </m:r>
                      <m:r>
                        <a:rPr lang="en-US" sz="2800" i="1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𝑁</m:t>
                      </m:r>
                      <m:r>
                        <a:rPr lang="en-US" sz="2800" i="1">
                          <a:latin typeface="Cambria Math"/>
                        </a:rPr>
                        <m:t>−4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=6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𝑀𝑁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800" i="1" dirty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22719"/>
                <a:ext cx="8352928" cy="4800600"/>
              </a:xfrm>
              <a:blipFill rotWithShape="1">
                <a:blip r:embed="rId3"/>
                <a:stretch>
                  <a:fillRect l="-73" t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0369" y="6299286"/>
            <a:ext cx="673357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Представления точек на эллиптических кривых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516951" y="116632"/>
                <a:ext cx="7620000" cy="1143000"/>
              </a:xfrm>
            </p:spPr>
            <p:txBody>
              <a:bodyPr/>
              <a:lstStyle/>
              <a:p>
                <a:pPr algn="ctr"/>
                <a:r>
                  <a:rPr lang="ru-RU" sz="4000" dirty="0" smtClean="0">
                    <a:latin typeface="+mn-lt"/>
                  </a:rPr>
                  <a:t>Координаты Якоби: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𝑐</m:t>
                    </m:r>
                    <m:r>
                      <a:rPr lang="en-US" sz="4000" b="0" i="1" smtClean="0">
                        <a:latin typeface="Cambria Math"/>
                      </a:rPr>
                      <m:t>=2,</m:t>
                    </m:r>
                    <m:r>
                      <a:rPr lang="en-US" sz="4000" b="0" i="1" smtClean="0">
                        <a:latin typeface="Cambria Math"/>
                      </a:rPr>
                      <m:t>𝑑</m:t>
                    </m:r>
                    <m:r>
                      <a:rPr lang="en-US" sz="4000" b="0" i="1" smtClean="0">
                        <a:latin typeface="Cambria Math"/>
                      </a:rPr>
                      <m:t>=3</m:t>
                    </m:r>
                  </m:oMath>
                </a14:m>
                <a:endParaRPr lang="ru-RU" sz="4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6951" y="116632"/>
                <a:ext cx="7620000" cy="1143000"/>
              </a:xfrm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22719"/>
                <a:ext cx="8352928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800" dirty="0" smtClean="0"/>
                  <a:t>Уравнение кривой: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𝑎𝑋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ru-RU" sz="2800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Формула сложения: Пусть </a:t>
                </a:r>
                <a:endParaRPr lang="en-US" sz="2800" b="0" i="1" dirty="0" smtClean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, </m:t>
                      </m:r>
                      <m:r>
                        <a:rPr lang="en-US" sz="2800" i="1">
                          <a:latin typeface="Cambria Math"/>
                        </a:rPr>
                        <m:t>𝑁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 − 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800" i="1" dirty="0" smtClean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(2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)−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800" i="1" dirty="0" smtClean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114300" indent="0">
                  <a:lnSpc>
                    <a:spcPts val="2000"/>
                  </a:lnSpc>
                  <a:buNone/>
                </a:pPr>
                <a:r>
                  <a:rPr lang="ru-RU" sz="2800" dirty="0"/>
                  <a:t>Формула сложения</a:t>
                </a:r>
                <a:r>
                  <a:rPr lang="ru-RU" sz="2800" dirty="0" smtClean="0"/>
                  <a:t>:</a:t>
                </a:r>
                <a:endParaRPr lang="en-US" sz="2800" i="1" dirty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𝑃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𝑃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−8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=(3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𝑎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sup>
                      </m:sSubSup>
                      <m:r>
                        <a:rPr lang="en-US" sz="2800" i="1" smtClean="0">
                          <a:latin typeface="Cambria Math"/>
                        </a:rPr>
                        <m:t>)</m:t>
                      </m:r>
                      <m:r>
                        <a:rPr lang="en-US" sz="2800" i="1">
                          <a:latin typeface="Cambria Math"/>
                        </a:rPr>
                        <m:t>(4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)−8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ru-RU" sz="2800" i="1" dirty="0">
                  <a:latin typeface="Cambria Math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22719"/>
                <a:ext cx="8352928" cy="4800600"/>
              </a:xfrm>
              <a:blipFill rotWithShape="1">
                <a:blip r:embed="rId3"/>
                <a:stretch>
                  <a:fillRect l="-73" t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0369" y="6299286"/>
            <a:ext cx="673357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Представления точек на эллиптических кривых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Вычислительный эксперимент</a:t>
            </a:r>
            <a:endParaRPr lang="ru-RU" sz="4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392" y="1600200"/>
            <a:ext cx="7620000" cy="48006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Измеряется время:</a:t>
            </a:r>
          </a:p>
          <a:p>
            <a:pPr lvl="1"/>
            <a:r>
              <a:rPr lang="ru-RU" sz="3000" dirty="0" smtClean="0"/>
              <a:t>100 000 операций сложения</a:t>
            </a:r>
          </a:p>
          <a:p>
            <a:pPr lvl="1"/>
            <a:r>
              <a:rPr lang="ru-RU" sz="3000" dirty="0" smtClean="0"/>
              <a:t>100 000 операций удвоения</a:t>
            </a:r>
          </a:p>
          <a:p>
            <a:pPr lvl="1"/>
            <a:r>
              <a:rPr lang="ru-RU" sz="3000" dirty="0" smtClean="0"/>
              <a:t>1000 циклов создания и проверки ЭП протокола </a:t>
            </a:r>
            <a:r>
              <a:rPr lang="en-US" sz="3000" dirty="0" smtClean="0"/>
              <a:t>ECDSA</a:t>
            </a:r>
          </a:p>
          <a:p>
            <a:r>
              <a:rPr lang="ru-RU" sz="3200" dirty="0" smtClean="0"/>
              <a:t>3 представления</a:t>
            </a:r>
          </a:p>
          <a:p>
            <a:r>
              <a:rPr lang="ru-RU" sz="3200" dirty="0" smtClean="0"/>
              <a:t>5 кривых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369" y="6124654"/>
            <a:ext cx="461036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.1 Вычислительный эксперимент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137222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2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Используемые кривые</a:t>
            </a:r>
            <a:endParaRPr lang="ru-RU" sz="4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9048942"/>
                  </p:ext>
                </p:extLst>
              </p:nvPr>
            </p:nvGraphicFramePr>
            <p:xfrm>
              <a:off x="395536" y="1844824"/>
              <a:ext cx="7836024" cy="35283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56184"/>
                    <a:gridCol w="4608512"/>
                    <a:gridCol w="1571328"/>
                  </a:tblGrid>
                  <a:tr h="932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600" dirty="0" err="1" smtClean="0"/>
                            <a:t>Эллиптич</a:t>
                          </a:r>
                          <a:r>
                            <a:rPr lang="en-US" sz="2600" dirty="0" smtClean="0"/>
                            <a:t>.</a:t>
                          </a:r>
                          <a:r>
                            <a:rPr lang="en-US" sz="2600" baseline="0" dirty="0" smtClean="0"/>
                            <a:t> </a:t>
                          </a:r>
                          <a:r>
                            <a:rPr lang="ru-RU" sz="2600" b="1" dirty="0" smtClean="0"/>
                            <a:t>кривая</a:t>
                          </a:r>
                          <a:endParaRPr lang="ru-RU" sz="2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600" dirty="0" smtClean="0"/>
                            <a:t>Характеристика поля </a:t>
                          </a:r>
                          <a:r>
                            <a:rPr lang="en-US" sz="2600" dirty="0" smtClean="0"/>
                            <a:t>p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600" dirty="0" smtClean="0"/>
                            <a:t>Длина </a:t>
                          </a:r>
                          <a:r>
                            <a:rPr lang="en-US" sz="2600" dirty="0" smtClean="0"/>
                            <a:t>p </a:t>
                          </a:r>
                          <a:r>
                            <a:rPr lang="ru-RU" sz="2600" dirty="0" smtClean="0"/>
                            <a:t>в битах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18193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secp192r1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192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192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18193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secp224r1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224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96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224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18193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secp256r1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224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6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600" b="0" i="1" smtClean="0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p>
                                    </m:s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192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96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256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18193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secp384r1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384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128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96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384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22872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secp521r1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521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521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9048942"/>
                  </p:ext>
                </p:extLst>
              </p:nvPr>
            </p:nvGraphicFramePr>
            <p:xfrm>
              <a:off x="395536" y="1844824"/>
              <a:ext cx="7836024" cy="35283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56184"/>
                    <a:gridCol w="4608512"/>
                    <a:gridCol w="1571328"/>
                  </a:tblGrid>
                  <a:tr h="932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600" dirty="0" err="1" smtClean="0"/>
                            <a:t>Эллиптич</a:t>
                          </a:r>
                          <a:r>
                            <a:rPr lang="en-US" sz="2600" dirty="0" smtClean="0"/>
                            <a:t>.</a:t>
                          </a:r>
                          <a:r>
                            <a:rPr lang="en-US" sz="2600" baseline="0" dirty="0" smtClean="0"/>
                            <a:t> </a:t>
                          </a:r>
                          <a:r>
                            <a:rPr lang="ru-RU" sz="2600" b="1" dirty="0" smtClean="0"/>
                            <a:t>кривая</a:t>
                          </a:r>
                          <a:endParaRPr lang="ru-RU" sz="2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600" dirty="0" smtClean="0"/>
                            <a:t>Характеристика поля </a:t>
                          </a:r>
                          <a:r>
                            <a:rPr lang="en-US" sz="2600" dirty="0" smtClean="0"/>
                            <a:t>p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600" dirty="0" smtClean="0"/>
                            <a:t>Длина </a:t>
                          </a:r>
                          <a:r>
                            <a:rPr lang="en-US" sz="2600" dirty="0" smtClean="0"/>
                            <a:t>p </a:t>
                          </a:r>
                          <a:r>
                            <a:rPr lang="ru-RU" sz="2600" dirty="0" smtClean="0"/>
                            <a:t>в битах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18193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secp192r1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159" t="-189412" r="-34305" b="-4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192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18193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secp224r1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159" t="-289412" r="-34305" b="-3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224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18193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secp256r1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159" t="-394048" r="-34305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256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18193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secp384r1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159" t="-488235" r="-34305" b="-12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384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  <a:tr h="522872">
                    <a:tc>
                      <a:txBody>
                        <a:bodyPr/>
                        <a:lstStyle/>
                        <a:p>
                          <a:r>
                            <a:rPr lang="en-US" sz="2600" dirty="0" smtClean="0"/>
                            <a:t>secp521r1</a:t>
                          </a:r>
                          <a:endParaRPr lang="ru-RU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159" t="-581395" r="-34305" b="-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521</a:t>
                          </a:r>
                          <a:endParaRPr lang="ru-RU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540369" y="6124654"/>
            <a:ext cx="461036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.2 Вычислительный эксперимент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317190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7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Результаты</a:t>
            </a:r>
            <a:br>
              <a:rPr lang="ru-RU" sz="4800" dirty="0" smtClean="0"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Время выполнения 100000 сложений  точек, сек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sz="540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171682"/>
                  </p:ext>
                </p:extLst>
              </p:nvPr>
            </p:nvGraphicFramePr>
            <p:xfrm>
              <a:off x="395536" y="1616577"/>
              <a:ext cx="7846871" cy="4218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66871"/>
                    <a:gridCol w="2160000"/>
                    <a:gridCol w="2160000"/>
                    <a:gridCol w="2160000"/>
                  </a:tblGrid>
                  <a:tr h="29491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Эллиптич</a:t>
                          </a:r>
                          <a:r>
                            <a:rPr lang="en-US" sz="2000" dirty="0" smtClean="0"/>
                            <a:t>.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="1" dirty="0" smtClean="0"/>
                            <a:t>кривая</a:t>
                          </a:r>
                          <a:endParaRPr lang="ru-RU" sz="2000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Представление</a:t>
                          </a:r>
                          <a:r>
                            <a:rPr lang="ru-RU" sz="1600" baseline="0" dirty="0" smtClean="0"/>
                            <a:t> точек</a:t>
                          </a:r>
                          <a:endParaRPr lang="ru-RU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</a:tr>
                  <a:tr h="283487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Стандартное представление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Стандартные проективные координаты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Координаты Якоби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secp192r1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2.0253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1.1964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1.2983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secp224r1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2.3322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1.1659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1.3144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secp256r1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2.6110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1.4522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1.6116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secp384r1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4.4141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1.5437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1.7516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secp521r1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7.6734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2.7499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2.8803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171682"/>
                  </p:ext>
                </p:extLst>
              </p:nvPr>
            </p:nvGraphicFramePr>
            <p:xfrm>
              <a:off x="395536" y="1616577"/>
              <a:ext cx="7846871" cy="4218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66871"/>
                    <a:gridCol w="2160000"/>
                    <a:gridCol w="2160000"/>
                    <a:gridCol w="2160000"/>
                  </a:tblGrid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Эллиптич</a:t>
                          </a:r>
                          <a:r>
                            <a:rPr lang="en-US" sz="2000" dirty="0" smtClean="0"/>
                            <a:t>.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="1" dirty="0" smtClean="0"/>
                            <a:t>кривая</a:t>
                          </a:r>
                          <a:endParaRPr lang="ru-RU" sz="2000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Представление</a:t>
                          </a:r>
                          <a:r>
                            <a:rPr lang="ru-RU" sz="1600" baseline="0" dirty="0" smtClean="0"/>
                            <a:t> точек</a:t>
                          </a:r>
                          <a:endParaRPr lang="ru-RU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Стандартное представление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Стандартные проективные координаты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Координаты Якоби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secp192r1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63559" t="-193000" r="-200565" b="-4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1.1964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1.2983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secp224r1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63559" t="-290099" r="-200565" b="-2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1.1659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1.3144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secp256r1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63559" t="-394000" r="-200565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1.4522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1.6116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secp384r1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63559" t="-489109" r="-2005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1.5437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1.7516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secp521r1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63559" t="-595000" r="-200565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2.7499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2.8803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540369" y="6124654"/>
            <a:ext cx="209031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5.1 Результаты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384862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4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Результаты</a:t>
            </a:r>
            <a:br>
              <a:rPr lang="ru-RU" sz="4800" dirty="0" smtClean="0">
                <a:latin typeface="+mn-lt"/>
              </a:rPr>
            </a:br>
            <a:endParaRPr lang="ru-RU" sz="5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69" y="6124654"/>
            <a:ext cx="209031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5.1 Результаты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85680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7620000" cy="4445000"/>
          </a:xfrm>
        </p:spPr>
      </p:pic>
    </p:spTree>
    <p:extLst>
      <p:ext uri="{BB962C8B-B14F-4D97-AF65-F5344CB8AC3E}">
        <p14:creationId xmlns:p14="http://schemas.microsoft.com/office/powerpoint/2010/main" val="7585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Результаты</a:t>
            </a:r>
            <a:br>
              <a:rPr lang="ru-RU" sz="4800" dirty="0" smtClean="0"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Время выполнения 100000 удвоений точки, сек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sz="540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8742349"/>
                  </p:ext>
                </p:extLst>
              </p:nvPr>
            </p:nvGraphicFramePr>
            <p:xfrm>
              <a:off x="395536" y="1616577"/>
              <a:ext cx="7846871" cy="4218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66871"/>
                    <a:gridCol w="2160000"/>
                    <a:gridCol w="2160000"/>
                    <a:gridCol w="2160000"/>
                  </a:tblGrid>
                  <a:tr h="29491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Эллиптич</a:t>
                          </a:r>
                          <a:r>
                            <a:rPr lang="en-US" sz="2000" dirty="0" smtClean="0"/>
                            <a:t>.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="1" dirty="0" smtClean="0"/>
                            <a:t>кривая</a:t>
                          </a:r>
                          <a:endParaRPr lang="ru-RU" sz="2000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Представление</a:t>
                          </a:r>
                          <a:r>
                            <a:rPr lang="ru-RU" sz="1600" baseline="0" dirty="0" smtClean="0"/>
                            <a:t> точек</a:t>
                          </a:r>
                          <a:endParaRPr lang="ru-RU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</a:tr>
                  <a:tr h="283487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Стандартное представление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Стандартные проективные координаты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Координаты Якоби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secp192r1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2.0380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0.991167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1.1971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secp224r1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2.35125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1.03813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1.4413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secp256r1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2.7061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1.2649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1.9303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secp384r1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4.51443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1.3450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1.8044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secp521r1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7.756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2.2959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3.6825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8742349"/>
                  </p:ext>
                </p:extLst>
              </p:nvPr>
            </p:nvGraphicFramePr>
            <p:xfrm>
              <a:off x="395536" y="1616577"/>
              <a:ext cx="7846871" cy="4218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66871"/>
                    <a:gridCol w="2160000"/>
                    <a:gridCol w="2160000"/>
                    <a:gridCol w="2160000"/>
                  </a:tblGrid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Эллиптич</a:t>
                          </a:r>
                          <a:r>
                            <a:rPr lang="en-US" sz="2000" dirty="0" smtClean="0"/>
                            <a:t>.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="1" dirty="0" smtClean="0"/>
                            <a:t>кривая</a:t>
                          </a:r>
                          <a:endParaRPr lang="ru-RU" sz="2000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Представление</a:t>
                          </a:r>
                          <a:r>
                            <a:rPr lang="ru-RU" sz="1600" baseline="0" dirty="0" smtClean="0"/>
                            <a:t> точек</a:t>
                          </a:r>
                          <a:endParaRPr lang="ru-RU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Стандартное представление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Стандартные проективные координаты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Координаты Якоби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secp192r1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193000" r="-200565" b="-4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0.991167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1.1971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secp224r1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290099" r="-200565" b="-2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1.03813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1.4413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secp256r1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394000" r="-200565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1.2649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1.9303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secp384r1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489109" r="-2005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1.3450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1.8044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secp521r1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595000" r="-200565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2.2959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3.6825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540369" y="6124654"/>
            <a:ext cx="209031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Результаты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12141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2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620000" cy="1143000"/>
          </a:xfrm>
        </p:spPr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Результаты</a:t>
            </a:r>
            <a:br>
              <a:rPr lang="ru-RU" sz="4800" dirty="0" smtClean="0">
                <a:latin typeface="+mn-lt"/>
              </a:rPr>
            </a:br>
            <a:endParaRPr lang="ru-RU" sz="5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69" y="6124654"/>
            <a:ext cx="209031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Результаты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06903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7620000" cy="4445000"/>
          </a:xfrm>
        </p:spPr>
      </p:pic>
    </p:spTree>
    <p:extLst>
      <p:ext uri="{BB962C8B-B14F-4D97-AF65-F5344CB8AC3E}">
        <p14:creationId xmlns:p14="http://schemas.microsoft.com/office/powerpoint/2010/main" val="24477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Результаты</a:t>
            </a:r>
            <a:br>
              <a:rPr lang="ru-RU" sz="4800" dirty="0" smtClean="0">
                <a:latin typeface="+mn-lt"/>
              </a:rPr>
            </a:br>
            <a:r>
              <a:rPr lang="ru-RU" sz="2000" dirty="0">
                <a:solidFill>
                  <a:schemeClr val="tx1"/>
                </a:solidFill>
                <a:latin typeface="+mn-lt"/>
              </a:rPr>
              <a:t>В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ремя выполнения 1000 циклов «создание-проверка подписи», сек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sz="480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8173757"/>
                  </p:ext>
                </p:extLst>
              </p:nvPr>
            </p:nvGraphicFramePr>
            <p:xfrm>
              <a:off x="395536" y="1616577"/>
              <a:ext cx="7846871" cy="4218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66871"/>
                    <a:gridCol w="2160000"/>
                    <a:gridCol w="2160000"/>
                    <a:gridCol w="2160000"/>
                  </a:tblGrid>
                  <a:tr h="29491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Эллиптич</a:t>
                          </a:r>
                          <a:r>
                            <a:rPr lang="en-US" sz="2000" dirty="0" smtClean="0"/>
                            <a:t>.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="1" dirty="0" smtClean="0"/>
                            <a:t>кривая</a:t>
                          </a:r>
                          <a:endParaRPr lang="ru-RU" sz="2000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Представление</a:t>
                          </a:r>
                          <a:r>
                            <a:rPr lang="ru-RU" sz="1600" baseline="0" dirty="0" smtClean="0"/>
                            <a:t> точек</a:t>
                          </a:r>
                          <a:endParaRPr lang="ru-RU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</a:tr>
                  <a:tr h="283487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Стандартное представление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Стандартные проективные координаты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Координаты Якоби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secp192r1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17.9406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9.82302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11.3276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secp224r1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23.6296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11.5241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15.2622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secp256r1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31.0576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16.1472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22.2321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secp384r1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77.2325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26.4536 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33.9038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secp521r1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000" smtClean="0"/>
                                  <m:t>181.749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63.6901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88.6589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8173757"/>
                  </p:ext>
                </p:extLst>
              </p:nvPr>
            </p:nvGraphicFramePr>
            <p:xfrm>
              <a:off x="395536" y="1616577"/>
              <a:ext cx="7846871" cy="4218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66871"/>
                    <a:gridCol w="2160000"/>
                    <a:gridCol w="2160000"/>
                    <a:gridCol w="2160000"/>
                  </a:tblGrid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Эллиптич</a:t>
                          </a:r>
                          <a:r>
                            <a:rPr lang="en-US" sz="2000" dirty="0" smtClean="0"/>
                            <a:t>.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="1" dirty="0" smtClean="0"/>
                            <a:t>кривая</a:t>
                          </a:r>
                          <a:endParaRPr lang="ru-RU" sz="2000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Представление</a:t>
                          </a:r>
                          <a:r>
                            <a:rPr lang="ru-RU" sz="1600" baseline="0" dirty="0" smtClean="0"/>
                            <a:t> точек</a:t>
                          </a:r>
                          <a:endParaRPr lang="ru-RU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000" dirty="0"/>
                        </a:p>
                      </a:txBody>
                      <a:tcPr/>
                    </a:tc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Стандартное представление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Стандартные проективные координаты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Координаты Якоби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secp192r1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193000" r="-200565" b="-4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9.82302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11.3276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secp224r1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290099" r="-200565" b="-2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11.5241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15.2622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secp256r1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394000" r="-200565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16.1472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22.2321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secp384r1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489109" r="-2005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26.4536 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33.9038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secp521r1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3559" t="-595000" r="-200565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63.6901</a:t>
                          </a:r>
                          <a:endParaRPr lang="ru-RU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88.6589</a:t>
                          </a:r>
                          <a:endParaRPr lang="ru-RU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540369" y="6124654"/>
            <a:ext cx="209031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Результаты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2324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7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871" y="116632"/>
            <a:ext cx="7620000" cy="1143000"/>
          </a:xfrm>
        </p:spPr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Результаты</a:t>
            </a:r>
            <a:endParaRPr lang="ru-RU" sz="5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69" y="6124654"/>
            <a:ext cx="209031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Результаты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0829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620000" cy="4445000"/>
          </a:xfrm>
        </p:spPr>
      </p:pic>
    </p:spTree>
    <p:extLst>
      <p:ext uri="{BB962C8B-B14F-4D97-AF65-F5344CB8AC3E}">
        <p14:creationId xmlns:p14="http://schemas.microsoft.com/office/powerpoint/2010/main" val="8705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dirty="0" smtClean="0">
                <a:latin typeface="+mn-lt"/>
              </a:rPr>
              <a:t>План доклада</a:t>
            </a:r>
            <a:endParaRPr lang="ru-RU" sz="6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Алгебра точек на эллиптических кривых</a:t>
            </a:r>
          </a:p>
          <a:p>
            <a:r>
              <a:rPr lang="ru-RU" sz="3200" dirty="0" smtClean="0"/>
              <a:t>Эллиптические кривые в криптографии</a:t>
            </a:r>
          </a:p>
          <a:p>
            <a:r>
              <a:rPr lang="ru-RU" sz="3200" dirty="0" smtClean="0"/>
              <a:t>Представления точек на эллиптических кривых</a:t>
            </a:r>
          </a:p>
          <a:p>
            <a:r>
              <a:rPr lang="ru-RU" sz="3200" dirty="0" smtClean="0"/>
              <a:t>Постановка эксперимента</a:t>
            </a:r>
          </a:p>
          <a:p>
            <a:r>
              <a:rPr lang="ru-RU" sz="3200" dirty="0" smtClean="0"/>
              <a:t>Результаты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75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Ссылки</a:t>
            </a:r>
            <a:endParaRPr lang="ru-RU" sz="4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392" y="1600200"/>
            <a:ext cx="7620000" cy="4800600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Репозиторий</a:t>
            </a:r>
            <a:r>
              <a:rPr lang="ru-RU" sz="2800" dirty="0" smtClean="0"/>
              <a:t> проекта: </a:t>
            </a:r>
            <a:r>
              <a:rPr lang="en-US" sz="2800" dirty="0"/>
              <a:t>https://github.com/PaulZakharov/elcurves_2018</a:t>
            </a:r>
            <a:endParaRPr lang="ru-RU" sz="2800" dirty="0" smtClean="0"/>
          </a:p>
          <a:p>
            <a:r>
              <a:rPr lang="en-US" sz="2800" dirty="0"/>
              <a:t>Hankerson D., Menezes A., Vanstone S. - Guide to Elliptic Curve Cryptography.  </a:t>
            </a:r>
            <a:r>
              <a:rPr lang="en-US" sz="2800" dirty="0" smtClean="0"/>
              <a:t>New York</a:t>
            </a:r>
            <a:r>
              <a:rPr lang="en-US" sz="2800" dirty="0"/>
              <a:t>: Springer-</a:t>
            </a:r>
            <a:r>
              <a:rPr lang="en-US" sz="2800" dirty="0" err="1"/>
              <a:t>Verlag</a:t>
            </a:r>
            <a:r>
              <a:rPr lang="en-US" sz="2800" dirty="0"/>
              <a:t>, 2004  311 P</a:t>
            </a:r>
            <a:r>
              <a:rPr lang="en-US" sz="2800" dirty="0" smtClean="0"/>
              <a:t>.</a:t>
            </a:r>
          </a:p>
          <a:p>
            <a:r>
              <a:rPr lang="ru-RU" sz="2800" dirty="0" err="1" smtClean="0"/>
              <a:t>Коблиц</a:t>
            </a:r>
            <a:r>
              <a:rPr lang="ru-RU" sz="2800" dirty="0" smtClean="0"/>
              <a:t> Н. Курс теории чисел и криптографии. – М.: Научное издательство ТВП, 2001. – 254 С.</a:t>
            </a:r>
          </a:p>
          <a:p>
            <a:r>
              <a:rPr lang="ru-RU" sz="2800" dirty="0" smtClean="0"/>
              <a:t>Владимиров С.М. </a:t>
            </a:r>
            <a:r>
              <a:rPr lang="en-US" sz="2800" dirty="0" smtClean="0"/>
              <a:t>[</a:t>
            </a:r>
            <a:r>
              <a:rPr lang="ru-RU" sz="2800" dirty="0" smtClean="0"/>
              <a:t>и др.</a:t>
            </a:r>
            <a:r>
              <a:rPr lang="en-US" sz="2800" dirty="0" smtClean="0"/>
              <a:t>] – </a:t>
            </a:r>
            <a:r>
              <a:rPr lang="ru-RU" sz="2800" dirty="0" smtClean="0"/>
              <a:t>Криптографические методы защиты информации. – М.: МФТИ, 2016. – 266 С.</a:t>
            </a:r>
            <a:endParaRPr lang="ru-RU" sz="2800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26783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6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dirty="0" smtClean="0">
                <a:latin typeface="+mn-lt"/>
              </a:rPr>
              <a:t>Эллиптические кривые</a:t>
            </a:r>
            <a:endParaRPr lang="ru-RU" sz="6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Общий вид:</a:t>
            </a:r>
            <a:endParaRPr lang="en-US" sz="3600" dirty="0" smtClean="0"/>
          </a:p>
          <a:p>
            <a:pPr marL="114300" indent="0">
              <a:buNone/>
            </a:pPr>
            <a:endParaRPr lang="ru-RU" sz="3200" dirty="0" smtClean="0"/>
          </a:p>
          <a:p>
            <a:pPr marL="0" indent="0">
              <a:buNone/>
              <a:tabLst>
                <a:tab pos="176213" algn="l"/>
              </a:tabLst>
            </a:pPr>
            <a:r>
              <a:rPr lang="ru-RU" sz="3600" dirty="0" smtClean="0"/>
              <a:t>Форма Вейерштрасса:</a:t>
            </a:r>
          </a:p>
          <a:p>
            <a:pPr marL="114300" indent="0">
              <a:buNone/>
            </a:pPr>
            <a:r>
              <a:rPr lang="ru-RU" sz="3200" dirty="0" smtClean="0"/>
              <a:t>  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0369" y="6124654"/>
            <a:ext cx="581543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 Алгебра точек на эллиптических кривых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403490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996086"/>
              </p:ext>
            </p:extLst>
          </p:nvPr>
        </p:nvGraphicFramePr>
        <p:xfrm>
          <a:off x="540369" y="2132856"/>
          <a:ext cx="623746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5" imgW="1942920" imgH="241200" progId="Equation.DSMT4">
                  <p:embed/>
                </p:oleObj>
              </mc:Choice>
              <mc:Fallback>
                <p:oleObj name="Equation" r:id="rId5" imgW="1942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369" y="2132856"/>
                        <a:ext cx="623746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611121"/>
              </p:ext>
            </p:extLst>
          </p:nvPr>
        </p:nvGraphicFramePr>
        <p:xfrm>
          <a:off x="540369" y="3501008"/>
          <a:ext cx="515438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7" imgW="1815840" imgH="228600" progId="Equation.DSMT4">
                  <p:embed/>
                </p:oleObj>
              </mc:Choice>
              <mc:Fallback>
                <p:oleObj name="Equation" r:id="rId7" imgW="1815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369" y="3501008"/>
                        <a:ext cx="5154388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0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dirty="0" smtClean="0">
                <a:latin typeface="+mn-lt"/>
              </a:rPr>
              <a:t>Групповые операции</a:t>
            </a:r>
            <a:endParaRPr lang="ru-RU" sz="6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dirty="0" smtClean="0"/>
              <a:t>Пусть</a:t>
            </a:r>
          </a:p>
          <a:p>
            <a:pPr marL="114300" indent="0">
              <a:buNone/>
            </a:pPr>
            <a:r>
              <a:rPr lang="ru-RU" sz="3200" dirty="0" smtClean="0"/>
              <a:t>Сложение:  </a:t>
            </a:r>
          </a:p>
          <a:p>
            <a:pPr marL="114300" indent="0">
              <a:buNone/>
            </a:pPr>
            <a:endParaRPr lang="ru-RU" sz="3200" dirty="0"/>
          </a:p>
          <a:p>
            <a:pPr marL="114300" indent="0">
              <a:buNone/>
            </a:pPr>
            <a:endParaRPr lang="ru-RU" sz="3200" dirty="0" smtClean="0"/>
          </a:p>
          <a:p>
            <a:pPr marL="114300" indent="0">
              <a:buNone/>
            </a:pPr>
            <a:r>
              <a:rPr lang="ru-RU" sz="3200" dirty="0" smtClean="0"/>
              <a:t>Удвоение:</a:t>
            </a:r>
          </a:p>
          <a:p>
            <a:pPr marL="114300" indent="0">
              <a:buNone/>
            </a:pP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0369" y="6124654"/>
            <a:ext cx="581543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Алгебра точек на эллиптических кривых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07991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81518"/>
              </p:ext>
            </p:extLst>
          </p:nvPr>
        </p:nvGraphicFramePr>
        <p:xfrm>
          <a:off x="1835696" y="1628800"/>
          <a:ext cx="554840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2323800" imgH="241200" progId="Equation.DSMT4">
                  <p:embed/>
                </p:oleObj>
              </mc:Choice>
              <mc:Fallback>
                <p:oleObj name="Equation" r:id="rId5" imgW="232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696" y="1628800"/>
                        <a:ext cx="554840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72492"/>
              </p:ext>
            </p:extLst>
          </p:nvPr>
        </p:nvGraphicFramePr>
        <p:xfrm>
          <a:off x="683568" y="2708920"/>
          <a:ext cx="3816424" cy="126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7" imgW="1650960" imgH="545760" progId="Equation.DSMT4">
                  <p:embed/>
                </p:oleObj>
              </mc:Choice>
              <mc:Fallback>
                <p:oleObj name="Equation" r:id="rId7" imgW="16509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2708920"/>
                        <a:ext cx="3816424" cy="1262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84255"/>
              </p:ext>
            </p:extLst>
          </p:nvPr>
        </p:nvGraphicFramePr>
        <p:xfrm>
          <a:off x="683568" y="4509120"/>
          <a:ext cx="388843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9" imgW="1828800" imgH="507960" progId="Equation.DSMT4">
                  <p:embed/>
                </p:oleObj>
              </mc:Choice>
              <mc:Fallback>
                <p:oleObj name="Equation" r:id="rId9" imgW="1828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568" y="4509120"/>
                        <a:ext cx="3888432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4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Дискретный логарифм на эллиптических кривых</a:t>
            </a:r>
            <a:endParaRPr lang="ru-RU" sz="4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0392" y="1600200"/>
                <a:ext cx="7620000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</m:t>
                    </m:r>
                    <m:r>
                      <a:rPr lang="en-US" sz="32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- </a:t>
                </a:r>
                <a:r>
                  <a:rPr lang="ru-RU" sz="3200" dirty="0" smtClean="0"/>
                  <a:t>кривая над полем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ru-RU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𝐺</m:t>
                    </m:r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</a:rPr>
                      <m:t>𝐸</m:t>
                    </m:r>
                    <m:r>
                      <a:rPr lang="en-US" sz="32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3200" b="0" dirty="0" smtClean="0"/>
              </a:p>
              <a:p>
                <a:pPr marL="114300" indent="0">
                  <a:buNone/>
                </a:pPr>
                <a:r>
                  <a:rPr lang="ru-RU" sz="3200" dirty="0" smtClean="0"/>
                  <a:t>Задачей дискретного логарифмирования на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3200" b="0" dirty="0" smtClean="0"/>
                  <a:t> </a:t>
                </a:r>
                <a:r>
                  <a:rPr lang="ru-RU" sz="3200" b="0" dirty="0" smtClean="0"/>
                  <a:t>называется нахождение для данной</a:t>
                </a:r>
                <a:endParaRPr lang="en-US" sz="3200" b="0" dirty="0" smtClean="0"/>
              </a:p>
              <a:p>
                <a:pPr marL="114300" indent="0"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 	   </a:t>
                </a:r>
                <a:r>
                  <a:rPr lang="ru-RU" sz="3200" dirty="0" smtClean="0"/>
                  <a:t>		  (если существует)</a:t>
                </a:r>
                <a:endParaRPr lang="en-US" sz="3200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392" y="1600200"/>
                <a:ext cx="7620000" cy="4800600"/>
              </a:xfrm>
              <a:blipFill rotWithShape="1">
                <a:blip r:embed="rId3"/>
                <a:stretch>
                  <a:fillRect l="-560" t="-1525" r="-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0369" y="6124654"/>
            <a:ext cx="5721053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 Эллиптические кривые в криптографии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33363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190644"/>
              </p:ext>
            </p:extLst>
          </p:nvPr>
        </p:nvGraphicFramePr>
        <p:xfrm>
          <a:off x="701675" y="3284538"/>
          <a:ext cx="36195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6" imgW="1346040" imgH="241200" progId="Equation.DSMT4">
                  <p:embed/>
                </p:oleObj>
              </mc:Choice>
              <mc:Fallback>
                <p:oleObj name="Equation" r:id="rId6" imgW="1346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675" y="3284538"/>
                        <a:ext cx="3619500" cy="6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6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 smtClean="0">
                <a:latin typeface="+mn-lt"/>
              </a:rPr>
              <a:t>Криптографические алгоритмы и системы на эллиптических кривых</a:t>
            </a:r>
            <a:endParaRPr lang="ru-RU" sz="4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392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ECDSA – </a:t>
            </a:r>
            <a:r>
              <a:rPr lang="ru-RU" sz="3200" dirty="0" smtClean="0"/>
              <a:t>цифровая подпись</a:t>
            </a:r>
          </a:p>
          <a:p>
            <a:r>
              <a:rPr lang="en-US" sz="3200" b="0" dirty="0" smtClean="0"/>
              <a:t>ECDH – </a:t>
            </a:r>
            <a:r>
              <a:rPr lang="ru-RU" sz="3200" dirty="0" smtClean="0"/>
              <a:t>переложение протокола </a:t>
            </a:r>
            <a:r>
              <a:rPr lang="ru-RU" sz="3200" dirty="0" err="1" smtClean="0"/>
              <a:t>Диффи-Хеллмана</a:t>
            </a:r>
            <a:endParaRPr lang="ru-RU" sz="3200" dirty="0" smtClean="0"/>
          </a:p>
          <a:p>
            <a:r>
              <a:rPr lang="ru-RU" sz="3200" b="0" dirty="0" smtClean="0"/>
              <a:t>Переложение криптосистемы Эль-</a:t>
            </a:r>
            <a:r>
              <a:rPr lang="ru-RU" sz="3200" b="0" dirty="0" err="1" smtClean="0"/>
              <a:t>Гамаля</a:t>
            </a:r>
            <a:endParaRPr lang="ru-RU" sz="3200" b="0" dirty="0" smtClean="0"/>
          </a:p>
          <a:p>
            <a:r>
              <a:rPr lang="ru-RU" sz="3200" dirty="0" smtClean="0"/>
              <a:t>Криптосистема </a:t>
            </a:r>
            <a:r>
              <a:rPr lang="ru-RU" sz="3200" dirty="0" err="1" smtClean="0"/>
              <a:t>Месси-Омуры</a:t>
            </a:r>
            <a:endParaRPr lang="en-US" sz="32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369" y="6124654"/>
            <a:ext cx="5721053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2.2 Эллиптические кривые в криптографии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9859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010" y="9925"/>
            <a:ext cx="76200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+mn-lt"/>
              </a:rPr>
              <a:t>ECDSA</a:t>
            </a:r>
            <a:endParaRPr lang="ru-RU" sz="5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20399" y="924384"/>
                <a:ext cx="7620000" cy="5200269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𝑚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h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𝑀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0" dirty="0" smtClean="0"/>
                  <a:t> – </a:t>
                </a:r>
                <a:r>
                  <a:rPr lang="ru-RU" sz="3200" b="0" dirty="0" err="1" smtClean="0"/>
                  <a:t>хэш</a:t>
                </a:r>
                <a:r>
                  <a:rPr lang="ru-RU" sz="3200" b="0" dirty="0" smtClean="0"/>
                  <a:t> сообщения,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3200" b="0" dirty="0" smtClean="0"/>
                  <a:t> – </a:t>
                </a:r>
                <a:r>
                  <a:rPr lang="ru-RU" sz="3200" b="0" dirty="0" smtClean="0"/>
                  <a:t>случайное число из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[1, </m:t>
                    </m:r>
                    <m:r>
                      <a:rPr lang="en-US" sz="3200" b="0" i="1" smtClean="0">
                        <a:latin typeface="Cambria Math"/>
                      </a:rPr>
                      <m:t>𝑞</m:t>
                    </m:r>
                    <m:r>
                      <a:rPr lang="en-US" sz="3200" b="0" i="1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sz="3200" b="0" dirty="0" smtClean="0"/>
                  <a:t>, </a:t>
                </a:r>
                <a:endParaRPr lang="en-US" sz="3200" b="0" i="1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ru-RU" sz="3200" b="0" i="1" dirty="0" smtClean="0"/>
                  <a:t> – </a:t>
                </a:r>
                <a:r>
                  <a:rPr lang="ru-RU" sz="3200" b="0" dirty="0" smtClean="0"/>
                  <a:t>генератор </a:t>
                </a:r>
                <a:r>
                  <a:rPr lang="ru-RU" sz="3200" dirty="0" smtClean="0"/>
                  <a:t>подгруппы </a:t>
                </a:r>
                <a:r>
                  <a:rPr lang="ru-RU" sz="3200" b="0" dirty="0" smtClean="0"/>
                  <a:t>с порядком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3200" b="0" i="1" dirty="0" smtClean="0"/>
                  <a:t> </a:t>
                </a:r>
                <a:endParaRPr lang="ru-RU" sz="3200" b="0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399" y="924384"/>
                <a:ext cx="7620000" cy="5200269"/>
              </a:xfrm>
              <a:blipFill rotWithShape="1">
                <a:blip r:embed="rId3"/>
                <a:stretch>
                  <a:fillRect l="-480" t="-1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0369" y="6124654"/>
            <a:ext cx="5721053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Эллиптические кривые в криптографии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39053"/>
              </p:ext>
            </p:extLst>
          </p:nvPr>
        </p:nvGraphicFramePr>
        <p:xfrm>
          <a:off x="683568" y="3209131"/>
          <a:ext cx="286385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4" imgW="1066680" imgH="939600" progId="Equation.DSMT4">
                  <p:embed/>
                </p:oleObj>
              </mc:Choice>
              <mc:Fallback>
                <p:oleObj name="Equation" r:id="rId4" imgW="10666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3209131"/>
                        <a:ext cx="2863850" cy="252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3923928" y="2780928"/>
            <a:ext cx="0" cy="2952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34889"/>
              </p:ext>
            </p:extLst>
          </p:nvPr>
        </p:nvGraphicFramePr>
        <p:xfrm>
          <a:off x="4139952" y="3140968"/>
          <a:ext cx="3168352" cy="25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6" imgW="1193760" imgH="965160" progId="Equation.DSMT4">
                  <p:embed/>
                </p:oleObj>
              </mc:Choice>
              <mc:Fallback>
                <p:oleObj name="Equation" r:id="rId6" imgW="1193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9952" y="3140968"/>
                        <a:ext cx="3168352" cy="25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Представления точек</a:t>
            </a:r>
            <a:endParaRPr lang="ru-RU" sz="4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392" y="1600200"/>
            <a:ext cx="7620000" cy="4800600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Афинные</a:t>
            </a:r>
            <a:r>
              <a:rPr lang="ru-RU" sz="3200" dirty="0" smtClean="0"/>
              <a:t> координаты</a:t>
            </a:r>
          </a:p>
          <a:p>
            <a:r>
              <a:rPr lang="ru-RU" sz="3200" dirty="0" smtClean="0"/>
              <a:t>Стандартные проективные координаты</a:t>
            </a:r>
          </a:p>
          <a:p>
            <a:r>
              <a:rPr lang="ru-RU" sz="3200" dirty="0" smtClean="0"/>
              <a:t>Координаты Якоби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369" y="6124654"/>
            <a:ext cx="673357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3.1 Представления точек на эллиптических кривых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5804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2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+mn-lt"/>
              </a:rPr>
              <a:t>Проективные координаты</a:t>
            </a:r>
            <a:endParaRPr lang="ru-RU" sz="4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0392" y="1600200"/>
                <a:ext cx="7620000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𝑐</m:t>
                    </m:r>
                    <m:r>
                      <a:rPr lang="en-US" sz="3200" b="0" i="1" smtClean="0">
                        <a:latin typeface="Cambria Math"/>
                      </a:rPr>
                      <m:t>,</m:t>
                    </m:r>
                    <m:r>
                      <a:rPr lang="en-US" sz="3200" b="0" i="1" smtClean="0">
                        <a:latin typeface="Cambria Math"/>
                      </a:rPr>
                      <m:t>𝑑</m:t>
                    </m:r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ℤ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&gt;0</m:t>
                    </m:r>
                    <m:r>
                      <a:rPr lang="ru-RU" sz="32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ru-RU" sz="3200" dirty="0" smtClean="0"/>
                  <a:t> и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~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en-US" sz="32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114300" indent="0">
                  <a:buNone/>
                </a:pPr>
                <a:r>
                  <a:rPr lang="ru-RU" sz="3200" dirty="0" smtClean="0"/>
                  <a:t>Для каждого класса эквивалентности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𝑆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3200" dirty="0" smtClean="0"/>
                  <a:t>выполняется одно из:</a:t>
                </a:r>
              </a:p>
              <a:p>
                <a:pPr marL="628650" indent="-514350">
                  <a:buAutoNum type="arabicParenR"/>
                </a:pP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/>
                      </a:rPr>
                      <m:t>∀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</a:rPr>
                      <m:t>𝑆</m:t>
                    </m:r>
                    <m:r>
                      <a:rPr lang="en-US" sz="3200" b="0" i="1" smtClean="0">
                        <a:latin typeface="Cambria Math"/>
                      </a:rPr>
                      <m:t>  </m:t>
                    </m:r>
                    <m:r>
                      <a:rPr lang="en-US" sz="3200" b="0" i="1" smtClean="0">
                        <a:latin typeface="Cambria Math"/>
                      </a:rPr>
                      <m:t>𝑍</m:t>
                    </m:r>
                    <m:r>
                      <a:rPr lang="en-US" sz="32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3200" b="0" dirty="0" smtClean="0"/>
              </a:p>
              <a:p>
                <a:pPr marL="628650" indent="-514350">
                  <a:buAutoNum type="arabicParenR"/>
                </a:pP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∃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</a:rPr>
                      <m:t>𝑆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r>
                      <a:rPr lang="en-US" sz="3200" b="0" i="1" smtClean="0">
                        <a:latin typeface="Cambria Math"/>
                      </a:rPr>
                      <m:t>𝑍</m:t>
                    </m:r>
                    <m:r>
                      <a:rPr lang="en-US" sz="3200" b="0" i="1" smtClean="0">
                        <a:latin typeface="Cambria Math"/>
                      </a:rPr>
                      <m:t>=1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392" y="1600200"/>
                <a:ext cx="7620000" cy="4800600"/>
              </a:xfrm>
              <a:blipFill rotWithShape="1">
                <a:blip r:embed="rId3"/>
                <a:stretch>
                  <a:fillRect l="-640" t="-15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0369" y="6124654"/>
            <a:ext cx="673357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3.2 Представления точек на эллиптических кривых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0128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8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661</TotalTime>
  <Words>1234</Words>
  <Application>Microsoft Office PowerPoint</Application>
  <PresentationFormat>Экран (4:3)</PresentationFormat>
  <Paragraphs>197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Соседство</vt:lpstr>
      <vt:lpstr>Equation</vt:lpstr>
      <vt:lpstr>Представления точек на эллиптических кривых</vt:lpstr>
      <vt:lpstr>План доклада</vt:lpstr>
      <vt:lpstr>Эллиптические кривые</vt:lpstr>
      <vt:lpstr>Групповые операции</vt:lpstr>
      <vt:lpstr>Дискретный логарифм на эллиптических кривых</vt:lpstr>
      <vt:lpstr>Криптографические алгоритмы и системы на эллиптических кривых</vt:lpstr>
      <vt:lpstr>ECDSA</vt:lpstr>
      <vt:lpstr>Представления точек</vt:lpstr>
      <vt:lpstr>Проективные координаты</vt:lpstr>
      <vt:lpstr>Стандартные проективные координаты: c=1,d=1</vt:lpstr>
      <vt:lpstr>Координаты Якоби: c=2,d=3</vt:lpstr>
      <vt:lpstr>Вычислительный эксперимент</vt:lpstr>
      <vt:lpstr>Используемые кривые</vt:lpstr>
      <vt:lpstr>Результаты Время выполнения 100000 сложений  точек, сек.</vt:lpstr>
      <vt:lpstr>Результаты </vt:lpstr>
      <vt:lpstr>Результаты Время выполнения 100000 удвоений точки, сек.</vt:lpstr>
      <vt:lpstr>Результаты </vt:lpstr>
      <vt:lpstr>Результаты Время выполнения 1000 циклов «создание-проверка подписи», сек.</vt:lpstr>
      <vt:lpstr>Результаты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Представления точек на эллиптических кривых</dc:title>
  <dc:creator>Павелъ Захаров</dc:creator>
  <cp:lastModifiedBy>Павелъ Захаров</cp:lastModifiedBy>
  <cp:revision>26</cp:revision>
  <dcterms:created xsi:type="dcterms:W3CDTF">2018-11-23T06:44:38Z</dcterms:created>
  <dcterms:modified xsi:type="dcterms:W3CDTF">2018-11-23T18:36:24Z</dcterms:modified>
</cp:coreProperties>
</file>