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A01A58-8927-47DE-B68A-E34D23528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8821" y="192948"/>
            <a:ext cx="8915399" cy="2281806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i="1" dirty="0" err="1">
                <a:solidFill>
                  <a:srgbClr val="0070C0"/>
                </a:solidFill>
              </a:rPr>
              <a:t>АГриЧака</a:t>
            </a:r>
            <a:r>
              <a:rPr lang="ru-RU" b="1" i="1" dirty="0">
                <a:solidFill>
                  <a:srgbClr val="0070C0"/>
                </a:solidFill>
              </a:rPr>
              <a:t> – Ваше решение, когда чаты в кармане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4CB15B9-1700-4EEF-B74C-60C9F64DF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4046" y="2865858"/>
            <a:ext cx="8915399" cy="112628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Шуруповёрт вместо отвёртки: собери свои беседы, чаты, переписки и исследуй их вместе с аналитикой и ИИ.</a:t>
            </a:r>
          </a:p>
        </p:txBody>
      </p:sp>
    </p:spTree>
    <p:extLst>
      <p:ext uri="{BB962C8B-B14F-4D97-AF65-F5344CB8AC3E}">
        <p14:creationId xmlns:p14="http://schemas.microsoft.com/office/powerpoint/2010/main" val="180764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829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1EEC77-74C0-49F1-932C-C2710B977B5F}"/>
              </a:ext>
            </a:extLst>
          </p:cNvPr>
          <p:cNvSpPr txBox="1"/>
          <p:nvPr/>
        </p:nvSpPr>
        <p:spPr>
          <a:xfrm>
            <a:off x="2776756" y="595618"/>
            <a:ext cx="835543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Данный программный комплекс возможно создать на </a:t>
            </a:r>
            <a:r>
              <a:rPr lang="ru-RU" dirty="0" err="1"/>
              <a:t>микросервисной</a:t>
            </a:r>
            <a:r>
              <a:rPr lang="ru-RU" dirty="0"/>
              <a:t> архитектуре, что по сути и преследуется в данном проекте. </a:t>
            </a:r>
            <a:br>
              <a:rPr lang="ru-RU" dirty="0"/>
            </a:br>
            <a:r>
              <a:rPr lang="ru-RU" dirty="0"/>
              <a:t>В дальнейшем планируется рассмотреть возможность использования </a:t>
            </a:r>
            <a:r>
              <a:rPr lang="ru-RU" dirty="0" err="1"/>
              <a:t>Kubernetes</a:t>
            </a:r>
            <a:r>
              <a:rPr lang="ru-RU" dirty="0"/>
              <a:t>, подключение средств мониторинга работы, добавление скриптов для взаимодействия (</a:t>
            </a:r>
            <a:r>
              <a:rPr lang="en-US" dirty="0"/>
              <a:t>API</a:t>
            </a:r>
            <a:r>
              <a:rPr lang="ru-RU" dirty="0"/>
              <a:t>) между модулями (сервисами), обучение в коробочном варианте </a:t>
            </a:r>
            <a:r>
              <a:rPr lang="en-US" dirty="0"/>
              <a:t>AI</a:t>
            </a:r>
            <a:r>
              <a:rPr lang="ru-RU" dirty="0"/>
              <a:t>-моделей, разработке модели анализа и прогнозирования поведения собеседника, сбора и предоставления статистики, гипотетически получать так называемый «почерк автора».</a:t>
            </a:r>
            <a:br>
              <a:rPr lang="ru-RU" dirty="0"/>
            </a:br>
            <a:r>
              <a:rPr lang="ru-RU" dirty="0"/>
              <a:t>К примеру, в процессе создания проекта  возникло желание местами использовать </a:t>
            </a:r>
            <a:r>
              <a:rPr lang="en-US" dirty="0"/>
              <a:t>MySQL </a:t>
            </a:r>
            <a:r>
              <a:rPr lang="ru-RU" dirty="0"/>
              <a:t>, как бы я не любил </a:t>
            </a:r>
            <a:r>
              <a:rPr lang="en-US" dirty="0"/>
              <a:t>PostgreSQL</a:t>
            </a:r>
            <a:r>
              <a:rPr lang="ru-RU" dirty="0"/>
              <a:t>. </a:t>
            </a:r>
            <a:br>
              <a:rPr lang="ru-RU" dirty="0"/>
            </a:br>
            <a:r>
              <a:rPr lang="ru-RU" dirty="0"/>
              <a:t>Интересные решения приходили в голову с использованием </a:t>
            </a:r>
            <a:r>
              <a:rPr lang="en-US" dirty="0"/>
              <a:t>Cassandra </a:t>
            </a:r>
            <a:r>
              <a:rPr lang="ru-RU" dirty="0"/>
              <a:t>и </a:t>
            </a:r>
            <a:r>
              <a:rPr lang="en-US" dirty="0"/>
              <a:t>MongoDB</a:t>
            </a:r>
            <a:r>
              <a:rPr lang="ru-RU" dirty="0"/>
              <a:t>, </a:t>
            </a:r>
            <a:r>
              <a:rPr lang="en-US" dirty="0" err="1"/>
              <a:t>ClickHouse</a:t>
            </a:r>
            <a:r>
              <a:rPr lang="en-US" dirty="0"/>
              <a:t> </a:t>
            </a:r>
            <a:r>
              <a:rPr lang="ru-RU" dirty="0"/>
              <a:t>как таковой включен в архитектуру, но можно было бы «поиграться», </a:t>
            </a:r>
            <a:r>
              <a:rPr lang="en-US" dirty="0" err="1"/>
              <a:t>GreenPlum</a:t>
            </a:r>
            <a:r>
              <a:rPr lang="en-US" dirty="0"/>
              <a:t> </a:t>
            </a:r>
            <a:r>
              <a:rPr lang="ru-RU" dirty="0"/>
              <a:t>хотелось применить, но на другом уровне. 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Проект является прототипом, но даже на текущем уровне решает часть затрат во всяком случае в моём списке задач. Курс позволил изучить помимо тем курса часть возможностей докер, с которым был всего лишь знаком на словах, </a:t>
            </a:r>
            <a:r>
              <a:rPr lang="en-US" dirty="0"/>
              <a:t>bash</a:t>
            </a:r>
            <a:r>
              <a:rPr lang="ru-RU" dirty="0"/>
              <a:t>-скрипт, </a:t>
            </a:r>
            <a:r>
              <a:rPr lang="en-US" dirty="0"/>
              <a:t>Linux</a:t>
            </a:r>
            <a:r>
              <a:rPr lang="ru-RU" dirty="0"/>
              <a:t>, </a:t>
            </a:r>
            <a:r>
              <a:rPr lang="en-US" dirty="0" err="1"/>
              <a:t>Mardown</a:t>
            </a:r>
            <a:r>
              <a:rPr lang="ru-RU"/>
              <a:t> и некоторые возможности инструментов программных средств </a:t>
            </a:r>
          </a:p>
        </p:txBody>
      </p:sp>
    </p:spTree>
    <p:extLst>
      <p:ext uri="{BB962C8B-B14F-4D97-AF65-F5344CB8AC3E}">
        <p14:creationId xmlns:p14="http://schemas.microsoft.com/office/powerpoint/2010/main" val="105271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3C4FCA-64C0-41F2-B4AE-B34539B64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0073"/>
          </a:xfrm>
        </p:spPr>
        <p:txBody>
          <a:bodyPr/>
          <a:lstStyle/>
          <a:p>
            <a:r>
              <a:rPr lang="ru-RU" altLang="ru-RU" b="1" dirty="0">
                <a:solidFill>
                  <a:srgbClr val="00B0F0"/>
                </a:solidFill>
              </a:rPr>
              <a:t>Краткое содержание: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DF62D2-41B9-43B7-B12F-474097012736}"/>
              </a:ext>
            </a:extLst>
          </p:cNvPr>
          <p:cNvSpPr txBox="1"/>
          <p:nvPr/>
        </p:nvSpPr>
        <p:spPr>
          <a:xfrm>
            <a:off x="2592925" y="1491143"/>
            <a:ext cx="89116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>
                <a:solidFill>
                  <a:srgbClr val="00B0F0"/>
                </a:solidFill>
              </a:rPr>
              <a:t>Вводная часть</a:t>
            </a:r>
          </a:p>
          <a:p>
            <a:r>
              <a:rPr lang="ru-RU" sz="2000" i="1" dirty="0">
                <a:solidFill>
                  <a:srgbClr val="00B0F0"/>
                </a:solidFill>
              </a:rPr>
              <a:t>Общая архитектура, основные процессы</a:t>
            </a:r>
            <a:br>
              <a:rPr lang="ru-RU" sz="2000" i="1" dirty="0">
                <a:solidFill>
                  <a:srgbClr val="00B0F0"/>
                </a:solidFill>
              </a:rPr>
            </a:br>
            <a:r>
              <a:rPr lang="ru-RU" sz="2000" i="1" dirty="0">
                <a:solidFill>
                  <a:srgbClr val="00B0F0"/>
                </a:solidFill>
              </a:rPr>
              <a:t>Основные составляющие проекта</a:t>
            </a:r>
            <a:br>
              <a:rPr lang="ru-RU" sz="2000" i="1" dirty="0">
                <a:solidFill>
                  <a:srgbClr val="00B0F0"/>
                </a:solidFill>
              </a:rPr>
            </a:br>
            <a:r>
              <a:rPr lang="ru-RU" sz="2000" i="1" dirty="0">
                <a:solidFill>
                  <a:srgbClr val="00B0F0"/>
                </a:solidFill>
              </a:rPr>
              <a:t>Реализованный модуль</a:t>
            </a:r>
            <a:br>
              <a:rPr lang="ru-RU" sz="2000" i="1" dirty="0">
                <a:solidFill>
                  <a:srgbClr val="00B0F0"/>
                </a:solidFill>
              </a:rPr>
            </a:br>
            <a:r>
              <a:rPr lang="ru-RU" sz="2000" i="1" dirty="0">
                <a:solidFill>
                  <a:srgbClr val="00B0F0"/>
                </a:solidFill>
              </a:rPr>
              <a:t>   </a:t>
            </a:r>
            <a:r>
              <a:rPr lang="en-US" sz="2000" i="1" dirty="0" err="1">
                <a:solidFill>
                  <a:srgbClr val="00B0F0"/>
                </a:solidFill>
              </a:rPr>
              <a:t>Patroni</a:t>
            </a:r>
            <a:br>
              <a:rPr lang="en-US" sz="2000" i="1" dirty="0">
                <a:solidFill>
                  <a:srgbClr val="00B0F0"/>
                </a:solidFill>
              </a:rPr>
            </a:br>
            <a:r>
              <a:rPr lang="en-US" sz="2000" i="1" dirty="0">
                <a:solidFill>
                  <a:srgbClr val="00B0F0"/>
                </a:solidFill>
              </a:rPr>
              <a:t>   PostgreSQL</a:t>
            </a:r>
            <a:endParaRPr lang="ru-RU" sz="2000" i="1" dirty="0">
              <a:solidFill>
                <a:srgbClr val="00B0F0"/>
              </a:solidFill>
            </a:endParaRPr>
          </a:p>
          <a:p>
            <a:r>
              <a:rPr lang="ru-RU" sz="2000" i="1" dirty="0">
                <a:solidFill>
                  <a:srgbClr val="00B0F0"/>
                </a:solidFill>
              </a:rPr>
              <a:t>   </a:t>
            </a:r>
            <a:r>
              <a:rPr lang="en-US" sz="2000" i="1" dirty="0">
                <a:solidFill>
                  <a:srgbClr val="00B0F0"/>
                </a:solidFill>
              </a:rPr>
              <a:t>ETCD</a:t>
            </a:r>
          </a:p>
          <a:p>
            <a:r>
              <a:rPr lang="en-US" sz="2000" i="1" dirty="0">
                <a:solidFill>
                  <a:srgbClr val="00B0F0"/>
                </a:solidFill>
              </a:rPr>
              <a:t>   Backup</a:t>
            </a:r>
          </a:p>
          <a:p>
            <a:r>
              <a:rPr lang="en-US" sz="2000" i="1" dirty="0">
                <a:solidFill>
                  <a:srgbClr val="00B0F0"/>
                </a:solidFill>
              </a:rPr>
              <a:t>   </a:t>
            </a:r>
            <a:r>
              <a:rPr lang="ru-RU" sz="2000" i="1" dirty="0">
                <a:solidFill>
                  <a:srgbClr val="00B0F0"/>
                </a:solidFill>
              </a:rPr>
              <a:t>Схема БД</a:t>
            </a:r>
            <a:br>
              <a:rPr lang="en-US" sz="2000" i="1" dirty="0">
                <a:solidFill>
                  <a:srgbClr val="00B0F0"/>
                </a:solidFill>
              </a:rPr>
            </a:br>
            <a:r>
              <a:rPr lang="en-US" sz="2000" i="1" dirty="0">
                <a:solidFill>
                  <a:srgbClr val="00B0F0"/>
                </a:solidFill>
              </a:rPr>
              <a:t>   </a:t>
            </a:r>
            <a:r>
              <a:rPr lang="ru-RU" sz="2000" i="1" dirty="0">
                <a:solidFill>
                  <a:srgbClr val="00B0F0"/>
                </a:solidFill>
              </a:rPr>
              <a:t>Основные функции и возможности</a:t>
            </a:r>
            <a:br>
              <a:rPr lang="ru-RU" sz="2000" i="1" dirty="0">
                <a:solidFill>
                  <a:srgbClr val="00B0F0"/>
                </a:solidFill>
              </a:rPr>
            </a:br>
            <a:r>
              <a:rPr lang="ru-RU" sz="2000" i="1" dirty="0">
                <a:solidFill>
                  <a:srgbClr val="00B0F0"/>
                </a:solidFill>
              </a:rPr>
              <a:t>Перспективы развития, гипотезы и возможные решения</a:t>
            </a:r>
            <a:br>
              <a:rPr lang="en-US" sz="2000" i="1" dirty="0">
                <a:solidFill>
                  <a:srgbClr val="00B0F0"/>
                </a:solidFill>
              </a:rPr>
            </a:br>
            <a:r>
              <a:rPr lang="ru-RU" sz="2000" i="1" dirty="0">
                <a:solidFill>
                  <a:srgbClr val="00B0F0"/>
                </a:solidFill>
              </a:rPr>
              <a:t>Рефлексия</a:t>
            </a:r>
          </a:p>
        </p:txBody>
      </p:sp>
    </p:spTree>
    <p:extLst>
      <p:ext uri="{BB962C8B-B14F-4D97-AF65-F5344CB8AC3E}">
        <p14:creationId xmlns:p14="http://schemas.microsoft.com/office/powerpoint/2010/main" val="1328048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8852235-0EC3-4878-B50C-AAF2F85C9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184" y="3106271"/>
            <a:ext cx="3156210" cy="315621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CB2D42-9136-40D7-9A1D-59FC0D9D1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50349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00B0F0"/>
                </a:solidFill>
              </a:rPr>
              <a:t>Вводная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4DA0AA5-1030-4CC2-ADB9-68F168CB1F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17750" y="2810311"/>
            <a:ext cx="3638434" cy="3638434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7BBF07-9AC8-4E21-8ADF-8C0B7CBB0981}"/>
              </a:ext>
            </a:extLst>
          </p:cNvPr>
          <p:cNvSpPr txBox="1"/>
          <p:nvPr/>
        </p:nvSpPr>
        <p:spPr>
          <a:xfrm>
            <a:off x="2317749" y="1232424"/>
            <a:ext cx="88198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00B0F0"/>
                </a:solidFill>
              </a:rPr>
              <a:t>Сегодня мы окружены тысячью чатов, сообщений, переписок, бесед. Точно знаем, что в этом ворохе повседневных деловых и не очень деловых бесед, под серостью рабочих будней скрыто золото информации, алмазы решений, изумруды алгоритмов. Надо всего лишь отыскать, раскопать. Много ли времени есть.</a:t>
            </a:r>
          </a:p>
          <a:p>
            <a:r>
              <a:rPr lang="ru-RU" sz="1400" dirty="0">
                <a:solidFill>
                  <a:srgbClr val="00B0F0"/>
                </a:solidFill>
              </a:rPr>
              <a:t>С помощью инструмента «</a:t>
            </a:r>
            <a:r>
              <a:rPr lang="ru-RU" sz="1400" dirty="0" err="1">
                <a:solidFill>
                  <a:srgbClr val="00B0F0"/>
                </a:solidFill>
              </a:rPr>
              <a:t>АГриЧака</a:t>
            </a:r>
            <a:r>
              <a:rPr lang="ru-RU" sz="1400" dirty="0">
                <a:solidFill>
                  <a:srgbClr val="00B0F0"/>
                </a:solidFill>
              </a:rPr>
              <a:t>» Вы можете увереннее ориентироваться в ворохе чатов и груде переписок выделяя для себя главное и отсеивая ненужное, ускоряя работу в несколько раз.</a:t>
            </a:r>
          </a:p>
          <a:p>
            <a:endParaRPr lang="ru-RU" sz="14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B392D04-6E6C-4DAB-AEC3-2B18F2E18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2394" y="3338378"/>
            <a:ext cx="2691996" cy="269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6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4F55F7-A79E-463C-97C4-08D5FC775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Прототип архитектуры </a:t>
            </a:r>
            <a:r>
              <a:rPr lang="ru-RU" dirty="0" err="1"/>
              <a:t>АГриЧака</a:t>
            </a:r>
            <a:endParaRPr lang="ru-RU" dirty="0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4DE8653-62E2-4DEB-8ABB-C260D436584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D54926E-BCE6-4821-A5CD-50D3D1BEA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Прототип прототипа</a:t>
            </a:r>
          </a:p>
        </p:txBody>
      </p:sp>
    </p:spTree>
    <p:extLst>
      <p:ext uri="{BB962C8B-B14F-4D97-AF65-F5344CB8AC3E}">
        <p14:creationId xmlns:p14="http://schemas.microsoft.com/office/powerpoint/2010/main" val="1714497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CE768B-87FD-41D2-AC6B-432AEE02E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639112"/>
            <a:ext cx="8915399" cy="728226"/>
          </a:xfrm>
        </p:spPr>
        <p:txBody>
          <a:bodyPr>
            <a:normAutofit fontScale="90000"/>
          </a:bodyPr>
          <a:lstStyle/>
          <a:p>
            <a:r>
              <a:rPr lang="ru-RU" dirty="0"/>
              <a:t>Схема взаимодействия </a:t>
            </a:r>
            <a:r>
              <a:rPr lang="ru-RU" dirty="0" err="1"/>
              <a:t>модуей</a:t>
            </a:r>
            <a:r>
              <a:rPr lang="ru-RU" dirty="0"/>
              <a:t> и </a:t>
            </a:r>
            <a:r>
              <a:rPr lang="ru-RU" dirty="0" err="1"/>
              <a:t>инструмены</a:t>
            </a:r>
            <a:r>
              <a:rPr lang="ru-RU" dirty="0"/>
              <a:t> для реализации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3076C2A-F357-4E7F-8614-DC94D74F694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5A1B792-D6A7-4CB4-B004-BCCC2FD6A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Прототип прототипа</a:t>
            </a:r>
          </a:p>
        </p:txBody>
      </p:sp>
    </p:spTree>
    <p:extLst>
      <p:ext uri="{BB962C8B-B14F-4D97-AF65-F5344CB8AC3E}">
        <p14:creationId xmlns:p14="http://schemas.microsoft.com/office/powerpoint/2010/main" val="3132795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52C2F5-C4C6-4814-9F61-C0DC330D8B08}"/>
              </a:ext>
            </a:extLst>
          </p:cNvPr>
          <p:cNvSpPr txBox="1"/>
          <p:nvPr/>
        </p:nvSpPr>
        <p:spPr>
          <a:xfrm>
            <a:off x="2467761" y="528507"/>
            <a:ext cx="72564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High-Availability PostgreSQL </a:t>
            </a:r>
            <a:r>
              <a:rPr lang="ru-RU" dirty="0"/>
              <a:t>кластер с </a:t>
            </a:r>
            <a:r>
              <a:rPr lang="en-US" dirty="0" err="1"/>
              <a:t>Patroni</a:t>
            </a:r>
            <a:endParaRPr lang="ru-RU" dirty="0"/>
          </a:p>
          <a:p>
            <a:r>
              <a:rPr lang="ru-RU" b="1" dirty="0"/>
              <a:t>Заголовок</a:t>
            </a:r>
            <a:r>
              <a:rPr lang="ru-RU" dirty="0"/>
              <a:t>: </a:t>
            </a:r>
            <a:r>
              <a:rPr lang="en-US" dirty="0"/>
              <a:t>High-Availability PostgreSQL </a:t>
            </a:r>
            <a:r>
              <a:rPr lang="ru-RU" dirty="0"/>
              <a:t>кластер с </a:t>
            </a:r>
            <a:r>
              <a:rPr lang="en-US" dirty="0" err="1"/>
              <a:t>Patroni</a:t>
            </a:r>
            <a:endParaRPr lang="en-US" dirty="0"/>
          </a:p>
          <a:p>
            <a:r>
              <a:rPr lang="ru-RU" b="1" dirty="0"/>
              <a:t>Подзаголовок</a:t>
            </a:r>
            <a:r>
              <a:rPr lang="ru-RU" dirty="0"/>
              <a:t>: Автоматическая репликация, отказоустойчивость и </a:t>
            </a:r>
            <a:r>
              <a:rPr lang="ru-RU" dirty="0" err="1"/>
              <a:t>бэкапы</a:t>
            </a:r>
            <a:endParaRPr lang="ru-RU" dirty="0"/>
          </a:p>
          <a:p>
            <a:r>
              <a:rPr lang="ru-RU" b="1" dirty="0"/>
              <a:t>Логотипы</a:t>
            </a:r>
            <a:r>
              <a:rPr lang="ru-RU" dirty="0"/>
              <a:t>: </a:t>
            </a:r>
            <a:r>
              <a:rPr lang="en-US" dirty="0"/>
              <a:t>Docker, PostgreSQL, </a:t>
            </a:r>
            <a:r>
              <a:rPr lang="en-US" dirty="0" err="1"/>
              <a:t>Patroni</a:t>
            </a:r>
            <a:r>
              <a:rPr lang="en-US" dirty="0"/>
              <a:t>, </a:t>
            </a:r>
            <a:r>
              <a:rPr lang="en-US" dirty="0" err="1"/>
              <a:t>etcd</a:t>
            </a:r>
            <a:endParaRPr lang="en-US" dirty="0"/>
          </a:p>
          <a:p>
            <a:r>
              <a:rPr lang="ru-RU" b="1" dirty="0"/>
              <a:t>Автор и дата</a:t>
            </a:r>
            <a:endParaRPr lang="ru-RU" dirty="0"/>
          </a:p>
          <a:p>
            <a:endParaRPr lang="ru-RU" dirty="0"/>
          </a:p>
          <a:p>
            <a:r>
              <a:rPr lang="ru-RU" b="1" dirty="0"/>
              <a:t>Архитектура решения</a:t>
            </a:r>
          </a:p>
          <a:p>
            <a:r>
              <a:rPr lang="en-US" dirty="0"/>
              <a:t>[Docker Host]</a:t>
            </a:r>
          </a:p>
          <a:p>
            <a:r>
              <a:rPr lang="en-US" dirty="0"/>
              <a:t>├── </a:t>
            </a:r>
            <a:r>
              <a:rPr lang="en-US" dirty="0" err="1"/>
              <a:t>etcd</a:t>
            </a:r>
            <a:r>
              <a:rPr lang="en-US" dirty="0"/>
              <a:t> (</a:t>
            </a:r>
            <a:r>
              <a:rPr lang="ru-RU" dirty="0"/>
              <a:t>хранилище конфигурации)</a:t>
            </a:r>
          </a:p>
          <a:p>
            <a:r>
              <a:rPr lang="ru-RU" dirty="0"/>
              <a:t>├── </a:t>
            </a:r>
            <a:r>
              <a:rPr lang="en-US" dirty="0" err="1"/>
              <a:t>Patroni</a:t>
            </a:r>
            <a:r>
              <a:rPr lang="en-US" dirty="0"/>
              <a:t> 1 (PostgreSQL Master)</a:t>
            </a:r>
          </a:p>
          <a:p>
            <a:r>
              <a:rPr lang="en-US" dirty="0"/>
              <a:t>├── </a:t>
            </a:r>
            <a:r>
              <a:rPr lang="en-US" dirty="0" err="1"/>
              <a:t>Patroni</a:t>
            </a:r>
            <a:r>
              <a:rPr lang="en-US" dirty="0"/>
              <a:t> 2 (PostgreSQL Replica)</a:t>
            </a:r>
          </a:p>
          <a:p>
            <a:r>
              <a:rPr lang="en-US" dirty="0"/>
              <a:t>└── </a:t>
            </a:r>
            <a:r>
              <a:rPr lang="en-US" dirty="0" err="1"/>
              <a:t>pgbackup</a:t>
            </a:r>
            <a:r>
              <a:rPr lang="en-US" dirty="0"/>
              <a:t> (</a:t>
            </a:r>
            <a:r>
              <a:rPr lang="ru-RU" dirty="0"/>
              <a:t>сервис </a:t>
            </a:r>
            <a:r>
              <a:rPr lang="ru-RU" dirty="0" err="1"/>
              <a:t>бэкапов</a:t>
            </a:r>
            <a:r>
              <a:rPr lang="ru-RU" dirty="0"/>
              <a:t>)</a:t>
            </a:r>
          </a:p>
          <a:p>
            <a:endParaRPr lang="ru-RU" dirty="0"/>
          </a:p>
          <a:p>
            <a:r>
              <a:rPr lang="ru-RU" b="1" dirty="0"/>
              <a:t>Компоненты</a:t>
            </a:r>
            <a:r>
              <a:rPr lang="ru-RU" dirty="0"/>
              <a:t>:</a:t>
            </a:r>
          </a:p>
          <a:p>
            <a:pPr lvl="1"/>
            <a:r>
              <a:rPr lang="en-US" dirty="0" err="1"/>
              <a:t>etcd</a:t>
            </a:r>
            <a:r>
              <a:rPr lang="en-US" dirty="0"/>
              <a:t>: </a:t>
            </a:r>
            <a:r>
              <a:rPr lang="ru-RU" dirty="0"/>
              <a:t>Координация кластера</a:t>
            </a:r>
          </a:p>
          <a:p>
            <a:pPr lvl="1"/>
            <a:r>
              <a:rPr lang="en-US" dirty="0" err="1"/>
              <a:t>Patroni</a:t>
            </a:r>
            <a:r>
              <a:rPr lang="en-US" dirty="0"/>
              <a:t>: </a:t>
            </a:r>
            <a:r>
              <a:rPr lang="ru-RU" dirty="0"/>
              <a:t>Управление </a:t>
            </a:r>
            <a:r>
              <a:rPr lang="en-US" dirty="0"/>
              <a:t>PostgreSQL (+</a:t>
            </a:r>
            <a:r>
              <a:rPr lang="ru-RU" dirty="0"/>
              <a:t>авто-</a:t>
            </a:r>
            <a:r>
              <a:rPr lang="ru-RU" dirty="0" err="1"/>
              <a:t>фейловер</a:t>
            </a:r>
            <a:r>
              <a:rPr lang="ru-RU" dirty="0"/>
              <a:t>)</a:t>
            </a:r>
          </a:p>
          <a:p>
            <a:pPr lvl="1"/>
            <a:r>
              <a:rPr lang="en-US" dirty="0" err="1"/>
              <a:t>pgbackup</a:t>
            </a:r>
            <a:r>
              <a:rPr lang="en-US" dirty="0"/>
              <a:t>: </a:t>
            </a:r>
            <a:r>
              <a:rPr lang="ru-RU" dirty="0"/>
              <a:t>Ежедневные </a:t>
            </a:r>
            <a:r>
              <a:rPr lang="ru-RU" dirty="0" err="1"/>
              <a:t>бэкапы</a:t>
            </a:r>
            <a:endParaRPr lang="ru-RU" dirty="0"/>
          </a:p>
          <a:p>
            <a:endParaRPr lang="ru-RU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8497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31A539-AB52-4356-8B25-30599E8A5264}"/>
              </a:ext>
            </a:extLst>
          </p:cNvPr>
          <p:cNvSpPr txBox="1"/>
          <p:nvPr/>
        </p:nvSpPr>
        <p:spPr>
          <a:xfrm>
            <a:off x="2362898" y="352338"/>
            <a:ext cx="941244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Настройка </a:t>
            </a:r>
            <a:r>
              <a:rPr lang="en-US" b="1" dirty="0" err="1"/>
              <a:t>Patroni</a:t>
            </a:r>
            <a:endParaRPr lang="en-US" b="1" dirty="0"/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scope: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my_cluster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restapi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: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 listen: 0.0.0.0:8008</a:t>
            </a:r>
          </a:p>
          <a:p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etcd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: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 host: etcd:2379</a:t>
            </a:r>
          </a:p>
          <a:p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postgresql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: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pg_hba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: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   - host all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all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0.0.0.0/0 md5</a:t>
            </a:r>
            <a:br>
              <a:rPr lang="ru-RU" sz="12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ru-RU" b="1" dirty="0"/>
              <a:t>Преимущества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Автоматическое переключение при сбоях</a:t>
            </a:r>
          </a:p>
          <a:p>
            <a:pPr lvl="1"/>
            <a:r>
              <a:rPr lang="ru-RU" dirty="0"/>
              <a:t>Централизованное управление через </a:t>
            </a:r>
            <a:r>
              <a:rPr lang="ru-RU" dirty="0" err="1"/>
              <a:t>etcd</a:t>
            </a:r>
            <a:endParaRPr lang="ru-RU" dirty="0"/>
          </a:p>
          <a:p>
            <a:endParaRPr lang="ru-RU" sz="12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u-RU" b="1" dirty="0"/>
              <a:t>Система </a:t>
            </a:r>
            <a:r>
              <a:rPr lang="ru-RU" b="1" dirty="0" err="1"/>
              <a:t>бэкапов</a:t>
            </a:r>
            <a:endParaRPr lang="ru-RU" b="1" dirty="0"/>
          </a:p>
          <a:p>
            <a:r>
              <a:rPr lang="ru-RU" sz="1200" dirty="0">
                <a:solidFill>
                  <a:schemeClr val="bg1">
                    <a:lumMod val="65000"/>
                  </a:schemeClr>
                </a:solidFill>
              </a:rPr>
              <a:t>Схема работы:</a:t>
            </a:r>
          </a:p>
          <a:p>
            <a:r>
              <a:rPr lang="ru-RU" sz="1200" dirty="0">
                <a:solidFill>
                  <a:schemeClr val="bg1">
                    <a:lumMod val="65000"/>
                  </a:schemeClr>
                </a:solidFill>
              </a:rPr>
              <a:t>Скрипт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backup-script.sh 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</a:rPr>
              <a:t>запускается по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cron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pg_dump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</a:rPr>
              <a:t>создает </a:t>
            </a:r>
            <a:r>
              <a:rPr lang="ru-RU" sz="1200" dirty="0" err="1">
                <a:solidFill>
                  <a:schemeClr val="bg1">
                    <a:lumMod val="65000"/>
                  </a:schemeClr>
                </a:solidFill>
              </a:rPr>
              <a:t>бэкап</a:t>
            </a:r>
            <a:endParaRPr lang="ru-RU" sz="12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u-RU" sz="1200" dirty="0">
                <a:solidFill>
                  <a:schemeClr val="bg1">
                    <a:lumMod val="65000"/>
                  </a:schemeClr>
                </a:solidFill>
              </a:rPr>
              <a:t>Файлы сохраняются в ./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backups</a:t>
            </a:r>
            <a:br>
              <a:rPr lang="ru-RU" sz="12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ru-RU" b="1" dirty="0"/>
              <a:t>Пример команды</a:t>
            </a:r>
            <a:r>
              <a:rPr lang="ru-RU" dirty="0"/>
              <a:t>:</a:t>
            </a:r>
            <a:br>
              <a:rPr lang="ru-RU" dirty="0"/>
            </a:b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pg_dump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-h patroni1 -p 5432 -U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postgres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-F c -f /backups/backup_$(date +"%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Y%m%d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").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sql</a:t>
            </a:r>
            <a:br>
              <a:rPr lang="ru-RU" sz="1200" dirty="0">
                <a:solidFill>
                  <a:schemeClr val="bg1">
                    <a:lumMod val="65000"/>
                  </a:schemeClr>
                </a:solidFill>
              </a:rPr>
            </a:br>
            <a:br>
              <a:rPr lang="ru-RU" sz="1200" dirty="0">
                <a:solidFill>
                  <a:schemeClr val="bg1">
                    <a:lumMod val="65000"/>
                  </a:schemeClr>
                </a:solidFill>
              </a:rPr>
            </a:br>
            <a:endParaRPr lang="ru-RU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792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A6BC6F-B583-4F0F-A4CE-EBA7AC8D0A56}"/>
              </a:ext>
            </a:extLst>
          </p:cNvPr>
          <p:cNvSpPr txBox="1"/>
          <p:nvPr/>
        </p:nvSpPr>
        <p:spPr>
          <a:xfrm>
            <a:off x="2743200" y="474345"/>
            <a:ext cx="840576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Docker-</a:t>
            </a:r>
            <a:r>
              <a:rPr lang="ru-RU" b="1" dirty="0"/>
              <a:t>реализация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services: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 patroni1: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   image: registry.opensource.zalan.do/acid/spilo-14:2.1-p7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   environment: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     PATRONI_POSTGRESQL_DATA_DIR: /var/lib/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postgresql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/data/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pgdata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pgbackup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: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   image: postgres:14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   volumes: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     - ./backups:/backups</a:t>
            </a:r>
            <a:br>
              <a:rPr lang="ru-RU" sz="12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ru-RU" b="1" dirty="0"/>
              <a:t>Преимущества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Изоляция сервисов</a:t>
            </a:r>
          </a:p>
          <a:p>
            <a:pPr lvl="1"/>
            <a:r>
              <a:rPr lang="ru-RU" dirty="0"/>
              <a:t>Простота развертывания</a:t>
            </a:r>
          </a:p>
          <a:p>
            <a:br>
              <a:rPr lang="ru-RU" dirty="0"/>
            </a:br>
            <a:r>
              <a:rPr lang="ru-RU" b="1" dirty="0"/>
              <a:t>Проверка работы</a:t>
            </a:r>
          </a:p>
          <a:p>
            <a:r>
              <a:rPr lang="ru-RU" b="1" dirty="0"/>
              <a:t>Команды для мониторинга</a:t>
            </a:r>
            <a:r>
              <a:rPr lang="ru-RU" dirty="0"/>
              <a:t>:</a:t>
            </a:r>
          </a:p>
          <a:p>
            <a:r>
              <a:rPr lang="ru-RU" sz="1200" dirty="0">
                <a:solidFill>
                  <a:schemeClr val="bg1">
                    <a:lumMod val="65000"/>
                  </a:schemeClr>
                </a:solidFill>
              </a:rPr>
              <a:t># Статус кластера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curl http://localhost:8008</a:t>
            </a:r>
          </a:p>
          <a:p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# 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</a:rPr>
              <a:t>Проверка репликации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docker exec -it patroni1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psql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-c "SELECT * FROM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pg_stat_replication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;"</a:t>
            </a:r>
          </a:p>
          <a:p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# 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</a:rPr>
              <a:t>Просмотр </a:t>
            </a:r>
            <a:r>
              <a:rPr lang="ru-RU" sz="1200" dirty="0" err="1">
                <a:solidFill>
                  <a:schemeClr val="bg1">
                    <a:lumMod val="65000"/>
                  </a:schemeClr>
                </a:solidFill>
              </a:rPr>
              <a:t>бэкапов</a:t>
            </a:r>
            <a:endParaRPr lang="ru-RU" sz="12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ls -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lh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./backups</a:t>
            </a:r>
            <a:endParaRPr lang="ru-RU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BF68F2EC-B77F-4EC7-9C41-C3DDA02B8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50505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Inter"/>
              </a:rPr>
              <a:t>bash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Inter"/>
              </a:rPr>
              <a:t>Copy</a:t>
            </a:r>
            <a:endParaRPr kumimoji="0" lang="ru-RU" altLang="ru-RU" sz="900" b="0" i="0" u="none" strike="noStrike" cap="none" normalizeH="0" baseline="0">
              <a:ln>
                <a:noFill/>
              </a:ln>
              <a:solidFill>
                <a:srgbClr val="636F88"/>
              </a:solidFill>
              <a:effectLst/>
              <a:latin typeface="var(--ds-font-family-cod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>
                <a:ln>
                  <a:noFill/>
                </a:ln>
                <a:solidFill>
                  <a:srgbClr val="636F88"/>
                </a:solidFill>
                <a:effectLst/>
                <a:latin typeface="var(--ds-font-family-code)"/>
              </a:rPr>
              <a:t># Статус кластера</a:t>
            </a:r>
            <a:r>
              <a:rPr kumimoji="0" lang="ru-RU" altLang="ru-RU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var(--ds-font-family-code)"/>
              </a:rPr>
              <a:t> </a:t>
            </a:r>
            <a:r>
              <a:rPr kumimoji="0" lang="ru-RU" altLang="ru-RU" sz="900" b="0" i="0" u="none" strike="noStrike" cap="none" normalizeH="0" baseline="0">
                <a:ln>
                  <a:noFill/>
                </a:ln>
                <a:solidFill>
                  <a:srgbClr val="88C0D0"/>
                </a:solidFill>
                <a:effectLst/>
                <a:latin typeface="var(--ds-font-family-code)"/>
              </a:rPr>
              <a:t>curl</a:t>
            </a:r>
            <a:r>
              <a:rPr kumimoji="0" lang="ru-RU" altLang="ru-RU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var(--ds-font-family-code)"/>
              </a:rPr>
              <a:t> http://localhost:8008 </a:t>
            </a:r>
            <a:r>
              <a:rPr kumimoji="0" lang="ru-RU" altLang="ru-RU" sz="900" b="0" i="0" u="none" strike="noStrike" cap="none" normalizeH="0" baseline="0">
                <a:ln>
                  <a:noFill/>
                </a:ln>
                <a:solidFill>
                  <a:srgbClr val="636F88"/>
                </a:solidFill>
                <a:effectLst/>
                <a:latin typeface="var(--ds-font-family-code)"/>
              </a:rPr>
              <a:t># Проверка репликации</a:t>
            </a:r>
            <a:r>
              <a:rPr kumimoji="0" lang="ru-RU" altLang="ru-RU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var(--ds-font-family-code)"/>
              </a:rPr>
              <a:t> </a:t>
            </a:r>
            <a:r>
              <a:rPr kumimoji="0" lang="ru-RU" altLang="ru-RU" sz="900" b="0" i="0" u="none" strike="noStrike" cap="none" normalizeH="0" baseline="0">
                <a:ln>
                  <a:noFill/>
                </a:ln>
                <a:solidFill>
                  <a:srgbClr val="88C0D0"/>
                </a:solidFill>
                <a:effectLst/>
                <a:latin typeface="var(--ds-font-family-code)"/>
              </a:rPr>
              <a:t>docker</a:t>
            </a:r>
            <a:r>
              <a:rPr kumimoji="0" lang="ru-RU" altLang="ru-RU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var(--ds-font-family-code)"/>
              </a:rPr>
              <a:t> </a:t>
            </a:r>
            <a:r>
              <a:rPr kumimoji="0" lang="ru-RU" altLang="ru-RU" sz="900" b="0" i="0" u="none" strike="noStrike" cap="none" normalizeH="0" baseline="0">
                <a:ln>
                  <a:noFill/>
                </a:ln>
                <a:solidFill>
                  <a:srgbClr val="88C0D0"/>
                </a:solidFill>
                <a:effectLst/>
                <a:latin typeface="var(--ds-font-family-code)"/>
              </a:rPr>
              <a:t>exec</a:t>
            </a:r>
            <a:r>
              <a:rPr kumimoji="0" lang="ru-RU" altLang="ru-RU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var(--ds-font-family-code)"/>
              </a:rPr>
              <a:t> </a:t>
            </a:r>
            <a:r>
              <a:rPr kumimoji="0" lang="ru-RU" altLang="ru-RU" sz="900" b="0" i="0" u="none" strike="noStrike" cap="none" normalizeH="0" baseline="0">
                <a:ln>
                  <a:noFill/>
                </a:ln>
                <a:solidFill>
                  <a:srgbClr val="81A1C1"/>
                </a:solidFill>
                <a:effectLst/>
                <a:latin typeface="var(--ds-font-family-code)"/>
              </a:rPr>
              <a:t>-it</a:t>
            </a:r>
            <a:r>
              <a:rPr kumimoji="0" lang="ru-RU" altLang="ru-RU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var(--ds-font-family-code)"/>
              </a:rPr>
              <a:t> patroni1 psql </a:t>
            </a:r>
            <a:r>
              <a:rPr kumimoji="0" lang="ru-RU" altLang="ru-RU" sz="900" b="0" i="0" u="none" strike="noStrike" cap="none" normalizeH="0" baseline="0">
                <a:ln>
                  <a:noFill/>
                </a:ln>
                <a:solidFill>
                  <a:srgbClr val="81A1C1"/>
                </a:solidFill>
                <a:effectLst/>
                <a:latin typeface="var(--ds-font-family-code)"/>
              </a:rPr>
              <a:t>-c</a:t>
            </a:r>
            <a:r>
              <a:rPr kumimoji="0" lang="ru-RU" altLang="ru-RU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var(--ds-font-family-code)"/>
              </a:rPr>
              <a:t> </a:t>
            </a:r>
            <a:r>
              <a:rPr kumimoji="0" lang="ru-RU" altLang="ru-RU" sz="900" b="0" i="0" u="none" strike="noStrike" cap="none" normalizeH="0" baseline="0">
                <a:ln>
                  <a:noFill/>
                </a:ln>
                <a:solidFill>
                  <a:srgbClr val="A3BE8C"/>
                </a:solidFill>
                <a:effectLst/>
                <a:latin typeface="var(--ds-font-family-code)"/>
              </a:rPr>
              <a:t>"SELECT * FROM pg_stat_replication;"</a:t>
            </a:r>
            <a:r>
              <a:rPr kumimoji="0" lang="ru-RU" altLang="ru-RU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var(--ds-font-family-code)"/>
              </a:rPr>
              <a:t> </a:t>
            </a:r>
            <a:r>
              <a:rPr kumimoji="0" lang="ru-RU" altLang="ru-RU" sz="900" b="0" i="0" u="none" strike="noStrike" cap="none" normalizeH="0" baseline="0">
                <a:ln>
                  <a:noFill/>
                </a:ln>
                <a:solidFill>
                  <a:srgbClr val="636F88"/>
                </a:solidFill>
                <a:effectLst/>
                <a:latin typeface="var(--ds-font-family-code)"/>
              </a:rPr>
              <a:t># Просмотр бэкапов</a:t>
            </a:r>
            <a:r>
              <a:rPr kumimoji="0" lang="ru-RU" altLang="ru-RU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var(--ds-font-family-code)"/>
              </a:rPr>
              <a:t> </a:t>
            </a:r>
            <a:r>
              <a:rPr kumimoji="0" lang="ru-RU" altLang="ru-RU" sz="900" b="0" i="0" u="none" strike="noStrike" cap="none" normalizeH="0" baseline="0">
                <a:ln>
                  <a:noFill/>
                </a:ln>
                <a:solidFill>
                  <a:srgbClr val="88C0D0"/>
                </a:solidFill>
                <a:effectLst/>
                <a:latin typeface="var(--ds-font-family-code)"/>
              </a:rPr>
              <a:t>ls</a:t>
            </a:r>
            <a:r>
              <a:rPr kumimoji="0" lang="ru-RU" altLang="ru-RU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var(--ds-font-family-code)"/>
              </a:rPr>
              <a:t> </a:t>
            </a:r>
            <a:r>
              <a:rPr kumimoji="0" lang="ru-RU" altLang="ru-RU" sz="900" b="0" i="0" u="none" strike="noStrike" cap="none" normalizeH="0" baseline="0">
                <a:ln>
                  <a:noFill/>
                </a:ln>
                <a:solidFill>
                  <a:srgbClr val="81A1C1"/>
                </a:solidFill>
                <a:effectLst/>
                <a:latin typeface="var(--ds-font-family-code)"/>
              </a:rPr>
              <a:t>-lh</a:t>
            </a:r>
            <a:r>
              <a:rPr kumimoji="0" lang="ru-RU" altLang="ru-RU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var(--ds-font-family-code)"/>
              </a:rPr>
              <a:t> ./backups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897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023441-EB76-46C1-9110-C103E5A1AF71}"/>
              </a:ext>
            </a:extLst>
          </p:cNvPr>
          <p:cNvSpPr txBox="1"/>
          <p:nvPr/>
        </p:nvSpPr>
        <p:spPr>
          <a:xfrm>
            <a:off x="2843868" y="545284"/>
            <a:ext cx="835543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Дополнительные возможности</a:t>
            </a:r>
          </a:p>
          <a:p>
            <a:r>
              <a:rPr lang="ru-RU" b="1" dirty="0"/>
              <a:t>Расширения системы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Добавьте мониторинг (</a:t>
            </a:r>
            <a:r>
              <a:rPr lang="ru-RU" dirty="0" err="1"/>
              <a:t>Prometheus</a:t>
            </a:r>
            <a:r>
              <a:rPr lang="ru-RU" dirty="0"/>
              <a:t> + </a:t>
            </a:r>
            <a:r>
              <a:rPr lang="ru-RU" dirty="0" err="1"/>
              <a:t>Grafana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Настройте </a:t>
            </a:r>
            <a:r>
              <a:rPr lang="ru-RU" dirty="0" err="1"/>
              <a:t>алертинг</a:t>
            </a:r>
            <a:r>
              <a:rPr lang="ru-RU" dirty="0"/>
              <a:t> при сбоях</a:t>
            </a:r>
          </a:p>
          <a:p>
            <a:pPr lvl="1"/>
            <a:r>
              <a:rPr lang="ru-RU" dirty="0"/>
              <a:t>Интегрируйте с S3 (для хранения </a:t>
            </a:r>
            <a:r>
              <a:rPr lang="ru-RU" dirty="0" err="1"/>
              <a:t>бэкапов</a:t>
            </a:r>
            <a:r>
              <a:rPr lang="ru-RU" dirty="0"/>
              <a:t>)</a:t>
            </a:r>
          </a:p>
          <a:p>
            <a:r>
              <a:rPr lang="ru-RU" b="1" dirty="0"/>
              <a:t>Статистика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Доступность 99.99%</a:t>
            </a:r>
          </a:p>
          <a:p>
            <a:pPr lvl="1"/>
            <a:r>
              <a:rPr lang="ru-RU" dirty="0"/>
              <a:t>Время восстановления &lt; 30 сек</a:t>
            </a:r>
          </a:p>
          <a:p>
            <a:br>
              <a:rPr lang="ru-RU" dirty="0"/>
            </a:br>
            <a:r>
              <a:rPr lang="ru-RU" b="1" dirty="0"/>
              <a:t>Итоги</a:t>
            </a:r>
          </a:p>
          <a:p>
            <a:r>
              <a:rPr lang="ru-RU" b="1" dirty="0"/>
              <a:t>Что достигнуто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Отказоустойчивый </a:t>
            </a:r>
            <a:r>
              <a:rPr lang="ru-RU" dirty="0" err="1"/>
              <a:t>PostgreSQL</a:t>
            </a:r>
            <a:r>
              <a:rPr lang="ru-RU" dirty="0"/>
              <a:t>-кластер</a:t>
            </a:r>
          </a:p>
          <a:p>
            <a:pPr lvl="1"/>
            <a:r>
              <a:rPr lang="ru-RU" dirty="0"/>
              <a:t>Автоматические </a:t>
            </a:r>
            <a:r>
              <a:rPr lang="ru-RU" dirty="0" err="1"/>
              <a:t>бэкапы</a:t>
            </a:r>
            <a:endParaRPr lang="ru-RU" dirty="0"/>
          </a:p>
          <a:p>
            <a:pPr lvl="1"/>
            <a:r>
              <a:rPr lang="ru-RU" dirty="0"/>
              <a:t>Простое управление через </a:t>
            </a:r>
            <a:r>
              <a:rPr lang="ru-RU" dirty="0" err="1"/>
              <a:t>Docker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7530541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166</TotalTime>
  <Words>741</Words>
  <Application>Microsoft Office PowerPoint</Application>
  <PresentationFormat>Широкоэкранный</PresentationFormat>
  <Paragraphs>88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Inter</vt:lpstr>
      <vt:lpstr>var(--ds-font-family-code)</vt:lpstr>
      <vt:lpstr>Wingdings 3</vt:lpstr>
      <vt:lpstr>Легкий дым</vt:lpstr>
      <vt:lpstr>АГриЧака – Ваше решение, когда чаты в кармане</vt:lpstr>
      <vt:lpstr>Краткое содержание:</vt:lpstr>
      <vt:lpstr>Вводная</vt:lpstr>
      <vt:lpstr>Прототип архитектуры АГриЧака</vt:lpstr>
      <vt:lpstr>Схема взаимодействия модуей и инструмены для реализации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Чаты в кармане</dc:title>
  <dc:creator>Сизов Павел Сергеевич</dc:creator>
  <cp:lastModifiedBy>Сизов Павел Сергеевич</cp:lastModifiedBy>
  <cp:revision>9</cp:revision>
  <dcterms:created xsi:type="dcterms:W3CDTF">2025-03-25T06:14:03Z</dcterms:created>
  <dcterms:modified xsi:type="dcterms:W3CDTF">2025-03-25T09:00:39Z</dcterms:modified>
</cp:coreProperties>
</file>