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A01A58-8927-47DE-B68A-E34D23528E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8821" y="192948"/>
            <a:ext cx="8915399" cy="2281806"/>
          </a:xfrm>
        </p:spPr>
        <p:txBody>
          <a:bodyPr>
            <a:normAutofit fontScale="90000"/>
          </a:bodyPr>
          <a:lstStyle/>
          <a:p>
            <a:pPr algn="ctr"/>
            <a:r>
              <a:rPr lang="ru-RU" b="1" i="1" dirty="0" err="1">
                <a:solidFill>
                  <a:srgbClr val="0070C0"/>
                </a:solidFill>
              </a:rPr>
              <a:t>АГриЧака</a:t>
            </a:r>
            <a:r>
              <a:rPr lang="ru-RU" b="1" i="1" dirty="0">
                <a:solidFill>
                  <a:srgbClr val="0070C0"/>
                </a:solidFill>
              </a:rPr>
              <a:t> – Ваше решение, когда чаты в кармане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4CB15B9-1700-4EEF-B74C-60C9F64DF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64046" y="2865858"/>
            <a:ext cx="8915399" cy="1126283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rgbClr val="FF0000"/>
                </a:solidFill>
              </a:rPr>
              <a:t>Сбор, обработка, аналитика, статистика общения и подготовка для обучения, нейросети и возможное предсказание поведения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ru-RU" sz="1400" dirty="0">
                <a:solidFill>
                  <a:schemeClr val="bg1">
                    <a:lumMod val="85000"/>
                  </a:schemeClr>
                </a:solidFill>
              </a:rPr>
              <a:t>Шуруповёрт вместо отвёртки: собери свои беседы, чаты, переписки и исследуй их вместе с аналитикой и ИИ.</a:t>
            </a:r>
          </a:p>
        </p:txBody>
      </p:sp>
    </p:spTree>
    <p:extLst>
      <p:ext uri="{BB962C8B-B14F-4D97-AF65-F5344CB8AC3E}">
        <p14:creationId xmlns:p14="http://schemas.microsoft.com/office/powerpoint/2010/main" val="180764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829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1EEC77-74C0-49F1-932C-C2710B977B5F}"/>
              </a:ext>
            </a:extLst>
          </p:cNvPr>
          <p:cNvSpPr txBox="1"/>
          <p:nvPr/>
        </p:nvSpPr>
        <p:spPr>
          <a:xfrm>
            <a:off x="2776756" y="595618"/>
            <a:ext cx="8355435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rgbClr val="00B0F0"/>
                </a:solidFill>
              </a:rPr>
              <a:t>Данный программный комплекс возможно создать на </a:t>
            </a:r>
            <a:r>
              <a:rPr lang="ru-RU" dirty="0" err="1">
                <a:solidFill>
                  <a:srgbClr val="00B0F0"/>
                </a:solidFill>
              </a:rPr>
              <a:t>микросервисной</a:t>
            </a:r>
            <a:r>
              <a:rPr lang="ru-RU" dirty="0">
                <a:solidFill>
                  <a:srgbClr val="00B0F0"/>
                </a:solidFill>
              </a:rPr>
              <a:t> архитектуре, что по сути и преследуется в данном проекте. </a:t>
            </a:r>
            <a:br>
              <a:rPr lang="ru-RU" dirty="0">
                <a:solidFill>
                  <a:srgbClr val="00B0F0"/>
                </a:solidFill>
              </a:rPr>
            </a:br>
            <a:r>
              <a:rPr lang="ru-RU" dirty="0">
                <a:solidFill>
                  <a:srgbClr val="00B0F0"/>
                </a:solidFill>
              </a:rPr>
              <a:t>В дальнейшем планируется рассмотреть возможность использования </a:t>
            </a:r>
            <a:r>
              <a:rPr lang="ru-RU" dirty="0" err="1">
                <a:solidFill>
                  <a:srgbClr val="00B0F0"/>
                </a:solidFill>
              </a:rPr>
              <a:t>Kubernetes</a:t>
            </a:r>
            <a:r>
              <a:rPr lang="ru-RU" dirty="0">
                <a:solidFill>
                  <a:srgbClr val="00B0F0"/>
                </a:solidFill>
              </a:rPr>
              <a:t>, подключение средств мониторинга работы, добавление скриптов для взаимодействия (</a:t>
            </a:r>
            <a:r>
              <a:rPr lang="en-US" dirty="0">
                <a:solidFill>
                  <a:srgbClr val="00B0F0"/>
                </a:solidFill>
              </a:rPr>
              <a:t>API</a:t>
            </a:r>
            <a:r>
              <a:rPr lang="ru-RU" dirty="0">
                <a:solidFill>
                  <a:srgbClr val="00B0F0"/>
                </a:solidFill>
              </a:rPr>
              <a:t>) между модулями (сервисами), обучение в коробочном варианте </a:t>
            </a:r>
            <a:r>
              <a:rPr lang="en-US" dirty="0">
                <a:solidFill>
                  <a:srgbClr val="00B0F0"/>
                </a:solidFill>
              </a:rPr>
              <a:t>AI</a:t>
            </a:r>
            <a:r>
              <a:rPr lang="ru-RU" dirty="0">
                <a:solidFill>
                  <a:srgbClr val="00B0F0"/>
                </a:solidFill>
              </a:rPr>
              <a:t>-моделей, разработке модели анализа и прогнозирования поведения собеседника, сбора и предоставления статистики, гипотетически получать так называемый «почерк автора».</a:t>
            </a:r>
            <a:br>
              <a:rPr lang="ru-RU" dirty="0">
                <a:solidFill>
                  <a:srgbClr val="00B0F0"/>
                </a:solidFill>
              </a:rPr>
            </a:br>
            <a:r>
              <a:rPr lang="ru-RU" dirty="0">
                <a:solidFill>
                  <a:srgbClr val="00B0F0"/>
                </a:solidFill>
              </a:rPr>
              <a:t>К примеру, в процессе создания проекта  возникло желание местами использовать </a:t>
            </a:r>
            <a:r>
              <a:rPr lang="en-US" dirty="0">
                <a:solidFill>
                  <a:srgbClr val="00B0F0"/>
                </a:solidFill>
              </a:rPr>
              <a:t>MySQL </a:t>
            </a:r>
            <a:r>
              <a:rPr lang="ru-RU" dirty="0">
                <a:solidFill>
                  <a:srgbClr val="00B0F0"/>
                </a:solidFill>
              </a:rPr>
              <a:t>, как бы я не любил </a:t>
            </a:r>
            <a:r>
              <a:rPr lang="en-US" dirty="0">
                <a:solidFill>
                  <a:srgbClr val="00B0F0"/>
                </a:solidFill>
              </a:rPr>
              <a:t>PostgreSQL</a:t>
            </a:r>
            <a:r>
              <a:rPr lang="ru-RU" dirty="0">
                <a:solidFill>
                  <a:srgbClr val="00B0F0"/>
                </a:solidFill>
              </a:rPr>
              <a:t>. </a:t>
            </a:r>
            <a:br>
              <a:rPr lang="ru-RU" dirty="0">
                <a:solidFill>
                  <a:srgbClr val="00B0F0"/>
                </a:solidFill>
              </a:rPr>
            </a:br>
            <a:r>
              <a:rPr lang="ru-RU" dirty="0">
                <a:solidFill>
                  <a:srgbClr val="00B0F0"/>
                </a:solidFill>
              </a:rPr>
              <a:t>Интересные решения приходили в голову с использованием </a:t>
            </a:r>
            <a:r>
              <a:rPr lang="en-US" dirty="0">
                <a:solidFill>
                  <a:srgbClr val="00B0F0"/>
                </a:solidFill>
              </a:rPr>
              <a:t>Cassandra </a:t>
            </a:r>
            <a:r>
              <a:rPr lang="ru-RU" dirty="0">
                <a:solidFill>
                  <a:srgbClr val="00B0F0"/>
                </a:solidFill>
              </a:rPr>
              <a:t>и </a:t>
            </a:r>
            <a:r>
              <a:rPr lang="en-US" dirty="0">
                <a:solidFill>
                  <a:srgbClr val="00B0F0"/>
                </a:solidFill>
              </a:rPr>
              <a:t>MongoDB</a:t>
            </a:r>
            <a:r>
              <a:rPr lang="ru-RU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ClickHouse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как таковой включен в архитектуру, но можно было бы «поиграться», </a:t>
            </a:r>
            <a:r>
              <a:rPr lang="en-US" dirty="0" err="1">
                <a:solidFill>
                  <a:srgbClr val="00B0F0"/>
                </a:solidFill>
              </a:rPr>
              <a:t>GreenPlum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ru-RU" dirty="0">
                <a:solidFill>
                  <a:srgbClr val="00B0F0"/>
                </a:solidFill>
              </a:rPr>
              <a:t>хотелось применить, но на другом уровне. </a:t>
            </a:r>
            <a:br>
              <a:rPr lang="ru-RU" dirty="0">
                <a:solidFill>
                  <a:srgbClr val="00B0F0"/>
                </a:solidFill>
              </a:rPr>
            </a:br>
            <a:br>
              <a:rPr lang="ru-RU" dirty="0">
                <a:solidFill>
                  <a:srgbClr val="00B0F0"/>
                </a:solidFill>
              </a:rPr>
            </a:br>
            <a:r>
              <a:rPr lang="ru-RU" dirty="0">
                <a:solidFill>
                  <a:srgbClr val="00B0F0"/>
                </a:solidFill>
              </a:rPr>
              <a:t>Проект является прототипом, но даже на текущем уровне решает часть затрат во всяком случае в моём списке задач. Курс позволил изучить помимо тем курса часть возможностей докер, с которым был всего лишь знаком на словах, </a:t>
            </a:r>
            <a:r>
              <a:rPr lang="en-US" dirty="0">
                <a:solidFill>
                  <a:srgbClr val="00B0F0"/>
                </a:solidFill>
              </a:rPr>
              <a:t>bash</a:t>
            </a:r>
            <a:r>
              <a:rPr lang="ru-RU" dirty="0">
                <a:solidFill>
                  <a:srgbClr val="00B0F0"/>
                </a:solidFill>
              </a:rPr>
              <a:t>-скрипт, </a:t>
            </a:r>
            <a:r>
              <a:rPr lang="en-US" dirty="0">
                <a:solidFill>
                  <a:srgbClr val="00B0F0"/>
                </a:solidFill>
              </a:rPr>
              <a:t>Linux</a:t>
            </a:r>
            <a:r>
              <a:rPr lang="ru-RU" dirty="0">
                <a:solidFill>
                  <a:srgbClr val="00B0F0"/>
                </a:solidFill>
              </a:rPr>
              <a:t>, </a:t>
            </a:r>
            <a:r>
              <a:rPr lang="en-US" dirty="0">
                <a:solidFill>
                  <a:srgbClr val="00B0F0"/>
                </a:solidFill>
              </a:rPr>
              <a:t>Markdown</a:t>
            </a:r>
            <a:r>
              <a:rPr lang="ru-RU" dirty="0">
                <a:solidFill>
                  <a:srgbClr val="00B0F0"/>
                </a:solidFill>
              </a:rPr>
              <a:t> и некоторые возможности инструментов программных средств</a:t>
            </a:r>
            <a:r>
              <a:rPr lang="en-US" dirty="0">
                <a:solidFill>
                  <a:srgbClr val="00B0F0"/>
                </a:solidFill>
              </a:rPr>
              <a:t>.</a:t>
            </a:r>
            <a:endParaRPr lang="ru-RU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71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3C4FCA-64C0-41F2-B4AE-B34539B64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073"/>
          </a:xfrm>
        </p:spPr>
        <p:txBody>
          <a:bodyPr/>
          <a:lstStyle/>
          <a:p>
            <a:r>
              <a:rPr lang="ru-RU" altLang="ru-RU" b="1" dirty="0">
                <a:solidFill>
                  <a:srgbClr val="00B0F0"/>
                </a:solidFill>
              </a:rPr>
              <a:t>Краткое содержание:</a:t>
            </a:r>
            <a:endParaRPr lang="ru-RU" b="1" dirty="0">
              <a:solidFill>
                <a:srgbClr val="00B0F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DF62D2-41B9-43B7-B12F-474097012736}"/>
              </a:ext>
            </a:extLst>
          </p:cNvPr>
          <p:cNvSpPr txBox="1"/>
          <p:nvPr/>
        </p:nvSpPr>
        <p:spPr>
          <a:xfrm>
            <a:off x="2592925" y="1491143"/>
            <a:ext cx="89116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i="1" dirty="0">
                <a:solidFill>
                  <a:srgbClr val="00B0F0"/>
                </a:solidFill>
              </a:rPr>
              <a:t>Вводная часть</a:t>
            </a:r>
          </a:p>
          <a:p>
            <a:r>
              <a:rPr lang="ru-RU" sz="2000" i="1" dirty="0">
                <a:solidFill>
                  <a:srgbClr val="00B0F0"/>
                </a:solidFill>
              </a:rPr>
              <a:t>Общая архитектура, основные процессы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Основные составляющие проекта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Реализованный модуль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   </a:t>
            </a:r>
            <a:r>
              <a:rPr lang="en-US" sz="2000" i="1" dirty="0" err="1">
                <a:solidFill>
                  <a:srgbClr val="00B0F0"/>
                </a:solidFill>
              </a:rPr>
              <a:t>Patroni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en-US" sz="2000" i="1" dirty="0">
                <a:solidFill>
                  <a:srgbClr val="00B0F0"/>
                </a:solidFill>
              </a:rPr>
              <a:t>   PostgreSQL</a:t>
            </a:r>
            <a:endParaRPr lang="ru-RU" sz="2000" i="1" dirty="0">
              <a:solidFill>
                <a:srgbClr val="00B0F0"/>
              </a:solidFill>
            </a:endParaRPr>
          </a:p>
          <a:p>
            <a:r>
              <a:rPr lang="ru-RU" sz="2000" i="1" dirty="0">
                <a:solidFill>
                  <a:srgbClr val="00B0F0"/>
                </a:solidFill>
              </a:rPr>
              <a:t>   </a:t>
            </a:r>
            <a:r>
              <a:rPr lang="en-US" sz="2000" i="1" dirty="0">
                <a:solidFill>
                  <a:srgbClr val="00B0F0"/>
                </a:solidFill>
              </a:rPr>
              <a:t>ETCD</a:t>
            </a:r>
          </a:p>
          <a:p>
            <a:r>
              <a:rPr lang="en-US" sz="2000" i="1" dirty="0">
                <a:solidFill>
                  <a:srgbClr val="00B0F0"/>
                </a:solidFill>
              </a:rPr>
              <a:t>   Backup</a:t>
            </a:r>
          </a:p>
          <a:p>
            <a:r>
              <a:rPr lang="en-US" sz="2000" i="1" dirty="0">
                <a:solidFill>
                  <a:srgbClr val="00B0F0"/>
                </a:solidFill>
              </a:rPr>
              <a:t>   </a:t>
            </a:r>
            <a:r>
              <a:rPr lang="ru-RU" sz="2000" i="1" dirty="0">
                <a:solidFill>
                  <a:srgbClr val="00B0F0"/>
                </a:solidFill>
              </a:rPr>
              <a:t>Схема БД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en-US" sz="2000" i="1" dirty="0">
                <a:solidFill>
                  <a:srgbClr val="00B0F0"/>
                </a:solidFill>
              </a:rPr>
              <a:t>   </a:t>
            </a:r>
            <a:r>
              <a:rPr lang="ru-RU" sz="2000" i="1" dirty="0">
                <a:solidFill>
                  <a:srgbClr val="00B0F0"/>
                </a:solidFill>
              </a:rPr>
              <a:t>Основные функции и возможности</a:t>
            </a:r>
            <a:br>
              <a:rPr lang="ru-RU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Перспективы развития, гипотезы и возможные решения</a:t>
            </a:r>
            <a:br>
              <a:rPr lang="en-US" sz="2000" i="1" dirty="0">
                <a:solidFill>
                  <a:srgbClr val="00B0F0"/>
                </a:solidFill>
              </a:rPr>
            </a:br>
            <a:r>
              <a:rPr lang="ru-RU" sz="2000" i="1" dirty="0">
                <a:solidFill>
                  <a:srgbClr val="00B0F0"/>
                </a:solidFill>
              </a:rPr>
              <a:t>Рефлексия</a:t>
            </a:r>
          </a:p>
        </p:txBody>
      </p:sp>
    </p:spTree>
    <p:extLst>
      <p:ext uri="{BB962C8B-B14F-4D97-AF65-F5344CB8AC3E}">
        <p14:creationId xmlns:p14="http://schemas.microsoft.com/office/powerpoint/2010/main" val="1328048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8852235-0EC3-4878-B50C-AAF2F85C97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6184" y="3106271"/>
            <a:ext cx="3156210" cy="315621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CB2D42-9136-40D7-9A1D-59FC0D9D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550349"/>
          </a:xfrm>
        </p:spPr>
        <p:txBody>
          <a:bodyPr>
            <a:normAutofit fontScale="90000"/>
          </a:bodyPr>
          <a:lstStyle/>
          <a:p>
            <a:r>
              <a:rPr lang="ru-RU" dirty="0">
                <a:solidFill>
                  <a:srgbClr val="00B0F0"/>
                </a:solidFill>
              </a:rPr>
              <a:t>Вводная</a:t>
            </a: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64DA0AA5-1030-4CC2-ADB9-68F168CB1F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17750" y="2810311"/>
            <a:ext cx="3638434" cy="3638434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7BBF07-9AC8-4E21-8ADF-8C0B7CBB0981}"/>
              </a:ext>
            </a:extLst>
          </p:cNvPr>
          <p:cNvSpPr txBox="1"/>
          <p:nvPr/>
        </p:nvSpPr>
        <p:spPr>
          <a:xfrm>
            <a:off x="2317749" y="1232424"/>
            <a:ext cx="881981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>
                <a:solidFill>
                  <a:srgbClr val="00B0F0"/>
                </a:solidFill>
              </a:rPr>
              <a:t>Сегодня мы окружены тысячью чатов, сообщений, переписок, бесед. Точно знаем, что в этом ворохе повседневных деловых и не очень деловых бесед, под серостью рабочих будней скрыто золото информации, алмазы решений, изумруды алгоритмов. Надо всего лишь отыскать, раскопать. Много ли времени есть.</a:t>
            </a:r>
          </a:p>
          <a:p>
            <a:r>
              <a:rPr lang="ru-RU" sz="1400" dirty="0">
                <a:solidFill>
                  <a:srgbClr val="00B0F0"/>
                </a:solidFill>
              </a:rPr>
              <a:t>С помощью инструмента «</a:t>
            </a:r>
            <a:r>
              <a:rPr lang="ru-RU" sz="1400" dirty="0" err="1">
                <a:solidFill>
                  <a:srgbClr val="00B0F0"/>
                </a:solidFill>
              </a:rPr>
              <a:t>АГриЧака</a:t>
            </a:r>
            <a:r>
              <a:rPr lang="ru-RU" sz="1400" dirty="0">
                <a:solidFill>
                  <a:srgbClr val="00B0F0"/>
                </a:solidFill>
              </a:rPr>
              <a:t>» Вы можете увереннее ориентироваться в ворохе чатов и груде переписок выделяя для себя главное и отсеивая ненужное, ускоряя работу в несколько раз.</a:t>
            </a:r>
          </a:p>
          <a:p>
            <a:endParaRPr lang="ru-RU" sz="1400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1B392D04-6E6C-4DAB-AEC3-2B18F2E189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12394" y="3338378"/>
            <a:ext cx="2691996" cy="269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86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4F55F7-A79E-463C-97C4-08D5FC775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i="1" dirty="0">
                <a:solidFill>
                  <a:srgbClr val="00B0F0"/>
                </a:solidFill>
              </a:rPr>
              <a:t>Общая архитектура, основные процессы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04DE8653-62E2-4DEB-8ABB-C260D436584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D54926E-BCE6-4821-A5CD-50D3D1BEA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75000"/>
                  </a:schemeClr>
                </a:solidFill>
              </a:rPr>
              <a:t>Прототип прототипа</a:t>
            </a:r>
          </a:p>
        </p:txBody>
      </p:sp>
    </p:spTree>
    <p:extLst>
      <p:ext uri="{BB962C8B-B14F-4D97-AF65-F5344CB8AC3E}">
        <p14:creationId xmlns:p14="http://schemas.microsoft.com/office/powerpoint/2010/main" val="1714497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CE768B-87FD-41D2-AC6B-432AEE02E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3" y="4639112"/>
            <a:ext cx="8915399" cy="728226"/>
          </a:xfrm>
        </p:spPr>
        <p:txBody>
          <a:bodyPr>
            <a:normAutofit/>
          </a:bodyPr>
          <a:lstStyle/>
          <a:p>
            <a:r>
              <a:rPr lang="ru-RU" i="1" dirty="0">
                <a:solidFill>
                  <a:srgbClr val="00B0F0"/>
                </a:solidFill>
              </a:rPr>
              <a:t>Основные составляющие проекта, модуль загрузки</a:t>
            </a:r>
            <a:endParaRPr lang="ru-RU" dirty="0">
              <a:solidFill>
                <a:srgbClr val="00B0F0"/>
              </a:solidFill>
            </a:endParaRP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3076C2A-F357-4E7F-8614-DC94D74F6947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A1B792-D6A7-4CB4-B004-BCCC2FD6A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ru-RU" dirty="0">
                <a:solidFill>
                  <a:schemeClr val="bg1">
                    <a:lumMod val="85000"/>
                  </a:schemeClr>
                </a:solidFill>
              </a:rPr>
              <a:t>Прототип прототипа</a:t>
            </a:r>
          </a:p>
        </p:txBody>
      </p:sp>
      <p:pic>
        <p:nvPicPr>
          <p:cNvPr id="4098" name="Picture 2" descr="Picture background">
            <a:extLst>
              <a:ext uri="{FF2B5EF4-FFF2-40B4-BE49-F238E27FC236}">
                <a16:creationId xmlns:a16="http://schemas.microsoft.com/office/drawing/2014/main" id="{478C2BF2-09F0-4D85-9697-6128D2A01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5165" y="5361169"/>
            <a:ext cx="1543574" cy="868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7B9F6C7-85F8-4E7B-842B-6EB91FD79A57}"/>
              </a:ext>
            </a:extLst>
          </p:cNvPr>
          <p:cNvSpPr/>
          <p:nvPr/>
        </p:nvSpPr>
        <p:spPr>
          <a:xfrm>
            <a:off x="3048000" y="3105835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br>
              <a:rPr lang="ru-RU" dirty="0"/>
            </a:br>
            <a:endParaRPr lang="ru-RU" dirty="0"/>
          </a:p>
        </p:txBody>
      </p:sp>
      <p:pic>
        <p:nvPicPr>
          <p:cNvPr id="4102" name="Picture 6" descr="Picture background">
            <a:extLst>
              <a:ext uri="{FF2B5EF4-FFF2-40B4-BE49-F238E27FC236}">
                <a16:creationId xmlns:a16="http://schemas.microsoft.com/office/drawing/2014/main" id="{4A44864C-FA2A-40CA-8F8D-33EE17583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2953" y="5724686"/>
            <a:ext cx="1000620" cy="996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user-images.githubusercontent.com/38751470/96045233-f76ad880-0e71-11eb-8755-24adafa117f8.png">
            <a:extLst>
              <a:ext uri="{FF2B5EF4-FFF2-40B4-BE49-F238E27FC236}">
                <a16:creationId xmlns:a16="http://schemas.microsoft.com/office/drawing/2014/main" id="{A89FB4BC-F06A-4B8F-AC2B-0E4BAC82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7787" y="5395819"/>
            <a:ext cx="1379611" cy="93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 descr="Picture background">
            <a:extLst>
              <a:ext uri="{FF2B5EF4-FFF2-40B4-BE49-F238E27FC236}">
                <a16:creationId xmlns:a16="http://schemas.microsoft.com/office/drawing/2014/main" id="{68D105D4-D7B4-40AB-A3E4-0827A73109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820" y="5519680"/>
            <a:ext cx="943324" cy="1069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10" name="Picture 14" descr="Picture background">
            <a:extLst>
              <a:ext uri="{FF2B5EF4-FFF2-40B4-BE49-F238E27FC236}">
                <a16:creationId xmlns:a16="http://schemas.microsoft.com/office/drawing/2014/main" id="{25D8B123-D3A5-4E6B-AC48-C8FE05064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0" y="5440312"/>
            <a:ext cx="841476" cy="841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2795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52C2F5-C4C6-4814-9F61-C0DC330D8B08}"/>
              </a:ext>
            </a:extLst>
          </p:cNvPr>
          <p:cNvSpPr txBox="1"/>
          <p:nvPr/>
        </p:nvSpPr>
        <p:spPr>
          <a:xfrm>
            <a:off x="2392260" y="1325462"/>
            <a:ext cx="72564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High-Availability PostgreSQL </a:t>
            </a:r>
            <a:r>
              <a:rPr lang="ru-RU" dirty="0">
                <a:solidFill>
                  <a:srgbClr val="00B0F0"/>
                </a:solidFill>
              </a:rPr>
              <a:t>кластер с </a:t>
            </a:r>
            <a:r>
              <a:rPr lang="en-US" dirty="0" err="1">
                <a:solidFill>
                  <a:srgbClr val="00B0F0"/>
                </a:solidFill>
              </a:rPr>
              <a:t>Patroni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>
              <a:solidFill>
                <a:srgbClr val="00B0F0"/>
              </a:solidFill>
            </a:endParaRPr>
          </a:p>
          <a:p>
            <a:r>
              <a:rPr lang="ru-RU" b="1" dirty="0">
                <a:solidFill>
                  <a:srgbClr val="00B0F0"/>
                </a:solidFill>
              </a:rPr>
              <a:t>Архитектура решения</a:t>
            </a:r>
          </a:p>
          <a:p>
            <a:r>
              <a:rPr lang="en-US" dirty="0">
                <a:solidFill>
                  <a:srgbClr val="00B0F0"/>
                </a:solidFill>
              </a:rPr>
              <a:t>[Docker Host]</a:t>
            </a:r>
          </a:p>
          <a:p>
            <a:r>
              <a:rPr lang="en-US" dirty="0">
                <a:solidFill>
                  <a:srgbClr val="00B0F0"/>
                </a:solidFill>
              </a:rPr>
              <a:t>├── </a:t>
            </a:r>
            <a:r>
              <a:rPr lang="en-US" dirty="0" err="1">
                <a:solidFill>
                  <a:srgbClr val="00B0F0"/>
                </a:solidFill>
              </a:rPr>
              <a:t>etcd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ru-RU" dirty="0">
                <a:solidFill>
                  <a:srgbClr val="00B0F0"/>
                </a:solidFill>
              </a:rPr>
              <a:t>хранилище конфигурации)</a:t>
            </a:r>
          </a:p>
          <a:p>
            <a:r>
              <a:rPr lang="ru-RU" dirty="0">
                <a:solidFill>
                  <a:srgbClr val="00B0F0"/>
                </a:solidFill>
              </a:rPr>
              <a:t>├── </a:t>
            </a:r>
            <a:r>
              <a:rPr lang="en-US" dirty="0" err="1">
                <a:solidFill>
                  <a:srgbClr val="00B0F0"/>
                </a:solidFill>
              </a:rPr>
              <a:t>Patroni</a:t>
            </a:r>
            <a:r>
              <a:rPr lang="en-US" dirty="0">
                <a:solidFill>
                  <a:srgbClr val="00B0F0"/>
                </a:solidFill>
              </a:rPr>
              <a:t> 1 (PostgreSQL Master)</a:t>
            </a:r>
          </a:p>
          <a:p>
            <a:r>
              <a:rPr lang="en-US" dirty="0">
                <a:solidFill>
                  <a:srgbClr val="00B0F0"/>
                </a:solidFill>
              </a:rPr>
              <a:t>├── </a:t>
            </a:r>
            <a:r>
              <a:rPr lang="en-US" dirty="0" err="1">
                <a:solidFill>
                  <a:srgbClr val="00B0F0"/>
                </a:solidFill>
              </a:rPr>
              <a:t>Patroni</a:t>
            </a:r>
            <a:r>
              <a:rPr lang="en-US" dirty="0">
                <a:solidFill>
                  <a:srgbClr val="00B0F0"/>
                </a:solidFill>
              </a:rPr>
              <a:t> 2 (PostgreSQL Replica)</a:t>
            </a:r>
          </a:p>
          <a:p>
            <a:r>
              <a:rPr lang="en-US" dirty="0">
                <a:solidFill>
                  <a:srgbClr val="00B0F0"/>
                </a:solidFill>
              </a:rPr>
              <a:t>└── </a:t>
            </a:r>
            <a:r>
              <a:rPr lang="en-US" dirty="0" err="1">
                <a:solidFill>
                  <a:srgbClr val="00B0F0"/>
                </a:solidFill>
              </a:rPr>
              <a:t>pgbackup</a:t>
            </a:r>
            <a:r>
              <a:rPr lang="en-US" dirty="0">
                <a:solidFill>
                  <a:srgbClr val="00B0F0"/>
                </a:solidFill>
              </a:rPr>
              <a:t> (</a:t>
            </a:r>
            <a:r>
              <a:rPr lang="ru-RU" dirty="0">
                <a:solidFill>
                  <a:srgbClr val="00B0F0"/>
                </a:solidFill>
              </a:rPr>
              <a:t>сервис </a:t>
            </a:r>
            <a:r>
              <a:rPr lang="ru-RU" dirty="0" err="1">
                <a:solidFill>
                  <a:srgbClr val="00B0F0"/>
                </a:solidFill>
              </a:rPr>
              <a:t>бэкапов</a:t>
            </a:r>
            <a:r>
              <a:rPr lang="ru-RU" dirty="0">
                <a:solidFill>
                  <a:srgbClr val="00B0F0"/>
                </a:solidFill>
              </a:rPr>
              <a:t>)</a:t>
            </a:r>
          </a:p>
          <a:p>
            <a:endParaRPr lang="ru-RU" dirty="0">
              <a:solidFill>
                <a:srgbClr val="00B0F0"/>
              </a:solidFill>
            </a:endParaRPr>
          </a:p>
          <a:p>
            <a:r>
              <a:rPr lang="ru-RU" b="1" dirty="0">
                <a:solidFill>
                  <a:srgbClr val="00B0F0"/>
                </a:solidFill>
              </a:rPr>
              <a:t>Компоненты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etcd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ru-RU" dirty="0">
                <a:solidFill>
                  <a:srgbClr val="00B0F0"/>
                </a:solidFill>
              </a:rPr>
              <a:t>Координация кластера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Patroni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ru-RU" dirty="0">
                <a:solidFill>
                  <a:srgbClr val="00B0F0"/>
                </a:solidFill>
              </a:rPr>
              <a:t>Управление </a:t>
            </a:r>
            <a:r>
              <a:rPr lang="en-US" dirty="0">
                <a:solidFill>
                  <a:srgbClr val="00B0F0"/>
                </a:solidFill>
              </a:rPr>
              <a:t>PostgreSQL (+</a:t>
            </a:r>
            <a:r>
              <a:rPr lang="ru-RU" dirty="0">
                <a:solidFill>
                  <a:srgbClr val="00B0F0"/>
                </a:solidFill>
              </a:rPr>
              <a:t>авто-</a:t>
            </a:r>
            <a:r>
              <a:rPr lang="ru-RU" dirty="0" err="1">
                <a:solidFill>
                  <a:srgbClr val="00B0F0"/>
                </a:solidFill>
              </a:rPr>
              <a:t>фейловер</a:t>
            </a:r>
            <a:r>
              <a:rPr lang="ru-RU" dirty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en-US" dirty="0" err="1">
                <a:solidFill>
                  <a:srgbClr val="00B0F0"/>
                </a:solidFill>
              </a:rPr>
              <a:t>pgbackup</a:t>
            </a:r>
            <a:r>
              <a:rPr lang="en-US" dirty="0">
                <a:solidFill>
                  <a:srgbClr val="00B0F0"/>
                </a:solidFill>
              </a:rPr>
              <a:t>: </a:t>
            </a:r>
            <a:r>
              <a:rPr lang="ru-RU" dirty="0">
                <a:solidFill>
                  <a:srgbClr val="00B0F0"/>
                </a:solidFill>
              </a:rPr>
              <a:t>Ежедневные </a:t>
            </a:r>
            <a:r>
              <a:rPr lang="ru-RU" dirty="0" err="1">
                <a:solidFill>
                  <a:srgbClr val="00B0F0"/>
                </a:solidFill>
              </a:rPr>
              <a:t>бэкапы</a:t>
            </a:r>
            <a:endParaRPr lang="ru-RU" dirty="0">
              <a:solidFill>
                <a:srgbClr val="00B0F0"/>
              </a:solidFill>
            </a:endParaRPr>
          </a:p>
          <a:p>
            <a:endParaRPr lang="ru-RU" b="1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75558B-A877-4E60-A050-9267D3698687}"/>
              </a:ext>
            </a:extLst>
          </p:cNvPr>
          <p:cNvSpPr txBox="1"/>
          <p:nvPr/>
        </p:nvSpPr>
        <p:spPr>
          <a:xfrm>
            <a:off x="2348917" y="436228"/>
            <a:ext cx="7810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i="1" dirty="0">
                <a:solidFill>
                  <a:srgbClr val="00B0F0"/>
                </a:solidFill>
              </a:rPr>
              <a:t>Реализованный модуль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1718497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31A539-AB52-4356-8B25-30599E8A5264}"/>
              </a:ext>
            </a:extLst>
          </p:cNvPr>
          <p:cNvSpPr txBox="1"/>
          <p:nvPr/>
        </p:nvSpPr>
        <p:spPr>
          <a:xfrm>
            <a:off x="2362898" y="352338"/>
            <a:ext cx="941244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Настройка </a:t>
            </a:r>
            <a:r>
              <a:rPr lang="en-US" b="1" dirty="0" err="1">
                <a:solidFill>
                  <a:srgbClr val="00B0F0"/>
                </a:solidFill>
              </a:rPr>
              <a:t>Patroni</a:t>
            </a:r>
            <a:endParaRPr lang="en-US" b="1" dirty="0">
              <a:solidFill>
                <a:srgbClr val="00B0F0"/>
              </a:solidFill>
            </a:endParaRP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scope: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my_cluster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restapi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 listen: 0.0.0.0:8008</a:t>
            </a: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etcd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 host: etcd:2379</a:t>
            </a: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postgresql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pg_hba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   - host all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all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0.0.0.0/0 md5</a:t>
            </a:r>
            <a:br>
              <a:rPr lang="ru-RU" sz="1200" dirty="0">
                <a:solidFill>
                  <a:srgbClr val="00B0F0"/>
                </a:solidFill>
              </a:rPr>
            </a:br>
            <a:r>
              <a:rPr lang="ru-RU" b="1" dirty="0">
                <a:solidFill>
                  <a:srgbClr val="00B0F0"/>
                </a:solidFill>
              </a:rPr>
              <a:t>Преимущества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Автоматическое переключение при сбоях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Централизованное управление через </a:t>
            </a:r>
            <a:r>
              <a:rPr lang="ru-RU" dirty="0" err="1">
                <a:solidFill>
                  <a:srgbClr val="00B0F0"/>
                </a:solidFill>
              </a:rPr>
              <a:t>etcd</a:t>
            </a:r>
            <a:endParaRPr lang="ru-RU" dirty="0">
              <a:solidFill>
                <a:srgbClr val="00B0F0"/>
              </a:solidFill>
            </a:endParaRPr>
          </a:p>
          <a:p>
            <a:endParaRPr lang="ru-RU" sz="1200" dirty="0">
              <a:solidFill>
                <a:srgbClr val="00B0F0"/>
              </a:solidFill>
            </a:endParaRPr>
          </a:p>
          <a:p>
            <a:r>
              <a:rPr lang="ru-RU" b="1" dirty="0">
                <a:solidFill>
                  <a:srgbClr val="00B0F0"/>
                </a:solidFill>
              </a:rPr>
              <a:t>Система </a:t>
            </a:r>
            <a:r>
              <a:rPr lang="ru-RU" b="1" dirty="0" err="1">
                <a:solidFill>
                  <a:srgbClr val="00B0F0"/>
                </a:solidFill>
              </a:rPr>
              <a:t>бэкапов</a:t>
            </a:r>
            <a:endParaRPr lang="ru-RU" b="1" dirty="0">
              <a:solidFill>
                <a:srgbClr val="00B0F0"/>
              </a:solidFill>
            </a:endParaRPr>
          </a:p>
          <a:p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Схема работы:</a:t>
            </a:r>
          </a:p>
          <a:p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Скрипт 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backup-script.sh </a:t>
            </a:r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запускается по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cron</a:t>
            </a:r>
            <a:endParaRPr lang="en-US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pg_dump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создает </a:t>
            </a:r>
            <a:r>
              <a:rPr lang="ru-RU" sz="1200" dirty="0" err="1">
                <a:solidFill>
                  <a:schemeClr val="bg1">
                    <a:lumMod val="85000"/>
                  </a:schemeClr>
                </a:solidFill>
              </a:rPr>
              <a:t>бэкап</a:t>
            </a:r>
            <a:endParaRPr lang="ru-RU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ru-RU" sz="1200" dirty="0">
                <a:solidFill>
                  <a:schemeClr val="bg1">
                    <a:lumMod val="85000"/>
                  </a:schemeClr>
                </a:solidFill>
              </a:rPr>
              <a:t>Файлы сохраняются в ./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backups</a:t>
            </a:r>
            <a:br>
              <a:rPr lang="ru-RU" sz="1200" dirty="0">
                <a:solidFill>
                  <a:srgbClr val="00B0F0"/>
                </a:solidFill>
              </a:rPr>
            </a:br>
            <a:r>
              <a:rPr lang="ru-RU" b="1" dirty="0">
                <a:solidFill>
                  <a:srgbClr val="00B0F0"/>
                </a:solidFill>
              </a:rPr>
              <a:t>Пример команды</a:t>
            </a:r>
            <a:r>
              <a:rPr lang="ru-RU" dirty="0">
                <a:solidFill>
                  <a:srgbClr val="00B0F0"/>
                </a:solidFill>
              </a:rPr>
              <a:t>:</a:t>
            </a:r>
            <a:br>
              <a:rPr lang="ru-RU" dirty="0">
                <a:solidFill>
                  <a:srgbClr val="00B0F0"/>
                </a:solidFill>
              </a:rPr>
            </a:b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pg_dump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-h patroni1 -p 5432 -U 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postgres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 -F c -f /backups/backup_$(date +"%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Y%m%d</a:t>
            </a:r>
            <a:r>
              <a:rPr lang="en-US" sz="1200" dirty="0">
                <a:solidFill>
                  <a:schemeClr val="bg1">
                    <a:lumMod val="85000"/>
                  </a:schemeClr>
                </a:solidFill>
              </a:rPr>
              <a:t>").</a:t>
            </a:r>
            <a:r>
              <a:rPr lang="en-US" sz="1200" dirty="0" err="1">
                <a:solidFill>
                  <a:schemeClr val="bg1">
                    <a:lumMod val="85000"/>
                  </a:schemeClr>
                </a:solidFill>
              </a:rPr>
              <a:t>sql</a:t>
            </a:r>
            <a:br>
              <a:rPr lang="ru-RU" sz="1200" dirty="0">
                <a:solidFill>
                  <a:srgbClr val="00B0F0"/>
                </a:solidFill>
              </a:rPr>
            </a:b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079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A6BC6F-B583-4F0F-A4CE-EBA7AC8D0A56}"/>
              </a:ext>
            </a:extLst>
          </p:cNvPr>
          <p:cNvSpPr txBox="1"/>
          <p:nvPr/>
        </p:nvSpPr>
        <p:spPr>
          <a:xfrm>
            <a:off x="3145871" y="843677"/>
            <a:ext cx="8405769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Docker-</a:t>
            </a:r>
            <a:r>
              <a:rPr lang="ru-RU" b="1" dirty="0">
                <a:solidFill>
                  <a:srgbClr val="00B0F0"/>
                </a:solidFill>
              </a:rPr>
              <a:t>реализация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services: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patroni1: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image: registry.opensource.zalan.do/acid/spilo-14:2.1-p7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environment: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PATRONI_POSTGRESQL_DATA_DIR: /var/lib/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postgresql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/data/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pgdata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pgbackup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image: postgres:14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volumes: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     - ./backups:/backups</a:t>
            </a:r>
            <a:br>
              <a:rPr lang="ru-RU" sz="12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ru-RU" b="1" dirty="0">
                <a:solidFill>
                  <a:srgbClr val="00B0F0"/>
                </a:solidFill>
              </a:rPr>
              <a:t>Преимущества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Изоляция сервисов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Простота развертывания</a:t>
            </a:r>
          </a:p>
          <a:p>
            <a:br>
              <a:rPr lang="ru-RU" dirty="0"/>
            </a:br>
            <a:r>
              <a:rPr lang="ru-RU" b="1" dirty="0">
                <a:solidFill>
                  <a:srgbClr val="00B0F0"/>
                </a:solidFill>
              </a:rPr>
              <a:t>Проверка работы</a:t>
            </a:r>
          </a:p>
          <a:p>
            <a:r>
              <a:rPr lang="ru-RU" b="1" dirty="0">
                <a:solidFill>
                  <a:srgbClr val="00B0F0"/>
                </a:solidFill>
              </a:rPr>
              <a:t>Команды для мониторинга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# Статус кластера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curl http://localhost:8008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Проверка репликации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docker exec -it patroni1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psql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-c "SELECT * FROM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pg_stat_replication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;"</a:t>
            </a:r>
          </a:p>
          <a:p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Просмотр </a:t>
            </a:r>
            <a:r>
              <a:rPr lang="ru-RU" sz="1200" dirty="0" err="1">
                <a:solidFill>
                  <a:schemeClr val="bg1">
                    <a:lumMod val="65000"/>
                  </a:schemeClr>
                </a:solidFill>
              </a:rPr>
              <a:t>бэкапов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ls -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lh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 ./backups</a:t>
            </a:r>
            <a:endParaRPr lang="ru-RU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8977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3023441-EB76-46C1-9110-C103E5A1AF71}"/>
              </a:ext>
            </a:extLst>
          </p:cNvPr>
          <p:cNvSpPr txBox="1"/>
          <p:nvPr/>
        </p:nvSpPr>
        <p:spPr>
          <a:xfrm>
            <a:off x="2843868" y="545284"/>
            <a:ext cx="835543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solidFill>
                  <a:srgbClr val="00B0F0"/>
                </a:solidFill>
              </a:rPr>
              <a:t>Дополнительные возможности</a:t>
            </a:r>
          </a:p>
          <a:p>
            <a:r>
              <a:rPr lang="ru-RU" b="1" dirty="0">
                <a:solidFill>
                  <a:srgbClr val="00B0F0"/>
                </a:solidFill>
              </a:rPr>
              <a:t>Расширения системы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Добавьте мониторинг (</a:t>
            </a:r>
            <a:r>
              <a:rPr lang="ru-RU" dirty="0" err="1">
                <a:solidFill>
                  <a:srgbClr val="00B0F0"/>
                </a:solidFill>
              </a:rPr>
              <a:t>Prometheus</a:t>
            </a:r>
            <a:r>
              <a:rPr lang="ru-RU" dirty="0">
                <a:solidFill>
                  <a:srgbClr val="00B0F0"/>
                </a:solidFill>
              </a:rPr>
              <a:t> + </a:t>
            </a:r>
            <a:r>
              <a:rPr lang="ru-RU" dirty="0" err="1">
                <a:solidFill>
                  <a:srgbClr val="00B0F0"/>
                </a:solidFill>
              </a:rPr>
              <a:t>Grafana</a:t>
            </a:r>
            <a:r>
              <a:rPr lang="ru-RU" dirty="0">
                <a:solidFill>
                  <a:srgbClr val="00B0F0"/>
                </a:solidFill>
              </a:rPr>
              <a:t>)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Настройте </a:t>
            </a:r>
            <a:r>
              <a:rPr lang="ru-RU" dirty="0" err="1">
                <a:solidFill>
                  <a:srgbClr val="00B0F0"/>
                </a:solidFill>
              </a:rPr>
              <a:t>алертинг</a:t>
            </a:r>
            <a:r>
              <a:rPr lang="ru-RU" dirty="0">
                <a:solidFill>
                  <a:srgbClr val="00B0F0"/>
                </a:solidFill>
              </a:rPr>
              <a:t> при сбоях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Интегрируйте с S3 (для хранения </a:t>
            </a:r>
            <a:r>
              <a:rPr lang="ru-RU" dirty="0" err="1">
                <a:solidFill>
                  <a:srgbClr val="00B0F0"/>
                </a:solidFill>
              </a:rPr>
              <a:t>бэкапов</a:t>
            </a:r>
            <a:r>
              <a:rPr lang="ru-RU" dirty="0">
                <a:solidFill>
                  <a:srgbClr val="00B0F0"/>
                </a:solidFill>
              </a:rPr>
              <a:t>)</a:t>
            </a:r>
          </a:p>
          <a:p>
            <a:r>
              <a:rPr lang="ru-RU" b="1" dirty="0">
                <a:solidFill>
                  <a:srgbClr val="00B0F0"/>
                </a:solidFill>
              </a:rPr>
              <a:t>Статистика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Доступность 99.99%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Время восстановления &lt; 30 сек</a:t>
            </a:r>
          </a:p>
          <a:p>
            <a:br>
              <a:rPr lang="ru-RU" dirty="0">
                <a:solidFill>
                  <a:srgbClr val="00B0F0"/>
                </a:solidFill>
              </a:rPr>
            </a:br>
            <a:r>
              <a:rPr lang="ru-RU" b="1" dirty="0">
                <a:solidFill>
                  <a:srgbClr val="00B0F0"/>
                </a:solidFill>
              </a:rPr>
              <a:t>Итоги</a:t>
            </a:r>
          </a:p>
          <a:p>
            <a:r>
              <a:rPr lang="ru-RU" b="1" dirty="0">
                <a:solidFill>
                  <a:srgbClr val="00B0F0"/>
                </a:solidFill>
              </a:rPr>
              <a:t>Что достигнуто</a:t>
            </a:r>
            <a:r>
              <a:rPr lang="ru-RU" dirty="0">
                <a:solidFill>
                  <a:srgbClr val="00B0F0"/>
                </a:solidFill>
              </a:rPr>
              <a:t>: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Отказоустойчивый </a:t>
            </a:r>
            <a:r>
              <a:rPr lang="ru-RU" dirty="0" err="1">
                <a:solidFill>
                  <a:srgbClr val="00B0F0"/>
                </a:solidFill>
              </a:rPr>
              <a:t>PostgreSQL</a:t>
            </a:r>
            <a:r>
              <a:rPr lang="ru-RU" dirty="0">
                <a:solidFill>
                  <a:srgbClr val="00B0F0"/>
                </a:solidFill>
              </a:rPr>
              <a:t>-кластер</a:t>
            </a:r>
          </a:p>
          <a:p>
            <a:pPr lvl="1"/>
            <a:r>
              <a:rPr lang="ru-RU" dirty="0">
                <a:solidFill>
                  <a:srgbClr val="00B0F0"/>
                </a:solidFill>
              </a:rPr>
              <a:t>Автоматические </a:t>
            </a:r>
            <a:r>
              <a:rPr lang="ru-RU" dirty="0" err="1">
                <a:solidFill>
                  <a:srgbClr val="00B0F0"/>
                </a:solidFill>
              </a:rPr>
              <a:t>бэкапы</a:t>
            </a:r>
            <a:endParaRPr lang="ru-RU" dirty="0">
              <a:solidFill>
                <a:srgbClr val="00B0F0"/>
              </a:solidFill>
            </a:endParaRPr>
          </a:p>
          <a:p>
            <a:pPr lvl="1"/>
            <a:r>
              <a:rPr lang="ru-RU" dirty="0">
                <a:solidFill>
                  <a:srgbClr val="00B0F0"/>
                </a:solidFill>
              </a:rPr>
              <a:t>Простое управление через </a:t>
            </a:r>
            <a:r>
              <a:rPr lang="ru-RU" dirty="0" err="1">
                <a:solidFill>
                  <a:srgbClr val="00B0F0"/>
                </a:solidFill>
              </a:rPr>
              <a:t>Docker</a:t>
            </a:r>
            <a:endParaRPr lang="ru-RU" dirty="0">
              <a:solidFill>
                <a:srgbClr val="00B0F0"/>
              </a:solidFill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7530541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312</TotalTime>
  <Words>698</Words>
  <Application>Microsoft Office PowerPoint</Application>
  <PresentationFormat>Широкоэкранный</PresentationFormat>
  <Paragraphs>83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Легкий дым</vt:lpstr>
      <vt:lpstr>АГриЧака – Ваше решение, когда чаты в кармане</vt:lpstr>
      <vt:lpstr>Краткое содержание:</vt:lpstr>
      <vt:lpstr>Вводная</vt:lpstr>
      <vt:lpstr>Общая архитектура, основные процессы</vt:lpstr>
      <vt:lpstr>Основные составляющие проекта, модуль загрузки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Чаты в кармане</dc:title>
  <dc:creator>Сизов Павел Сергеевич</dc:creator>
  <cp:lastModifiedBy>Сизов Павел Сергеевич</cp:lastModifiedBy>
  <cp:revision>14</cp:revision>
  <dcterms:created xsi:type="dcterms:W3CDTF">2025-03-25T06:14:03Z</dcterms:created>
  <dcterms:modified xsi:type="dcterms:W3CDTF">2025-03-25T11:26:12Z</dcterms:modified>
</cp:coreProperties>
</file>