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8" r:id="rId3"/>
    <p:sldId id="257" r:id="rId4"/>
    <p:sldId id="264" r:id="rId5"/>
    <p:sldId id="282" r:id="rId6"/>
  </p:sldIdLst>
  <p:sldSz cx="9144000" cy="5143500" type="screen16x9"/>
  <p:notesSz cx="6858000" cy="9144000"/>
  <p:embeddedFontLst>
    <p:embeddedFont>
      <p:font typeface="Quattrocento Sans" panose="020B0604020202020204" charset="0"/>
      <p:regular r:id="rId8"/>
      <p:bold r:id="rId9"/>
      <p:italic r:id="rId10"/>
      <p:boldItalic r:id="rId11"/>
    </p:embeddedFont>
    <p:embeddedFont>
      <p:font typeface="Lor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A6B75-D15B-4AF8-AB20-D4DFCC5FD62F}">
  <a:tblStyle styleId="{6BEA6B75-D15B-4AF8-AB20-D4DFCC5FD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medical-symptoms-text-and-audio-classification/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ensorflow.org/datasets/api_docs/python/tfds/features/text/SubwordTextEncoder" TargetMode="External"/><Relationship Id="rId4" Type="http://schemas.openxmlformats.org/officeDocument/2006/relationships/hyperlink" Target="https://www.tensorflow.org/tutorials/text/text_classification_r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034645" y="2545612"/>
            <a:ext cx="1361210" cy="405245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5372101" y="2556003"/>
            <a:ext cx="1298863" cy="405245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929535" y="1390699"/>
            <a:ext cx="3164483" cy="51434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29535" y="1965712"/>
            <a:ext cx="78875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tx1"/>
                </a:solidFill>
              </a:rPr>
              <a:t>Identificación</a:t>
            </a:r>
            <a:r>
              <a:rPr lang="es-ES" dirty="0" smtClean="0"/>
              <a:t> de dolencias a partir de información suministrada por pacientes mediante </a:t>
            </a:r>
            <a:r>
              <a:rPr lang="es-ES" dirty="0" smtClean="0">
                <a:solidFill>
                  <a:schemeClr val="tx1"/>
                </a:solidFill>
              </a:rPr>
              <a:t>audio y texto.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87892" y="3501033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094270" y="3759508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Quattrocento Sans" panose="020B0604020202020204" charset="0"/>
              </a:rPr>
              <a:t>Emmanuel Martínez</a:t>
            </a:r>
            <a:endParaRPr lang="en-US" i="1" dirty="0">
              <a:latin typeface="Quattrocento Sans" panose="020B060402020202020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95184" y="3759508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Quattrocento Sans" panose="020B0604020202020204" charset="0"/>
              </a:rPr>
              <a:t>Paula Riveros</a:t>
            </a:r>
            <a:endParaRPr lang="en-US" i="1" dirty="0">
              <a:latin typeface="Quattrocento Sans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80344" y="3759486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Quattrocento Sans" panose="020B0604020202020204" charset="0"/>
              </a:rPr>
              <a:t>Laura Serrano</a:t>
            </a:r>
            <a:endParaRPr lang="en-US" i="1" dirty="0">
              <a:latin typeface="Quattrocen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5276013" y="1314109"/>
            <a:ext cx="996778" cy="22662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1050351" y="1317070"/>
            <a:ext cx="996778" cy="22662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oogle Shape;101;p14"/>
          <p:cNvCxnSpPr/>
          <p:nvPr/>
        </p:nvCxnSpPr>
        <p:spPr>
          <a:xfrm flipV="1">
            <a:off x="6550" y="678942"/>
            <a:ext cx="2844805" cy="255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047129" y="60567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Objetivos</a:t>
            </a:r>
            <a:endParaRPr sz="48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6154994" y="659278"/>
            <a:ext cx="2989006" cy="255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011541" y="1252601"/>
            <a:ext cx="3157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latin typeface="Quattrocento Sans" panose="020B0604020202020204" charset="0"/>
              </a:rPr>
              <a:t>Clasificar dolencias a partir de la descripción dada por los pacientes a través de los audios.</a:t>
            </a:r>
            <a:endParaRPr lang="en-US" sz="1800" dirty="0">
              <a:latin typeface="Quattrocento Sans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224057" y="1252601"/>
            <a:ext cx="290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latin typeface="Quattrocento Sans" panose="020B0604020202020204" charset="0"/>
              </a:rPr>
              <a:t>Clasificar dolencias a partir de la descripción dada en los textos.</a:t>
            </a:r>
            <a:endParaRPr lang="en-US" sz="1800" dirty="0">
              <a:latin typeface="Quattrocento Sans" panose="020B0604020202020204" charset="0"/>
            </a:endParaRPr>
          </a:p>
        </p:txBody>
      </p:sp>
      <p:cxnSp>
        <p:nvCxnSpPr>
          <p:cNvPr id="11" name="Google Shape;101;p14"/>
          <p:cNvCxnSpPr/>
          <p:nvPr/>
        </p:nvCxnSpPr>
        <p:spPr>
          <a:xfrm>
            <a:off x="6550" y="2980531"/>
            <a:ext cx="258365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03;p14"/>
          <p:cNvSpPr txBox="1">
            <a:spLocks/>
          </p:cNvSpPr>
          <p:nvPr/>
        </p:nvSpPr>
        <p:spPr>
          <a:xfrm>
            <a:off x="2047129" y="2350467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4800" dirty="0" err="1" smtClean="0"/>
              <a:t>Motivación</a:t>
            </a:r>
            <a:endParaRPr lang="en-US" sz="6000" dirty="0"/>
          </a:p>
        </p:txBody>
      </p:sp>
      <p:cxnSp>
        <p:nvCxnSpPr>
          <p:cNvPr id="13" name="Google Shape;104;p14"/>
          <p:cNvCxnSpPr/>
          <p:nvPr/>
        </p:nvCxnSpPr>
        <p:spPr>
          <a:xfrm>
            <a:off x="6371303" y="2980531"/>
            <a:ext cx="277269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CuadroTexto 19"/>
          <p:cNvSpPr txBox="1"/>
          <p:nvPr/>
        </p:nvSpPr>
        <p:spPr>
          <a:xfrm>
            <a:off x="1050351" y="3505569"/>
            <a:ext cx="6644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i="1" dirty="0">
                <a:latin typeface="Quattrocento Sans" panose="020B0604020202020204" charset="0"/>
              </a:rPr>
              <a:t>En muchas ocasiones se encuentran demasiadas personas en las salas </a:t>
            </a:r>
            <a:r>
              <a:rPr lang="es-ES" i="1" dirty="0" smtClean="0">
                <a:latin typeface="Quattrocento Sans" panose="020B0604020202020204" charset="0"/>
              </a:rPr>
              <a:t>clínicas las </a:t>
            </a:r>
            <a:r>
              <a:rPr lang="es-ES" i="1" dirty="0">
                <a:latin typeface="Quattrocento Sans" panose="020B0604020202020204" charset="0"/>
              </a:rPr>
              <a:t>cuales presentan dolencias comunes, y cuya </a:t>
            </a:r>
            <a:r>
              <a:rPr lang="es-ES" i="1" dirty="0" smtClean="0">
                <a:latin typeface="Quattrocento Sans" panose="020B0604020202020204" charset="0"/>
              </a:rPr>
              <a:t>sintomatología </a:t>
            </a:r>
            <a:r>
              <a:rPr lang="es-ES" i="1" dirty="0">
                <a:latin typeface="Quattrocento Sans" panose="020B0604020202020204" charset="0"/>
              </a:rPr>
              <a:t>no es </a:t>
            </a:r>
            <a:r>
              <a:rPr lang="es-ES" i="1" dirty="0" smtClean="0">
                <a:latin typeface="Quattrocento Sans" panose="020B0604020202020204" charset="0"/>
              </a:rPr>
              <a:t>grave. Debido </a:t>
            </a:r>
            <a:r>
              <a:rPr lang="es-ES" i="1" dirty="0">
                <a:latin typeface="Quattrocento Sans" panose="020B0604020202020204" charset="0"/>
              </a:rPr>
              <a:t>a esto, el personal medico no es suficiente para consultar a </a:t>
            </a:r>
            <a:r>
              <a:rPr lang="es-ES" i="1" dirty="0" smtClean="0">
                <a:latin typeface="Quattrocento Sans" panose="020B0604020202020204" charset="0"/>
              </a:rPr>
              <a:t>estos pacientes</a:t>
            </a:r>
            <a:r>
              <a:rPr lang="es-ES" i="1" dirty="0">
                <a:latin typeface="Quattrocento Sans" panose="020B0604020202020204" charset="0"/>
              </a:rPr>
              <a:t>. Esta herramienta permite identificar las dolencias que </a:t>
            </a:r>
            <a:r>
              <a:rPr lang="es-ES" i="1" dirty="0" smtClean="0">
                <a:latin typeface="Quattrocento Sans" panose="020B0604020202020204" charset="0"/>
              </a:rPr>
              <a:t>presentan los </a:t>
            </a:r>
            <a:r>
              <a:rPr lang="es-ES" i="1" dirty="0">
                <a:latin typeface="Quattrocento Sans" panose="020B0604020202020204" charset="0"/>
              </a:rPr>
              <a:t>pacientes a partir de descripciones dadas por ellos mismos.</a:t>
            </a:r>
            <a:endParaRPr lang="en-US" i="1" dirty="0">
              <a:latin typeface="Quattrocen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1008325" y="1756064"/>
            <a:ext cx="3498625" cy="2993787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Dataset</a:t>
            </a:r>
            <a:endParaRPr sz="5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44237" y="2149407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El dataset utilizado está conformado por miles de </a:t>
            </a:r>
            <a:r>
              <a:rPr lang="es-ES" sz="12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audios</a:t>
            </a: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de pacientes que describen sus síntomas o problemas físicos y emocionales comunes como “dolor de cabeza” o “dolor emocional”. A su vez, estos están emparejados con </a:t>
            </a:r>
            <a:r>
              <a:rPr lang="es-ES" sz="12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textos</a:t>
            </a: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que son la transcripción de dichos audios.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Cada par de audio y texto, está relacionado con su respectiva dolencia, las cuales representan las clases. 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175727" y="1976383"/>
            <a:ext cx="3367500" cy="101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Este dataset contiene 8.5 horas de audios de pocos segundos: 6661 registros fueron usados para entrenamiento y </a:t>
            </a: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testeo</a:t>
            </a:r>
            <a:r>
              <a:rPr lang="es-E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5766955" y="33978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1249120_1853182_117199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72" y="2953257"/>
            <a:ext cx="444609" cy="444609"/>
          </a:xfrm>
          <a:prstGeom prst="rect">
            <a:avLst/>
          </a:prstGeom>
        </p:spPr>
      </p:pic>
      <p:sp>
        <p:nvSpPr>
          <p:cNvPr id="16" name="Google Shape;93;p13"/>
          <p:cNvSpPr txBox="1"/>
          <p:nvPr/>
        </p:nvSpPr>
        <p:spPr>
          <a:xfrm>
            <a:off x="5175726" y="3463857"/>
            <a:ext cx="3367500" cy="52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“I </a:t>
            </a:r>
            <a:r>
              <a:rPr lang="es-ES" sz="1200" i="1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can’t</a:t>
            </a:r>
            <a:r>
              <a:rPr lang="es-ES" sz="1200" i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200" i="1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move</a:t>
            </a:r>
            <a:r>
              <a:rPr lang="es-ES" sz="1200" i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200" i="1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my</a:t>
            </a:r>
            <a:r>
              <a:rPr lang="es-ES" sz="1200" i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 head up and </a:t>
            </a:r>
            <a:r>
              <a:rPr lang="es-ES" sz="1200" i="1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s-ES" sz="1200" i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.”</a:t>
            </a:r>
            <a:endParaRPr sz="1200" i="1" dirty="0">
              <a:latin typeface="Lora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93;p13"/>
          <p:cNvSpPr txBox="1"/>
          <p:nvPr/>
        </p:nvSpPr>
        <p:spPr>
          <a:xfrm>
            <a:off x="5175726" y="3756930"/>
            <a:ext cx="3367500" cy="52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Clase: </a:t>
            </a:r>
            <a:r>
              <a:rPr lang="es-ES" sz="1200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Neck</a:t>
            </a:r>
            <a:r>
              <a:rPr lang="es-ES" sz="1200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200" dirty="0" err="1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pain</a:t>
            </a:r>
            <a:r>
              <a:rPr lang="es-ES" sz="1200" dirty="0" smtClean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.</a:t>
            </a:r>
            <a:endParaRPr sz="1200" dirty="0">
              <a:latin typeface="Lora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5240595" y="768781"/>
            <a:ext cx="3883742" cy="84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4810132" y="136783"/>
            <a:ext cx="3960939" cy="167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Ambas clasificaciones se realizaron a través de </a:t>
            </a:r>
            <a:r>
              <a:rPr lang="es-ES" b="1" dirty="0" smtClean="0">
                <a:highlight>
                  <a:srgbClr val="FFCD00"/>
                </a:highlight>
              </a:rPr>
              <a:t>redes neuronales. </a:t>
            </a:r>
            <a:endParaRPr lang="es-E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5" y="2105429"/>
            <a:ext cx="3656870" cy="291814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832" y="576490"/>
            <a:ext cx="1484671" cy="84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528910" y="43115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Clasificación de texto y audio</a:t>
            </a:r>
            <a:endParaRPr sz="2400" dirty="0"/>
          </a:p>
        </p:txBody>
      </p:sp>
      <p:grpSp>
        <p:nvGrpSpPr>
          <p:cNvPr id="6" name="Grupo 5"/>
          <p:cNvGrpSpPr/>
          <p:nvPr/>
        </p:nvGrpSpPr>
        <p:grpSpPr>
          <a:xfrm>
            <a:off x="1777857" y="1280860"/>
            <a:ext cx="1380506" cy="1260229"/>
            <a:chOff x="608897" y="3489622"/>
            <a:chExt cx="1380506" cy="1260229"/>
          </a:xfrm>
        </p:grpSpPr>
        <p:grpSp>
          <p:nvGrpSpPr>
            <p:cNvPr id="3" name="Grupo 2"/>
            <p:cNvGrpSpPr/>
            <p:nvPr/>
          </p:nvGrpSpPr>
          <p:grpSpPr>
            <a:xfrm>
              <a:off x="608897" y="3789640"/>
              <a:ext cx="1380506" cy="960211"/>
              <a:chOff x="572860" y="3966621"/>
              <a:chExt cx="1380506" cy="960211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72860" y="3966621"/>
                <a:ext cx="1380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s-ES" sz="1200" b="1" i="1" dirty="0" err="1" smtClean="0">
                    <a:latin typeface="Lora" panose="020B0604020202020204" charset="0"/>
                  </a:rPr>
                  <a:t>Accuracy</a:t>
                </a:r>
                <a:r>
                  <a:rPr lang="es-ES" sz="1200" b="1" i="1" dirty="0" smtClean="0">
                    <a:latin typeface="Lora" panose="020B0604020202020204" charset="0"/>
                  </a:rPr>
                  <a:t>: </a:t>
                </a:r>
                <a:r>
                  <a:rPr lang="es-ES" sz="1200" dirty="0" smtClean="0">
                    <a:latin typeface="Quattrocento Sans" panose="020B0604020202020204" charset="0"/>
                  </a:rPr>
                  <a:t>0,9733</a:t>
                </a:r>
                <a:endParaRPr lang="es-ES" sz="1200" dirty="0">
                  <a:latin typeface="Quattrocento Sans" panose="020B0604020202020204" charset="0"/>
                </a:endParaRPr>
              </a:p>
              <a:p>
                <a:endParaRPr lang="en-US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693502" y="4172779"/>
                <a:ext cx="1139223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sz="1200" b="1" i="1" dirty="0" err="1" smtClean="0">
                    <a:latin typeface="Lora" panose="020B0604020202020204" charset="0"/>
                  </a:rPr>
                  <a:t>Loss</a:t>
                </a:r>
                <a:r>
                  <a:rPr lang="es-ES" sz="1200" b="1" i="1" dirty="0" smtClean="0">
                    <a:latin typeface="Lora" panose="020B0604020202020204" charset="0"/>
                  </a:rPr>
                  <a:t>: </a:t>
                </a:r>
                <a:r>
                  <a:rPr lang="es-ES" sz="1200" dirty="0" smtClean="0">
                    <a:latin typeface="Quattrocento Sans" panose="020B0604020202020204" charset="0"/>
                  </a:rPr>
                  <a:t>0,0874</a:t>
                </a:r>
                <a:endParaRPr lang="es-ES" sz="1200" dirty="0">
                  <a:latin typeface="Quattrocento Sans" panose="020B0604020202020204" charset="0"/>
                </a:endParaRPr>
              </a:p>
              <a:p>
                <a:pPr lvl="0" algn="ctr">
                  <a:spcBef>
                    <a:spcPts val="600"/>
                  </a:spcBef>
                </a:pPr>
                <a:endParaRPr lang="es-ES" sz="1200" dirty="0">
                  <a:latin typeface="Quattrocento Sans" panose="020B0604020202020204" charset="0"/>
                </a:endParaRPr>
              </a:p>
              <a:p>
                <a:endParaRPr lang="en-US" dirty="0"/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024520" y="3489622"/>
              <a:ext cx="5597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</a:pPr>
              <a:r>
                <a:rPr lang="es-ES" sz="1200" b="1" dirty="0" smtClean="0">
                  <a:highlight>
                    <a:srgbClr val="FFCD00"/>
                  </a:highlight>
                  <a:latin typeface="Quattrocento Sans" panose="020B0604020202020204" charset="0"/>
                </a:rPr>
                <a:t>Texto</a:t>
              </a:r>
              <a:endParaRPr lang="es-ES" sz="1200" dirty="0">
                <a:latin typeface="Quattrocento Sans" panose="020B0604020202020204" charset="0"/>
              </a:endParaRPr>
            </a:p>
            <a:p>
              <a:endParaRPr lang="en-US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992144" y="1242974"/>
            <a:ext cx="1596912" cy="1246496"/>
            <a:chOff x="6384009" y="3449998"/>
            <a:chExt cx="1596912" cy="1246496"/>
          </a:xfrm>
        </p:grpSpPr>
        <p:sp>
          <p:nvSpPr>
            <p:cNvPr id="23" name="CuadroTexto 22"/>
            <p:cNvSpPr txBox="1"/>
            <p:nvPr/>
          </p:nvSpPr>
          <p:spPr>
            <a:xfrm>
              <a:off x="6894565" y="3449998"/>
              <a:ext cx="57580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</a:pPr>
              <a:r>
                <a:rPr lang="es-ES" sz="1200" b="1" dirty="0" smtClean="0">
                  <a:highlight>
                    <a:srgbClr val="FFCD00"/>
                  </a:highlight>
                  <a:latin typeface="Quattrocento Sans" panose="020B0604020202020204" charset="0"/>
                </a:rPr>
                <a:t>Audio</a:t>
              </a:r>
              <a:endParaRPr lang="es-ES" sz="1200" dirty="0">
                <a:latin typeface="Quattrocento Sans" panose="020B0604020202020204" charset="0"/>
              </a:endParaRPr>
            </a:p>
            <a:p>
              <a:endParaRPr lang="en-US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6384009" y="3735843"/>
              <a:ext cx="1596912" cy="960651"/>
              <a:chOff x="464656" y="3917665"/>
              <a:chExt cx="1596912" cy="960651"/>
            </a:xfrm>
          </p:grpSpPr>
          <p:sp>
            <p:nvSpPr>
              <p:cNvPr id="25" name="CuadroTexto 24"/>
              <p:cNvSpPr txBox="1"/>
              <p:nvPr/>
            </p:nvSpPr>
            <p:spPr>
              <a:xfrm>
                <a:off x="464656" y="3917665"/>
                <a:ext cx="15969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s-ES" sz="1200" b="1" i="1" dirty="0" err="1">
                    <a:latin typeface="Lora" panose="020B0604020202020204" charset="0"/>
                  </a:rPr>
                  <a:t>Accuracy</a:t>
                </a:r>
                <a:r>
                  <a:rPr lang="es-ES" sz="1200" b="1" i="1" dirty="0" smtClean="0">
                    <a:latin typeface="Lora" panose="020B0604020202020204" charset="0"/>
                  </a:rPr>
                  <a:t>: </a:t>
                </a:r>
                <a:r>
                  <a:rPr lang="es-ES" sz="1200" dirty="0" smtClean="0">
                    <a:latin typeface="Quattrocento Sans" panose="020B0604020202020204" charset="0"/>
                  </a:rPr>
                  <a:t>0.337838</a:t>
                </a:r>
                <a:r>
                  <a:rPr lang="es-ES" sz="1200" b="1" i="1" dirty="0" smtClean="0">
                    <a:latin typeface="Lora" panose="020B0604020202020204" charset="0"/>
                  </a:rPr>
                  <a:t> </a:t>
                </a:r>
                <a:endParaRPr lang="es-ES" sz="1200" dirty="0">
                  <a:latin typeface="Quattrocento Sans" panose="020B0604020202020204" charset="0"/>
                </a:endParaRPr>
              </a:p>
              <a:p>
                <a:endParaRPr lang="en-US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38581" y="4124263"/>
                <a:ext cx="1249061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sz="1200" b="1" i="1" dirty="0" err="1">
                    <a:latin typeface="Lora" panose="020B0604020202020204" charset="0"/>
                  </a:rPr>
                  <a:t>Loss</a:t>
                </a:r>
                <a:r>
                  <a:rPr lang="es-ES" sz="1200" b="1" i="1" dirty="0" smtClean="0">
                    <a:latin typeface="Lora" panose="020B0604020202020204" charset="0"/>
                  </a:rPr>
                  <a:t>: </a:t>
                </a:r>
                <a:r>
                  <a:rPr lang="es-ES" sz="1200" dirty="0" smtClean="0">
                    <a:latin typeface="Quattrocento Sans" panose="020B0604020202020204" charset="0"/>
                  </a:rPr>
                  <a:t>3.857048</a:t>
                </a:r>
                <a:r>
                  <a:rPr lang="es-ES" sz="1200" b="1" i="1" dirty="0" smtClean="0">
                    <a:latin typeface="Lora" panose="020B0604020202020204" charset="0"/>
                  </a:rPr>
                  <a:t> </a:t>
                </a:r>
                <a:endParaRPr lang="es-ES" sz="1200" dirty="0">
                  <a:latin typeface="Quattrocento Sans" panose="020B0604020202020204" charset="0"/>
                </a:endParaRPr>
              </a:p>
              <a:p>
                <a:pPr lvl="0" algn="ctr">
                  <a:spcBef>
                    <a:spcPts val="600"/>
                  </a:spcBef>
                </a:pPr>
                <a:endParaRPr lang="es-ES" sz="1200" dirty="0">
                  <a:latin typeface="Quattrocento Sans" panose="020B0604020202020204" charset="0"/>
                </a:endParaRPr>
              </a:p>
              <a:p>
                <a:endParaRPr lang="en-US" dirty="0"/>
              </a:p>
            </p:txBody>
          </p:sp>
        </p:grpSp>
      </p:grpSp>
      <p:cxnSp>
        <p:nvCxnSpPr>
          <p:cNvPr id="5" name="Conector recto 4"/>
          <p:cNvCxnSpPr/>
          <p:nvPr/>
        </p:nvCxnSpPr>
        <p:spPr>
          <a:xfrm flipV="1">
            <a:off x="585019" y="1123599"/>
            <a:ext cx="8065410" cy="1"/>
          </a:xfrm>
          <a:prstGeom prst="line">
            <a:avLst/>
          </a:prstGeom>
          <a:ln w="19050">
            <a:solidFill>
              <a:srgbClr val="FFCD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95" y="2021262"/>
            <a:ext cx="3008670" cy="3052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>
            <a:spLocks noGrp="1"/>
          </p:cNvSpPr>
          <p:nvPr>
            <p:ph type="body" idx="1"/>
          </p:nvPr>
        </p:nvSpPr>
        <p:spPr>
          <a:xfrm>
            <a:off x="1381250" y="1042942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15000"/>
              </a:lnSpc>
              <a:buSzPts val="1400"/>
            </a:pPr>
            <a:endParaRPr lang="en-US" sz="1400" dirty="0" smtClean="0">
              <a:hlinkClick r:id="rId3"/>
            </a:endParaRPr>
          </a:p>
          <a:p>
            <a:pPr lvl="0" indent="-317500">
              <a:lnSpc>
                <a:spcPct val="115000"/>
              </a:lnSpc>
              <a:buSzPts val="1400"/>
            </a:pPr>
            <a:endParaRPr lang="en-US" sz="1400" dirty="0">
              <a:hlinkClick r:id="rId3"/>
            </a:endParaRPr>
          </a:p>
          <a:p>
            <a:pPr lvl="0" indent="-317500">
              <a:lnSpc>
                <a:spcPct val="115000"/>
              </a:lnSpc>
              <a:buSzPts val="1400"/>
            </a:pPr>
            <a:r>
              <a:rPr lang="en-US" sz="1400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sz="14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  <a:hlinkClick r:id="rId3"/>
              </a:rPr>
              <a:t>www.kaggle.com/paultimothymooney/medical-symptoms-text-and-audio-classification/notebook</a:t>
            </a:r>
            <a:endParaRPr lang="en-U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0" indent="-317500">
              <a:lnSpc>
                <a:spcPct val="115000"/>
              </a:lnSpc>
              <a:buSzPts val="1400"/>
            </a:pPr>
            <a:r>
              <a:rPr lang="en-US" sz="1400" dirty="0" smtClean="0">
                <a:solidFill>
                  <a:srgbClr val="FF0000"/>
                </a:solidFill>
                <a:hlinkClick r:id="rId4"/>
              </a:rPr>
              <a:t>https://www.tensorflow.org/tutorials/text/text_classification_rnn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0" indent="-317500">
              <a:lnSpc>
                <a:spcPct val="115000"/>
              </a:lnSpc>
              <a:buSzPts val="1400"/>
            </a:pPr>
            <a:r>
              <a:rPr lang="en-US" sz="1400" dirty="0">
                <a:solidFill>
                  <a:srgbClr val="FF0000"/>
                </a:solidFill>
                <a:hlinkClick r:id="rId5"/>
              </a:rPr>
              <a:t>https://www.tensorflow.org/datasets/api_docs/python/tfds/features/text/SubwordTextEncoder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Referencias</a:t>
            </a:r>
            <a:endParaRPr dirty="0"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6" name="Google Shape;436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8"/>
          <p:cNvSpPr/>
          <p:nvPr/>
        </p:nvSpPr>
        <p:spPr>
          <a:xfrm>
            <a:off x="0" y="4039446"/>
            <a:ext cx="9144000" cy="1103904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290;p27"/>
          <p:cNvSpPr txBox="1">
            <a:spLocks/>
          </p:cNvSpPr>
          <p:nvPr/>
        </p:nvSpPr>
        <p:spPr>
          <a:xfrm>
            <a:off x="439217" y="4184946"/>
            <a:ext cx="7772400" cy="86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6600" dirty="0" smtClean="0">
                <a:highlight>
                  <a:srgbClr val="FFCD00"/>
                </a:highlight>
              </a:rPr>
              <a:t>¡</a:t>
            </a:r>
            <a:r>
              <a:rPr lang="en-US" sz="4800" dirty="0" smtClean="0">
                <a:highlight>
                  <a:srgbClr val="FFCD00"/>
                </a:highlight>
              </a:rPr>
              <a:t>Gracias</a:t>
            </a:r>
            <a:r>
              <a:rPr lang="en-US" sz="6600" dirty="0" smtClean="0">
                <a:highlight>
                  <a:srgbClr val="FFCD00"/>
                </a:highlight>
              </a:rPr>
              <a:t>!</a:t>
            </a:r>
            <a:endParaRPr lang="en-US" sz="6600" dirty="0">
              <a:highlight>
                <a:srgbClr val="FFCD00"/>
              </a:highligh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7" y="4243668"/>
            <a:ext cx="734961" cy="734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262</Words>
  <Application>Microsoft Office PowerPoint</Application>
  <PresentationFormat>Presentación en pantalla (16:9)</PresentationFormat>
  <Paragraphs>34</Paragraphs>
  <Slides>5</Slides>
  <Notes>5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Quattrocento Sans</vt:lpstr>
      <vt:lpstr>Lora</vt:lpstr>
      <vt:lpstr>Arial</vt:lpstr>
      <vt:lpstr>Viola template</vt:lpstr>
      <vt:lpstr>Identificación de dolencias a partir de información suministrada por pacientes mediante audio y texto.</vt:lpstr>
      <vt:lpstr>Objetivos</vt:lpstr>
      <vt:lpstr>Dataset</vt:lpstr>
      <vt:lpstr>Clasificación de texto y audio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dolencias a partir de información suministrada por pacientes mediante audio y texto.</dc:title>
  <dc:creator>Laura Daniella</dc:creator>
  <cp:lastModifiedBy>Laura Daniella</cp:lastModifiedBy>
  <cp:revision>26</cp:revision>
  <dcterms:modified xsi:type="dcterms:W3CDTF">2020-04-12T22:12:08Z</dcterms:modified>
</cp:coreProperties>
</file>