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5" r:id="rId6"/>
    <p:sldId id="257" r:id="rId7"/>
    <p:sldId id="266" r:id="rId8"/>
    <p:sldId id="261" r:id="rId9"/>
    <p:sldId id="269" r:id="rId10"/>
    <p:sldId id="270" r:id="rId11"/>
    <p:sldId id="271" r:id="rId12"/>
    <p:sldId id="272" r:id="rId13"/>
    <p:sldId id="273" r:id="rId14"/>
    <p:sldId id="274" r:id="rId15"/>
    <p:sldId id="260" r:id="rId16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9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28.png"/><Relationship Id="rId5" Type="http://schemas.openxmlformats.org/officeDocument/2006/relationships/image" Target="../media/image13.png"/><Relationship Id="rId10" Type="http://schemas.openxmlformats.org/officeDocument/2006/relationships/image" Target="../media/image27.svg"/><Relationship Id="rId4" Type="http://schemas.openxmlformats.org/officeDocument/2006/relationships/image" Target="../media/image12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9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28.png"/><Relationship Id="rId5" Type="http://schemas.openxmlformats.org/officeDocument/2006/relationships/image" Target="../media/image13.png"/><Relationship Id="rId10" Type="http://schemas.openxmlformats.org/officeDocument/2006/relationships/image" Target="../media/image27.svg"/><Relationship Id="rId4" Type="http://schemas.openxmlformats.org/officeDocument/2006/relationships/image" Target="../media/image12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5/layout/IconCircleLabelList" loCatId="icon" qsTypeId="urn:microsoft.com/office/officeart/2005/8/quickstyle/simple2" qsCatId="simple" csTypeId="urn:microsoft.com/office/officeart/2005/8/colors/accent3_2" csCatId="accent3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de-DE" noProof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Five Assets</a:t>
          </a: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de-DE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de-DE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de-DE" noProof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Different Investment Types 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de-DE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de-DE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de-DE" noProof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Over Three Years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de-DE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de-DE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D8FAD77-0560-42F9-8313-58541826254E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2C36E94B-4F8B-47CF-9ECC-FE158BDE707C}" type="pres">
      <dgm:prSet presAssocID="{B633A646-2062-4841-AF18-847B074C6716}" presName="compNode" presStyleCnt="0"/>
      <dgm:spPr/>
    </dgm:pt>
    <dgm:pt modelId="{500FC0E3-BE92-4E33-8CE8-347ABDD376AD}" type="pres">
      <dgm:prSet presAssocID="{B633A646-2062-4841-AF18-847B074C6716}" presName="iconBgRect" presStyleLbl="bgShp" presStyleIdx="0" presStyleCnt="3"/>
      <dgm:spPr/>
    </dgm:pt>
    <dgm:pt modelId="{ABBB4C86-C816-44A6-AFEA-BCCB3EE528E1}" type="pres">
      <dgm:prSet presAssocID="{B633A646-2062-4841-AF18-847B074C67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uer"/>
        </a:ext>
      </dgm:extLst>
    </dgm:pt>
    <dgm:pt modelId="{5F437DC5-C23C-4F14-A6C9-8D3B26E7D4A2}" type="pres">
      <dgm:prSet presAssocID="{B633A646-2062-4841-AF18-847B074C6716}" presName="spaceRect" presStyleCnt="0"/>
      <dgm:spPr/>
    </dgm:pt>
    <dgm:pt modelId="{DD20ABB4-1D74-41ED-846A-A9E1151054C6}" type="pres">
      <dgm:prSet presAssocID="{B633A646-2062-4841-AF18-847B074C6716}" presName="textRect" presStyleLbl="revTx" presStyleIdx="0" presStyleCnt="3">
        <dgm:presLayoutVars>
          <dgm:chMax val="1"/>
          <dgm:chPref val="1"/>
        </dgm:presLayoutVars>
      </dgm:prSet>
      <dgm:spPr/>
    </dgm:pt>
    <dgm:pt modelId="{D8AACF17-EB2A-4712-B6C6-6A62FA16BE0E}" type="pres">
      <dgm:prSet presAssocID="{1397C75F-5FD8-4120-9A24-A246D042942B}" presName="sibTrans" presStyleCnt="0"/>
      <dgm:spPr/>
    </dgm:pt>
    <dgm:pt modelId="{B9BA6273-5689-4080-A067-E2DF4AA6E059}" type="pres">
      <dgm:prSet presAssocID="{14BC708E-A0A1-4102-88E4-E75128B4E51E}" presName="compNode" presStyleCnt="0"/>
      <dgm:spPr/>
    </dgm:pt>
    <dgm:pt modelId="{4439BD0A-AC1D-4A6A-A7D6-DB0D165D959F}" type="pres">
      <dgm:prSet presAssocID="{14BC708E-A0A1-4102-88E4-E75128B4E51E}" presName="iconBgRect" presStyleLbl="bgShp" presStyleIdx="1" presStyleCnt="3"/>
      <dgm:spPr/>
    </dgm:pt>
    <dgm:pt modelId="{0570B895-651F-4287-B9B4-FCF643448B7C}" type="pres">
      <dgm:prSet presAssocID="{14BC708E-A0A1-4102-88E4-E75128B4E5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ld"/>
        </a:ext>
      </dgm:extLst>
    </dgm:pt>
    <dgm:pt modelId="{0BB38A7E-3B42-4992-A103-3B6256FB78AB}" type="pres">
      <dgm:prSet presAssocID="{14BC708E-A0A1-4102-88E4-E75128B4E51E}" presName="spaceRect" presStyleCnt="0"/>
      <dgm:spPr/>
    </dgm:pt>
    <dgm:pt modelId="{8AFF7547-AC59-4B76-80AD-0C3200ECC045}" type="pres">
      <dgm:prSet presAssocID="{14BC708E-A0A1-4102-88E4-E75128B4E51E}" presName="textRect" presStyleLbl="revTx" presStyleIdx="1" presStyleCnt="3">
        <dgm:presLayoutVars>
          <dgm:chMax val="1"/>
          <dgm:chPref val="1"/>
        </dgm:presLayoutVars>
      </dgm:prSet>
      <dgm:spPr/>
    </dgm:pt>
    <dgm:pt modelId="{A6DA1462-B4CB-4067-89C3-96A711AEA130}" type="pres">
      <dgm:prSet presAssocID="{7519C821-85FB-4CA3-BEB5-E4BFBC529B83}" presName="sibTrans" presStyleCnt="0"/>
      <dgm:spPr/>
    </dgm:pt>
    <dgm:pt modelId="{EAD6525D-2D94-402A-B380-671F620CB48A}" type="pres">
      <dgm:prSet presAssocID="{C6D21269-399B-4BA2-8621-C7B9DA1E1B8F}" presName="compNode" presStyleCnt="0"/>
      <dgm:spPr/>
    </dgm:pt>
    <dgm:pt modelId="{10F8804C-C3BD-4195-B96B-1E5B1C69957D}" type="pres">
      <dgm:prSet presAssocID="{C6D21269-399B-4BA2-8621-C7B9DA1E1B8F}" presName="iconBgRect" presStyleLbl="bgShp" presStyleIdx="2" presStyleCnt="3"/>
      <dgm:spPr/>
    </dgm:pt>
    <dgm:pt modelId="{DB140893-03FD-46A4-A928-4D9C0D72B771}" type="pres">
      <dgm:prSet presAssocID="{C6D21269-399B-4BA2-8621-C7B9DA1E1B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uftballons"/>
        </a:ext>
      </dgm:extLst>
    </dgm:pt>
    <dgm:pt modelId="{F1F2A9FF-D81E-4F70-A78C-E8A0B447BCC5}" type="pres">
      <dgm:prSet presAssocID="{C6D21269-399B-4BA2-8621-C7B9DA1E1B8F}" presName="spaceRect" presStyleCnt="0"/>
      <dgm:spPr/>
    </dgm:pt>
    <dgm:pt modelId="{1AF78A26-F939-49F8-A617-69D3CC66C665}" type="pres">
      <dgm:prSet presAssocID="{C6D21269-399B-4BA2-8621-C7B9DA1E1B8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71431A94-A300-4B65-986B-783B4569974E}" type="presOf" srcId="{B633A646-2062-4841-AF18-847B074C6716}" destId="{DD20ABB4-1D74-41ED-846A-A9E1151054C6}" srcOrd="0" destOrd="0" presId="urn:microsoft.com/office/officeart/2018/5/layout/IconCircleLabelList"/>
    <dgm:cxn modelId="{16B5C3A9-B3F8-4E6B-B735-462EEE4B643C}" type="presOf" srcId="{E1B432F4-5FDB-4518-9272-2F3934AC6AA2}" destId="{DD8FAD77-0560-42F9-8313-58541826254E}" srcOrd="0" destOrd="0" presId="urn:microsoft.com/office/officeart/2018/5/layout/IconCircleLabel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8DEEFAC5-6593-4656-ADFA-66DDA5BBCFC2}" type="presOf" srcId="{14BC708E-A0A1-4102-88E4-E75128B4E51E}" destId="{8AFF7547-AC59-4B76-80AD-0C3200ECC045}" srcOrd="0" destOrd="0" presId="urn:microsoft.com/office/officeart/2018/5/layout/IconCircleLabelList"/>
    <dgm:cxn modelId="{0FB0EFEF-EF1F-4027-A6EB-755B33C70560}" type="presOf" srcId="{C6D21269-399B-4BA2-8621-C7B9DA1E1B8F}" destId="{1AF78A26-F939-49F8-A617-69D3CC66C665}" srcOrd="0" destOrd="0" presId="urn:microsoft.com/office/officeart/2018/5/layout/IconCircleLabelList"/>
    <dgm:cxn modelId="{A9B2B8C0-5250-4575-91C2-9BC60DF49C97}" type="presParOf" srcId="{DD8FAD77-0560-42F9-8313-58541826254E}" destId="{2C36E94B-4F8B-47CF-9ECC-FE158BDE707C}" srcOrd="0" destOrd="0" presId="urn:microsoft.com/office/officeart/2018/5/layout/IconCircleLabelList"/>
    <dgm:cxn modelId="{A47D572F-7B2C-46DF-83C8-6742FFC6D3E8}" type="presParOf" srcId="{2C36E94B-4F8B-47CF-9ECC-FE158BDE707C}" destId="{500FC0E3-BE92-4E33-8CE8-347ABDD376AD}" srcOrd="0" destOrd="0" presId="urn:microsoft.com/office/officeart/2018/5/layout/IconCircleLabelList"/>
    <dgm:cxn modelId="{62D9686F-C480-4C7E-8CA2-62245EBADCE3}" type="presParOf" srcId="{2C36E94B-4F8B-47CF-9ECC-FE158BDE707C}" destId="{ABBB4C86-C816-44A6-AFEA-BCCB3EE528E1}" srcOrd="1" destOrd="0" presId="urn:microsoft.com/office/officeart/2018/5/layout/IconCircleLabelList"/>
    <dgm:cxn modelId="{76597292-AA9F-4925-B9AB-10640E180534}" type="presParOf" srcId="{2C36E94B-4F8B-47CF-9ECC-FE158BDE707C}" destId="{5F437DC5-C23C-4F14-A6C9-8D3B26E7D4A2}" srcOrd="2" destOrd="0" presId="urn:microsoft.com/office/officeart/2018/5/layout/IconCircleLabelList"/>
    <dgm:cxn modelId="{DC74C25F-6625-4D68-A3BE-E07884985756}" type="presParOf" srcId="{2C36E94B-4F8B-47CF-9ECC-FE158BDE707C}" destId="{DD20ABB4-1D74-41ED-846A-A9E1151054C6}" srcOrd="3" destOrd="0" presId="urn:microsoft.com/office/officeart/2018/5/layout/IconCircleLabelList"/>
    <dgm:cxn modelId="{175C41AF-DFAA-42F8-BAF6-D01B7F63B440}" type="presParOf" srcId="{DD8FAD77-0560-42F9-8313-58541826254E}" destId="{D8AACF17-EB2A-4712-B6C6-6A62FA16BE0E}" srcOrd="1" destOrd="0" presId="urn:microsoft.com/office/officeart/2018/5/layout/IconCircleLabelList"/>
    <dgm:cxn modelId="{2B7FB282-60C6-4F27-AB84-3F5D8B8DA0DD}" type="presParOf" srcId="{DD8FAD77-0560-42F9-8313-58541826254E}" destId="{B9BA6273-5689-4080-A067-E2DF4AA6E059}" srcOrd="2" destOrd="0" presId="urn:microsoft.com/office/officeart/2018/5/layout/IconCircleLabelList"/>
    <dgm:cxn modelId="{5F67B75D-6E77-47B0-884B-05CCC1216595}" type="presParOf" srcId="{B9BA6273-5689-4080-A067-E2DF4AA6E059}" destId="{4439BD0A-AC1D-4A6A-A7D6-DB0D165D959F}" srcOrd="0" destOrd="0" presId="urn:microsoft.com/office/officeart/2018/5/layout/IconCircleLabelList"/>
    <dgm:cxn modelId="{A864DD19-3F09-4187-84C6-30D424FD8DD6}" type="presParOf" srcId="{B9BA6273-5689-4080-A067-E2DF4AA6E059}" destId="{0570B895-651F-4287-B9B4-FCF643448B7C}" srcOrd="1" destOrd="0" presId="urn:microsoft.com/office/officeart/2018/5/layout/IconCircleLabelList"/>
    <dgm:cxn modelId="{B50358E1-D5A5-48BB-976B-BD7E50AFF520}" type="presParOf" srcId="{B9BA6273-5689-4080-A067-E2DF4AA6E059}" destId="{0BB38A7E-3B42-4992-A103-3B6256FB78AB}" srcOrd="2" destOrd="0" presId="urn:microsoft.com/office/officeart/2018/5/layout/IconCircleLabelList"/>
    <dgm:cxn modelId="{4A484358-CDD7-42B4-A0F6-AE069BAB9B38}" type="presParOf" srcId="{B9BA6273-5689-4080-A067-E2DF4AA6E059}" destId="{8AFF7547-AC59-4B76-80AD-0C3200ECC045}" srcOrd="3" destOrd="0" presId="urn:microsoft.com/office/officeart/2018/5/layout/IconCircleLabelList"/>
    <dgm:cxn modelId="{5A47B952-360C-4E50-BCB0-6885E92E8FFA}" type="presParOf" srcId="{DD8FAD77-0560-42F9-8313-58541826254E}" destId="{A6DA1462-B4CB-4067-89C3-96A711AEA130}" srcOrd="3" destOrd="0" presId="urn:microsoft.com/office/officeart/2018/5/layout/IconCircleLabelList"/>
    <dgm:cxn modelId="{CB8DAE6C-6385-4B95-9ACF-12425042F4FB}" type="presParOf" srcId="{DD8FAD77-0560-42F9-8313-58541826254E}" destId="{EAD6525D-2D94-402A-B380-671F620CB48A}" srcOrd="4" destOrd="0" presId="urn:microsoft.com/office/officeart/2018/5/layout/IconCircleLabelList"/>
    <dgm:cxn modelId="{610884DD-1977-4863-B998-F3880342DA17}" type="presParOf" srcId="{EAD6525D-2D94-402A-B380-671F620CB48A}" destId="{10F8804C-C3BD-4195-B96B-1E5B1C69957D}" srcOrd="0" destOrd="0" presId="urn:microsoft.com/office/officeart/2018/5/layout/IconCircleLabelList"/>
    <dgm:cxn modelId="{92D4BDBF-7168-4142-8CAE-313BF63E8546}" type="presParOf" srcId="{EAD6525D-2D94-402A-B380-671F620CB48A}" destId="{DB140893-03FD-46A4-A928-4D9C0D72B771}" srcOrd="1" destOrd="0" presId="urn:microsoft.com/office/officeart/2018/5/layout/IconCircleLabelList"/>
    <dgm:cxn modelId="{783437E4-D074-4685-8D43-9205C9CED00E}" type="presParOf" srcId="{EAD6525D-2D94-402A-B380-671F620CB48A}" destId="{F1F2A9FF-D81E-4F70-A78C-E8A0B447BCC5}" srcOrd="2" destOrd="0" presId="urn:microsoft.com/office/officeart/2018/5/layout/IconCircleLabelList"/>
    <dgm:cxn modelId="{3915905D-2FD2-4C07-B45C-E56950308F49}" type="presParOf" srcId="{EAD6525D-2D94-402A-B380-671F620CB48A}" destId="{1AF78A26-F939-49F8-A617-69D3CC66C6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CircleList" loCatId="icon" qsTypeId="urn:microsoft.com/office/officeart/2005/8/quickstyle/simple2" qsCatId="simple" csTypeId="urn:microsoft.com/office/officeart/2005/8/colors/accent3_2" csCatId="accent3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de-DE" sz="2200" noProof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Overall performance and price developments</a:t>
          </a: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de-DE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>
            <a:lnSpc>
              <a:spcPct val="100000"/>
            </a:lnSpc>
          </a:pPr>
          <a:endParaRPr lang="de-DE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de-DE" sz="2200" noProof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Growth rate, cumulative &amp; annualized returns, annualized volatilities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de-DE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>
            <a:lnSpc>
              <a:spcPct val="100000"/>
            </a:lnSpc>
          </a:pPr>
          <a:endParaRPr lang="de-DE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0948E39E-E10E-4CAE-BE8F-99A37E3988EA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de-DE" sz="2200" noProof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Correlation between asset performances</a:t>
          </a:r>
        </a:p>
      </dgm:t>
    </dgm:pt>
    <dgm:pt modelId="{39D785E0-C906-4E1A-8D31-94C4887687EC}" type="parTrans" cxnId="{E9AB0E90-FD9B-4AA7-B09B-A630ED634BAF}">
      <dgm:prSet/>
      <dgm:spPr/>
      <dgm:t>
        <a:bodyPr/>
        <a:lstStyle/>
        <a:p>
          <a:endParaRPr lang="de-DE"/>
        </a:p>
      </dgm:t>
    </dgm:pt>
    <dgm:pt modelId="{DA46E53E-FCFA-4AFC-8C07-11943F50B55C}" type="sibTrans" cxnId="{E9AB0E90-FD9B-4AA7-B09B-A630ED634BAF}">
      <dgm:prSet/>
      <dgm:spPr/>
      <dgm:t>
        <a:bodyPr/>
        <a:lstStyle/>
        <a:p>
          <a:endParaRPr lang="de-DE"/>
        </a:p>
      </dgm:t>
    </dgm:pt>
    <dgm:pt modelId="{5AC86F35-55DE-4AAB-9971-CC104E62C8C2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de-DE" sz="2200" noProof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Weighting of assets individually and by investment type</a:t>
          </a:r>
        </a:p>
      </dgm:t>
    </dgm:pt>
    <dgm:pt modelId="{A623A649-5178-4C1E-8047-BDE8193BD7AE}" type="parTrans" cxnId="{61A73F21-3838-4AD9-A2AF-E7784162447E}">
      <dgm:prSet/>
      <dgm:spPr/>
      <dgm:t>
        <a:bodyPr/>
        <a:lstStyle/>
        <a:p>
          <a:endParaRPr lang="de-DE"/>
        </a:p>
      </dgm:t>
    </dgm:pt>
    <dgm:pt modelId="{6E0249F8-D9BA-430A-BD42-E0E6C51C367D}" type="sibTrans" cxnId="{61A73F21-3838-4AD9-A2AF-E7784162447E}">
      <dgm:prSet/>
      <dgm:spPr/>
      <dgm:t>
        <a:bodyPr/>
        <a:lstStyle/>
        <a:p>
          <a:pPr>
            <a:lnSpc>
              <a:spcPct val="100000"/>
            </a:lnSpc>
          </a:pPr>
          <a:endParaRPr lang="de-DE"/>
        </a:p>
      </dgm:t>
    </dgm:pt>
    <dgm:pt modelId="{9B8444DD-708B-4FC1-9057-053E8896B3DE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F1669E65-B91B-4FDC-A13B-69F766B95445}" type="pres">
      <dgm:prSet presAssocID="{E1B432F4-5FDB-4518-9272-2F3934AC6AA2}" presName="container" presStyleCnt="0">
        <dgm:presLayoutVars>
          <dgm:dir/>
          <dgm:resizeHandles val="exact"/>
        </dgm:presLayoutVars>
      </dgm:prSet>
      <dgm:spPr/>
    </dgm:pt>
    <dgm:pt modelId="{DBDBE5DF-95AB-462A-A46F-37A2B23A8DB6}" type="pres">
      <dgm:prSet presAssocID="{B633A646-2062-4841-AF18-847B074C6716}" presName="compNode" presStyleCnt="0"/>
      <dgm:spPr/>
    </dgm:pt>
    <dgm:pt modelId="{FB41512D-041D-445F-8395-F8283DD3FBC5}" type="pres">
      <dgm:prSet presAssocID="{B633A646-2062-4841-AF18-847B074C6716}" presName="iconBgRect" presStyleLbl="bgShp" presStyleIdx="0" presStyleCnt="4"/>
      <dgm:spPr/>
    </dgm:pt>
    <dgm:pt modelId="{1F6F9A3F-3049-4BAD-B2B6-6A11B648F458}" type="pres">
      <dgm:prSet presAssocID="{B633A646-2062-4841-AF18-847B074C671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08AA1C7-E5A8-494F-9C28-E0B199ABBA1F}" type="pres">
      <dgm:prSet presAssocID="{B633A646-2062-4841-AF18-847B074C6716}" presName="spaceRect" presStyleCnt="0"/>
      <dgm:spPr/>
    </dgm:pt>
    <dgm:pt modelId="{84F61591-F6E0-4A88-80A4-AAB9BC28B8A6}" type="pres">
      <dgm:prSet presAssocID="{B633A646-2062-4841-AF18-847B074C6716}" presName="textRect" presStyleLbl="revTx" presStyleIdx="0" presStyleCnt="4">
        <dgm:presLayoutVars>
          <dgm:chMax val="1"/>
          <dgm:chPref val="1"/>
        </dgm:presLayoutVars>
      </dgm:prSet>
      <dgm:spPr/>
    </dgm:pt>
    <dgm:pt modelId="{EB8DF80B-90C2-4ACF-A686-F2BDB4C3907B}" type="pres">
      <dgm:prSet presAssocID="{1397C75F-5FD8-4120-9A24-A246D042942B}" presName="sibTrans" presStyleLbl="sibTrans2D1" presStyleIdx="0" presStyleCnt="0"/>
      <dgm:spPr/>
    </dgm:pt>
    <dgm:pt modelId="{97B73CA1-C5E1-457A-96DA-1BBFFFB9E186}" type="pres">
      <dgm:prSet presAssocID="{5AC86F35-55DE-4AAB-9971-CC104E62C8C2}" presName="compNode" presStyleCnt="0"/>
      <dgm:spPr/>
    </dgm:pt>
    <dgm:pt modelId="{6F987AD2-CEEB-4DD3-9353-8C751D33D68C}" type="pres">
      <dgm:prSet presAssocID="{5AC86F35-55DE-4AAB-9971-CC104E62C8C2}" presName="iconBgRect" presStyleLbl="bgShp" presStyleIdx="1" presStyleCnt="4"/>
      <dgm:spPr/>
    </dgm:pt>
    <dgm:pt modelId="{ED5296A0-10FA-4603-8035-5D6D4DB13E24}" type="pres">
      <dgm:prSet presAssocID="{5AC86F35-55DE-4AAB-9971-CC104E62C8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C972D8DC-3972-4FDB-B6C4-F17EFE416B5A}" type="pres">
      <dgm:prSet presAssocID="{5AC86F35-55DE-4AAB-9971-CC104E62C8C2}" presName="spaceRect" presStyleCnt="0"/>
      <dgm:spPr/>
    </dgm:pt>
    <dgm:pt modelId="{3C7BAAF5-BFD1-4BBC-8688-B1E7632021BC}" type="pres">
      <dgm:prSet presAssocID="{5AC86F35-55DE-4AAB-9971-CC104E62C8C2}" presName="textRect" presStyleLbl="revTx" presStyleIdx="1" presStyleCnt="4">
        <dgm:presLayoutVars>
          <dgm:chMax val="1"/>
          <dgm:chPref val="1"/>
        </dgm:presLayoutVars>
      </dgm:prSet>
      <dgm:spPr/>
    </dgm:pt>
    <dgm:pt modelId="{49C96A45-E723-4406-B47F-51CCF3B15979}" type="pres">
      <dgm:prSet presAssocID="{6E0249F8-D9BA-430A-BD42-E0E6C51C367D}" presName="sibTrans" presStyleLbl="sibTrans2D1" presStyleIdx="0" presStyleCnt="0"/>
      <dgm:spPr/>
    </dgm:pt>
    <dgm:pt modelId="{66BA02AF-432D-44A9-A38E-8200849CE07F}" type="pres">
      <dgm:prSet presAssocID="{C6D21269-399B-4BA2-8621-C7B9DA1E1B8F}" presName="compNode" presStyleCnt="0"/>
      <dgm:spPr/>
    </dgm:pt>
    <dgm:pt modelId="{E23A3A8B-D1A7-4883-9CE4-EA595CDB32EC}" type="pres">
      <dgm:prSet presAssocID="{C6D21269-399B-4BA2-8621-C7B9DA1E1B8F}" presName="iconBgRect" presStyleLbl="bgShp" presStyleIdx="2" presStyleCnt="4"/>
      <dgm:spPr/>
    </dgm:pt>
    <dgm:pt modelId="{3511C4C2-7370-4E98-9257-149BE869103E}" type="pres">
      <dgm:prSet presAssocID="{C6D21269-399B-4BA2-8621-C7B9DA1E1B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2DC8128-C515-48D8-8980-5A4A5477788A}" type="pres">
      <dgm:prSet presAssocID="{C6D21269-399B-4BA2-8621-C7B9DA1E1B8F}" presName="spaceRect" presStyleCnt="0"/>
      <dgm:spPr/>
    </dgm:pt>
    <dgm:pt modelId="{E3FC258E-AFBD-4120-8D69-148E368977EE}" type="pres">
      <dgm:prSet presAssocID="{C6D21269-399B-4BA2-8621-C7B9DA1E1B8F}" presName="textRect" presStyleLbl="revTx" presStyleIdx="2" presStyleCnt="4">
        <dgm:presLayoutVars>
          <dgm:chMax val="1"/>
          <dgm:chPref val="1"/>
        </dgm:presLayoutVars>
      </dgm:prSet>
      <dgm:spPr/>
    </dgm:pt>
    <dgm:pt modelId="{0E2147F6-7F6F-44E4-938B-3F13CD4B29B5}" type="pres">
      <dgm:prSet presAssocID="{C79B0F2C-DDB4-44EB-89F7-717146B88B10}" presName="sibTrans" presStyleLbl="sibTrans2D1" presStyleIdx="0" presStyleCnt="0"/>
      <dgm:spPr/>
    </dgm:pt>
    <dgm:pt modelId="{36F88E86-4878-4878-9B5F-3A644013BC3A}" type="pres">
      <dgm:prSet presAssocID="{0948E39E-E10E-4CAE-BE8F-99A37E3988EA}" presName="compNode" presStyleCnt="0"/>
      <dgm:spPr/>
    </dgm:pt>
    <dgm:pt modelId="{6B858598-9C5F-4416-AF65-DFA3B72B7F6B}" type="pres">
      <dgm:prSet presAssocID="{0948E39E-E10E-4CAE-BE8F-99A37E3988EA}" presName="iconBgRect" presStyleLbl="bgShp" presStyleIdx="3" presStyleCnt="4"/>
      <dgm:spPr/>
    </dgm:pt>
    <dgm:pt modelId="{F26AD400-24BF-4B7E-9901-04800B839EFC}" type="pres">
      <dgm:prSet presAssocID="{0948E39E-E10E-4CAE-BE8F-99A37E3988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ünzen"/>
        </a:ext>
      </dgm:extLst>
    </dgm:pt>
    <dgm:pt modelId="{A37F2158-21BC-45E5-B5D7-9981EB0F0AE2}" type="pres">
      <dgm:prSet presAssocID="{0948E39E-E10E-4CAE-BE8F-99A37E3988EA}" presName="spaceRect" presStyleCnt="0"/>
      <dgm:spPr/>
    </dgm:pt>
    <dgm:pt modelId="{D0127AFB-2B3A-4120-9667-F47412598930}" type="pres">
      <dgm:prSet presAssocID="{0948E39E-E10E-4CAE-BE8F-99A37E3988E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E7C6003-717F-40A5-B54A-A3BD2C11F71D}" type="presOf" srcId="{C79B0F2C-DDB4-44EB-89F7-717146B88B10}" destId="{0E2147F6-7F6F-44E4-938B-3F13CD4B29B5}" srcOrd="0" destOrd="0" presId="urn:microsoft.com/office/officeart/2018/2/layout/IconCircleList"/>
    <dgm:cxn modelId="{61A73F21-3838-4AD9-A2AF-E7784162447E}" srcId="{E1B432F4-5FDB-4518-9272-2F3934AC6AA2}" destId="{5AC86F35-55DE-4AAB-9971-CC104E62C8C2}" srcOrd="1" destOrd="0" parTransId="{A623A649-5178-4C1E-8047-BDE8193BD7AE}" sibTransId="{6E0249F8-D9BA-430A-BD42-E0E6C51C367D}"/>
    <dgm:cxn modelId="{78AFA326-DD26-4CB2-AA75-7C845949EB96}" type="presOf" srcId="{E1B432F4-5FDB-4518-9272-2F3934AC6AA2}" destId="{9B8444DD-708B-4FC1-9057-053E8896B3DE}" srcOrd="0" destOrd="0" presId="urn:microsoft.com/office/officeart/2018/2/layout/IconCircle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CE5BDC34-E2AD-4B98-BA4E-EBF525B58E79}" type="presOf" srcId="{0948E39E-E10E-4CAE-BE8F-99A37E3988EA}" destId="{D0127AFB-2B3A-4120-9667-F47412598930}" srcOrd="0" destOrd="0" presId="urn:microsoft.com/office/officeart/2018/2/layout/IconCircle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F4F12B47-3243-4A96-858B-11FEAE70DF7C}" type="presOf" srcId="{6E0249F8-D9BA-430A-BD42-E0E6C51C367D}" destId="{49C96A45-E723-4406-B47F-51CCF3B15979}" srcOrd="0" destOrd="0" presId="urn:microsoft.com/office/officeart/2018/2/layout/IconCircleList"/>
    <dgm:cxn modelId="{E9AB0E90-FD9B-4AA7-B09B-A630ED634BAF}" srcId="{E1B432F4-5FDB-4518-9272-2F3934AC6AA2}" destId="{0948E39E-E10E-4CAE-BE8F-99A37E3988EA}" srcOrd="3" destOrd="0" parTransId="{39D785E0-C906-4E1A-8D31-94C4887687EC}" sibTransId="{DA46E53E-FCFA-4AFC-8C07-11943F50B55C}"/>
    <dgm:cxn modelId="{CD2C68A5-994E-49AB-8664-9B7513172FF4}" type="presOf" srcId="{1397C75F-5FD8-4120-9A24-A246D042942B}" destId="{EB8DF80B-90C2-4ACF-A686-F2BDB4C3907B}" srcOrd="0" destOrd="0" presId="urn:microsoft.com/office/officeart/2018/2/layout/IconCircleList"/>
    <dgm:cxn modelId="{AB28AEB7-F21E-411A-96B0-D38CAE95996D}" type="presOf" srcId="{B633A646-2062-4841-AF18-847B074C6716}" destId="{84F61591-F6E0-4A88-80A4-AAB9BC28B8A6}" srcOrd="0" destOrd="0" presId="urn:microsoft.com/office/officeart/2018/2/layout/IconCircleList"/>
    <dgm:cxn modelId="{1B3809D6-DF91-4F51-80EA-64DC55232893}" type="presOf" srcId="{C6D21269-399B-4BA2-8621-C7B9DA1E1B8F}" destId="{E3FC258E-AFBD-4120-8D69-148E368977EE}" srcOrd="0" destOrd="0" presId="urn:microsoft.com/office/officeart/2018/2/layout/IconCircleList"/>
    <dgm:cxn modelId="{746FECE5-EBC1-4610-A334-4F8D576FCEAC}" type="presOf" srcId="{5AC86F35-55DE-4AAB-9971-CC104E62C8C2}" destId="{3C7BAAF5-BFD1-4BBC-8688-B1E7632021BC}" srcOrd="0" destOrd="0" presId="urn:microsoft.com/office/officeart/2018/2/layout/IconCircleList"/>
    <dgm:cxn modelId="{3DEBE6A4-D4D5-4C9A-95F2-C08633173E24}" type="presParOf" srcId="{9B8444DD-708B-4FC1-9057-053E8896B3DE}" destId="{F1669E65-B91B-4FDC-A13B-69F766B95445}" srcOrd="0" destOrd="0" presId="urn:microsoft.com/office/officeart/2018/2/layout/IconCircleList"/>
    <dgm:cxn modelId="{4C83458F-19FD-4C24-A304-0A1A46A6F658}" type="presParOf" srcId="{F1669E65-B91B-4FDC-A13B-69F766B95445}" destId="{DBDBE5DF-95AB-462A-A46F-37A2B23A8DB6}" srcOrd="0" destOrd="0" presId="urn:microsoft.com/office/officeart/2018/2/layout/IconCircleList"/>
    <dgm:cxn modelId="{9B47D6CA-7416-48B2-8864-14545B79D04E}" type="presParOf" srcId="{DBDBE5DF-95AB-462A-A46F-37A2B23A8DB6}" destId="{FB41512D-041D-445F-8395-F8283DD3FBC5}" srcOrd="0" destOrd="0" presId="urn:microsoft.com/office/officeart/2018/2/layout/IconCircleList"/>
    <dgm:cxn modelId="{D88D60D9-4680-48C9-8C6E-B0A6EB568F75}" type="presParOf" srcId="{DBDBE5DF-95AB-462A-A46F-37A2B23A8DB6}" destId="{1F6F9A3F-3049-4BAD-B2B6-6A11B648F458}" srcOrd="1" destOrd="0" presId="urn:microsoft.com/office/officeart/2018/2/layout/IconCircleList"/>
    <dgm:cxn modelId="{D283AEB0-9754-4D7A-B56B-8CE6D68258C9}" type="presParOf" srcId="{DBDBE5DF-95AB-462A-A46F-37A2B23A8DB6}" destId="{508AA1C7-E5A8-494F-9C28-E0B199ABBA1F}" srcOrd="2" destOrd="0" presId="urn:microsoft.com/office/officeart/2018/2/layout/IconCircleList"/>
    <dgm:cxn modelId="{7B6B8448-2D35-41DF-B754-3B0F1672E7C1}" type="presParOf" srcId="{DBDBE5DF-95AB-462A-A46F-37A2B23A8DB6}" destId="{84F61591-F6E0-4A88-80A4-AAB9BC28B8A6}" srcOrd="3" destOrd="0" presId="urn:microsoft.com/office/officeart/2018/2/layout/IconCircleList"/>
    <dgm:cxn modelId="{E0520EFD-0C98-4766-B4EE-4E560FB30A65}" type="presParOf" srcId="{F1669E65-B91B-4FDC-A13B-69F766B95445}" destId="{EB8DF80B-90C2-4ACF-A686-F2BDB4C3907B}" srcOrd="1" destOrd="0" presId="urn:microsoft.com/office/officeart/2018/2/layout/IconCircleList"/>
    <dgm:cxn modelId="{F8CFF679-A969-4C65-B60B-DE0DB7A723DD}" type="presParOf" srcId="{F1669E65-B91B-4FDC-A13B-69F766B95445}" destId="{97B73CA1-C5E1-457A-96DA-1BBFFFB9E186}" srcOrd="2" destOrd="0" presId="urn:microsoft.com/office/officeart/2018/2/layout/IconCircleList"/>
    <dgm:cxn modelId="{2D01B3AD-49E2-472A-911B-A867186E0E7C}" type="presParOf" srcId="{97B73CA1-C5E1-457A-96DA-1BBFFFB9E186}" destId="{6F987AD2-CEEB-4DD3-9353-8C751D33D68C}" srcOrd="0" destOrd="0" presId="urn:microsoft.com/office/officeart/2018/2/layout/IconCircleList"/>
    <dgm:cxn modelId="{861221C9-8A19-4422-92E6-87CF84FF734B}" type="presParOf" srcId="{97B73CA1-C5E1-457A-96DA-1BBFFFB9E186}" destId="{ED5296A0-10FA-4603-8035-5D6D4DB13E24}" srcOrd="1" destOrd="0" presId="urn:microsoft.com/office/officeart/2018/2/layout/IconCircleList"/>
    <dgm:cxn modelId="{65B24709-9BA3-4BA8-AD23-0E558E934CFB}" type="presParOf" srcId="{97B73CA1-C5E1-457A-96DA-1BBFFFB9E186}" destId="{C972D8DC-3972-4FDB-B6C4-F17EFE416B5A}" srcOrd="2" destOrd="0" presId="urn:microsoft.com/office/officeart/2018/2/layout/IconCircleList"/>
    <dgm:cxn modelId="{6B602839-B7D2-4C46-9735-11648369405F}" type="presParOf" srcId="{97B73CA1-C5E1-457A-96DA-1BBFFFB9E186}" destId="{3C7BAAF5-BFD1-4BBC-8688-B1E7632021BC}" srcOrd="3" destOrd="0" presId="urn:microsoft.com/office/officeart/2018/2/layout/IconCircleList"/>
    <dgm:cxn modelId="{52B0B20E-2DF2-41C1-840E-6D7B790B3127}" type="presParOf" srcId="{F1669E65-B91B-4FDC-A13B-69F766B95445}" destId="{49C96A45-E723-4406-B47F-51CCF3B15979}" srcOrd="3" destOrd="0" presId="urn:microsoft.com/office/officeart/2018/2/layout/IconCircleList"/>
    <dgm:cxn modelId="{43B19AB9-733B-4559-B757-193A03DFF595}" type="presParOf" srcId="{F1669E65-B91B-4FDC-A13B-69F766B95445}" destId="{66BA02AF-432D-44A9-A38E-8200849CE07F}" srcOrd="4" destOrd="0" presId="urn:microsoft.com/office/officeart/2018/2/layout/IconCircleList"/>
    <dgm:cxn modelId="{2D0211DE-502F-481D-9A90-D1E5827616C1}" type="presParOf" srcId="{66BA02AF-432D-44A9-A38E-8200849CE07F}" destId="{E23A3A8B-D1A7-4883-9CE4-EA595CDB32EC}" srcOrd="0" destOrd="0" presId="urn:microsoft.com/office/officeart/2018/2/layout/IconCircleList"/>
    <dgm:cxn modelId="{E9A1AE08-344E-46E8-B29C-AB2796EBB8B8}" type="presParOf" srcId="{66BA02AF-432D-44A9-A38E-8200849CE07F}" destId="{3511C4C2-7370-4E98-9257-149BE869103E}" srcOrd="1" destOrd="0" presId="urn:microsoft.com/office/officeart/2018/2/layout/IconCircleList"/>
    <dgm:cxn modelId="{3AB245A3-1C06-407D-BE33-D4C9A9674DE6}" type="presParOf" srcId="{66BA02AF-432D-44A9-A38E-8200849CE07F}" destId="{62DC8128-C515-48D8-8980-5A4A5477788A}" srcOrd="2" destOrd="0" presId="urn:microsoft.com/office/officeart/2018/2/layout/IconCircleList"/>
    <dgm:cxn modelId="{E284EDD7-5617-4762-93F8-F31C776BB821}" type="presParOf" srcId="{66BA02AF-432D-44A9-A38E-8200849CE07F}" destId="{E3FC258E-AFBD-4120-8D69-148E368977EE}" srcOrd="3" destOrd="0" presId="urn:microsoft.com/office/officeart/2018/2/layout/IconCircleList"/>
    <dgm:cxn modelId="{C8358850-4F3F-492C-85A7-105F26B910A3}" type="presParOf" srcId="{F1669E65-B91B-4FDC-A13B-69F766B95445}" destId="{0E2147F6-7F6F-44E4-938B-3F13CD4B29B5}" srcOrd="5" destOrd="0" presId="urn:microsoft.com/office/officeart/2018/2/layout/IconCircleList"/>
    <dgm:cxn modelId="{F3C8D824-52EE-482B-9EDC-3418DA603833}" type="presParOf" srcId="{F1669E65-B91B-4FDC-A13B-69F766B95445}" destId="{36F88E86-4878-4878-9B5F-3A644013BC3A}" srcOrd="6" destOrd="0" presId="urn:microsoft.com/office/officeart/2018/2/layout/IconCircleList"/>
    <dgm:cxn modelId="{9B07C1FB-0F66-42A5-821B-F5353633500A}" type="presParOf" srcId="{36F88E86-4878-4878-9B5F-3A644013BC3A}" destId="{6B858598-9C5F-4416-AF65-DFA3B72B7F6B}" srcOrd="0" destOrd="0" presId="urn:microsoft.com/office/officeart/2018/2/layout/IconCircleList"/>
    <dgm:cxn modelId="{981A214F-01AA-4BB7-90D1-31B421B8C334}" type="presParOf" srcId="{36F88E86-4878-4878-9B5F-3A644013BC3A}" destId="{F26AD400-24BF-4B7E-9901-04800B839EFC}" srcOrd="1" destOrd="0" presId="urn:microsoft.com/office/officeart/2018/2/layout/IconCircleList"/>
    <dgm:cxn modelId="{3FA63939-8004-46C9-B116-54D96A84A248}" type="presParOf" srcId="{36F88E86-4878-4878-9B5F-3A644013BC3A}" destId="{A37F2158-21BC-45E5-B5D7-9981EB0F0AE2}" srcOrd="2" destOrd="0" presId="urn:microsoft.com/office/officeart/2018/2/layout/IconCircleList"/>
    <dgm:cxn modelId="{08302E28-309A-43E8-81D1-CF866456D375}" type="presParOf" srcId="{36F88E86-4878-4878-9B5F-3A644013BC3A}" destId="{D0127AFB-2B3A-4120-9667-F4741259893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Assets 2 and 3 </a:t>
          </a: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promise</a:t>
          </a: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big</a:t>
          </a: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profits</a:t>
          </a: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but </a:t>
          </a: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show</a:t>
          </a: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high </a:t>
          </a: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volatility</a:t>
          </a:r>
          <a:endParaRPr lang="de-DE" sz="2200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de-DE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>
            <a:lnSpc>
              <a:spcPct val="100000"/>
            </a:lnSpc>
          </a:pPr>
          <a:endParaRPr lang="de-DE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Asset 5 </a:t>
          </a: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is</a:t>
          </a: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a real „alternative“: </a:t>
          </a: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good</a:t>
          </a: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profits</a:t>
          </a: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, </a:t>
          </a: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less</a:t>
          </a: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volatility</a:t>
          </a:r>
          <a:endParaRPr lang="de-DE" sz="2200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de-DE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>
            <a:lnSpc>
              <a:spcPct val="100000"/>
            </a:lnSpc>
          </a:pPr>
          <a:endParaRPr lang="de-DE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0948E39E-E10E-4CAE-BE8F-99A37E3988EA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Performances </a:t>
          </a: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are</a:t>
          </a: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not </a:t>
          </a: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clearly</a:t>
          </a: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dependent</a:t>
          </a: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on type </a:t>
          </a: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of</a:t>
          </a: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investment</a:t>
          </a: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</a:p>
      </dgm:t>
    </dgm:pt>
    <dgm:pt modelId="{39D785E0-C906-4E1A-8D31-94C4887687EC}" type="parTrans" cxnId="{E9AB0E90-FD9B-4AA7-B09B-A630ED634BAF}">
      <dgm:prSet/>
      <dgm:spPr/>
      <dgm:t>
        <a:bodyPr/>
        <a:lstStyle/>
        <a:p>
          <a:endParaRPr lang="de-DE"/>
        </a:p>
      </dgm:t>
    </dgm:pt>
    <dgm:pt modelId="{DA46E53E-FCFA-4AFC-8C07-11943F50B55C}" type="sibTrans" cxnId="{E9AB0E90-FD9B-4AA7-B09B-A630ED634BAF}">
      <dgm:prSet/>
      <dgm:spPr/>
      <dgm:t>
        <a:bodyPr/>
        <a:lstStyle/>
        <a:p>
          <a:endParaRPr lang="de-DE"/>
        </a:p>
      </dgm:t>
    </dgm:pt>
    <dgm:pt modelId="{5AC86F35-55DE-4AAB-9971-CC104E62C8C2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Assets 1 and 4 </a:t>
          </a: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are</a:t>
          </a: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low</a:t>
          </a: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-performer but </a:t>
          </a: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stable</a:t>
          </a: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</a:p>
      </dgm:t>
    </dgm:pt>
    <dgm:pt modelId="{A623A649-5178-4C1E-8047-BDE8193BD7AE}" type="parTrans" cxnId="{61A73F21-3838-4AD9-A2AF-E7784162447E}">
      <dgm:prSet/>
      <dgm:spPr/>
      <dgm:t>
        <a:bodyPr/>
        <a:lstStyle/>
        <a:p>
          <a:endParaRPr lang="de-DE"/>
        </a:p>
      </dgm:t>
    </dgm:pt>
    <dgm:pt modelId="{6E0249F8-D9BA-430A-BD42-E0E6C51C367D}" type="sibTrans" cxnId="{61A73F21-3838-4AD9-A2AF-E7784162447E}">
      <dgm:prSet/>
      <dgm:spPr/>
      <dgm:t>
        <a:bodyPr/>
        <a:lstStyle/>
        <a:p>
          <a:pPr>
            <a:lnSpc>
              <a:spcPct val="100000"/>
            </a:lnSpc>
          </a:pPr>
          <a:endParaRPr lang="de-DE"/>
        </a:p>
      </dgm:t>
    </dgm:pt>
    <dgm:pt modelId="{9AE513D1-B037-4FDD-9BA5-AD4D9E45A5AE}" type="pres">
      <dgm:prSet presAssocID="{E1B432F4-5FDB-4518-9272-2F3934AC6AA2}" presName="linear" presStyleCnt="0">
        <dgm:presLayoutVars>
          <dgm:animLvl val="lvl"/>
          <dgm:resizeHandles val="exact"/>
        </dgm:presLayoutVars>
      </dgm:prSet>
      <dgm:spPr/>
    </dgm:pt>
    <dgm:pt modelId="{C1CBE30F-1CCF-4F9E-9B66-3CE758DA3331}" type="pres">
      <dgm:prSet presAssocID="{B633A646-2062-4841-AF18-847B074C67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9F1BAF5-44F3-4238-B4FF-CDE4B682ACDC}" type="pres">
      <dgm:prSet presAssocID="{1397C75F-5FD8-4120-9A24-A246D042942B}" presName="spacer" presStyleCnt="0"/>
      <dgm:spPr/>
    </dgm:pt>
    <dgm:pt modelId="{6F87CD88-86A1-424F-B15F-A4DEB9E85BA8}" type="pres">
      <dgm:prSet presAssocID="{5AC86F35-55DE-4AAB-9971-CC104E62C8C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060320F-237E-44AF-A85D-CF968E86D769}" type="pres">
      <dgm:prSet presAssocID="{6E0249F8-D9BA-430A-BD42-E0E6C51C367D}" presName="spacer" presStyleCnt="0"/>
      <dgm:spPr/>
    </dgm:pt>
    <dgm:pt modelId="{167EDA9B-347C-47DE-BF3B-AC64321BC805}" type="pres">
      <dgm:prSet presAssocID="{C6D21269-399B-4BA2-8621-C7B9DA1E1B8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299F0B6-B101-49B5-B953-9862A1CF6977}" type="pres">
      <dgm:prSet presAssocID="{C79B0F2C-DDB4-44EB-89F7-717146B88B10}" presName="spacer" presStyleCnt="0"/>
      <dgm:spPr/>
    </dgm:pt>
    <dgm:pt modelId="{A9F64442-A6BB-421B-A28C-B27C8EC7CF99}" type="pres">
      <dgm:prSet presAssocID="{0948E39E-E10E-4CAE-BE8F-99A37E3988E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30C171E-8B25-4720-8BD7-15588E536478}" type="presOf" srcId="{B633A646-2062-4841-AF18-847B074C6716}" destId="{C1CBE30F-1CCF-4F9E-9B66-3CE758DA3331}" srcOrd="0" destOrd="0" presId="urn:microsoft.com/office/officeart/2005/8/layout/vList2"/>
    <dgm:cxn modelId="{61A73F21-3838-4AD9-A2AF-E7784162447E}" srcId="{E1B432F4-5FDB-4518-9272-2F3934AC6AA2}" destId="{5AC86F35-55DE-4AAB-9971-CC104E62C8C2}" srcOrd="1" destOrd="0" parTransId="{A623A649-5178-4C1E-8047-BDE8193BD7AE}" sibTransId="{6E0249F8-D9BA-430A-BD42-E0E6C51C367D}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4FAA5931-9A83-4B98-8C76-CDB935ACEBEB}" type="presOf" srcId="{E1B432F4-5FDB-4518-9272-2F3934AC6AA2}" destId="{9AE513D1-B037-4FDD-9BA5-AD4D9E45A5AE}" srcOrd="0" destOrd="0" presId="urn:microsoft.com/office/officeart/2005/8/layout/vList2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AEA53154-3856-4A19-BC1A-BDB3436DB3E4}" type="presOf" srcId="{5AC86F35-55DE-4AAB-9971-CC104E62C8C2}" destId="{6F87CD88-86A1-424F-B15F-A4DEB9E85BA8}" srcOrd="0" destOrd="0" presId="urn:microsoft.com/office/officeart/2005/8/layout/vList2"/>
    <dgm:cxn modelId="{A0387387-C337-47D9-B909-A9EB1E636CB5}" type="presOf" srcId="{0948E39E-E10E-4CAE-BE8F-99A37E3988EA}" destId="{A9F64442-A6BB-421B-A28C-B27C8EC7CF99}" srcOrd="0" destOrd="0" presId="urn:microsoft.com/office/officeart/2005/8/layout/vList2"/>
    <dgm:cxn modelId="{E9AB0E90-FD9B-4AA7-B09B-A630ED634BAF}" srcId="{E1B432F4-5FDB-4518-9272-2F3934AC6AA2}" destId="{0948E39E-E10E-4CAE-BE8F-99A37E3988EA}" srcOrd="3" destOrd="0" parTransId="{39D785E0-C906-4E1A-8D31-94C4887687EC}" sibTransId="{DA46E53E-FCFA-4AFC-8C07-11943F50B55C}"/>
    <dgm:cxn modelId="{DF37D5E3-018D-483F-9F69-129CC88819CC}" type="presOf" srcId="{C6D21269-399B-4BA2-8621-C7B9DA1E1B8F}" destId="{167EDA9B-347C-47DE-BF3B-AC64321BC805}" srcOrd="0" destOrd="0" presId="urn:microsoft.com/office/officeart/2005/8/layout/vList2"/>
    <dgm:cxn modelId="{A0E66146-7C6F-4C49-BE4D-DBD87F25C341}" type="presParOf" srcId="{9AE513D1-B037-4FDD-9BA5-AD4D9E45A5AE}" destId="{C1CBE30F-1CCF-4F9E-9B66-3CE758DA3331}" srcOrd="0" destOrd="0" presId="urn:microsoft.com/office/officeart/2005/8/layout/vList2"/>
    <dgm:cxn modelId="{2C53C181-A773-4908-ABBD-98E2E435B000}" type="presParOf" srcId="{9AE513D1-B037-4FDD-9BA5-AD4D9E45A5AE}" destId="{99F1BAF5-44F3-4238-B4FF-CDE4B682ACDC}" srcOrd="1" destOrd="0" presId="urn:microsoft.com/office/officeart/2005/8/layout/vList2"/>
    <dgm:cxn modelId="{EFED0151-1BF7-4EFE-9703-8DFEC5927940}" type="presParOf" srcId="{9AE513D1-B037-4FDD-9BA5-AD4D9E45A5AE}" destId="{6F87CD88-86A1-424F-B15F-A4DEB9E85BA8}" srcOrd="2" destOrd="0" presId="urn:microsoft.com/office/officeart/2005/8/layout/vList2"/>
    <dgm:cxn modelId="{28773AF2-28B2-4ACB-9C66-252CF7737841}" type="presParOf" srcId="{9AE513D1-B037-4FDD-9BA5-AD4D9E45A5AE}" destId="{C060320F-237E-44AF-A85D-CF968E86D769}" srcOrd="3" destOrd="0" presId="urn:microsoft.com/office/officeart/2005/8/layout/vList2"/>
    <dgm:cxn modelId="{D200CFB5-2C58-458E-83E8-5AB3ECF39884}" type="presParOf" srcId="{9AE513D1-B037-4FDD-9BA5-AD4D9E45A5AE}" destId="{167EDA9B-347C-47DE-BF3B-AC64321BC805}" srcOrd="4" destOrd="0" presId="urn:microsoft.com/office/officeart/2005/8/layout/vList2"/>
    <dgm:cxn modelId="{F80D9BAE-EF3A-4BB5-AFFC-615C5D3F3B60}" type="presParOf" srcId="{9AE513D1-B037-4FDD-9BA5-AD4D9E45A5AE}" destId="{0299F0B6-B101-49B5-B953-9862A1CF6977}" srcOrd="5" destOrd="0" presId="urn:microsoft.com/office/officeart/2005/8/layout/vList2"/>
    <dgm:cxn modelId="{70B5D5CC-E9C0-49E5-9B50-FB3ECDEFECF7}" type="presParOf" srcId="{9AE513D1-B037-4FDD-9BA5-AD4D9E45A5AE}" destId="{A9F64442-A6BB-421B-A28C-B27C8EC7CF9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CircleList" loCatId="icon" qsTypeId="urn:microsoft.com/office/officeart/2005/8/quickstyle/simple2" qsCatId="simple" csTypeId="urn:microsoft.com/office/officeart/2005/8/colors/accent3_2" csCatId="accent3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de-DE" sz="2200" noProof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Strong nerves and risk affinity: Asset 2 and 3 </a:t>
          </a:r>
          <a:endParaRPr lang="de-DE" sz="2200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de-DE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>
            <a:lnSpc>
              <a:spcPct val="100000"/>
            </a:lnSpc>
          </a:pPr>
          <a:endParaRPr lang="de-DE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de-DE" sz="2200" noProof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Asset 5 seems like a real alternative</a:t>
          </a:r>
          <a:endParaRPr lang="de-DE" sz="2200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de-DE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>
            <a:lnSpc>
              <a:spcPct val="100000"/>
            </a:lnSpc>
          </a:pPr>
          <a:endParaRPr lang="de-DE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0948E39E-E10E-4CAE-BE8F-99A37E3988EA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de-DE" sz="2200" noProof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Correlation between Asset 2 and 3 (better diversify?)</a:t>
          </a:r>
          <a:endParaRPr lang="de-DE" sz="2200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39D785E0-C906-4E1A-8D31-94C4887687EC}" type="parTrans" cxnId="{E9AB0E90-FD9B-4AA7-B09B-A630ED634BAF}">
      <dgm:prSet/>
      <dgm:spPr/>
      <dgm:t>
        <a:bodyPr/>
        <a:lstStyle/>
        <a:p>
          <a:endParaRPr lang="de-DE"/>
        </a:p>
      </dgm:t>
    </dgm:pt>
    <dgm:pt modelId="{DA46E53E-FCFA-4AFC-8C07-11943F50B55C}" type="sibTrans" cxnId="{E9AB0E90-FD9B-4AA7-B09B-A630ED634BAF}">
      <dgm:prSet/>
      <dgm:spPr/>
      <dgm:t>
        <a:bodyPr/>
        <a:lstStyle/>
        <a:p>
          <a:pPr>
            <a:lnSpc>
              <a:spcPct val="100000"/>
            </a:lnSpc>
          </a:pPr>
          <a:endParaRPr lang="de-DE"/>
        </a:p>
      </dgm:t>
    </dgm:pt>
    <dgm:pt modelId="{5AC86F35-55DE-4AAB-9971-CC104E62C8C2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de-DE" sz="2200" noProof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Stable but very low profit (inflation compensated?)</a:t>
          </a:r>
          <a:endParaRPr lang="de-DE" sz="2200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623A649-5178-4C1E-8047-BDE8193BD7AE}" type="parTrans" cxnId="{61A73F21-3838-4AD9-A2AF-E7784162447E}">
      <dgm:prSet/>
      <dgm:spPr/>
      <dgm:t>
        <a:bodyPr/>
        <a:lstStyle/>
        <a:p>
          <a:endParaRPr lang="de-DE"/>
        </a:p>
      </dgm:t>
    </dgm:pt>
    <dgm:pt modelId="{6E0249F8-D9BA-430A-BD42-E0E6C51C367D}" type="sibTrans" cxnId="{61A73F21-3838-4AD9-A2AF-E7784162447E}">
      <dgm:prSet/>
      <dgm:spPr/>
      <dgm:t>
        <a:bodyPr/>
        <a:lstStyle/>
        <a:p>
          <a:pPr>
            <a:lnSpc>
              <a:spcPct val="100000"/>
            </a:lnSpc>
          </a:pPr>
          <a:endParaRPr lang="de-DE"/>
        </a:p>
      </dgm:t>
    </dgm:pt>
    <dgm:pt modelId="{A70FF2AE-A9F7-4BC2-9AD0-8439BB488123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No</a:t>
          </a: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investment</a:t>
          </a: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type </a:t>
          </a: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is</a:t>
          </a: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clearly</a:t>
          </a: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better</a:t>
          </a: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then</a:t>
          </a: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others</a:t>
          </a:r>
          <a:endParaRPr lang="de-DE" sz="2200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A87360D-9425-47FC-B8CD-D150D07457D1}" type="parTrans" cxnId="{10E7A3C8-0F03-4042-B168-900F7A19D8C2}">
      <dgm:prSet/>
      <dgm:spPr/>
      <dgm:t>
        <a:bodyPr/>
        <a:lstStyle/>
        <a:p>
          <a:endParaRPr lang="de-DE"/>
        </a:p>
      </dgm:t>
    </dgm:pt>
    <dgm:pt modelId="{8DEA4C1A-7F07-46B0-99F0-B6E600366445}" type="sibTrans" cxnId="{10E7A3C8-0F03-4042-B168-900F7A19D8C2}">
      <dgm:prSet/>
      <dgm:spPr/>
      <dgm:t>
        <a:bodyPr/>
        <a:lstStyle/>
        <a:p>
          <a:pPr>
            <a:lnSpc>
              <a:spcPct val="100000"/>
            </a:lnSpc>
          </a:pPr>
          <a:endParaRPr lang="de-DE"/>
        </a:p>
      </dgm:t>
    </dgm:pt>
    <dgm:pt modelId="{9F2C9F81-7F2A-4815-93E7-08AE948713F9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Portfolio </a:t>
          </a: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Changes</a:t>
          </a: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at </a:t>
          </a: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the</a:t>
          </a: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beginning</a:t>
          </a: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of</a:t>
          </a: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each</a:t>
          </a: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year</a:t>
          </a: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to</a:t>
          </a: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focus</a:t>
          </a:r>
          <a:r>
            <a:rPr lang="de-DE" sz="2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on </a:t>
          </a:r>
          <a:r>
            <a:rPr lang="de-DE" sz="2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performers</a:t>
          </a:r>
          <a:endParaRPr lang="de-DE" sz="2200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0D6BC554-51BA-4495-9C65-799B2017EB3D}" type="parTrans" cxnId="{C007FFFF-2083-4004-ADA1-68A92C7DD2EC}">
      <dgm:prSet/>
      <dgm:spPr/>
      <dgm:t>
        <a:bodyPr/>
        <a:lstStyle/>
        <a:p>
          <a:endParaRPr lang="de-DE"/>
        </a:p>
      </dgm:t>
    </dgm:pt>
    <dgm:pt modelId="{9923FE16-B1E2-49C2-8578-3A61D81156BA}" type="sibTrans" cxnId="{C007FFFF-2083-4004-ADA1-68A92C7DD2EC}">
      <dgm:prSet/>
      <dgm:spPr/>
      <dgm:t>
        <a:bodyPr/>
        <a:lstStyle/>
        <a:p>
          <a:endParaRPr lang="de-DE"/>
        </a:p>
      </dgm:t>
    </dgm:pt>
    <dgm:pt modelId="{9B8444DD-708B-4FC1-9057-053E8896B3DE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F1669E65-B91B-4FDC-A13B-69F766B95445}" type="pres">
      <dgm:prSet presAssocID="{E1B432F4-5FDB-4518-9272-2F3934AC6AA2}" presName="container" presStyleCnt="0">
        <dgm:presLayoutVars>
          <dgm:dir/>
          <dgm:resizeHandles val="exact"/>
        </dgm:presLayoutVars>
      </dgm:prSet>
      <dgm:spPr/>
    </dgm:pt>
    <dgm:pt modelId="{DBDBE5DF-95AB-462A-A46F-37A2B23A8DB6}" type="pres">
      <dgm:prSet presAssocID="{B633A646-2062-4841-AF18-847B074C6716}" presName="compNode" presStyleCnt="0"/>
      <dgm:spPr/>
    </dgm:pt>
    <dgm:pt modelId="{FB41512D-041D-445F-8395-F8283DD3FBC5}" type="pres">
      <dgm:prSet presAssocID="{B633A646-2062-4841-AF18-847B074C6716}" presName="iconBgRect" presStyleLbl="bgShp" presStyleIdx="0" presStyleCnt="6"/>
      <dgm:spPr/>
    </dgm:pt>
    <dgm:pt modelId="{1F6F9A3F-3049-4BAD-B2B6-6A11B648F458}" type="pres">
      <dgm:prSet presAssocID="{B633A646-2062-4841-AF18-847B074C671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08AA1C7-E5A8-494F-9C28-E0B199ABBA1F}" type="pres">
      <dgm:prSet presAssocID="{B633A646-2062-4841-AF18-847B074C6716}" presName="spaceRect" presStyleCnt="0"/>
      <dgm:spPr/>
    </dgm:pt>
    <dgm:pt modelId="{84F61591-F6E0-4A88-80A4-AAB9BC28B8A6}" type="pres">
      <dgm:prSet presAssocID="{B633A646-2062-4841-AF18-847B074C6716}" presName="textRect" presStyleLbl="revTx" presStyleIdx="0" presStyleCnt="6">
        <dgm:presLayoutVars>
          <dgm:chMax val="1"/>
          <dgm:chPref val="1"/>
        </dgm:presLayoutVars>
      </dgm:prSet>
      <dgm:spPr/>
    </dgm:pt>
    <dgm:pt modelId="{EB8DF80B-90C2-4ACF-A686-F2BDB4C3907B}" type="pres">
      <dgm:prSet presAssocID="{1397C75F-5FD8-4120-9A24-A246D042942B}" presName="sibTrans" presStyleLbl="sibTrans2D1" presStyleIdx="0" presStyleCnt="0"/>
      <dgm:spPr/>
    </dgm:pt>
    <dgm:pt modelId="{97B73CA1-C5E1-457A-96DA-1BBFFFB9E186}" type="pres">
      <dgm:prSet presAssocID="{5AC86F35-55DE-4AAB-9971-CC104E62C8C2}" presName="compNode" presStyleCnt="0"/>
      <dgm:spPr/>
    </dgm:pt>
    <dgm:pt modelId="{6F987AD2-CEEB-4DD3-9353-8C751D33D68C}" type="pres">
      <dgm:prSet presAssocID="{5AC86F35-55DE-4AAB-9971-CC104E62C8C2}" presName="iconBgRect" presStyleLbl="bgShp" presStyleIdx="1" presStyleCnt="6"/>
      <dgm:spPr/>
    </dgm:pt>
    <dgm:pt modelId="{ED5296A0-10FA-4603-8035-5D6D4DB13E24}" type="pres">
      <dgm:prSet presAssocID="{5AC86F35-55DE-4AAB-9971-CC104E62C8C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C972D8DC-3972-4FDB-B6C4-F17EFE416B5A}" type="pres">
      <dgm:prSet presAssocID="{5AC86F35-55DE-4AAB-9971-CC104E62C8C2}" presName="spaceRect" presStyleCnt="0"/>
      <dgm:spPr/>
    </dgm:pt>
    <dgm:pt modelId="{3C7BAAF5-BFD1-4BBC-8688-B1E7632021BC}" type="pres">
      <dgm:prSet presAssocID="{5AC86F35-55DE-4AAB-9971-CC104E62C8C2}" presName="textRect" presStyleLbl="revTx" presStyleIdx="1" presStyleCnt="6">
        <dgm:presLayoutVars>
          <dgm:chMax val="1"/>
          <dgm:chPref val="1"/>
        </dgm:presLayoutVars>
      </dgm:prSet>
      <dgm:spPr/>
    </dgm:pt>
    <dgm:pt modelId="{49C96A45-E723-4406-B47F-51CCF3B15979}" type="pres">
      <dgm:prSet presAssocID="{6E0249F8-D9BA-430A-BD42-E0E6C51C367D}" presName="sibTrans" presStyleLbl="sibTrans2D1" presStyleIdx="0" presStyleCnt="0"/>
      <dgm:spPr/>
    </dgm:pt>
    <dgm:pt modelId="{66BA02AF-432D-44A9-A38E-8200849CE07F}" type="pres">
      <dgm:prSet presAssocID="{C6D21269-399B-4BA2-8621-C7B9DA1E1B8F}" presName="compNode" presStyleCnt="0"/>
      <dgm:spPr/>
    </dgm:pt>
    <dgm:pt modelId="{E23A3A8B-D1A7-4883-9CE4-EA595CDB32EC}" type="pres">
      <dgm:prSet presAssocID="{C6D21269-399B-4BA2-8621-C7B9DA1E1B8F}" presName="iconBgRect" presStyleLbl="bgShp" presStyleIdx="2" presStyleCnt="6"/>
      <dgm:spPr/>
    </dgm:pt>
    <dgm:pt modelId="{3511C4C2-7370-4E98-9257-149BE869103E}" type="pres">
      <dgm:prSet presAssocID="{C6D21269-399B-4BA2-8621-C7B9DA1E1B8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2DC8128-C515-48D8-8980-5A4A5477788A}" type="pres">
      <dgm:prSet presAssocID="{C6D21269-399B-4BA2-8621-C7B9DA1E1B8F}" presName="spaceRect" presStyleCnt="0"/>
      <dgm:spPr/>
    </dgm:pt>
    <dgm:pt modelId="{E3FC258E-AFBD-4120-8D69-148E368977EE}" type="pres">
      <dgm:prSet presAssocID="{C6D21269-399B-4BA2-8621-C7B9DA1E1B8F}" presName="textRect" presStyleLbl="revTx" presStyleIdx="2" presStyleCnt="6">
        <dgm:presLayoutVars>
          <dgm:chMax val="1"/>
          <dgm:chPref val="1"/>
        </dgm:presLayoutVars>
      </dgm:prSet>
      <dgm:spPr/>
    </dgm:pt>
    <dgm:pt modelId="{0E2147F6-7F6F-44E4-938B-3F13CD4B29B5}" type="pres">
      <dgm:prSet presAssocID="{C79B0F2C-DDB4-44EB-89F7-717146B88B10}" presName="sibTrans" presStyleLbl="sibTrans2D1" presStyleIdx="0" presStyleCnt="0"/>
      <dgm:spPr/>
    </dgm:pt>
    <dgm:pt modelId="{36F88E86-4878-4878-9B5F-3A644013BC3A}" type="pres">
      <dgm:prSet presAssocID="{0948E39E-E10E-4CAE-BE8F-99A37E3988EA}" presName="compNode" presStyleCnt="0"/>
      <dgm:spPr/>
    </dgm:pt>
    <dgm:pt modelId="{6B858598-9C5F-4416-AF65-DFA3B72B7F6B}" type="pres">
      <dgm:prSet presAssocID="{0948E39E-E10E-4CAE-BE8F-99A37E3988EA}" presName="iconBgRect" presStyleLbl="bgShp" presStyleIdx="3" presStyleCnt="6"/>
      <dgm:spPr/>
    </dgm:pt>
    <dgm:pt modelId="{F26AD400-24BF-4B7E-9901-04800B839EFC}" type="pres">
      <dgm:prSet presAssocID="{0948E39E-E10E-4CAE-BE8F-99A37E3988E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ünzen"/>
        </a:ext>
      </dgm:extLst>
    </dgm:pt>
    <dgm:pt modelId="{A37F2158-21BC-45E5-B5D7-9981EB0F0AE2}" type="pres">
      <dgm:prSet presAssocID="{0948E39E-E10E-4CAE-BE8F-99A37E3988EA}" presName="spaceRect" presStyleCnt="0"/>
      <dgm:spPr/>
    </dgm:pt>
    <dgm:pt modelId="{D0127AFB-2B3A-4120-9667-F47412598930}" type="pres">
      <dgm:prSet presAssocID="{0948E39E-E10E-4CAE-BE8F-99A37E3988EA}" presName="textRect" presStyleLbl="revTx" presStyleIdx="3" presStyleCnt="6">
        <dgm:presLayoutVars>
          <dgm:chMax val="1"/>
          <dgm:chPref val="1"/>
        </dgm:presLayoutVars>
      </dgm:prSet>
      <dgm:spPr/>
    </dgm:pt>
    <dgm:pt modelId="{90916EC0-3EA3-46DC-A5F0-B21D6EBE5EC6}" type="pres">
      <dgm:prSet presAssocID="{DA46E53E-FCFA-4AFC-8C07-11943F50B55C}" presName="sibTrans" presStyleLbl="sibTrans2D1" presStyleIdx="0" presStyleCnt="0"/>
      <dgm:spPr/>
    </dgm:pt>
    <dgm:pt modelId="{DEBC0B90-7511-45AD-B21C-65D7031026CE}" type="pres">
      <dgm:prSet presAssocID="{A70FF2AE-A9F7-4BC2-9AD0-8439BB488123}" presName="compNode" presStyleCnt="0"/>
      <dgm:spPr/>
    </dgm:pt>
    <dgm:pt modelId="{C4EB2014-A2D0-4961-B9FD-A82936432A7F}" type="pres">
      <dgm:prSet presAssocID="{A70FF2AE-A9F7-4BC2-9AD0-8439BB488123}" presName="iconBgRect" presStyleLbl="bgShp" presStyleIdx="4" presStyleCnt="6"/>
      <dgm:spPr/>
    </dgm:pt>
    <dgm:pt modelId="{6518A361-184F-42A0-B2F5-E6A44A07BAD1}" type="pres">
      <dgm:prSet presAssocID="{A70FF2AE-A9F7-4BC2-9AD0-8439BB48812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ker mit einfarbiger Füllung"/>
        </a:ext>
      </dgm:extLst>
    </dgm:pt>
    <dgm:pt modelId="{B3C5E5C7-52B1-4775-AFDC-9E00134DB544}" type="pres">
      <dgm:prSet presAssocID="{A70FF2AE-A9F7-4BC2-9AD0-8439BB488123}" presName="spaceRect" presStyleCnt="0"/>
      <dgm:spPr/>
    </dgm:pt>
    <dgm:pt modelId="{D30FFECE-D073-47F2-BF89-E15D77DC2F9B}" type="pres">
      <dgm:prSet presAssocID="{A70FF2AE-A9F7-4BC2-9AD0-8439BB488123}" presName="textRect" presStyleLbl="revTx" presStyleIdx="4" presStyleCnt="6">
        <dgm:presLayoutVars>
          <dgm:chMax val="1"/>
          <dgm:chPref val="1"/>
        </dgm:presLayoutVars>
      </dgm:prSet>
      <dgm:spPr/>
    </dgm:pt>
    <dgm:pt modelId="{96A6316C-6941-488D-AE48-7544A5257885}" type="pres">
      <dgm:prSet presAssocID="{8DEA4C1A-7F07-46B0-99F0-B6E600366445}" presName="sibTrans" presStyleLbl="sibTrans2D1" presStyleIdx="0" presStyleCnt="0"/>
      <dgm:spPr/>
    </dgm:pt>
    <dgm:pt modelId="{10FCD0C4-5115-4211-A76F-1A870375BD64}" type="pres">
      <dgm:prSet presAssocID="{9F2C9F81-7F2A-4815-93E7-08AE948713F9}" presName="compNode" presStyleCnt="0"/>
      <dgm:spPr/>
    </dgm:pt>
    <dgm:pt modelId="{A4D41A89-A8E3-4A57-A273-C24BA6DE5C14}" type="pres">
      <dgm:prSet presAssocID="{9F2C9F81-7F2A-4815-93E7-08AE948713F9}" presName="iconBgRect" presStyleLbl="bgShp" presStyleIdx="5" presStyleCnt="6"/>
      <dgm:spPr/>
    </dgm:pt>
    <dgm:pt modelId="{9F3D22F9-E823-4819-8229-245B2A311653}" type="pres">
      <dgm:prSet presAssocID="{9F2C9F81-7F2A-4815-93E7-08AE948713F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 1 Silhouette"/>
        </a:ext>
      </dgm:extLst>
    </dgm:pt>
    <dgm:pt modelId="{6B3BAB72-EE81-4590-BAA9-D0C2FD416C20}" type="pres">
      <dgm:prSet presAssocID="{9F2C9F81-7F2A-4815-93E7-08AE948713F9}" presName="spaceRect" presStyleCnt="0"/>
      <dgm:spPr/>
    </dgm:pt>
    <dgm:pt modelId="{B042F1F8-CB58-48F0-826E-A0931CFE4210}" type="pres">
      <dgm:prSet presAssocID="{9F2C9F81-7F2A-4815-93E7-08AE948713F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1D5E901-5D47-4530-8A84-99BD500AB402}" type="presOf" srcId="{B633A646-2062-4841-AF18-847B074C6716}" destId="{84F61591-F6E0-4A88-80A4-AAB9BC28B8A6}" srcOrd="0" destOrd="0" presId="urn:microsoft.com/office/officeart/2018/2/layout/IconCircleList"/>
    <dgm:cxn modelId="{61A73F21-3838-4AD9-A2AF-E7784162447E}" srcId="{E1B432F4-5FDB-4518-9272-2F3934AC6AA2}" destId="{5AC86F35-55DE-4AAB-9971-CC104E62C8C2}" srcOrd="1" destOrd="0" parTransId="{A623A649-5178-4C1E-8047-BDE8193BD7AE}" sibTransId="{6E0249F8-D9BA-430A-BD42-E0E6C51C367D}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88C6B72C-1199-4DE6-B1DD-1B2176CC6542}" type="presOf" srcId="{C6D21269-399B-4BA2-8621-C7B9DA1E1B8F}" destId="{E3FC258E-AFBD-4120-8D69-148E368977EE}" srcOrd="0" destOrd="0" presId="urn:microsoft.com/office/officeart/2018/2/layout/IconCircleList"/>
    <dgm:cxn modelId="{EB21792D-5029-44AF-8784-EBBCAAD7F4F5}" type="presOf" srcId="{6E0249F8-D9BA-430A-BD42-E0E6C51C367D}" destId="{49C96A45-E723-4406-B47F-51CCF3B15979}" srcOrd="0" destOrd="0" presId="urn:microsoft.com/office/officeart/2018/2/layout/IconCircleList"/>
    <dgm:cxn modelId="{2794AB30-9E7E-4F74-905A-93B2EEB36D91}" type="presOf" srcId="{0948E39E-E10E-4CAE-BE8F-99A37E3988EA}" destId="{D0127AFB-2B3A-4120-9667-F47412598930}" srcOrd="0" destOrd="0" presId="urn:microsoft.com/office/officeart/2018/2/layout/IconCircle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9E67C845-719A-4A47-AF80-F9DDB4CC36AF}" type="presOf" srcId="{DA46E53E-FCFA-4AFC-8C07-11943F50B55C}" destId="{90916EC0-3EA3-46DC-A5F0-B21D6EBE5EC6}" srcOrd="0" destOrd="0" presId="urn:microsoft.com/office/officeart/2018/2/layout/IconCircleList"/>
    <dgm:cxn modelId="{CDB0AE8C-E858-496A-BEB2-B0922110A00A}" type="presOf" srcId="{9F2C9F81-7F2A-4815-93E7-08AE948713F9}" destId="{B042F1F8-CB58-48F0-826E-A0931CFE4210}" srcOrd="0" destOrd="0" presId="urn:microsoft.com/office/officeart/2018/2/layout/IconCircleList"/>
    <dgm:cxn modelId="{E9AB0E90-FD9B-4AA7-B09B-A630ED634BAF}" srcId="{E1B432F4-5FDB-4518-9272-2F3934AC6AA2}" destId="{0948E39E-E10E-4CAE-BE8F-99A37E3988EA}" srcOrd="3" destOrd="0" parTransId="{39D785E0-C906-4E1A-8D31-94C4887687EC}" sibTransId="{DA46E53E-FCFA-4AFC-8C07-11943F50B55C}"/>
    <dgm:cxn modelId="{AA61099B-C5F3-479F-9A04-3EBC2DF9DF37}" type="presOf" srcId="{5AC86F35-55DE-4AAB-9971-CC104E62C8C2}" destId="{3C7BAAF5-BFD1-4BBC-8688-B1E7632021BC}" srcOrd="0" destOrd="0" presId="urn:microsoft.com/office/officeart/2018/2/layout/IconCircleList"/>
    <dgm:cxn modelId="{2D92FBA1-4F2F-42EB-91A1-C38A9212ADCF}" type="presOf" srcId="{8DEA4C1A-7F07-46B0-99F0-B6E600366445}" destId="{96A6316C-6941-488D-AE48-7544A5257885}" srcOrd="0" destOrd="0" presId="urn:microsoft.com/office/officeart/2018/2/layout/IconCircleList"/>
    <dgm:cxn modelId="{9C74DAB1-F4E2-47B5-A173-A94427F12B96}" type="presOf" srcId="{A70FF2AE-A9F7-4BC2-9AD0-8439BB488123}" destId="{D30FFECE-D073-47F2-BF89-E15D77DC2F9B}" srcOrd="0" destOrd="0" presId="urn:microsoft.com/office/officeart/2018/2/layout/IconCircleList"/>
    <dgm:cxn modelId="{75C326BE-02A1-4035-A212-B7C67320015F}" type="presOf" srcId="{1397C75F-5FD8-4120-9A24-A246D042942B}" destId="{EB8DF80B-90C2-4ACF-A686-F2BDB4C3907B}" srcOrd="0" destOrd="0" presId="urn:microsoft.com/office/officeart/2018/2/layout/IconCircleList"/>
    <dgm:cxn modelId="{10E7A3C8-0F03-4042-B168-900F7A19D8C2}" srcId="{E1B432F4-5FDB-4518-9272-2F3934AC6AA2}" destId="{A70FF2AE-A9F7-4BC2-9AD0-8439BB488123}" srcOrd="4" destOrd="0" parTransId="{1A87360D-9425-47FC-B8CD-D150D07457D1}" sibTransId="{8DEA4C1A-7F07-46B0-99F0-B6E600366445}"/>
    <dgm:cxn modelId="{B25BA4D3-C57F-4127-A74B-F0C91B6DBF5E}" type="presOf" srcId="{E1B432F4-5FDB-4518-9272-2F3934AC6AA2}" destId="{9B8444DD-708B-4FC1-9057-053E8896B3DE}" srcOrd="0" destOrd="0" presId="urn:microsoft.com/office/officeart/2018/2/layout/IconCircleList"/>
    <dgm:cxn modelId="{697B82F4-0DB6-482E-B0B2-F9A65FB7D7A3}" type="presOf" srcId="{C79B0F2C-DDB4-44EB-89F7-717146B88B10}" destId="{0E2147F6-7F6F-44E4-938B-3F13CD4B29B5}" srcOrd="0" destOrd="0" presId="urn:microsoft.com/office/officeart/2018/2/layout/IconCircleList"/>
    <dgm:cxn modelId="{C007FFFF-2083-4004-ADA1-68A92C7DD2EC}" srcId="{E1B432F4-5FDB-4518-9272-2F3934AC6AA2}" destId="{9F2C9F81-7F2A-4815-93E7-08AE948713F9}" srcOrd="5" destOrd="0" parTransId="{0D6BC554-51BA-4495-9C65-799B2017EB3D}" sibTransId="{9923FE16-B1E2-49C2-8578-3A61D81156BA}"/>
    <dgm:cxn modelId="{3266352C-8D8A-4D28-9B94-41ECCF883544}" type="presParOf" srcId="{9B8444DD-708B-4FC1-9057-053E8896B3DE}" destId="{F1669E65-B91B-4FDC-A13B-69F766B95445}" srcOrd="0" destOrd="0" presId="urn:microsoft.com/office/officeart/2018/2/layout/IconCircleList"/>
    <dgm:cxn modelId="{F7578ACE-119D-4904-9391-1ECEB0EAE9E8}" type="presParOf" srcId="{F1669E65-B91B-4FDC-A13B-69F766B95445}" destId="{DBDBE5DF-95AB-462A-A46F-37A2B23A8DB6}" srcOrd="0" destOrd="0" presId="urn:microsoft.com/office/officeart/2018/2/layout/IconCircleList"/>
    <dgm:cxn modelId="{0D002315-5CFE-4E91-8B15-F078B4D3B55C}" type="presParOf" srcId="{DBDBE5DF-95AB-462A-A46F-37A2B23A8DB6}" destId="{FB41512D-041D-445F-8395-F8283DD3FBC5}" srcOrd="0" destOrd="0" presId="urn:microsoft.com/office/officeart/2018/2/layout/IconCircleList"/>
    <dgm:cxn modelId="{A6AD9768-0604-4F83-8A92-BCF7E65CCD43}" type="presParOf" srcId="{DBDBE5DF-95AB-462A-A46F-37A2B23A8DB6}" destId="{1F6F9A3F-3049-4BAD-B2B6-6A11B648F458}" srcOrd="1" destOrd="0" presId="urn:microsoft.com/office/officeart/2018/2/layout/IconCircleList"/>
    <dgm:cxn modelId="{E960E444-6568-41EB-99AD-5D2BE2720D4E}" type="presParOf" srcId="{DBDBE5DF-95AB-462A-A46F-37A2B23A8DB6}" destId="{508AA1C7-E5A8-494F-9C28-E0B199ABBA1F}" srcOrd="2" destOrd="0" presId="urn:microsoft.com/office/officeart/2018/2/layout/IconCircleList"/>
    <dgm:cxn modelId="{4F60D565-7B61-423C-A50D-D3BC48213909}" type="presParOf" srcId="{DBDBE5DF-95AB-462A-A46F-37A2B23A8DB6}" destId="{84F61591-F6E0-4A88-80A4-AAB9BC28B8A6}" srcOrd="3" destOrd="0" presId="urn:microsoft.com/office/officeart/2018/2/layout/IconCircleList"/>
    <dgm:cxn modelId="{FBDBCFBC-1030-487E-96E9-CB21A17A3B3A}" type="presParOf" srcId="{F1669E65-B91B-4FDC-A13B-69F766B95445}" destId="{EB8DF80B-90C2-4ACF-A686-F2BDB4C3907B}" srcOrd="1" destOrd="0" presId="urn:microsoft.com/office/officeart/2018/2/layout/IconCircleList"/>
    <dgm:cxn modelId="{08DB0B01-0BEE-4850-9FD5-056CD1ADAB9E}" type="presParOf" srcId="{F1669E65-B91B-4FDC-A13B-69F766B95445}" destId="{97B73CA1-C5E1-457A-96DA-1BBFFFB9E186}" srcOrd="2" destOrd="0" presId="urn:microsoft.com/office/officeart/2018/2/layout/IconCircleList"/>
    <dgm:cxn modelId="{C7F2034F-AE72-4960-9476-BFA947B5642D}" type="presParOf" srcId="{97B73CA1-C5E1-457A-96DA-1BBFFFB9E186}" destId="{6F987AD2-CEEB-4DD3-9353-8C751D33D68C}" srcOrd="0" destOrd="0" presId="urn:microsoft.com/office/officeart/2018/2/layout/IconCircleList"/>
    <dgm:cxn modelId="{A8EB194C-B300-4027-90AD-F511B338CBC8}" type="presParOf" srcId="{97B73CA1-C5E1-457A-96DA-1BBFFFB9E186}" destId="{ED5296A0-10FA-4603-8035-5D6D4DB13E24}" srcOrd="1" destOrd="0" presId="urn:microsoft.com/office/officeart/2018/2/layout/IconCircleList"/>
    <dgm:cxn modelId="{466279EF-05EB-4C17-B13C-5049FD40329B}" type="presParOf" srcId="{97B73CA1-C5E1-457A-96DA-1BBFFFB9E186}" destId="{C972D8DC-3972-4FDB-B6C4-F17EFE416B5A}" srcOrd="2" destOrd="0" presId="urn:microsoft.com/office/officeart/2018/2/layout/IconCircleList"/>
    <dgm:cxn modelId="{858C2923-0AA7-4A5F-B4D4-B862813F063B}" type="presParOf" srcId="{97B73CA1-C5E1-457A-96DA-1BBFFFB9E186}" destId="{3C7BAAF5-BFD1-4BBC-8688-B1E7632021BC}" srcOrd="3" destOrd="0" presId="urn:microsoft.com/office/officeart/2018/2/layout/IconCircleList"/>
    <dgm:cxn modelId="{915024EA-88D1-4B3C-BF22-0597C576DFDA}" type="presParOf" srcId="{F1669E65-B91B-4FDC-A13B-69F766B95445}" destId="{49C96A45-E723-4406-B47F-51CCF3B15979}" srcOrd="3" destOrd="0" presId="urn:microsoft.com/office/officeart/2018/2/layout/IconCircleList"/>
    <dgm:cxn modelId="{B8C4CEE9-27F3-4454-8BEE-09372C6371EC}" type="presParOf" srcId="{F1669E65-B91B-4FDC-A13B-69F766B95445}" destId="{66BA02AF-432D-44A9-A38E-8200849CE07F}" srcOrd="4" destOrd="0" presId="urn:microsoft.com/office/officeart/2018/2/layout/IconCircleList"/>
    <dgm:cxn modelId="{D9E4A7D4-62AD-4E60-820E-75CE7DFD243C}" type="presParOf" srcId="{66BA02AF-432D-44A9-A38E-8200849CE07F}" destId="{E23A3A8B-D1A7-4883-9CE4-EA595CDB32EC}" srcOrd="0" destOrd="0" presId="urn:microsoft.com/office/officeart/2018/2/layout/IconCircleList"/>
    <dgm:cxn modelId="{DDF993BF-C483-4D23-A466-63694569998A}" type="presParOf" srcId="{66BA02AF-432D-44A9-A38E-8200849CE07F}" destId="{3511C4C2-7370-4E98-9257-149BE869103E}" srcOrd="1" destOrd="0" presId="urn:microsoft.com/office/officeart/2018/2/layout/IconCircleList"/>
    <dgm:cxn modelId="{99AD51C1-6EBE-453F-BC9E-F0B08A899832}" type="presParOf" srcId="{66BA02AF-432D-44A9-A38E-8200849CE07F}" destId="{62DC8128-C515-48D8-8980-5A4A5477788A}" srcOrd="2" destOrd="0" presId="urn:microsoft.com/office/officeart/2018/2/layout/IconCircleList"/>
    <dgm:cxn modelId="{10206168-0009-4592-9E80-6B2E5967038B}" type="presParOf" srcId="{66BA02AF-432D-44A9-A38E-8200849CE07F}" destId="{E3FC258E-AFBD-4120-8D69-148E368977EE}" srcOrd="3" destOrd="0" presId="urn:microsoft.com/office/officeart/2018/2/layout/IconCircleList"/>
    <dgm:cxn modelId="{EC7EF281-5038-49D4-8DE5-AF3D4F2C2501}" type="presParOf" srcId="{F1669E65-B91B-4FDC-A13B-69F766B95445}" destId="{0E2147F6-7F6F-44E4-938B-3F13CD4B29B5}" srcOrd="5" destOrd="0" presId="urn:microsoft.com/office/officeart/2018/2/layout/IconCircleList"/>
    <dgm:cxn modelId="{514D203A-81C3-4260-B5E2-759685849563}" type="presParOf" srcId="{F1669E65-B91B-4FDC-A13B-69F766B95445}" destId="{36F88E86-4878-4878-9B5F-3A644013BC3A}" srcOrd="6" destOrd="0" presId="urn:microsoft.com/office/officeart/2018/2/layout/IconCircleList"/>
    <dgm:cxn modelId="{AF9BAA0B-37ED-494A-8264-00FBB32B45DE}" type="presParOf" srcId="{36F88E86-4878-4878-9B5F-3A644013BC3A}" destId="{6B858598-9C5F-4416-AF65-DFA3B72B7F6B}" srcOrd="0" destOrd="0" presId="urn:microsoft.com/office/officeart/2018/2/layout/IconCircleList"/>
    <dgm:cxn modelId="{B373C7F1-187D-4C93-9E33-2CD2929DA9E4}" type="presParOf" srcId="{36F88E86-4878-4878-9B5F-3A644013BC3A}" destId="{F26AD400-24BF-4B7E-9901-04800B839EFC}" srcOrd="1" destOrd="0" presId="urn:microsoft.com/office/officeart/2018/2/layout/IconCircleList"/>
    <dgm:cxn modelId="{98DF8730-2920-48C5-9E87-BA0830EAA3D3}" type="presParOf" srcId="{36F88E86-4878-4878-9B5F-3A644013BC3A}" destId="{A37F2158-21BC-45E5-B5D7-9981EB0F0AE2}" srcOrd="2" destOrd="0" presId="urn:microsoft.com/office/officeart/2018/2/layout/IconCircleList"/>
    <dgm:cxn modelId="{EAF31509-78C3-4C46-87C1-CFE600B4C015}" type="presParOf" srcId="{36F88E86-4878-4878-9B5F-3A644013BC3A}" destId="{D0127AFB-2B3A-4120-9667-F47412598930}" srcOrd="3" destOrd="0" presId="urn:microsoft.com/office/officeart/2018/2/layout/IconCircleList"/>
    <dgm:cxn modelId="{E39682B6-B313-4338-AA13-97DD33BC8DF0}" type="presParOf" srcId="{F1669E65-B91B-4FDC-A13B-69F766B95445}" destId="{90916EC0-3EA3-46DC-A5F0-B21D6EBE5EC6}" srcOrd="7" destOrd="0" presId="urn:microsoft.com/office/officeart/2018/2/layout/IconCircleList"/>
    <dgm:cxn modelId="{159F3121-1987-4EA1-8C52-A665D717EC09}" type="presParOf" srcId="{F1669E65-B91B-4FDC-A13B-69F766B95445}" destId="{DEBC0B90-7511-45AD-B21C-65D7031026CE}" srcOrd="8" destOrd="0" presId="urn:microsoft.com/office/officeart/2018/2/layout/IconCircleList"/>
    <dgm:cxn modelId="{63CB2ED0-F3F9-4386-8FB0-CA1605C9292D}" type="presParOf" srcId="{DEBC0B90-7511-45AD-B21C-65D7031026CE}" destId="{C4EB2014-A2D0-4961-B9FD-A82936432A7F}" srcOrd="0" destOrd="0" presId="urn:microsoft.com/office/officeart/2018/2/layout/IconCircleList"/>
    <dgm:cxn modelId="{4B2ECD1A-62DC-4375-A8D3-BE31AE19890C}" type="presParOf" srcId="{DEBC0B90-7511-45AD-B21C-65D7031026CE}" destId="{6518A361-184F-42A0-B2F5-E6A44A07BAD1}" srcOrd="1" destOrd="0" presId="urn:microsoft.com/office/officeart/2018/2/layout/IconCircleList"/>
    <dgm:cxn modelId="{03C3200A-D1BB-4FCD-A98E-F508FB014C5A}" type="presParOf" srcId="{DEBC0B90-7511-45AD-B21C-65D7031026CE}" destId="{B3C5E5C7-52B1-4775-AFDC-9E00134DB544}" srcOrd="2" destOrd="0" presId="urn:microsoft.com/office/officeart/2018/2/layout/IconCircleList"/>
    <dgm:cxn modelId="{400D7366-1A69-47B3-8C01-1DCFFB3B1C7B}" type="presParOf" srcId="{DEBC0B90-7511-45AD-B21C-65D7031026CE}" destId="{D30FFECE-D073-47F2-BF89-E15D77DC2F9B}" srcOrd="3" destOrd="0" presId="urn:microsoft.com/office/officeart/2018/2/layout/IconCircleList"/>
    <dgm:cxn modelId="{EE39C6B6-2D5C-4B09-B830-803CFF5FFE8E}" type="presParOf" srcId="{F1669E65-B91B-4FDC-A13B-69F766B95445}" destId="{96A6316C-6941-488D-AE48-7544A5257885}" srcOrd="9" destOrd="0" presId="urn:microsoft.com/office/officeart/2018/2/layout/IconCircleList"/>
    <dgm:cxn modelId="{A8122994-9B4D-4719-8B9B-78608D7C0E88}" type="presParOf" srcId="{F1669E65-B91B-4FDC-A13B-69F766B95445}" destId="{10FCD0C4-5115-4211-A76F-1A870375BD64}" srcOrd="10" destOrd="0" presId="urn:microsoft.com/office/officeart/2018/2/layout/IconCircleList"/>
    <dgm:cxn modelId="{CBE5DC86-A71B-430A-95CB-94A4865ED9F1}" type="presParOf" srcId="{10FCD0C4-5115-4211-A76F-1A870375BD64}" destId="{A4D41A89-A8E3-4A57-A273-C24BA6DE5C14}" srcOrd="0" destOrd="0" presId="urn:microsoft.com/office/officeart/2018/2/layout/IconCircleList"/>
    <dgm:cxn modelId="{30B56BB1-9308-4D4D-80EF-8F79127B8F6A}" type="presParOf" srcId="{10FCD0C4-5115-4211-A76F-1A870375BD64}" destId="{9F3D22F9-E823-4819-8229-245B2A311653}" srcOrd="1" destOrd="0" presId="urn:microsoft.com/office/officeart/2018/2/layout/IconCircleList"/>
    <dgm:cxn modelId="{5DCD987E-9951-448B-B086-E05DA4598829}" type="presParOf" srcId="{10FCD0C4-5115-4211-A76F-1A870375BD64}" destId="{6B3BAB72-EE81-4590-BAA9-D0C2FD416C20}" srcOrd="2" destOrd="0" presId="urn:microsoft.com/office/officeart/2018/2/layout/IconCircleList"/>
    <dgm:cxn modelId="{D2A4EC2D-3D10-4CB5-A679-B02951D0CA51}" type="presParOf" srcId="{10FCD0C4-5115-4211-A76F-1A870375BD64}" destId="{B042F1F8-CB58-48F0-826E-A0931CFE421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FC0E3-BE92-4E33-8CE8-347ABDD376AD}">
      <dsp:nvSpPr>
        <dsp:cNvPr id="0" name=""/>
        <dsp:cNvSpPr/>
      </dsp:nvSpPr>
      <dsp:spPr>
        <a:xfrm>
          <a:off x="451613" y="268491"/>
          <a:ext cx="1406812" cy="140681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B4C86-C816-44A6-AFEA-BCCB3EE528E1}">
      <dsp:nvSpPr>
        <dsp:cNvPr id="0" name=""/>
        <dsp:cNvSpPr/>
      </dsp:nvSpPr>
      <dsp:spPr>
        <a:xfrm>
          <a:off x="751426" y="56830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D20ABB4-1D74-41ED-846A-A9E1151054C6}">
      <dsp:nvSpPr>
        <dsp:cNvPr id="0" name=""/>
        <dsp:cNvSpPr/>
      </dsp:nvSpPr>
      <dsp:spPr>
        <a:xfrm>
          <a:off x="1895" y="2113491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 noProof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Five Assets</a:t>
          </a:r>
        </a:p>
      </dsp:txBody>
      <dsp:txXfrm>
        <a:off x="1895" y="2113491"/>
        <a:ext cx="2306250" cy="720000"/>
      </dsp:txXfrm>
    </dsp:sp>
    <dsp:sp modelId="{4439BD0A-AC1D-4A6A-A7D6-DB0D165D959F}">
      <dsp:nvSpPr>
        <dsp:cNvPr id="0" name=""/>
        <dsp:cNvSpPr/>
      </dsp:nvSpPr>
      <dsp:spPr>
        <a:xfrm>
          <a:off x="3161457" y="268491"/>
          <a:ext cx="1406812" cy="140681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0B895-651F-4287-B9B4-FCF643448B7C}">
      <dsp:nvSpPr>
        <dsp:cNvPr id="0" name=""/>
        <dsp:cNvSpPr/>
      </dsp:nvSpPr>
      <dsp:spPr>
        <a:xfrm>
          <a:off x="3461270" y="56830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AFF7547-AC59-4B76-80AD-0C3200ECC045}">
      <dsp:nvSpPr>
        <dsp:cNvPr id="0" name=""/>
        <dsp:cNvSpPr/>
      </dsp:nvSpPr>
      <dsp:spPr>
        <a:xfrm>
          <a:off x="2711739" y="2113491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 noProof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Different Investment Types </a:t>
          </a:r>
        </a:p>
      </dsp:txBody>
      <dsp:txXfrm>
        <a:off x="2711739" y="2113491"/>
        <a:ext cx="2306250" cy="720000"/>
      </dsp:txXfrm>
    </dsp:sp>
    <dsp:sp modelId="{10F8804C-C3BD-4195-B96B-1E5B1C69957D}">
      <dsp:nvSpPr>
        <dsp:cNvPr id="0" name=""/>
        <dsp:cNvSpPr/>
      </dsp:nvSpPr>
      <dsp:spPr>
        <a:xfrm>
          <a:off x="5871301" y="268491"/>
          <a:ext cx="1406812" cy="140681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40893-03FD-46A4-A928-4D9C0D72B771}">
      <dsp:nvSpPr>
        <dsp:cNvPr id="0" name=""/>
        <dsp:cNvSpPr/>
      </dsp:nvSpPr>
      <dsp:spPr>
        <a:xfrm>
          <a:off x="6171113" y="56830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F78A26-F939-49F8-A617-69D3CC66C665}">
      <dsp:nvSpPr>
        <dsp:cNvPr id="0" name=""/>
        <dsp:cNvSpPr/>
      </dsp:nvSpPr>
      <dsp:spPr>
        <a:xfrm>
          <a:off x="5421582" y="2113491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 noProof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Over Three Years</a:t>
          </a:r>
        </a:p>
      </dsp:txBody>
      <dsp:txXfrm>
        <a:off x="5421582" y="2113491"/>
        <a:ext cx="23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1512D-041D-445F-8395-F8283DD3FBC5}">
      <dsp:nvSpPr>
        <dsp:cNvPr id="0" name=""/>
        <dsp:cNvSpPr/>
      </dsp:nvSpPr>
      <dsp:spPr>
        <a:xfrm>
          <a:off x="54225" y="193323"/>
          <a:ext cx="1093999" cy="1093999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F9A3F-3049-4BAD-B2B6-6A11B648F458}">
      <dsp:nvSpPr>
        <dsp:cNvPr id="0" name=""/>
        <dsp:cNvSpPr/>
      </dsp:nvSpPr>
      <dsp:spPr>
        <a:xfrm>
          <a:off x="283965" y="423063"/>
          <a:ext cx="634519" cy="6345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F61591-F6E0-4A88-80A4-AAB9BC28B8A6}">
      <dsp:nvSpPr>
        <dsp:cNvPr id="0" name=""/>
        <dsp:cNvSpPr/>
      </dsp:nvSpPr>
      <dsp:spPr>
        <a:xfrm>
          <a:off x="1382653" y="193323"/>
          <a:ext cx="2578711" cy="1093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Overall performance and price developments</a:t>
          </a:r>
        </a:p>
      </dsp:txBody>
      <dsp:txXfrm>
        <a:off x="1382653" y="193323"/>
        <a:ext cx="2578711" cy="1093999"/>
      </dsp:txXfrm>
    </dsp:sp>
    <dsp:sp modelId="{6F987AD2-CEEB-4DD3-9353-8C751D33D68C}">
      <dsp:nvSpPr>
        <dsp:cNvPr id="0" name=""/>
        <dsp:cNvSpPr/>
      </dsp:nvSpPr>
      <dsp:spPr>
        <a:xfrm>
          <a:off x="4410686" y="193323"/>
          <a:ext cx="1093999" cy="1093999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296A0-10FA-4603-8035-5D6D4DB13E24}">
      <dsp:nvSpPr>
        <dsp:cNvPr id="0" name=""/>
        <dsp:cNvSpPr/>
      </dsp:nvSpPr>
      <dsp:spPr>
        <a:xfrm>
          <a:off x="4640425" y="423063"/>
          <a:ext cx="634519" cy="6345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C7BAAF5-BFD1-4BBC-8688-B1E7632021BC}">
      <dsp:nvSpPr>
        <dsp:cNvPr id="0" name=""/>
        <dsp:cNvSpPr/>
      </dsp:nvSpPr>
      <dsp:spPr>
        <a:xfrm>
          <a:off x="5739113" y="193323"/>
          <a:ext cx="2578711" cy="1093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Weighting of assets individually and by investment type</a:t>
          </a:r>
        </a:p>
      </dsp:txBody>
      <dsp:txXfrm>
        <a:off x="5739113" y="193323"/>
        <a:ext cx="2578711" cy="1093999"/>
      </dsp:txXfrm>
    </dsp:sp>
    <dsp:sp modelId="{E23A3A8B-D1A7-4883-9CE4-EA595CDB32EC}">
      <dsp:nvSpPr>
        <dsp:cNvPr id="0" name=""/>
        <dsp:cNvSpPr/>
      </dsp:nvSpPr>
      <dsp:spPr>
        <a:xfrm>
          <a:off x="54225" y="1814660"/>
          <a:ext cx="1093999" cy="1093999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1C4C2-7370-4E98-9257-149BE869103E}">
      <dsp:nvSpPr>
        <dsp:cNvPr id="0" name=""/>
        <dsp:cNvSpPr/>
      </dsp:nvSpPr>
      <dsp:spPr>
        <a:xfrm>
          <a:off x="283965" y="2044399"/>
          <a:ext cx="634519" cy="6345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3FC258E-AFBD-4120-8D69-148E368977EE}">
      <dsp:nvSpPr>
        <dsp:cNvPr id="0" name=""/>
        <dsp:cNvSpPr/>
      </dsp:nvSpPr>
      <dsp:spPr>
        <a:xfrm>
          <a:off x="1382653" y="1814660"/>
          <a:ext cx="2578711" cy="1093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Growth rate, cumulative &amp; annualized returns, annualized volatilities</a:t>
          </a:r>
        </a:p>
      </dsp:txBody>
      <dsp:txXfrm>
        <a:off x="1382653" y="1814660"/>
        <a:ext cx="2578711" cy="1093999"/>
      </dsp:txXfrm>
    </dsp:sp>
    <dsp:sp modelId="{6B858598-9C5F-4416-AF65-DFA3B72B7F6B}">
      <dsp:nvSpPr>
        <dsp:cNvPr id="0" name=""/>
        <dsp:cNvSpPr/>
      </dsp:nvSpPr>
      <dsp:spPr>
        <a:xfrm>
          <a:off x="4410686" y="1814660"/>
          <a:ext cx="1093999" cy="1093999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6AD400-24BF-4B7E-9901-04800B839EFC}">
      <dsp:nvSpPr>
        <dsp:cNvPr id="0" name=""/>
        <dsp:cNvSpPr/>
      </dsp:nvSpPr>
      <dsp:spPr>
        <a:xfrm>
          <a:off x="4640425" y="2044399"/>
          <a:ext cx="634519" cy="6345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127AFB-2B3A-4120-9667-F47412598930}">
      <dsp:nvSpPr>
        <dsp:cNvPr id="0" name=""/>
        <dsp:cNvSpPr/>
      </dsp:nvSpPr>
      <dsp:spPr>
        <a:xfrm>
          <a:off x="5739113" y="1814660"/>
          <a:ext cx="2578711" cy="1093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Correlation between asset performances</a:t>
          </a:r>
        </a:p>
      </dsp:txBody>
      <dsp:txXfrm>
        <a:off x="5739113" y="1814660"/>
        <a:ext cx="2578711" cy="10939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CBE30F-1CCF-4F9E-9B66-3CE758DA3331}">
      <dsp:nvSpPr>
        <dsp:cNvPr id="0" name=""/>
        <dsp:cNvSpPr/>
      </dsp:nvSpPr>
      <dsp:spPr>
        <a:xfrm>
          <a:off x="0" y="5871"/>
          <a:ext cx="8372051" cy="6926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Assets 2 and 3 </a:t>
          </a: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promise</a:t>
          </a: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big</a:t>
          </a: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profits</a:t>
          </a: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but </a:t>
          </a: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show</a:t>
          </a: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high </a:t>
          </a: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volatility</a:t>
          </a:r>
          <a:endParaRPr lang="de-DE" sz="2200" kern="1200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33812" y="39683"/>
        <a:ext cx="8304427" cy="625016"/>
      </dsp:txXfrm>
    </dsp:sp>
    <dsp:sp modelId="{6F87CD88-86A1-424F-B15F-A4DEB9E85BA8}">
      <dsp:nvSpPr>
        <dsp:cNvPr id="0" name=""/>
        <dsp:cNvSpPr/>
      </dsp:nvSpPr>
      <dsp:spPr>
        <a:xfrm>
          <a:off x="0" y="805071"/>
          <a:ext cx="8372051" cy="6926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Assets 1 and 4 </a:t>
          </a: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are</a:t>
          </a: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low</a:t>
          </a: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-performer but </a:t>
          </a: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stable</a:t>
          </a: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</a:p>
      </dsp:txBody>
      <dsp:txXfrm>
        <a:off x="33812" y="838883"/>
        <a:ext cx="8304427" cy="625016"/>
      </dsp:txXfrm>
    </dsp:sp>
    <dsp:sp modelId="{167EDA9B-347C-47DE-BF3B-AC64321BC805}">
      <dsp:nvSpPr>
        <dsp:cNvPr id="0" name=""/>
        <dsp:cNvSpPr/>
      </dsp:nvSpPr>
      <dsp:spPr>
        <a:xfrm>
          <a:off x="0" y="1604271"/>
          <a:ext cx="8372051" cy="6926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Asset 5 </a:t>
          </a: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is</a:t>
          </a: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a real „alternative“: </a:t>
          </a: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good</a:t>
          </a: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profits</a:t>
          </a: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, </a:t>
          </a: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less</a:t>
          </a: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volatility</a:t>
          </a:r>
          <a:endParaRPr lang="de-DE" sz="2200" kern="1200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33812" y="1638083"/>
        <a:ext cx="8304427" cy="625016"/>
      </dsp:txXfrm>
    </dsp:sp>
    <dsp:sp modelId="{A9F64442-A6BB-421B-A28C-B27C8EC7CF99}">
      <dsp:nvSpPr>
        <dsp:cNvPr id="0" name=""/>
        <dsp:cNvSpPr/>
      </dsp:nvSpPr>
      <dsp:spPr>
        <a:xfrm>
          <a:off x="0" y="2403471"/>
          <a:ext cx="8372051" cy="6926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Performances </a:t>
          </a: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are</a:t>
          </a: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not </a:t>
          </a: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clearly</a:t>
          </a: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dependent</a:t>
          </a: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on type </a:t>
          </a: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of</a:t>
          </a: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investment</a:t>
          </a: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</a:p>
      </dsp:txBody>
      <dsp:txXfrm>
        <a:off x="33812" y="2437283"/>
        <a:ext cx="8304427" cy="625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1512D-041D-445F-8395-F8283DD3FBC5}">
      <dsp:nvSpPr>
        <dsp:cNvPr id="0" name=""/>
        <dsp:cNvSpPr/>
      </dsp:nvSpPr>
      <dsp:spPr>
        <a:xfrm>
          <a:off x="332152" y="655581"/>
          <a:ext cx="926541" cy="926541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F9A3F-3049-4BAD-B2B6-6A11B648F458}">
      <dsp:nvSpPr>
        <dsp:cNvPr id="0" name=""/>
        <dsp:cNvSpPr/>
      </dsp:nvSpPr>
      <dsp:spPr>
        <a:xfrm>
          <a:off x="526726" y="850155"/>
          <a:ext cx="537394" cy="537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F61591-F6E0-4A88-80A4-AAB9BC28B8A6}">
      <dsp:nvSpPr>
        <dsp:cNvPr id="0" name=""/>
        <dsp:cNvSpPr/>
      </dsp:nvSpPr>
      <dsp:spPr>
        <a:xfrm>
          <a:off x="1457238" y="655581"/>
          <a:ext cx="2183991" cy="92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Strong nerves and risk affinity: Asset 2 and 3 </a:t>
          </a:r>
          <a:endParaRPr lang="de-DE" sz="2200" kern="1200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457238" y="655581"/>
        <a:ext cx="2183991" cy="926541"/>
      </dsp:txXfrm>
    </dsp:sp>
    <dsp:sp modelId="{6F987AD2-CEEB-4DD3-9353-8C751D33D68C}">
      <dsp:nvSpPr>
        <dsp:cNvPr id="0" name=""/>
        <dsp:cNvSpPr/>
      </dsp:nvSpPr>
      <dsp:spPr>
        <a:xfrm>
          <a:off x="4021774" y="655581"/>
          <a:ext cx="926541" cy="926541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296A0-10FA-4603-8035-5D6D4DB13E24}">
      <dsp:nvSpPr>
        <dsp:cNvPr id="0" name=""/>
        <dsp:cNvSpPr/>
      </dsp:nvSpPr>
      <dsp:spPr>
        <a:xfrm>
          <a:off x="4216348" y="850155"/>
          <a:ext cx="537394" cy="537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C7BAAF5-BFD1-4BBC-8688-B1E7632021BC}">
      <dsp:nvSpPr>
        <dsp:cNvPr id="0" name=""/>
        <dsp:cNvSpPr/>
      </dsp:nvSpPr>
      <dsp:spPr>
        <a:xfrm>
          <a:off x="5146861" y="655581"/>
          <a:ext cx="2183991" cy="92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Stable but very low profit (inflation compensated?)</a:t>
          </a:r>
          <a:endParaRPr lang="de-DE" sz="2200" kern="1200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5146861" y="655581"/>
        <a:ext cx="2183991" cy="926541"/>
      </dsp:txXfrm>
    </dsp:sp>
    <dsp:sp modelId="{E23A3A8B-D1A7-4883-9CE4-EA595CDB32EC}">
      <dsp:nvSpPr>
        <dsp:cNvPr id="0" name=""/>
        <dsp:cNvSpPr/>
      </dsp:nvSpPr>
      <dsp:spPr>
        <a:xfrm>
          <a:off x="7711397" y="655581"/>
          <a:ext cx="926541" cy="926541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1C4C2-7370-4E98-9257-149BE869103E}">
      <dsp:nvSpPr>
        <dsp:cNvPr id="0" name=""/>
        <dsp:cNvSpPr/>
      </dsp:nvSpPr>
      <dsp:spPr>
        <a:xfrm>
          <a:off x="7905971" y="850155"/>
          <a:ext cx="537394" cy="5373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3FC258E-AFBD-4120-8D69-148E368977EE}">
      <dsp:nvSpPr>
        <dsp:cNvPr id="0" name=""/>
        <dsp:cNvSpPr/>
      </dsp:nvSpPr>
      <dsp:spPr>
        <a:xfrm>
          <a:off x="8836483" y="655581"/>
          <a:ext cx="2183991" cy="92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Asset 5 seems like a real alternative</a:t>
          </a:r>
          <a:endParaRPr lang="de-DE" sz="2200" kern="1200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8836483" y="655581"/>
        <a:ext cx="2183991" cy="926541"/>
      </dsp:txXfrm>
    </dsp:sp>
    <dsp:sp modelId="{6B858598-9C5F-4416-AF65-DFA3B72B7F6B}">
      <dsp:nvSpPr>
        <dsp:cNvPr id="0" name=""/>
        <dsp:cNvSpPr/>
      </dsp:nvSpPr>
      <dsp:spPr>
        <a:xfrm>
          <a:off x="332152" y="2230221"/>
          <a:ext cx="926541" cy="926541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6AD400-24BF-4B7E-9901-04800B839EFC}">
      <dsp:nvSpPr>
        <dsp:cNvPr id="0" name=""/>
        <dsp:cNvSpPr/>
      </dsp:nvSpPr>
      <dsp:spPr>
        <a:xfrm>
          <a:off x="526726" y="2424795"/>
          <a:ext cx="537394" cy="5373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127AFB-2B3A-4120-9667-F47412598930}">
      <dsp:nvSpPr>
        <dsp:cNvPr id="0" name=""/>
        <dsp:cNvSpPr/>
      </dsp:nvSpPr>
      <dsp:spPr>
        <a:xfrm>
          <a:off x="1457238" y="2230221"/>
          <a:ext cx="2183991" cy="92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Correlation between Asset 2 and 3 (better diversify?)</a:t>
          </a:r>
          <a:endParaRPr lang="de-DE" sz="2200" kern="1200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457238" y="2230221"/>
        <a:ext cx="2183991" cy="926541"/>
      </dsp:txXfrm>
    </dsp:sp>
    <dsp:sp modelId="{C4EB2014-A2D0-4961-B9FD-A82936432A7F}">
      <dsp:nvSpPr>
        <dsp:cNvPr id="0" name=""/>
        <dsp:cNvSpPr/>
      </dsp:nvSpPr>
      <dsp:spPr>
        <a:xfrm>
          <a:off x="4021774" y="2230221"/>
          <a:ext cx="926541" cy="926541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18A361-184F-42A0-B2F5-E6A44A07BAD1}">
      <dsp:nvSpPr>
        <dsp:cNvPr id="0" name=""/>
        <dsp:cNvSpPr/>
      </dsp:nvSpPr>
      <dsp:spPr>
        <a:xfrm>
          <a:off x="4216348" y="2424795"/>
          <a:ext cx="537394" cy="5373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30FFECE-D073-47F2-BF89-E15D77DC2F9B}">
      <dsp:nvSpPr>
        <dsp:cNvPr id="0" name=""/>
        <dsp:cNvSpPr/>
      </dsp:nvSpPr>
      <dsp:spPr>
        <a:xfrm>
          <a:off x="5146861" y="2230221"/>
          <a:ext cx="2183991" cy="92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No</a:t>
          </a: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investment</a:t>
          </a: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type </a:t>
          </a: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is</a:t>
          </a: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clearly</a:t>
          </a: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better</a:t>
          </a: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then</a:t>
          </a: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others</a:t>
          </a:r>
          <a:endParaRPr lang="de-DE" sz="2200" kern="1200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5146861" y="2230221"/>
        <a:ext cx="2183991" cy="926541"/>
      </dsp:txXfrm>
    </dsp:sp>
    <dsp:sp modelId="{A4D41A89-A8E3-4A57-A273-C24BA6DE5C14}">
      <dsp:nvSpPr>
        <dsp:cNvPr id="0" name=""/>
        <dsp:cNvSpPr/>
      </dsp:nvSpPr>
      <dsp:spPr>
        <a:xfrm>
          <a:off x="7711397" y="2230221"/>
          <a:ext cx="926541" cy="926541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3D22F9-E823-4819-8229-245B2A311653}">
      <dsp:nvSpPr>
        <dsp:cNvPr id="0" name=""/>
        <dsp:cNvSpPr/>
      </dsp:nvSpPr>
      <dsp:spPr>
        <a:xfrm>
          <a:off x="7905971" y="2424795"/>
          <a:ext cx="537394" cy="53739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042F1F8-CB58-48F0-826E-A0931CFE4210}">
      <dsp:nvSpPr>
        <dsp:cNvPr id="0" name=""/>
        <dsp:cNvSpPr/>
      </dsp:nvSpPr>
      <dsp:spPr>
        <a:xfrm>
          <a:off x="8836483" y="2230221"/>
          <a:ext cx="2183991" cy="92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Portfolio </a:t>
          </a: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Changes</a:t>
          </a: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at </a:t>
          </a: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the</a:t>
          </a: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beginning</a:t>
          </a: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of</a:t>
          </a: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each</a:t>
          </a: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year</a:t>
          </a: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to</a:t>
          </a: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focus</a:t>
          </a:r>
          <a:r>
            <a:rPr lang="de-DE" sz="22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on </a:t>
          </a:r>
          <a:r>
            <a:rPr lang="de-DE" sz="22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performers</a:t>
          </a:r>
          <a:endParaRPr lang="de-DE" sz="2200" kern="1200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8836483" y="2230221"/>
        <a:ext cx="2183991" cy="926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2011374-8640-4C79-BC38-60631A291B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B9E6E0-61D1-4594-8AE5-F5E2AF6CC5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AEB3BB-0B2C-42C1-9591-E7D059C204E4}" type="datetime1">
              <a:rPr lang="de-DE" smtClean="0"/>
              <a:t>06.11.2024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516A64-E5FD-42D9-99F2-342E304D00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00185B-CA9A-4531-8671-E8F7ACB9D7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7D9F4C-BC45-4524-A8C5-C39815D4C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660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00F62F-74E5-4032-904D-B92CD7FFFDA9}" type="datetime1">
              <a:rPr lang="de-DE" noProof="0" smtClean="0"/>
              <a:t>06.11.2024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3A0416F-01A1-4FE7-950D-F948D1432F7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52203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996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70B7B-189D-48AE-5E32-E0B8AD999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2139CA3-682E-06C0-D374-B6FAC99484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D438CCE-5A39-9582-8FE1-0D8625CD55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27715D-063E-D87B-942B-F0E466F9A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476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D206E-B5C8-C762-7BAC-FAE0D2760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CFDFBD3-14E0-EC21-CB17-B43C2CA248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E04441A-5538-6D4B-6EF0-6B91DE45A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8E7CFA-8B0D-7D27-A664-AE70D59D1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987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91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87C87-9E2A-BEBD-4756-58D196965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648D507-EFB9-99AC-EA6E-D71448BEA5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CB16E82-F903-B4B4-D77E-935F9B660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DC62BD-BB7D-530C-3E0A-C93539B494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698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076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6CC90-822D-A7C3-FCC0-5919CFA19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13EEFF-452E-5524-A1E9-FB60E2D9A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59A55C7-38D4-BC30-D788-AF81274DB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F5E280-28C4-5702-804F-0B002F925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56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F726F-670B-398F-3E0B-AD68376C7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2A2A6ED-8284-DAFC-068B-EDC72F67CC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957216E-4C17-008F-5F68-DE25BE13B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D48B40-CA42-69F3-924F-0611418C1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243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941F7-E1AD-B024-F723-6D5888B05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736D9F5-9631-7D29-7D23-CB37286FFA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8DE0B47-E7A2-43CE-5536-AA64EEE6F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FF3411-6DEC-9AD7-93D9-EF91BBE907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367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B0E42-99D4-42EA-2AC1-5D77715CD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D801C5B-71EF-D68D-2693-7F43AB97F1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2D8895E-A6F2-B571-5EA0-0D65E5693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06119A-2582-7211-0576-FD9478290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624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32385-4FA0-A83C-43FC-82D4FF809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312B801-2634-41CD-9612-A2973A88F2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5444D75-5538-15FA-3A85-BB658F94E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2B71CB-C187-75C2-7B67-7FA9B37618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177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DB4A0-A0EC-9A78-22B1-F828EB4E5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39E8619-181B-F369-FBEE-E4F0A40DE0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425B1B0-1DD0-022D-86A4-0BCA0C12AE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2685CE-71A6-AE30-6200-277C57BA5D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30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BB27DE-F0CA-43F7-B14D-7E3960F52593}" type="datetime1">
              <a:rPr lang="de-DE" noProof="0" smtClean="0"/>
              <a:t>06.11.2024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B7CFB8-FD08-4E34-8673-F81A7C3BF30E}" type="datetime1">
              <a:rPr lang="de-DE" noProof="0" smtClean="0"/>
              <a:t>06.11.2024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53F63A-DF99-4151-8045-7FB3C0D58252}" type="datetime1">
              <a:rPr lang="de-DE" noProof="0" smtClean="0"/>
              <a:t>06.11.2024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9A2C78-46EF-4984-ABBC-A6A4F7EAA18C}" type="datetime1">
              <a:rPr lang="de-DE" noProof="0" smtClean="0"/>
              <a:t>06.11.2024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9E39EB-C9CB-47F5-963B-535CDE162E4C}" type="datetime1">
              <a:rPr lang="de-DE" noProof="0" smtClean="0"/>
              <a:t>06.11.2024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84E0C8-9DB7-402F-8641-BC441CFD1822}" type="datetime1">
              <a:rPr lang="de-DE" noProof="0" smtClean="0"/>
              <a:t>06.11.2024</a:t>
            </a:fld>
            <a:endParaRPr lang="de-DE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51D840-9F9C-495A-B0E4-0265CDF0002F}" type="datetime1">
              <a:rPr lang="de-DE" noProof="0" smtClean="0"/>
              <a:t>06.11.2024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CB322F-4286-41C7-B93E-D1E55232558F}" type="datetime1">
              <a:rPr lang="de-DE" noProof="0" smtClean="0"/>
              <a:t>06.11.2024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97A7ED-4083-4BF0-8F4F-94F6ABE47401}" type="datetime1">
              <a:rPr lang="de-DE" noProof="0" smtClean="0"/>
              <a:t>06.11.2024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90277C-CD6B-400C-801A-B3DB330F2F46}" type="datetime1">
              <a:rPr lang="de-DE" noProof="0" smtClean="0"/>
              <a:t>06.11.2024</a:t>
            </a:fld>
            <a:endParaRPr lang="de-DE" noProof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de-DE" noProof="0"/>
              <a:t>
              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9FBEAD2-E121-4073-838E-96B17F90E691}" type="datetime1">
              <a:rPr lang="de-DE" noProof="0" smtClean="0"/>
              <a:t>06.11.2024</a:t>
            </a:fld>
            <a:endParaRPr lang="de-DE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de-DE" noProof="0"/>
              <a:t>
              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B4DDB557-F9AF-47AB-919A-8A0F04455335}" type="datetime1">
              <a:rPr lang="de-DE" noProof="0" smtClean="0"/>
              <a:t>06.11.2024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de-DE" noProof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386744"/>
            <a:ext cx="5928358" cy="1645920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Portfolio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5139124"/>
            <a:ext cx="5928358" cy="1239894"/>
          </a:xfrm>
        </p:spPr>
        <p:txBody>
          <a:bodyPr rtlCol="0">
            <a:normAutofit/>
          </a:bodyPr>
          <a:lstStyle/>
          <a:p>
            <a:pPr algn="l" rtl="0"/>
            <a:r>
              <a:rPr lang="de-DE" sz="2400" dirty="0"/>
              <a:t>Paula Boks, 2024-11-06</a:t>
            </a:r>
          </a:p>
        </p:txBody>
      </p:sp>
      <p:pic>
        <p:nvPicPr>
          <p:cNvPr id="5" name="Bild 4" descr="Handelszahlen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737" r="10008"/>
          <a:stretch/>
        </p:blipFill>
        <p:spPr>
          <a:xfrm>
            <a:off x="7537702" y="10"/>
            <a:ext cx="46542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EBE719-80E3-E4A2-6746-C43C1C202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andelszahlen">
            <a:extLst>
              <a:ext uri="{FF2B5EF4-FFF2-40B4-BE49-F238E27FC236}">
                <a16:creationId xmlns:a16="http://schemas.microsoft.com/office/drawing/2014/main" id="{221B3A87-71E6-678C-BEC9-938B29C72C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029" b="191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D2C35AB-4ECD-7EA3-8A10-3001049CB13D}"/>
              </a:ext>
            </a:extLst>
          </p:cNvPr>
          <p:cNvSpPr txBox="1"/>
          <p:nvPr/>
        </p:nvSpPr>
        <p:spPr>
          <a:xfrm>
            <a:off x="447823" y="3858871"/>
            <a:ext cx="4630615" cy="172354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2200" dirty="0" err="1">
                <a:solidFill>
                  <a:schemeClr val="bg1"/>
                </a:solidFill>
              </a:rPr>
              <a:t>Annualized</a:t>
            </a:r>
            <a:r>
              <a:rPr lang="de-DE" sz="2200" dirty="0">
                <a:solidFill>
                  <a:schemeClr val="bg1"/>
                </a:solidFill>
              </a:rPr>
              <a:t> Returns: (all </a:t>
            </a:r>
            <a:r>
              <a:rPr lang="de-DE" sz="2200" dirty="0" err="1">
                <a:solidFill>
                  <a:schemeClr val="bg1"/>
                </a:solidFill>
              </a:rPr>
              <a:t>over</a:t>
            </a:r>
            <a:r>
              <a:rPr lang="de-DE" sz="2200" dirty="0">
                <a:solidFill>
                  <a:schemeClr val="bg1"/>
                </a:solidFill>
              </a:rPr>
              <a:t> </a:t>
            </a:r>
            <a:r>
              <a:rPr lang="de-DE" sz="2200" dirty="0" err="1">
                <a:solidFill>
                  <a:schemeClr val="bg1"/>
                </a:solidFill>
              </a:rPr>
              <a:t>again</a:t>
            </a:r>
            <a:r>
              <a:rPr lang="de-DE" sz="2200" dirty="0">
                <a:solidFill>
                  <a:schemeClr val="bg1"/>
                </a:solidFill>
              </a:rPr>
              <a:t>!)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de-DE" sz="2200" dirty="0">
                <a:solidFill>
                  <a:schemeClr val="bg1"/>
                </a:solidFill>
              </a:rPr>
              <a:t>Asset 2 and 3 </a:t>
            </a:r>
            <a:r>
              <a:rPr lang="de-DE" sz="2200" dirty="0" err="1">
                <a:solidFill>
                  <a:schemeClr val="bg1"/>
                </a:solidFill>
              </a:rPr>
              <a:t>are</a:t>
            </a:r>
            <a:r>
              <a:rPr lang="de-DE" sz="2200" dirty="0">
                <a:solidFill>
                  <a:schemeClr val="bg1"/>
                </a:solidFill>
              </a:rPr>
              <a:t> </a:t>
            </a:r>
            <a:r>
              <a:rPr lang="de-DE" sz="2200" dirty="0" err="1">
                <a:solidFill>
                  <a:schemeClr val="bg1"/>
                </a:solidFill>
              </a:rPr>
              <a:t>best</a:t>
            </a:r>
            <a:endParaRPr lang="de-DE" sz="22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de-DE" sz="2200" dirty="0">
                <a:solidFill>
                  <a:schemeClr val="bg1"/>
                </a:solidFill>
              </a:rPr>
              <a:t>Asset 1 and 4 </a:t>
            </a:r>
            <a:r>
              <a:rPr lang="de-DE" sz="2200" dirty="0" err="1">
                <a:solidFill>
                  <a:schemeClr val="bg1"/>
                </a:solidFill>
              </a:rPr>
              <a:t>lowest</a:t>
            </a:r>
            <a:r>
              <a:rPr lang="de-DE" sz="2200" dirty="0">
                <a:solidFill>
                  <a:schemeClr val="bg1"/>
                </a:solidFill>
              </a:rPr>
              <a:t> </a:t>
            </a:r>
            <a:r>
              <a:rPr lang="de-DE" sz="2200" dirty="0" err="1">
                <a:solidFill>
                  <a:schemeClr val="bg1"/>
                </a:solidFill>
              </a:rPr>
              <a:t>performer</a:t>
            </a:r>
            <a:endParaRPr lang="de-DE" sz="22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de-DE" sz="2200" dirty="0">
                <a:solidFill>
                  <a:schemeClr val="bg1"/>
                </a:solidFill>
              </a:rPr>
              <a:t>Asset 5 </a:t>
            </a:r>
            <a:r>
              <a:rPr lang="de-DE" sz="2200" dirty="0" err="1">
                <a:solidFill>
                  <a:schemeClr val="bg1"/>
                </a:solidFill>
              </a:rPr>
              <a:t>likes</a:t>
            </a:r>
            <a:r>
              <a:rPr lang="de-DE" sz="2200" dirty="0">
                <a:solidFill>
                  <a:schemeClr val="bg1"/>
                </a:solidFill>
              </a:rPr>
              <a:t> </a:t>
            </a:r>
            <a:r>
              <a:rPr lang="de-DE" sz="2200" dirty="0" err="1">
                <a:solidFill>
                  <a:schemeClr val="bg1"/>
                </a:solidFill>
              </a:rPr>
              <a:t>the</a:t>
            </a:r>
            <a:r>
              <a:rPr lang="de-DE" sz="2200" dirty="0">
                <a:solidFill>
                  <a:schemeClr val="bg1"/>
                </a:solidFill>
              </a:rPr>
              <a:t> </a:t>
            </a:r>
            <a:r>
              <a:rPr lang="de-DE" sz="2200" dirty="0" err="1">
                <a:solidFill>
                  <a:schemeClr val="bg1"/>
                </a:solidFill>
              </a:rPr>
              <a:t>middle</a:t>
            </a:r>
            <a:r>
              <a:rPr lang="de-DE" sz="2200" dirty="0">
                <a:solidFill>
                  <a:schemeClr val="bg1"/>
                </a:solidFill>
              </a:rPr>
              <a:t> </a:t>
            </a:r>
            <a:r>
              <a:rPr lang="de-DE" sz="2200" dirty="0" err="1">
                <a:solidFill>
                  <a:schemeClr val="bg1"/>
                </a:solidFill>
              </a:rPr>
              <a:t>ground</a:t>
            </a:r>
            <a:endParaRPr lang="de-DE" sz="2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9DC58C1-CCEF-5AAF-5E9D-EFC097262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252" y="760097"/>
            <a:ext cx="3026449" cy="216174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62E2CB8-3B5F-21AD-CC59-B19B326CC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9775" y="759918"/>
            <a:ext cx="3389973" cy="2161749"/>
          </a:xfrm>
          <a:prstGeom prst="rect">
            <a:avLst/>
          </a:prstGeom>
        </p:spPr>
      </p:pic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CC393C07-F384-6CB6-0823-8C5C249D39B7}"/>
              </a:ext>
            </a:extLst>
          </p:cNvPr>
          <p:cNvSpPr/>
          <p:nvPr/>
        </p:nvSpPr>
        <p:spPr>
          <a:xfrm>
            <a:off x="2278966" y="3123028"/>
            <a:ext cx="464234" cy="5345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1745FDF5-4AC8-9CD1-65E1-240236A97581}"/>
              </a:ext>
            </a:extLst>
          </p:cNvPr>
          <p:cNvSpPr/>
          <p:nvPr/>
        </p:nvSpPr>
        <p:spPr>
          <a:xfrm>
            <a:off x="9242644" y="3123028"/>
            <a:ext cx="464234" cy="5345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31D5237-30F1-6DC1-0D91-28AC8B06CEF4}"/>
              </a:ext>
            </a:extLst>
          </p:cNvPr>
          <p:cNvSpPr txBox="1"/>
          <p:nvPr/>
        </p:nvSpPr>
        <p:spPr>
          <a:xfrm>
            <a:off x="7133492" y="3858782"/>
            <a:ext cx="4630615" cy="172354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2200" dirty="0" err="1">
                <a:solidFill>
                  <a:schemeClr val="bg1"/>
                </a:solidFill>
              </a:rPr>
              <a:t>Annualized</a:t>
            </a:r>
            <a:r>
              <a:rPr lang="de-DE" sz="2200" dirty="0">
                <a:solidFill>
                  <a:schemeClr val="bg1"/>
                </a:solidFill>
              </a:rPr>
              <a:t> </a:t>
            </a:r>
            <a:r>
              <a:rPr lang="de-DE" sz="2200" dirty="0" err="1">
                <a:solidFill>
                  <a:schemeClr val="bg1"/>
                </a:solidFill>
              </a:rPr>
              <a:t>Volatility</a:t>
            </a:r>
            <a:r>
              <a:rPr lang="de-DE" sz="2200" dirty="0">
                <a:solidFill>
                  <a:schemeClr val="bg1"/>
                </a:solidFill>
              </a:rPr>
              <a:t>: (all </a:t>
            </a:r>
            <a:r>
              <a:rPr lang="de-DE" sz="2200" dirty="0" err="1">
                <a:solidFill>
                  <a:schemeClr val="bg1"/>
                </a:solidFill>
              </a:rPr>
              <a:t>over</a:t>
            </a:r>
            <a:r>
              <a:rPr lang="de-DE" sz="2200" dirty="0">
                <a:solidFill>
                  <a:schemeClr val="bg1"/>
                </a:solidFill>
              </a:rPr>
              <a:t> </a:t>
            </a:r>
            <a:r>
              <a:rPr lang="de-DE" sz="2200" dirty="0" err="1">
                <a:solidFill>
                  <a:schemeClr val="bg1"/>
                </a:solidFill>
              </a:rPr>
              <a:t>again</a:t>
            </a:r>
            <a:r>
              <a:rPr lang="de-DE" sz="2200" dirty="0">
                <a:solidFill>
                  <a:schemeClr val="bg1"/>
                </a:solidFill>
              </a:rPr>
              <a:t>!)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de-DE" sz="2200" dirty="0">
                <a:solidFill>
                  <a:schemeClr val="bg1"/>
                </a:solidFill>
              </a:rPr>
              <a:t>Asset 2 and 3 </a:t>
            </a:r>
            <a:r>
              <a:rPr lang="de-DE" sz="2200" dirty="0" err="1">
                <a:solidFill>
                  <a:schemeClr val="bg1"/>
                </a:solidFill>
              </a:rPr>
              <a:t>show</a:t>
            </a:r>
            <a:r>
              <a:rPr lang="de-DE" sz="2200" dirty="0">
                <a:solidFill>
                  <a:schemeClr val="bg1"/>
                </a:solidFill>
              </a:rPr>
              <a:t> </a:t>
            </a:r>
            <a:r>
              <a:rPr lang="de-DE" sz="2200" dirty="0" err="1">
                <a:solidFill>
                  <a:schemeClr val="bg1"/>
                </a:solidFill>
              </a:rPr>
              <a:t>the</a:t>
            </a:r>
            <a:r>
              <a:rPr lang="de-DE" sz="2200" dirty="0">
                <a:solidFill>
                  <a:schemeClr val="bg1"/>
                </a:solidFill>
              </a:rPr>
              <a:t> </a:t>
            </a:r>
            <a:r>
              <a:rPr lang="de-DE" sz="2200" dirty="0" err="1">
                <a:solidFill>
                  <a:schemeClr val="bg1"/>
                </a:solidFill>
              </a:rPr>
              <a:t>highest</a:t>
            </a:r>
            <a:endParaRPr lang="de-DE" sz="22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de-DE" sz="2200" dirty="0">
                <a:solidFill>
                  <a:schemeClr val="bg1"/>
                </a:solidFill>
              </a:rPr>
              <a:t>Asset 1 and 4 </a:t>
            </a:r>
            <a:r>
              <a:rPr lang="de-DE" sz="2200" dirty="0" err="1">
                <a:solidFill>
                  <a:schemeClr val="bg1"/>
                </a:solidFill>
              </a:rPr>
              <a:t>the</a:t>
            </a:r>
            <a:r>
              <a:rPr lang="de-DE" sz="2200" dirty="0">
                <a:solidFill>
                  <a:schemeClr val="bg1"/>
                </a:solidFill>
              </a:rPr>
              <a:t> </a:t>
            </a:r>
            <a:r>
              <a:rPr lang="de-DE" sz="2200" dirty="0" err="1">
                <a:solidFill>
                  <a:schemeClr val="bg1"/>
                </a:solidFill>
              </a:rPr>
              <a:t>lowest</a:t>
            </a:r>
            <a:endParaRPr lang="de-DE" sz="22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de-DE" sz="2200" dirty="0">
                <a:solidFill>
                  <a:schemeClr val="bg1"/>
                </a:solidFill>
              </a:rPr>
              <a:t>Asset 5 </a:t>
            </a:r>
            <a:r>
              <a:rPr lang="de-DE" sz="2200" dirty="0" err="1">
                <a:solidFill>
                  <a:schemeClr val="bg1"/>
                </a:solidFill>
              </a:rPr>
              <a:t>likes</a:t>
            </a:r>
            <a:r>
              <a:rPr lang="de-DE" sz="2200" dirty="0">
                <a:solidFill>
                  <a:schemeClr val="bg1"/>
                </a:solidFill>
              </a:rPr>
              <a:t> </a:t>
            </a:r>
            <a:r>
              <a:rPr lang="de-DE" sz="2200" dirty="0" err="1">
                <a:solidFill>
                  <a:schemeClr val="bg1"/>
                </a:solidFill>
              </a:rPr>
              <a:t>the</a:t>
            </a:r>
            <a:r>
              <a:rPr lang="de-DE" sz="2200" dirty="0">
                <a:solidFill>
                  <a:schemeClr val="bg1"/>
                </a:solidFill>
              </a:rPr>
              <a:t> </a:t>
            </a:r>
            <a:r>
              <a:rPr lang="de-DE" sz="2200" dirty="0" err="1">
                <a:solidFill>
                  <a:schemeClr val="bg1"/>
                </a:solidFill>
              </a:rPr>
              <a:t>middle</a:t>
            </a:r>
            <a:r>
              <a:rPr lang="de-DE" sz="2200" dirty="0">
                <a:solidFill>
                  <a:schemeClr val="bg1"/>
                </a:solidFill>
              </a:rPr>
              <a:t> </a:t>
            </a:r>
            <a:r>
              <a:rPr lang="de-DE" sz="2200" dirty="0" err="1">
                <a:solidFill>
                  <a:schemeClr val="bg1"/>
                </a:solidFill>
              </a:rPr>
              <a:t>ground</a:t>
            </a:r>
            <a:endParaRPr lang="de-DE" sz="2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0AE4CC29-687E-6F7C-A6AE-BC26DA4F7D6A}"/>
              </a:ext>
            </a:extLst>
          </p:cNvPr>
          <p:cNvSpPr/>
          <p:nvPr/>
        </p:nvSpPr>
        <p:spPr>
          <a:xfrm>
            <a:off x="5089879" y="1913206"/>
            <a:ext cx="2464472" cy="1711845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A970381-B1C9-BEAA-EBF1-228B6716020A}"/>
              </a:ext>
            </a:extLst>
          </p:cNvPr>
          <p:cNvSpPr txBox="1"/>
          <p:nvPr/>
        </p:nvSpPr>
        <p:spPr>
          <a:xfrm>
            <a:off x="5163144" y="1984298"/>
            <a:ext cx="2464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RISK AND HIGH PROFIT COME TOGETHER !!!</a:t>
            </a:r>
          </a:p>
        </p:txBody>
      </p:sp>
    </p:spTree>
    <p:extLst>
      <p:ext uri="{BB962C8B-B14F-4D97-AF65-F5344CB8AC3E}">
        <p14:creationId xmlns:p14="http://schemas.microsoft.com/office/powerpoint/2010/main" val="131759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2213D8-F326-369B-A968-8698FCB2F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andelszahlen">
            <a:extLst>
              <a:ext uri="{FF2B5EF4-FFF2-40B4-BE49-F238E27FC236}">
                <a16:creationId xmlns:a16="http://schemas.microsoft.com/office/drawing/2014/main" id="{63C6D8A5-34AE-249F-68EE-B7F7DEAD95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029" b="191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2BA45DB-6CDD-6662-A7FC-E759CA9A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80000"/>
            </a:srgbClr>
          </a:solidFill>
        </p:spPr>
        <p:txBody>
          <a:bodyPr rtlCol="0">
            <a:normAutofit/>
          </a:bodyPr>
          <a:lstStyle/>
          <a:p>
            <a:pPr rtl="0"/>
            <a:r>
              <a:rPr lang="de-DE"/>
              <a:t>Main Conclusions</a:t>
            </a:r>
            <a:endParaRPr lang="de-DE" dirty="0"/>
          </a:p>
        </p:txBody>
      </p:sp>
      <p:graphicFrame>
        <p:nvGraphicFramePr>
          <p:cNvPr id="5" name="Inhaltsplatzhalter 2" descr="Aufzählungszeichen">
            <a:extLst>
              <a:ext uri="{FF2B5EF4-FFF2-40B4-BE49-F238E27FC236}">
                <a16:creationId xmlns:a16="http://schemas.microsoft.com/office/drawing/2014/main" id="{87C474A0-B73B-8653-3B57-E9FA5B4BE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230588"/>
              </p:ext>
            </p:extLst>
          </p:nvPr>
        </p:nvGraphicFramePr>
        <p:xfrm>
          <a:off x="407963" y="2785402"/>
          <a:ext cx="11352628" cy="3812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7032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EAFAA4-859B-42B4-AC85-F32CFE695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085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757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>
            <a:normAutofit/>
          </a:bodyPr>
          <a:lstStyle/>
          <a:p>
            <a:pPr rtl="0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and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luck</a:t>
            </a:r>
            <a:r>
              <a:rPr lang="de-DE" dirty="0"/>
              <a:t>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55DB9-46C3-47FA-992C-FC2BE58A7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966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B401D5-BF67-49A4-8617-0C6BD886C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77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d 3" descr="Hand mit Stift, der auf Finanzdaten zeigt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413" r="2" b="2471"/>
          <a:stretch/>
        </p:blipFill>
        <p:spPr>
          <a:xfrm>
            <a:off x="1132454" y="1126397"/>
            <a:ext cx="3867912" cy="4288536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757" y="2858703"/>
            <a:ext cx="4475892" cy="3042547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de-DE" dirty="0">
                <a:solidFill>
                  <a:srgbClr val="FFFFFF"/>
                </a:solidFill>
              </a:rPr>
              <a:t>github.com/Paula0923</a:t>
            </a: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821B2B-26E5-B1A2-1586-C091BAF3E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andelszahlen">
            <a:extLst>
              <a:ext uri="{FF2B5EF4-FFF2-40B4-BE49-F238E27FC236}">
                <a16:creationId xmlns:a16="http://schemas.microsoft.com/office/drawing/2014/main" id="{FC73E45B-A800-C953-46C6-74084FD16A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029" b="191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CB828F-51BF-4509-5CA8-52A24E60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80000"/>
            </a:srgbClr>
          </a:solidFill>
        </p:spPr>
        <p:txBody>
          <a:bodyPr rtlCol="0">
            <a:normAutofit/>
          </a:bodyPr>
          <a:lstStyle/>
          <a:p>
            <a:pPr rtl="0"/>
            <a:r>
              <a:rPr lang="de-DE" dirty="0"/>
              <a:t>Portfolio: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</p:txBody>
      </p:sp>
      <p:graphicFrame>
        <p:nvGraphicFramePr>
          <p:cNvPr id="5" name="Inhaltsplatzhalter 2" descr="Aufzählungszeichen">
            <a:extLst>
              <a:ext uri="{FF2B5EF4-FFF2-40B4-BE49-F238E27FC236}">
                <a16:creationId xmlns:a16="http://schemas.microsoft.com/office/drawing/2014/main" id="{58B5582D-1401-51ED-A4AA-9FE6C499BB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33246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8514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andelszahlen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029" b="191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80000"/>
            </a:srgbClr>
          </a:solidFill>
        </p:spPr>
        <p:txBody>
          <a:bodyPr rtlCol="0">
            <a:normAutofit/>
          </a:bodyPr>
          <a:lstStyle/>
          <a:p>
            <a:pPr rtl="0"/>
            <a:r>
              <a:rPr lang="de-DE" dirty="0" err="1"/>
              <a:t>Objectives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</p:txBody>
      </p:sp>
      <p:graphicFrame>
        <p:nvGraphicFramePr>
          <p:cNvPr id="5" name="Inhaltsplatzhalter 2" descr="Aufzählungszeichen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841615"/>
              </p:ext>
            </p:extLst>
          </p:nvPr>
        </p:nvGraphicFramePr>
        <p:xfrm>
          <a:off x="1909974" y="2638044"/>
          <a:ext cx="8372051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EA9D18-F9E7-CC92-2731-6BB77948F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andelszahlen">
            <a:extLst>
              <a:ext uri="{FF2B5EF4-FFF2-40B4-BE49-F238E27FC236}">
                <a16:creationId xmlns:a16="http://schemas.microsoft.com/office/drawing/2014/main" id="{0EAE2533-C36D-AFD7-9AC3-2B1518C69B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029" b="191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4B6E47C-C1DC-CDF2-70FE-1313B67A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80000"/>
            </a:srgbClr>
          </a:solidFill>
        </p:spPr>
        <p:txBody>
          <a:bodyPr rtlCol="0">
            <a:normAutofit/>
          </a:bodyPr>
          <a:lstStyle/>
          <a:p>
            <a:pPr rtl="0"/>
            <a:r>
              <a:rPr lang="de-DE" dirty="0"/>
              <a:t>Short Summary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Findings</a:t>
            </a:r>
            <a:endParaRPr lang="de-DE" dirty="0"/>
          </a:p>
        </p:txBody>
      </p:sp>
      <p:graphicFrame>
        <p:nvGraphicFramePr>
          <p:cNvPr id="5" name="Inhaltsplatzhalter 2" descr="Aufzählungszeichen">
            <a:extLst>
              <a:ext uri="{FF2B5EF4-FFF2-40B4-BE49-F238E27FC236}">
                <a16:creationId xmlns:a16="http://schemas.microsoft.com/office/drawing/2014/main" id="{74081FDC-E860-3B5F-BAC0-BD005E2319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780566"/>
              </p:ext>
            </p:extLst>
          </p:nvPr>
        </p:nvGraphicFramePr>
        <p:xfrm>
          <a:off x="1909974" y="2638044"/>
          <a:ext cx="8372051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8764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241DC9-EF39-B80B-0B6B-7A12DAE3F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andelszahlen">
            <a:extLst>
              <a:ext uri="{FF2B5EF4-FFF2-40B4-BE49-F238E27FC236}">
                <a16:creationId xmlns:a16="http://schemas.microsoft.com/office/drawing/2014/main" id="{1DAF8705-F963-0F7A-6CC2-D5B72761A2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029" b="191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582471C-7DA4-83A6-7FE4-EBB0857F2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84" y="793713"/>
            <a:ext cx="7750078" cy="527057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AD73FEE-CFB9-EF8E-9F81-7616E6C74125}"/>
              </a:ext>
            </a:extLst>
          </p:cNvPr>
          <p:cNvSpPr txBox="1"/>
          <p:nvPr/>
        </p:nvSpPr>
        <p:spPr>
          <a:xfrm>
            <a:off x="8468751" y="843676"/>
            <a:ext cx="3314065" cy="517064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2400" dirty="0">
                <a:solidFill>
                  <a:schemeClr val="bg1"/>
                </a:solidFill>
              </a:rPr>
              <a:t>Very different </a:t>
            </a:r>
            <a:r>
              <a:rPr lang="de-DE" sz="2400" dirty="0" err="1">
                <a:solidFill>
                  <a:schemeClr val="bg1"/>
                </a:solidFill>
              </a:rPr>
              <a:t>selling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prices</a:t>
            </a:r>
            <a:r>
              <a:rPr lang="de-DE" sz="2400" dirty="0">
                <a:solidFill>
                  <a:schemeClr val="bg1"/>
                </a:solidFill>
              </a:rPr>
              <a:t> at </a:t>
            </a:r>
            <a:r>
              <a:rPr lang="de-DE" sz="2400" dirty="0" err="1">
                <a:solidFill>
                  <a:schemeClr val="bg1"/>
                </a:solidFill>
              </a:rPr>
              <a:t>the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start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of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the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portfolio</a:t>
            </a:r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2400" dirty="0">
                <a:solidFill>
                  <a:schemeClr val="bg1"/>
                </a:solidFill>
              </a:rPr>
              <a:t>Positive </a:t>
            </a:r>
            <a:r>
              <a:rPr lang="de-DE" sz="2400" dirty="0" err="1">
                <a:solidFill>
                  <a:schemeClr val="bg1"/>
                </a:solidFill>
              </a:rPr>
              <a:t>overall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performance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of</a:t>
            </a:r>
            <a:r>
              <a:rPr lang="de-DE" sz="2400" dirty="0">
                <a:solidFill>
                  <a:schemeClr val="bg1"/>
                </a:solidFill>
              </a:rPr>
              <a:t> all </a:t>
            </a:r>
            <a:r>
              <a:rPr lang="de-DE" sz="2400" dirty="0" err="1">
                <a:solidFill>
                  <a:schemeClr val="bg1"/>
                </a:solidFill>
              </a:rPr>
              <a:t>assets</a:t>
            </a:r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2400" dirty="0">
                <a:solidFill>
                  <a:schemeClr val="bg1"/>
                </a:solidFill>
              </a:rPr>
              <a:t>All </a:t>
            </a:r>
            <a:r>
              <a:rPr lang="de-DE" sz="2400" dirty="0" err="1">
                <a:solidFill>
                  <a:schemeClr val="bg1"/>
                </a:solidFill>
              </a:rPr>
              <a:t>assets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are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affected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by</a:t>
            </a:r>
            <a:r>
              <a:rPr lang="de-DE" sz="2400" dirty="0">
                <a:solidFill>
                  <a:schemeClr val="bg1"/>
                </a:solidFill>
              </a:rPr>
              <a:t> Covid in March 2020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2400" dirty="0">
                <a:solidFill>
                  <a:schemeClr val="bg1"/>
                </a:solidFill>
              </a:rPr>
              <a:t>Asset 2 and Asset 4 </a:t>
            </a:r>
            <a:r>
              <a:rPr lang="de-DE" sz="2400" dirty="0" err="1">
                <a:solidFill>
                  <a:schemeClr val="bg1"/>
                </a:solidFill>
              </a:rPr>
              <a:t>show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the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best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performance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over</a:t>
            </a:r>
            <a:r>
              <a:rPr lang="de-DE" sz="2400" dirty="0">
                <a:solidFill>
                  <a:schemeClr val="bg1"/>
                </a:solidFill>
              </a:rPr>
              <a:t> time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5539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2BB360-F9F6-A86F-657F-C326CE947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andelszahlen">
            <a:extLst>
              <a:ext uri="{FF2B5EF4-FFF2-40B4-BE49-F238E27FC236}">
                <a16:creationId xmlns:a16="http://schemas.microsoft.com/office/drawing/2014/main" id="{8DB3BAAE-D485-A5C4-4E2C-06FEFE4D0C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029" b="191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72A332B-075C-61E6-877E-9B634E5202A0}"/>
              </a:ext>
            </a:extLst>
          </p:cNvPr>
          <p:cNvSpPr txBox="1"/>
          <p:nvPr/>
        </p:nvSpPr>
        <p:spPr>
          <a:xfrm>
            <a:off x="678521" y="874453"/>
            <a:ext cx="3314065" cy="510909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800" u="sng" dirty="0">
                <a:solidFill>
                  <a:schemeClr val="bg1"/>
                </a:solidFill>
              </a:rPr>
              <a:t>Covid </a:t>
            </a:r>
            <a:r>
              <a:rPr lang="de-DE" sz="2800" u="sng" dirty="0" err="1">
                <a:solidFill>
                  <a:schemeClr val="bg1"/>
                </a:solidFill>
              </a:rPr>
              <a:t>shows</a:t>
            </a:r>
            <a:r>
              <a:rPr lang="de-DE" sz="2800" u="sng" dirty="0">
                <a:solidFill>
                  <a:schemeClr val="bg1"/>
                </a:solidFill>
              </a:rPr>
              <a:t>:</a:t>
            </a:r>
            <a:endParaRPr lang="de-DE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2800" dirty="0" err="1">
                <a:solidFill>
                  <a:schemeClr val="bg1"/>
                </a:solidFill>
              </a:rPr>
              <a:t>Before</a:t>
            </a:r>
            <a:r>
              <a:rPr lang="de-DE" sz="2800" dirty="0">
                <a:solidFill>
                  <a:schemeClr val="bg1"/>
                </a:solidFill>
              </a:rPr>
              <a:t> March 2020:</a:t>
            </a:r>
          </a:p>
          <a:p>
            <a:r>
              <a:rPr lang="de-DE" sz="2800" dirty="0">
                <a:solidFill>
                  <a:schemeClr val="bg1"/>
                </a:solidFill>
              </a:rPr>
              <a:t>~ +- 2.5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2800" dirty="0">
                <a:solidFill>
                  <a:schemeClr val="bg1"/>
                </a:solidFill>
              </a:rPr>
              <a:t>March 2020: high negative </a:t>
            </a:r>
            <a:r>
              <a:rPr lang="de-DE" sz="2800" dirty="0" err="1">
                <a:solidFill>
                  <a:schemeClr val="bg1"/>
                </a:solidFill>
              </a:rPr>
              <a:t>rates</a:t>
            </a:r>
            <a:r>
              <a:rPr lang="de-DE" sz="2800" dirty="0">
                <a:solidFill>
                  <a:schemeClr val="bg1"/>
                </a:solidFill>
              </a:rPr>
              <a:t> and </a:t>
            </a:r>
            <a:r>
              <a:rPr lang="de-DE" sz="2800" dirty="0" err="1">
                <a:solidFill>
                  <a:schemeClr val="bg1"/>
                </a:solidFill>
              </a:rPr>
              <a:t>shortly</a:t>
            </a:r>
            <a:r>
              <a:rPr lang="de-DE" sz="2800" dirty="0">
                <a:solidFill>
                  <a:schemeClr val="bg1"/>
                </a:solidFill>
              </a:rPr>
              <a:t> after high positive </a:t>
            </a:r>
            <a:r>
              <a:rPr lang="de-DE" sz="2800" dirty="0" err="1">
                <a:solidFill>
                  <a:schemeClr val="bg1"/>
                </a:solidFill>
              </a:rPr>
              <a:t>rates</a:t>
            </a:r>
            <a:endParaRPr lang="de-DE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2800" dirty="0" err="1">
                <a:solidFill>
                  <a:schemeClr val="bg1"/>
                </a:solidFill>
              </a:rPr>
              <a:t>Afterwards</a:t>
            </a:r>
            <a:r>
              <a:rPr lang="de-DE" sz="2800" dirty="0">
                <a:solidFill>
                  <a:schemeClr val="bg1"/>
                </a:solidFill>
              </a:rPr>
              <a:t>: </a:t>
            </a:r>
            <a:r>
              <a:rPr lang="de-DE" sz="2800" dirty="0" err="1">
                <a:solidFill>
                  <a:schemeClr val="bg1"/>
                </a:solidFill>
              </a:rPr>
              <a:t>higher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fluctuation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than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before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0F3CAB4-1BCD-A9FC-D3EC-A623B2E53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963" y="956826"/>
            <a:ext cx="7447500" cy="494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3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5965C7-48A6-C08A-681E-B2E32C547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andelszahlen">
            <a:extLst>
              <a:ext uri="{FF2B5EF4-FFF2-40B4-BE49-F238E27FC236}">
                <a16:creationId xmlns:a16="http://schemas.microsoft.com/office/drawing/2014/main" id="{F17A62AF-5B22-2851-64DA-8FD1D78717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029" b="191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3A0DB7B-8C78-D7C5-E12B-A96E227E3FAA}"/>
              </a:ext>
            </a:extLst>
          </p:cNvPr>
          <p:cNvSpPr txBox="1"/>
          <p:nvPr/>
        </p:nvSpPr>
        <p:spPr>
          <a:xfrm>
            <a:off x="1995267" y="4393664"/>
            <a:ext cx="8201465" cy="206210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2200" dirty="0">
                <a:solidFill>
                  <a:schemeClr val="bg1"/>
                </a:solidFill>
              </a:rPr>
              <a:t>Asset 2 and 3: </a:t>
            </a:r>
            <a:r>
              <a:rPr lang="de-DE" sz="2200" dirty="0" err="1">
                <a:solidFill>
                  <a:schemeClr val="bg1"/>
                </a:solidFill>
              </a:rPr>
              <a:t>highly</a:t>
            </a:r>
            <a:r>
              <a:rPr lang="de-DE" sz="2200" dirty="0">
                <a:solidFill>
                  <a:schemeClr val="bg1"/>
                </a:solidFill>
              </a:rPr>
              <a:t> </a:t>
            </a:r>
            <a:r>
              <a:rPr lang="de-DE" sz="2200" dirty="0" err="1">
                <a:solidFill>
                  <a:schemeClr val="bg1"/>
                </a:solidFill>
              </a:rPr>
              <a:t>correlated</a:t>
            </a:r>
            <a:r>
              <a:rPr lang="de-DE" sz="2200" dirty="0">
                <a:solidFill>
                  <a:schemeClr val="bg1"/>
                </a:solidFill>
              </a:rPr>
              <a:t> (linear &amp; </a:t>
            </a:r>
            <a:r>
              <a:rPr lang="de-DE" sz="2200" dirty="0" err="1">
                <a:solidFill>
                  <a:schemeClr val="bg1"/>
                </a:solidFill>
              </a:rPr>
              <a:t>monotonic</a:t>
            </a:r>
            <a:r>
              <a:rPr lang="de-DE" sz="22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2200" dirty="0">
                <a:solidFill>
                  <a:schemeClr val="bg1"/>
                </a:solidFill>
              </a:rPr>
              <a:t>Asset 1: </a:t>
            </a:r>
            <a:r>
              <a:rPr lang="de-DE" sz="2200" dirty="0" err="1">
                <a:solidFill>
                  <a:schemeClr val="bg1"/>
                </a:solidFill>
              </a:rPr>
              <a:t>very</a:t>
            </a:r>
            <a:r>
              <a:rPr lang="de-DE" sz="2200" dirty="0">
                <a:solidFill>
                  <a:schemeClr val="bg1"/>
                </a:solidFill>
              </a:rPr>
              <a:t> </a:t>
            </a:r>
            <a:r>
              <a:rPr lang="de-DE" sz="2200" dirty="0" err="1">
                <a:solidFill>
                  <a:schemeClr val="bg1"/>
                </a:solidFill>
              </a:rPr>
              <a:t>low</a:t>
            </a:r>
            <a:r>
              <a:rPr lang="de-DE" sz="2200" dirty="0">
                <a:solidFill>
                  <a:schemeClr val="bg1"/>
                </a:solidFill>
              </a:rPr>
              <a:t> </a:t>
            </a:r>
            <a:r>
              <a:rPr lang="de-DE" sz="2200" dirty="0" err="1">
                <a:solidFill>
                  <a:schemeClr val="bg1"/>
                </a:solidFill>
              </a:rPr>
              <a:t>correlation</a:t>
            </a:r>
            <a:r>
              <a:rPr lang="de-DE" sz="2200" dirty="0">
                <a:solidFill>
                  <a:schemeClr val="bg1"/>
                </a:solidFill>
              </a:rPr>
              <a:t> </a:t>
            </a:r>
            <a:r>
              <a:rPr lang="de-DE" sz="2200" dirty="0" err="1">
                <a:solidFill>
                  <a:schemeClr val="bg1"/>
                </a:solidFill>
              </a:rPr>
              <a:t>with</a:t>
            </a:r>
            <a:r>
              <a:rPr lang="de-DE" sz="2200" dirty="0">
                <a:solidFill>
                  <a:schemeClr val="bg1"/>
                </a:solidFill>
              </a:rPr>
              <a:t> all </a:t>
            </a:r>
            <a:r>
              <a:rPr lang="de-DE" sz="2200" dirty="0" err="1">
                <a:solidFill>
                  <a:schemeClr val="bg1"/>
                </a:solidFill>
              </a:rPr>
              <a:t>of</a:t>
            </a:r>
            <a:r>
              <a:rPr lang="de-DE" sz="2200" dirty="0">
                <a:solidFill>
                  <a:schemeClr val="bg1"/>
                </a:solidFill>
              </a:rPr>
              <a:t> </a:t>
            </a:r>
            <a:r>
              <a:rPr lang="de-DE" sz="2200" dirty="0" err="1">
                <a:solidFill>
                  <a:schemeClr val="bg1"/>
                </a:solidFill>
              </a:rPr>
              <a:t>the</a:t>
            </a:r>
            <a:r>
              <a:rPr lang="de-DE" sz="2200" dirty="0">
                <a:solidFill>
                  <a:schemeClr val="bg1"/>
                </a:solidFill>
              </a:rPr>
              <a:t> </a:t>
            </a:r>
            <a:r>
              <a:rPr lang="de-DE" sz="2200" dirty="0" err="1">
                <a:solidFill>
                  <a:schemeClr val="bg1"/>
                </a:solidFill>
              </a:rPr>
              <a:t>others</a:t>
            </a:r>
            <a:endParaRPr lang="de-DE" sz="2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2200" dirty="0">
                <a:solidFill>
                  <a:schemeClr val="bg1"/>
                </a:solidFill>
              </a:rPr>
              <a:t>Rest: medium high </a:t>
            </a:r>
            <a:r>
              <a:rPr lang="de-DE" sz="2200" dirty="0" err="1">
                <a:solidFill>
                  <a:schemeClr val="bg1"/>
                </a:solidFill>
              </a:rPr>
              <a:t>correlation</a:t>
            </a:r>
            <a:r>
              <a:rPr lang="de-DE" sz="2200" dirty="0">
                <a:solidFill>
                  <a:schemeClr val="bg1"/>
                </a:solidFill>
              </a:rPr>
              <a:t> </a:t>
            </a:r>
            <a:r>
              <a:rPr lang="de-DE" sz="2200" dirty="0" err="1">
                <a:solidFill>
                  <a:schemeClr val="bg1"/>
                </a:solidFill>
              </a:rPr>
              <a:t>with</a:t>
            </a:r>
            <a:r>
              <a:rPr lang="de-DE" sz="2200" dirty="0">
                <a:solidFill>
                  <a:schemeClr val="bg1"/>
                </a:solidFill>
              </a:rPr>
              <a:t> </a:t>
            </a:r>
            <a:r>
              <a:rPr lang="de-DE" sz="2200" dirty="0" err="1">
                <a:solidFill>
                  <a:schemeClr val="bg1"/>
                </a:solidFill>
              </a:rPr>
              <a:t>each</a:t>
            </a:r>
            <a:r>
              <a:rPr lang="de-DE" sz="2200" dirty="0">
                <a:solidFill>
                  <a:schemeClr val="bg1"/>
                </a:solidFill>
              </a:rPr>
              <a:t> </a:t>
            </a:r>
            <a:r>
              <a:rPr lang="de-DE" sz="2200" dirty="0" err="1">
                <a:solidFill>
                  <a:schemeClr val="bg1"/>
                </a:solidFill>
              </a:rPr>
              <a:t>other</a:t>
            </a:r>
            <a:endParaRPr lang="de-DE" sz="2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2200" dirty="0">
                <a:solidFill>
                  <a:schemeClr val="bg1"/>
                </a:solidFill>
              </a:rPr>
              <a:t>In </a:t>
            </a:r>
            <a:r>
              <a:rPr lang="de-DE" sz="2200" dirty="0" err="1">
                <a:solidFill>
                  <a:schemeClr val="bg1"/>
                </a:solidFill>
              </a:rPr>
              <a:t>almost</a:t>
            </a:r>
            <a:r>
              <a:rPr lang="de-DE" sz="2200" dirty="0">
                <a:solidFill>
                  <a:schemeClr val="bg1"/>
                </a:solidFill>
              </a:rPr>
              <a:t> all </a:t>
            </a:r>
            <a:r>
              <a:rPr lang="de-DE" sz="2200" dirty="0" err="1">
                <a:solidFill>
                  <a:schemeClr val="bg1"/>
                </a:solidFill>
              </a:rPr>
              <a:t>cases</a:t>
            </a:r>
            <a:r>
              <a:rPr lang="de-DE" sz="2200" dirty="0">
                <a:solidFill>
                  <a:schemeClr val="bg1"/>
                </a:solidFill>
              </a:rPr>
              <a:t> </a:t>
            </a:r>
            <a:r>
              <a:rPr lang="de-DE" sz="2200" dirty="0" err="1">
                <a:solidFill>
                  <a:schemeClr val="bg1"/>
                </a:solidFill>
              </a:rPr>
              <a:t>is</a:t>
            </a:r>
            <a:r>
              <a:rPr lang="de-DE" sz="2200" dirty="0">
                <a:solidFill>
                  <a:schemeClr val="bg1"/>
                </a:solidFill>
              </a:rPr>
              <a:t> </a:t>
            </a:r>
            <a:r>
              <a:rPr lang="de-DE" sz="2200" dirty="0" err="1">
                <a:solidFill>
                  <a:schemeClr val="bg1"/>
                </a:solidFill>
              </a:rPr>
              <a:t>the</a:t>
            </a:r>
            <a:r>
              <a:rPr lang="de-DE" sz="2200" dirty="0">
                <a:solidFill>
                  <a:schemeClr val="bg1"/>
                </a:solidFill>
              </a:rPr>
              <a:t> linear </a:t>
            </a:r>
            <a:r>
              <a:rPr lang="de-DE" sz="2200" dirty="0" err="1">
                <a:solidFill>
                  <a:schemeClr val="bg1"/>
                </a:solidFill>
              </a:rPr>
              <a:t>relationship</a:t>
            </a:r>
            <a:r>
              <a:rPr lang="de-DE" sz="2200" dirty="0">
                <a:solidFill>
                  <a:schemeClr val="bg1"/>
                </a:solidFill>
              </a:rPr>
              <a:t> (a </a:t>
            </a:r>
            <a:r>
              <a:rPr lang="de-DE" sz="2200" dirty="0" err="1">
                <a:solidFill>
                  <a:schemeClr val="bg1"/>
                </a:solidFill>
              </a:rPr>
              <a:t>little</a:t>
            </a:r>
            <a:r>
              <a:rPr lang="de-DE" sz="2200" dirty="0">
                <a:solidFill>
                  <a:schemeClr val="bg1"/>
                </a:solidFill>
              </a:rPr>
              <a:t>) </a:t>
            </a:r>
            <a:r>
              <a:rPr lang="de-DE" sz="2200" dirty="0" err="1">
                <a:solidFill>
                  <a:schemeClr val="bg1"/>
                </a:solidFill>
              </a:rPr>
              <a:t>stronger</a:t>
            </a:r>
            <a:r>
              <a:rPr lang="de-DE" sz="2200" dirty="0">
                <a:solidFill>
                  <a:schemeClr val="bg1"/>
                </a:solidFill>
              </a:rPr>
              <a:t> </a:t>
            </a:r>
            <a:r>
              <a:rPr lang="de-DE" sz="2200" dirty="0" err="1">
                <a:solidFill>
                  <a:schemeClr val="bg1"/>
                </a:solidFill>
              </a:rPr>
              <a:t>than</a:t>
            </a:r>
            <a:r>
              <a:rPr lang="de-DE" sz="2200" dirty="0">
                <a:solidFill>
                  <a:schemeClr val="bg1"/>
                </a:solidFill>
              </a:rPr>
              <a:t> </a:t>
            </a:r>
            <a:r>
              <a:rPr lang="de-DE" sz="2200" dirty="0" err="1">
                <a:solidFill>
                  <a:schemeClr val="bg1"/>
                </a:solidFill>
              </a:rPr>
              <a:t>the</a:t>
            </a:r>
            <a:r>
              <a:rPr lang="de-DE" sz="2200" dirty="0">
                <a:solidFill>
                  <a:schemeClr val="bg1"/>
                </a:solidFill>
              </a:rPr>
              <a:t> </a:t>
            </a:r>
            <a:r>
              <a:rPr lang="de-DE" sz="2200" dirty="0" err="1">
                <a:solidFill>
                  <a:schemeClr val="bg1"/>
                </a:solidFill>
              </a:rPr>
              <a:t>monotonic</a:t>
            </a:r>
            <a:endParaRPr lang="de-DE" sz="2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DD475AD-EE0F-1383-EF7C-8B0679AB5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04" y="231365"/>
            <a:ext cx="5414841" cy="376642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C58C136-A016-0668-EB67-9BCE62CBD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494" y="231364"/>
            <a:ext cx="5123393" cy="376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7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78444B-9A7D-F302-1EDF-181A8FACC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andelszahlen">
            <a:extLst>
              <a:ext uri="{FF2B5EF4-FFF2-40B4-BE49-F238E27FC236}">
                <a16:creationId xmlns:a16="http://schemas.microsoft.com/office/drawing/2014/main" id="{89256500-B4D4-7FC6-A87C-3E08731EEC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029" b="191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38B0610-69BA-F5E0-1ACC-A089BD76EA09}"/>
              </a:ext>
            </a:extLst>
          </p:cNvPr>
          <p:cNvSpPr txBox="1"/>
          <p:nvPr/>
        </p:nvSpPr>
        <p:spPr>
          <a:xfrm>
            <a:off x="342485" y="4450847"/>
            <a:ext cx="5397616" cy="203132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u="sng" dirty="0">
                <a:solidFill>
                  <a:schemeClr val="bg1"/>
                </a:solidFill>
              </a:rPr>
              <a:t>HIGHLIGHTS 1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 err="1">
                <a:solidFill>
                  <a:schemeClr val="bg1"/>
                </a:solidFill>
              </a:rPr>
              <a:t>Two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big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shifts</a:t>
            </a:r>
            <a:r>
              <a:rPr lang="de-DE" dirty="0">
                <a:solidFill>
                  <a:schemeClr val="bg1"/>
                </a:solidFill>
              </a:rPr>
              <a:t> in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weights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each</a:t>
            </a:r>
            <a:r>
              <a:rPr lang="de-DE" dirty="0">
                <a:solidFill>
                  <a:schemeClr val="bg1"/>
                </a:solidFill>
              </a:rPr>
              <a:t> at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beginning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2020 and 2021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>
                <a:solidFill>
                  <a:schemeClr val="bg1"/>
                </a:solidFill>
              </a:rPr>
              <a:t>Overall Asset 2 and Asset 4 </a:t>
            </a:r>
            <a:r>
              <a:rPr lang="de-DE" dirty="0" err="1">
                <a:solidFill>
                  <a:schemeClr val="bg1"/>
                </a:solidFill>
              </a:rPr>
              <a:t>were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increased</a:t>
            </a:r>
            <a:r>
              <a:rPr lang="de-DE" dirty="0">
                <a:solidFill>
                  <a:schemeClr val="bg1"/>
                </a:solidFill>
              </a:rPr>
              <a:t> in relative </a:t>
            </a:r>
            <a:r>
              <a:rPr lang="de-DE" dirty="0" err="1">
                <a:solidFill>
                  <a:schemeClr val="bg1"/>
                </a:solidFill>
              </a:rPr>
              <a:t>volume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while</a:t>
            </a:r>
            <a:r>
              <a:rPr lang="de-DE" dirty="0">
                <a:solidFill>
                  <a:schemeClr val="bg1"/>
                </a:solidFill>
              </a:rPr>
              <a:t> all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others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were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decreased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over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three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years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E16688-BE0B-3232-3191-5896105B4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28" y="222105"/>
            <a:ext cx="5539674" cy="350199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345A64F-6E38-59A3-9E55-C6153EA97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900" y="2650460"/>
            <a:ext cx="5576211" cy="393971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52C697A-F6B0-6EF4-AA8C-33449AB3A190}"/>
              </a:ext>
            </a:extLst>
          </p:cNvPr>
          <p:cNvSpPr txBox="1"/>
          <p:nvPr/>
        </p:nvSpPr>
        <p:spPr>
          <a:xfrm>
            <a:off x="6998675" y="222105"/>
            <a:ext cx="4274517" cy="147732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u="sng" dirty="0">
                <a:solidFill>
                  <a:schemeClr val="bg1"/>
                </a:solidFill>
              </a:rPr>
              <a:t>HIGHLIGHTS 2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 err="1">
                <a:solidFill>
                  <a:schemeClr val="bg1"/>
                </a:solidFill>
              </a:rPr>
              <a:t>Decrease</a:t>
            </a:r>
            <a:r>
              <a:rPr lang="de-DE" dirty="0">
                <a:solidFill>
                  <a:schemeClr val="bg1"/>
                </a:solidFill>
              </a:rPr>
              <a:t> in Equity in 01/20 and </a:t>
            </a:r>
            <a:r>
              <a:rPr lang="de-DE" dirty="0" err="1">
                <a:solidFill>
                  <a:schemeClr val="bg1"/>
                </a:solidFill>
              </a:rPr>
              <a:t>increase</a:t>
            </a:r>
            <a:r>
              <a:rPr lang="de-DE" dirty="0">
                <a:solidFill>
                  <a:schemeClr val="bg1"/>
                </a:solidFill>
              </a:rPr>
              <a:t> in 01/21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>
                <a:solidFill>
                  <a:schemeClr val="bg1"/>
                </a:solidFill>
              </a:rPr>
              <a:t>Fixe Income and Alternative </a:t>
            </a:r>
            <a:r>
              <a:rPr lang="de-DE" dirty="0" err="1">
                <a:solidFill>
                  <a:schemeClr val="bg1"/>
                </a:solidFill>
              </a:rPr>
              <a:t>were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sold</a:t>
            </a:r>
            <a:r>
              <a:rPr lang="de-DE" dirty="0">
                <a:solidFill>
                  <a:schemeClr val="bg1"/>
                </a:solidFill>
              </a:rPr>
              <a:t>/ </a:t>
            </a:r>
            <a:r>
              <a:rPr lang="de-DE" dirty="0" err="1">
                <a:solidFill>
                  <a:schemeClr val="bg1"/>
                </a:solidFill>
              </a:rPr>
              <a:t>bought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mirroring</a:t>
            </a:r>
            <a:r>
              <a:rPr lang="de-DE" dirty="0">
                <a:solidFill>
                  <a:schemeClr val="bg1"/>
                </a:solidFill>
              </a:rPr>
              <a:t> Equity</a:t>
            </a: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F12824BA-D07C-07FC-2125-48BF38D85455}"/>
              </a:ext>
            </a:extLst>
          </p:cNvPr>
          <p:cNvSpPr/>
          <p:nvPr/>
        </p:nvSpPr>
        <p:spPr>
          <a:xfrm rot="10800000">
            <a:off x="9050091" y="1953487"/>
            <a:ext cx="379828" cy="4095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DBF58D27-C75D-3CD8-0434-A3FBAA2833B2}"/>
              </a:ext>
            </a:extLst>
          </p:cNvPr>
          <p:cNvSpPr/>
          <p:nvPr/>
        </p:nvSpPr>
        <p:spPr>
          <a:xfrm>
            <a:off x="2780351" y="3870252"/>
            <a:ext cx="379828" cy="4095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7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0D183B-193A-C6B5-E69F-20D4AAF17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andelszahlen">
            <a:extLst>
              <a:ext uri="{FF2B5EF4-FFF2-40B4-BE49-F238E27FC236}">
                <a16:creationId xmlns:a16="http://schemas.microsoft.com/office/drawing/2014/main" id="{59F86738-0CFC-5F9B-DE16-6D311DFAD5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029" b="191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7970DEE-9298-25EC-8EAD-4E802ADED570}"/>
              </a:ext>
            </a:extLst>
          </p:cNvPr>
          <p:cNvSpPr txBox="1"/>
          <p:nvPr/>
        </p:nvSpPr>
        <p:spPr>
          <a:xfrm>
            <a:off x="8468751" y="1213007"/>
            <a:ext cx="3314065" cy="443198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2400" dirty="0">
                <a:solidFill>
                  <a:schemeClr val="bg1"/>
                </a:solidFill>
              </a:rPr>
              <a:t>All </a:t>
            </a:r>
            <a:r>
              <a:rPr lang="de-DE" sz="2400" dirty="0" err="1">
                <a:solidFill>
                  <a:schemeClr val="bg1"/>
                </a:solidFill>
              </a:rPr>
              <a:t>assets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show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losses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around</a:t>
            </a:r>
            <a:r>
              <a:rPr lang="de-DE" sz="2400" dirty="0">
                <a:solidFill>
                  <a:schemeClr val="bg1"/>
                </a:solidFill>
              </a:rPr>
              <a:t> Marsch 2020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2400" dirty="0">
                <a:solidFill>
                  <a:schemeClr val="bg1"/>
                </a:solidFill>
              </a:rPr>
              <a:t>Asset 2, 3 and 5 </a:t>
            </a:r>
            <a:r>
              <a:rPr lang="de-DE" sz="2400" dirty="0" err="1">
                <a:solidFill>
                  <a:schemeClr val="bg1"/>
                </a:solidFill>
              </a:rPr>
              <a:t>recover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quickly</a:t>
            </a:r>
            <a:r>
              <a:rPr lang="de-DE" sz="2400" dirty="0">
                <a:solidFill>
                  <a:schemeClr val="bg1"/>
                </a:solidFill>
              </a:rPr>
              <a:t> and </a:t>
            </a:r>
            <a:r>
              <a:rPr lang="de-DE" sz="2400" dirty="0" err="1">
                <a:solidFill>
                  <a:schemeClr val="bg1"/>
                </a:solidFill>
              </a:rPr>
              <a:t>then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increase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strongly</a:t>
            </a:r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2400" dirty="0">
                <a:solidFill>
                  <a:schemeClr val="bg1"/>
                </a:solidFill>
              </a:rPr>
              <a:t>Asset 1 and 4 </a:t>
            </a:r>
            <a:r>
              <a:rPr lang="de-DE" sz="2400" dirty="0" err="1">
                <a:solidFill>
                  <a:schemeClr val="bg1"/>
                </a:solidFill>
              </a:rPr>
              <a:t>go</a:t>
            </a:r>
            <a:r>
              <a:rPr lang="de-DE" sz="2400" dirty="0">
                <a:solidFill>
                  <a:schemeClr val="bg1"/>
                </a:solidFill>
              </a:rPr>
              <a:t> back </a:t>
            </a:r>
            <a:r>
              <a:rPr lang="de-DE" sz="2400" dirty="0" err="1">
                <a:solidFill>
                  <a:schemeClr val="bg1"/>
                </a:solidFill>
              </a:rPr>
              <a:t>to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before</a:t>
            </a:r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2400" dirty="0">
                <a:solidFill>
                  <a:schemeClr val="bg1"/>
                </a:solidFill>
              </a:rPr>
              <a:t>Asset 1 </a:t>
            </a:r>
            <a:r>
              <a:rPr lang="de-DE" sz="2400" dirty="0" err="1">
                <a:solidFill>
                  <a:schemeClr val="bg1"/>
                </a:solidFill>
              </a:rPr>
              <a:t>shows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almost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the</a:t>
            </a:r>
            <a:r>
              <a:rPr lang="de-DE" sz="2400" dirty="0">
                <a:solidFill>
                  <a:schemeClr val="bg1"/>
                </a:solidFill>
              </a:rPr>
              <a:t> same </a:t>
            </a:r>
            <a:r>
              <a:rPr lang="de-DE" sz="2400" dirty="0" err="1">
                <a:solidFill>
                  <a:schemeClr val="bg1"/>
                </a:solidFill>
              </a:rPr>
              <a:t>cumulative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return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over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the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whole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period</a:t>
            </a:r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B4A077C-F9E3-0430-19D6-8263EC7E7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84" y="864078"/>
            <a:ext cx="7506168" cy="512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57673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90C99F-ABF3-4FED-B5A3-5D1E68261DB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E95F751-6EE8-404A-B437-18DA1AADDA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66865C-06EC-4791-9E67-38F3AD8FD6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Finanzen</Template>
  <TotalTime>0</TotalTime>
  <Words>445</Words>
  <Application>Microsoft Office PowerPoint</Application>
  <PresentationFormat>Breitbild</PresentationFormat>
  <Paragraphs>69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Wingdings</vt:lpstr>
      <vt:lpstr>Paket</vt:lpstr>
      <vt:lpstr>Portfolio Analysis</vt:lpstr>
      <vt:lpstr>Portfolio: basic information</vt:lpstr>
      <vt:lpstr>Objectives of analysis</vt:lpstr>
      <vt:lpstr>Short Summary of Findings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Main Conclusions</vt:lpstr>
      <vt:lpstr>Thank you and 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2024-11-06T09:45:02Z</dcterms:created>
  <dcterms:modified xsi:type="dcterms:W3CDTF">2024-11-06T12:55:52Z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