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Comfortaa SemiBold"/>
      <p:regular r:id="rId13"/>
      <p:bold r:id="rId14"/>
    </p:embeddedFont>
    <p:embeddedFont>
      <p:font typeface="Roboto"/>
      <p:regular r:id="rId15"/>
      <p:bold r:id="rId16"/>
      <p:italic r:id="rId17"/>
      <p:boldItalic r:id="rId18"/>
    </p:embeddedFont>
    <p:embeddedFont>
      <p:font typeface="Comfortaa"/>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mforta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omfortaaSemiBold-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ComfortaaSemiBold-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Comfortaa-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7c7dcc659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7c7dcc659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7c7e4922ef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7c7e4922ef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7c7e4922ef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7c7e4922ef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7c7e4922ef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7c7e4922ef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7c7e4922ef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7c7e4922ef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7c7e4922ef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7c7e4922ef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550" y="-25475"/>
            <a:ext cx="9143990" cy="5143495"/>
          </a:xfrm>
          <a:prstGeom prst="rect">
            <a:avLst/>
          </a:prstGeom>
          <a:noFill/>
          <a:ln>
            <a:noFill/>
          </a:ln>
        </p:spPr>
      </p:pic>
      <p:sp>
        <p:nvSpPr>
          <p:cNvPr id="55" name="Google Shape;55;p13"/>
          <p:cNvSpPr txBox="1"/>
          <p:nvPr/>
        </p:nvSpPr>
        <p:spPr>
          <a:xfrm>
            <a:off x="779575" y="658800"/>
            <a:ext cx="6261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rgbClr val="FFFFFF"/>
              </a:solidFill>
              <a:latin typeface="Comfortaa SemiBold"/>
              <a:ea typeface="Comfortaa SemiBold"/>
              <a:cs typeface="Comfortaa SemiBold"/>
              <a:sym typeface="Comfortaa SemiBold"/>
            </a:endParaRPr>
          </a:p>
          <a:p>
            <a:pPr indent="0" lvl="0" marL="0" rtl="0" algn="l">
              <a:spcBef>
                <a:spcPts val="0"/>
              </a:spcBef>
              <a:spcAft>
                <a:spcPts val="0"/>
              </a:spcAft>
              <a:buNone/>
            </a:pPr>
            <a:r>
              <a:rPr lang="en" sz="2400">
                <a:solidFill>
                  <a:srgbClr val="FFFFFF"/>
                </a:solidFill>
                <a:latin typeface="Comfortaa SemiBold"/>
                <a:ea typeface="Comfortaa SemiBold"/>
                <a:cs typeface="Comfortaa SemiBold"/>
                <a:sym typeface="Comfortaa SemiBold"/>
              </a:rPr>
              <a:t>Big Data Business Case:</a:t>
            </a:r>
            <a:endParaRPr sz="2400">
              <a:solidFill>
                <a:srgbClr val="FFFFFF"/>
              </a:solidFill>
              <a:latin typeface="Comfortaa SemiBold"/>
              <a:ea typeface="Comfortaa SemiBold"/>
              <a:cs typeface="Comfortaa SemiBold"/>
              <a:sym typeface="Comfortaa SemiBold"/>
            </a:endParaRPr>
          </a:p>
          <a:p>
            <a:pPr indent="0" lvl="0" marL="0" rtl="0" algn="l">
              <a:spcBef>
                <a:spcPts val="0"/>
              </a:spcBef>
              <a:spcAft>
                <a:spcPts val="0"/>
              </a:spcAft>
              <a:buNone/>
            </a:pPr>
            <a:r>
              <a:rPr b="1" lang="en" sz="2600">
                <a:solidFill>
                  <a:srgbClr val="FFFFFF"/>
                </a:solidFill>
                <a:latin typeface="Comfortaa"/>
                <a:ea typeface="Comfortaa"/>
                <a:cs typeface="Comfortaa"/>
                <a:sym typeface="Comfortaa"/>
              </a:rPr>
              <a:t>Telemarketing Campaign Analysis</a:t>
            </a:r>
            <a:endParaRPr b="1" sz="2600">
              <a:solidFill>
                <a:srgbClr val="FFFFFF"/>
              </a:solidFill>
              <a:latin typeface="Comfortaa"/>
              <a:ea typeface="Comfortaa"/>
              <a:cs typeface="Comfortaa"/>
              <a:sym typeface="Comfortaa"/>
            </a:endParaRPr>
          </a:p>
          <a:p>
            <a:pPr indent="0" lvl="0" marL="0" rtl="0" algn="l">
              <a:spcBef>
                <a:spcPts val="0"/>
              </a:spcBef>
              <a:spcAft>
                <a:spcPts val="0"/>
              </a:spcAft>
              <a:buNone/>
            </a:pPr>
            <a:r>
              <a:t/>
            </a:r>
            <a:endParaRPr sz="2400">
              <a:solidFill>
                <a:srgbClr val="FFFFFF"/>
              </a:solidFill>
              <a:latin typeface="Comfortaa SemiBold"/>
              <a:ea typeface="Comfortaa SemiBold"/>
              <a:cs typeface="Comfortaa SemiBold"/>
              <a:sym typeface="Comfortaa SemiBold"/>
            </a:endParaRPr>
          </a:p>
        </p:txBody>
      </p:sp>
      <p:sp>
        <p:nvSpPr>
          <p:cNvPr id="56" name="Google Shape;56;p13"/>
          <p:cNvSpPr txBox="1"/>
          <p:nvPr/>
        </p:nvSpPr>
        <p:spPr>
          <a:xfrm>
            <a:off x="779575" y="2352000"/>
            <a:ext cx="73356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FFFFFF"/>
                </a:solidFill>
                <a:latin typeface="Roboto"/>
                <a:ea typeface="Roboto"/>
                <a:cs typeface="Roboto"/>
                <a:sym typeface="Roboto"/>
              </a:rPr>
              <a:t>Team Members</a:t>
            </a:r>
            <a:endParaRPr b="1" sz="1500">
              <a:solidFill>
                <a:srgbClr val="FFFFFF"/>
              </a:solidFill>
              <a:latin typeface="Roboto"/>
              <a:ea typeface="Roboto"/>
              <a:cs typeface="Roboto"/>
              <a:sym typeface="Roboto"/>
            </a:endParaRPr>
          </a:p>
          <a:p>
            <a:pPr indent="0" lvl="0" marL="0" rtl="0" algn="l">
              <a:spcBef>
                <a:spcPts val="0"/>
              </a:spcBef>
              <a:spcAft>
                <a:spcPts val="0"/>
              </a:spcAft>
              <a:buNone/>
            </a:pPr>
            <a:r>
              <a:t/>
            </a:r>
            <a:endParaRPr b="1" sz="1500">
              <a:solidFill>
                <a:srgbClr val="434343"/>
              </a:solidFill>
              <a:latin typeface="Roboto"/>
              <a:ea typeface="Roboto"/>
              <a:cs typeface="Roboto"/>
              <a:sym typeface="Roboto"/>
            </a:endParaRPr>
          </a:p>
          <a:p>
            <a:pPr indent="-323850" lvl="0" marL="457200" rtl="0" algn="l">
              <a:spcBef>
                <a:spcPts val="0"/>
              </a:spcBef>
              <a:spcAft>
                <a:spcPts val="0"/>
              </a:spcAft>
              <a:buClr>
                <a:srgbClr val="FFFFFF"/>
              </a:buClr>
              <a:buSzPts val="1500"/>
              <a:buFont typeface="Roboto"/>
              <a:buChar char="●"/>
            </a:pPr>
            <a:r>
              <a:rPr lang="en" sz="1500">
                <a:solidFill>
                  <a:srgbClr val="FFFFFF"/>
                </a:solidFill>
                <a:latin typeface="Roboto"/>
                <a:ea typeface="Roboto"/>
                <a:cs typeface="Roboto"/>
                <a:sym typeface="Roboto"/>
              </a:rPr>
              <a:t>Rutuja Bhagatsing Kadam </a:t>
            </a:r>
            <a:endParaRPr sz="1500">
              <a:solidFill>
                <a:srgbClr val="FFFFFF"/>
              </a:solidFill>
              <a:latin typeface="Roboto"/>
              <a:ea typeface="Roboto"/>
              <a:cs typeface="Roboto"/>
              <a:sym typeface="Roboto"/>
            </a:endParaRPr>
          </a:p>
          <a:p>
            <a:pPr indent="-323850" lvl="0" marL="457200" rtl="0" algn="l">
              <a:spcBef>
                <a:spcPts val="0"/>
              </a:spcBef>
              <a:spcAft>
                <a:spcPts val="0"/>
              </a:spcAft>
              <a:buClr>
                <a:srgbClr val="FFFFFF"/>
              </a:buClr>
              <a:buSzPts val="1500"/>
              <a:buFont typeface="Roboto"/>
              <a:buChar char="●"/>
            </a:pPr>
            <a:r>
              <a:rPr lang="en" sz="1500">
                <a:solidFill>
                  <a:srgbClr val="FFFFFF"/>
                </a:solidFill>
                <a:latin typeface="Roboto"/>
                <a:ea typeface="Roboto"/>
                <a:cs typeface="Roboto"/>
                <a:sym typeface="Roboto"/>
              </a:rPr>
              <a:t>Mariana Reyes</a:t>
            </a:r>
            <a:endParaRPr sz="1500">
              <a:solidFill>
                <a:srgbClr val="FFFFFF"/>
              </a:solidFill>
              <a:latin typeface="Roboto"/>
              <a:ea typeface="Roboto"/>
              <a:cs typeface="Roboto"/>
              <a:sym typeface="Roboto"/>
            </a:endParaRPr>
          </a:p>
          <a:p>
            <a:pPr indent="-323850" lvl="0" marL="457200" rtl="0" algn="l">
              <a:spcBef>
                <a:spcPts val="0"/>
              </a:spcBef>
              <a:spcAft>
                <a:spcPts val="0"/>
              </a:spcAft>
              <a:buClr>
                <a:srgbClr val="FFFFFF"/>
              </a:buClr>
              <a:buSzPts val="1500"/>
              <a:buFont typeface="Roboto"/>
              <a:buChar char="●"/>
            </a:pPr>
            <a:r>
              <a:rPr lang="en" sz="1500">
                <a:solidFill>
                  <a:srgbClr val="FFFFFF"/>
                </a:solidFill>
                <a:latin typeface="Roboto"/>
                <a:ea typeface="Roboto"/>
                <a:cs typeface="Roboto"/>
                <a:sym typeface="Roboto"/>
              </a:rPr>
              <a:t>Maria Paula Rodriguez </a:t>
            </a:r>
            <a:endParaRPr sz="1500">
              <a:solidFill>
                <a:srgbClr val="FFFFFF"/>
              </a:solidFill>
              <a:latin typeface="Roboto"/>
              <a:ea typeface="Roboto"/>
              <a:cs typeface="Roboto"/>
              <a:sym typeface="Roboto"/>
            </a:endParaRPr>
          </a:p>
          <a:p>
            <a:pPr indent="-323850" lvl="0" marL="457200" rtl="0" algn="l">
              <a:spcBef>
                <a:spcPts val="0"/>
              </a:spcBef>
              <a:spcAft>
                <a:spcPts val="0"/>
              </a:spcAft>
              <a:buClr>
                <a:srgbClr val="FFFFFF"/>
              </a:buClr>
              <a:buSzPts val="1500"/>
              <a:buFont typeface="Roboto"/>
              <a:buChar char="●"/>
            </a:pPr>
            <a:r>
              <a:rPr lang="en" sz="1500">
                <a:solidFill>
                  <a:srgbClr val="FFFFFF"/>
                </a:solidFill>
                <a:latin typeface="Roboto"/>
                <a:ea typeface="Roboto"/>
                <a:cs typeface="Roboto"/>
                <a:sym typeface="Roboto"/>
              </a:rPr>
              <a:t>Daniel Arantes Ventura</a:t>
            </a:r>
            <a:endParaRPr sz="1500">
              <a:solidFill>
                <a:srgbClr val="FFFFFF"/>
              </a:solidFill>
              <a:latin typeface="Roboto"/>
              <a:ea typeface="Roboto"/>
              <a:cs typeface="Roboto"/>
              <a:sym typeface="Roboto"/>
            </a:endParaRPr>
          </a:p>
          <a:p>
            <a:pPr indent="-323850" lvl="0" marL="457200" rtl="0" algn="just">
              <a:spcBef>
                <a:spcPts val="0"/>
              </a:spcBef>
              <a:spcAft>
                <a:spcPts val="0"/>
              </a:spcAft>
              <a:buClr>
                <a:srgbClr val="FFFFFF"/>
              </a:buClr>
              <a:buSzPts val="1500"/>
              <a:buFont typeface="Roboto"/>
              <a:buChar char="●"/>
            </a:pPr>
            <a:r>
              <a:rPr lang="en" sz="1500">
                <a:solidFill>
                  <a:srgbClr val="FFFFFF"/>
                </a:solidFill>
                <a:latin typeface="Roboto"/>
                <a:ea typeface="Roboto"/>
                <a:cs typeface="Roboto"/>
                <a:sym typeface="Roboto"/>
              </a:rPr>
              <a:t>Mugdha Vivek Bhatwadekar</a:t>
            </a:r>
            <a:endParaRPr sz="1500">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62" name="Google Shape;62;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63" name="Google Shape;63;p14"/>
          <p:cNvPicPr preferRelativeResize="0"/>
          <p:nvPr/>
        </p:nvPicPr>
        <p:blipFill>
          <a:blip r:embed="rId3">
            <a:alphaModFix/>
          </a:blip>
          <a:stretch>
            <a:fillRect/>
          </a:stretch>
        </p:blipFill>
        <p:spPr>
          <a:xfrm>
            <a:off x="0" y="0"/>
            <a:ext cx="9144000" cy="5143505"/>
          </a:xfrm>
          <a:prstGeom prst="rect">
            <a:avLst/>
          </a:prstGeom>
          <a:noFill/>
          <a:ln>
            <a:noFill/>
          </a:ln>
        </p:spPr>
      </p:pic>
      <p:sp>
        <p:nvSpPr>
          <p:cNvPr id="64" name="Google Shape;64;p14"/>
          <p:cNvSpPr txBox="1"/>
          <p:nvPr/>
        </p:nvSpPr>
        <p:spPr>
          <a:xfrm>
            <a:off x="415925" y="168200"/>
            <a:ext cx="2678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073763"/>
                </a:solidFill>
                <a:latin typeface="Comfortaa"/>
                <a:ea typeface="Comfortaa"/>
                <a:cs typeface="Comfortaa"/>
                <a:sym typeface="Comfortaa"/>
              </a:rPr>
              <a:t>Agenda</a:t>
            </a:r>
            <a:endParaRPr b="1" sz="2400">
              <a:solidFill>
                <a:srgbClr val="073763"/>
              </a:solidFill>
              <a:latin typeface="Comfortaa"/>
              <a:ea typeface="Comfortaa"/>
              <a:cs typeface="Comfortaa"/>
              <a:sym typeface="Comfortaa"/>
            </a:endParaRPr>
          </a:p>
        </p:txBody>
      </p:sp>
      <p:sp>
        <p:nvSpPr>
          <p:cNvPr id="65" name="Google Shape;65;p14"/>
          <p:cNvSpPr txBox="1"/>
          <p:nvPr/>
        </p:nvSpPr>
        <p:spPr>
          <a:xfrm>
            <a:off x="927350" y="840650"/>
            <a:ext cx="6430800" cy="2225700"/>
          </a:xfrm>
          <a:prstGeom prst="rect">
            <a:avLst/>
          </a:prstGeom>
          <a:noFill/>
          <a:ln>
            <a:noFill/>
          </a:ln>
        </p:spPr>
        <p:txBody>
          <a:bodyPr anchorCtr="0" anchor="t" bIns="91425" lIns="91425" spcFirstLastPara="1" rIns="91425" wrap="square" tIns="91425">
            <a:spAutoFit/>
          </a:bodyPr>
          <a:lstStyle/>
          <a:p>
            <a:pPr indent="-311150" lvl="0" marL="457200" rtl="0" algn="just">
              <a:lnSpc>
                <a:spcPct val="115000"/>
              </a:lnSpc>
              <a:spcBef>
                <a:spcPts val="0"/>
              </a:spcBef>
              <a:spcAft>
                <a:spcPts val="0"/>
              </a:spcAft>
              <a:buClr>
                <a:srgbClr val="073763"/>
              </a:buClr>
              <a:buSzPts val="1300"/>
              <a:buChar char="●"/>
            </a:pPr>
            <a:r>
              <a:rPr lang="en" sz="1300">
                <a:solidFill>
                  <a:srgbClr val="073763"/>
                </a:solidFill>
              </a:rPr>
              <a:t>Business problem overview</a:t>
            </a:r>
            <a:endParaRPr sz="1300">
              <a:solidFill>
                <a:srgbClr val="073763"/>
              </a:solidFill>
            </a:endParaRPr>
          </a:p>
          <a:p>
            <a:pPr indent="0" lvl="0" marL="457200" rtl="0" algn="just">
              <a:lnSpc>
                <a:spcPct val="115000"/>
              </a:lnSpc>
              <a:spcBef>
                <a:spcPts val="0"/>
              </a:spcBef>
              <a:spcAft>
                <a:spcPts val="0"/>
              </a:spcAft>
              <a:buNone/>
            </a:pPr>
            <a:r>
              <a:t/>
            </a:r>
            <a:endParaRPr sz="1300">
              <a:solidFill>
                <a:srgbClr val="073763"/>
              </a:solidFill>
            </a:endParaRPr>
          </a:p>
          <a:p>
            <a:pPr indent="-311150" lvl="0" marL="457200" rtl="0" algn="just">
              <a:lnSpc>
                <a:spcPct val="115000"/>
              </a:lnSpc>
              <a:spcBef>
                <a:spcPts val="0"/>
              </a:spcBef>
              <a:spcAft>
                <a:spcPts val="0"/>
              </a:spcAft>
              <a:buClr>
                <a:srgbClr val="073763"/>
              </a:buClr>
              <a:buSzPts val="1300"/>
              <a:buChar char="●"/>
            </a:pPr>
            <a:r>
              <a:rPr lang="en" sz="1300">
                <a:solidFill>
                  <a:srgbClr val="073763"/>
                </a:solidFill>
              </a:rPr>
              <a:t>Client base analysis</a:t>
            </a:r>
            <a:endParaRPr sz="1300">
              <a:solidFill>
                <a:srgbClr val="073763"/>
              </a:solidFill>
            </a:endParaRPr>
          </a:p>
          <a:p>
            <a:pPr indent="0" lvl="0" marL="457200" rtl="0" algn="just">
              <a:lnSpc>
                <a:spcPct val="115000"/>
              </a:lnSpc>
              <a:spcBef>
                <a:spcPts val="0"/>
              </a:spcBef>
              <a:spcAft>
                <a:spcPts val="0"/>
              </a:spcAft>
              <a:buNone/>
            </a:pPr>
            <a:r>
              <a:t/>
            </a:r>
            <a:endParaRPr sz="1300">
              <a:solidFill>
                <a:srgbClr val="073763"/>
              </a:solidFill>
            </a:endParaRPr>
          </a:p>
          <a:p>
            <a:pPr indent="-311150" lvl="0" marL="457200" rtl="0" algn="just">
              <a:lnSpc>
                <a:spcPct val="115000"/>
              </a:lnSpc>
              <a:spcBef>
                <a:spcPts val="0"/>
              </a:spcBef>
              <a:spcAft>
                <a:spcPts val="0"/>
              </a:spcAft>
              <a:buClr>
                <a:srgbClr val="073763"/>
              </a:buClr>
              <a:buSzPts val="1300"/>
              <a:buChar char="●"/>
            </a:pPr>
            <a:r>
              <a:rPr lang="en" sz="1300">
                <a:solidFill>
                  <a:srgbClr val="073763"/>
                </a:solidFill>
              </a:rPr>
              <a:t>Campaign results analysis</a:t>
            </a:r>
            <a:endParaRPr sz="1300">
              <a:solidFill>
                <a:srgbClr val="073763"/>
              </a:solidFill>
            </a:endParaRPr>
          </a:p>
          <a:p>
            <a:pPr indent="0" lvl="0" marL="457200" rtl="0" algn="just">
              <a:lnSpc>
                <a:spcPct val="115000"/>
              </a:lnSpc>
              <a:spcBef>
                <a:spcPts val="0"/>
              </a:spcBef>
              <a:spcAft>
                <a:spcPts val="0"/>
              </a:spcAft>
              <a:buNone/>
            </a:pPr>
            <a:r>
              <a:t/>
            </a:r>
            <a:endParaRPr sz="1300">
              <a:solidFill>
                <a:srgbClr val="073763"/>
              </a:solidFill>
            </a:endParaRPr>
          </a:p>
          <a:p>
            <a:pPr indent="-311150" lvl="0" marL="457200" rtl="0" algn="just">
              <a:lnSpc>
                <a:spcPct val="115000"/>
              </a:lnSpc>
              <a:spcBef>
                <a:spcPts val="0"/>
              </a:spcBef>
              <a:spcAft>
                <a:spcPts val="0"/>
              </a:spcAft>
              <a:buClr>
                <a:srgbClr val="073763"/>
              </a:buClr>
              <a:buSzPts val="1300"/>
              <a:buChar char="●"/>
            </a:pPr>
            <a:r>
              <a:rPr lang="en" sz="1300">
                <a:solidFill>
                  <a:srgbClr val="073763"/>
                </a:solidFill>
              </a:rPr>
              <a:t>Recommendations</a:t>
            </a:r>
            <a:endParaRPr sz="1300">
              <a:solidFill>
                <a:srgbClr val="073763"/>
              </a:solidFill>
            </a:endParaRPr>
          </a:p>
          <a:p>
            <a:pPr indent="0" lvl="0" marL="0" rtl="0" algn="just">
              <a:lnSpc>
                <a:spcPct val="115000"/>
              </a:lnSpc>
              <a:spcBef>
                <a:spcPts val="0"/>
              </a:spcBef>
              <a:spcAft>
                <a:spcPts val="0"/>
              </a:spcAft>
              <a:buNone/>
            </a:pPr>
            <a:r>
              <a:t/>
            </a:r>
            <a:endParaRPr sz="1300">
              <a:solidFill>
                <a:srgbClr val="073763"/>
              </a:solidFill>
            </a:endParaRPr>
          </a:p>
          <a:p>
            <a:pPr indent="0" lvl="0" marL="457200" rtl="0" algn="just">
              <a:lnSpc>
                <a:spcPct val="115000"/>
              </a:lnSpc>
              <a:spcBef>
                <a:spcPts val="0"/>
              </a:spcBef>
              <a:spcAft>
                <a:spcPts val="0"/>
              </a:spcAft>
              <a:buNone/>
            </a:pPr>
            <a:r>
              <a:t/>
            </a:r>
            <a:endParaRPr sz="1300">
              <a:solidFill>
                <a:srgbClr val="07376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2" name="Google Shape;72;p15"/>
          <p:cNvPicPr preferRelativeResize="0"/>
          <p:nvPr/>
        </p:nvPicPr>
        <p:blipFill>
          <a:blip r:embed="rId3">
            <a:alphaModFix/>
          </a:blip>
          <a:stretch>
            <a:fillRect/>
          </a:stretch>
        </p:blipFill>
        <p:spPr>
          <a:xfrm>
            <a:off x="0" y="0"/>
            <a:ext cx="9144000" cy="5143505"/>
          </a:xfrm>
          <a:prstGeom prst="rect">
            <a:avLst/>
          </a:prstGeom>
          <a:noFill/>
          <a:ln>
            <a:noFill/>
          </a:ln>
        </p:spPr>
      </p:pic>
      <p:sp>
        <p:nvSpPr>
          <p:cNvPr id="73" name="Google Shape;73;p15"/>
          <p:cNvSpPr txBox="1"/>
          <p:nvPr/>
        </p:nvSpPr>
        <p:spPr>
          <a:xfrm>
            <a:off x="415925" y="168200"/>
            <a:ext cx="2678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073763"/>
                </a:solidFill>
                <a:latin typeface="Comfortaa"/>
                <a:ea typeface="Comfortaa"/>
                <a:cs typeface="Comfortaa"/>
                <a:sym typeface="Comfortaa"/>
              </a:rPr>
              <a:t>Business Case</a:t>
            </a:r>
            <a:endParaRPr b="1" sz="2400">
              <a:solidFill>
                <a:srgbClr val="073763"/>
              </a:solidFill>
              <a:latin typeface="Comfortaa"/>
              <a:ea typeface="Comfortaa"/>
              <a:cs typeface="Comfortaa"/>
              <a:sym typeface="Comfortaa"/>
            </a:endParaRPr>
          </a:p>
        </p:txBody>
      </p:sp>
      <p:sp>
        <p:nvSpPr>
          <p:cNvPr id="74" name="Google Shape;74;p15"/>
          <p:cNvSpPr txBox="1"/>
          <p:nvPr/>
        </p:nvSpPr>
        <p:spPr>
          <a:xfrm>
            <a:off x="927350" y="840650"/>
            <a:ext cx="6430800" cy="4066500"/>
          </a:xfrm>
          <a:prstGeom prst="rect">
            <a:avLst/>
          </a:prstGeom>
          <a:noFill/>
          <a:ln>
            <a:noFill/>
          </a:ln>
        </p:spPr>
        <p:txBody>
          <a:bodyPr anchorCtr="0" anchor="t" bIns="91425" lIns="91425" spcFirstLastPara="1" rIns="91425" wrap="square" tIns="91425">
            <a:spAutoFit/>
          </a:bodyPr>
          <a:lstStyle/>
          <a:p>
            <a:pPr indent="-311150" lvl="0" marL="457200" rtl="0" algn="just">
              <a:lnSpc>
                <a:spcPct val="115000"/>
              </a:lnSpc>
              <a:spcBef>
                <a:spcPts val="0"/>
              </a:spcBef>
              <a:spcAft>
                <a:spcPts val="0"/>
              </a:spcAft>
              <a:buClr>
                <a:srgbClr val="073763"/>
              </a:buClr>
              <a:buSzPts val="1300"/>
              <a:buChar char="●"/>
            </a:pPr>
            <a:r>
              <a:rPr lang="en" sz="1300">
                <a:solidFill>
                  <a:srgbClr val="073763"/>
                </a:solidFill>
              </a:rPr>
              <a:t>Our client is a banking institution located in Portugal that is interested in increasing the number of subscribers to their bank term deposit.</a:t>
            </a:r>
            <a:endParaRPr sz="1300">
              <a:solidFill>
                <a:srgbClr val="073763"/>
              </a:solidFill>
            </a:endParaRPr>
          </a:p>
          <a:p>
            <a:pPr indent="0" lvl="0" marL="457200" rtl="0" algn="just">
              <a:lnSpc>
                <a:spcPct val="115000"/>
              </a:lnSpc>
              <a:spcBef>
                <a:spcPts val="0"/>
              </a:spcBef>
              <a:spcAft>
                <a:spcPts val="0"/>
              </a:spcAft>
              <a:buNone/>
            </a:pPr>
            <a:r>
              <a:t/>
            </a:r>
            <a:endParaRPr sz="1300">
              <a:solidFill>
                <a:srgbClr val="073763"/>
              </a:solidFill>
            </a:endParaRPr>
          </a:p>
          <a:p>
            <a:pPr indent="-311150" lvl="0" marL="457200" rtl="0" algn="just">
              <a:lnSpc>
                <a:spcPct val="115000"/>
              </a:lnSpc>
              <a:spcBef>
                <a:spcPts val="0"/>
              </a:spcBef>
              <a:spcAft>
                <a:spcPts val="0"/>
              </a:spcAft>
              <a:buClr>
                <a:srgbClr val="073763"/>
              </a:buClr>
              <a:buSzPts val="1300"/>
              <a:buChar char="●"/>
            </a:pPr>
            <a:r>
              <a:rPr lang="en" sz="1300">
                <a:solidFill>
                  <a:srgbClr val="073763"/>
                </a:solidFill>
              </a:rPr>
              <a:t>A term deposit is a type of deposit account held at a financial institution where money is locked up for some set period of time.</a:t>
            </a:r>
            <a:endParaRPr sz="1300">
              <a:solidFill>
                <a:srgbClr val="073763"/>
              </a:solidFill>
            </a:endParaRPr>
          </a:p>
          <a:p>
            <a:pPr indent="0" lvl="0" marL="457200" rtl="0" algn="just">
              <a:lnSpc>
                <a:spcPct val="115000"/>
              </a:lnSpc>
              <a:spcBef>
                <a:spcPts val="0"/>
              </a:spcBef>
              <a:spcAft>
                <a:spcPts val="0"/>
              </a:spcAft>
              <a:buNone/>
            </a:pPr>
            <a:r>
              <a:t/>
            </a:r>
            <a:endParaRPr sz="1300">
              <a:solidFill>
                <a:srgbClr val="073763"/>
              </a:solidFill>
            </a:endParaRPr>
          </a:p>
          <a:p>
            <a:pPr indent="-311150" lvl="0" marL="457200" rtl="0" algn="just">
              <a:lnSpc>
                <a:spcPct val="115000"/>
              </a:lnSpc>
              <a:spcBef>
                <a:spcPts val="0"/>
              </a:spcBef>
              <a:spcAft>
                <a:spcPts val="0"/>
              </a:spcAft>
              <a:buClr>
                <a:srgbClr val="073763"/>
              </a:buClr>
              <a:buSzPts val="1300"/>
              <a:buChar char="●"/>
            </a:pPr>
            <a:r>
              <a:rPr lang="en" sz="1300">
                <a:solidFill>
                  <a:srgbClr val="073763"/>
                </a:solidFill>
              </a:rPr>
              <a:t>The institution performed a marketing campaign, mainly over the phone to promote the long-term deposits with attractive interest rates. However, the campaign did not achieve the expected goals. </a:t>
            </a:r>
            <a:endParaRPr sz="1300">
              <a:solidFill>
                <a:srgbClr val="073763"/>
              </a:solidFill>
            </a:endParaRPr>
          </a:p>
          <a:p>
            <a:pPr indent="0" lvl="0" marL="457200" rtl="0" algn="just">
              <a:lnSpc>
                <a:spcPct val="115000"/>
              </a:lnSpc>
              <a:spcBef>
                <a:spcPts val="0"/>
              </a:spcBef>
              <a:spcAft>
                <a:spcPts val="0"/>
              </a:spcAft>
              <a:buNone/>
            </a:pPr>
            <a:r>
              <a:t/>
            </a:r>
            <a:endParaRPr sz="1300">
              <a:solidFill>
                <a:srgbClr val="073763"/>
              </a:solidFill>
            </a:endParaRPr>
          </a:p>
          <a:p>
            <a:pPr indent="-311150" lvl="0" marL="457200" rtl="0" algn="just">
              <a:lnSpc>
                <a:spcPct val="115000"/>
              </a:lnSpc>
              <a:spcBef>
                <a:spcPts val="0"/>
              </a:spcBef>
              <a:spcAft>
                <a:spcPts val="0"/>
              </a:spcAft>
              <a:buClr>
                <a:srgbClr val="073763"/>
              </a:buClr>
              <a:buSzPts val="1300"/>
              <a:buChar char="●"/>
            </a:pPr>
            <a:r>
              <a:rPr lang="en" sz="1300">
                <a:solidFill>
                  <a:srgbClr val="073763"/>
                </a:solidFill>
              </a:rPr>
              <a:t>Our analysis aims to optimize their marketing efforts  by understanding what happened with the previous campaign and providing recommendations that generate a conversion rate of 20% for future campaigns. </a:t>
            </a:r>
            <a:endParaRPr sz="1300">
              <a:solidFill>
                <a:srgbClr val="073763"/>
              </a:solidFill>
            </a:endParaRPr>
          </a:p>
          <a:p>
            <a:pPr indent="0" lvl="0" marL="457200" rtl="0" algn="just">
              <a:lnSpc>
                <a:spcPct val="115000"/>
              </a:lnSpc>
              <a:spcBef>
                <a:spcPts val="0"/>
              </a:spcBef>
              <a:spcAft>
                <a:spcPts val="0"/>
              </a:spcAft>
              <a:buNone/>
            </a:pPr>
            <a:r>
              <a:t/>
            </a:r>
            <a:endParaRPr sz="1300">
              <a:solidFill>
                <a:srgbClr val="073763"/>
              </a:solidFill>
            </a:endParaRPr>
          </a:p>
          <a:p>
            <a:pPr indent="-311150" lvl="0" marL="457200" rtl="0" algn="just">
              <a:lnSpc>
                <a:spcPct val="115000"/>
              </a:lnSpc>
              <a:spcBef>
                <a:spcPts val="0"/>
              </a:spcBef>
              <a:spcAft>
                <a:spcPts val="0"/>
              </a:spcAft>
              <a:buClr>
                <a:srgbClr val="073763"/>
              </a:buClr>
              <a:buSzPts val="1300"/>
              <a:buChar char="●"/>
            </a:pPr>
            <a:r>
              <a:rPr lang="en" sz="1300">
                <a:solidFill>
                  <a:srgbClr val="073763"/>
                </a:solidFill>
              </a:rPr>
              <a:t>To summarize the analysis, the team will be delivering a dashboard built in R Shiny </a:t>
            </a:r>
            <a:endParaRPr sz="1300">
              <a:solidFill>
                <a:srgbClr val="073763"/>
              </a:solidFill>
            </a:endParaRPr>
          </a:p>
          <a:p>
            <a:pPr indent="0" lvl="0" marL="457200" rtl="0" algn="just">
              <a:lnSpc>
                <a:spcPct val="115000"/>
              </a:lnSpc>
              <a:spcBef>
                <a:spcPts val="0"/>
              </a:spcBef>
              <a:spcAft>
                <a:spcPts val="0"/>
              </a:spcAft>
              <a:buNone/>
            </a:pPr>
            <a:r>
              <a:t/>
            </a:r>
            <a:endParaRPr sz="1300">
              <a:solidFill>
                <a:srgbClr val="07376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179025" y="0"/>
            <a:ext cx="9144000" cy="514350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51800" y="0"/>
            <a:ext cx="8754524" cy="4924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0" y="0"/>
            <a:ext cx="9144000" cy="5143505"/>
          </a:xfrm>
          <a:prstGeom prst="rect">
            <a:avLst/>
          </a:prstGeom>
          <a:noFill/>
          <a:ln>
            <a:noFill/>
          </a:ln>
        </p:spPr>
      </p:pic>
      <p:sp>
        <p:nvSpPr>
          <p:cNvPr id="92" name="Google Shape;92;p18"/>
          <p:cNvSpPr txBox="1"/>
          <p:nvPr/>
        </p:nvSpPr>
        <p:spPr>
          <a:xfrm>
            <a:off x="415925" y="168200"/>
            <a:ext cx="7148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073763"/>
                </a:solidFill>
                <a:latin typeface="Comfortaa"/>
                <a:ea typeface="Comfortaa"/>
                <a:cs typeface="Comfortaa"/>
                <a:sym typeface="Comfortaa"/>
              </a:rPr>
              <a:t>Conclusion &amp; </a:t>
            </a:r>
            <a:r>
              <a:rPr b="1" lang="en" sz="2400">
                <a:solidFill>
                  <a:srgbClr val="073763"/>
                </a:solidFill>
                <a:latin typeface="Comfortaa"/>
                <a:ea typeface="Comfortaa"/>
                <a:cs typeface="Comfortaa"/>
                <a:sym typeface="Comfortaa"/>
              </a:rPr>
              <a:t>Recommendations</a:t>
            </a:r>
            <a:endParaRPr b="1" sz="2400">
              <a:solidFill>
                <a:srgbClr val="073763"/>
              </a:solidFill>
              <a:latin typeface="Comfortaa"/>
              <a:ea typeface="Comfortaa"/>
              <a:cs typeface="Comfortaa"/>
              <a:sym typeface="Comfortaa"/>
            </a:endParaRPr>
          </a:p>
        </p:txBody>
      </p:sp>
      <p:sp>
        <p:nvSpPr>
          <p:cNvPr id="93" name="Google Shape;93;p18"/>
          <p:cNvSpPr txBox="1"/>
          <p:nvPr/>
        </p:nvSpPr>
        <p:spPr>
          <a:xfrm>
            <a:off x="473125" y="667225"/>
            <a:ext cx="7556400" cy="4386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073763"/>
              </a:buClr>
              <a:buSzPts val="1300"/>
              <a:buChar char="●"/>
            </a:pPr>
            <a:r>
              <a:rPr lang="en" sz="1300">
                <a:solidFill>
                  <a:srgbClr val="073763"/>
                </a:solidFill>
              </a:rPr>
              <a:t>There is a huge opportunity to increase the subscriber base by promoting the product among people over 60 years old that are retired.</a:t>
            </a:r>
            <a:endParaRPr sz="1300">
              <a:solidFill>
                <a:srgbClr val="073763"/>
              </a:solidFill>
            </a:endParaRPr>
          </a:p>
          <a:p>
            <a:pPr indent="0" lvl="0" marL="457200" rtl="0" algn="l">
              <a:spcBef>
                <a:spcPts val="0"/>
              </a:spcBef>
              <a:spcAft>
                <a:spcPts val="0"/>
              </a:spcAft>
              <a:buNone/>
            </a:pPr>
            <a:r>
              <a:t/>
            </a:r>
            <a:endParaRPr sz="1300">
              <a:solidFill>
                <a:srgbClr val="073763"/>
              </a:solidFill>
            </a:endParaRPr>
          </a:p>
          <a:p>
            <a:pPr indent="-311150" lvl="0" marL="457200" rtl="0" algn="l">
              <a:spcBef>
                <a:spcPts val="0"/>
              </a:spcBef>
              <a:spcAft>
                <a:spcPts val="0"/>
              </a:spcAft>
              <a:buClr>
                <a:srgbClr val="073763"/>
              </a:buClr>
              <a:buSzPts val="1300"/>
              <a:buChar char="●"/>
            </a:pPr>
            <a:r>
              <a:rPr lang="en" sz="1300">
                <a:solidFill>
                  <a:srgbClr val="073763"/>
                </a:solidFill>
              </a:rPr>
              <a:t>Customers with high-balance accounts have a tendency to respond well to this bank term deposit offer. </a:t>
            </a:r>
            <a:endParaRPr sz="1300">
              <a:solidFill>
                <a:srgbClr val="073763"/>
              </a:solidFill>
            </a:endParaRPr>
          </a:p>
          <a:p>
            <a:pPr indent="0" lvl="0" marL="457200" rtl="0" algn="l">
              <a:spcBef>
                <a:spcPts val="0"/>
              </a:spcBef>
              <a:spcAft>
                <a:spcPts val="0"/>
              </a:spcAft>
              <a:buNone/>
            </a:pPr>
            <a:r>
              <a:t/>
            </a:r>
            <a:endParaRPr sz="1300">
              <a:solidFill>
                <a:srgbClr val="073763"/>
              </a:solidFill>
            </a:endParaRPr>
          </a:p>
          <a:p>
            <a:pPr indent="-311150" lvl="0" marL="457200" rtl="0" algn="l">
              <a:spcBef>
                <a:spcPts val="0"/>
              </a:spcBef>
              <a:spcAft>
                <a:spcPts val="0"/>
              </a:spcAft>
              <a:buClr>
                <a:srgbClr val="073763"/>
              </a:buClr>
              <a:buSzPts val="1300"/>
              <a:buChar char="●"/>
            </a:pPr>
            <a:r>
              <a:rPr lang="en" sz="1300">
                <a:solidFill>
                  <a:srgbClr val="073763"/>
                </a:solidFill>
              </a:rPr>
              <a:t>Given the fact that blue collars were the biggest group targeted and the one with the lowest average account balance. We recommend creating a bank term deposit that better fits the needs of blue-collar customers. For example:  Increase flexibility in the terms and the availability to withdraw their funds at any time.</a:t>
            </a:r>
            <a:endParaRPr sz="1300">
              <a:solidFill>
                <a:srgbClr val="073763"/>
              </a:solidFill>
            </a:endParaRPr>
          </a:p>
          <a:p>
            <a:pPr indent="0" lvl="0" marL="457200" rtl="0" algn="l">
              <a:spcBef>
                <a:spcPts val="0"/>
              </a:spcBef>
              <a:spcAft>
                <a:spcPts val="0"/>
              </a:spcAft>
              <a:buNone/>
            </a:pPr>
            <a:r>
              <a:t/>
            </a:r>
            <a:endParaRPr sz="1300">
              <a:solidFill>
                <a:srgbClr val="073763"/>
              </a:solidFill>
            </a:endParaRPr>
          </a:p>
          <a:p>
            <a:pPr indent="-311150" lvl="0" marL="457200" rtl="0" algn="l">
              <a:spcBef>
                <a:spcPts val="0"/>
              </a:spcBef>
              <a:spcAft>
                <a:spcPts val="0"/>
              </a:spcAft>
              <a:buClr>
                <a:srgbClr val="073763"/>
              </a:buClr>
              <a:buSzPts val="1300"/>
              <a:buChar char="●"/>
            </a:pPr>
            <a:r>
              <a:rPr lang="en" sz="1300">
                <a:solidFill>
                  <a:srgbClr val="073763"/>
                </a:solidFill>
              </a:rPr>
              <a:t>Q4 has significantly higher success probability than the other quarters, further research needs to be conducted to understand why and whether it would be wise to target this quarter for the campaigns. </a:t>
            </a:r>
            <a:endParaRPr sz="1300">
              <a:solidFill>
                <a:srgbClr val="073763"/>
              </a:solidFill>
            </a:endParaRPr>
          </a:p>
          <a:p>
            <a:pPr indent="0" lvl="0" marL="457200" rtl="0" algn="l">
              <a:spcBef>
                <a:spcPts val="0"/>
              </a:spcBef>
              <a:spcAft>
                <a:spcPts val="0"/>
              </a:spcAft>
              <a:buNone/>
            </a:pPr>
            <a:r>
              <a:t/>
            </a:r>
            <a:endParaRPr sz="1300">
              <a:solidFill>
                <a:srgbClr val="073763"/>
              </a:solidFill>
            </a:endParaRPr>
          </a:p>
          <a:p>
            <a:pPr indent="-311150" lvl="0" marL="457200" rtl="0" algn="l">
              <a:spcBef>
                <a:spcPts val="0"/>
              </a:spcBef>
              <a:spcAft>
                <a:spcPts val="0"/>
              </a:spcAft>
              <a:buClr>
                <a:srgbClr val="073763"/>
              </a:buClr>
              <a:buSzPts val="1300"/>
              <a:buChar char="●"/>
            </a:pPr>
            <a:r>
              <a:rPr lang="en" sz="1300">
                <a:solidFill>
                  <a:srgbClr val="073763"/>
                </a:solidFill>
              </a:rPr>
              <a:t>Target clients with previous successful campaigns, there is a 64% probability of success vs. 12.6% for clients with previous history of failed campaigns.</a:t>
            </a:r>
            <a:endParaRPr sz="1300">
              <a:solidFill>
                <a:srgbClr val="073763"/>
              </a:solidFill>
            </a:endParaRPr>
          </a:p>
          <a:p>
            <a:pPr indent="0" lvl="0" marL="457200" rtl="0" algn="l">
              <a:spcBef>
                <a:spcPts val="0"/>
              </a:spcBef>
              <a:spcAft>
                <a:spcPts val="0"/>
              </a:spcAft>
              <a:buNone/>
            </a:pPr>
            <a:r>
              <a:t/>
            </a:r>
            <a:endParaRPr sz="1300">
              <a:solidFill>
                <a:srgbClr val="073763"/>
              </a:solidFill>
            </a:endParaRPr>
          </a:p>
          <a:p>
            <a:pPr indent="-311150" lvl="0" marL="457200" rtl="0" algn="l">
              <a:spcBef>
                <a:spcPts val="0"/>
              </a:spcBef>
              <a:spcAft>
                <a:spcPts val="0"/>
              </a:spcAft>
              <a:buClr>
                <a:srgbClr val="073763"/>
              </a:buClr>
              <a:buSzPts val="1300"/>
              <a:buChar char="●"/>
            </a:pPr>
            <a:r>
              <a:rPr lang="en" sz="1300">
                <a:solidFill>
                  <a:srgbClr val="073763"/>
                </a:solidFill>
              </a:rPr>
              <a:t>Further investigate causation of higher conversion rate when call duration increases and number of contacts decrease. If causation is confirmed, contacts would need to be limited to 2 in order to prevent conversion rate from dropping.</a:t>
            </a:r>
            <a:endParaRPr sz="1300">
              <a:solidFill>
                <a:srgbClr val="07376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9"/>
          <p:cNvPicPr preferRelativeResize="0"/>
          <p:nvPr/>
        </p:nvPicPr>
        <p:blipFill>
          <a:blip r:embed="rId3">
            <a:alphaModFix/>
          </a:blip>
          <a:stretch>
            <a:fillRect/>
          </a:stretch>
        </p:blipFill>
        <p:spPr>
          <a:xfrm>
            <a:off x="0" y="0"/>
            <a:ext cx="9144000" cy="5143505"/>
          </a:xfrm>
          <a:prstGeom prst="rect">
            <a:avLst/>
          </a:prstGeom>
          <a:noFill/>
          <a:ln>
            <a:noFill/>
          </a:ln>
        </p:spPr>
      </p:pic>
      <p:sp>
        <p:nvSpPr>
          <p:cNvPr id="101" name="Google Shape;101;p19"/>
          <p:cNvSpPr txBox="1"/>
          <p:nvPr/>
        </p:nvSpPr>
        <p:spPr>
          <a:xfrm>
            <a:off x="415925" y="168200"/>
            <a:ext cx="7148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073763"/>
                </a:solidFill>
                <a:latin typeface="Comfortaa"/>
                <a:ea typeface="Comfortaa"/>
                <a:cs typeface="Comfortaa"/>
                <a:sym typeface="Comfortaa"/>
              </a:rPr>
              <a:t>References</a:t>
            </a:r>
            <a:endParaRPr b="1" sz="2400">
              <a:solidFill>
                <a:srgbClr val="073763"/>
              </a:solidFill>
              <a:latin typeface="Comfortaa"/>
              <a:ea typeface="Comfortaa"/>
              <a:cs typeface="Comfortaa"/>
              <a:sym typeface="Comfortaa"/>
            </a:endParaRPr>
          </a:p>
        </p:txBody>
      </p:sp>
      <p:sp>
        <p:nvSpPr>
          <p:cNvPr id="102" name="Google Shape;102;p19"/>
          <p:cNvSpPr txBox="1"/>
          <p:nvPr/>
        </p:nvSpPr>
        <p:spPr>
          <a:xfrm>
            <a:off x="512625" y="1017725"/>
            <a:ext cx="68874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300">
                <a:solidFill>
                  <a:srgbClr val="073763"/>
                </a:solidFill>
              </a:rPr>
              <a:t>Bank Marketing Data Set. (2012, February 14). UCI Machine Learning Repository. Retrieved November 2, 2022, from https://archive.ics.uci.edu/ml/datasets/Bank+Marketing</a:t>
            </a:r>
            <a:endParaRPr sz="1300">
              <a:solidFill>
                <a:srgbClr val="07376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