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72" r:id="rId3"/>
    <p:sldId id="257" r:id="rId4"/>
    <p:sldId id="269" r:id="rId5"/>
    <p:sldId id="259" r:id="rId6"/>
    <p:sldId id="260" r:id="rId7"/>
    <p:sldId id="262" r:id="rId8"/>
    <p:sldId id="271" r:id="rId9"/>
    <p:sldId id="261" r:id="rId10"/>
    <p:sldId id="264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10 Bugs: Normal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b"/>
      <c:layout>
        <c:manualLayout>
          <c:xMode val="edge"/>
          <c:yMode val="edge"/>
          <c:x val="8.4775809273840763E-2"/>
          <c:y val="0.62386678812884688"/>
          <c:w val="0.78878171478565184"/>
          <c:h val="0.3592970159057862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o-RO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7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6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6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92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01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7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6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4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7B0423-2BED-4532-A700-7F1AEDA634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  <a:latin typeface="Adobe Garamond Pro Bold" panose="02020702060506020403" pitchFamily="18" charset="0"/>
              </a:rPr>
              <a:t>Web Application Testing</a:t>
            </a:r>
            <a:br>
              <a:rPr lang="en-US" sz="4400" dirty="0">
                <a:solidFill>
                  <a:srgbClr val="00B050"/>
                </a:solidFill>
                <a:latin typeface="Adobe Garamond Pro Bold" panose="02020702060506020403" pitchFamily="18" charset="0"/>
              </a:rPr>
            </a:br>
            <a:r>
              <a:rPr lang="ro-RO" sz="4400" dirty="0" smtClean="0">
                <a:solidFill>
                  <a:srgbClr val="00B050"/>
                </a:solidFill>
                <a:latin typeface="Adobe Garamond Pro Bold" panose="02020702060506020403" pitchFamily="18" charset="0"/>
              </a:rPr>
              <a:t/>
            </a:r>
            <a:br>
              <a:rPr lang="ro-RO" sz="4400" dirty="0" smtClean="0">
                <a:solidFill>
                  <a:srgbClr val="00B050"/>
                </a:solidFill>
                <a:latin typeface="Adobe Garamond Pro Bold" panose="02020702060506020403" pitchFamily="18" charset="0"/>
              </a:rPr>
            </a:br>
            <a:r>
              <a:rPr lang="ro-RO" sz="4400" dirty="0" smtClean="0">
                <a:solidFill>
                  <a:srgbClr val="00B050"/>
                </a:solidFill>
                <a:latin typeface="Adobe Garamond Pro Bold" panose="02020702060506020403" pitchFamily="18" charset="0"/>
              </a:rPr>
              <a:t>www.Republicabio.ro</a:t>
            </a:r>
            <a:endParaRPr lang="en-US" sz="4400" dirty="0">
              <a:solidFill>
                <a:srgbClr val="00B05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1761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696200" cy="5516563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5720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o-RO" sz="1600" dirty="0" smtClean="0">
                <a:ea typeface="Times New Roman" pitchFamily="18" charset="0"/>
                <a:cs typeface="Times New Roman" pitchFamily="18" charset="0"/>
              </a:rPr>
              <a:t>200</a:t>
            </a:r>
            <a:r>
              <a:rPr lang="en-GB" sz="16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1600" dirty="0">
                <a:ea typeface="Times New Roman" pitchFamily="18" charset="0"/>
                <a:cs typeface="Times New Roman" pitchFamily="18" charset="0"/>
              </a:rPr>
              <a:t>Test Cases were executed: </a:t>
            </a:r>
            <a:r>
              <a:rPr lang="ro-RO" sz="1600" dirty="0" smtClean="0">
                <a:ea typeface="Times New Roman" pitchFamily="18" charset="0"/>
                <a:cs typeface="Times New Roman" pitchFamily="18" charset="0"/>
              </a:rPr>
              <a:t>87%</a:t>
            </a:r>
            <a:r>
              <a:rPr lang="en-GB" sz="16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1600" dirty="0">
                <a:ea typeface="Times New Roman" pitchFamily="18" charset="0"/>
                <a:cs typeface="Times New Roman" pitchFamily="18" charset="0"/>
              </a:rPr>
              <a:t>passed and </a:t>
            </a:r>
            <a:r>
              <a:rPr lang="ro-RO" sz="1600" dirty="0" smtClean="0">
                <a:ea typeface="Times New Roman" pitchFamily="18" charset="0"/>
                <a:cs typeface="Times New Roman" pitchFamily="18" charset="0"/>
              </a:rPr>
              <a:t>13%</a:t>
            </a:r>
            <a:r>
              <a:rPr lang="en-GB" sz="16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1600" dirty="0">
                <a:ea typeface="Times New Roman" pitchFamily="18" charset="0"/>
                <a:cs typeface="Times New Roman" pitchFamily="18" charset="0"/>
              </a:rPr>
              <a:t>failed.</a:t>
            </a:r>
            <a:endParaRPr lang="ro-RO" sz="1600" dirty="0">
              <a:cs typeface="Arial" pitchFamily="34" charset="0"/>
            </a:endParaRP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1600" dirty="0">
                <a:ea typeface="Times New Roman" pitchFamily="18" charset="0"/>
                <a:cs typeface="Arial" pitchFamily="34" charset="0"/>
              </a:rPr>
              <a:t>A total number of </a:t>
            </a:r>
            <a:r>
              <a:rPr lang="ro-RO" sz="1600" dirty="0" smtClean="0">
                <a:ea typeface="Times New Roman" pitchFamily="18" charset="0"/>
                <a:cs typeface="Arial" pitchFamily="34" charset="0"/>
              </a:rPr>
              <a:t>27</a:t>
            </a:r>
            <a:r>
              <a:rPr lang="en-GB" sz="16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GB" sz="1600" dirty="0">
                <a:ea typeface="Times New Roman" pitchFamily="18" charset="0"/>
                <a:cs typeface="Arial" pitchFamily="34" charset="0"/>
              </a:rPr>
              <a:t>new bugs were identified, </a:t>
            </a:r>
            <a:r>
              <a:rPr lang="ro-RO" sz="1600" dirty="0" smtClean="0">
                <a:ea typeface="Times New Roman" pitchFamily="18" charset="0"/>
                <a:cs typeface="Arial" pitchFamily="34" charset="0"/>
              </a:rPr>
              <a:t>one of them was identified with critical severity, 11 </a:t>
            </a:r>
            <a:r>
              <a:rPr lang="en-GB" sz="1600" dirty="0" smtClean="0">
                <a:ea typeface="Times New Roman" pitchFamily="18" charset="0"/>
                <a:cs typeface="Arial" pitchFamily="34" charset="0"/>
              </a:rPr>
              <a:t>of </a:t>
            </a:r>
            <a:r>
              <a:rPr lang="en-GB" sz="1600" dirty="0">
                <a:ea typeface="Times New Roman" pitchFamily="18" charset="0"/>
                <a:cs typeface="Arial" pitchFamily="34" charset="0"/>
              </a:rPr>
              <a:t>them were identified with </a:t>
            </a:r>
            <a:r>
              <a:rPr lang="ro-RO" sz="1600" dirty="0" smtClean="0">
                <a:ea typeface="Times New Roman" pitchFamily="18" charset="0"/>
                <a:cs typeface="Arial" pitchFamily="34" charset="0"/>
              </a:rPr>
              <a:t>major </a:t>
            </a:r>
            <a:r>
              <a:rPr lang="en-GB" sz="1600" dirty="0" smtClean="0">
                <a:ea typeface="Times New Roman" pitchFamily="18" charset="0"/>
                <a:cs typeface="Arial" pitchFamily="34" charset="0"/>
              </a:rPr>
              <a:t>severity</a:t>
            </a:r>
            <a:r>
              <a:rPr lang="en-GB" sz="1600" dirty="0">
                <a:ea typeface="Times New Roman" pitchFamily="18" charset="0"/>
                <a:cs typeface="Arial" pitchFamily="34" charset="0"/>
              </a:rPr>
              <a:t>, </a:t>
            </a:r>
            <a:r>
              <a:rPr lang="ro-RO" sz="1600" dirty="0" smtClean="0">
                <a:ea typeface="Times New Roman" pitchFamily="18" charset="0"/>
                <a:cs typeface="Arial" pitchFamily="34" charset="0"/>
              </a:rPr>
              <a:t>15 </a:t>
            </a:r>
            <a:r>
              <a:rPr lang="en-GB" sz="1600" dirty="0" smtClean="0">
                <a:ea typeface="Times New Roman" pitchFamily="18" charset="0"/>
                <a:cs typeface="Arial" pitchFamily="34" charset="0"/>
              </a:rPr>
              <a:t>of </a:t>
            </a:r>
            <a:r>
              <a:rPr lang="en-GB" sz="1600" dirty="0">
                <a:ea typeface="Times New Roman" pitchFamily="18" charset="0"/>
                <a:cs typeface="Arial" pitchFamily="34" charset="0"/>
              </a:rPr>
              <a:t>them with </a:t>
            </a:r>
            <a:r>
              <a:rPr lang="ro-RO" sz="1600" dirty="0" smtClean="0">
                <a:ea typeface="Times New Roman" pitchFamily="18" charset="0"/>
                <a:cs typeface="Arial" pitchFamily="34" charset="0"/>
              </a:rPr>
              <a:t>normal </a:t>
            </a:r>
            <a:r>
              <a:rPr lang="en-GB" sz="1600" dirty="0" smtClean="0">
                <a:ea typeface="Times New Roman" pitchFamily="18" charset="0"/>
                <a:cs typeface="Arial" pitchFamily="34" charset="0"/>
              </a:rPr>
              <a:t>severity</a:t>
            </a:r>
            <a:endParaRPr lang="ro-RO" sz="1600" dirty="0">
              <a:ea typeface="Times New Roman" pitchFamily="18" charset="0"/>
              <a:cs typeface="Arial" pitchFamily="34" charset="0"/>
            </a:endParaRP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1600" dirty="0" smtClean="0">
                <a:ea typeface="Times New Roman" pitchFamily="18" charset="0"/>
                <a:cs typeface="Arial" pitchFamily="34" charset="0"/>
              </a:rPr>
              <a:t>A </a:t>
            </a:r>
            <a:r>
              <a:rPr lang="en-GB" sz="1600" dirty="0">
                <a:ea typeface="Times New Roman" pitchFamily="18" charset="0"/>
                <a:cs typeface="Arial" pitchFamily="34" charset="0"/>
              </a:rPr>
              <a:t>large number of bugs were identified during negative testing.</a:t>
            </a:r>
            <a:endParaRPr lang="ro-RO" sz="1600" dirty="0">
              <a:cs typeface="Arial" pitchFamily="34" charset="0"/>
            </a:endParaRP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1600" dirty="0">
                <a:ea typeface="Times New Roman" pitchFamily="18" charset="0"/>
                <a:cs typeface="Arial" pitchFamily="34" charset="0"/>
              </a:rPr>
              <a:t>It is recommended to fix the </a:t>
            </a:r>
            <a:r>
              <a:rPr lang="ro-RO" sz="1600" dirty="0" smtClean="0">
                <a:ea typeface="Times New Roman" pitchFamily="18" charset="0"/>
                <a:cs typeface="Arial" pitchFamily="34" charset="0"/>
              </a:rPr>
              <a:t>critical and </a:t>
            </a:r>
            <a:r>
              <a:rPr lang="en-GB" sz="1600" dirty="0" smtClean="0">
                <a:ea typeface="Times New Roman" pitchFamily="18" charset="0"/>
                <a:cs typeface="Arial" pitchFamily="34" charset="0"/>
              </a:rPr>
              <a:t>major </a:t>
            </a:r>
            <a:r>
              <a:rPr lang="en-GB" sz="1600" dirty="0">
                <a:ea typeface="Times New Roman" pitchFamily="18" charset="0"/>
                <a:cs typeface="Arial" pitchFamily="34" charset="0"/>
              </a:rPr>
              <a:t>issues, although the application is already in production.</a:t>
            </a:r>
            <a:endParaRPr lang="ro-RO" sz="1600" dirty="0">
              <a:cs typeface="Arial" pitchFamily="34" charset="0"/>
            </a:endParaRPr>
          </a:p>
          <a:p>
            <a:r>
              <a:rPr lang="en-GB" sz="1600" dirty="0"/>
              <a:t>Compatibility testing was also performed, for different browsers and devices. In addition to the bugs identified on Windows OS, 2 new major bug </a:t>
            </a:r>
            <a:r>
              <a:rPr lang="en-GB" sz="1600" dirty="0" smtClean="0"/>
              <a:t>w</a:t>
            </a:r>
            <a:r>
              <a:rPr lang="ro-RO" sz="1600" dirty="0" smtClean="0"/>
              <a:t>ere</a:t>
            </a:r>
            <a:r>
              <a:rPr lang="en-GB" sz="1600" dirty="0" smtClean="0"/>
              <a:t> </a:t>
            </a:r>
            <a:r>
              <a:rPr lang="en-GB" sz="1600" dirty="0"/>
              <a:t>identified on the mobile device.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97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Multumesc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3449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329" y="2667000"/>
            <a:ext cx="5308866" cy="1200781"/>
          </a:xfrm>
        </p:spPr>
        <p:txBody>
          <a:bodyPr/>
          <a:lstStyle/>
          <a:p>
            <a:r>
              <a:rPr lang="ro-RO" sz="4000" b="1" dirty="0" smtClean="0"/>
              <a:t>WHY</a:t>
            </a:r>
            <a:r>
              <a:rPr lang="ro-RO" sz="2400" dirty="0" smtClean="0"/>
              <a:t/>
            </a:r>
            <a:br>
              <a:rPr lang="ro-RO" sz="2400" dirty="0" smtClean="0"/>
            </a:br>
            <a:r>
              <a:rPr lang="ro-RO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Republicabio?</a:t>
            </a:r>
            <a:endParaRPr lang="ro-RO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799" y="4704349"/>
            <a:ext cx="1524000" cy="446691"/>
          </a:xfrm>
        </p:spPr>
        <p:txBody>
          <a:bodyPr>
            <a:normAutofit fontScale="25000" lnSpcReduction="20000"/>
          </a:bodyPr>
          <a:lstStyle/>
          <a:p>
            <a:r>
              <a:rPr lang="ro-RO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Houverable </a:t>
            </a:r>
          </a:p>
          <a:p>
            <a:r>
              <a:rPr lang="ro-RO" sz="3400" dirty="0" smtClean="0"/>
              <a:t>dropdown menu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532" y="1692928"/>
            <a:ext cx="1444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dirty="0" smtClean="0"/>
              <a:t>Sticky</a:t>
            </a:r>
          </a:p>
          <a:p>
            <a:r>
              <a:rPr lang="ro-RO" sz="1200" b="1" dirty="0" smtClean="0"/>
              <a:t> </a:t>
            </a:r>
            <a:r>
              <a:rPr lang="ro-RO" b="1" dirty="0" smtClean="0"/>
              <a:t>Add to cart</a:t>
            </a:r>
          </a:p>
          <a:p>
            <a:r>
              <a:rPr lang="ro-RO" b="1" dirty="0" smtClean="0"/>
              <a:t> </a:t>
            </a:r>
            <a:r>
              <a:rPr lang="ro-RO" sz="1200" b="1" dirty="0" smtClean="0"/>
              <a:t>button</a:t>
            </a:r>
            <a:endParaRPr lang="ro-RO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1675170"/>
            <a:ext cx="1464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/>
              <a:t>Search form </a:t>
            </a:r>
            <a:r>
              <a:rPr lang="ro-RO" sz="1600" dirty="0" smtClean="0"/>
              <a:t>with </a:t>
            </a:r>
            <a:r>
              <a:rPr lang="ro-R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4563338"/>
            <a:ext cx="144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Houverable</a:t>
            </a:r>
            <a:r>
              <a:rPr lang="ro-RO" dirty="0" smtClean="0"/>
              <a:t> </a:t>
            </a:r>
          </a:p>
          <a:p>
            <a:pPr algn="ctr"/>
            <a:r>
              <a:rPr lang="ro-RO" dirty="0" smtClean="0"/>
              <a:t>buttons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819664"/>
            <a:ext cx="2514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Changing </a:t>
            </a:r>
            <a:r>
              <a:rPr lang="ro-RO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title   </a:t>
            </a:r>
            <a:r>
              <a:rPr lang="ro-RO" dirty="0" smtClean="0"/>
              <a:t>when user leaves site</a:t>
            </a:r>
            <a:endParaRPr lang="ro-RO" dirty="0"/>
          </a:p>
        </p:txBody>
      </p:sp>
      <p:sp>
        <p:nvSpPr>
          <p:cNvPr id="11" name="TextBox 10"/>
          <p:cNvSpPr txBox="1"/>
          <p:nvPr/>
        </p:nvSpPr>
        <p:spPr>
          <a:xfrm>
            <a:off x="1773329" y="259794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Sticky 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</a:t>
            </a:r>
            <a:r>
              <a:rPr lang="ro-RO" dirty="0" smtClean="0"/>
              <a:t>button</a:t>
            </a:r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3505199" y="1799898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selling </a:t>
            </a:r>
            <a:r>
              <a:rPr lang="ro-RO" sz="1100" b="1" dirty="0" smtClean="0"/>
              <a:t>(</a:t>
            </a:r>
            <a:r>
              <a:rPr lang="ro-RO" sz="1100" dirty="0" smtClean="0"/>
              <a:t>product recomandations with cost calculation)</a:t>
            </a:r>
            <a:endParaRPr lang="ro-RO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5199" y="3953476"/>
            <a:ext cx="1219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Search form with 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3733800"/>
            <a:ext cx="1295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ro-RO" dirty="0" smtClean="0"/>
              <a:t> </a:t>
            </a:r>
            <a:r>
              <a:rPr lang="ro-RO" sz="1600" dirty="0" smtClean="0"/>
              <a:t>product view</a:t>
            </a:r>
            <a:endParaRPr lang="ro-RO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590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Placeholder text with 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dinamic typing effect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3113" y="4504709"/>
            <a:ext cx="140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</a:t>
            </a:r>
            <a:r>
              <a:rPr lang="ro-RO" dirty="0" smtClean="0"/>
              <a:t> in Product page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931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12" y="538323"/>
            <a:ext cx="8229600" cy="944562"/>
          </a:xfrm>
        </p:spPr>
        <p:txBody>
          <a:bodyPr/>
          <a:lstStyle/>
          <a:p>
            <a:pPr algn="ctr"/>
            <a:r>
              <a:rPr lang="ro-RO" dirty="0" smtClean="0"/>
              <a:t>About Republica Bio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11" y="4343400"/>
            <a:ext cx="3780159" cy="165796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11" y="1447800"/>
            <a:ext cx="6172200" cy="2776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3276600" cy="1646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40" y="150391"/>
            <a:ext cx="990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5873"/>
            <a:ext cx="985118" cy="9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798734" cy="770467"/>
          </a:xfrm>
        </p:spPr>
        <p:txBody>
          <a:bodyPr/>
          <a:lstStyle/>
          <a:p>
            <a:r>
              <a:rPr lang="ro-RO" dirty="0" smtClean="0"/>
              <a:t>Mind MAP</a:t>
            </a:r>
            <a:endParaRPr lang="ro-RO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2" y="1447800"/>
            <a:ext cx="6705600" cy="4109702"/>
          </a:xfrm>
        </p:spPr>
      </p:pic>
    </p:spTree>
    <p:extLst>
      <p:ext uri="{BB962C8B-B14F-4D97-AF65-F5344CB8AC3E}">
        <p14:creationId xmlns:p14="http://schemas.microsoft.com/office/powerpoint/2010/main" val="60039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Mantis Bug Tracker – Bug Reporting</a:t>
            </a:r>
          </a:p>
          <a:p>
            <a:r>
              <a:rPr lang="en-US" dirty="0"/>
              <a:t>TestLink – Test Case Management</a:t>
            </a:r>
          </a:p>
          <a:p>
            <a:r>
              <a:rPr lang="en-US" dirty="0"/>
              <a:t>Snipping Tool – Screenshots Capture</a:t>
            </a:r>
          </a:p>
          <a:p>
            <a:r>
              <a:rPr lang="en-US" dirty="0" err="1" smtClean="0"/>
              <a:t>Xmind</a:t>
            </a:r>
            <a:r>
              <a:rPr lang="en-US" dirty="0" smtClean="0"/>
              <a:t> </a:t>
            </a:r>
            <a:r>
              <a:rPr lang="en-US" dirty="0"/>
              <a:t>Tool – Mind Maps</a:t>
            </a:r>
          </a:p>
          <a:p>
            <a:r>
              <a:rPr lang="ro-RO" dirty="0" smtClean="0"/>
              <a:t>Google Page Speed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TESTING </a:t>
            </a:r>
            <a:r>
              <a:rPr lang="en-US" sz="2000" dirty="0" smtClean="0"/>
              <a:t>TYPES</a:t>
            </a:r>
            <a:r>
              <a:rPr lang="ro-RO" sz="2000" dirty="0" smtClean="0"/>
              <a:t> and TESTING DESIGN TEHNIQUES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76866" y="2514600"/>
            <a:ext cx="3337560" cy="2706624"/>
          </a:xfrm>
        </p:spPr>
        <p:txBody>
          <a:bodyPr>
            <a:normAutofit fontScale="47500" lnSpcReduction="20000"/>
          </a:bodyPr>
          <a:lstStyle/>
          <a:p>
            <a:r>
              <a:rPr lang="en-US" sz="2600" dirty="0"/>
              <a:t>Functional Testing</a:t>
            </a:r>
          </a:p>
          <a:p>
            <a:r>
              <a:rPr lang="en-US" sz="2600" dirty="0"/>
              <a:t>ExploratoryTesting</a:t>
            </a:r>
          </a:p>
          <a:p>
            <a:r>
              <a:rPr lang="en-US" sz="2600" dirty="0"/>
              <a:t>Negative Testing</a:t>
            </a:r>
          </a:p>
          <a:p>
            <a:r>
              <a:rPr lang="en-US" sz="2600" dirty="0"/>
              <a:t>Positive Testing</a:t>
            </a:r>
          </a:p>
          <a:p>
            <a:r>
              <a:rPr lang="en-US" sz="2600" dirty="0" smtClean="0"/>
              <a:t>Compatibility </a:t>
            </a:r>
            <a:r>
              <a:rPr lang="en-US" sz="2600" dirty="0"/>
              <a:t>Testing</a:t>
            </a:r>
          </a:p>
          <a:p>
            <a:r>
              <a:rPr lang="en-US" sz="2600" dirty="0"/>
              <a:t>UI Testing</a:t>
            </a:r>
          </a:p>
          <a:p>
            <a:r>
              <a:rPr lang="en-US" sz="2600" dirty="0"/>
              <a:t>Usability </a:t>
            </a:r>
            <a:r>
              <a:rPr lang="en-US" sz="2600" dirty="0" smtClean="0"/>
              <a:t>Testing</a:t>
            </a:r>
            <a:endParaRPr lang="ro-RO" sz="2600" dirty="0" smtClean="0"/>
          </a:p>
          <a:p>
            <a:r>
              <a:rPr lang="en-US" sz="2600" dirty="0"/>
              <a:t>Performance Testing</a:t>
            </a:r>
          </a:p>
          <a:p>
            <a:r>
              <a:rPr lang="en-US" sz="2600" dirty="0"/>
              <a:t>Security Testing</a:t>
            </a:r>
            <a:endParaRPr lang="ro-RO" sz="2600" dirty="0"/>
          </a:p>
          <a:p>
            <a:r>
              <a:rPr lang="ro-RO" sz="2600" dirty="0"/>
              <a:t>Accesibility testing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4426" y="2500347"/>
            <a:ext cx="3337560" cy="2706624"/>
          </a:xfrm>
        </p:spPr>
        <p:txBody>
          <a:bodyPr>
            <a:normAutofit/>
          </a:bodyPr>
          <a:lstStyle/>
          <a:p>
            <a:r>
              <a:rPr lang="ro-RO" sz="1800" dirty="0" smtClean="0"/>
              <a:t>Equivalence </a:t>
            </a:r>
            <a:r>
              <a:rPr lang="ro-RO" sz="1800" dirty="0"/>
              <a:t>Class Partitioning</a:t>
            </a:r>
          </a:p>
          <a:p>
            <a:r>
              <a:rPr lang="ro-RO" sz="1800" dirty="0"/>
              <a:t>Boundary Value Analysis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49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BUGS OVERVIEW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1402523"/>
              </p:ext>
            </p:extLst>
          </p:nvPr>
        </p:nvGraphicFramePr>
        <p:xfrm>
          <a:off x="4648200" y="1481138"/>
          <a:ext cx="4191000" cy="453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05600" y="6316529"/>
            <a:ext cx="20574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Total: 20 Bugs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6833202"/>
              </p:ext>
            </p:extLst>
          </p:nvPr>
        </p:nvGraphicFramePr>
        <p:xfrm>
          <a:off x="1905000" y="2980887"/>
          <a:ext cx="4538661" cy="2286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2402">
                  <a:extLst>
                    <a:ext uri="{9D8B030D-6E8A-4147-A177-3AD203B41FA5}">
                      <a16:colId xmlns:a16="http://schemas.microsoft.com/office/drawing/2014/main" val="1728841110"/>
                    </a:ext>
                  </a:extLst>
                </a:gridCol>
                <a:gridCol w="683225">
                  <a:extLst>
                    <a:ext uri="{9D8B030D-6E8A-4147-A177-3AD203B41FA5}">
                      <a16:colId xmlns:a16="http://schemas.microsoft.com/office/drawing/2014/main" val="2665896003"/>
                    </a:ext>
                  </a:extLst>
                </a:gridCol>
                <a:gridCol w="640524">
                  <a:extLst>
                    <a:ext uri="{9D8B030D-6E8A-4147-A177-3AD203B41FA5}">
                      <a16:colId xmlns:a16="http://schemas.microsoft.com/office/drawing/2014/main" val="2287590431"/>
                    </a:ext>
                  </a:extLst>
                </a:gridCol>
                <a:gridCol w="772510">
                  <a:extLst>
                    <a:ext uri="{9D8B030D-6E8A-4147-A177-3AD203B41FA5}">
                      <a16:colId xmlns:a16="http://schemas.microsoft.com/office/drawing/2014/main" val="4290464603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 dirty="0">
                          <a:effectLst/>
                        </a:rPr>
                        <a:t>Functionalities</a:t>
                      </a:r>
                      <a:endParaRPr lang="ro-RO" sz="700" b="1" cap="all" spc="75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Critical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Major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Normal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extLst>
                  <a:ext uri="{0D108BD9-81ED-4DB2-BD59-A6C34878D82A}">
                    <a16:rowId xmlns:a16="http://schemas.microsoft.com/office/drawing/2014/main" val="24565546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Login/Register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 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3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3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extLst>
                  <a:ext uri="{0D108BD9-81ED-4DB2-BD59-A6C34878D82A}">
                    <a16:rowId xmlns:a16="http://schemas.microsoft.com/office/drawing/2014/main" val="546751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Product listing page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 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 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2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extLst>
                  <a:ext uri="{0D108BD9-81ED-4DB2-BD59-A6C34878D82A}">
                    <a16:rowId xmlns:a16="http://schemas.microsoft.com/office/drawing/2014/main" val="37205538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Shopping bag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 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1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6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extLst>
                  <a:ext uri="{0D108BD9-81ED-4DB2-BD59-A6C34878D82A}">
                    <a16:rowId xmlns:a16="http://schemas.microsoft.com/office/drawing/2014/main" val="22471624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Wishlist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 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1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 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extLst>
                  <a:ext uri="{0D108BD9-81ED-4DB2-BD59-A6C34878D82A}">
                    <a16:rowId xmlns:a16="http://schemas.microsoft.com/office/drawing/2014/main" val="4752853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Customer care/Tehnical support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 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 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3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extLst>
                  <a:ext uri="{0D108BD9-81ED-4DB2-BD59-A6C34878D82A}">
                    <a16:rowId xmlns:a16="http://schemas.microsoft.com/office/drawing/2014/main" val="156752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Product detailed page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 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4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1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extLst>
                  <a:ext uri="{0D108BD9-81ED-4DB2-BD59-A6C34878D82A}">
                    <a16:rowId xmlns:a16="http://schemas.microsoft.com/office/drawing/2014/main" val="35362381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NFR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1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>
                          <a:effectLst/>
                        </a:rPr>
                        <a:t>2</a:t>
                      </a:r>
                      <a:endParaRPr lang="ro-RO" sz="700" b="1" cap="all" spc="75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ro-RO" sz="700" cap="all" spc="75" dirty="0">
                          <a:effectLst/>
                        </a:rPr>
                        <a:t> </a:t>
                      </a:r>
                      <a:endParaRPr lang="ro-RO" sz="700" b="1" cap="all" spc="75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98" marR="51398" marT="0" marB="0"/>
                </a:tc>
                <a:extLst>
                  <a:ext uri="{0D108BD9-81ED-4DB2-BD59-A6C34878D82A}">
                    <a16:rowId xmlns:a16="http://schemas.microsoft.com/office/drawing/2014/main" val="317904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 smtClean="0"/>
              <a:t>Google Page Speed Insight </a:t>
            </a:r>
            <a:br>
              <a:rPr lang="ro-RO" sz="3200" dirty="0" smtClean="0"/>
            </a:br>
            <a:r>
              <a:rPr lang="ro-RO" sz="3200" dirty="0" smtClean="0"/>
              <a:t>Raport </a:t>
            </a:r>
            <a:endParaRPr lang="ro-RO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6096000" cy="3832698"/>
          </a:xfrm>
        </p:spPr>
      </p:pic>
    </p:spTree>
    <p:extLst>
      <p:ext uri="{BB962C8B-B14F-4D97-AF65-F5344CB8AC3E}">
        <p14:creationId xmlns:p14="http://schemas.microsoft.com/office/powerpoint/2010/main" val="3322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TEST CASES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90600"/>
            <a:ext cx="4572000" cy="52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1039</TotalTime>
  <Words>281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Garamond Pro Bold</vt:lpstr>
      <vt:lpstr>Arial</vt:lpstr>
      <vt:lpstr>Arial Rounded MT Bold</vt:lpstr>
      <vt:lpstr>Calibri</vt:lpstr>
      <vt:lpstr>Garamond</vt:lpstr>
      <vt:lpstr>Times New Roman</vt:lpstr>
      <vt:lpstr>Organic</vt:lpstr>
      <vt:lpstr>Web Application Testing  www.Republicabio.ro</vt:lpstr>
      <vt:lpstr>WHY Republicabio?</vt:lpstr>
      <vt:lpstr>About Republica Bio</vt:lpstr>
      <vt:lpstr>Mind MAP</vt:lpstr>
      <vt:lpstr>TOOLS USED</vt:lpstr>
      <vt:lpstr>TESTING TYPES and TESTING DESIGN TEHNIQUES</vt:lpstr>
      <vt:lpstr>BUGS OVERVIEW</vt:lpstr>
      <vt:lpstr>Google Page Speed Insight  Raport </vt:lpstr>
      <vt:lpstr>TEST CASES OVERVIEW</vt:lpstr>
      <vt:lpstr>CONCLUSIONS</vt:lpstr>
      <vt:lpstr>Multumesc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Brain Toys</dc:title>
  <dc:creator>Loredana</dc:creator>
  <cp:lastModifiedBy>me</cp:lastModifiedBy>
  <cp:revision>115</cp:revision>
  <dcterms:created xsi:type="dcterms:W3CDTF">2016-11-01T09:23:55Z</dcterms:created>
  <dcterms:modified xsi:type="dcterms:W3CDTF">2021-03-09T14:09:29Z</dcterms:modified>
</cp:coreProperties>
</file>