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323" r:id="rId2"/>
    <p:sldId id="257" r:id="rId3"/>
    <p:sldId id="325" r:id="rId4"/>
    <p:sldId id="277" r:id="rId5"/>
    <p:sldId id="300" r:id="rId6"/>
    <p:sldId id="326" r:id="rId7"/>
    <p:sldId id="327" r:id="rId8"/>
    <p:sldId id="328" r:id="rId9"/>
    <p:sldId id="332" r:id="rId10"/>
    <p:sldId id="329" r:id="rId11"/>
    <p:sldId id="330" r:id="rId12"/>
    <p:sldId id="336" r:id="rId13"/>
    <p:sldId id="331" r:id="rId14"/>
    <p:sldId id="333" r:id="rId15"/>
    <p:sldId id="335" r:id="rId16"/>
    <p:sldId id="337" r:id="rId17"/>
    <p:sldId id="338" r:id="rId18"/>
    <p:sldId id="339" r:id="rId19"/>
    <p:sldId id="340" r:id="rId20"/>
    <p:sldId id="334" r:id="rId21"/>
    <p:sldId id="342" r:id="rId22"/>
    <p:sldId id="343" r:id="rId23"/>
    <p:sldId id="355" r:id="rId24"/>
    <p:sldId id="356" r:id="rId25"/>
    <p:sldId id="357" r:id="rId26"/>
    <p:sldId id="344" r:id="rId27"/>
    <p:sldId id="345" r:id="rId28"/>
    <p:sldId id="346" r:id="rId29"/>
    <p:sldId id="347" r:id="rId30"/>
    <p:sldId id="348" r:id="rId31"/>
    <p:sldId id="349" r:id="rId32"/>
    <p:sldId id="350" r:id="rId33"/>
    <p:sldId id="351" r:id="rId34"/>
    <p:sldId id="352" r:id="rId35"/>
    <p:sldId id="353" r:id="rId36"/>
    <p:sldId id="354" r:id="rId37"/>
    <p:sldId id="358" r:id="rId38"/>
    <p:sldId id="341" r:id="rId3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99356B-E9FA-4006-9E4A-A16997A87F34}">
          <p14:sldIdLst>
            <p14:sldId id="323"/>
            <p14:sldId id="257"/>
            <p14:sldId id="325"/>
            <p14:sldId id="277"/>
            <p14:sldId id="300"/>
            <p14:sldId id="326"/>
            <p14:sldId id="327"/>
            <p14:sldId id="328"/>
            <p14:sldId id="332"/>
            <p14:sldId id="329"/>
            <p14:sldId id="330"/>
            <p14:sldId id="336"/>
            <p14:sldId id="331"/>
            <p14:sldId id="333"/>
            <p14:sldId id="335"/>
            <p14:sldId id="337"/>
            <p14:sldId id="338"/>
            <p14:sldId id="339"/>
            <p14:sldId id="340"/>
            <p14:sldId id="334"/>
            <p14:sldId id="342"/>
            <p14:sldId id="343"/>
            <p14:sldId id="355"/>
            <p14:sldId id="356"/>
            <p14:sldId id="357"/>
            <p14:sldId id="344"/>
            <p14:sldId id="345"/>
            <p14:sldId id="346"/>
            <p14:sldId id="347"/>
            <p14:sldId id="348"/>
            <p14:sldId id="349"/>
            <p14:sldId id="350"/>
            <p14:sldId id="351"/>
            <p14:sldId id="352"/>
            <p14:sldId id="353"/>
            <p14:sldId id="354"/>
            <p14:sldId id="358"/>
            <p14:sldId id="341"/>
          </p14:sldIdLst>
        </p14:section>
        <p14:section name="Sección sin título" id="{B580EAF5-ACB6-4131-ACF9-152FFFE57E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4" autoAdjust="0"/>
    <p:restoredTop sz="92868" autoAdjust="0"/>
  </p:normalViewPr>
  <p:slideViewPr>
    <p:cSldViewPr snapToGrid="0" snapToObjects="1">
      <p:cViewPr varScale="1">
        <p:scale>
          <a:sx n="111" d="100"/>
          <a:sy n="111" d="100"/>
        </p:scale>
        <p:origin x="1698" y="114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3/07/2019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09C0-05E9-436B-BAD0-838221C6BE38}" type="datetimeFigureOut">
              <a:rPr lang="es-419" smtClean="0"/>
              <a:t>3/7/2019</a:t>
            </a:fld>
            <a:endParaRPr lang="es-419"/>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408B4-C661-406E-8F30-E743514EEBEB}" type="slidenum">
              <a:rPr lang="es-419" smtClean="0"/>
              <a:t>‹Nº›</a:t>
            </a:fld>
            <a:endParaRPr lang="es-419"/>
          </a:p>
        </p:txBody>
      </p:sp>
    </p:spTree>
    <p:extLst>
      <p:ext uri="{BB962C8B-B14F-4D97-AF65-F5344CB8AC3E}">
        <p14:creationId xmlns:p14="http://schemas.microsoft.com/office/powerpoint/2010/main" val="36876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5</a:t>
            </a:fld>
            <a:endParaRPr lang="es-419"/>
          </a:p>
        </p:txBody>
      </p:sp>
    </p:spTree>
    <p:extLst>
      <p:ext uri="{BB962C8B-B14F-4D97-AF65-F5344CB8AC3E}">
        <p14:creationId xmlns:p14="http://schemas.microsoft.com/office/powerpoint/2010/main" val="246590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6</a:t>
            </a:fld>
            <a:endParaRPr lang="es-419"/>
          </a:p>
        </p:txBody>
      </p:sp>
    </p:spTree>
    <p:extLst>
      <p:ext uri="{BB962C8B-B14F-4D97-AF65-F5344CB8AC3E}">
        <p14:creationId xmlns:p14="http://schemas.microsoft.com/office/powerpoint/2010/main" val="3436903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03/07/2019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ENTREVISTA%20.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ormato%20Especificacion%20de%20Requerimientosyyp.xl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yecto%20sena%20(1).doc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Sustentación </a:t>
            </a:r>
          </a:p>
        </p:txBody>
      </p:sp>
      <p:sp>
        <p:nvSpPr>
          <p:cNvPr id="12" name="Título 1"/>
          <p:cNvSpPr txBox="1">
            <a:spLocks/>
          </p:cNvSpPr>
          <p:nvPr/>
        </p:nvSpPr>
        <p:spPr>
          <a:xfrm>
            <a:off x="420623" y="1285701"/>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Proyectos ADSI - I </a:t>
            </a:r>
          </a:p>
          <a:p>
            <a:pPr algn="l" defTabSz="288000"/>
            <a:r>
              <a:rPr lang="es-CO" sz="4800" b="1" dirty="0">
                <a:solidFill>
                  <a:schemeClr val="bg1">
                    <a:lumMod val="75000"/>
                  </a:schemeClr>
                </a:solidFill>
              </a:rPr>
              <a:t>Trimestre</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5" name="Rectángulo 4">
            <a:extLst>
              <a:ext uri="{FF2B5EF4-FFF2-40B4-BE49-F238E27FC236}">
                <a16:creationId xmlns:a16="http://schemas.microsoft.com/office/drawing/2014/main" id="{2309EA40-335A-4921-B6EA-72B052B9D424}"/>
              </a:ext>
            </a:extLst>
          </p:cNvPr>
          <p:cNvSpPr/>
          <p:nvPr/>
        </p:nvSpPr>
        <p:spPr>
          <a:xfrm>
            <a:off x="460460" y="2632408"/>
            <a:ext cx="7803991" cy="1692771"/>
          </a:xfrm>
          <a:prstGeom prst="rect">
            <a:avLst/>
          </a:prstGeom>
        </p:spPr>
        <p:txBody>
          <a:bodyPr wrap="square">
            <a:spAutoFit/>
          </a:bodyPr>
          <a:lstStyle/>
          <a:p>
            <a:pPr marL="457200" algn="just">
              <a:spcAft>
                <a:spcPts val="800"/>
              </a:spcAft>
            </a:pPr>
            <a:r>
              <a:rPr lang="es-MX" sz="2000" dirty="0">
                <a:ea typeface="Calibri" panose="020F0502020204030204" pitchFamily="34" charset="0"/>
                <a:cs typeface="Times New Roman" panose="02020603050405020304" pitchFamily="18" charset="0"/>
              </a:rPr>
              <a:t>El proyecto </a:t>
            </a:r>
            <a:r>
              <a:rPr lang="es-MX" sz="2400" dirty="0">
                <a:ea typeface="Calibri" panose="020F0502020204030204" pitchFamily="34" charset="0"/>
                <a:cs typeface="Times New Roman" panose="02020603050405020304" pitchFamily="18" charset="0"/>
              </a:rPr>
              <a:t>Applied</a:t>
            </a:r>
            <a:r>
              <a:rPr lang="es-MX" sz="2000" dirty="0">
                <a:ea typeface="Calibri" panose="020F0502020204030204" pitchFamily="34" charset="0"/>
                <a:cs typeface="Times New Roman" panose="02020603050405020304" pitchFamily="18" charset="0"/>
              </a:rPr>
              <a:t> Memory automatizara los inventarios que posee actualmente la sede Colombia, por lo cual el software será utilizado exclusivamente por los administrativos, personal de logística e instructores, procurando que el aplicativo se adapte a los requerimientos, requisitos y usuarios.</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43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3" name="Rectángulo 2">
            <a:extLst>
              <a:ext uri="{FF2B5EF4-FFF2-40B4-BE49-F238E27FC236}">
                <a16:creationId xmlns:a16="http://schemas.microsoft.com/office/drawing/2014/main" id="{9C4716D7-1AF2-4898-B619-E9B61AF257C6}"/>
              </a:ext>
            </a:extLst>
          </p:cNvPr>
          <p:cNvSpPr/>
          <p:nvPr/>
        </p:nvSpPr>
        <p:spPr>
          <a:xfrm>
            <a:off x="85061" y="2364445"/>
            <a:ext cx="8650514" cy="2970044"/>
          </a:xfrm>
          <a:prstGeom prst="rect">
            <a:avLst/>
          </a:prstGeom>
        </p:spPr>
        <p:txBody>
          <a:bodyPr wrap="square">
            <a:spAutoFit/>
          </a:bodyPr>
          <a:lstStyle/>
          <a:p>
            <a:pPr marL="457200" algn="just">
              <a:lnSpc>
                <a:spcPct val="150000"/>
              </a:lnSpc>
              <a:spcAft>
                <a:spcPts val="0"/>
              </a:spcAft>
            </a:pPr>
            <a:r>
              <a:rPr lang="es-MX" dirty="0">
                <a:latin typeface="Times New Roman" panose="02020603050405020304" pitchFamily="18"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800"/>
              </a:spcAft>
            </a:pPr>
            <a:r>
              <a:rPr lang="es-MX" sz="2000" dirty="0">
                <a:ea typeface="Calibri" panose="020F0502020204030204" pitchFamily="34" charset="0"/>
                <a:cs typeface="Times New Roman" panose="02020603050405020304" pitchFamily="18" charset="0"/>
              </a:rPr>
              <a:t>Lo que quiere Applied Memory, es mitigar ese tipo de inconformidades y problemáticas relacionadas que tiene la Sede Colombia, ya que con el aplicativo se tendrá un informe semanal de cada uno de los activos, dando paso a las actividades generadas en el uso diario de los activos, e igualmente estableciendo cuantos y que tipo de activos desaparecen semanalmente, la fecha y la hora en la cual el activo tuvo uso por medio de los aprendices, registrando los equipos que ingresan cada día y de esta manera dando seguridad y organización al manejo de los activos de la comunidad Sena.  </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10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45127" y="95694"/>
            <a:ext cx="7162800" cy="1626780"/>
          </a:xfrm>
          <a:prstGeom prst="rect">
            <a:avLst/>
          </a:prstGeom>
        </p:spPr>
        <p:txBody>
          <a:bodyPr vert="horz" wrap="square" lIns="91440" tIns="45720" rIns="91440" bIns="45720" rtlCol="0" anchor="ctr">
            <a:noAutofit/>
          </a:bodyPr>
          <a:lstStyle/>
          <a:p>
            <a:pPr algn="ctr"/>
            <a:r>
              <a:rPr lang="es-CO" sz="4800" b="1" dirty="0">
                <a:solidFill>
                  <a:schemeClr val="bg1"/>
                </a:solidFill>
              </a:rPr>
              <a:t>Técnicas levantamiento de información</a:t>
            </a:r>
            <a:endParaRPr lang="es-ES" sz="4800" b="1" dirty="0">
              <a:solidFill>
                <a:schemeClr val="bg1"/>
              </a:solidFill>
            </a:endParaRPr>
          </a:p>
        </p:txBody>
      </p:sp>
      <p:sp>
        <p:nvSpPr>
          <p:cNvPr id="3" name="Rectángulo 2">
            <a:extLst>
              <a:ext uri="{FF2B5EF4-FFF2-40B4-BE49-F238E27FC236}">
                <a16:creationId xmlns:a16="http://schemas.microsoft.com/office/drawing/2014/main" id="{B11E34E6-137D-4247-8993-BB26442E5FD5}"/>
              </a:ext>
            </a:extLst>
          </p:cNvPr>
          <p:cNvSpPr/>
          <p:nvPr/>
        </p:nvSpPr>
        <p:spPr>
          <a:xfrm>
            <a:off x="505609" y="2775473"/>
            <a:ext cx="8455511" cy="2246769"/>
          </a:xfrm>
          <a:prstGeom prst="rect">
            <a:avLst/>
          </a:prstGeom>
        </p:spPr>
        <p:txBody>
          <a:bodyPr wrap="square">
            <a:spAutoFit/>
          </a:bodyPr>
          <a:lstStyle/>
          <a:p>
            <a:pPr algn="just">
              <a:spcAft>
                <a:spcPts val="800"/>
              </a:spcAft>
            </a:pPr>
            <a:r>
              <a:rPr lang="es-MX" sz="2000" dirty="0">
                <a:ea typeface="Calibri" panose="020F0502020204030204" pitchFamily="34" charset="0"/>
                <a:cs typeface="Times New Roman" panose="02020603050405020304" pitchFamily="18" charset="0"/>
              </a:rPr>
              <a:t>Principalmente se identificaron las problemáticas principales que vienen afectando a la comunidad Sena, sede Colombia, posteriormente se inició con la planeación para determinar que técnica sería la más adecuada en el levantamiento de la información. Durante el proceso se concluyó que el instrumento más apropiado para la recolección de información sería la entrevista, la cual fue realizada  a la funcionaria administrativa Leidy Martínez y técnicos de logística Ricardo Guio y Ricardo Valbuena.</a:t>
            </a:r>
            <a:endParaRPr lang="es-CO" dirty="0">
              <a:effectLst/>
              <a:ea typeface="Calibri" panose="020F0502020204030204" pitchFamily="34" charset="0"/>
              <a:cs typeface="Times New Roman" panose="02020603050405020304" pitchFamily="18" charset="0"/>
            </a:endParaRPr>
          </a:p>
        </p:txBody>
      </p:sp>
      <p:sp>
        <p:nvSpPr>
          <p:cNvPr id="4" name="CuadroTexto 3"/>
          <p:cNvSpPr txBox="1"/>
          <p:nvPr/>
        </p:nvSpPr>
        <p:spPr>
          <a:xfrm>
            <a:off x="6242858" y="5511338"/>
            <a:ext cx="4239491" cy="748146"/>
          </a:xfrm>
          <a:prstGeom prst="rect">
            <a:avLst/>
          </a:prstGeom>
        </p:spPr>
        <p:txBody>
          <a:bodyPr vert="horz" wrap="square" lIns="91440" tIns="45720" rIns="91440" bIns="45720" rtlCol="0" anchor="ctr">
            <a:noAutofit/>
          </a:bodyPr>
          <a:lstStyle/>
          <a:p>
            <a:pPr algn="l"/>
            <a:r>
              <a:rPr lang="es-ES" b="1" dirty="0">
                <a:solidFill>
                  <a:srgbClr val="92D050"/>
                </a:solidFill>
                <a:hlinkClick r:id="rId2" action="ppaction://hlinkfile"/>
              </a:rPr>
              <a:t>ENTREVISTA .</a:t>
            </a:r>
            <a:r>
              <a:rPr lang="es-ES" b="1" dirty="0" err="1">
                <a:solidFill>
                  <a:srgbClr val="92D050"/>
                </a:solidFill>
                <a:hlinkClick r:id="rId2" action="ppaction://hlinkfile"/>
              </a:rPr>
              <a:t>docx</a:t>
            </a:r>
            <a:endParaRPr lang="es-ES" b="1" dirty="0">
              <a:solidFill>
                <a:srgbClr val="92D050"/>
              </a:solidFill>
            </a:endParaRPr>
          </a:p>
        </p:txBody>
      </p:sp>
    </p:spTree>
    <p:extLst>
      <p:ext uri="{BB962C8B-B14F-4D97-AF65-F5344CB8AC3E}">
        <p14:creationId xmlns:p14="http://schemas.microsoft.com/office/powerpoint/2010/main" val="172351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5BC7A6-7924-4414-ABD2-4F381B9C1A73}"/>
              </a:ext>
            </a:extLst>
          </p:cNvPr>
          <p:cNvSpPr txBox="1"/>
          <p:nvPr/>
        </p:nvSpPr>
        <p:spPr>
          <a:xfrm>
            <a:off x="134112" y="297872"/>
            <a:ext cx="2733779" cy="1067631"/>
          </a:xfrm>
          <a:prstGeom prst="rect">
            <a:avLst/>
          </a:prstGeom>
        </p:spPr>
        <p:txBody>
          <a:bodyPr vert="horz" wrap="none" lIns="91440" tIns="45720" rIns="91440" bIns="45720" rtlCol="0" anchor="ctr">
            <a:noAutofit/>
          </a:bodyPr>
          <a:lstStyle/>
          <a:p>
            <a:pPr algn="l"/>
            <a:r>
              <a:rPr lang="es-CO" sz="5400" b="1" dirty="0">
                <a:solidFill>
                  <a:schemeClr val="bg1"/>
                </a:solidFill>
              </a:rPr>
              <a:t>Requerimientos IEEE(830)</a:t>
            </a:r>
          </a:p>
        </p:txBody>
      </p:sp>
      <p:sp>
        <p:nvSpPr>
          <p:cNvPr id="4" name="CuadroTexto 3">
            <a:extLst>
              <a:ext uri="{FF2B5EF4-FFF2-40B4-BE49-F238E27FC236}">
                <a16:creationId xmlns:a16="http://schemas.microsoft.com/office/drawing/2014/main" id="{66B356D0-E204-4572-80B4-FDD64DE0CE03}"/>
              </a:ext>
            </a:extLst>
          </p:cNvPr>
          <p:cNvSpPr txBox="1"/>
          <p:nvPr/>
        </p:nvSpPr>
        <p:spPr>
          <a:xfrm>
            <a:off x="872836" y="2604654"/>
            <a:ext cx="7190509" cy="2840181"/>
          </a:xfrm>
          <a:prstGeom prst="rect">
            <a:avLst/>
          </a:prstGeom>
        </p:spPr>
        <p:txBody>
          <a:bodyPr vert="horz" wrap="none" lIns="91440" tIns="45720" rIns="91440" bIns="45720" rtlCol="0" anchor="ctr">
            <a:noAutofit/>
          </a:bodyPr>
          <a:lstStyle/>
          <a:p>
            <a:pPr marL="285750" indent="-285750" algn="l">
              <a:buFont typeface="Arial" panose="020B0604020202020204" pitchFamily="34" charset="0"/>
              <a:buChar char="•"/>
            </a:pPr>
            <a:endParaRPr lang="es-CO" sz="1600" b="1" dirty="0"/>
          </a:p>
          <a:p>
            <a:pPr marL="285750" indent="-285750" algn="l">
              <a:buFont typeface="Arial" panose="020B0604020202020204" pitchFamily="34" charset="0"/>
              <a:buChar char="•"/>
            </a:pPr>
            <a:endParaRPr lang="es-CO" sz="1600" b="1" dirty="0"/>
          </a:p>
        </p:txBody>
      </p:sp>
      <p:sp>
        <p:nvSpPr>
          <p:cNvPr id="5" name="CuadroTexto 4"/>
          <p:cNvSpPr txBox="1"/>
          <p:nvPr/>
        </p:nvSpPr>
        <p:spPr>
          <a:xfrm>
            <a:off x="1652107" y="1861870"/>
            <a:ext cx="4572000" cy="597408"/>
          </a:xfrm>
          <a:prstGeom prst="rect">
            <a:avLst/>
          </a:prstGeom>
        </p:spPr>
        <p:txBody>
          <a:bodyPr vert="horz" wrap="square" lIns="91440" tIns="45720" rIns="91440" bIns="45720" rtlCol="0" anchor="ctr">
            <a:noAutofit/>
          </a:bodyPr>
          <a:lstStyle/>
          <a:p>
            <a:pPr algn="l"/>
            <a:r>
              <a:rPr lang="es-CO" sz="2800" b="1" dirty="0">
                <a:solidFill>
                  <a:srgbClr val="92D050"/>
                </a:solidFill>
              </a:rPr>
              <a:t>Requerimientos funcionales</a:t>
            </a:r>
            <a:endParaRPr lang="es-ES" sz="2800" b="1" dirty="0">
              <a:solidFill>
                <a:srgbClr val="92D050"/>
              </a:solidFill>
            </a:endParaRPr>
          </a:p>
        </p:txBody>
      </p:sp>
      <p:sp>
        <p:nvSpPr>
          <p:cNvPr id="6" name="Rectángulo 5"/>
          <p:cNvSpPr/>
          <p:nvPr/>
        </p:nvSpPr>
        <p:spPr>
          <a:xfrm>
            <a:off x="872835" y="2718816"/>
            <a:ext cx="7821460" cy="3477875"/>
          </a:xfrm>
          <a:prstGeom prst="rect">
            <a:avLst/>
          </a:prstGeom>
        </p:spPr>
        <p:txBody>
          <a:bodyPr wrap="square">
            <a:spAutoFit/>
          </a:bodyPr>
          <a:lstStyle/>
          <a:p>
            <a:pPr marL="285750" lvl="0" indent="-285750">
              <a:buFont typeface="Arial" panose="020B0604020202020204" pitchFamily="34" charset="0"/>
              <a:buChar char="•"/>
            </a:pPr>
            <a:r>
              <a:rPr lang="es-ES" sz="2000" dirty="0"/>
              <a:t>RF1: Administrara información y la organizara debidamente </a:t>
            </a:r>
            <a:endParaRPr lang="es-CO" sz="2000" dirty="0"/>
          </a:p>
          <a:p>
            <a:pPr marL="285750" lvl="0" indent="-285750">
              <a:buFont typeface="Arial" panose="020B0604020202020204" pitchFamily="34" charset="0"/>
              <a:buChar char="•"/>
            </a:pPr>
            <a:r>
              <a:rPr lang="es-ES" sz="2000" dirty="0"/>
              <a:t>RF2: </a:t>
            </a:r>
            <a:r>
              <a:rPr lang="es-419" sz="2000" dirty="0"/>
              <a:t>Registrará e ingresará a cada usuario con su debido rol dentro del sistema.</a:t>
            </a:r>
            <a:endParaRPr lang="es-CO" sz="2000" dirty="0"/>
          </a:p>
          <a:p>
            <a:pPr marL="285750" lvl="0" indent="-285750">
              <a:buFont typeface="Arial" panose="020B0604020202020204" pitchFamily="34" charset="0"/>
              <a:buChar char="•"/>
            </a:pPr>
            <a:r>
              <a:rPr lang="es-ES" sz="2000" dirty="0"/>
              <a:t>RF3: </a:t>
            </a:r>
            <a:r>
              <a:rPr lang="es-419" sz="2000" dirty="0"/>
              <a:t>Se registrarán daños de los todos los activos.</a:t>
            </a:r>
            <a:endParaRPr lang="es-CO" sz="2000" dirty="0"/>
          </a:p>
          <a:p>
            <a:pPr marL="285750" lvl="0" indent="-285750">
              <a:buFont typeface="Arial" panose="020B0604020202020204" pitchFamily="34" charset="0"/>
              <a:buChar char="•"/>
            </a:pPr>
            <a:r>
              <a:rPr lang="es-ES" sz="2000" dirty="0"/>
              <a:t>RF4: Llevará un control de todos los activos.</a:t>
            </a:r>
            <a:endParaRPr lang="es-CO" sz="2000" dirty="0"/>
          </a:p>
          <a:p>
            <a:pPr marL="285750" lvl="0" indent="-285750">
              <a:buFont typeface="Arial" panose="020B0604020202020204" pitchFamily="34" charset="0"/>
              <a:buChar char="•"/>
            </a:pPr>
            <a:r>
              <a:rPr lang="es-ES" sz="2000" dirty="0"/>
              <a:t>RF5: Reportara en caso de que algo no esté registrado dentro del sistema. </a:t>
            </a:r>
            <a:endParaRPr lang="es-CO" sz="2000" dirty="0"/>
          </a:p>
          <a:p>
            <a:pPr marL="285750" lvl="0" indent="-285750">
              <a:buFont typeface="Arial" panose="020B0604020202020204" pitchFamily="34" charset="0"/>
              <a:buChar char="•"/>
            </a:pPr>
            <a:r>
              <a:rPr lang="es-ES" sz="2000" dirty="0"/>
              <a:t>RF6: </a:t>
            </a:r>
            <a:r>
              <a:rPr lang="es-419" sz="2000" dirty="0"/>
              <a:t>Requerirá un reporte semanal para el funcionamiento adecuado del software</a:t>
            </a:r>
            <a:endParaRPr lang="es-CO" sz="2000" dirty="0"/>
          </a:p>
          <a:p>
            <a:pPr marL="285750" lvl="0" indent="-285750">
              <a:buFont typeface="Arial" panose="020B0604020202020204" pitchFamily="34" charset="0"/>
              <a:buChar char="•"/>
            </a:pPr>
            <a:r>
              <a:rPr lang="es-ES" sz="2000" dirty="0"/>
              <a:t>RF7: </a:t>
            </a:r>
            <a:r>
              <a:rPr lang="es-419" sz="2000" dirty="0"/>
              <a:t>Contará con una sección de base de datos para los equipos que son ingresados por parte de la comunidad Sena. </a:t>
            </a:r>
            <a:endParaRPr lang="es-CO" sz="2000" dirty="0"/>
          </a:p>
        </p:txBody>
      </p:sp>
      <p:sp>
        <p:nvSpPr>
          <p:cNvPr id="2" name="CuadroTexto 1"/>
          <p:cNvSpPr txBox="1"/>
          <p:nvPr/>
        </p:nvSpPr>
        <p:spPr>
          <a:xfrm>
            <a:off x="3266902" y="5888915"/>
            <a:ext cx="4231178" cy="636576"/>
          </a:xfrm>
          <a:prstGeom prst="rect">
            <a:avLst/>
          </a:prstGeom>
        </p:spPr>
        <p:txBody>
          <a:bodyPr vert="horz" wrap="square" lIns="91440" tIns="45720" rIns="91440" bIns="45720" rtlCol="0" anchor="ctr">
            <a:noAutofit/>
          </a:bodyPr>
          <a:lstStyle/>
          <a:p>
            <a:pPr algn="l"/>
            <a:endParaRPr lang="es-ES" sz="8000" b="1" dirty="0">
              <a:solidFill>
                <a:srgbClr val="92D050"/>
              </a:solidFill>
            </a:endParaRPr>
          </a:p>
        </p:txBody>
      </p:sp>
      <p:sp>
        <p:nvSpPr>
          <p:cNvPr id="7" name="CuadroTexto 6"/>
          <p:cNvSpPr txBox="1"/>
          <p:nvPr/>
        </p:nvSpPr>
        <p:spPr>
          <a:xfrm>
            <a:off x="4962697" y="5953665"/>
            <a:ext cx="3624349" cy="507076"/>
          </a:xfrm>
          <a:prstGeom prst="rect">
            <a:avLst/>
          </a:prstGeom>
        </p:spPr>
        <p:txBody>
          <a:bodyPr vert="horz" wrap="square" lIns="91440" tIns="45720" rIns="91440" bIns="45720" rtlCol="0" anchor="ctr">
            <a:noAutofit/>
          </a:bodyPr>
          <a:lstStyle/>
          <a:p>
            <a:pPr algn="l"/>
            <a:r>
              <a:rPr lang="es-ES" sz="1200" b="1" dirty="0">
                <a:solidFill>
                  <a:srgbClr val="92D050"/>
                </a:solidFill>
                <a:hlinkClick r:id="rId2" action="ppaction://hlinkfile"/>
              </a:rPr>
              <a:t>Formato </a:t>
            </a:r>
            <a:r>
              <a:rPr lang="es-ES" sz="1200" b="1" dirty="0" err="1">
                <a:solidFill>
                  <a:srgbClr val="92D050"/>
                </a:solidFill>
                <a:hlinkClick r:id="rId2" action="ppaction://hlinkfile"/>
              </a:rPr>
              <a:t>Especificacion</a:t>
            </a:r>
            <a:r>
              <a:rPr lang="es-ES" sz="1200" b="1" dirty="0">
                <a:solidFill>
                  <a:srgbClr val="92D050"/>
                </a:solidFill>
                <a:hlinkClick r:id="rId2" action="ppaction://hlinkfile"/>
              </a:rPr>
              <a:t> de Requerimientosyyp.xlsx</a:t>
            </a:r>
            <a:endParaRPr lang="es-ES" sz="1200" b="1" dirty="0">
              <a:solidFill>
                <a:srgbClr val="92D050"/>
              </a:solidFill>
            </a:endParaRPr>
          </a:p>
        </p:txBody>
      </p:sp>
    </p:spTree>
    <p:extLst>
      <p:ext uri="{BB962C8B-B14F-4D97-AF65-F5344CB8AC3E}">
        <p14:creationId xmlns:p14="http://schemas.microsoft.com/office/powerpoint/2010/main" val="301287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55363" y="1624405"/>
            <a:ext cx="5925597" cy="1012469"/>
          </a:xfrm>
          <a:prstGeom prst="rect">
            <a:avLst/>
          </a:prstGeom>
        </p:spPr>
        <p:txBody>
          <a:bodyPr vert="horz" wrap="square" lIns="91440" tIns="45720" rIns="91440" bIns="45720" rtlCol="0" anchor="ctr">
            <a:noAutofit/>
          </a:bodyPr>
          <a:lstStyle/>
          <a:p>
            <a:pPr algn="l"/>
            <a:r>
              <a:rPr lang="es-CO" sz="3200" b="1" dirty="0">
                <a:solidFill>
                  <a:srgbClr val="92D050"/>
                </a:solidFill>
              </a:rPr>
              <a:t>Requerimientos no funcionales</a:t>
            </a:r>
            <a:endParaRPr lang="es-ES" sz="3200" b="1" dirty="0">
              <a:solidFill>
                <a:srgbClr val="92D050"/>
              </a:solidFill>
            </a:endParaRPr>
          </a:p>
        </p:txBody>
      </p:sp>
      <p:sp>
        <p:nvSpPr>
          <p:cNvPr id="4" name="Rectángulo 3"/>
          <p:cNvSpPr/>
          <p:nvPr/>
        </p:nvSpPr>
        <p:spPr>
          <a:xfrm>
            <a:off x="755904" y="2751892"/>
            <a:ext cx="6925056" cy="3139321"/>
          </a:xfrm>
          <a:prstGeom prst="rect">
            <a:avLst/>
          </a:prstGeom>
        </p:spPr>
        <p:txBody>
          <a:bodyPr wrap="square">
            <a:spAutoFit/>
          </a:bodyPr>
          <a:lstStyle/>
          <a:p>
            <a:pPr marL="285750" lvl="0" indent="-285750">
              <a:buFont typeface="Arial" panose="020B0604020202020204" pitchFamily="34" charset="0"/>
              <a:buChar char="•"/>
            </a:pPr>
            <a:r>
              <a:rPr lang="es-ES" dirty="0"/>
              <a:t>RNF1: Contará con una interfaz amigable para el usuario siendo un sistema ágil y eficaz .</a:t>
            </a:r>
            <a:endParaRPr lang="es-CO" dirty="0"/>
          </a:p>
          <a:p>
            <a:pPr marL="285750" lvl="0" indent="-285750">
              <a:buFont typeface="Arial" panose="020B0604020202020204" pitchFamily="34" charset="0"/>
              <a:buChar char="•"/>
            </a:pPr>
            <a:r>
              <a:rPr lang="es-ES" dirty="0"/>
              <a:t>RNF2: Contará con un sistema de seguridad para el ingreso a la plataforma</a:t>
            </a:r>
            <a:endParaRPr lang="es-CO" dirty="0"/>
          </a:p>
          <a:p>
            <a:pPr marL="285750" lvl="0" indent="-285750">
              <a:buFont typeface="Arial" panose="020B0604020202020204" pitchFamily="34" charset="0"/>
              <a:buChar char="•"/>
            </a:pPr>
            <a:r>
              <a:rPr lang="es-ES" dirty="0"/>
              <a:t>RNF3: </a:t>
            </a:r>
            <a:r>
              <a:rPr lang="es-419" dirty="0"/>
              <a:t>La aplicación debe permitir recoger toda la información, dada una fecha específica o rango de fechas ingresadas por el usuario</a:t>
            </a:r>
            <a:endParaRPr lang="es-CO" dirty="0"/>
          </a:p>
          <a:p>
            <a:pPr marL="285750" lvl="0" indent="-285750">
              <a:buFont typeface="Arial" panose="020B0604020202020204" pitchFamily="34" charset="0"/>
              <a:buChar char="•"/>
            </a:pPr>
            <a:r>
              <a:rPr lang="es-ES" dirty="0"/>
              <a:t>RNF4: </a:t>
            </a:r>
            <a:r>
              <a:rPr lang="es-419" dirty="0"/>
              <a:t>En cuanto a las contraseñas, estas se encuentran almacenadas en la base de datos por lo que no podrá ingresar al sistema una persona ajena</a:t>
            </a:r>
            <a:r>
              <a:rPr lang="es-CO" dirty="0"/>
              <a:t>, así asegurando que los datos estén protegidos del acceso no autorizado. </a:t>
            </a:r>
          </a:p>
          <a:p>
            <a:pPr marL="285750" lvl="0" indent="-285750">
              <a:buFont typeface="Arial" panose="020B0604020202020204" pitchFamily="34" charset="0"/>
              <a:buChar char="•"/>
            </a:pPr>
            <a:r>
              <a:rPr lang="es-ES"/>
              <a:t>RNF5: </a:t>
            </a:r>
            <a:r>
              <a:rPr lang="es-CO" dirty="0"/>
              <a:t>Procesara N cantidad de datos sin tener fallas en su software. </a:t>
            </a:r>
          </a:p>
        </p:txBody>
      </p:sp>
    </p:spTree>
    <p:extLst>
      <p:ext uri="{BB962C8B-B14F-4D97-AF65-F5344CB8AC3E}">
        <p14:creationId xmlns:p14="http://schemas.microsoft.com/office/powerpoint/2010/main" val="30563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02208" y="438912"/>
            <a:ext cx="7059168" cy="999744"/>
          </a:xfrm>
          <a:prstGeom prst="rect">
            <a:avLst/>
          </a:prstGeom>
        </p:spPr>
        <p:txBody>
          <a:bodyPr vert="horz" wrap="square" lIns="91440" tIns="45720" rIns="91440" bIns="45720" rtlCol="0" anchor="ctr">
            <a:noAutofit/>
          </a:bodyPr>
          <a:lstStyle/>
          <a:p>
            <a:pPr algn="ctr"/>
            <a:r>
              <a:rPr lang="es-CO" sz="6600" b="1" dirty="0">
                <a:solidFill>
                  <a:schemeClr val="bg1"/>
                </a:solidFill>
              </a:rPr>
              <a:t>Casos de uso</a:t>
            </a:r>
            <a:endParaRPr lang="es-ES" sz="6600" b="1" dirty="0">
              <a:solidFill>
                <a:schemeClr val="bg1"/>
              </a:solidFill>
            </a:endParaRPr>
          </a:p>
        </p:txBody>
      </p:sp>
      <p:pic>
        <p:nvPicPr>
          <p:cNvPr id="6" name="Imagen 5">
            <a:extLst>
              <a:ext uri="{FF2B5EF4-FFF2-40B4-BE49-F238E27FC236}">
                <a16:creationId xmlns:a16="http://schemas.microsoft.com/office/drawing/2014/main" id="{0C8BEAFC-C541-4ED6-B698-8AFDC9BCC0ED}"/>
              </a:ext>
            </a:extLst>
          </p:cNvPr>
          <p:cNvPicPr>
            <a:picLocks noChangeAspect="1"/>
          </p:cNvPicPr>
          <p:nvPr/>
        </p:nvPicPr>
        <p:blipFill>
          <a:blip r:embed="rId2"/>
          <a:stretch>
            <a:fillRect/>
          </a:stretch>
        </p:blipFill>
        <p:spPr>
          <a:xfrm>
            <a:off x="902208" y="1663908"/>
            <a:ext cx="7941989" cy="4985650"/>
          </a:xfrm>
          <a:prstGeom prst="rect">
            <a:avLst/>
          </a:prstGeom>
        </p:spPr>
      </p:pic>
    </p:spTree>
    <p:extLst>
      <p:ext uri="{BB962C8B-B14F-4D97-AF65-F5344CB8AC3E}">
        <p14:creationId xmlns:p14="http://schemas.microsoft.com/office/powerpoint/2010/main" val="142834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C23EDB-2755-44A0-B0BD-FC308CBDFA91}"/>
              </a:ext>
            </a:extLst>
          </p:cNvPr>
          <p:cNvSpPr txBox="1"/>
          <p:nvPr/>
        </p:nvSpPr>
        <p:spPr>
          <a:xfrm>
            <a:off x="624113" y="391886"/>
            <a:ext cx="8658109" cy="1149835"/>
          </a:xfrm>
          <a:prstGeom prst="rect">
            <a:avLst/>
          </a:prstGeom>
        </p:spPr>
        <p:txBody>
          <a:bodyPr vert="horz" wrap="square" lIns="91440" tIns="45720" rIns="91440" bIns="45720" rtlCol="0" anchor="ctr">
            <a:noAutofit/>
          </a:bodyPr>
          <a:lstStyle/>
          <a:p>
            <a:endParaRPr lang="es-MX" sz="3600" b="1" dirty="0">
              <a:solidFill>
                <a:schemeClr val="bg1"/>
              </a:solidFill>
            </a:endParaRPr>
          </a:p>
          <a:p>
            <a:endParaRPr lang="es-MX" sz="3600" b="1" dirty="0">
              <a:solidFill>
                <a:schemeClr val="bg1"/>
              </a:solidFill>
            </a:endParaRPr>
          </a:p>
          <a:p>
            <a:pPr algn="ctr"/>
            <a:r>
              <a:rPr lang="es-MX" sz="4000" b="1" dirty="0">
                <a:solidFill>
                  <a:schemeClr val="bg1"/>
                </a:solidFill>
              </a:rPr>
              <a:t>BPMN</a:t>
            </a:r>
          </a:p>
          <a:p>
            <a:r>
              <a:rPr lang="es-MX" sz="4000" b="1" dirty="0">
                <a:solidFill>
                  <a:schemeClr val="bg1"/>
                </a:solidFill>
              </a:rPr>
              <a:t>(Business Process Modeling Notation)</a:t>
            </a:r>
            <a:endParaRPr lang="es-CO" sz="4000" dirty="0">
              <a:solidFill>
                <a:schemeClr val="bg1"/>
              </a:solidFill>
            </a:endParaRPr>
          </a:p>
          <a:p>
            <a:pPr algn="l"/>
            <a:endParaRPr lang="es-CO" sz="8000" b="1" dirty="0">
              <a:solidFill>
                <a:srgbClr val="92D050"/>
              </a:solidFill>
            </a:endParaRPr>
          </a:p>
        </p:txBody>
      </p:sp>
      <p:pic>
        <p:nvPicPr>
          <p:cNvPr id="3" name="Imagen 2">
            <a:extLst>
              <a:ext uri="{FF2B5EF4-FFF2-40B4-BE49-F238E27FC236}">
                <a16:creationId xmlns:a16="http://schemas.microsoft.com/office/drawing/2014/main" id="{A7BBB7F8-54CF-4D00-BA6E-C84425ADA43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4114" y="2126932"/>
            <a:ext cx="8331200" cy="3925525"/>
          </a:xfrm>
          <a:prstGeom prst="rect">
            <a:avLst/>
          </a:prstGeom>
        </p:spPr>
      </p:pic>
    </p:spTree>
    <p:extLst>
      <p:ext uri="{BB962C8B-B14F-4D97-AF65-F5344CB8AC3E}">
        <p14:creationId xmlns:p14="http://schemas.microsoft.com/office/powerpoint/2010/main" val="361925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C918C4A-DC53-483B-858B-6DCF278CB138}"/>
              </a:ext>
            </a:extLst>
          </p:cNvPr>
          <p:cNvPicPr/>
          <p:nvPr/>
        </p:nvPicPr>
        <p:blipFill>
          <a:blip r:embed="rId2">
            <a:extLst>
              <a:ext uri="{28A0092B-C50C-407E-A947-70E740481C1C}">
                <a14:useLocalDpi xmlns:a14="http://schemas.microsoft.com/office/drawing/2010/main" val="0"/>
              </a:ext>
            </a:extLst>
          </a:blip>
          <a:stretch>
            <a:fillRect/>
          </a:stretch>
        </p:blipFill>
        <p:spPr>
          <a:xfrm>
            <a:off x="430306" y="1936376"/>
            <a:ext cx="8401721" cy="4624082"/>
          </a:xfrm>
          <a:prstGeom prst="rect">
            <a:avLst/>
          </a:prstGeom>
        </p:spPr>
      </p:pic>
    </p:spTree>
    <p:extLst>
      <p:ext uri="{BB962C8B-B14F-4D97-AF65-F5344CB8AC3E}">
        <p14:creationId xmlns:p14="http://schemas.microsoft.com/office/powerpoint/2010/main" val="304607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415FB2-530B-4BCD-8420-E27D3F20C667}"/>
              </a:ext>
            </a:extLst>
          </p:cNvPr>
          <p:cNvPicPr/>
          <p:nvPr/>
        </p:nvPicPr>
        <p:blipFill>
          <a:blip r:embed="rId2">
            <a:extLst>
              <a:ext uri="{28A0092B-C50C-407E-A947-70E740481C1C}">
                <a14:useLocalDpi xmlns:a14="http://schemas.microsoft.com/office/drawing/2010/main" val="0"/>
              </a:ext>
            </a:extLst>
          </a:blip>
          <a:stretch>
            <a:fillRect/>
          </a:stretch>
        </p:blipFill>
        <p:spPr>
          <a:xfrm>
            <a:off x="1088571" y="2322286"/>
            <a:ext cx="7373258" cy="3657599"/>
          </a:xfrm>
          <a:prstGeom prst="rect">
            <a:avLst/>
          </a:prstGeom>
        </p:spPr>
      </p:pic>
    </p:spTree>
    <p:extLst>
      <p:ext uri="{BB962C8B-B14F-4D97-AF65-F5344CB8AC3E}">
        <p14:creationId xmlns:p14="http://schemas.microsoft.com/office/powerpoint/2010/main" val="192137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BE81238-17D6-4F55-BBCE-D6A77BE00EA8}"/>
              </a:ext>
            </a:extLst>
          </p:cNvPr>
          <p:cNvPicPr/>
          <p:nvPr/>
        </p:nvPicPr>
        <p:blipFill>
          <a:blip r:embed="rId2">
            <a:extLst>
              <a:ext uri="{28A0092B-C50C-407E-A947-70E740481C1C}">
                <a14:useLocalDpi xmlns:a14="http://schemas.microsoft.com/office/drawing/2010/main" val="0"/>
              </a:ext>
            </a:extLst>
          </a:blip>
          <a:stretch>
            <a:fillRect/>
          </a:stretch>
        </p:blipFill>
        <p:spPr>
          <a:xfrm>
            <a:off x="1088570" y="2319336"/>
            <a:ext cx="7561943" cy="3791177"/>
          </a:xfrm>
          <a:prstGeom prst="rect">
            <a:avLst/>
          </a:prstGeom>
        </p:spPr>
      </p:pic>
    </p:spTree>
    <p:extLst>
      <p:ext uri="{BB962C8B-B14F-4D97-AF65-F5344CB8AC3E}">
        <p14:creationId xmlns:p14="http://schemas.microsoft.com/office/powerpoint/2010/main" val="62287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Modelo entidad de relación</a:t>
            </a:r>
            <a:endParaRPr lang="es-ES" sz="4400" b="1" dirty="0">
              <a:solidFill>
                <a:schemeClr val="bg1"/>
              </a:solidFill>
            </a:endParaRPr>
          </a:p>
        </p:txBody>
      </p:sp>
      <p:pic>
        <p:nvPicPr>
          <p:cNvPr id="4" name="Imagen 3" descr="C:\Users\APRENDIZ\Pictures\entidad relacion proyecto - Página 1.png">
            <a:extLst>
              <a:ext uri="{FF2B5EF4-FFF2-40B4-BE49-F238E27FC236}">
                <a16:creationId xmlns:a16="http://schemas.microsoft.com/office/drawing/2014/main" id="{974B2BDD-CA02-4B59-9AFF-D781D0CB08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850" y="1795517"/>
            <a:ext cx="7062018" cy="4810760"/>
          </a:xfrm>
          <a:prstGeom prst="rect">
            <a:avLst/>
          </a:prstGeom>
          <a:noFill/>
          <a:ln>
            <a:noFill/>
          </a:ln>
        </p:spPr>
      </p:pic>
    </p:spTree>
    <p:extLst>
      <p:ext uri="{BB962C8B-B14F-4D97-AF65-F5344CB8AC3E}">
        <p14:creationId xmlns:p14="http://schemas.microsoft.com/office/powerpoint/2010/main" val="53352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1D0A53-4AFC-4F7E-B86F-C00430CC3AE9}"/>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Diccionario de datos</a:t>
            </a:r>
            <a:endParaRPr lang="es-ES" sz="4400" b="1" dirty="0">
              <a:solidFill>
                <a:schemeClr val="bg1"/>
              </a:solidFill>
            </a:endParaRPr>
          </a:p>
        </p:txBody>
      </p:sp>
      <p:pic>
        <p:nvPicPr>
          <p:cNvPr id="4" name="Imagen 3">
            <a:extLst>
              <a:ext uri="{FF2B5EF4-FFF2-40B4-BE49-F238E27FC236}">
                <a16:creationId xmlns:a16="http://schemas.microsoft.com/office/drawing/2014/main" id="{B9B49B29-3435-461A-8374-5154DBAF7071}"/>
              </a:ext>
            </a:extLst>
          </p:cNvPr>
          <p:cNvPicPr/>
          <p:nvPr/>
        </p:nvPicPr>
        <p:blipFill>
          <a:blip r:embed="rId2"/>
          <a:stretch>
            <a:fillRect/>
          </a:stretch>
        </p:blipFill>
        <p:spPr>
          <a:xfrm>
            <a:off x="1389413" y="2006930"/>
            <a:ext cx="6935189" cy="4387774"/>
          </a:xfrm>
          <a:prstGeom prst="rect">
            <a:avLst/>
          </a:prstGeom>
        </p:spPr>
      </p:pic>
    </p:spTree>
    <p:extLst>
      <p:ext uri="{BB962C8B-B14F-4D97-AF65-F5344CB8AC3E}">
        <p14:creationId xmlns:p14="http://schemas.microsoft.com/office/powerpoint/2010/main" val="117617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50555CB-53AD-4129-A06F-33DABF163DEE}"/>
              </a:ext>
            </a:extLst>
          </p:cNvPr>
          <p:cNvPicPr/>
          <p:nvPr/>
        </p:nvPicPr>
        <p:blipFill>
          <a:blip r:embed="rId2"/>
          <a:stretch>
            <a:fillRect/>
          </a:stretch>
        </p:blipFill>
        <p:spPr>
          <a:xfrm>
            <a:off x="1765935" y="1973897"/>
            <a:ext cx="6558668" cy="4236898"/>
          </a:xfrm>
          <a:prstGeom prst="rect">
            <a:avLst/>
          </a:prstGeom>
        </p:spPr>
      </p:pic>
    </p:spTree>
    <p:extLst>
      <p:ext uri="{BB962C8B-B14F-4D97-AF65-F5344CB8AC3E}">
        <p14:creationId xmlns:p14="http://schemas.microsoft.com/office/powerpoint/2010/main" val="155566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3806FB-5CB3-4CF3-8F1E-8E6A3E64FD23}"/>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ES" sz="4400" b="1" dirty="0">
                <a:solidFill>
                  <a:schemeClr val="bg1"/>
                </a:solidFill>
              </a:rPr>
              <a:t>Cronograma presupuesto</a:t>
            </a:r>
          </a:p>
        </p:txBody>
      </p:sp>
      <p:pic>
        <p:nvPicPr>
          <p:cNvPr id="4" name="Imagen 3">
            <a:extLst>
              <a:ext uri="{FF2B5EF4-FFF2-40B4-BE49-F238E27FC236}">
                <a16:creationId xmlns:a16="http://schemas.microsoft.com/office/drawing/2014/main" id="{DA9D7129-726E-4AF1-90FE-92806277352F}"/>
              </a:ext>
            </a:extLst>
          </p:cNvPr>
          <p:cNvPicPr>
            <a:picLocks noChangeAspect="1"/>
          </p:cNvPicPr>
          <p:nvPr/>
        </p:nvPicPr>
        <p:blipFill>
          <a:blip r:embed="rId2"/>
          <a:stretch>
            <a:fillRect/>
          </a:stretch>
        </p:blipFill>
        <p:spPr>
          <a:xfrm>
            <a:off x="406186" y="1708029"/>
            <a:ext cx="8582538" cy="5093899"/>
          </a:xfrm>
          <a:prstGeom prst="rect">
            <a:avLst/>
          </a:prstGeom>
        </p:spPr>
      </p:pic>
    </p:spTree>
    <p:extLst>
      <p:ext uri="{BB962C8B-B14F-4D97-AF65-F5344CB8AC3E}">
        <p14:creationId xmlns:p14="http://schemas.microsoft.com/office/powerpoint/2010/main" val="234062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3E2DAB8-EDC1-4FBB-8E0B-E7C257383244}"/>
              </a:ext>
            </a:extLst>
          </p:cNvPr>
          <p:cNvPicPr>
            <a:picLocks noChangeAspect="1"/>
          </p:cNvPicPr>
          <p:nvPr/>
        </p:nvPicPr>
        <p:blipFill>
          <a:blip r:embed="rId2"/>
          <a:stretch>
            <a:fillRect/>
          </a:stretch>
        </p:blipFill>
        <p:spPr>
          <a:xfrm>
            <a:off x="360486" y="1962345"/>
            <a:ext cx="8440614" cy="4659497"/>
          </a:xfrm>
          <a:prstGeom prst="rect">
            <a:avLst/>
          </a:prstGeom>
        </p:spPr>
      </p:pic>
    </p:spTree>
    <p:extLst>
      <p:ext uri="{BB962C8B-B14F-4D97-AF65-F5344CB8AC3E}">
        <p14:creationId xmlns:p14="http://schemas.microsoft.com/office/powerpoint/2010/main" val="411885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003407-F6B5-434A-BED8-8BFA38C9C55C}"/>
              </a:ext>
            </a:extLst>
          </p:cNvPr>
          <p:cNvPicPr>
            <a:picLocks noChangeAspect="1"/>
          </p:cNvPicPr>
          <p:nvPr/>
        </p:nvPicPr>
        <p:blipFill>
          <a:blip r:embed="rId2"/>
          <a:stretch>
            <a:fillRect/>
          </a:stretch>
        </p:blipFill>
        <p:spPr>
          <a:xfrm>
            <a:off x="61546" y="2064851"/>
            <a:ext cx="8918233" cy="3210534"/>
          </a:xfrm>
          <a:prstGeom prst="rect">
            <a:avLst/>
          </a:prstGeom>
        </p:spPr>
      </p:pic>
      <p:pic>
        <p:nvPicPr>
          <p:cNvPr id="4" name="Imagen 3">
            <a:extLst>
              <a:ext uri="{FF2B5EF4-FFF2-40B4-BE49-F238E27FC236}">
                <a16:creationId xmlns:a16="http://schemas.microsoft.com/office/drawing/2014/main" id="{818B2606-F034-4AC6-BF91-5BF38BB384F1}"/>
              </a:ext>
            </a:extLst>
          </p:cNvPr>
          <p:cNvPicPr>
            <a:picLocks noChangeAspect="1"/>
          </p:cNvPicPr>
          <p:nvPr/>
        </p:nvPicPr>
        <p:blipFill>
          <a:blip r:embed="rId3"/>
          <a:stretch>
            <a:fillRect/>
          </a:stretch>
        </p:blipFill>
        <p:spPr>
          <a:xfrm>
            <a:off x="0" y="5535035"/>
            <a:ext cx="8889023" cy="781960"/>
          </a:xfrm>
          <a:prstGeom prst="rect">
            <a:avLst/>
          </a:prstGeom>
        </p:spPr>
      </p:pic>
    </p:spTree>
    <p:extLst>
      <p:ext uri="{BB962C8B-B14F-4D97-AF65-F5344CB8AC3E}">
        <p14:creationId xmlns:p14="http://schemas.microsoft.com/office/powerpoint/2010/main" val="282235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C2023C-F06F-40C6-8ECE-6EE504CD48FB}"/>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Diagrama de distribución</a:t>
            </a:r>
            <a:endParaRPr lang="es-ES" sz="4400" b="1" dirty="0">
              <a:solidFill>
                <a:schemeClr val="bg1"/>
              </a:solidFill>
            </a:endParaRPr>
          </a:p>
        </p:txBody>
      </p:sp>
      <p:pic>
        <p:nvPicPr>
          <p:cNvPr id="4" name="Imagen 3" descr="C:\Users\APRENDIZ\Pictures\image.png">
            <a:extLst>
              <a:ext uri="{FF2B5EF4-FFF2-40B4-BE49-F238E27FC236}">
                <a16:creationId xmlns:a16="http://schemas.microsoft.com/office/drawing/2014/main" id="{D7EA307F-F369-4AA6-91A8-F65B27DD0B84}"/>
              </a:ext>
            </a:extLst>
          </p:cNvPr>
          <p:cNvPicPr/>
          <p:nvPr/>
        </p:nvPicPr>
        <p:blipFill rotWithShape="1">
          <a:blip r:embed="rId2">
            <a:extLst>
              <a:ext uri="{28A0092B-C50C-407E-A947-70E740481C1C}">
                <a14:useLocalDpi xmlns:a14="http://schemas.microsoft.com/office/drawing/2010/main" val="0"/>
              </a:ext>
            </a:extLst>
          </a:blip>
          <a:srcRect l="11698" t="11631" r="10141" b="32624"/>
          <a:stretch/>
        </p:blipFill>
        <p:spPr bwMode="auto">
          <a:xfrm>
            <a:off x="866899" y="2192972"/>
            <a:ext cx="6664201" cy="42017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3529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71E1CC-FFAC-4F27-B408-1EE92BFE31B9}"/>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Diagrama de clases</a:t>
            </a:r>
          </a:p>
        </p:txBody>
      </p:sp>
      <p:pic>
        <p:nvPicPr>
          <p:cNvPr id="3" name="Imagen 2" descr="C:\Users\APRENDIZ\Pictures\entidad relacion proyecto.png">
            <a:extLst>
              <a:ext uri="{FF2B5EF4-FFF2-40B4-BE49-F238E27FC236}">
                <a16:creationId xmlns:a16="http://schemas.microsoft.com/office/drawing/2014/main" id="{51DFA1EC-E2C9-4EFA-AC82-F9F9B4F6B4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91278"/>
            <a:ext cx="6034755" cy="4866722"/>
          </a:xfrm>
          <a:prstGeom prst="rect">
            <a:avLst/>
          </a:prstGeom>
          <a:noFill/>
          <a:ln>
            <a:noFill/>
          </a:ln>
        </p:spPr>
      </p:pic>
    </p:spTree>
    <p:extLst>
      <p:ext uri="{BB962C8B-B14F-4D97-AF65-F5344CB8AC3E}">
        <p14:creationId xmlns:p14="http://schemas.microsoft.com/office/powerpoint/2010/main" val="372696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7A59823-7004-410F-8889-CC67948615E3}"/>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mockups</a:t>
            </a:r>
          </a:p>
        </p:txBody>
      </p:sp>
      <p:pic>
        <p:nvPicPr>
          <p:cNvPr id="3" name="Imagen 2">
            <a:extLst>
              <a:ext uri="{FF2B5EF4-FFF2-40B4-BE49-F238E27FC236}">
                <a16:creationId xmlns:a16="http://schemas.microsoft.com/office/drawing/2014/main" id="{576CB1C8-F6AE-4744-B11D-112D6FFD8B3B}"/>
              </a:ext>
            </a:extLst>
          </p:cNvPr>
          <p:cNvPicPr/>
          <p:nvPr/>
        </p:nvPicPr>
        <p:blipFill>
          <a:blip r:embed="rId2"/>
          <a:stretch>
            <a:fillRect/>
          </a:stretch>
        </p:blipFill>
        <p:spPr>
          <a:xfrm>
            <a:off x="1785648" y="2318100"/>
            <a:ext cx="6337074" cy="3785817"/>
          </a:xfrm>
          <a:prstGeom prst="rect">
            <a:avLst/>
          </a:prstGeom>
        </p:spPr>
      </p:pic>
    </p:spTree>
    <p:extLst>
      <p:ext uri="{BB962C8B-B14F-4D97-AF65-F5344CB8AC3E}">
        <p14:creationId xmlns:p14="http://schemas.microsoft.com/office/powerpoint/2010/main" val="32568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47585DB-39B2-484B-AC30-D6872496FAE3}"/>
              </a:ext>
            </a:extLst>
          </p:cNvPr>
          <p:cNvPicPr/>
          <p:nvPr/>
        </p:nvPicPr>
        <p:blipFill>
          <a:blip r:embed="rId2"/>
          <a:stretch>
            <a:fillRect/>
          </a:stretch>
        </p:blipFill>
        <p:spPr>
          <a:xfrm>
            <a:off x="1765935" y="2156777"/>
            <a:ext cx="6523042" cy="3780885"/>
          </a:xfrm>
          <a:prstGeom prst="rect">
            <a:avLst/>
          </a:prstGeom>
        </p:spPr>
      </p:pic>
    </p:spTree>
    <p:extLst>
      <p:ext uri="{BB962C8B-B14F-4D97-AF65-F5344CB8AC3E}">
        <p14:creationId xmlns:p14="http://schemas.microsoft.com/office/powerpoint/2010/main" val="231476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26023" y="888813"/>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dirty="0">
                <a:ln w="13462">
                  <a:solidFill>
                    <a:schemeClr val="bg1"/>
                  </a:solidFill>
                  <a:prstDash val="solid"/>
                </a:ln>
                <a:solidFill>
                  <a:schemeClr val="bg1"/>
                </a:solidFill>
                <a:effectLst>
                  <a:outerShdw dist="38100" dir="2700000" algn="bl" rotWithShape="0">
                    <a:schemeClr val="accent5"/>
                  </a:outerShdw>
                </a:effectLst>
              </a:rPr>
              <a:t>Applied Memory</a:t>
            </a:r>
          </a:p>
          <a:p>
            <a:pPr algn="l"/>
            <a:endParaRPr lang="es-ES" sz="5400" dirty="0">
              <a:solidFill>
                <a:schemeClr val="bg1"/>
              </a:solidFill>
            </a:endParaRPr>
          </a:p>
        </p:txBody>
      </p:sp>
      <p:sp>
        <p:nvSpPr>
          <p:cNvPr id="3" name="Rectángulo 2"/>
          <p:cNvSpPr/>
          <p:nvPr/>
        </p:nvSpPr>
        <p:spPr>
          <a:xfrm>
            <a:off x="1233055" y="2405622"/>
            <a:ext cx="6262254" cy="3877985"/>
          </a:xfrm>
          <a:prstGeom prst="rect">
            <a:avLst/>
          </a:prstGeom>
        </p:spPr>
        <p:txBody>
          <a:bodyPr wrap="square">
            <a:spAutoFit/>
          </a:bodyPr>
          <a:lstStyle/>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Paula Andrea Aragón Ortegón.</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Dylan Sneider Sánchez Rojas.</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Esteban Peñaranda Gómez</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Felipe Acosta García.</a:t>
            </a:r>
          </a:p>
          <a:p>
            <a:pPr algn="ctr"/>
            <a:endPar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endParaRPr>
          </a:p>
          <a:p>
            <a:pPr algn="ctr"/>
            <a:r>
              <a:rPr lang="es-CO" sz="20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1803170 G2</a:t>
            </a:r>
          </a:p>
          <a:p>
            <a:pPr algn="ctr"/>
            <a:r>
              <a:rPr lang="es-CO"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2019.</a:t>
            </a:r>
          </a:p>
          <a:p>
            <a:pPr marL="685800" indent="-685800">
              <a:buFont typeface="Arial" panose="020B0604020202020204" pitchFamily="34" charset="0"/>
              <a:buChar char="•"/>
            </a:pPr>
            <a:endParaRPr lang="es-E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CuadroTexto 3"/>
          <p:cNvSpPr txBox="1"/>
          <p:nvPr/>
        </p:nvSpPr>
        <p:spPr>
          <a:xfrm>
            <a:off x="1313411" y="5719156"/>
            <a:ext cx="6325985" cy="922713"/>
          </a:xfrm>
          <a:prstGeom prst="rect">
            <a:avLst/>
          </a:prstGeom>
        </p:spPr>
        <p:txBody>
          <a:bodyPr vert="horz" wrap="square" lIns="91440" tIns="45720" rIns="91440" bIns="45720" rtlCol="0" anchor="ctr">
            <a:noAutofit/>
          </a:bodyPr>
          <a:lstStyle/>
          <a:p>
            <a:pPr algn="ctr"/>
            <a:r>
              <a:rPr lang="es-ES" sz="2400" b="1" dirty="0">
                <a:solidFill>
                  <a:srgbClr val="00B050"/>
                </a:solidFill>
                <a:hlinkClick r:id="rId2" action="ppaction://hlinkfile"/>
              </a:rPr>
              <a:t>proyecto </a:t>
            </a:r>
            <a:r>
              <a:rPr lang="es-ES" sz="2400" b="1" dirty="0" err="1">
                <a:solidFill>
                  <a:srgbClr val="00B050"/>
                </a:solidFill>
                <a:hlinkClick r:id="rId2" action="ppaction://hlinkfile"/>
              </a:rPr>
              <a:t>sena</a:t>
            </a:r>
            <a:r>
              <a:rPr lang="es-ES" sz="2400" b="1" dirty="0">
                <a:solidFill>
                  <a:srgbClr val="00B050"/>
                </a:solidFill>
                <a:hlinkClick r:id="rId2" action="ppaction://hlinkfile"/>
              </a:rPr>
              <a:t> (1).docx</a:t>
            </a:r>
            <a:endParaRPr lang="es-ES" sz="2400" b="1" dirty="0">
              <a:solidFill>
                <a:srgbClr val="00B050"/>
              </a:solidFill>
            </a:endParaRPr>
          </a:p>
        </p:txBody>
      </p:sp>
    </p:spTree>
    <p:extLst>
      <p:ext uri="{BB962C8B-B14F-4D97-AF65-F5344CB8AC3E}">
        <p14:creationId xmlns:p14="http://schemas.microsoft.com/office/powerpoint/2010/main" val="2990981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18B69DA-B6F2-4BAB-BD5D-9BA6D1A94232}"/>
              </a:ext>
            </a:extLst>
          </p:cNvPr>
          <p:cNvPicPr/>
          <p:nvPr/>
        </p:nvPicPr>
        <p:blipFill>
          <a:blip r:embed="rId2"/>
          <a:stretch>
            <a:fillRect/>
          </a:stretch>
        </p:blipFill>
        <p:spPr>
          <a:xfrm>
            <a:off x="1765934" y="2312034"/>
            <a:ext cx="6178657" cy="3554375"/>
          </a:xfrm>
          <a:prstGeom prst="rect">
            <a:avLst/>
          </a:prstGeom>
        </p:spPr>
      </p:pic>
    </p:spTree>
    <p:extLst>
      <p:ext uri="{BB962C8B-B14F-4D97-AF65-F5344CB8AC3E}">
        <p14:creationId xmlns:p14="http://schemas.microsoft.com/office/powerpoint/2010/main" val="3078441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AE5FAA5-E507-428F-AF8C-174E08A86F52}"/>
              </a:ext>
            </a:extLst>
          </p:cNvPr>
          <p:cNvPicPr/>
          <p:nvPr/>
        </p:nvPicPr>
        <p:blipFill>
          <a:blip r:embed="rId2"/>
          <a:stretch>
            <a:fillRect/>
          </a:stretch>
        </p:blipFill>
        <p:spPr>
          <a:xfrm>
            <a:off x="1765935" y="2024735"/>
            <a:ext cx="5612130" cy="3877310"/>
          </a:xfrm>
          <a:prstGeom prst="rect">
            <a:avLst/>
          </a:prstGeom>
        </p:spPr>
      </p:pic>
    </p:spTree>
    <p:extLst>
      <p:ext uri="{BB962C8B-B14F-4D97-AF65-F5344CB8AC3E}">
        <p14:creationId xmlns:p14="http://schemas.microsoft.com/office/powerpoint/2010/main" val="3742030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F70A55E-3857-4B24-8091-D8AC3B113D0A}"/>
              </a:ext>
            </a:extLst>
          </p:cNvPr>
          <p:cNvPicPr/>
          <p:nvPr/>
        </p:nvPicPr>
        <p:blipFill>
          <a:blip r:embed="rId2"/>
          <a:stretch>
            <a:fillRect/>
          </a:stretch>
        </p:blipFill>
        <p:spPr>
          <a:xfrm>
            <a:off x="1920314" y="2160130"/>
            <a:ext cx="5612130" cy="3986530"/>
          </a:xfrm>
          <a:prstGeom prst="rect">
            <a:avLst/>
          </a:prstGeom>
        </p:spPr>
      </p:pic>
    </p:spTree>
    <p:extLst>
      <p:ext uri="{BB962C8B-B14F-4D97-AF65-F5344CB8AC3E}">
        <p14:creationId xmlns:p14="http://schemas.microsoft.com/office/powerpoint/2010/main" val="3888595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174FCE-B4BF-4A72-94FF-B894D5E40193}"/>
              </a:ext>
            </a:extLst>
          </p:cNvPr>
          <p:cNvPicPr/>
          <p:nvPr/>
        </p:nvPicPr>
        <p:blipFill>
          <a:blip r:embed="rId2"/>
          <a:stretch>
            <a:fillRect/>
          </a:stretch>
        </p:blipFill>
        <p:spPr>
          <a:xfrm>
            <a:off x="1765935" y="2311399"/>
            <a:ext cx="6487416" cy="3436257"/>
          </a:xfrm>
          <a:prstGeom prst="rect">
            <a:avLst/>
          </a:prstGeom>
        </p:spPr>
      </p:pic>
    </p:spTree>
    <p:extLst>
      <p:ext uri="{BB962C8B-B14F-4D97-AF65-F5344CB8AC3E}">
        <p14:creationId xmlns:p14="http://schemas.microsoft.com/office/powerpoint/2010/main" val="131696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F223352-5F89-493F-A5DA-F14AACED74DB}"/>
              </a:ext>
            </a:extLst>
          </p:cNvPr>
          <p:cNvPicPr/>
          <p:nvPr/>
        </p:nvPicPr>
        <p:blipFill>
          <a:blip r:embed="rId2"/>
          <a:stretch>
            <a:fillRect/>
          </a:stretch>
        </p:blipFill>
        <p:spPr>
          <a:xfrm>
            <a:off x="1765934" y="2281599"/>
            <a:ext cx="6143031" cy="3941071"/>
          </a:xfrm>
          <a:prstGeom prst="rect">
            <a:avLst/>
          </a:prstGeom>
        </p:spPr>
      </p:pic>
    </p:spTree>
    <p:extLst>
      <p:ext uri="{BB962C8B-B14F-4D97-AF65-F5344CB8AC3E}">
        <p14:creationId xmlns:p14="http://schemas.microsoft.com/office/powerpoint/2010/main" val="355759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EFB544-D16D-4299-8817-18BD15C05AC9}"/>
              </a:ext>
            </a:extLst>
          </p:cNvPr>
          <p:cNvPicPr/>
          <p:nvPr/>
        </p:nvPicPr>
        <p:blipFill>
          <a:blip r:embed="rId2"/>
          <a:stretch>
            <a:fillRect/>
          </a:stretch>
        </p:blipFill>
        <p:spPr>
          <a:xfrm>
            <a:off x="1765935" y="2150729"/>
            <a:ext cx="5612130" cy="3910330"/>
          </a:xfrm>
          <a:prstGeom prst="rect">
            <a:avLst/>
          </a:prstGeom>
        </p:spPr>
      </p:pic>
    </p:spTree>
    <p:extLst>
      <p:ext uri="{BB962C8B-B14F-4D97-AF65-F5344CB8AC3E}">
        <p14:creationId xmlns:p14="http://schemas.microsoft.com/office/powerpoint/2010/main" val="4073914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A108ACE-5668-4ED0-BE14-8E04CF46ED80}"/>
              </a:ext>
            </a:extLst>
          </p:cNvPr>
          <p:cNvPicPr/>
          <p:nvPr/>
        </p:nvPicPr>
        <p:blipFill>
          <a:blip r:embed="rId2"/>
          <a:stretch>
            <a:fillRect/>
          </a:stretch>
        </p:blipFill>
        <p:spPr>
          <a:xfrm>
            <a:off x="1765935" y="2052320"/>
            <a:ext cx="6368662" cy="3790340"/>
          </a:xfrm>
          <a:prstGeom prst="rect">
            <a:avLst/>
          </a:prstGeom>
        </p:spPr>
      </p:pic>
    </p:spTree>
    <p:extLst>
      <p:ext uri="{BB962C8B-B14F-4D97-AF65-F5344CB8AC3E}">
        <p14:creationId xmlns:p14="http://schemas.microsoft.com/office/powerpoint/2010/main" val="3495481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E8FFAF-0F76-4DFA-81E4-8F10232D9E3A}"/>
              </a:ext>
            </a:extLst>
          </p:cNvPr>
          <p:cNvPicPr>
            <a:picLocks noChangeAspect="1"/>
          </p:cNvPicPr>
          <p:nvPr/>
        </p:nvPicPr>
        <p:blipFill>
          <a:blip r:embed="rId2"/>
          <a:stretch>
            <a:fillRect/>
          </a:stretch>
        </p:blipFill>
        <p:spPr>
          <a:xfrm>
            <a:off x="211016" y="2303585"/>
            <a:ext cx="8932984" cy="4431322"/>
          </a:xfrm>
          <a:prstGeom prst="rect">
            <a:avLst/>
          </a:prstGeom>
        </p:spPr>
      </p:pic>
      <p:sp>
        <p:nvSpPr>
          <p:cNvPr id="4" name="CuadroTexto 3">
            <a:extLst>
              <a:ext uri="{FF2B5EF4-FFF2-40B4-BE49-F238E27FC236}">
                <a16:creationId xmlns:a16="http://schemas.microsoft.com/office/drawing/2014/main" id="{215E97B0-4E65-43A2-8A61-A08B2BA4594F}"/>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800" b="1" dirty="0">
                <a:solidFill>
                  <a:schemeClr val="bg1"/>
                </a:solidFill>
              </a:rPr>
              <a:t>Control de versiones</a:t>
            </a:r>
            <a:endParaRPr lang="es-ES" sz="4800" b="1" dirty="0">
              <a:solidFill>
                <a:schemeClr val="bg1"/>
              </a:solidFill>
            </a:endParaRPr>
          </a:p>
        </p:txBody>
      </p:sp>
    </p:spTree>
    <p:extLst>
      <p:ext uri="{BB962C8B-B14F-4D97-AF65-F5344CB8AC3E}">
        <p14:creationId xmlns:p14="http://schemas.microsoft.com/office/powerpoint/2010/main" val="3571317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500E1F-DA71-4C9B-9267-7E1B15CFB531}"/>
              </a:ext>
            </a:extLst>
          </p:cNvPr>
          <p:cNvSpPr txBox="1"/>
          <p:nvPr/>
        </p:nvSpPr>
        <p:spPr>
          <a:xfrm>
            <a:off x="651510" y="457200"/>
            <a:ext cx="6995160" cy="971550"/>
          </a:xfrm>
          <a:prstGeom prst="rect">
            <a:avLst/>
          </a:prstGeom>
        </p:spPr>
        <p:txBody>
          <a:bodyPr vert="horz" wrap="square" lIns="91440" tIns="45720" rIns="91440" bIns="45720" rtlCol="0" anchor="ctr">
            <a:noAutofit/>
          </a:bodyPr>
          <a:lstStyle/>
          <a:p>
            <a:pPr algn="ctr"/>
            <a:r>
              <a:rPr lang="es-ES" sz="8000" b="1" dirty="0">
                <a:solidFill>
                  <a:schemeClr val="bg1"/>
                </a:solidFill>
              </a:rPr>
              <a:t>Gracias</a:t>
            </a:r>
            <a:endParaRPr lang="es-CO" sz="8000" b="1" dirty="0">
              <a:solidFill>
                <a:schemeClr val="bg1"/>
              </a:solidFill>
            </a:endParaRPr>
          </a:p>
        </p:txBody>
      </p:sp>
    </p:spTree>
    <p:extLst>
      <p:ext uri="{BB962C8B-B14F-4D97-AF65-F5344CB8AC3E}">
        <p14:creationId xmlns:p14="http://schemas.microsoft.com/office/powerpoint/2010/main" val="186577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29" name="CuadroTexto 28"/>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Introducción</a:t>
            </a:r>
            <a:endParaRPr lang="es-ES" sz="1600" dirty="0"/>
          </a:p>
        </p:txBody>
      </p:sp>
      <p:sp>
        <p:nvSpPr>
          <p:cNvPr id="30" name="CuadroTexto 29"/>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2. Planteamiento del Problema</a:t>
            </a:r>
            <a:endParaRPr lang="es-ES" sz="1600" dirty="0"/>
          </a:p>
        </p:txBody>
      </p:sp>
      <p:sp>
        <p:nvSpPr>
          <p:cNvPr id="31" name="CuadroTexto 30"/>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Objetivo General y Específicos</a:t>
            </a:r>
            <a:endParaRPr lang="es-ES" sz="1600" dirty="0"/>
          </a:p>
        </p:txBody>
      </p:sp>
      <p:sp>
        <p:nvSpPr>
          <p:cNvPr id="32" name="CuadroTexto 31"/>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Alcance del proyecto</a:t>
            </a:r>
            <a:endParaRPr lang="es-ES" sz="1600" dirty="0"/>
          </a:p>
        </p:txBody>
      </p:sp>
      <p:sp>
        <p:nvSpPr>
          <p:cNvPr id="33" name="CuadroTexto 32"/>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Justificación</a:t>
            </a:r>
            <a:endParaRPr lang="es-ES" sz="1600" dirty="0"/>
          </a:p>
        </p:txBody>
      </p:sp>
      <p:sp>
        <p:nvSpPr>
          <p:cNvPr id="34" name="CuadroTexto 33"/>
          <p:cNvSpPr txBox="1"/>
          <p:nvPr/>
        </p:nvSpPr>
        <p:spPr>
          <a:xfrm>
            <a:off x="763814" y="4799876"/>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 Técnicas levantamiento información</a:t>
            </a:r>
            <a:endParaRPr lang="es-ES" sz="1600" dirty="0"/>
          </a:p>
        </p:txBody>
      </p:sp>
      <p:sp>
        <p:nvSpPr>
          <p:cNvPr id="37" name="CuadroTexto 36"/>
          <p:cNvSpPr txBox="1"/>
          <p:nvPr/>
        </p:nvSpPr>
        <p:spPr>
          <a:xfrm>
            <a:off x="4724400" y="3287438"/>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 Mapa de Procesos</a:t>
            </a:r>
            <a:endParaRPr lang="es-ES" sz="1600" dirty="0"/>
          </a:p>
        </p:txBody>
      </p:sp>
      <p:sp>
        <p:nvSpPr>
          <p:cNvPr id="39" name="CuadroTexto 38"/>
          <p:cNvSpPr txBox="1"/>
          <p:nvPr/>
        </p:nvSpPr>
        <p:spPr>
          <a:xfrm>
            <a:off x="4724400" y="227230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 Informe de Requerimientos (IEEE830)</a:t>
            </a:r>
            <a:endParaRPr lang="es-ES" sz="1600" dirty="0"/>
          </a:p>
        </p:txBody>
      </p:sp>
      <p:sp>
        <p:nvSpPr>
          <p:cNvPr id="41" name="CuadroTexto 40"/>
          <p:cNvSpPr txBox="1"/>
          <p:nvPr/>
        </p:nvSpPr>
        <p:spPr>
          <a:xfrm>
            <a:off x="4724400" y="277522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 Casos de Uso </a:t>
            </a:r>
            <a:endParaRPr lang="es-ES" sz="1600" dirty="0"/>
          </a:p>
        </p:txBody>
      </p:sp>
      <p:sp>
        <p:nvSpPr>
          <p:cNvPr id="42" name="CuadroTexto 41"/>
          <p:cNvSpPr txBox="1"/>
          <p:nvPr/>
        </p:nvSpPr>
        <p:spPr>
          <a:xfrm>
            <a:off x="4724400" y="3803565"/>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10. Diagrama de clases</a:t>
            </a:r>
            <a:endParaRPr lang="es-ES" sz="1600" dirty="0"/>
          </a:p>
        </p:txBody>
      </p:sp>
    </p:spTree>
    <p:extLst>
      <p:ext uri="{BB962C8B-B14F-4D97-AF65-F5344CB8AC3E}">
        <p14:creationId xmlns:p14="http://schemas.microsoft.com/office/powerpoint/2010/main" val="30699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600" b="1" dirty="0">
                <a:solidFill>
                  <a:schemeClr val="bg1"/>
                </a:solidFill>
              </a:rPr>
              <a:t>Introducción</a:t>
            </a:r>
            <a:endParaRPr lang="es-ES" sz="6600" dirty="0">
              <a:solidFill>
                <a:schemeClr val="bg1"/>
              </a:solidFill>
            </a:endParaRPr>
          </a:p>
        </p:txBody>
      </p:sp>
      <p:sp>
        <p:nvSpPr>
          <p:cNvPr id="4" name="CuadroTexto 3"/>
          <p:cNvSpPr txBox="1"/>
          <p:nvPr/>
        </p:nvSpPr>
        <p:spPr>
          <a:xfrm>
            <a:off x="1357745" y="2590800"/>
            <a:ext cx="6664037" cy="3546764"/>
          </a:xfrm>
          <a:prstGeom prst="rect">
            <a:avLst/>
          </a:prstGeom>
        </p:spPr>
        <p:txBody>
          <a:bodyPr vert="horz" wrap="square" lIns="91440" tIns="45720" rIns="91440" bIns="45720" rtlCol="0" anchor="ctr">
            <a:noAutofit/>
          </a:bodyPr>
          <a:lstStyle/>
          <a:p>
            <a:pPr algn="l"/>
            <a:endParaRPr lang="es-419" sz="8000" b="1" dirty="0">
              <a:solidFill>
                <a:srgbClr val="92D050"/>
              </a:solidFill>
            </a:endParaRPr>
          </a:p>
        </p:txBody>
      </p:sp>
      <p:sp>
        <p:nvSpPr>
          <p:cNvPr id="6" name="CuadroTexto 5"/>
          <p:cNvSpPr txBox="1"/>
          <p:nvPr/>
        </p:nvSpPr>
        <p:spPr>
          <a:xfrm>
            <a:off x="790885" y="2293475"/>
            <a:ext cx="8033284" cy="3038187"/>
          </a:xfrm>
          <a:prstGeom prst="rect">
            <a:avLst/>
          </a:prstGeom>
        </p:spPr>
        <p:txBody>
          <a:bodyPr vert="horz" wrap="none" lIns="91440" tIns="45720" rIns="91440" bIns="45720" rtlCol="0" anchor="ctr">
            <a:noAutofit/>
          </a:bodyPr>
          <a:lstStyle/>
          <a:p>
            <a:endParaRPr lang="es-MX" sz="2800" dirty="0"/>
          </a:p>
          <a:p>
            <a:pPr marL="457200" indent="-457200">
              <a:buFont typeface="Arial" panose="020B0604020202020204" pitchFamily="34" charset="0"/>
              <a:buChar char="•"/>
            </a:pPr>
            <a:r>
              <a:rPr lang="es-MX" sz="2800" dirty="0"/>
              <a:t>Este es un proyecto de desarrollo de software a</a:t>
            </a:r>
          </a:p>
          <a:p>
            <a:r>
              <a:rPr lang="es-MX" sz="2800" dirty="0"/>
              <a:t>partir de las necesidades de la sede para el</a:t>
            </a:r>
          </a:p>
          <a:p>
            <a:r>
              <a:rPr lang="es-MX" sz="2800" dirty="0"/>
              <a:t>control y gestión  de los activos de la sede.</a:t>
            </a:r>
          </a:p>
          <a:p>
            <a:r>
              <a:rPr lang="es-MX" sz="2800" dirty="0"/>
              <a:t>Consiste de un software que administra, gestiona todos </a:t>
            </a:r>
          </a:p>
          <a:p>
            <a:r>
              <a:rPr lang="es-MX" sz="2800" dirty="0"/>
              <a:t>los activos de la sede.</a:t>
            </a:r>
          </a:p>
          <a:p>
            <a:endParaRPr lang="es-MX" sz="2800" dirty="0"/>
          </a:p>
          <a:p>
            <a:endParaRPr lang="es-419" sz="2800" dirty="0"/>
          </a:p>
        </p:txBody>
      </p:sp>
    </p:spTree>
    <p:extLst>
      <p:ext uri="{BB962C8B-B14F-4D97-AF65-F5344CB8AC3E}">
        <p14:creationId xmlns:p14="http://schemas.microsoft.com/office/powerpoint/2010/main" val="5503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54789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dirty="0">
                <a:solidFill>
                  <a:schemeClr val="bg1"/>
                </a:solidFill>
              </a:rPr>
              <a:t>Planteamiento del Problema</a:t>
            </a:r>
            <a:endParaRPr lang="es-ES" sz="4800" dirty="0">
              <a:solidFill>
                <a:schemeClr val="bg1"/>
              </a:solidFill>
            </a:endParaRPr>
          </a:p>
        </p:txBody>
      </p:sp>
      <p:sp>
        <p:nvSpPr>
          <p:cNvPr id="4" name="CuadroTexto 3"/>
          <p:cNvSpPr txBox="1"/>
          <p:nvPr/>
        </p:nvSpPr>
        <p:spPr>
          <a:xfrm>
            <a:off x="1302327" y="2576945"/>
            <a:ext cx="6913418" cy="3422073"/>
          </a:xfrm>
          <a:prstGeom prst="rect">
            <a:avLst/>
          </a:prstGeom>
        </p:spPr>
        <p:txBody>
          <a:bodyPr vert="horz" wrap="square" lIns="91440" tIns="45720" rIns="91440" bIns="45720" rtlCol="0" anchor="ctr">
            <a:noAutofit/>
          </a:bodyPr>
          <a:lstStyle/>
          <a:p>
            <a:pPr algn="l"/>
            <a:endParaRPr lang="es-419" sz="2400" b="1" dirty="0">
              <a:solidFill>
                <a:srgbClr val="92D050"/>
              </a:solidFill>
            </a:endParaRPr>
          </a:p>
        </p:txBody>
      </p:sp>
      <p:sp>
        <p:nvSpPr>
          <p:cNvPr id="6" name="CuadroTexto 5"/>
          <p:cNvSpPr txBox="1"/>
          <p:nvPr/>
        </p:nvSpPr>
        <p:spPr>
          <a:xfrm>
            <a:off x="514928" y="2647284"/>
            <a:ext cx="7841672" cy="3662824"/>
          </a:xfrm>
          <a:prstGeom prst="rect">
            <a:avLst/>
          </a:prstGeom>
        </p:spPr>
        <p:txBody>
          <a:bodyPr vert="horz" wrap="square" lIns="91440" tIns="45720" rIns="91440" bIns="45720" rtlCol="0" anchor="ctr">
            <a:noAutofit/>
          </a:bodyPr>
          <a:lstStyle/>
          <a:p>
            <a:pPr algn="l"/>
            <a:r>
              <a:rPr lang="es-MX" sz="2400" dirty="0"/>
              <a:t>El Sena ofrece diferentes programas de formación y para esto requiere brindar elementos a los instructores y aprendices.</a:t>
            </a:r>
          </a:p>
          <a:p>
            <a:pPr algn="l"/>
            <a:endParaRPr lang="es-MX" sz="2400" dirty="0"/>
          </a:p>
          <a:p>
            <a:pPr algn="l"/>
            <a:r>
              <a:rPr lang="es-MX" sz="2400" dirty="0"/>
              <a:t>El control de inventarios es primordial para la buena gestión de los activos</a:t>
            </a:r>
          </a:p>
          <a:p>
            <a:pPr algn="l"/>
            <a:r>
              <a:rPr lang="es-MX" sz="2400" dirty="0"/>
              <a:t> y actualmente la sede no cuenta con un buen sistema de gestión de inventarios.</a:t>
            </a:r>
          </a:p>
          <a:p>
            <a:pPr algn="l"/>
            <a:endParaRPr lang="es-MX" sz="2400" dirty="0"/>
          </a:p>
          <a:p>
            <a:pPr algn="l"/>
            <a:r>
              <a:rPr lang="es-MX" sz="2400" b="1" dirty="0"/>
              <a:t>¿Se puede crear un software qu</a:t>
            </a:r>
            <a:r>
              <a:rPr lang="es-ES" sz="2400" b="1" dirty="0"/>
              <a:t>é</a:t>
            </a:r>
            <a:r>
              <a:rPr lang="es-MX" sz="2400" b="1" dirty="0"/>
              <a:t> permita agilizar y optimizar todo el proceso de software de inventarios? </a:t>
            </a:r>
            <a:endParaRPr lang="es-419" sz="2400" b="1" dirty="0"/>
          </a:p>
        </p:txBody>
      </p:sp>
    </p:spTree>
    <p:extLst>
      <p:ext uri="{BB962C8B-B14F-4D97-AF65-F5344CB8AC3E}">
        <p14:creationId xmlns:p14="http://schemas.microsoft.com/office/powerpoint/2010/main" val="34125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4" name="CuadroTexto 3"/>
          <p:cNvSpPr txBox="1"/>
          <p:nvPr/>
        </p:nvSpPr>
        <p:spPr>
          <a:xfrm>
            <a:off x="366049" y="2425911"/>
            <a:ext cx="8219151" cy="3715658"/>
          </a:xfrm>
          <a:prstGeom prst="rect">
            <a:avLst/>
          </a:prstGeom>
        </p:spPr>
        <p:txBody>
          <a:bodyPr vert="horz" wrap="square" lIns="91440" tIns="45720" rIns="91440" bIns="45720" rtlCol="0" anchor="ctr">
            <a:noAutofit/>
          </a:bodyPr>
          <a:lstStyle/>
          <a:p>
            <a:pPr marL="342900" indent="-342900">
              <a:buFont typeface="Arial" panose="020B0604020202020204" pitchFamily="34" charset="0"/>
              <a:buChar char="•"/>
            </a:pPr>
            <a:r>
              <a:rPr lang="es-CO" sz="2200" dirty="0" err="1">
                <a:solidFill>
                  <a:schemeClr val="tx1">
                    <a:lumMod val="95000"/>
                    <a:lumOff val="5000"/>
                  </a:schemeClr>
                </a:solidFill>
              </a:rPr>
              <a:t>Desarollar</a:t>
            </a:r>
            <a:r>
              <a:rPr lang="es-CO" sz="2200" dirty="0">
                <a:solidFill>
                  <a:schemeClr val="tx1">
                    <a:lumMod val="95000"/>
                    <a:lumOff val="5000"/>
                  </a:schemeClr>
                </a:solidFill>
              </a:rPr>
              <a:t> un software para suplir la necesidad de la sede Colombia- CEET (Colsutec), con el fin de mantener un orden en el inventario y poder generar seguridad a los elementos de la sede, con base en los requerimientos del área administrativa y logística. </a:t>
            </a:r>
            <a:endParaRPr lang="es-ES" sz="2400" dirty="0">
              <a:solidFill>
                <a:schemeClr val="tx1">
                  <a:lumMod val="95000"/>
                  <a:lumOff val="5000"/>
                </a:schemeClr>
              </a:solidFill>
            </a:endParaRPr>
          </a:p>
        </p:txBody>
      </p:sp>
    </p:spTree>
    <p:extLst>
      <p:ext uri="{BB962C8B-B14F-4D97-AF65-F5344CB8AC3E}">
        <p14:creationId xmlns:p14="http://schemas.microsoft.com/office/powerpoint/2010/main" val="277397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Objetivos Específicos</a:t>
            </a:r>
            <a:endParaRPr lang="es-ES" sz="5400" b="1" dirty="0">
              <a:solidFill>
                <a:schemeClr val="bg1"/>
              </a:solidFill>
            </a:endParaRPr>
          </a:p>
        </p:txBody>
      </p:sp>
      <p:sp>
        <p:nvSpPr>
          <p:cNvPr id="5" name="CuadroTexto 4"/>
          <p:cNvSpPr txBox="1"/>
          <p:nvPr/>
        </p:nvSpPr>
        <p:spPr>
          <a:xfrm>
            <a:off x="891929" y="1564531"/>
            <a:ext cx="7800249" cy="4859079"/>
          </a:xfrm>
          <a:prstGeom prst="rect">
            <a:avLst/>
          </a:prstGeom>
        </p:spPr>
        <p:txBody>
          <a:bodyPr vert="horz" wrap="square" lIns="91440" tIns="45720" rIns="91440" bIns="45720" rtlCol="0" anchor="ctr">
            <a:noAutofit/>
          </a:bodyPr>
          <a:lstStyle/>
          <a:p>
            <a:pPr marL="285750" indent="-285750" algn="just">
              <a:buFont typeface="Arial" panose="020B0604020202020204" pitchFamily="34" charset="0"/>
              <a:buChar char="•"/>
            </a:pPr>
            <a:r>
              <a:rPr lang="es-ES" sz="2400" dirty="0"/>
              <a:t>Crear roles específicos para las personas que van a utilizar el aplicativo(de acuerdo a su determinada labor,</a:t>
            </a:r>
          </a:p>
          <a:p>
            <a:pPr algn="just"/>
            <a:r>
              <a:rPr lang="es-ES" sz="2400" dirty="0"/>
              <a:t>    presentar un informe de robo o daño de un activo y que el              </a:t>
            </a:r>
          </a:p>
          <a:p>
            <a:pPr algn="just"/>
            <a:r>
              <a:rPr lang="es-ES" sz="2400" dirty="0"/>
              <a:t>    mismo llegue a logística para ser  registrado en el     </a:t>
            </a:r>
          </a:p>
          <a:p>
            <a:pPr algn="just"/>
            <a:r>
              <a:rPr lang="es-ES" sz="2400" dirty="0"/>
              <a:t>    software de inventarios). </a:t>
            </a:r>
          </a:p>
          <a:p>
            <a:r>
              <a:rPr lang="es-ES" sz="1100" dirty="0"/>
              <a:t> </a:t>
            </a:r>
          </a:p>
          <a:p>
            <a:pPr marL="285750" indent="-285750">
              <a:buFont typeface="Arial" panose="020B0604020202020204" pitchFamily="34" charset="0"/>
              <a:buChar char="•"/>
            </a:pPr>
            <a:r>
              <a:rPr lang="es-ES" sz="2400" dirty="0"/>
              <a:t>Registrar el activo junto con su información asociada.</a:t>
            </a:r>
          </a:p>
          <a:p>
            <a:endParaRPr lang="es-ES" sz="1100" dirty="0"/>
          </a:p>
          <a:p>
            <a:pPr marL="285750" indent="-285750">
              <a:buFont typeface="Arial" panose="020B0604020202020204" pitchFamily="34" charset="0"/>
              <a:buChar char="•"/>
            </a:pPr>
            <a:r>
              <a:rPr lang="es-ES" sz="2400" dirty="0"/>
              <a:t>Realizar un seguimiento semanal de los activos de la sede, facilitando el monitoreo de los activos.</a:t>
            </a:r>
          </a:p>
        </p:txBody>
      </p:sp>
    </p:spTree>
    <p:extLst>
      <p:ext uri="{BB962C8B-B14F-4D97-AF65-F5344CB8AC3E}">
        <p14:creationId xmlns:p14="http://schemas.microsoft.com/office/powerpoint/2010/main" val="39733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5947" y="2022230"/>
            <a:ext cx="6893170" cy="4401205"/>
          </a:xfrm>
          <a:prstGeom prst="rect">
            <a:avLst/>
          </a:prstGeom>
        </p:spPr>
        <p:txBody>
          <a:bodyPr wrap="square">
            <a:spAutoFit/>
          </a:bodyPr>
          <a:lstStyle/>
          <a:p>
            <a:pPr marL="285750" indent="-285750">
              <a:buFont typeface="Arial" panose="020B0604020202020204" pitchFamily="34" charset="0"/>
              <a:buChar char="•"/>
            </a:pPr>
            <a:r>
              <a:rPr lang="es-ES" sz="2800" dirty="0"/>
              <a:t>Realizar configuraciones de información de los activos por caso de pérdida o daño.</a:t>
            </a:r>
          </a:p>
          <a:p>
            <a:pPr marL="285750" indent="-285750">
              <a:buFont typeface="Arial" panose="020B0604020202020204" pitchFamily="34" charset="0"/>
              <a:buChar char="•"/>
            </a:pPr>
            <a:r>
              <a:rPr lang="es-ES" sz="2800" dirty="0"/>
              <a:t>Mejorar el control y seguimiento de equipos/activos para que el préstamo sea ágil, optimo y efectivo por parte de logística para los instructores y aprendices.</a:t>
            </a:r>
          </a:p>
          <a:p>
            <a:pPr marL="285750" indent="-285750">
              <a:buFont typeface="Arial" panose="020B0604020202020204" pitchFamily="34" charset="0"/>
              <a:buChar char="•"/>
            </a:pPr>
            <a:r>
              <a:rPr lang="es-ES" sz="2800" dirty="0"/>
              <a:t>Implementar  el software de control de inventarios de manera funcional para el Sena sede Colombia</a:t>
            </a:r>
            <a:r>
              <a:rPr lang="es-ES" sz="2400" dirty="0"/>
              <a:t>.</a:t>
            </a:r>
          </a:p>
          <a:p>
            <a:endParaRPr lang="es-ES" sz="2800" b="1" dirty="0">
              <a:solidFill>
                <a:srgbClr val="92D050"/>
              </a:solidFill>
            </a:endParaRPr>
          </a:p>
        </p:txBody>
      </p:sp>
    </p:spTree>
    <p:extLst>
      <p:ext uri="{BB962C8B-B14F-4D97-AF65-F5344CB8AC3E}">
        <p14:creationId xmlns:p14="http://schemas.microsoft.com/office/powerpoint/2010/main" val="5222710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TotalTime>
  <Words>719</Words>
  <Application>Microsoft Office PowerPoint</Application>
  <PresentationFormat>Presentación en pantalla (4:3)</PresentationFormat>
  <Paragraphs>91</Paragraphs>
  <Slides>38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Calibri</vt:lpstr>
      <vt:lpstr>Times New Roman</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Administrador</cp:lastModifiedBy>
  <cp:revision>212</cp:revision>
  <dcterms:created xsi:type="dcterms:W3CDTF">2014-06-25T16:18:26Z</dcterms:created>
  <dcterms:modified xsi:type="dcterms:W3CDTF">2019-07-03T19:21:15Z</dcterms:modified>
</cp:coreProperties>
</file>