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21"/>
  </p:notesMasterIdLst>
  <p:sldIdLst>
    <p:sldId id="256" r:id="rId2"/>
    <p:sldId id="288" r:id="rId3"/>
    <p:sldId id="261" r:id="rId4"/>
    <p:sldId id="262" r:id="rId5"/>
    <p:sldId id="279" r:id="rId6"/>
    <p:sldId id="287" r:id="rId7"/>
    <p:sldId id="277" r:id="rId8"/>
    <p:sldId id="281" r:id="rId9"/>
    <p:sldId id="286" r:id="rId10"/>
    <p:sldId id="282" r:id="rId11"/>
    <p:sldId id="283" r:id="rId12"/>
    <p:sldId id="284" r:id="rId13"/>
    <p:sldId id="260" r:id="rId14"/>
    <p:sldId id="278" r:id="rId15"/>
    <p:sldId id="275" r:id="rId16"/>
    <p:sldId id="271" r:id="rId17"/>
    <p:sldId id="285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DE100-E1ED-7B55-285F-B6DF2B70E8F3}" v="407" dt="2021-07-10T18:20:06.530"/>
    <p1510:client id="{0E4A4A83-6FAD-B556-7DFC-52059C04098C}" v="192" dt="2021-07-12T07:47:47.766"/>
    <p1510:client id="{20ECC196-93B6-AC4A-2C4E-741D09938419}" v="12" dt="2021-07-12T16:21:55.771"/>
    <p1510:client id="{60A8A7DA-216E-F0C6-07A7-CD1156DDC51C}" v="786" dt="2021-07-10T10:08:48.532"/>
    <p1510:client id="{6884BE80-347C-4275-BD46-CC1E7192C0AF}" v="216" dt="2021-07-11T15:03:06.295"/>
    <p1510:client id="{79BA5101-E5F5-407C-9DF4-2CF7A234DA2A}" v="608" dt="2021-07-09T14:38:31.870"/>
    <p1510:client id="{8AFE80F9-B038-1F46-6367-1E033236FB90}" v="359" dt="2021-07-11T18:09:45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1D2DF-07D4-4811-911F-4FFDDD7474B7}" type="datetimeFigureOut">
              <a:rPr lang="en-US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D7255-1E2C-4E76-928C-4CC12DB502F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9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D7255-1E2C-4E76-928C-4CC12DB502F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78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D7255-1E2C-4E76-928C-4CC12DB502F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7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4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94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3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93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36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89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91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2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2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4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8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6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7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8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1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3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6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8420" y="1221260"/>
            <a:ext cx="5454121" cy="4415481"/>
          </a:xfrm>
        </p:spPr>
        <p:txBody>
          <a:bodyPr anchor="ctr">
            <a:normAutofit/>
          </a:bodyPr>
          <a:lstStyle/>
          <a:p>
            <a:r>
              <a:rPr lang="en-US" sz="3800">
                <a:solidFill>
                  <a:schemeClr val="tx2"/>
                </a:solidFill>
                <a:ea typeface="+mj-lt"/>
                <a:cs typeface="+mj-lt"/>
              </a:rPr>
              <a:t>Aplicație </a:t>
            </a:r>
            <a:r>
              <a:rPr lang="en-US" sz="3800">
                <a:solidFill>
                  <a:schemeClr val="tx2"/>
                </a:solidFill>
              </a:rPr>
              <a:t>pentru colectarea </a:t>
            </a:r>
            <a:r>
              <a:rPr lang="en-US" sz="3800">
                <a:solidFill>
                  <a:schemeClr val="tx2"/>
                </a:solidFill>
                <a:ea typeface="+mj-lt"/>
                <a:cs typeface="+mj-lt"/>
              </a:rPr>
              <a:t>și</a:t>
            </a:r>
            <a:r>
              <a:rPr lang="en-US" sz="3800">
                <a:solidFill>
                  <a:schemeClr val="tx2"/>
                </a:solidFill>
              </a:rPr>
              <a:t> analiza personalizat</a:t>
            </a:r>
            <a:r>
              <a:rPr lang="en-US" sz="3800">
                <a:solidFill>
                  <a:schemeClr val="tx2"/>
                </a:solidFill>
                <a:ea typeface="+mj-lt"/>
                <a:cs typeface="+mj-lt"/>
              </a:rPr>
              <a:t>ă</a:t>
            </a:r>
            <a:r>
              <a:rPr lang="en-US" sz="3800">
                <a:solidFill>
                  <a:schemeClr val="tx2"/>
                </a:solidFill>
              </a:rPr>
              <a:t> a datelor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793" y="1377298"/>
            <a:ext cx="3300132" cy="4259443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 err="1">
                <a:solidFill>
                  <a:schemeClr val="tx2"/>
                </a:solidFill>
              </a:rPr>
              <a:t>Fechet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ionela-paula</a:t>
            </a:r>
          </a:p>
          <a:p>
            <a:pPr algn="r"/>
            <a:endParaRPr lang="en-US" sz="2000" dirty="0">
              <a:solidFill>
                <a:schemeClr val="tx2"/>
              </a:solidFill>
            </a:endParaRPr>
          </a:p>
          <a:p>
            <a:pPr algn="r"/>
            <a:r>
              <a:rPr lang="en-US" sz="2000" dirty="0" err="1">
                <a:solidFill>
                  <a:schemeClr val="tx2"/>
                </a:solidFill>
              </a:rPr>
              <a:t>Coordonator</a:t>
            </a:r>
            <a:r>
              <a:rPr lang="en-US" sz="2000" dirty="0">
                <a:solidFill>
                  <a:schemeClr val="tx2"/>
                </a:solidFill>
              </a:rPr>
              <a:t>: </a:t>
            </a:r>
            <a:endParaRPr lang="en-US" sz="2000" dirty="0">
              <a:solidFill>
                <a:schemeClr val="tx2"/>
              </a:solidFill>
              <a:latin typeface="Century Gothic" panose="020B0502020202020204"/>
              <a:cs typeface="Times New Roman"/>
            </a:endParaRPr>
          </a:p>
          <a:p>
            <a:pPr algn="r"/>
            <a:r>
              <a:rPr lang="ro-RO" sz="2000" dirty="0" err="1">
                <a:solidFill>
                  <a:schemeClr val="tx2"/>
                </a:solidFill>
                <a:latin typeface="Times New Roman"/>
                <a:cs typeface="Times New Roman"/>
              </a:rPr>
              <a:t>Ș.l.dr.ing</a:t>
            </a:r>
            <a:r>
              <a:rPr lang="ro-RO" sz="2000" dirty="0">
                <a:solidFill>
                  <a:schemeClr val="tx2"/>
                </a:solidFill>
                <a:latin typeface="Times New Roman"/>
                <a:cs typeface="Times New Roman"/>
              </a:rPr>
              <a:t>. Cristian Nicolae BUȚINCU</a:t>
            </a:r>
            <a:endParaRPr lang="en-US" sz="2000" dirty="0">
              <a:solidFill>
                <a:schemeClr val="tx2"/>
              </a:solidFill>
            </a:endParaRPr>
          </a:p>
          <a:p>
            <a:pPr algn="r"/>
            <a:endParaRPr lang="en-US" sz="2000">
              <a:solidFill>
                <a:schemeClr val="tx2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FE658-0232-4DA4-96D8-BE997D9B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676" y="1415496"/>
            <a:ext cx="9483805" cy="2944109"/>
          </a:xfrm>
        </p:spPr>
        <p:txBody>
          <a:bodyPr anchor="ctr">
            <a:normAutofit/>
          </a:bodyPr>
          <a:lstStyle/>
          <a:p>
            <a:r>
              <a:rPr lang="en-US" sz="2400" err="1">
                <a:solidFill>
                  <a:schemeClr val="tx1"/>
                </a:solidFill>
              </a:rPr>
              <a:t>Corelația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definește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interdependenţa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sau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legătura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dintre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variabilele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observate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în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populaţii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statistice</a:t>
            </a:r>
            <a:endParaRPr lang="en-US" sz="2400" err="1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  <a:p>
            <a:pPr lvl="4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A75DF-8E33-4661-9905-B40F1B6F78DD}"/>
              </a:ext>
            </a:extLst>
          </p:cNvPr>
          <p:cNvSpPr>
            <a:spLocks noGrp="1"/>
          </p:cNvSpPr>
          <p:nvPr/>
        </p:nvSpPr>
        <p:spPr>
          <a:xfrm>
            <a:off x="1204115" y="1855409"/>
            <a:ext cx="10047100" cy="356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endParaRPr lang="en-US" dirty="0"/>
          </a:p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F04742-8F5B-43FC-8D39-ECEB282587EC}"/>
              </a:ext>
            </a:extLst>
          </p:cNvPr>
          <p:cNvSpPr txBox="1">
            <a:spLocks/>
          </p:cNvSpPr>
          <p:nvPr/>
        </p:nvSpPr>
        <p:spPr>
          <a:xfrm>
            <a:off x="1116854" y="3167627"/>
            <a:ext cx="10040136" cy="939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Coeficientul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corelaţie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al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lui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Pearson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(</a:t>
            </a:r>
            <a:r>
              <a:rPr lang="en-US" sz="2400" dirty="0" err="1">
                <a:ea typeface="+mn-lt"/>
                <a:cs typeface="+mn-lt"/>
              </a:rPr>
              <a:t>coeficient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corelaţie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liniară</a:t>
            </a:r>
            <a:r>
              <a:rPr lang="en-US" sz="2400" dirty="0">
                <a:ea typeface="+mn-lt"/>
                <a:cs typeface="+mn-lt"/>
              </a:rPr>
              <a:t>) -&gt; </a:t>
            </a:r>
            <a:r>
              <a:rPr lang="en-US" sz="2400" dirty="0" err="1">
                <a:ea typeface="+mn-lt"/>
                <a:cs typeface="+mn-lt"/>
              </a:rPr>
              <a:t>măsoară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gradul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legătură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între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variabile</a:t>
            </a:r>
            <a:endParaRPr lang="en-US" sz="2400" dirty="0" err="1"/>
          </a:p>
          <a:p>
            <a:pPr marL="457200" lvl="1" indent="0">
              <a:buFont typeface="Wingdings 3" charset="2"/>
              <a:buNone/>
            </a:pPr>
            <a:endParaRPr lang="en-US" sz="2200" dirty="0">
              <a:ea typeface="+mn-lt"/>
              <a:cs typeface="+mn-lt"/>
            </a:endParaRPr>
          </a:p>
          <a:p>
            <a:pPr marL="457200" lvl="1" indent="0">
              <a:buFont typeface="Wingdings 3" charset="2"/>
              <a:buNone/>
            </a:pPr>
            <a:endParaRPr lang="en-US" sz="2200" dirty="0">
              <a:ea typeface="+mn-lt"/>
              <a:cs typeface="+mn-lt"/>
            </a:endParaRPr>
          </a:p>
          <a:p>
            <a:pPr lvl="1"/>
            <a:endParaRPr lang="en-US" sz="2200" dirty="0"/>
          </a:p>
          <a:p>
            <a:pPr lvl="4"/>
            <a:endParaRPr lang="en-US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32D291-9905-441A-8CF8-BF5B2F962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849" y="1154142"/>
            <a:ext cx="8761413" cy="70696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Corelația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 Pearson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8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F7D479E5-9DE0-47A0-9B74-8732DFEE0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63" y="4756870"/>
            <a:ext cx="5990136" cy="668072"/>
          </a:xfrm>
          <a:prstGeom prst="rect">
            <a:avLst/>
          </a:prstGeom>
        </p:spPr>
      </p:pic>
      <p:pic>
        <p:nvPicPr>
          <p:cNvPr id="10" name="Picture 6" descr="Text&#10;&#10;Description automatically generated">
            <a:extLst>
              <a:ext uri="{FF2B5EF4-FFF2-40B4-BE49-F238E27FC236}">
                <a16:creationId xmlns:a16="http://schemas.microsoft.com/office/drawing/2014/main" id="{50458214-6914-401E-929D-3AA853C78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929" y="4480864"/>
            <a:ext cx="3281600" cy="154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2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DE45543-B8D6-4BD5-85E4-FAF64A4C9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F63E70-FDE5-46BE-8B41-CEE9D51D7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A75DF-8E33-4661-9905-B40F1B6F78DD}"/>
              </a:ext>
            </a:extLst>
          </p:cNvPr>
          <p:cNvSpPr>
            <a:spLocks noGrp="1"/>
          </p:cNvSpPr>
          <p:nvPr/>
        </p:nvSpPr>
        <p:spPr>
          <a:xfrm>
            <a:off x="1154954" y="2433054"/>
            <a:ext cx="10047100" cy="356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endParaRPr lang="en-US" dirty="0"/>
          </a:p>
          <a:p>
            <a:endParaRPr lang="en-US"/>
          </a:p>
        </p:txBody>
      </p:sp>
      <p:pic>
        <p:nvPicPr>
          <p:cNvPr id="5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83FE9F5-4B28-46D2-AD00-8669BBD78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55" y="964937"/>
            <a:ext cx="8314897" cy="461148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A47E2C7-A45C-4320-901C-60243942B314}"/>
              </a:ext>
            </a:extLst>
          </p:cNvPr>
          <p:cNvSpPr>
            <a:spLocks noGrp="1"/>
          </p:cNvSpPr>
          <p:nvPr/>
        </p:nvSpPr>
        <p:spPr>
          <a:xfrm>
            <a:off x="1081212" y="3150743"/>
            <a:ext cx="10047100" cy="35619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endParaRPr lang="en-US" dirty="0"/>
          </a:p>
          <a:p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r>
              <a:rPr lang="en-US" sz="1400" i="1" dirty="0"/>
              <a:t>                Sursa: </a:t>
            </a:r>
            <a:r>
              <a:rPr lang="en-US" sz="1400" i="1" dirty="0">
                <a:ea typeface="+mn-lt"/>
                <a:cs typeface="+mn-lt"/>
              </a:rPr>
              <a:t>https://en.wikipedia.org/wiki/Pearson_correlation_coefficient</a:t>
            </a:r>
          </a:p>
        </p:txBody>
      </p:sp>
    </p:spTree>
    <p:extLst>
      <p:ext uri="{BB962C8B-B14F-4D97-AF65-F5344CB8AC3E}">
        <p14:creationId xmlns:p14="http://schemas.microsoft.com/office/powerpoint/2010/main" val="39344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DE45543-B8D6-4BD5-85E4-FAF64A4C9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F63E70-FDE5-46BE-8B41-CEE9D51D7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A75DF-8E33-4661-9905-B40F1B6F78DD}"/>
              </a:ext>
            </a:extLst>
          </p:cNvPr>
          <p:cNvSpPr>
            <a:spLocks noGrp="1"/>
          </p:cNvSpPr>
          <p:nvPr/>
        </p:nvSpPr>
        <p:spPr>
          <a:xfrm>
            <a:off x="1154954" y="2433054"/>
            <a:ext cx="10047100" cy="356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endParaRPr lang="en-US" dirty="0"/>
          </a:p>
          <a:p>
            <a:endParaRPr lang="en-US"/>
          </a:p>
        </p:txBody>
      </p:sp>
      <p:pic>
        <p:nvPicPr>
          <p:cNvPr id="2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31EEF84-782F-4F63-B88B-9AD9CAD30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6703" y="968887"/>
            <a:ext cx="7843228" cy="43995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A88435-C57B-4F81-9035-6B5556513397}"/>
              </a:ext>
            </a:extLst>
          </p:cNvPr>
          <p:cNvSpPr txBox="1"/>
          <p:nvPr/>
        </p:nvSpPr>
        <p:spPr>
          <a:xfrm>
            <a:off x="3556819" y="5510980"/>
            <a:ext cx="756100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ea typeface="+mn-lt"/>
                <a:cs typeface="+mn-lt"/>
              </a:rPr>
              <a:t>Sursa: https://www.nagwa.com/en/videos/928163245362/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764371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E45543-B8D6-4BD5-85E4-FAF64A4C9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F63E70-FDE5-46BE-8B41-CEE9D51D7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9316578F-B3EA-41E2-A8C5-6F0737B264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5885"/>
          <a:stretch/>
        </p:blipFill>
        <p:spPr>
          <a:xfrm>
            <a:off x="2931580" y="681076"/>
            <a:ext cx="6107614" cy="550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73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DE45543-B8D6-4BD5-85E4-FAF64A4C9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F63E70-FDE5-46BE-8B41-CEE9D51D7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A75DF-8E33-4661-9905-B40F1B6F78DD}"/>
              </a:ext>
            </a:extLst>
          </p:cNvPr>
          <p:cNvSpPr>
            <a:spLocks noGrp="1"/>
          </p:cNvSpPr>
          <p:nvPr/>
        </p:nvSpPr>
        <p:spPr>
          <a:xfrm>
            <a:off x="1154954" y="2433054"/>
            <a:ext cx="10047100" cy="356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endParaRPr lang="en-US" dirty="0"/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195F8-6E13-45C2-ACC1-F3AA3D296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9" descr="Diagram&#10;&#10;Description automatically generated">
            <a:extLst>
              <a:ext uri="{FF2B5EF4-FFF2-40B4-BE49-F238E27FC236}">
                <a16:creationId xmlns:a16="http://schemas.microsoft.com/office/drawing/2014/main" id="{0B76AC82-8B74-4BA3-BB14-4CBE614E4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869" y="1213195"/>
            <a:ext cx="9652010" cy="41308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B2BA150-CD6D-43BC-9B36-48CD7CB1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849" y="943589"/>
            <a:ext cx="8761413" cy="70696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Command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8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DE45543-B8D6-4BD5-85E4-FAF64A4C9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F63E70-FDE5-46BE-8B41-CEE9D51D7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A75DF-8E33-4661-9905-B40F1B6F78DD}"/>
              </a:ext>
            </a:extLst>
          </p:cNvPr>
          <p:cNvSpPr>
            <a:spLocks noGrp="1"/>
          </p:cNvSpPr>
          <p:nvPr/>
        </p:nvSpPr>
        <p:spPr>
          <a:xfrm>
            <a:off x="1154954" y="2433054"/>
            <a:ext cx="10047100" cy="356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endParaRPr lang="en-US" dirty="0"/>
          </a:p>
          <a:p>
            <a:endParaRPr lang="en-US"/>
          </a:p>
        </p:txBody>
      </p:sp>
      <p:pic>
        <p:nvPicPr>
          <p:cNvPr id="25" name="Picture 6" descr="Text&#10;&#10;Description automatically generated">
            <a:extLst>
              <a:ext uri="{FF2B5EF4-FFF2-40B4-BE49-F238E27FC236}">
                <a16:creationId xmlns:a16="http://schemas.microsoft.com/office/drawing/2014/main" id="{B2FBFA32-5B89-410C-8C4E-8EFAEE383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215" y="712824"/>
            <a:ext cx="8695455" cy="544152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2D5A4878-EC76-481F-854B-566AD5C08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00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EC8DF-628C-44FF-9C4E-0BB8CBC3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</a:pPr>
            <a:r>
              <a:rPr lang="en-US">
                <a:solidFill>
                  <a:schemeClr val="tx2"/>
                </a:solidFill>
              </a:rPr>
              <a:t>Dezvoltare viitoare</a:t>
            </a:r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8A1D23-2EB1-43FF-87B0-14AF29645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310" y="1108238"/>
            <a:ext cx="8845868" cy="4492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Introducerea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unui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grafic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în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care 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utilizatorul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poate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vedea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evoluția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utilizării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aplicației</a:t>
            </a:r>
            <a:endParaRPr lang="en-US" sz="2400" err="1">
              <a:solidFill>
                <a:schemeClr val="tx1"/>
              </a:solidFill>
            </a:endParaRPr>
          </a:p>
          <a:p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Aplicație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integrată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cu smart watch, 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brățări</a:t>
            </a:r>
            <a:endParaRPr lang="en-US" sz="2400" err="1">
              <a:solidFill>
                <a:schemeClr val="tx1"/>
              </a:solidFill>
            </a:endParaRPr>
          </a:p>
          <a:p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Explorare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folosind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alți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algoritmi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pentru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cazuri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non-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liniare</a:t>
            </a: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Testarea aplicației folosind unit teste</a:t>
            </a: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A75DF-8E33-4661-9905-B40F1B6F78DD}"/>
              </a:ext>
            </a:extLst>
          </p:cNvPr>
          <p:cNvSpPr>
            <a:spLocks noGrp="1"/>
          </p:cNvSpPr>
          <p:nvPr/>
        </p:nvSpPr>
        <p:spPr>
          <a:xfrm>
            <a:off x="1154954" y="2683711"/>
            <a:ext cx="10047100" cy="356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05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DE45543-B8D6-4BD5-85E4-FAF64A4C9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F63E70-FDE5-46BE-8B41-CEE9D51D7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A75DF-8E33-4661-9905-B40F1B6F78DD}"/>
              </a:ext>
            </a:extLst>
          </p:cNvPr>
          <p:cNvSpPr>
            <a:spLocks noGrp="1"/>
          </p:cNvSpPr>
          <p:nvPr/>
        </p:nvSpPr>
        <p:spPr>
          <a:xfrm>
            <a:off x="1154954" y="2433054"/>
            <a:ext cx="10047100" cy="356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endParaRPr lang="en-US" dirty="0"/>
          </a:p>
          <a:p>
            <a:endParaRPr lang="en-US"/>
          </a:p>
        </p:txBody>
      </p:sp>
      <p:pic>
        <p:nvPicPr>
          <p:cNvPr id="2" name="Graphic 1" descr="Play">
            <a:extLst>
              <a:ext uri="{FF2B5EF4-FFF2-40B4-BE49-F238E27FC236}">
                <a16:creationId xmlns:a16="http://schemas.microsoft.com/office/drawing/2014/main" id="{DDF6C89F-0AFA-4469-B58A-12DDFCE60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4503" y="1469482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0D2A31C-2979-451C-82C9-5E902BD0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13991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EC8DF-628C-44FF-9C4E-0BB8CBC3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973668"/>
            <a:ext cx="4177867" cy="13916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Întrebări și răspunsuri</a:t>
            </a:r>
          </a:p>
          <a:p>
            <a:endParaRPr lang="en-US" sz="3100">
              <a:solidFill>
                <a:schemeClr val="tx2"/>
              </a:solidFill>
            </a:endParaRPr>
          </a:p>
          <a:p>
            <a:endParaRPr lang="en-US" sz="310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7F8A8F-FC44-4C6E-AE94-F706F1B0EF6B}"/>
              </a:ext>
            </a:extLst>
          </p:cNvPr>
          <p:cNvSpPr txBox="1"/>
          <p:nvPr/>
        </p:nvSpPr>
        <p:spPr>
          <a:xfrm>
            <a:off x="561110" y="2603500"/>
            <a:ext cx="4072673" cy="34163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text</a:t>
            </a:r>
          </a:p>
        </p:txBody>
      </p:sp>
      <p:pic>
        <p:nvPicPr>
          <p:cNvPr id="9" name="Picture 8" descr="Question mark on green pastel background">
            <a:extLst>
              <a:ext uri="{FF2B5EF4-FFF2-40B4-BE49-F238E27FC236}">
                <a16:creationId xmlns:a16="http://schemas.microsoft.com/office/drawing/2014/main" id="{C93D7DE9-E5FB-4A57-A63A-5EE9CC65D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74" r="-1" b="-1"/>
          <a:stretch/>
        </p:blipFill>
        <p:spPr>
          <a:xfrm>
            <a:off x="5120117" y="461681"/>
            <a:ext cx="6585549" cy="5934638"/>
          </a:xfrm>
          <a:custGeom>
            <a:avLst/>
            <a:gdLst/>
            <a:ahLst/>
            <a:cxnLst/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sp>
        <p:nvSpPr>
          <p:cNvPr id="43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A75DF-8E33-4661-9905-B40F1B6F78DD}"/>
              </a:ext>
            </a:extLst>
          </p:cNvPr>
          <p:cNvSpPr>
            <a:spLocks noGrp="1"/>
          </p:cNvSpPr>
          <p:nvPr/>
        </p:nvSpPr>
        <p:spPr>
          <a:xfrm>
            <a:off x="1154954" y="2683711"/>
            <a:ext cx="10047100" cy="356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3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66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CEC8DF-628C-44FF-9C4E-0BB8CBC3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420" y="1221260"/>
            <a:ext cx="5454121" cy="44154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Mulțumesc!</a:t>
            </a:r>
          </a:p>
          <a:p>
            <a:endParaRPr lang="en-US" sz="5400">
              <a:solidFill>
                <a:schemeClr val="tx2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468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EC8DF-628C-44FF-9C4E-0BB8CBC3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  <a:ea typeface="+mj-lt"/>
                <a:cs typeface="+mj-lt"/>
              </a:rPr>
              <a:t>Cuprins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7E78D-79F5-4C97-BF52-FE92A0200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9173"/>
            <a:ext cx="8182191" cy="37306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Motivație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Contribu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ț</a:t>
            </a:r>
            <a:r>
              <a:rPr lang="en-US" sz="2400" dirty="0" err="1">
                <a:solidFill>
                  <a:schemeClr val="tx1"/>
                </a:solidFill>
              </a:rPr>
              <a:t>ie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Tehnologii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folosite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Cazuri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utilizare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Corela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ț</a:t>
            </a:r>
            <a:r>
              <a:rPr lang="en-US" sz="2400" dirty="0" err="1">
                <a:solidFill>
                  <a:schemeClr val="tx1"/>
                </a:solidFill>
              </a:rPr>
              <a:t>ia</a:t>
            </a:r>
            <a:r>
              <a:rPr lang="en-US" sz="2400" dirty="0">
                <a:solidFill>
                  <a:schemeClr val="tx1"/>
                </a:solidFill>
              </a:rPr>
              <a:t> Pearson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Arhitectura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aplica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ț</a:t>
            </a:r>
            <a:r>
              <a:rPr lang="en-US" sz="2400" dirty="0" err="1">
                <a:solidFill>
                  <a:schemeClr val="tx1"/>
                </a:solidFill>
              </a:rPr>
              <a:t>iei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Command Pattern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Dezvoltarea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viitoare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1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EC8DF-628C-44FF-9C4E-0BB8CBC3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  <a:ea typeface="+mj-lt"/>
                <a:cs typeface="+mj-lt"/>
              </a:rPr>
              <a:t>Motivație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7E78D-79F5-4C97-BF52-FE92A0200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922" y="1907109"/>
            <a:ext cx="8182191" cy="37306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Lipsa 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aplicațiilor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personalizabile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de tracking 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Importanța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datelor</a:t>
            </a:r>
            <a:endParaRPr lang="en-US" sz="2400">
              <a:solidFill>
                <a:schemeClr val="tx1"/>
              </a:solidFill>
            </a:endParaRPr>
          </a:p>
          <a:p>
            <a:pPr lvl="1"/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Obiectiv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Extinderea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cunoștințelor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(Angular, .NET, design patterns – command pattern)</a:t>
            </a:r>
          </a:p>
          <a:p>
            <a:pPr lvl="1"/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Punerea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bazei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unei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aplicații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care 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poate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fi 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extinsă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și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cu 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alți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algoritmi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corelare</a:t>
            </a:r>
            <a:endParaRPr lang="en-US" sz="240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29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2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EC8DF-628C-44FF-9C4E-0BB8CBC3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  <a:ea typeface="+mj-lt"/>
                <a:cs typeface="+mj-lt"/>
              </a:rPr>
              <a:t>Contribuții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108D7D-C005-4CB3-B845-AA15D96D0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067" y="1877890"/>
            <a:ext cx="9620158" cy="37306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Am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luat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ideea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unei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aplicații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simple de tracking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și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am 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făcut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-o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mai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complexă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personalizabilă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și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flexibilă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pentru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utilizator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Publicul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țintă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: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oameni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care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cunosc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importanța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datelor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și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pot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analiza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date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fără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asistență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tehnică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A75DF-8E33-4661-9905-B40F1B6F78DD}"/>
              </a:ext>
            </a:extLst>
          </p:cNvPr>
          <p:cNvSpPr>
            <a:spLocks noGrp="1"/>
          </p:cNvSpPr>
          <p:nvPr/>
        </p:nvSpPr>
        <p:spPr>
          <a:xfrm>
            <a:off x="1154954" y="2683711"/>
            <a:ext cx="10047100" cy="356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3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2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EC8DF-628C-44FF-9C4E-0BB8CBC3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Tehnologii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 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folosite</a:t>
            </a:r>
            <a:endParaRPr lang="en-US" dirty="0" err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A75DF-8E33-4661-9905-B40F1B6F78DD}"/>
              </a:ext>
            </a:extLst>
          </p:cNvPr>
          <p:cNvSpPr>
            <a:spLocks noGrp="1"/>
          </p:cNvSpPr>
          <p:nvPr/>
        </p:nvSpPr>
        <p:spPr>
          <a:xfrm>
            <a:off x="1154954" y="2683711"/>
            <a:ext cx="10047100" cy="356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endParaRPr lang="en-US" dirty="0"/>
          </a:p>
          <a:p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526ADCC-38D9-4481-8D7F-DD67473FF514}"/>
              </a:ext>
            </a:extLst>
          </p:cNvPr>
          <p:cNvSpPr txBox="1">
            <a:spLocks/>
          </p:cNvSpPr>
          <p:nvPr/>
        </p:nvSpPr>
        <p:spPr>
          <a:xfrm>
            <a:off x="1123582" y="2015182"/>
            <a:ext cx="8825659" cy="141103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Back-end: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.NET CORE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Microsoft SQL Server Management Studio</a:t>
            </a:r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/>
          </a:p>
          <a:p>
            <a:pPr lvl="4"/>
            <a:endParaRPr lang="en-US" sz="1800" dirty="0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56526CF-5823-47B1-BE0A-6DA432185000}"/>
              </a:ext>
            </a:extLst>
          </p:cNvPr>
          <p:cNvSpPr txBox="1">
            <a:spLocks/>
          </p:cNvSpPr>
          <p:nvPr/>
        </p:nvSpPr>
        <p:spPr>
          <a:xfrm>
            <a:off x="1236198" y="3583558"/>
            <a:ext cx="9958631" cy="21229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Front-end: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.Angular</a:t>
            </a:r>
          </a:p>
          <a:p>
            <a:pPr lvl="1"/>
            <a:r>
              <a:rPr lang="en-US" sz="2400" dirty="0" err="1">
                <a:solidFill>
                  <a:schemeClr val="tx1"/>
                </a:solidFill>
              </a:rPr>
              <a:t>RxJS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Angular Material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Chart.js</a:t>
            </a:r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/>
          </a:p>
          <a:p>
            <a:pPr lvl="4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4362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2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EC8DF-628C-44FF-9C4E-0BB8CBC3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Cazuri de utilizare</a:t>
            </a:r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A75DF-8E33-4661-9905-B40F1B6F78DD}"/>
              </a:ext>
            </a:extLst>
          </p:cNvPr>
          <p:cNvSpPr>
            <a:spLocks noGrp="1"/>
          </p:cNvSpPr>
          <p:nvPr/>
        </p:nvSpPr>
        <p:spPr>
          <a:xfrm>
            <a:off x="1154954" y="2683711"/>
            <a:ext cx="10047100" cy="356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endParaRPr lang="en-US" dirty="0"/>
          </a:p>
          <a:p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20FB73E4-F056-4538-99C2-FDCFB9030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605" y="1715511"/>
            <a:ext cx="7649225" cy="46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4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DE45543-B8D6-4BD5-85E4-FAF64A4C9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F63E70-FDE5-46BE-8B41-CEE9D51D7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4" descr="Chart&#10;&#10;Description automatically generated">
            <a:extLst>
              <a:ext uri="{FF2B5EF4-FFF2-40B4-BE49-F238E27FC236}">
                <a16:creationId xmlns:a16="http://schemas.microsoft.com/office/drawing/2014/main" id="{C135F3CD-5C1C-4D44-92E9-7EF814376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834" y="701282"/>
            <a:ext cx="10958848" cy="50568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A75DF-8E33-4661-9905-B40F1B6F78DD}"/>
              </a:ext>
            </a:extLst>
          </p:cNvPr>
          <p:cNvSpPr>
            <a:spLocks noGrp="1"/>
          </p:cNvSpPr>
          <p:nvPr/>
        </p:nvSpPr>
        <p:spPr>
          <a:xfrm>
            <a:off x="1154954" y="2433054"/>
            <a:ext cx="10047100" cy="356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5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DE45543-B8D6-4BD5-85E4-FAF64A4C9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F63E70-FDE5-46BE-8B41-CEE9D51D7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A75DF-8E33-4661-9905-B40F1B6F78DD}"/>
              </a:ext>
            </a:extLst>
          </p:cNvPr>
          <p:cNvSpPr>
            <a:spLocks noGrp="1"/>
          </p:cNvSpPr>
          <p:nvPr/>
        </p:nvSpPr>
        <p:spPr>
          <a:xfrm>
            <a:off x="1154954" y="2433054"/>
            <a:ext cx="10047100" cy="356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endParaRPr lang="en-US" dirty="0"/>
          </a:p>
          <a:p>
            <a:endParaRPr lang="en-US"/>
          </a:p>
        </p:txBody>
      </p:sp>
      <p:pic>
        <p:nvPicPr>
          <p:cNvPr id="4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35E7931-C627-474B-B39E-EBE676CF5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0849" y="477275"/>
            <a:ext cx="6889159" cy="5898943"/>
          </a:xfrm>
        </p:spPr>
      </p:pic>
    </p:spTree>
    <p:extLst>
      <p:ext uri="{BB962C8B-B14F-4D97-AF65-F5344CB8AC3E}">
        <p14:creationId xmlns:p14="http://schemas.microsoft.com/office/powerpoint/2010/main" val="2948506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DE45543-B8D6-4BD5-85E4-FAF64A4C9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F63E70-FDE5-46BE-8B41-CEE9D51D7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A75DF-8E33-4661-9905-B40F1B6F78DD}"/>
              </a:ext>
            </a:extLst>
          </p:cNvPr>
          <p:cNvSpPr>
            <a:spLocks noGrp="1"/>
          </p:cNvSpPr>
          <p:nvPr/>
        </p:nvSpPr>
        <p:spPr>
          <a:xfrm>
            <a:off x="1154954" y="2433054"/>
            <a:ext cx="10047100" cy="356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endParaRPr lang="en-US" dirty="0"/>
          </a:p>
          <a:p>
            <a:endParaRPr lang="en-US"/>
          </a:p>
        </p:txBody>
      </p:sp>
      <p:pic>
        <p:nvPicPr>
          <p:cNvPr id="5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860163C-DF68-4380-B03D-C72E56999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1505" y="477274"/>
            <a:ext cx="5416975" cy="5788331"/>
          </a:xfrm>
        </p:spPr>
      </p:pic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9D8B0ED9-A394-4822-9F3E-BA8FE3A59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851" y="534371"/>
            <a:ext cx="5692877" cy="578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01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0</Words>
  <Application>Microsoft Office PowerPoint</Application>
  <PresentationFormat>Widescreen</PresentationFormat>
  <Paragraphs>0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 Boardroom</vt:lpstr>
      <vt:lpstr>Aplicație pentru colectarea și analiza personalizată a datelor</vt:lpstr>
      <vt:lpstr>Cuprins</vt:lpstr>
      <vt:lpstr>Motivație</vt:lpstr>
      <vt:lpstr>Contribuții</vt:lpstr>
      <vt:lpstr>Tehnologii folosite</vt:lpstr>
      <vt:lpstr>Cazuri de utilizare</vt:lpstr>
      <vt:lpstr>PowerPoint Presentation</vt:lpstr>
      <vt:lpstr>PowerPoint Presentation</vt:lpstr>
      <vt:lpstr>PowerPoint Presentation</vt:lpstr>
      <vt:lpstr>Corelația Pearson </vt:lpstr>
      <vt:lpstr>PowerPoint Presentation</vt:lpstr>
      <vt:lpstr>PowerPoint Presentation</vt:lpstr>
      <vt:lpstr>PowerPoint Presentation</vt:lpstr>
      <vt:lpstr>Command Pattern </vt:lpstr>
      <vt:lpstr>PowerPoint Presentation</vt:lpstr>
      <vt:lpstr>Dezvoltare viitoare </vt:lpstr>
      <vt:lpstr>DEMO</vt:lpstr>
      <vt:lpstr>Întrebări și răspunsuri  </vt:lpstr>
      <vt:lpstr>Mulțumesc!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511</cp:revision>
  <dcterms:created xsi:type="dcterms:W3CDTF">2021-07-09T09:35:47Z</dcterms:created>
  <dcterms:modified xsi:type="dcterms:W3CDTF">2021-07-12T19:05:57Z</dcterms:modified>
</cp:coreProperties>
</file>