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3"/>
  </p:handoutMasterIdLst>
  <p:sldIdLst>
    <p:sldId id="256" r:id="rId3"/>
    <p:sldId id="257" r:id="rId5"/>
    <p:sldId id="267" r:id="rId6"/>
    <p:sldId id="268" r:id="rId7"/>
    <p:sldId id="269" r:id="rId8"/>
    <p:sldId id="270" r:id="rId9"/>
    <p:sldId id="271" r:id="rId10"/>
    <p:sldId id="258" r:id="rId11"/>
    <p:sldId id="272" r:id="rId12"/>
    <p:sldId id="273" r:id="rId13"/>
    <p:sldId id="274" r:id="rId14"/>
    <p:sldId id="275" r:id="rId15"/>
    <p:sldId id="276" r:id="rId16"/>
    <p:sldId id="259" r:id="rId17"/>
    <p:sldId id="277" r:id="rId18"/>
    <p:sldId id="260" r:id="rId19"/>
    <p:sldId id="264" r:id="rId20"/>
    <p:sldId id="262" r:id="rId21"/>
    <p:sldId id="263" r:id="rId2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5"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31BE"/>
    <a:srgbClr val="5A0074"/>
    <a:srgbClr val="B2B2B2"/>
    <a:srgbClr val="202020"/>
    <a:srgbClr val="323232"/>
    <a:srgbClr val="CC3300"/>
    <a:srgbClr val="CC0000"/>
    <a:srgbClr val="FF3300"/>
    <a:srgbClr val="990000"/>
    <a:srgbClr val="FF8D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8" autoAdjust="0"/>
    <p:restoredTop sz="94660"/>
  </p:normalViewPr>
  <p:slideViewPr>
    <p:cSldViewPr snapToGrid="0" showGuides="1">
      <p:cViewPr varScale="1">
        <p:scale>
          <a:sx n="71" d="100"/>
          <a:sy n="71" d="100"/>
        </p:scale>
        <p:origin x="54" y="66"/>
      </p:cViewPr>
      <p:guideLst>
        <p:guide orient="horz" pos="2165"/>
        <p:guide pos="3839"/>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en-US"/>
          </a:p>
        </p:txBody>
      </p:sp>
      <p:sp>
        <p:nvSpPr>
          <p:cNvPr id="3" name="Date Placeholder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en-US" smtClean="0"/>
            </a:fld>
            <a:endParaRPr lang="en-US"/>
          </a:p>
        </p:txBody>
      </p:sp>
      <p:sp>
        <p:nvSpPr>
          <p:cNvPr id="4" name="Footer Placeholder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en-US"/>
          </a:p>
        </p:txBody>
      </p:sp>
      <p:sp>
        <p:nvSpPr>
          <p:cNvPr id="5" name="Slide Number Placeholder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Slide Number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en-US" smtClean="0"/>
            </a:fld>
            <a:endParaRPr lang="en-US"/>
          </a:p>
        </p:txBody>
      </p:sp>
      <p:sp>
        <p:nvSpPr>
          <p:cNvPr id="4" name="Slide Image Placeho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idx="2"/>
          </p:nvPr>
        </p:nvSpPr>
        <p:spPr/>
      </p:sp>
      <p:sp>
        <p:nvSpPr>
          <p:cNvPr id="3" name="Marcador de posición de texto 2"/>
          <p:cNvSpPr>
            <a:spLocks noGrp="1"/>
          </p:cNvSpPr>
          <p:nvPr>
            <p:ph type="body" idx="3"/>
          </p:nvPr>
        </p:nvSpPr>
        <p:spPr/>
        <p:txBody>
          <a:bodyPr/>
          <a:lstStyle/>
          <a:p>
            <a:endParaRPr lang="es-MX"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22962"/>
            <a:ext cx="9144000" cy="2187001"/>
          </a:xfrm>
        </p:spPr>
        <p:txBody>
          <a:bodyPr anchor="b">
            <a:normAutofit/>
          </a:bodyPr>
          <a:lstStyle>
            <a:lvl1pPr algn="ctr">
              <a:lnSpc>
                <a:spcPct val="130000"/>
              </a:lnSpc>
              <a:defRPr sz="6000">
                <a:effectLst/>
                <a:latin typeface="Calibri Light" panose="020F0302020204030204" pitchFamily="34"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Calibri Light" panose="020F0302020204030204" pitchFamily="34" charset="0"/>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60FBDFE-C587-4B4C-A407-44438C67B59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fld>
            <a:endParaRPr lang="en-US"/>
          </a:p>
        </p:txBody>
      </p:sp>
      <p:sp>
        <p:nvSpPr>
          <p:cNvPr id="7" name="Content Placeholder 6"/>
          <p:cNvSpPr>
            <a:spLocks noGrp="1"/>
          </p:cNvSpPr>
          <p:nvPr>
            <p:ph sz="quarter" idx="13"/>
          </p:nvPr>
        </p:nvSpPr>
        <p:spPr>
          <a:xfrm>
            <a:off x="838200" y="551543"/>
            <a:ext cx="10515600" cy="5558971"/>
          </a:xfrm>
        </p:spPr>
        <p:txBody>
          <a:bodyPr/>
          <a:lstStyle/>
          <a:p>
            <a:pPr lvl="0"/>
            <a:r>
              <a:rPr lang="en-US" dirty="0">
                <a:sym typeface="+mn-ea"/>
              </a:rPr>
              <a:t>Click to edit Master text styles</a:t>
            </a:r>
            <a:endParaRPr lang="en-US" dirty="0"/>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1325563"/>
          </a:xfrm>
        </p:spPr>
        <p:txBody>
          <a:bodyPr anchor="ctr" anchorCtr="0">
            <a:normAutofit/>
          </a:bodyPr>
          <a:lstStyle>
            <a:lvl1pPr>
              <a:defRPr sz="4400" b="1">
                <a:effectLst/>
                <a:latin typeface="Calibri Light" panose="020F030202020403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latin typeface="Calibri Light" panose="020F0302020204030204" pitchFamily="34" charset="0"/>
                <a:cs typeface="Calibri Light" panose="020F0302020204030204" pitchFamily="34" charset="0"/>
              </a:defRPr>
            </a:lvl1pPr>
            <a:lvl2pPr>
              <a:defRPr sz="2400">
                <a:solidFill>
                  <a:schemeClr val="tx1">
                    <a:lumMod val="75000"/>
                    <a:lumOff val="25000"/>
                  </a:schemeClr>
                </a:solidFill>
                <a:latin typeface="Calibri Light" panose="020F0302020204030204" pitchFamily="34" charset="0"/>
                <a:cs typeface="Calibri Light" panose="020F0302020204030204" pitchFamily="34" charset="0"/>
              </a:defRPr>
            </a:lvl2pPr>
            <a:lvl3pPr>
              <a:defRPr sz="2000">
                <a:solidFill>
                  <a:schemeClr val="tx1">
                    <a:lumMod val="75000"/>
                    <a:lumOff val="25000"/>
                  </a:schemeClr>
                </a:solidFill>
                <a:latin typeface="Calibri Light" panose="020F0302020204030204" pitchFamily="34" charset="0"/>
                <a:cs typeface="Calibri Light" panose="020F0302020204030204" pitchFamily="34" charset="0"/>
              </a:defRPr>
            </a:lvl3pPr>
            <a:lvl4pPr>
              <a:defRPr sz="1800">
                <a:solidFill>
                  <a:schemeClr val="tx1">
                    <a:lumMod val="75000"/>
                    <a:lumOff val="25000"/>
                  </a:schemeClr>
                </a:solidFill>
                <a:latin typeface="Calibri Light" panose="020F0302020204030204" pitchFamily="34" charset="0"/>
                <a:cs typeface="Calibri Light" panose="020F0302020204030204" pitchFamily="34" charset="0"/>
              </a:defRPr>
            </a:lvl4pPr>
            <a:lvl5pPr>
              <a:defRPr sz="180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smtClean="0"/>
              <a:t>Click to edit Master text styles</a:t>
            </a:r>
            <a:endParaRPr lang="en-US" dirty="0" smtClean="0"/>
          </a:p>
          <a:p>
            <a:pPr lvl="1"/>
            <a:r>
              <a:rPr lang="en-US" dirty="0"/>
              <a:t>Second level </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3750945"/>
            <a:ext cx="9843135" cy="811530"/>
          </a:xfrm>
        </p:spPr>
        <p:txBody>
          <a:bodyPr anchor="b">
            <a:noAutofit/>
          </a:bodyPr>
          <a:lstStyle>
            <a:lvl1pPr>
              <a:defRPr sz="6000">
                <a:effectLst/>
              </a:defRPr>
            </a:lvl1pPr>
          </a:lstStyle>
          <a:p>
            <a:r>
              <a:rPr lang="en-US" dirty="0" smtClean="0">
                <a:sym typeface="+mn-ea"/>
              </a:rPr>
              <a:t>Click to edit Master title style</a:t>
            </a:r>
            <a:endParaRPr lang="en-US" dirty="0" smtClean="0">
              <a:sym typeface="+mn-ea"/>
            </a:endParaRPr>
          </a:p>
        </p:txBody>
      </p:sp>
      <p:sp>
        <p:nvSpPr>
          <p:cNvPr id="3" name="Text Placeholder 2"/>
          <p:cNvSpPr>
            <a:spLocks noGrp="1"/>
          </p:cNvSpPr>
          <p:nvPr>
            <p:ph type="body" idx="1"/>
          </p:nvPr>
        </p:nvSpPr>
        <p:spPr>
          <a:xfrm>
            <a:off x="831850" y="4610028"/>
            <a:ext cx="7321550" cy="647555"/>
          </a:xfrm>
        </p:spPr>
        <p:txBody>
          <a:bodyPr>
            <a:noAutofit/>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endParaRPr lang="en-US" dirty="0"/>
          </a:p>
        </p:txBody>
      </p:sp>
      <p:sp>
        <p:nvSpPr>
          <p:cNvPr id="4" name="Slide Number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1325563"/>
          </a:xfrm>
        </p:spPr>
        <p:txBody>
          <a:bodyPr>
            <a:normAutofit/>
          </a:bodyPr>
          <a:lstStyle>
            <a:lvl1pPr>
              <a:defRPr sz="4400" b="0" i="0">
                <a:effectLst/>
              </a:defRPr>
            </a:lvl1pPr>
          </a:lstStyle>
          <a:p>
            <a:r>
              <a:rPr lang="en-US" dirty="0" smtClean="0">
                <a:sym typeface="+mn-ea"/>
              </a:rPr>
              <a:t>Click to edit Master title style</a:t>
            </a:r>
            <a:endParaRPr lang="en-US" dirty="0"/>
          </a:p>
        </p:txBody>
      </p:sp>
      <p:sp>
        <p:nvSpPr>
          <p:cNvPr id="3" name="Content Placeholder 2"/>
          <p:cNvSpPr>
            <a:spLocks noGrp="1"/>
          </p:cNvSpPr>
          <p:nvPr>
            <p:ph sz="half" idx="1"/>
          </p:nvPr>
        </p:nvSpPr>
        <p:spPr>
          <a:xfrm>
            <a:off x="647700" y="1825625"/>
            <a:ext cx="5181600" cy="4351338"/>
          </a:xfrm>
        </p:spPr>
        <p:txBody>
          <a:bodyPr>
            <a:normAutofit/>
          </a:bodyPr>
          <a:lstStyle>
            <a:lvl1pPr>
              <a:lnSpc>
                <a:spcPct val="150000"/>
              </a:lnSpc>
              <a:defRPr sz="2800">
                <a:solidFill>
                  <a:schemeClr val="tx1">
                    <a:lumMod val="75000"/>
                    <a:lumOff val="25000"/>
                  </a:schemeClr>
                </a:solidFill>
                <a:latin typeface="Calibri Light" panose="020F0302020204030204" pitchFamily="34" charset="0"/>
                <a:cs typeface="Calibri Light" panose="020F0302020204030204" pitchFamily="34" charset="0"/>
              </a:defRPr>
            </a:lvl1pPr>
            <a:lvl2pPr>
              <a:lnSpc>
                <a:spcPct val="150000"/>
              </a:lnSpc>
              <a:defRPr sz="2400">
                <a:solidFill>
                  <a:schemeClr val="tx1">
                    <a:lumMod val="75000"/>
                    <a:lumOff val="25000"/>
                  </a:schemeClr>
                </a:solidFill>
                <a:latin typeface="Calibri Light" panose="020F0302020204030204" pitchFamily="34" charset="0"/>
                <a:cs typeface="Calibri Light" panose="020F0302020204030204" pitchFamily="34" charset="0"/>
              </a:defRPr>
            </a:lvl2pPr>
            <a:lvl3pPr>
              <a:lnSpc>
                <a:spcPct val="150000"/>
              </a:lnSpc>
              <a:defRPr sz="2000">
                <a:solidFill>
                  <a:schemeClr val="tx1">
                    <a:lumMod val="75000"/>
                    <a:lumOff val="25000"/>
                  </a:schemeClr>
                </a:solidFill>
                <a:latin typeface="Calibri Light" panose="020F0302020204030204" pitchFamily="34" charset="0"/>
                <a:cs typeface="Calibri Light" panose="020F0302020204030204" pitchFamily="34" charset="0"/>
              </a:defRPr>
            </a:lvl3pPr>
            <a:lvl4pPr>
              <a:lnSpc>
                <a:spcPct val="150000"/>
              </a:lnSpc>
              <a:defRPr sz="1800">
                <a:solidFill>
                  <a:schemeClr val="tx1">
                    <a:lumMod val="75000"/>
                    <a:lumOff val="25000"/>
                  </a:schemeClr>
                </a:solidFill>
                <a:latin typeface="Calibri Light" panose="020F0302020204030204" pitchFamily="34" charset="0"/>
                <a:cs typeface="Calibri Light" panose="020F0302020204030204" pitchFamily="34" charset="0"/>
              </a:defRPr>
            </a:lvl4pPr>
            <a:lvl5pPr>
              <a:lnSpc>
                <a:spcPct val="150000"/>
              </a:lnSpc>
              <a:defRPr sz="180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5981700" y="1825625"/>
            <a:ext cx="5181600" cy="4351338"/>
          </a:xfrm>
        </p:spPr>
        <p:txBody>
          <a:bodyPr>
            <a:normAutofit/>
          </a:bodyPr>
          <a:lstStyle>
            <a:lvl1pPr>
              <a:lnSpc>
                <a:spcPct val="150000"/>
              </a:lnSpc>
              <a:defRPr kumimoji="0" lang="en-US" sz="2800" b="0" i="0" u="none" strike="noStrike" kern="1200" cap="none" spc="0" normalizeH="0" baseline="0" noProof="1" dirty="0">
                <a:solidFill>
                  <a:schemeClr val="tx1">
                    <a:lumMod val="75000"/>
                    <a:lumOff val="25000"/>
                  </a:schemeClr>
                </a:solidFill>
                <a:latin typeface="Calibri Light" panose="020F0302020204030204" pitchFamily="34" charset="0"/>
                <a:ea typeface="+mn-ea"/>
                <a:cs typeface="+mn-cs"/>
              </a:defRPr>
            </a:lvl1pPr>
            <a:lvl2pPr>
              <a:lnSpc>
                <a:spcPct val="150000"/>
              </a:lnSpc>
              <a:defRPr sz="2400">
                <a:solidFill>
                  <a:schemeClr val="tx1">
                    <a:lumMod val="75000"/>
                    <a:lumOff val="25000"/>
                  </a:schemeClr>
                </a:solidFill>
              </a:defRPr>
            </a:lvl2pPr>
            <a:lvl3pPr>
              <a:lnSpc>
                <a:spcPct val="150000"/>
              </a:lnSpc>
              <a:defRPr sz="2000">
                <a:solidFill>
                  <a:schemeClr val="tx1">
                    <a:lumMod val="75000"/>
                    <a:lumOff val="25000"/>
                  </a:schemeClr>
                </a:solidFill>
              </a:defRPr>
            </a:lvl3pPr>
            <a:lvl4pPr>
              <a:lnSpc>
                <a:spcPct val="150000"/>
              </a:lnSpc>
              <a:defRPr sz="2000">
                <a:solidFill>
                  <a:schemeClr val="tx1">
                    <a:lumMod val="75000"/>
                    <a:lumOff val="25000"/>
                  </a:schemeClr>
                </a:solidFill>
              </a:defRPr>
            </a:lvl4pPr>
            <a:lvl5pPr>
              <a:lnSpc>
                <a:spcPct val="150000"/>
              </a:lnSpc>
              <a:defRPr sz="2000">
                <a:solidFill>
                  <a:schemeClr val="tx1">
                    <a:lumMod val="75000"/>
                    <a:lumOff val="25000"/>
                  </a:schemeClr>
                </a:solidFill>
              </a:defRPr>
            </a:lvl5pPr>
          </a:lstStyle>
          <a:p>
            <a:pPr lvl="0"/>
            <a:r>
              <a:rPr lang="en-US" dirty="0"/>
              <a:t>Click to edit Master text styles</a:t>
            </a:r>
            <a:endParaRPr lang="en-US" dirty="0"/>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
        <p:nvSpPr>
          <p:cNvPr id="5" name="Date Placeholder 4"/>
          <p:cNvSpPr>
            <a:spLocks noGrp="1"/>
          </p:cNvSpPr>
          <p:nvPr>
            <p:ph type="dt" sz="half" idx="10"/>
          </p:nvPr>
        </p:nvSpPr>
        <p:spPr/>
        <p:txBody>
          <a:bodyPr/>
          <a:lstStyle/>
          <a:p>
            <a:fld id="{760FBDFE-C587-4B4C-A407-44438C67B59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sz="4400"/>
            </a:lvl1pPr>
          </a:lstStyle>
          <a:p>
            <a:r>
              <a:rPr lang="en-US" dirty="0" smtClean="0">
                <a:sym typeface="+mn-ea"/>
              </a:rPr>
              <a:t>Click to edit Master title style</a:t>
            </a:r>
            <a:endParaRPr lang="en-US"/>
          </a:p>
        </p:txBody>
      </p:sp>
      <p:sp>
        <p:nvSpPr>
          <p:cNvPr id="3" name="Text Placeholder 2"/>
          <p:cNvSpPr>
            <a:spLocks noGrp="1"/>
          </p:cNvSpPr>
          <p:nvPr>
            <p:ph type="body" idx="1"/>
          </p:nvPr>
        </p:nvSpPr>
        <p:spPr>
          <a:xfrm>
            <a:off x="839788" y="1744961"/>
            <a:ext cx="5157787" cy="823912"/>
          </a:xfrm>
        </p:spPr>
        <p:txBody>
          <a:bodyPr anchor="b"/>
          <a:lstStyle>
            <a:lvl1pPr marL="0" indent="0">
              <a:buNone/>
              <a:defRPr sz="2400" b="1">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839788" y="2615609"/>
            <a:ext cx="5157787" cy="3574054"/>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内容占位符 5"/>
          <p:cNvSpPr>
            <a:spLocks noGrp="1"/>
          </p:cNvSpPr>
          <p:nvPr>
            <p:ph sz="quarter" idx="4"/>
          </p:nvPr>
        </p:nvSpPr>
        <p:spPr>
          <a:xfrm>
            <a:off x="6172200" y="2615609"/>
            <a:ext cx="5183188" cy="3574054"/>
          </a:xfrm>
        </p:spPr>
        <p:txBody>
          <a:bodyPr/>
          <a:lstStyle/>
          <a:p>
            <a:pPr lvl="0"/>
            <a:r>
              <a:rPr lang="en-US" dirty="0">
                <a:sym typeface="+mn-ea"/>
              </a:rPr>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760FBDFE-C587-4B4C-A407-44438C67B59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normAutofit/>
          </a:bodyPr>
          <a:lstStyle>
            <a:lvl1pPr algn="ctr">
              <a:defRPr sz="4400" b="0">
                <a:effectLst/>
                <a:latin typeface="Calibri Light" panose="020F0302020204030204" pitchFamily="34" charset="0"/>
                <a:cs typeface="Calibri Light" panose="020F0302020204030204" pitchFamily="34" charset="0"/>
              </a:defRPr>
            </a:lvl1p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760FBDFE-C587-4B4C-A407-44438C67B59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6747" y="127000"/>
            <a:ext cx="4165200" cy="1600200"/>
          </a:xfrm>
        </p:spPr>
        <p:txBody>
          <a:bodyPr anchor="ctr" anchorCtr="0">
            <a:normAutofit/>
          </a:bodyPr>
          <a:lstStyle>
            <a:lvl1pPr>
              <a:defRPr sz="3200" b="0">
                <a:effectLst/>
                <a:latin typeface="Calibri Light" panose="020F0302020204030204" pitchFamily="34" charset="0"/>
                <a:cs typeface="Calibri Light" panose="020F0302020204030204" pitchFamily="34" charset="0"/>
              </a:defRPr>
            </a:lvl1pPr>
          </a:lstStyle>
          <a:p>
            <a:r>
              <a:rPr lang="en-US" dirty="0"/>
              <a:t>Click to edit Master title style</a:t>
            </a:r>
            <a:endParaRPr lang="en-US" dirty="0"/>
          </a:p>
        </p:txBody>
      </p:sp>
      <p:sp>
        <p:nvSpPr>
          <p:cNvPr id="3" name="Picture Placeholder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9EFD9D74-47D9-4702-A33C-335B63B48DBF}"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BC47A4-756D-490B-A52F-7D9E2C9FC05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24484" y="365125"/>
            <a:ext cx="1529316" cy="5811838"/>
          </a:xfrm>
        </p:spPr>
        <p:txBody>
          <a:bodyPr vert="eaVert">
            <a:normAutofit/>
          </a:bodyPr>
          <a:lstStyle>
            <a:lvl1pPr>
              <a:defRPr sz="4400"/>
            </a:lvl1pPr>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8879958" cy="5811838"/>
          </a:xfrm>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a:p>
          <a:p>
            <a:pPr lvl="3"/>
            <a:r>
              <a:rPr lang="en-US" dirty="0" smtClean="0"/>
              <a:t>Fourth level</a:t>
            </a:r>
            <a:endParaRPr lang="en-US" dirty="0"/>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baseline="0">
                <a:solidFill>
                  <a:schemeClr val="tx1">
                    <a:tint val="75000"/>
                  </a:schemeClr>
                </a:solidFill>
              </a:defRPr>
            </a:lvl1pPr>
          </a:lstStyle>
          <a:p>
            <a:fld id="{760FBDFE-C587-4B4C-A407-44438C67B59E}"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latin typeface="Calibri Light" panose="020F0302020204030204" pitchFamily="34" charset="0"/>
                <a:cs typeface="Calibri Light" panose="020F030202020403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latin typeface="Calibri Light" panose="020F0302020204030204" pitchFamily="34" charset="0"/>
                <a:cs typeface="Calibri Light" panose="020F0302020204030204" pitchFamily="34" charset="0"/>
              </a:defRPr>
            </a:lvl1pPr>
          </a:lstStyle>
          <a:p>
            <a:fld id="{49AE70B2-8BF9-45C0-BB95-33D1B9D3A854}"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Calibri Light" panose="020F0302020204030204" pitchFamily="34" charset="0"/>
          <a:ea typeface="+mj-ea"/>
          <a:cs typeface="+mj-cs"/>
        </a:defRPr>
      </a:lvl1pPr>
    </p:titleStyle>
    <p:body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2800" b="0" kern="1200">
          <a:solidFill>
            <a:schemeClr val="tx1"/>
          </a:solidFill>
          <a:latin typeface="Calibri Light" panose="020F03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alibri Light" panose="020F03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effectLst/>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effectLst/>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effectLst/>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8.GIF"/><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GIF"/><Relationship Id="rId4" Type="http://schemas.openxmlformats.org/officeDocument/2006/relationships/image" Target="../media/image4.png"/><Relationship Id="rId3" Type="http://schemas.openxmlformats.org/officeDocument/2006/relationships/image" Target="../media/image3.GIF"/><Relationship Id="rId2" Type="http://schemas.openxmlformats.org/officeDocument/2006/relationships/image" Target="../media/image2.png"/><Relationship Id="rId10" Type="http://schemas.openxmlformats.org/officeDocument/2006/relationships/notesSlide" Target="../notesSlides/notesSlide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9" Type="http://schemas.openxmlformats.org/officeDocument/2006/relationships/image" Target="../media/image10.jpeg"/><Relationship Id="rId8" Type="http://schemas.openxmlformats.org/officeDocument/2006/relationships/image" Target="../media/image8.GIF"/><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GIF"/><Relationship Id="rId4" Type="http://schemas.openxmlformats.org/officeDocument/2006/relationships/image" Target="../media/image4.png"/><Relationship Id="rId3" Type="http://schemas.openxmlformats.org/officeDocument/2006/relationships/image" Target="../media/image3.GIF"/><Relationship Id="rId2" Type="http://schemas.openxmlformats.org/officeDocument/2006/relationships/image" Target="../media/image2.png"/><Relationship Id="rId10" Type="http://schemas.openxmlformats.org/officeDocument/2006/relationships/slideLayout" Target="../slideLayouts/slideLayout1.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9" Type="http://schemas.openxmlformats.org/officeDocument/2006/relationships/image" Target="../media/image10.jpeg"/><Relationship Id="rId8" Type="http://schemas.openxmlformats.org/officeDocument/2006/relationships/image" Target="../media/image8.GIF"/><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GIF"/><Relationship Id="rId4" Type="http://schemas.openxmlformats.org/officeDocument/2006/relationships/image" Target="../media/image4.png"/><Relationship Id="rId3" Type="http://schemas.openxmlformats.org/officeDocument/2006/relationships/image" Target="../media/image3.GIF"/><Relationship Id="rId2" Type="http://schemas.openxmlformats.org/officeDocument/2006/relationships/image" Target="../media/image2.png"/><Relationship Id="rId10" Type="http://schemas.openxmlformats.org/officeDocument/2006/relationships/slideLayout" Target="../slideLayouts/slideLayout1.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9" Type="http://schemas.openxmlformats.org/officeDocument/2006/relationships/image" Target="../media/image10.jpeg"/><Relationship Id="rId8" Type="http://schemas.openxmlformats.org/officeDocument/2006/relationships/image" Target="../media/image8.GIF"/><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GIF"/><Relationship Id="rId4" Type="http://schemas.openxmlformats.org/officeDocument/2006/relationships/image" Target="../media/image4.png"/><Relationship Id="rId3" Type="http://schemas.openxmlformats.org/officeDocument/2006/relationships/image" Target="../media/image3.GIF"/><Relationship Id="rId2" Type="http://schemas.openxmlformats.org/officeDocument/2006/relationships/image" Target="../media/image2.png"/><Relationship Id="rId11" Type="http://schemas.openxmlformats.org/officeDocument/2006/relationships/slideLayout" Target="../slideLayouts/slideLayout1.xml"/><Relationship Id="rId10" Type="http://schemas.openxmlformats.org/officeDocument/2006/relationships/image" Target="../media/image11.jpe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9" Type="http://schemas.openxmlformats.org/officeDocument/2006/relationships/image" Target="../media/image10.jpeg"/><Relationship Id="rId8" Type="http://schemas.openxmlformats.org/officeDocument/2006/relationships/image" Target="../media/image8.GIF"/><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GIF"/><Relationship Id="rId4" Type="http://schemas.openxmlformats.org/officeDocument/2006/relationships/image" Target="../media/image4.png"/><Relationship Id="rId3" Type="http://schemas.openxmlformats.org/officeDocument/2006/relationships/image" Target="../media/image3.GIF"/><Relationship Id="rId2" Type="http://schemas.openxmlformats.org/officeDocument/2006/relationships/image" Target="../media/image2.png"/><Relationship Id="rId11" Type="http://schemas.openxmlformats.org/officeDocument/2006/relationships/slideLayout" Target="../slideLayouts/slideLayout1.xml"/><Relationship Id="rId10" Type="http://schemas.openxmlformats.org/officeDocument/2006/relationships/image" Target="../media/image11.jpe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9" Type="http://schemas.openxmlformats.org/officeDocument/2006/relationships/image" Target="../media/image12.jpeg"/><Relationship Id="rId8" Type="http://schemas.openxmlformats.org/officeDocument/2006/relationships/image" Target="../media/image8.GIF"/><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GIF"/><Relationship Id="rId4" Type="http://schemas.openxmlformats.org/officeDocument/2006/relationships/image" Target="../media/image4.png"/><Relationship Id="rId3" Type="http://schemas.openxmlformats.org/officeDocument/2006/relationships/image" Target="../media/image3.GIF"/><Relationship Id="rId2" Type="http://schemas.openxmlformats.org/officeDocument/2006/relationships/image" Target="../media/image2.png"/><Relationship Id="rId10" Type="http://schemas.openxmlformats.org/officeDocument/2006/relationships/slideLayout" Target="../slideLayouts/slideLayout1.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9" Type="http://schemas.openxmlformats.org/officeDocument/2006/relationships/image" Target="../media/image13.jpeg"/><Relationship Id="rId8" Type="http://schemas.openxmlformats.org/officeDocument/2006/relationships/image" Target="../media/image8.GIF"/><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GIF"/><Relationship Id="rId4" Type="http://schemas.openxmlformats.org/officeDocument/2006/relationships/image" Target="../media/image4.png"/><Relationship Id="rId3" Type="http://schemas.openxmlformats.org/officeDocument/2006/relationships/image" Target="../media/image3.GIF"/><Relationship Id="rId2" Type="http://schemas.openxmlformats.org/officeDocument/2006/relationships/image" Target="../media/image2.png"/><Relationship Id="rId10" Type="http://schemas.openxmlformats.org/officeDocument/2006/relationships/slideLayout" Target="../slideLayouts/slideLayout1.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image" Target="../media/image8.GIF"/><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GIF"/><Relationship Id="rId4" Type="http://schemas.openxmlformats.org/officeDocument/2006/relationships/image" Target="../media/image4.png"/><Relationship Id="rId3" Type="http://schemas.openxmlformats.org/officeDocument/2006/relationships/image" Target="../media/image3.GIF"/><Relationship Id="rId2" Type="http://schemas.openxmlformats.org/officeDocument/2006/relationships/image" Target="../media/image2.png"/><Relationship Id="rId10" Type="http://schemas.openxmlformats.org/officeDocument/2006/relationships/slideLayout" Target="../slideLayouts/slideLayout1.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8.GIF"/><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GIF"/><Relationship Id="rId4" Type="http://schemas.openxmlformats.org/officeDocument/2006/relationships/image" Target="../media/image4.png"/><Relationship Id="rId3" Type="http://schemas.openxmlformats.org/officeDocument/2006/relationships/image" Target="../media/image3.GIF"/><Relationship Id="rId2" Type="http://schemas.openxmlformats.org/officeDocument/2006/relationships/image" Target="../media/image2.png"/><Relationship Id="rId11" Type="http://schemas.openxmlformats.org/officeDocument/2006/relationships/slideLayout" Target="../slideLayouts/slideLayout1.xml"/><Relationship Id="rId10" Type="http://schemas.openxmlformats.org/officeDocument/2006/relationships/image" Target="../media/image16.jpeg"/><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8.GIF"/><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GIF"/><Relationship Id="rId4" Type="http://schemas.openxmlformats.org/officeDocument/2006/relationships/image" Target="../media/image4.png"/><Relationship Id="rId3" Type="http://schemas.openxmlformats.org/officeDocument/2006/relationships/image" Target="../media/image3.GIF"/><Relationship Id="rId2" Type="http://schemas.openxmlformats.org/officeDocument/2006/relationships/image" Target="../media/image2.png"/><Relationship Id="rId10" Type="http://schemas.openxmlformats.org/officeDocument/2006/relationships/slideLayout" Target="../slideLayouts/slideLayout1.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8.GIF"/><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GIF"/><Relationship Id="rId4" Type="http://schemas.openxmlformats.org/officeDocument/2006/relationships/image" Target="../media/image4.png"/><Relationship Id="rId3" Type="http://schemas.openxmlformats.org/officeDocument/2006/relationships/image" Target="../media/image3.GIF"/><Relationship Id="rId2" Type="http://schemas.openxmlformats.org/officeDocument/2006/relationships/image" Target="../media/image2.png"/><Relationship Id="rId10"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GIF"/><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GIF"/><Relationship Id="rId4" Type="http://schemas.openxmlformats.org/officeDocument/2006/relationships/image" Target="../media/image4.png"/><Relationship Id="rId3" Type="http://schemas.openxmlformats.org/officeDocument/2006/relationships/image" Target="../media/image3.GIF"/><Relationship Id="rId2" Type="http://schemas.openxmlformats.org/officeDocument/2006/relationships/image" Target="../media/image2.png"/><Relationship Id="rId10"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GIF"/><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GIF"/><Relationship Id="rId4" Type="http://schemas.openxmlformats.org/officeDocument/2006/relationships/image" Target="../media/image4.png"/><Relationship Id="rId3" Type="http://schemas.openxmlformats.org/officeDocument/2006/relationships/image" Target="../media/image3.GIF"/><Relationship Id="rId2" Type="http://schemas.openxmlformats.org/officeDocument/2006/relationships/image" Target="../media/image2.png"/><Relationship Id="rId10" Type="http://schemas.openxmlformats.org/officeDocument/2006/relationships/slideLayout" Target="../slideLayouts/slideLayout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GIF"/><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GIF"/><Relationship Id="rId4" Type="http://schemas.openxmlformats.org/officeDocument/2006/relationships/image" Target="../media/image4.png"/><Relationship Id="rId3" Type="http://schemas.openxmlformats.org/officeDocument/2006/relationships/image" Target="../media/image3.GIF"/><Relationship Id="rId2" Type="http://schemas.openxmlformats.org/officeDocument/2006/relationships/image" Target="../media/image2.png"/><Relationship Id="rId10" Type="http://schemas.openxmlformats.org/officeDocument/2006/relationships/slideLayout" Target="../slideLayouts/slideLayout1.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GIF"/><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GIF"/><Relationship Id="rId4" Type="http://schemas.openxmlformats.org/officeDocument/2006/relationships/image" Target="../media/image4.png"/><Relationship Id="rId3" Type="http://schemas.openxmlformats.org/officeDocument/2006/relationships/image" Target="../media/image3.GIF"/><Relationship Id="rId2" Type="http://schemas.openxmlformats.org/officeDocument/2006/relationships/image" Target="../media/image2.png"/><Relationship Id="rId10" Type="http://schemas.openxmlformats.org/officeDocument/2006/relationships/slideLayout" Target="../slideLayouts/slideLayout1.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GIF"/><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GIF"/><Relationship Id="rId4" Type="http://schemas.openxmlformats.org/officeDocument/2006/relationships/image" Target="../media/image4.png"/><Relationship Id="rId3" Type="http://schemas.openxmlformats.org/officeDocument/2006/relationships/image" Target="../media/image3.GIF"/><Relationship Id="rId2" Type="http://schemas.openxmlformats.org/officeDocument/2006/relationships/image" Target="../media/image2.png"/><Relationship Id="rId10" Type="http://schemas.openxmlformats.org/officeDocument/2006/relationships/slideLayout" Target="../slideLayouts/slideLayout1.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GIF"/><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GIF"/><Relationship Id="rId4" Type="http://schemas.openxmlformats.org/officeDocument/2006/relationships/image" Target="../media/image4.png"/><Relationship Id="rId3" Type="http://schemas.openxmlformats.org/officeDocument/2006/relationships/image" Target="../media/image3.GIF"/><Relationship Id="rId2" Type="http://schemas.openxmlformats.org/officeDocument/2006/relationships/image" Target="../media/image2.png"/><Relationship Id="rId10" Type="http://schemas.openxmlformats.org/officeDocument/2006/relationships/slideLayout" Target="../slideLayouts/slideLayout1.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9" Type="http://schemas.openxmlformats.org/officeDocument/2006/relationships/image" Target="../media/image10.jpeg"/><Relationship Id="rId8" Type="http://schemas.openxmlformats.org/officeDocument/2006/relationships/image" Target="../media/image8.GIF"/><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GIF"/><Relationship Id="rId4" Type="http://schemas.openxmlformats.org/officeDocument/2006/relationships/image" Target="../media/image4.png"/><Relationship Id="rId3" Type="http://schemas.openxmlformats.org/officeDocument/2006/relationships/image" Target="../media/image3.GIF"/><Relationship Id="rId2" Type="http://schemas.openxmlformats.org/officeDocument/2006/relationships/image" Target="../media/image2.png"/><Relationship Id="rId10" Type="http://schemas.openxmlformats.org/officeDocument/2006/relationships/slideLayout" Target="../slideLayouts/slideLayout1.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9" Type="http://schemas.openxmlformats.org/officeDocument/2006/relationships/image" Target="../media/image10.jpeg"/><Relationship Id="rId8" Type="http://schemas.openxmlformats.org/officeDocument/2006/relationships/image" Target="../media/image8.GIF"/><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GIF"/><Relationship Id="rId4" Type="http://schemas.openxmlformats.org/officeDocument/2006/relationships/image" Target="../media/image4.png"/><Relationship Id="rId3" Type="http://schemas.openxmlformats.org/officeDocument/2006/relationships/image" Target="../media/image3.GIF"/><Relationship Id="rId2" Type="http://schemas.openxmlformats.org/officeDocument/2006/relationships/image" Target="../media/image2.png"/><Relationship Id="rId10"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38000"/>
          </a:blip>
          <a:stretch>
            <a:fillRect/>
          </a:stretch>
        </a:blipFill>
        <a:effectLst/>
      </p:bgPr>
    </p:bg>
    <p:spTree>
      <p:nvGrpSpPr>
        <p:cNvPr id="1" name=""/>
        <p:cNvGrpSpPr/>
        <p:nvPr/>
      </p:nvGrpSpPr>
      <p:grpSpPr>
        <a:xfrm>
          <a:off x="0" y="0"/>
          <a:ext cx="0" cy="0"/>
          <a:chOff x="0" y="0"/>
          <a:chExt cx="0" cy="0"/>
        </a:xfrm>
      </p:grpSpPr>
      <p:pic>
        <p:nvPicPr>
          <p:cNvPr id="5" name="Imagen 4" descr="C:\Users\Danila\Documents\Paula\Imagen1-removebg-preview.pngImagen1-removebg-preview"/>
          <p:cNvPicPr>
            <a:picLocks noChangeAspect="1"/>
          </p:cNvPicPr>
          <p:nvPr/>
        </p:nvPicPr>
        <p:blipFill>
          <a:blip r:embed="rId2"/>
          <a:srcRect l="20" r="20"/>
          <a:stretch>
            <a:fillRect/>
          </a:stretch>
        </p:blipFill>
        <p:spPr>
          <a:xfrm>
            <a:off x="1577340" y="330200"/>
            <a:ext cx="9037320" cy="1457960"/>
          </a:xfrm>
          <a:prstGeom prst="rect">
            <a:avLst/>
          </a:prstGeom>
        </p:spPr>
      </p:pic>
      <p:sp>
        <p:nvSpPr>
          <p:cNvPr id="6" name="Cuadro de texto 5"/>
          <p:cNvSpPr txBox="1"/>
          <p:nvPr/>
        </p:nvSpPr>
        <p:spPr>
          <a:xfrm>
            <a:off x="2010407" y="2205355"/>
            <a:ext cx="8170545" cy="1754326"/>
          </a:xfrm>
          <a:prstGeom prst="rect">
            <a:avLst/>
          </a:prstGeom>
          <a:noFill/>
        </p:spPr>
        <p:txBody>
          <a:bodyPr wrap="square" rtlCol="0">
            <a:spAutoFit/>
          </a:bodyPr>
          <a:lstStyle/>
          <a:p>
            <a:pPr algn="ctr"/>
            <a:r>
              <a:rPr lang="es-AR" altLang="es-MX" sz="3600" dirty="0" smtClean="0">
                <a:latin typeface="Baskerville Old Face" panose="02020602080505020303" charset="0"/>
                <a:cs typeface="Baskerville Old Face" panose="02020602080505020303" charset="0"/>
              </a:rPr>
              <a:t>Sistema de organización y gestión de información turística para Empresa TucuMax</a:t>
            </a:r>
            <a:endParaRPr lang="es-AR" altLang="es-MX" sz="3600" dirty="0">
              <a:latin typeface="Baskerville Old Face" panose="02020602080505020303" charset="0"/>
              <a:cs typeface="Baskerville Old Face" panose="02020602080505020303" charset="0"/>
            </a:endParaRPr>
          </a:p>
        </p:txBody>
      </p:sp>
      <p:sp>
        <p:nvSpPr>
          <p:cNvPr id="7" name="Cuadro de texto 6"/>
          <p:cNvSpPr txBox="1"/>
          <p:nvPr/>
        </p:nvSpPr>
        <p:spPr>
          <a:xfrm>
            <a:off x="3031805" y="4442460"/>
            <a:ext cx="6127750" cy="521970"/>
          </a:xfrm>
          <a:prstGeom prst="rect">
            <a:avLst/>
          </a:prstGeom>
          <a:noFill/>
        </p:spPr>
        <p:txBody>
          <a:bodyPr wrap="square" rtlCol="0">
            <a:spAutoFit/>
          </a:bodyPr>
          <a:lstStyle/>
          <a:p>
            <a:pPr algn="ctr"/>
            <a:r>
              <a:rPr lang="es-AR" altLang="es-MX" sz="2800" dirty="0">
                <a:latin typeface="Baskerville Old Face" panose="02020602080505020303" charset="0"/>
                <a:cs typeface="Baskerville Old Face" panose="02020602080505020303" charset="0"/>
              </a:rPr>
              <a:t>Barrera, Paula Leonela</a:t>
            </a:r>
            <a:endParaRPr lang="es-AR" altLang="es-MX" sz="2800" dirty="0">
              <a:latin typeface="Baskerville Old Face" panose="02020602080505020303" charset="0"/>
              <a:cs typeface="Baskerville Old Face" panose="02020602080505020303" charset="0"/>
            </a:endParaRPr>
          </a:p>
        </p:txBody>
      </p:sp>
      <p:sp>
        <p:nvSpPr>
          <p:cNvPr id="8" name="Cuadro de texto 7"/>
          <p:cNvSpPr txBox="1"/>
          <p:nvPr/>
        </p:nvSpPr>
        <p:spPr>
          <a:xfrm>
            <a:off x="3550283" y="5225415"/>
            <a:ext cx="5090795" cy="521970"/>
          </a:xfrm>
          <a:prstGeom prst="rect">
            <a:avLst/>
          </a:prstGeom>
          <a:noFill/>
        </p:spPr>
        <p:txBody>
          <a:bodyPr wrap="square" rtlCol="0">
            <a:spAutoFit/>
          </a:bodyPr>
          <a:lstStyle/>
          <a:p>
            <a:pPr algn="ctr"/>
            <a:r>
              <a:rPr lang="es-AR" altLang="es-MX" sz="2800" dirty="0">
                <a:latin typeface="Baskerville Old Face" panose="02020602080505020303" charset="0"/>
                <a:cs typeface="Baskerville Old Face" panose="02020602080505020303" charset="0"/>
              </a:rPr>
              <a:t>Base de Datos</a:t>
            </a:r>
            <a:endParaRPr lang="es-AR" altLang="es-MX" sz="2800" dirty="0">
              <a:latin typeface="Baskerville Old Face" panose="02020602080505020303" charset="0"/>
              <a:cs typeface="Baskerville Old Face" panose="02020602080505020303" charset="0"/>
            </a:endParaRPr>
          </a:p>
        </p:txBody>
      </p:sp>
      <p:sp>
        <p:nvSpPr>
          <p:cNvPr id="9" name="Cuadro de texto 8"/>
          <p:cNvSpPr txBox="1"/>
          <p:nvPr/>
        </p:nvSpPr>
        <p:spPr>
          <a:xfrm>
            <a:off x="4723129" y="5747385"/>
            <a:ext cx="2745105" cy="460375"/>
          </a:xfrm>
          <a:prstGeom prst="rect">
            <a:avLst/>
          </a:prstGeom>
          <a:noFill/>
        </p:spPr>
        <p:txBody>
          <a:bodyPr wrap="square" rtlCol="0">
            <a:spAutoFit/>
          </a:bodyPr>
          <a:lstStyle/>
          <a:p>
            <a:pPr algn="ctr"/>
            <a:r>
              <a:rPr lang="es-AR" altLang="es-MX" sz="2400" dirty="0">
                <a:latin typeface="Baskerville Old Face" panose="02020602080505020303" charset="0"/>
                <a:cs typeface="Baskerville Old Face" panose="02020602080505020303" charset="0"/>
              </a:rPr>
              <a:t>2024</a:t>
            </a:r>
            <a:endParaRPr lang="es-AR" altLang="es-MX" sz="2400" dirty="0">
              <a:latin typeface="Baskerville Old Face" panose="02020602080505020303" charset="0"/>
              <a:cs typeface="Baskerville Old Face" panose="02020602080505020303" charset="0"/>
            </a:endParaRPr>
          </a:p>
        </p:txBody>
      </p:sp>
      <p:sp>
        <p:nvSpPr>
          <p:cNvPr id="11" name="Rectángulo redondeado 10"/>
          <p:cNvSpPr/>
          <p:nvPr/>
        </p:nvSpPr>
        <p:spPr>
          <a:xfrm>
            <a:off x="171450" y="142875"/>
            <a:ext cx="1257300" cy="6590030"/>
          </a:xfrm>
          <a:prstGeom prst="roundRect">
            <a:avLst>
              <a:gd name="adj" fmla="val 50000"/>
            </a:avLst>
          </a:prstGeom>
          <a:gradFill>
            <a:gsLst>
              <a:gs pos="0">
                <a:srgbClr val="007BD3"/>
              </a:gs>
              <a:gs pos="100000">
                <a:srgbClr val="034373"/>
              </a:gs>
            </a:gsLst>
            <a:lin ang="2700000" scaled="0"/>
          </a:gradFill>
          <a:ln w="44450">
            <a:gradFill>
              <a:gsLst>
                <a:gs pos="0">
                  <a:srgbClr val="007BD3"/>
                </a:gs>
                <a:gs pos="100000">
                  <a:srgbClr val="034373"/>
                </a:gs>
              </a:gsLst>
              <a:path path="circle">
                <a:fillToRect r="100000" b="100000"/>
              </a:path>
              <a:tileRect l="-100000" t="-100000"/>
            </a:gra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s-MX" altLang="en-US"/>
          </a:p>
        </p:txBody>
      </p:sp>
      <p:sp>
        <p:nvSpPr>
          <p:cNvPr id="16" name="Óvalo 15"/>
          <p:cNvSpPr/>
          <p:nvPr/>
        </p:nvSpPr>
        <p:spPr>
          <a:xfrm>
            <a:off x="349885" y="464820"/>
            <a:ext cx="899795" cy="899795"/>
          </a:xfrm>
          <a:prstGeom prst="ellipse">
            <a:avLst/>
          </a:prstGeom>
          <a:solidFill>
            <a:schemeClr val="bg1"/>
          </a:solidFill>
          <a:ln w="57150">
            <a:gradFill>
              <a:gsLst>
                <a:gs pos="4000">
                  <a:srgbClr val="BF31BE"/>
                </a:gs>
                <a:gs pos="71000">
                  <a:srgbClr val="7B32B2"/>
                </a:gs>
                <a:gs pos="100000">
                  <a:srgbClr val="401A5D"/>
                </a:gs>
              </a:gsLst>
            </a:gra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s-MX" altLang="en-US"/>
          </a:p>
        </p:txBody>
      </p:sp>
      <p:pic>
        <p:nvPicPr>
          <p:cNvPr id="12" name="Imagen 11" descr="system-regular-41-home"/>
          <p:cNvPicPr>
            <a:picLocks noChangeAspect="1"/>
          </p:cNvPicPr>
          <p:nvPr/>
        </p:nvPicPr>
        <p:blipFill>
          <a:blip r:embed="rId3">
            <a:lum bright="-100000" contrast="100000"/>
          </a:blip>
          <a:stretch>
            <a:fillRect/>
          </a:stretch>
        </p:blipFill>
        <p:spPr>
          <a:xfrm>
            <a:off x="530225" y="645160"/>
            <a:ext cx="539750" cy="539750"/>
          </a:xfrm>
          <a:prstGeom prst="rect">
            <a:avLst/>
          </a:prstGeom>
        </p:spPr>
      </p:pic>
      <p:pic>
        <p:nvPicPr>
          <p:cNvPr id="13" name="Imagen 12" descr="icons8-introducir-64-removebg-preview"/>
          <p:cNvPicPr>
            <a:picLocks noChangeAspect="1"/>
          </p:cNvPicPr>
          <p:nvPr/>
        </p:nvPicPr>
        <p:blipFill>
          <a:blip r:embed="rId4">
            <a:lum bright="100000" contrast="-100000"/>
          </a:blip>
          <a:stretch>
            <a:fillRect/>
          </a:stretch>
        </p:blipFill>
        <p:spPr>
          <a:xfrm>
            <a:off x="530225" y="1665605"/>
            <a:ext cx="539750" cy="539750"/>
          </a:xfrm>
          <a:prstGeom prst="rect">
            <a:avLst/>
          </a:prstGeom>
        </p:spPr>
      </p:pic>
      <p:pic>
        <p:nvPicPr>
          <p:cNvPr id="14" name="Imagen 13" descr="algoritmo-unscreen"/>
          <p:cNvPicPr>
            <a:picLocks noChangeAspect="1"/>
          </p:cNvPicPr>
          <p:nvPr/>
        </p:nvPicPr>
        <p:blipFill>
          <a:blip r:embed="rId5">
            <a:lum bright="100000" contrast="-100000"/>
          </a:blip>
          <a:stretch>
            <a:fillRect/>
          </a:stretch>
        </p:blipFill>
        <p:spPr>
          <a:xfrm>
            <a:off x="530225" y="2686050"/>
            <a:ext cx="539750" cy="539750"/>
          </a:xfrm>
          <a:prstGeom prst="rect">
            <a:avLst/>
          </a:prstGeom>
        </p:spPr>
      </p:pic>
      <p:pic>
        <p:nvPicPr>
          <p:cNvPr id="15" name="Imagen 14" descr="entidad"/>
          <p:cNvPicPr>
            <a:picLocks noChangeAspect="1"/>
          </p:cNvPicPr>
          <p:nvPr/>
        </p:nvPicPr>
        <p:blipFill>
          <a:blip r:embed="rId6">
            <a:lum bright="100000" contrast="-100000"/>
          </a:blip>
          <a:stretch>
            <a:fillRect/>
          </a:stretch>
        </p:blipFill>
        <p:spPr>
          <a:xfrm>
            <a:off x="530225" y="3706495"/>
            <a:ext cx="539750" cy="539750"/>
          </a:xfrm>
          <a:prstGeom prst="rect">
            <a:avLst/>
          </a:prstGeom>
        </p:spPr>
      </p:pic>
      <p:pic>
        <p:nvPicPr>
          <p:cNvPr id="17" name="Imagen 16" descr="icono-relacional"/>
          <p:cNvPicPr>
            <a:picLocks noChangeAspect="1"/>
          </p:cNvPicPr>
          <p:nvPr/>
        </p:nvPicPr>
        <p:blipFill>
          <a:blip r:embed="rId7">
            <a:lum bright="100000" contrast="-100000"/>
          </a:blip>
          <a:stretch>
            <a:fillRect/>
          </a:stretch>
        </p:blipFill>
        <p:spPr>
          <a:xfrm>
            <a:off x="530225" y="4726940"/>
            <a:ext cx="539750" cy="539750"/>
          </a:xfrm>
          <a:prstGeom prst="rect">
            <a:avLst/>
          </a:prstGeom>
        </p:spPr>
      </p:pic>
      <p:pic>
        <p:nvPicPr>
          <p:cNvPr id="19" name="Imagen 18" descr="resolucion-de-problemas-unscreen"/>
          <p:cNvPicPr>
            <a:picLocks noChangeAspect="1"/>
          </p:cNvPicPr>
          <p:nvPr/>
        </p:nvPicPr>
        <p:blipFill>
          <a:blip r:embed="rId8">
            <a:lum bright="100000" contrast="-100000"/>
          </a:blip>
          <a:stretch>
            <a:fillRect/>
          </a:stretch>
        </p:blipFill>
        <p:spPr>
          <a:xfrm>
            <a:off x="530225" y="5747385"/>
            <a:ext cx="539750" cy="5397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00" fill="hold"/>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38000"/>
          </a:blip>
          <a:stretch>
            <a:fillRect/>
          </a:stretch>
        </a:blipFill>
        <a:effectLst/>
      </p:bgPr>
    </p:bg>
    <p:spTree>
      <p:nvGrpSpPr>
        <p:cNvPr id="1" name=""/>
        <p:cNvGrpSpPr/>
        <p:nvPr/>
      </p:nvGrpSpPr>
      <p:grpSpPr>
        <a:xfrm>
          <a:off x="0" y="0"/>
          <a:ext cx="0" cy="0"/>
          <a:chOff x="0" y="0"/>
          <a:chExt cx="0" cy="0"/>
        </a:xfrm>
      </p:grpSpPr>
      <p:sp>
        <p:nvSpPr>
          <p:cNvPr id="4" name="Cuadro de texto 3"/>
          <p:cNvSpPr txBox="1"/>
          <p:nvPr/>
        </p:nvSpPr>
        <p:spPr>
          <a:xfrm>
            <a:off x="14630400" y="5821045"/>
            <a:ext cx="6782435" cy="706755"/>
          </a:xfrm>
          <a:prstGeom prst="rect">
            <a:avLst/>
          </a:prstGeom>
          <a:noFill/>
        </p:spPr>
        <p:txBody>
          <a:bodyPr wrap="square" rtlCol="0">
            <a:spAutoFit/>
          </a:bodyPr>
          <a:lstStyle/>
          <a:p>
            <a:r>
              <a:rPr lang="es-AR" altLang="es-MX" sz="4000">
                <a:solidFill>
                  <a:schemeClr val="bg1"/>
                </a:solidFill>
                <a:latin typeface="Baskerville Old Face" panose="02020602080505020303" charset="0"/>
                <a:cs typeface="Baskerville Old Face" panose="02020602080505020303" charset="0"/>
              </a:rPr>
              <a:t>Base de datos</a:t>
            </a:r>
            <a:endParaRPr lang="es-AR" altLang="es-MX" sz="4000">
              <a:solidFill>
                <a:schemeClr val="bg1"/>
              </a:solidFill>
              <a:latin typeface="Baskerville Old Face" panose="02020602080505020303" charset="0"/>
              <a:cs typeface="Baskerville Old Face" panose="02020602080505020303" charset="0"/>
            </a:endParaRPr>
          </a:p>
        </p:txBody>
      </p:sp>
      <p:pic>
        <p:nvPicPr>
          <p:cNvPr id="5" name="Imagen 4" descr="C:\Users\Danila\Documents\Paula\Imagen1-removebg-preview.pngImagen1-removebg-preview"/>
          <p:cNvPicPr>
            <a:picLocks noChangeAspect="1"/>
          </p:cNvPicPr>
          <p:nvPr/>
        </p:nvPicPr>
        <p:blipFill>
          <a:blip r:embed="rId2"/>
          <a:srcRect l="20" r="20"/>
          <a:stretch>
            <a:fillRect/>
          </a:stretch>
        </p:blipFill>
        <p:spPr>
          <a:xfrm>
            <a:off x="16207740" y="0"/>
            <a:ext cx="9037320" cy="1457960"/>
          </a:xfrm>
          <a:prstGeom prst="rect">
            <a:avLst/>
          </a:prstGeom>
        </p:spPr>
      </p:pic>
      <p:sp>
        <p:nvSpPr>
          <p:cNvPr id="6" name="Cuadro de texto 5"/>
          <p:cNvSpPr txBox="1"/>
          <p:nvPr/>
        </p:nvSpPr>
        <p:spPr>
          <a:xfrm>
            <a:off x="16640810" y="2108835"/>
            <a:ext cx="8170545" cy="922020"/>
          </a:xfrm>
          <a:prstGeom prst="rect">
            <a:avLst/>
          </a:prstGeom>
          <a:noFill/>
        </p:spPr>
        <p:txBody>
          <a:bodyPr wrap="square" rtlCol="0">
            <a:spAutoFit/>
          </a:bodyPr>
          <a:lstStyle/>
          <a:p>
            <a:pPr algn="ctr"/>
            <a:r>
              <a:rPr lang="es-AR" altLang="es-MX" sz="5400">
                <a:latin typeface="Baskerville Old Face" panose="02020602080505020303" charset="0"/>
                <a:cs typeface="Baskerville Old Face" panose="02020602080505020303" charset="0"/>
              </a:rPr>
              <a:t>Proyecto</a:t>
            </a:r>
            <a:endParaRPr lang="es-AR" altLang="es-MX" sz="5400">
              <a:latin typeface="Baskerville Old Face" panose="02020602080505020303" charset="0"/>
              <a:cs typeface="Baskerville Old Face" panose="02020602080505020303" charset="0"/>
            </a:endParaRPr>
          </a:p>
        </p:txBody>
      </p:sp>
      <p:sp>
        <p:nvSpPr>
          <p:cNvPr id="7" name="Cuadro de texto 6"/>
          <p:cNvSpPr txBox="1"/>
          <p:nvPr/>
        </p:nvSpPr>
        <p:spPr>
          <a:xfrm>
            <a:off x="17662525" y="3225800"/>
            <a:ext cx="6127750" cy="521970"/>
          </a:xfrm>
          <a:prstGeom prst="rect">
            <a:avLst/>
          </a:prstGeom>
          <a:noFill/>
        </p:spPr>
        <p:txBody>
          <a:bodyPr wrap="square" rtlCol="0">
            <a:spAutoFit/>
          </a:bodyPr>
          <a:lstStyle/>
          <a:p>
            <a:pPr algn="ctr"/>
            <a:r>
              <a:rPr lang="es-AR" altLang="es-MX" sz="2800">
                <a:latin typeface="Baskerville Old Face" panose="02020602080505020303" charset="0"/>
                <a:cs typeface="Baskerville Old Face" panose="02020602080505020303" charset="0"/>
              </a:rPr>
              <a:t>Barrera, Paula Leonela</a:t>
            </a:r>
            <a:endParaRPr lang="es-AR" altLang="es-MX" sz="2800">
              <a:latin typeface="Baskerville Old Face" panose="02020602080505020303" charset="0"/>
              <a:cs typeface="Baskerville Old Face" panose="02020602080505020303" charset="0"/>
            </a:endParaRPr>
          </a:p>
        </p:txBody>
      </p:sp>
      <p:sp>
        <p:nvSpPr>
          <p:cNvPr id="8" name="Cuadro de texto 7"/>
          <p:cNvSpPr txBox="1"/>
          <p:nvPr/>
        </p:nvSpPr>
        <p:spPr>
          <a:xfrm>
            <a:off x="18181320" y="4005580"/>
            <a:ext cx="5090795" cy="521970"/>
          </a:xfrm>
          <a:prstGeom prst="rect">
            <a:avLst/>
          </a:prstGeom>
          <a:noFill/>
        </p:spPr>
        <p:txBody>
          <a:bodyPr wrap="square" rtlCol="0">
            <a:spAutoFit/>
          </a:bodyPr>
          <a:lstStyle/>
          <a:p>
            <a:pPr algn="ctr"/>
            <a:r>
              <a:rPr lang="es-AR" altLang="es-MX" sz="2800">
                <a:latin typeface="Baskerville Old Face" panose="02020602080505020303" charset="0"/>
                <a:cs typeface="Baskerville Old Face" panose="02020602080505020303" charset="0"/>
              </a:rPr>
              <a:t>Base de Datos</a:t>
            </a:r>
            <a:endParaRPr lang="es-AR" altLang="es-MX" sz="2800">
              <a:latin typeface="Baskerville Old Face" panose="02020602080505020303" charset="0"/>
              <a:cs typeface="Baskerville Old Face" panose="02020602080505020303" charset="0"/>
            </a:endParaRPr>
          </a:p>
        </p:txBody>
      </p:sp>
      <p:sp>
        <p:nvSpPr>
          <p:cNvPr id="9" name="Cuadro de texto 8"/>
          <p:cNvSpPr txBox="1"/>
          <p:nvPr/>
        </p:nvSpPr>
        <p:spPr>
          <a:xfrm>
            <a:off x="19353530" y="4785360"/>
            <a:ext cx="2745105" cy="460375"/>
          </a:xfrm>
          <a:prstGeom prst="rect">
            <a:avLst/>
          </a:prstGeom>
          <a:noFill/>
        </p:spPr>
        <p:txBody>
          <a:bodyPr wrap="square" rtlCol="0">
            <a:spAutoFit/>
          </a:bodyPr>
          <a:lstStyle/>
          <a:p>
            <a:pPr algn="ctr"/>
            <a:r>
              <a:rPr lang="es-AR" altLang="es-MX" sz="2400">
                <a:latin typeface="Baskerville Old Face" panose="02020602080505020303" charset="0"/>
                <a:cs typeface="Baskerville Old Face" panose="02020602080505020303" charset="0"/>
              </a:rPr>
              <a:t>2024</a:t>
            </a:r>
            <a:endParaRPr lang="es-AR" altLang="es-MX" sz="2400">
              <a:latin typeface="Baskerville Old Face" panose="02020602080505020303" charset="0"/>
              <a:cs typeface="Baskerville Old Face" panose="02020602080505020303" charset="0"/>
            </a:endParaRPr>
          </a:p>
        </p:txBody>
      </p:sp>
      <p:sp>
        <p:nvSpPr>
          <p:cNvPr id="2" name="Rectángulo redondeado 1"/>
          <p:cNvSpPr/>
          <p:nvPr/>
        </p:nvSpPr>
        <p:spPr>
          <a:xfrm>
            <a:off x="171450" y="142875"/>
            <a:ext cx="1257300" cy="6590030"/>
          </a:xfrm>
          <a:prstGeom prst="roundRect">
            <a:avLst>
              <a:gd name="adj" fmla="val 50000"/>
            </a:avLst>
          </a:prstGeom>
          <a:gradFill>
            <a:gsLst>
              <a:gs pos="0">
                <a:srgbClr val="007BD3"/>
              </a:gs>
              <a:gs pos="100000">
                <a:srgbClr val="034373"/>
              </a:gs>
            </a:gsLst>
            <a:lin ang="2700000" scaled="0"/>
          </a:gradFill>
          <a:ln w="44450">
            <a:gradFill>
              <a:gsLst>
                <a:gs pos="0">
                  <a:srgbClr val="007BD3"/>
                </a:gs>
                <a:gs pos="100000">
                  <a:srgbClr val="034373"/>
                </a:gs>
              </a:gsLst>
              <a:path path="circle">
                <a:fillToRect r="100000" b="100000"/>
              </a:path>
              <a:tileRect l="-100000" t="-100000"/>
            </a:gra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s-MX" altLang="en-US"/>
          </a:p>
        </p:txBody>
      </p:sp>
      <p:sp>
        <p:nvSpPr>
          <p:cNvPr id="16" name="Óvalo 15"/>
          <p:cNvSpPr/>
          <p:nvPr/>
        </p:nvSpPr>
        <p:spPr>
          <a:xfrm>
            <a:off x="363220" y="2517775"/>
            <a:ext cx="899795" cy="899795"/>
          </a:xfrm>
          <a:prstGeom prst="ellipse">
            <a:avLst/>
          </a:prstGeom>
          <a:solidFill>
            <a:schemeClr val="bg1"/>
          </a:solidFill>
          <a:ln w="57150">
            <a:gradFill>
              <a:gsLst>
                <a:gs pos="4000">
                  <a:srgbClr val="BF31BE"/>
                </a:gs>
                <a:gs pos="71000">
                  <a:srgbClr val="7B32B2"/>
                </a:gs>
                <a:gs pos="100000">
                  <a:srgbClr val="401A5D"/>
                </a:gs>
              </a:gsLst>
            </a:gra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s-MX" altLang="en-US"/>
          </a:p>
        </p:txBody>
      </p:sp>
      <p:pic>
        <p:nvPicPr>
          <p:cNvPr id="10" name="Imagen 9" descr="system-regular-41-home"/>
          <p:cNvPicPr>
            <a:picLocks noChangeAspect="1"/>
          </p:cNvPicPr>
          <p:nvPr/>
        </p:nvPicPr>
        <p:blipFill>
          <a:blip r:embed="rId3">
            <a:lum bright="100000" contrast="-100000"/>
          </a:blip>
          <a:stretch>
            <a:fillRect/>
          </a:stretch>
        </p:blipFill>
        <p:spPr>
          <a:xfrm>
            <a:off x="530225" y="645160"/>
            <a:ext cx="539750" cy="539750"/>
          </a:xfrm>
          <a:prstGeom prst="rect">
            <a:avLst/>
          </a:prstGeom>
        </p:spPr>
      </p:pic>
      <p:pic>
        <p:nvPicPr>
          <p:cNvPr id="11" name="Imagen 10" descr="icons8-introducir-64-removebg-preview"/>
          <p:cNvPicPr>
            <a:picLocks noChangeAspect="1"/>
          </p:cNvPicPr>
          <p:nvPr/>
        </p:nvPicPr>
        <p:blipFill>
          <a:blip r:embed="rId4">
            <a:lum bright="100000" contrast="-100000"/>
          </a:blip>
          <a:stretch>
            <a:fillRect/>
          </a:stretch>
        </p:blipFill>
        <p:spPr>
          <a:xfrm>
            <a:off x="530225" y="1665605"/>
            <a:ext cx="539750" cy="539750"/>
          </a:xfrm>
          <a:prstGeom prst="rect">
            <a:avLst/>
          </a:prstGeom>
        </p:spPr>
      </p:pic>
      <p:pic>
        <p:nvPicPr>
          <p:cNvPr id="12" name="Imagen 11" descr="algoritmo-unscreen"/>
          <p:cNvPicPr>
            <a:picLocks noChangeAspect="1"/>
          </p:cNvPicPr>
          <p:nvPr/>
        </p:nvPicPr>
        <p:blipFill>
          <a:blip r:embed="rId5">
            <a:lum bright="-38000" contrast="100000"/>
          </a:blip>
          <a:stretch>
            <a:fillRect/>
          </a:stretch>
        </p:blipFill>
        <p:spPr>
          <a:xfrm>
            <a:off x="530225" y="2686050"/>
            <a:ext cx="539750" cy="539750"/>
          </a:xfrm>
          <a:prstGeom prst="rect">
            <a:avLst/>
          </a:prstGeom>
        </p:spPr>
      </p:pic>
      <p:pic>
        <p:nvPicPr>
          <p:cNvPr id="13" name="Imagen 12" descr="entidad"/>
          <p:cNvPicPr>
            <a:picLocks noChangeAspect="1"/>
          </p:cNvPicPr>
          <p:nvPr/>
        </p:nvPicPr>
        <p:blipFill>
          <a:blip r:embed="rId6">
            <a:lum bright="100000" contrast="-100000"/>
          </a:blip>
          <a:stretch>
            <a:fillRect/>
          </a:stretch>
        </p:blipFill>
        <p:spPr>
          <a:xfrm>
            <a:off x="530225" y="3706495"/>
            <a:ext cx="539750" cy="539750"/>
          </a:xfrm>
          <a:prstGeom prst="rect">
            <a:avLst/>
          </a:prstGeom>
        </p:spPr>
      </p:pic>
      <p:pic>
        <p:nvPicPr>
          <p:cNvPr id="14" name="Imagen 13" descr="icono-relacional"/>
          <p:cNvPicPr>
            <a:picLocks noChangeAspect="1"/>
          </p:cNvPicPr>
          <p:nvPr/>
        </p:nvPicPr>
        <p:blipFill>
          <a:blip r:embed="rId7">
            <a:lum bright="100000" contrast="-100000"/>
          </a:blip>
          <a:stretch>
            <a:fillRect/>
          </a:stretch>
        </p:blipFill>
        <p:spPr>
          <a:xfrm>
            <a:off x="530225" y="4726940"/>
            <a:ext cx="539750" cy="539750"/>
          </a:xfrm>
          <a:prstGeom prst="rect">
            <a:avLst/>
          </a:prstGeom>
        </p:spPr>
      </p:pic>
      <p:pic>
        <p:nvPicPr>
          <p:cNvPr id="15" name="Imagen 14" descr="resolucion-de-problemas-unscreen"/>
          <p:cNvPicPr>
            <a:picLocks noChangeAspect="1"/>
          </p:cNvPicPr>
          <p:nvPr/>
        </p:nvPicPr>
        <p:blipFill>
          <a:blip r:embed="rId8">
            <a:lum bright="100000" contrast="-100000"/>
          </a:blip>
          <a:stretch>
            <a:fillRect/>
          </a:stretch>
        </p:blipFill>
        <p:spPr>
          <a:xfrm>
            <a:off x="530225" y="5747385"/>
            <a:ext cx="539750" cy="539750"/>
          </a:xfrm>
          <a:prstGeom prst="rect">
            <a:avLst/>
          </a:prstGeom>
        </p:spPr>
      </p:pic>
      <p:sp>
        <p:nvSpPr>
          <p:cNvPr id="19" name="Cuadro de texto 18"/>
          <p:cNvSpPr txBox="1"/>
          <p:nvPr/>
        </p:nvSpPr>
        <p:spPr>
          <a:xfrm>
            <a:off x="1760855" y="7898765"/>
            <a:ext cx="3952240" cy="768350"/>
          </a:xfrm>
          <a:prstGeom prst="rect">
            <a:avLst/>
          </a:prstGeom>
          <a:noFill/>
        </p:spPr>
        <p:txBody>
          <a:bodyPr wrap="square" rtlCol="0">
            <a:spAutoFit/>
          </a:bodyPr>
          <a:lstStyle/>
          <a:p>
            <a:r>
              <a:rPr lang="es-AR" altLang="es-MX" sz="44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rPr>
              <a:t>Introducción</a:t>
            </a:r>
            <a:endParaRPr lang="es-AR" altLang="es-MX" sz="44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endParaRPr>
          </a:p>
        </p:txBody>
      </p:sp>
      <p:sp>
        <p:nvSpPr>
          <p:cNvPr id="20" name="Cuadro de texto 19"/>
          <p:cNvSpPr txBox="1"/>
          <p:nvPr/>
        </p:nvSpPr>
        <p:spPr>
          <a:xfrm>
            <a:off x="1966595" y="8652510"/>
            <a:ext cx="10225405" cy="5354320"/>
          </a:xfrm>
          <a:prstGeom prst="rect">
            <a:avLst/>
          </a:prstGeom>
          <a:noFill/>
        </p:spPr>
        <p:txBody>
          <a:bodyPr wrap="square" rtlCol="0">
            <a:spAutoFit/>
          </a:bodyPr>
          <a:lstStyle/>
          <a:p>
            <a:pPr algn="just"/>
            <a:r>
              <a:rPr lang="es-MX" altLang="en-US" dirty="0">
                <a:latin typeface="Baskerville Old Face" panose="02020602080505020303" charset="0"/>
                <a:cs typeface="Baskerville Old Face" panose="02020602080505020303" charset="0"/>
              </a:rPr>
              <a:t>Enunciado (Empresa de Turismo):</a:t>
            </a:r>
            <a:endParaRPr lang="es-MX" altLang="en-US" dirty="0">
              <a:latin typeface="Baskerville Old Face" panose="02020602080505020303" charset="0"/>
              <a:cs typeface="Baskerville Old Face" panose="02020602080505020303" charset="0"/>
            </a:endParaRPr>
          </a:p>
          <a:p>
            <a:pPr algn="just"/>
            <a:r>
              <a:rPr lang="es-MX" altLang="en-US" dirty="0">
                <a:latin typeface="Baskerville Old Face" panose="02020602080505020303" charset="0"/>
                <a:cs typeface="Baskerville Old Face" panose="02020602080505020303" charset="0"/>
              </a:rPr>
              <a:t>Se pretende llevar a cabo un sitio web que permita tener organizada la información perteneciente a la empresa de Turismo TucuMax, la cual posee las siguientes características, se manejan principalmente con un calendario de eventos los cuales son todos aquellos que suceden semanalmente, esto permite al turista poder planificar con anterioridad su estadía, en donde figura el lugar, fecha de inicio, fin del evento, que tipo de evento es (cultura, espectáculo, cine, musical, etc.) si tiene entrada cuanto sale, coordenadas </a:t>
            </a:r>
            <a:r>
              <a:rPr lang="es-MX" altLang="en-US" dirty="0" err="1">
                <a:latin typeface="Baskerville Old Face" panose="02020602080505020303" charset="0"/>
                <a:cs typeface="Baskerville Old Face" panose="02020602080505020303" charset="0"/>
              </a:rPr>
              <a:t>gps</a:t>
            </a:r>
            <a:r>
              <a:rPr lang="es-MX" altLang="en-US" dirty="0">
                <a:latin typeface="Baskerville Old Face" panose="02020602080505020303" charset="0"/>
                <a:cs typeface="Baskerville Old Face" panose="02020602080505020303" charset="0"/>
              </a:rPr>
              <a:t> (google </a:t>
            </a:r>
            <a:r>
              <a:rPr lang="es-MX" altLang="en-US" dirty="0" err="1">
                <a:latin typeface="Baskerville Old Face" panose="02020602080505020303" charset="0"/>
                <a:cs typeface="Baskerville Old Face" panose="02020602080505020303" charset="0"/>
              </a:rPr>
              <a:t>maps</a:t>
            </a:r>
            <a:r>
              <a:rPr lang="es-MX" altLang="en-US" dirty="0">
                <a:latin typeface="Baskerville Old Face" panose="02020602080505020303" charset="0"/>
                <a:cs typeface="Baskerville Old Face" panose="02020602080505020303" charset="0"/>
              </a:rPr>
              <a:t>), localidad, sponsor si los hubieses, además cada evento posee un póster o imagen para denotar al evento y una descripción de lo que se presenta en dicho evento. </a:t>
            </a:r>
            <a:endParaRPr lang="es-MX" altLang="en-US" dirty="0">
              <a:latin typeface="Baskerville Old Face" panose="02020602080505020303" charset="0"/>
              <a:cs typeface="Baskerville Old Face" panose="02020602080505020303" charset="0"/>
            </a:endParaRPr>
          </a:p>
          <a:p>
            <a:pPr algn="just"/>
            <a:r>
              <a:rPr lang="es-MX" altLang="en-US" dirty="0">
                <a:latin typeface="Baskerville Old Face" panose="02020602080505020303" charset="0"/>
                <a:cs typeface="Baskerville Old Face" panose="02020602080505020303" charset="0"/>
              </a:rPr>
              <a:t>En otra sección posee los restaurantes que tienen habilitación por la municipalidad de San Miguel de Tucumán, de los cuales se necesita tener la siguiente información: dirección, horario de atención, tipo de comidas, bebidas, </a:t>
            </a:r>
            <a:endParaRPr lang="es-MX" altLang="en-US" dirty="0">
              <a:latin typeface="Baskerville Old Face" panose="02020602080505020303" charset="0"/>
              <a:cs typeface="Baskerville Old Face" panose="02020602080505020303" charset="0"/>
            </a:endParaRPr>
          </a:p>
          <a:p>
            <a:pPr algn="just"/>
            <a:r>
              <a:rPr lang="es-MX" altLang="en-US" dirty="0">
                <a:latin typeface="Baskerville Old Face" panose="02020602080505020303" charset="0"/>
                <a:cs typeface="Baskerville Old Face" panose="02020602080505020303" charset="0"/>
              </a:rPr>
              <a:t>características especiales como por ejemplo si posee rampa para discapacitados, comida para celíacos, etc. También debe contener la información referida a los hoteles, de los cuales se debe tener direcciones, características, habitaciones y las distintas clases de servicios. </a:t>
            </a:r>
            <a:endParaRPr lang="es-MX" altLang="en-US" dirty="0">
              <a:latin typeface="Baskerville Old Face" panose="02020602080505020303" charset="0"/>
              <a:cs typeface="Baskerville Old Face" panose="02020602080505020303" charset="0"/>
            </a:endParaRPr>
          </a:p>
          <a:p>
            <a:pPr algn="just"/>
            <a:r>
              <a:rPr lang="es-MX" altLang="en-US" dirty="0">
                <a:latin typeface="Baskerville Old Face" panose="02020602080505020303" charset="0"/>
                <a:cs typeface="Baskerville Old Face" panose="02020602080505020303" charset="0"/>
              </a:rPr>
              <a:t>Además de brindar estos servicios también cuenta con información acerca de los lugares turísticos para visitar, y las actividades que se pueden realizar (tirolesa, parapente, etc.). Estos lugares pueden corresponder a los distintos circuitos que comprenden la guía turística de Tucumán. </a:t>
            </a:r>
            <a:endParaRPr lang="es-MX" altLang="en-US" dirty="0">
              <a:latin typeface="Baskerville Old Face" panose="02020602080505020303" charset="0"/>
              <a:cs typeface="Baskerville Old Face" panose="02020602080505020303" charset="0"/>
            </a:endParaRPr>
          </a:p>
          <a:p>
            <a:pPr algn="just"/>
            <a:r>
              <a:rPr lang="es-MX" altLang="en-US" dirty="0">
                <a:latin typeface="Baskerville Old Face" panose="02020602080505020303" charset="0"/>
                <a:cs typeface="Baskerville Old Face" panose="02020602080505020303" charset="0"/>
              </a:rPr>
              <a:t>Cada uno de los lugares antes mencionados pueden tener o no una galería de imágenes o videos que permite </a:t>
            </a:r>
            <a:endParaRPr lang="es-MX" altLang="en-US" dirty="0">
              <a:latin typeface="Baskerville Old Face" panose="02020602080505020303" charset="0"/>
              <a:cs typeface="Baskerville Old Face" panose="02020602080505020303" charset="0"/>
            </a:endParaRPr>
          </a:p>
          <a:p>
            <a:pPr algn="just"/>
            <a:r>
              <a:rPr lang="es-MX" altLang="en-US" dirty="0">
                <a:latin typeface="Baskerville Old Face" panose="02020602080505020303" charset="0"/>
                <a:cs typeface="Baskerville Old Face" panose="02020602080505020303" charset="0"/>
              </a:rPr>
              <a:t>ilustrar mejor el artículo.</a:t>
            </a:r>
            <a:endParaRPr lang="es-MX" altLang="en-US" dirty="0">
              <a:latin typeface="Baskerville Old Face" panose="02020602080505020303" charset="0"/>
              <a:cs typeface="Baskerville Old Face" panose="02020602080505020303" charset="0"/>
            </a:endParaRPr>
          </a:p>
        </p:txBody>
      </p:sp>
      <p:sp>
        <p:nvSpPr>
          <p:cNvPr id="3" name="Cuadro de texto 2"/>
          <p:cNvSpPr txBox="1"/>
          <p:nvPr/>
        </p:nvSpPr>
        <p:spPr>
          <a:xfrm>
            <a:off x="1507490" y="0"/>
            <a:ext cx="3730625" cy="645160"/>
          </a:xfrm>
          <a:prstGeom prst="rect">
            <a:avLst/>
          </a:prstGeom>
          <a:noFill/>
        </p:spPr>
        <p:txBody>
          <a:bodyPr wrap="square" rtlCol="0">
            <a:spAutoFit/>
          </a:bodyPr>
          <a:lstStyle/>
          <a:p>
            <a:r>
              <a:rPr lang="es-AR" altLang="es-MX" sz="36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rPr>
              <a:t>Algebra Relacional</a:t>
            </a:r>
            <a:endParaRPr lang="es-AR" altLang="es-MX" sz="36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endParaRPr>
          </a:p>
        </p:txBody>
      </p:sp>
      <p:pic>
        <p:nvPicPr>
          <p:cNvPr id="17" name="Imagen 16" descr="AlgCOblig"/>
          <p:cNvPicPr>
            <a:picLocks noChangeAspect="1"/>
          </p:cNvPicPr>
          <p:nvPr/>
        </p:nvPicPr>
        <p:blipFill>
          <a:blip r:embed="rId9"/>
          <a:srcRect l="1615" t="52115" r="2638" b="21846"/>
          <a:stretch>
            <a:fillRect/>
          </a:stretch>
        </p:blipFill>
        <p:spPr>
          <a:xfrm>
            <a:off x="1760855" y="863600"/>
            <a:ext cx="9839960" cy="488378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00" fill="hold"/>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38000"/>
          </a:blip>
          <a:stretch>
            <a:fillRect/>
          </a:stretch>
        </a:blipFill>
        <a:effectLst/>
      </p:bgPr>
    </p:bg>
    <p:spTree>
      <p:nvGrpSpPr>
        <p:cNvPr id="1" name=""/>
        <p:cNvGrpSpPr/>
        <p:nvPr/>
      </p:nvGrpSpPr>
      <p:grpSpPr>
        <a:xfrm>
          <a:off x="0" y="0"/>
          <a:ext cx="0" cy="0"/>
          <a:chOff x="0" y="0"/>
          <a:chExt cx="0" cy="0"/>
        </a:xfrm>
      </p:grpSpPr>
      <p:sp>
        <p:nvSpPr>
          <p:cNvPr id="4" name="Cuadro de texto 3"/>
          <p:cNvSpPr txBox="1"/>
          <p:nvPr/>
        </p:nvSpPr>
        <p:spPr>
          <a:xfrm>
            <a:off x="14630400" y="5821045"/>
            <a:ext cx="6782435" cy="706755"/>
          </a:xfrm>
          <a:prstGeom prst="rect">
            <a:avLst/>
          </a:prstGeom>
          <a:noFill/>
        </p:spPr>
        <p:txBody>
          <a:bodyPr wrap="square" rtlCol="0">
            <a:spAutoFit/>
          </a:bodyPr>
          <a:lstStyle/>
          <a:p>
            <a:r>
              <a:rPr lang="es-AR" altLang="es-MX" sz="4000">
                <a:solidFill>
                  <a:schemeClr val="bg1"/>
                </a:solidFill>
                <a:latin typeface="Baskerville Old Face" panose="02020602080505020303" charset="0"/>
                <a:cs typeface="Baskerville Old Face" panose="02020602080505020303" charset="0"/>
              </a:rPr>
              <a:t>Base de datos</a:t>
            </a:r>
            <a:endParaRPr lang="es-AR" altLang="es-MX" sz="4000">
              <a:solidFill>
                <a:schemeClr val="bg1"/>
              </a:solidFill>
              <a:latin typeface="Baskerville Old Face" panose="02020602080505020303" charset="0"/>
              <a:cs typeface="Baskerville Old Face" panose="02020602080505020303" charset="0"/>
            </a:endParaRPr>
          </a:p>
        </p:txBody>
      </p:sp>
      <p:pic>
        <p:nvPicPr>
          <p:cNvPr id="5" name="Imagen 4" descr="C:\Users\Danila\Documents\Paula\Imagen1-removebg-preview.pngImagen1-removebg-preview"/>
          <p:cNvPicPr>
            <a:picLocks noChangeAspect="1"/>
          </p:cNvPicPr>
          <p:nvPr/>
        </p:nvPicPr>
        <p:blipFill>
          <a:blip r:embed="rId2"/>
          <a:srcRect l="20" r="20"/>
          <a:stretch>
            <a:fillRect/>
          </a:stretch>
        </p:blipFill>
        <p:spPr>
          <a:xfrm>
            <a:off x="16207740" y="0"/>
            <a:ext cx="9037320" cy="1457960"/>
          </a:xfrm>
          <a:prstGeom prst="rect">
            <a:avLst/>
          </a:prstGeom>
        </p:spPr>
      </p:pic>
      <p:sp>
        <p:nvSpPr>
          <p:cNvPr id="6" name="Cuadro de texto 5"/>
          <p:cNvSpPr txBox="1"/>
          <p:nvPr/>
        </p:nvSpPr>
        <p:spPr>
          <a:xfrm>
            <a:off x="16640810" y="2108835"/>
            <a:ext cx="8170545" cy="922020"/>
          </a:xfrm>
          <a:prstGeom prst="rect">
            <a:avLst/>
          </a:prstGeom>
          <a:noFill/>
        </p:spPr>
        <p:txBody>
          <a:bodyPr wrap="square" rtlCol="0">
            <a:spAutoFit/>
          </a:bodyPr>
          <a:lstStyle/>
          <a:p>
            <a:pPr algn="ctr"/>
            <a:r>
              <a:rPr lang="es-AR" altLang="es-MX" sz="5400">
                <a:latin typeface="Baskerville Old Face" panose="02020602080505020303" charset="0"/>
                <a:cs typeface="Baskerville Old Face" panose="02020602080505020303" charset="0"/>
              </a:rPr>
              <a:t>Proyecto</a:t>
            </a:r>
            <a:endParaRPr lang="es-AR" altLang="es-MX" sz="5400">
              <a:latin typeface="Baskerville Old Face" panose="02020602080505020303" charset="0"/>
              <a:cs typeface="Baskerville Old Face" panose="02020602080505020303" charset="0"/>
            </a:endParaRPr>
          </a:p>
        </p:txBody>
      </p:sp>
      <p:sp>
        <p:nvSpPr>
          <p:cNvPr id="7" name="Cuadro de texto 6"/>
          <p:cNvSpPr txBox="1"/>
          <p:nvPr/>
        </p:nvSpPr>
        <p:spPr>
          <a:xfrm>
            <a:off x="17662525" y="3225800"/>
            <a:ext cx="6127750" cy="521970"/>
          </a:xfrm>
          <a:prstGeom prst="rect">
            <a:avLst/>
          </a:prstGeom>
          <a:noFill/>
        </p:spPr>
        <p:txBody>
          <a:bodyPr wrap="square" rtlCol="0">
            <a:spAutoFit/>
          </a:bodyPr>
          <a:lstStyle/>
          <a:p>
            <a:pPr algn="ctr"/>
            <a:r>
              <a:rPr lang="es-AR" altLang="es-MX" sz="2800">
                <a:latin typeface="Baskerville Old Face" panose="02020602080505020303" charset="0"/>
                <a:cs typeface="Baskerville Old Face" panose="02020602080505020303" charset="0"/>
              </a:rPr>
              <a:t>Barrera, Paula Leonela</a:t>
            </a:r>
            <a:endParaRPr lang="es-AR" altLang="es-MX" sz="2800">
              <a:latin typeface="Baskerville Old Face" panose="02020602080505020303" charset="0"/>
              <a:cs typeface="Baskerville Old Face" panose="02020602080505020303" charset="0"/>
            </a:endParaRPr>
          </a:p>
        </p:txBody>
      </p:sp>
      <p:sp>
        <p:nvSpPr>
          <p:cNvPr id="8" name="Cuadro de texto 7"/>
          <p:cNvSpPr txBox="1"/>
          <p:nvPr/>
        </p:nvSpPr>
        <p:spPr>
          <a:xfrm>
            <a:off x="18181320" y="4005580"/>
            <a:ext cx="5090795" cy="521970"/>
          </a:xfrm>
          <a:prstGeom prst="rect">
            <a:avLst/>
          </a:prstGeom>
          <a:noFill/>
        </p:spPr>
        <p:txBody>
          <a:bodyPr wrap="square" rtlCol="0">
            <a:spAutoFit/>
          </a:bodyPr>
          <a:lstStyle/>
          <a:p>
            <a:pPr algn="ctr"/>
            <a:r>
              <a:rPr lang="es-AR" altLang="es-MX" sz="2800">
                <a:latin typeface="Baskerville Old Face" panose="02020602080505020303" charset="0"/>
                <a:cs typeface="Baskerville Old Face" panose="02020602080505020303" charset="0"/>
              </a:rPr>
              <a:t>Base de Datos</a:t>
            </a:r>
            <a:endParaRPr lang="es-AR" altLang="es-MX" sz="2800">
              <a:latin typeface="Baskerville Old Face" panose="02020602080505020303" charset="0"/>
              <a:cs typeface="Baskerville Old Face" panose="02020602080505020303" charset="0"/>
            </a:endParaRPr>
          </a:p>
        </p:txBody>
      </p:sp>
      <p:sp>
        <p:nvSpPr>
          <p:cNvPr id="9" name="Cuadro de texto 8"/>
          <p:cNvSpPr txBox="1"/>
          <p:nvPr/>
        </p:nvSpPr>
        <p:spPr>
          <a:xfrm>
            <a:off x="19353530" y="4785360"/>
            <a:ext cx="2745105" cy="460375"/>
          </a:xfrm>
          <a:prstGeom prst="rect">
            <a:avLst/>
          </a:prstGeom>
          <a:noFill/>
        </p:spPr>
        <p:txBody>
          <a:bodyPr wrap="square" rtlCol="0">
            <a:spAutoFit/>
          </a:bodyPr>
          <a:lstStyle/>
          <a:p>
            <a:pPr algn="ctr"/>
            <a:r>
              <a:rPr lang="es-AR" altLang="es-MX" sz="2400">
                <a:latin typeface="Baskerville Old Face" panose="02020602080505020303" charset="0"/>
                <a:cs typeface="Baskerville Old Face" panose="02020602080505020303" charset="0"/>
              </a:rPr>
              <a:t>2024</a:t>
            </a:r>
            <a:endParaRPr lang="es-AR" altLang="es-MX" sz="2400">
              <a:latin typeface="Baskerville Old Face" panose="02020602080505020303" charset="0"/>
              <a:cs typeface="Baskerville Old Face" panose="02020602080505020303" charset="0"/>
            </a:endParaRPr>
          </a:p>
        </p:txBody>
      </p:sp>
      <p:sp>
        <p:nvSpPr>
          <p:cNvPr id="2" name="Rectángulo redondeado 1"/>
          <p:cNvSpPr/>
          <p:nvPr/>
        </p:nvSpPr>
        <p:spPr>
          <a:xfrm>
            <a:off x="171450" y="142875"/>
            <a:ext cx="1257300" cy="6590030"/>
          </a:xfrm>
          <a:prstGeom prst="roundRect">
            <a:avLst>
              <a:gd name="adj" fmla="val 50000"/>
            </a:avLst>
          </a:prstGeom>
          <a:gradFill>
            <a:gsLst>
              <a:gs pos="0">
                <a:srgbClr val="007BD3"/>
              </a:gs>
              <a:gs pos="100000">
                <a:srgbClr val="034373"/>
              </a:gs>
            </a:gsLst>
            <a:lin ang="2700000" scaled="0"/>
          </a:gradFill>
          <a:ln w="44450">
            <a:gradFill>
              <a:gsLst>
                <a:gs pos="0">
                  <a:srgbClr val="007BD3"/>
                </a:gs>
                <a:gs pos="100000">
                  <a:srgbClr val="034373"/>
                </a:gs>
              </a:gsLst>
              <a:path path="circle">
                <a:fillToRect r="100000" b="100000"/>
              </a:path>
              <a:tileRect l="-100000" t="-100000"/>
            </a:gra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s-MX" altLang="en-US"/>
          </a:p>
        </p:txBody>
      </p:sp>
      <p:sp>
        <p:nvSpPr>
          <p:cNvPr id="16" name="Óvalo 15"/>
          <p:cNvSpPr/>
          <p:nvPr/>
        </p:nvSpPr>
        <p:spPr>
          <a:xfrm>
            <a:off x="363220" y="2517775"/>
            <a:ext cx="899795" cy="899795"/>
          </a:xfrm>
          <a:prstGeom prst="ellipse">
            <a:avLst/>
          </a:prstGeom>
          <a:solidFill>
            <a:schemeClr val="bg1"/>
          </a:solidFill>
          <a:ln w="57150">
            <a:gradFill>
              <a:gsLst>
                <a:gs pos="4000">
                  <a:srgbClr val="BF31BE"/>
                </a:gs>
                <a:gs pos="71000">
                  <a:srgbClr val="7B32B2"/>
                </a:gs>
                <a:gs pos="100000">
                  <a:srgbClr val="401A5D"/>
                </a:gs>
              </a:gsLst>
            </a:gra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s-MX" altLang="en-US"/>
          </a:p>
        </p:txBody>
      </p:sp>
      <p:pic>
        <p:nvPicPr>
          <p:cNvPr id="10" name="Imagen 9" descr="system-regular-41-home"/>
          <p:cNvPicPr>
            <a:picLocks noChangeAspect="1"/>
          </p:cNvPicPr>
          <p:nvPr/>
        </p:nvPicPr>
        <p:blipFill>
          <a:blip r:embed="rId3">
            <a:lum bright="100000" contrast="-100000"/>
          </a:blip>
          <a:stretch>
            <a:fillRect/>
          </a:stretch>
        </p:blipFill>
        <p:spPr>
          <a:xfrm>
            <a:off x="530225" y="645160"/>
            <a:ext cx="539750" cy="539750"/>
          </a:xfrm>
          <a:prstGeom prst="rect">
            <a:avLst/>
          </a:prstGeom>
        </p:spPr>
      </p:pic>
      <p:pic>
        <p:nvPicPr>
          <p:cNvPr id="11" name="Imagen 10" descr="icons8-introducir-64-removebg-preview"/>
          <p:cNvPicPr>
            <a:picLocks noChangeAspect="1"/>
          </p:cNvPicPr>
          <p:nvPr/>
        </p:nvPicPr>
        <p:blipFill>
          <a:blip r:embed="rId4">
            <a:lum bright="100000" contrast="-100000"/>
          </a:blip>
          <a:stretch>
            <a:fillRect/>
          </a:stretch>
        </p:blipFill>
        <p:spPr>
          <a:xfrm>
            <a:off x="530225" y="1665605"/>
            <a:ext cx="539750" cy="539750"/>
          </a:xfrm>
          <a:prstGeom prst="rect">
            <a:avLst/>
          </a:prstGeom>
        </p:spPr>
      </p:pic>
      <p:pic>
        <p:nvPicPr>
          <p:cNvPr id="12" name="Imagen 11" descr="algoritmo-unscreen"/>
          <p:cNvPicPr>
            <a:picLocks noChangeAspect="1"/>
          </p:cNvPicPr>
          <p:nvPr/>
        </p:nvPicPr>
        <p:blipFill>
          <a:blip r:embed="rId5">
            <a:lum bright="-38000" contrast="100000"/>
          </a:blip>
          <a:stretch>
            <a:fillRect/>
          </a:stretch>
        </p:blipFill>
        <p:spPr>
          <a:xfrm>
            <a:off x="530225" y="2686050"/>
            <a:ext cx="539750" cy="539750"/>
          </a:xfrm>
          <a:prstGeom prst="rect">
            <a:avLst/>
          </a:prstGeom>
        </p:spPr>
      </p:pic>
      <p:pic>
        <p:nvPicPr>
          <p:cNvPr id="13" name="Imagen 12" descr="entidad"/>
          <p:cNvPicPr>
            <a:picLocks noChangeAspect="1"/>
          </p:cNvPicPr>
          <p:nvPr/>
        </p:nvPicPr>
        <p:blipFill>
          <a:blip r:embed="rId6">
            <a:lum bright="100000" contrast="-100000"/>
          </a:blip>
          <a:stretch>
            <a:fillRect/>
          </a:stretch>
        </p:blipFill>
        <p:spPr>
          <a:xfrm>
            <a:off x="530225" y="3706495"/>
            <a:ext cx="539750" cy="539750"/>
          </a:xfrm>
          <a:prstGeom prst="rect">
            <a:avLst/>
          </a:prstGeom>
        </p:spPr>
      </p:pic>
      <p:pic>
        <p:nvPicPr>
          <p:cNvPr id="14" name="Imagen 13" descr="icono-relacional"/>
          <p:cNvPicPr>
            <a:picLocks noChangeAspect="1"/>
          </p:cNvPicPr>
          <p:nvPr/>
        </p:nvPicPr>
        <p:blipFill>
          <a:blip r:embed="rId7">
            <a:lum bright="100000" contrast="-100000"/>
          </a:blip>
          <a:stretch>
            <a:fillRect/>
          </a:stretch>
        </p:blipFill>
        <p:spPr>
          <a:xfrm>
            <a:off x="530225" y="4726940"/>
            <a:ext cx="539750" cy="539750"/>
          </a:xfrm>
          <a:prstGeom prst="rect">
            <a:avLst/>
          </a:prstGeom>
        </p:spPr>
      </p:pic>
      <p:pic>
        <p:nvPicPr>
          <p:cNvPr id="15" name="Imagen 14" descr="resolucion-de-problemas-unscreen"/>
          <p:cNvPicPr>
            <a:picLocks noChangeAspect="1"/>
          </p:cNvPicPr>
          <p:nvPr/>
        </p:nvPicPr>
        <p:blipFill>
          <a:blip r:embed="rId8">
            <a:lum bright="100000" contrast="-100000"/>
          </a:blip>
          <a:stretch>
            <a:fillRect/>
          </a:stretch>
        </p:blipFill>
        <p:spPr>
          <a:xfrm>
            <a:off x="530225" y="5747385"/>
            <a:ext cx="539750" cy="539750"/>
          </a:xfrm>
          <a:prstGeom prst="rect">
            <a:avLst/>
          </a:prstGeom>
        </p:spPr>
      </p:pic>
      <p:sp>
        <p:nvSpPr>
          <p:cNvPr id="19" name="Cuadro de texto 18"/>
          <p:cNvSpPr txBox="1"/>
          <p:nvPr/>
        </p:nvSpPr>
        <p:spPr>
          <a:xfrm>
            <a:off x="1760855" y="7898765"/>
            <a:ext cx="3952240" cy="768350"/>
          </a:xfrm>
          <a:prstGeom prst="rect">
            <a:avLst/>
          </a:prstGeom>
          <a:noFill/>
        </p:spPr>
        <p:txBody>
          <a:bodyPr wrap="square" rtlCol="0">
            <a:spAutoFit/>
          </a:bodyPr>
          <a:lstStyle/>
          <a:p>
            <a:r>
              <a:rPr lang="es-AR" altLang="es-MX" sz="44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rPr>
              <a:t>Introducción</a:t>
            </a:r>
            <a:endParaRPr lang="es-AR" altLang="es-MX" sz="44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endParaRPr>
          </a:p>
        </p:txBody>
      </p:sp>
      <p:sp>
        <p:nvSpPr>
          <p:cNvPr id="20" name="Cuadro de texto 19"/>
          <p:cNvSpPr txBox="1"/>
          <p:nvPr/>
        </p:nvSpPr>
        <p:spPr>
          <a:xfrm>
            <a:off x="1966595" y="8652510"/>
            <a:ext cx="10225405" cy="5354320"/>
          </a:xfrm>
          <a:prstGeom prst="rect">
            <a:avLst/>
          </a:prstGeom>
          <a:noFill/>
        </p:spPr>
        <p:txBody>
          <a:bodyPr wrap="square" rtlCol="0">
            <a:spAutoFit/>
          </a:bodyPr>
          <a:lstStyle/>
          <a:p>
            <a:pPr algn="just"/>
            <a:r>
              <a:rPr lang="es-MX" altLang="en-US" dirty="0">
                <a:latin typeface="Baskerville Old Face" panose="02020602080505020303" charset="0"/>
                <a:cs typeface="Baskerville Old Face" panose="02020602080505020303" charset="0"/>
              </a:rPr>
              <a:t>Enunciado (Empresa de Turismo):</a:t>
            </a:r>
            <a:endParaRPr lang="es-MX" altLang="en-US" dirty="0">
              <a:latin typeface="Baskerville Old Face" panose="02020602080505020303" charset="0"/>
              <a:cs typeface="Baskerville Old Face" panose="02020602080505020303" charset="0"/>
            </a:endParaRPr>
          </a:p>
          <a:p>
            <a:pPr algn="just"/>
            <a:r>
              <a:rPr lang="es-MX" altLang="en-US" dirty="0">
                <a:latin typeface="Baskerville Old Face" panose="02020602080505020303" charset="0"/>
                <a:cs typeface="Baskerville Old Face" panose="02020602080505020303" charset="0"/>
              </a:rPr>
              <a:t>Se pretende llevar a cabo un sitio web que permita tener organizada la información perteneciente a la empresa de Turismo TucuMax, la cual posee las siguientes características, se manejan principalmente con un calendario de eventos los cuales son todos aquellos que suceden semanalmente, esto permite al turista poder planificar con anterioridad su estadía, en donde figura el lugar, fecha de inicio, fin del evento, que tipo de evento es (cultura, espectáculo, cine, musical, etc.) si tiene entrada cuanto sale, coordenadas </a:t>
            </a:r>
            <a:r>
              <a:rPr lang="es-MX" altLang="en-US" dirty="0" err="1">
                <a:latin typeface="Baskerville Old Face" panose="02020602080505020303" charset="0"/>
                <a:cs typeface="Baskerville Old Face" panose="02020602080505020303" charset="0"/>
              </a:rPr>
              <a:t>gps</a:t>
            </a:r>
            <a:r>
              <a:rPr lang="es-MX" altLang="en-US" dirty="0">
                <a:latin typeface="Baskerville Old Face" panose="02020602080505020303" charset="0"/>
                <a:cs typeface="Baskerville Old Face" panose="02020602080505020303" charset="0"/>
              </a:rPr>
              <a:t> (google </a:t>
            </a:r>
            <a:r>
              <a:rPr lang="es-MX" altLang="en-US" dirty="0" err="1">
                <a:latin typeface="Baskerville Old Face" panose="02020602080505020303" charset="0"/>
                <a:cs typeface="Baskerville Old Face" panose="02020602080505020303" charset="0"/>
              </a:rPr>
              <a:t>maps</a:t>
            </a:r>
            <a:r>
              <a:rPr lang="es-MX" altLang="en-US" dirty="0">
                <a:latin typeface="Baskerville Old Face" panose="02020602080505020303" charset="0"/>
                <a:cs typeface="Baskerville Old Face" panose="02020602080505020303" charset="0"/>
              </a:rPr>
              <a:t>), localidad, sponsor si los hubieses, además cada evento posee un póster o imagen para denotar al evento y una descripción de lo que se presenta en dicho evento. </a:t>
            </a:r>
            <a:endParaRPr lang="es-MX" altLang="en-US" dirty="0">
              <a:latin typeface="Baskerville Old Face" panose="02020602080505020303" charset="0"/>
              <a:cs typeface="Baskerville Old Face" panose="02020602080505020303" charset="0"/>
            </a:endParaRPr>
          </a:p>
          <a:p>
            <a:pPr algn="just"/>
            <a:r>
              <a:rPr lang="es-MX" altLang="en-US" dirty="0">
                <a:latin typeface="Baskerville Old Face" panose="02020602080505020303" charset="0"/>
                <a:cs typeface="Baskerville Old Face" panose="02020602080505020303" charset="0"/>
              </a:rPr>
              <a:t>En otra sección posee los restaurantes que tienen habilitación por la municipalidad de San Miguel de Tucumán, de los cuales se necesita tener la siguiente información: dirección, horario de atención, tipo de comidas, bebidas, </a:t>
            </a:r>
            <a:endParaRPr lang="es-MX" altLang="en-US" dirty="0">
              <a:latin typeface="Baskerville Old Face" panose="02020602080505020303" charset="0"/>
              <a:cs typeface="Baskerville Old Face" panose="02020602080505020303" charset="0"/>
            </a:endParaRPr>
          </a:p>
          <a:p>
            <a:pPr algn="just"/>
            <a:r>
              <a:rPr lang="es-MX" altLang="en-US" dirty="0">
                <a:latin typeface="Baskerville Old Face" panose="02020602080505020303" charset="0"/>
                <a:cs typeface="Baskerville Old Face" panose="02020602080505020303" charset="0"/>
              </a:rPr>
              <a:t>características especiales como por ejemplo si posee rampa para discapacitados, comida para celíacos, etc. También debe contener la información referida a los hoteles, de los cuales se debe tener direcciones, características, habitaciones y las distintas clases de servicios. </a:t>
            </a:r>
            <a:endParaRPr lang="es-MX" altLang="en-US" dirty="0">
              <a:latin typeface="Baskerville Old Face" panose="02020602080505020303" charset="0"/>
              <a:cs typeface="Baskerville Old Face" panose="02020602080505020303" charset="0"/>
            </a:endParaRPr>
          </a:p>
          <a:p>
            <a:pPr algn="just"/>
            <a:r>
              <a:rPr lang="es-MX" altLang="en-US" dirty="0">
                <a:latin typeface="Baskerville Old Face" panose="02020602080505020303" charset="0"/>
                <a:cs typeface="Baskerville Old Face" panose="02020602080505020303" charset="0"/>
              </a:rPr>
              <a:t>Además de brindar estos servicios también cuenta con información acerca de los lugares turísticos para visitar, y las actividades que se pueden realizar (tirolesa, parapente, etc.). Estos lugares pueden corresponder a los distintos circuitos que comprenden la guía turística de Tucumán. </a:t>
            </a:r>
            <a:endParaRPr lang="es-MX" altLang="en-US" dirty="0">
              <a:latin typeface="Baskerville Old Face" panose="02020602080505020303" charset="0"/>
              <a:cs typeface="Baskerville Old Face" panose="02020602080505020303" charset="0"/>
            </a:endParaRPr>
          </a:p>
          <a:p>
            <a:pPr algn="just"/>
            <a:r>
              <a:rPr lang="es-MX" altLang="en-US" dirty="0">
                <a:latin typeface="Baskerville Old Face" panose="02020602080505020303" charset="0"/>
                <a:cs typeface="Baskerville Old Face" panose="02020602080505020303" charset="0"/>
              </a:rPr>
              <a:t>Cada uno de los lugares antes mencionados pueden tener o no una galería de imágenes o videos que permite </a:t>
            </a:r>
            <a:endParaRPr lang="es-MX" altLang="en-US" dirty="0">
              <a:latin typeface="Baskerville Old Face" panose="02020602080505020303" charset="0"/>
              <a:cs typeface="Baskerville Old Face" panose="02020602080505020303" charset="0"/>
            </a:endParaRPr>
          </a:p>
          <a:p>
            <a:pPr algn="just"/>
            <a:r>
              <a:rPr lang="es-MX" altLang="en-US" dirty="0">
                <a:latin typeface="Baskerville Old Face" panose="02020602080505020303" charset="0"/>
                <a:cs typeface="Baskerville Old Face" panose="02020602080505020303" charset="0"/>
              </a:rPr>
              <a:t>ilustrar mejor el artículo.</a:t>
            </a:r>
            <a:endParaRPr lang="es-MX" altLang="en-US" dirty="0">
              <a:latin typeface="Baskerville Old Face" panose="02020602080505020303" charset="0"/>
              <a:cs typeface="Baskerville Old Face" panose="02020602080505020303" charset="0"/>
            </a:endParaRPr>
          </a:p>
        </p:txBody>
      </p:sp>
      <p:sp>
        <p:nvSpPr>
          <p:cNvPr id="3" name="Cuadro de texto 2"/>
          <p:cNvSpPr txBox="1"/>
          <p:nvPr/>
        </p:nvSpPr>
        <p:spPr>
          <a:xfrm>
            <a:off x="1507490" y="0"/>
            <a:ext cx="3730625" cy="645160"/>
          </a:xfrm>
          <a:prstGeom prst="rect">
            <a:avLst/>
          </a:prstGeom>
          <a:noFill/>
        </p:spPr>
        <p:txBody>
          <a:bodyPr wrap="square" rtlCol="0">
            <a:spAutoFit/>
          </a:bodyPr>
          <a:lstStyle/>
          <a:p>
            <a:r>
              <a:rPr lang="es-AR" altLang="es-MX" sz="36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rPr>
              <a:t>Algebra Relacional</a:t>
            </a:r>
            <a:endParaRPr lang="es-AR" altLang="es-MX" sz="36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endParaRPr>
          </a:p>
        </p:txBody>
      </p:sp>
      <p:pic>
        <p:nvPicPr>
          <p:cNvPr id="17" name="Imagen 16" descr="AlgCOblig"/>
          <p:cNvPicPr>
            <a:picLocks noChangeAspect="1"/>
          </p:cNvPicPr>
          <p:nvPr/>
        </p:nvPicPr>
        <p:blipFill>
          <a:blip r:embed="rId9"/>
          <a:srcRect l="2" t="77128" r="463" b="-391"/>
          <a:stretch>
            <a:fillRect/>
          </a:stretch>
        </p:blipFill>
        <p:spPr>
          <a:xfrm>
            <a:off x="1507490" y="645160"/>
            <a:ext cx="10229215" cy="567309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00" fill="hold"/>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38000"/>
          </a:blip>
          <a:stretch>
            <a:fillRect/>
          </a:stretch>
        </a:blipFill>
        <a:effectLst/>
      </p:bgPr>
    </p:bg>
    <p:spTree>
      <p:nvGrpSpPr>
        <p:cNvPr id="1" name=""/>
        <p:cNvGrpSpPr/>
        <p:nvPr/>
      </p:nvGrpSpPr>
      <p:grpSpPr>
        <a:xfrm>
          <a:off x="0" y="0"/>
          <a:ext cx="0" cy="0"/>
          <a:chOff x="0" y="0"/>
          <a:chExt cx="0" cy="0"/>
        </a:xfrm>
      </p:grpSpPr>
      <p:sp>
        <p:nvSpPr>
          <p:cNvPr id="4" name="Cuadro de texto 3"/>
          <p:cNvSpPr txBox="1"/>
          <p:nvPr/>
        </p:nvSpPr>
        <p:spPr>
          <a:xfrm>
            <a:off x="14630400" y="5821045"/>
            <a:ext cx="6782435" cy="706755"/>
          </a:xfrm>
          <a:prstGeom prst="rect">
            <a:avLst/>
          </a:prstGeom>
          <a:noFill/>
        </p:spPr>
        <p:txBody>
          <a:bodyPr wrap="square" rtlCol="0">
            <a:spAutoFit/>
          </a:bodyPr>
          <a:lstStyle/>
          <a:p>
            <a:r>
              <a:rPr lang="es-AR" altLang="es-MX" sz="4000">
                <a:solidFill>
                  <a:schemeClr val="bg1"/>
                </a:solidFill>
                <a:latin typeface="Baskerville Old Face" panose="02020602080505020303" charset="0"/>
                <a:cs typeface="Baskerville Old Face" panose="02020602080505020303" charset="0"/>
              </a:rPr>
              <a:t>Base de datos</a:t>
            </a:r>
            <a:endParaRPr lang="es-AR" altLang="es-MX" sz="4000">
              <a:solidFill>
                <a:schemeClr val="bg1"/>
              </a:solidFill>
              <a:latin typeface="Baskerville Old Face" panose="02020602080505020303" charset="0"/>
              <a:cs typeface="Baskerville Old Face" panose="02020602080505020303" charset="0"/>
            </a:endParaRPr>
          </a:p>
        </p:txBody>
      </p:sp>
      <p:pic>
        <p:nvPicPr>
          <p:cNvPr id="5" name="Imagen 4" descr="C:\Users\Danila\Documents\Paula\Imagen1-removebg-preview.pngImagen1-removebg-preview"/>
          <p:cNvPicPr>
            <a:picLocks noChangeAspect="1"/>
          </p:cNvPicPr>
          <p:nvPr/>
        </p:nvPicPr>
        <p:blipFill>
          <a:blip r:embed="rId2"/>
          <a:srcRect l="20" r="20"/>
          <a:stretch>
            <a:fillRect/>
          </a:stretch>
        </p:blipFill>
        <p:spPr>
          <a:xfrm>
            <a:off x="16207740" y="0"/>
            <a:ext cx="9037320" cy="1457960"/>
          </a:xfrm>
          <a:prstGeom prst="rect">
            <a:avLst/>
          </a:prstGeom>
        </p:spPr>
      </p:pic>
      <p:sp>
        <p:nvSpPr>
          <p:cNvPr id="6" name="Cuadro de texto 5"/>
          <p:cNvSpPr txBox="1"/>
          <p:nvPr/>
        </p:nvSpPr>
        <p:spPr>
          <a:xfrm>
            <a:off x="16640810" y="2108835"/>
            <a:ext cx="8170545" cy="922020"/>
          </a:xfrm>
          <a:prstGeom prst="rect">
            <a:avLst/>
          </a:prstGeom>
          <a:noFill/>
        </p:spPr>
        <p:txBody>
          <a:bodyPr wrap="square" rtlCol="0">
            <a:spAutoFit/>
          </a:bodyPr>
          <a:lstStyle/>
          <a:p>
            <a:pPr algn="ctr"/>
            <a:r>
              <a:rPr lang="es-AR" altLang="es-MX" sz="5400">
                <a:latin typeface="Baskerville Old Face" panose="02020602080505020303" charset="0"/>
                <a:cs typeface="Baskerville Old Face" panose="02020602080505020303" charset="0"/>
              </a:rPr>
              <a:t>Proyecto</a:t>
            </a:r>
            <a:endParaRPr lang="es-AR" altLang="es-MX" sz="5400">
              <a:latin typeface="Baskerville Old Face" panose="02020602080505020303" charset="0"/>
              <a:cs typeface="Baskerville Old Face" panose="02020602080505020303" charset="0"/>
            </a:endParaRPr>
          </a:p>
        </p:txBody>
      </p:sp>
      <p:sp>
        <p:nvSpPr>
          <p:cNvPr id="7" name="Cuadro de texto 6"/>
          <p:cNvSpPr txBox="1"/>
          <p:nvPr/>
        </p:nvSpPr>
        <p:spPr>
          <a:xfrm>
            <a:off x="17662525" y="3225800"/>
            <a:ext cx="6127750" cy="521970"/>
          </a:xfrm>
          <a:prstGeom prst="rect">
            <a:avLst/>
          </a:prstGeom>
          <a:noFill/>
        </p:spPr>
        <p:txBody>
          <a:bodyPr wrap="square" rtlCol="0">
            <a:spAutoFit/>
          </a:bodyPr>
          <a:lstStyle/>
          <a:p>
            <a:pPr algn="ctr"/>
            <a:r>
              <a:rPr lang="es-AR" altLang="es-MX" sz="2800">
                <a:latin typeface="Baskerville Old Face" panose="02020602080505020303" charset="0"/>
                <a:cs typeface="Baskerville Old Face" panose="02020602080505020303" charset="0"/>
              </a:rPr>
              <a:t>Barrera, Paula Leonela</a:t>
            </a:r>
            <a:endParaRPr lang="es-AR" altLang="es-MX" sz="2800">
              <a:latin typeface="Baskerville Old Face" panose="02020602080505020303" charset="0"/>
              <a:cs typeface="Baskerville Old Face" panose="02020602080505020303" charset="0"/>
            </a:endParaRPr>
          </a:p>
        </p:txBody>
      </p:sp>
      <p:sp>
        <p:nvSpPr>
          <p:cNvPr id="8" name="Cuadro de texto 7"/>
          <p:cNvSpPr txBox="1"/>
          <p:nvPr/>
        </p:nvSpPr>
        <p:spPr>
          <a:xfrm>
            <a:off x="18181320" y="4005580"/>
            <a:ext cx="5090795" cy="521970"/>
          </a:xfrm>
          <a:prstGeom prst="rect">
            <a:avLst/>
          </a:prstGeom>
          <a:noFill/>
        </p:spPr>
        <p:txBody>
          <a:bodyPr wrap="square" rtlCol="0">
            <a:spAutoFit/>
          </a:bodyPr>
          <a:lstStyle/>
          <a:p>
            <a:pPr algn="ctr"/>
            <a:r>
              <a:rPr lang="es-AR" altLang="es-MX" sz="2800">
                <a:latin typeface="Baskerville Old Face" panose="02020602080505020303" charset="0"/>
                <a:cs typeface="Baskerville Old Face" panose="02020602080505020303" charset="0"/>
              </a:rPr>
              <a:t>Base de Datos</a:t>
            </a:r>
            <a:endParaRPr lang="es-AR" altLang="es-MX" sz="2800">
              <a:latin typeface="Baskerville Old Face" panose="02020602080505020303" charset="0"/>
              <a:cs typeface="Baskerville Old Face" panose="02020602080505020303" charset="0"/>
            </a:endParaRPr>
          </a:p>
        </p:txBody>
      </p:sp>
      <p:sp>
        <p:nvSpPr>
          <p:cNvPr id="9" name="Cuadro de texto 8"/>
          <p:cNvSpPr txBox="1"/>
          <p:nvPr/>
        </p:nvSpPr>
        <p:spPr>
          <a:xfrm>
            <a:off x="19353530" y="4785360"/>
            <a:ext cx="2745105" cy="460375"/>
          </a:xfrm>
          <a:prstGeom prst="rect">
            <a:avLst/>
          </a:prstGeom>
          <a:noFill/>
        </p:spPr>
        <p:txBody>
          <a:bodyPr wrap="square" rtlCol="0">
            <a:spAutoFit/>
          </a:bodyPr>
          <a:lstStyle/>
          <a:p>
            <a:pPr algn="ctr"/>
            <a:r>
              <a:rPr lang="es-AR" altLang="es-MX" sz="2400">
                <a:latin typeface="Baskerville Old Face" panose="02020602080505020303" charset="0"/>
                <a:cs typeface="Baskerville Old Face" panose="02020602080505020303" charset="0"/>
              </a:rPr>
              <a:t>2024</a:t>
            </a:r>
            <a:endParaRPr lang="es-AR" altLang="es-MX" sz="2400">
              <a:latin typeface="Baskerville Old Face" panose="02020602080505020303" charset="0"/>
              <a:cs typeface="Baskerville Old Face" panose="02020602080505020303" charset="0"/>
            </a:endParaRPr>
          </a:p>
        </p:txBody>
      </p:sp>
      <p:sp>
        <p:nvSpPr>
          <p:cNvPr id="2" name="Rectángulo redondeado 1"/>
          <p:cNvSpPr/>
          <p:nvPr/>
        </p:nvSpPr>
        <p:spPr>
          <a:xfrm>
            <a:off x="171450" y="142875"/>
            <a:ext cx="1257300" cy="6590030"/>
          </a:xfrm>
          <a:prstGeom prst="roundRect">
            <a:avLst>
              <a:gd name="adj" fmla="val 50000"/>
            </a:avLst>
          </a:prstGeom>
          <a:gradFill>
            <a:gsLst>
              <a:gs pos="0">
                <a:srgbClr val="007BD3"/>
              </a:gs>
              <a:gs pos="100000">
                <a:srgbClr val="034373"/>
              </a:gs>
            </a:gsLst>
            <a:lin ang="2700000" scaled="0"/>
          </a:gradFill>
          <a:ln w="44450">
            <a:gradFill>
              <a:gsLst>
                <a:gs pos="0">
                  <a:srgbClr val="007BD3"/>
                </a:gs>
                <a:gs pos="100000">
                  <a:srgbClr val="034373"/>
                </a:gs>
              </a:gsLst>
              <a:path path="circle">
                <a:fillToRect r="100000" b="100000"/>
              </a:path>
              <a:tileRect l="-100000" t="-100000"/>
            </a:gra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s-MX" altLang="en-US"/>
          </a:p>
        </p:txBody>
      </p:sp>
      <p:sp>
        <p:nvSpPr>
          <p:cNvPr id="16" name="Óvalo 15"/>
          <p:cNvSpPr/>
          <p:nvPr/>
        </p:nvSpPr>
        <p:spPr>
          <a:xfrm>
            <a:off x="363220" y="2517775"/>
            <a:ext cx="899795" cy="899795"/>
          </a:xfrm>
          <a:prstGeom prst="ellipse">
            <a:avLst/>
          </a:prstGeom>
          <a:solidFill>
            <a:schemeClr val="bg1"/>
          </a:solidFill>
          <a:ln w="57150">
            <a:gradFill>
              <a:gsLst>
                <a:gs pos="4000">
                  <a:srgbClr val="BF31BE"/>
                </a:gs>
                <a:gs pos="71000">
                  <a:srgbClr val="7B32B2"/>
                </a:gs>
                <a:gs pos="100000">
                  <a:srgbClr val="401A5D"/>
                </a:gs>
              </a:gsLst>
            </a:gra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s-MX" altLang="en-US"/>
          </a:p>
        </p:txBody>
      </p:sp>
      <p:pic>
        <p:nvPicPr>
          <p:cNvPr id="10" name="Imagen 9" descr="system-regular-41-home"/>
          <p:cNvPicPr>
            <a:picLocks noChangeAspect="1"/>
          </p:cNvPicPr>
          <p:nvPr/>
        </p:nvPicPr>
        <p:blipFill>
          <a:blip r:embed="rId3">
            <a:lum bright="100000" contrast="-100000"/>
          </a:blip>
          <a:stretch>
            <a:fillRect/>
          </a:stretch>
        </p:blipFill>
        <p:spPr>
          <a:xfrm>
            <a:off x="530225" y="645160"/>
            <a:ext cx="539750" cy="539750"/>
          </a:xfrm>
          <a:prstGeom prst="rect">
            <a:avLst/>
          </a:prstGeom>
        </p:spPr>
      </p:pic>
      <p:pic>
        <p:nvPicPr>
          <p:cNvPr id="11" name="Imagen 10" descr="icons8-introducir-64-removebg-preview"/>
          <p:cNvPicPr>
            <a:picLocks noChangeAspect="1"/>
          </p:cNvPicPr>
          <p:nvPr/>
        </p:nvPicPr>
        <p:blipFill>
          <a:blip r:embed="rId4">
            <a:lum bright="100000" contrast="-100000"/>
          </a:blip>
          <a:stretch>
            <a:fillRect/>
          </a:stretch>
        </p:blipFill>
        <p:spPr>
          <a:xfrm>
            <a:off x="530225" y="1665605"/>
            <a:ext cx="539750" cy="539750"/>
          </a:xfrm>
          <a:prstGeom prst="rect">
            <a:avLst/>
          </a:prstGeom>
        </p:spPr>
      </p:pic>
      <p:pic>
        <p:nvPicPr>
          <p:cNvPr id="12" name="Imagen 11" descr="algoritmo-unscreen"/>
          <p:cNvPicPr>
            <a:picLocks noChangeAspect="1"/>
          </p:cNvPicPr>
          <p:nvPr/>
        </p:nvPicPr>
        <p:blipFill>
          <a:blip r:embed="rId5">
            <a:lum bright="-38000" contrast="100000"/>
          </a:blip>
          <a:stretch>
            <a:fillRect/>
          </a:stretch>
        </p:blipFill>
        <p:spPr>
          <a:xfrm>
            <a:off x="530225" y="2686050"/>
            <a:ext cx="539750" cy="539750"/>
          </a:xfrm>
          <a:prstGeom prst="rect">
            <a:avLst/>
          </a:prstGeom>
        </p:spPr>
      </p:pic>
      <p:pic>
        <p:nvPicPr>
          <p:cNvPr id="13" name="Imagen 12" descr="entidad"/>
          <p:cNvPicPr>
            <a:picLocks noChangeAspect="1"/>
          </p:cNvPicPr>
          <p:nvPr/>
        </p:nvPicPr>
        <p:blipFill>
          <a:blip r:embed="rId6">
            <a:lum bright="100000" contrast="-100000"/>
          </a:blip>
          <a:stretch>
            <a:fillRect/>
          </a:stretch>
        </p:blipFill>
        <p:spPr>
          <a:xfrm>
            <a:off x="530225" y="3706495"/>
            <a:ext cx="539750" cy="539750"/>
          </a:xfrm>
          <a:prstGeom prst="rect">
            <a:avLst/>
          </a:prstGeom>
        </p:spPr>
      </p:pic>
      <p:pic>
        <p:nvPicPr>
          <p:cNvPr id="14" name="Imagen 13" descr="icono-relacional"/>
          <p:cNvPicPr>
            <a:picLocks noChangeAspect="1"/>
          </p:cNvPicPr>
          <p:nvPr/>
        </p:nvPicPr>
        <p:blipFill>
          <a:blip r:embed="rId7">
            <a:lum bright="100000" contrast="-100000"/>
          </a:blip>
          <a:stretch>
            <a:fillRect/>
          </a:stretch>
        </p:blipFill>
        <p:spPr>
          <a:xfrm>
            <a:off x="530225" y="4726940"/>
            <a:ext cx="539750" cy="539750"/>
          </a:xfrm>
          <a:prstGeom prst="rect">
            <a:avLst/>
          </a:prstGeom>
        </p:spPr>
      </p:pic>
      <p:pic>
        <p:nvPicPr>
          <p:cNvPr id="15" name="Imagen 14" descr="resolucion-de-problemas-unscreen"/>
          <p:cNvPicPr>
            <a:picLocks noChangeAspect="1"/>
          </p:cNvPicPr>
          <p:nvPr/>
        </p:nvPicPr>
        <p:blipFill>
          <a:blip r:embed="rId8">
            <a:lum bright="100000" contrast="-100000"/>
          </a:blip>
          <a:stretch>
            <a:fillRect/>
          </a:stretch>
        </p:blipFill>
        <p:spPr>
          <a:xfrm>
            <a:off x="530225" y="5747385"/>
            <a:ext cx="539750" cy="539750"/>
          </a:xfrm>
          <a:prstGeom prst="rect">
            <a:avLst/>
          </a:prstGeom>
        </p:spPr>
      </p:pic>
      <p:sp>
        <p:nvSpPr>
          <p:cNvPr id="19" name="Cuadro de texto 18"/>
          <p:cNvSpPr txBox="1"/>
          <p:nvPr/>
        </p:nvSpPr>
        <p:spPr>
          <a:xfrm>
            <a:off x="1760855" y="7898765"/>
            <a:ext cx="3952240" cy="768350"/>
          </a:xfrm>
          <a:prstGeom prst="rect">
            <a:avLst/>
          </a:prstGeom>
          <a:noFill/>
        </p:spPr>
        <p:txBody>
          <a:bodyPr wrap="square" rtlCol="0">
            <a:spAutoFit/>
          </a:bodyPr>
          <a:lstStyle/>
          <a:p>
            <a:r>
              <a:rPr lang="es-AR" altLang="es-MX" sz="44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rPr>
              <a:t>Introducción</a:t>
            </a:r>
            <a:endParaRPr lang="es-AR" altLang="es-MX" sz="44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endParaRPr>
          </a:p>
        </p:txBody>
      </p:sp>
      <p:sp>
        <p:nvSpPr>
          <p:cNvPr id="20" name="Cuadro de texto 19"/>
          <p:cNvSpPr txBox="1"/>
          <p:nvPr/>
        </p:nvSpPr>
        <p:spPr>
          <a:xfrm>
            <a:off x="1966595" y="8652510"/>
            <a:ext cx="10225405" cy="5354320"/>
          </a:xfrm>
          <a:prstGeom prst="rect">
            <a:avLst/>
          </a:prstGeom>
          <a:noFill/>
        </p:spPr>
        <p:txBody>
          <a:bodyPr wrap="square" rtlCol="0">
            <a:spAutoFit/>
          </a:bodyPr>
          <a:lstStyle/>
          <a:p>
            <a:pPr algn="just"/>
            <a:r>
              <a:rPr lang="es-MX" altLang="en-US" dirty="0">
                <a:latin typeface="Baskerville Old Face" panose="02020602080505020303" charset="0"/>
                <a:cs typeface="Baskerville Old Face" panose="02020602080505020303" charset="0"/>
              </a:rPr>
              <a:t>Enunciado (Empresa de Turismo):</a:t>
            </a:r>
            <a:endParaRPr lang="es-MX" altLang="en-US" dirty="0">
              <a:latin typeface="Baskerville Old Face" panose="02020602080505020303" charset="0"/>
              <a:cs typeface="Baskerville Old Face" panose="02020602080505020303" charset="0"/>
            </a:endParaRPr>
          </a:p>
          <a:p>
            <a:pPr algn="just"/>
            <a:r>
              <a:rPr lang="es-MX" altLang="en-US" dirty="0">
                <a:latin typeface="Baskerville Old Face" panose="02020602080505020303" charset="0"/>
                <a:cs typeface="Baskerville Old Face" panose="02020602080505020303" charset="0"/>
              </a:rPr>
              <a:t>Se pretende llevar a cabo un sitio web que permita tener organizada la información perteneciente a la empresa de Turismo TucuMax, la cual posee las siguientes características, se manejan principalmente con un calendario de eventos los cuales son todos aquellos que suceden semanalmente, esto permite al turista poder planificar con anterioridad su estadía, en donde figura el lugar, fecha de inicio, fin del evento, que tipo de evento es (cultura, espectáculo, cine, musical, etc.) si tiene entrada cuanto sale, coordenadas </a:t>
            </a:r>
            <a:r>
              <a:rPr lang="es-MX" altLang="en-US" dirty="0" err="1">
                <a:latin typeface="Baskerville Old Face" panose="02020602080505020303" charset="0"/>
                <a:cs typeface="Baskerville Old Face" panose="02020602080505020303" charset="0"/>
              </a:rPr>
              <a:t>gps</a:t>
            </a:r>
            <a:r>
              <a:rPr lang="es-MX" altLang="en-US" dirty="0">
                <a:latin typeface="Baskerville Old Face" panose="02020602080505020303" charset="0"/>
                <a:cs typeface="Baskerville Old Face" panose="02020602080505020303" charset="0"/>
              </a:rPr>
              <a:t> (google </a:t>
            </a:r>
            <a:r>
              <a:rPr lang="es-MX" altLang="en-US" dirty="0" err="1">
                <a:latin typeface="Baskerville Old Face" panose="02020602080505020303" charset="0"/>
                <a:cs typeface="Baskerville Old Face" panose="02020602080505020303" charset="0"/>
              </a:rPr>
              <a:t>maps</a:t>
            </a:r>
            <a:r>
              <a:rPr lang="es-MX" altLang="en-US" dirty="0">
                <a:latin typeface="Baskerville Old Face" panose="02020602080505020303" charset="0"/>
                <a:cs typeface="Baskerville Old Face" panose="02020602080505020303" charset="0"/>
              </a:rPr>
              <a:t>), localidad, sponsor si los hubieses, además cada evento posee un póster o imagen para denotar al evento y una descripción de lo que se presenta en dicho evento. </a:t>
            </a:r>
            <a:endParaRPr lang="es-MX" altLang="en-US" dirty="0">
              <a:latin typeface="Baskerville Old Face" panose="02020602080505020303" charset="0"/>
              <a:cs typeface="Baskerville Old Face" panose="02020602080505020303" charset="0"/>
            </a:endParaRPr>
          </a:p>
          <a:p>
            <a:pPr algn="just"/>
            <a:r>
              <a:rPr lang="es-MX" altLang="en-US" dirty="0">
                <a:latin typeface="Baskerville Old Face" panose="02020602080505020303" charset="0"/>
                <a:cs typeface="Baskerville Old Face" panose="02020602080505020303" charset="0"/>
              </a:rPr>
              <a:t>En otra sección posee los restaurantes que tienen habilitación por la municipalidad de San Miguel de Tucumán, de los cuales se necesita tener la siguiente información: dirección, horario de atención, tipo de comidas, bebidas, </a:t>
            </a:r>
            <a:endParaRPr lang="es-MX" altLang="en-US" dirty="0">
              <a:latin typeface="Baskerville Old Face" panose="02020602080505020303" charset="0"/>
              <a:cs typeface="Baskerville Old Face" panose="02020602080505020303" charset="0"/>
            </a:endParaRPr>
          </a:p>
          <a:p>
            <a:pPr algn="just"/>
            <a:r>
              <a:rPr lang="es-MX" altLang="en-US" dirty="0">
                <a:latin typeface="Baskerville Old Face" panose="02020602080505020303" charset="0"/>
                <a:cs typeface="Baskerville Old Face" panose="02020602080505020303" charset="0"/>
              </a:rPr>
              <a:t>características especiales como por ejemplo si posee rampa para discapacitados, comida para celíacos, etc. También debe contener la información referida a los hoteles, de los cuales se debe tener direcciones, características, habitaciones y las distintas clases de servicios. </a:t>
            </a:r>
            <a:endParaRPr lang="es-MX" altLang="en-US" dirty="0">
              <a:latin typeface="Baskerville Old Face" panose="02020602080505020303" charset="0"/>
              <a:cs typeface="Baskerville Old Face" panose="02020602080505020303" charset="0"/>
            </a:endParaRPr>
          </a:p>
          <a:p>
            <a:pPr algn="just"/>
            <a:r>
              <a:rPr lang="es-MX" altLang="en-US" dirty="0">
                <a:latin typeface="Baskerville Old Face" panose="02020602080505020303" charset="0"/>
                <a:cs typeface="Baskerville Old Face" panose="02020602080505020303" charset="0"/>
              </a:rPr>
              <a:t>Además de brindar estos servicios también cuenta con información acerca de los lugares turísticos para visitar, y las actividades que se pueden realizar (tirolesa, parapente, etc.). Estos lugares pueden corresponder a los distintos circuitos que comprenden la guía turística de Tucumán. </a:t>
            </a:r>
            <a:endParaRPr lang="es-MX" altLang="en-US" dirty="0">
              <a:latin typeface="Baskerville Old Face" panose="02020602080505020303" charset="0"/>
              <a:cs typeface="Baskerville Old Face" panose="02020602080505020303" charset="0"/>
            </a:endParaRPr>
          </a:p>
          <a:p>
            <a:pPr algn="just"/>
            <a:r>
              <a:rPr lang="es-MX" altLang="en-US" dirty="0">
                <a:latin typeface="Baskerville Old Face" panose="02020602080505020303" charset="0"/>
                <a:cs typeface="Baskerville Old Face" panose="02020602080505020303" charset="0"/>
              </a:rPr>
              <a:t>Cada uno de los lugares antes mencionados pueden tener o no una galería de imágenes o videos que permite </a:t>
            </a:r>
            <a:endParaRPr lang="es-MX" altLang="en-US" dirty="0">
              <a:latin typeface="Baskerville Old Face" panose="02020602080505020303" charset="0"/>
              <a:cs typeface="Baskerville Old Face" panose="02020602080505020303" charset="0"/>
            </a:endParaRPr>
          </a:p>
          <a:p>
            <a:pPr algn="just"/>
            <a:r>
              <a:rPr lang="es-MX" altLang="en-US" dirty="0">
                <a:latin typeface="Baskerville Old Face" panose="02020602080505020303" charset="0"/>
                <a:cs typeface="Baskerville Old Face" panose="02020602080505020303" charset="0"/>
              </a:rPr>
              <a:t>ilustrar mejor el artículo.</a:t>
            </a:r>
            <a:endParaRPr lang="es-MX" altLang="en-US" dirty="0">
              <a:latin typeface="Baskerville Old Face" panose="02020602080505020303" charset="0"/>
              <a:cs typeface="Baskerville Old Face" panose="02020602080505020303" charset="0"/>
            </a:endParaRPr>
          </a:p>
        </p:txBody>
      </p:sp>
      <p:sp>
        <p:nvSpPr>
          <p:cNvPr id="3" name="Cuadro de texto 2"/>
          <p:cNvSpPr txBox="1"/>
          <p:nvPr/>
        </p:nvSpPr>
        <p:spPr>
          <a:xfrm>
            <a:off x="1507490" y="0"/>
            <a:ext cx="3730625" cy="645160"/>
          </a:xfrm>
          <a:prstGeom prst="rect">
            <a:avLst/>
          </a:prstGeom>
          <a:noFill/>
        </p:spPr>
        <p:txBody>
          <a:bodyPr wrap="square" rtlCol="0">
            <a:spAutoFit/>
          </a:bodyPr>
          <a:lstStyle/>
          <a:p>
            <a:r>
              <a:rPr lang="es-AR" altLang="es-MX" sz="36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rPr>
              <a:t>Algebra Relacional</a:t>
            </a:r>
            <a:endParaRPr lang="es-AR" altLang="es-MX" sz="36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endParaRPr>
          </a:p>
        </p:txBody>
      </p:sp>
      <p:pic>
        <p:nvPicPr>
          <p:cNvPr id="17" name="Imagen 16" descr="AlgCOblig"/>
          <p:cNvPicPr>
            <a:picLocks noChangeAspect="1"/>
          </p:cNvPicPr>
          <p:nvPr/>
        </p:nvPicPr>
        <p:blipFill>
          <a:blip r:embed="rId9"/>
          <a:srcRect l="2" t="77128" r="463" b="-391"/>
          <a:stretch>
            <a:fillRect/>
          </a:stretch>
        </p:blipFill>
        <p:spPr>
          <a:xfrm>
            <a:off x="12907010" y="614045"/>
            <a:ext cx="10229215" cy="5673090"/>
          </a:xfrm>
          <a:prstGeom prst="rect">
            <a:avLst/>
          </a:prstGeom>
        </p:spPr>
      </p:pic>
      <p:pic>
        <p:nvPicPr>
          <p:cNvPr id="18" name="Imagen 17" descr="prop"/>
          <p:cNvPicPr>
            <a:picLocks noChangeAspect="1"/>
          </p:cNvPicPr>
          <p:nvPr/>
        </p:nvPicPr>
        <p:blipFill>
          <a:blip r:embed="rId10"/>
          <a:srcRect b="44892"/>
          <a:stretch>
            <a:fillRect/>
          </a:stretch>
        </p:blipFill>
        <p:spPr>
          <a:xfrm>
            <a:off x="1966595" y="791845"/>
            <a:ext cx="9326245" cy="525272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00" fill="hold"/>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38000"/>
          </a:blip>
          <a:stretch>
            <a:fillRect/>
          </a:stretch>
        </a:blipFill>
        <a:effectLst/>
      </p:bgPr>
    </p:bg>
    <p:spTree>
      <p:nvGrpSpPr>
        <p:cNvPr id="1" name=""/>
        <p:cNvGrpSpPr/>
        <p:nvPr/>
      </p:nvGrpSpPr>
      <p:grpSpPr>
        <a:xfrm>
          <a:off x="0" y="0"/>
          <a:ext cx="0" cy="0"/>
          <a:chOff x="0" y="0"/>
          <a:chExt cx="0" cy="0"/>
        </a:xfrm>
      </p:grpSpPr>
      <p:sp>
        <p:nvSpPr>
          <p:cNvPr id="4" name="Cuadro de texto 3"/>
          <p:cNvSpPr txBox="1"/>
          <p:nvPr/>
        </p:nvSpPr>
        <p:spPr>
          <a:xfrm>
            <a:off x="14630400" y="5821045"/>
            <a:ext cx="6782435" cy="706755"/>
          </a:xfrm>
          <a:prstGeom prst="rect">
            <a:avLst/>
          </a:prstGeom>
          <a:noFill/>
        </p:spPr>
        <p:txBody>
          <a:bodyPr wrap="square" rtlCol="0">
            <a:spAutoFit/>
          </a:bodyPr>
          <a:lstStyle/>
          <a:p>
            <a:r>
              <a:rPr lang="es-AR" altLang="es-MX" sz="4000">
                <a:solidFill>
                  <a:schemeClr val="bg1"/>
                </a:solidFill>
                <a:latin typeface="Baskerville Old Face" panose="02020602080505020303" charset="0"/>
                <a:cs typeface="Baskerville Old Face" panose="02020602080505020303" charset="0"/>
              </a:rPr>
              <a:t>Base de datos</a:t>
            </a:r>
            <a:endParaRPr lang="es-AR" altLang="es-MX" sz="4000">
              <a:solidFill>
                <a:schemeClr val="bg1"/>
              </a:solidFill>
              <a:latin typeface="Baskerville Old Face" panose="02020602080505020303" charset="0"/>
              <a:cs typeface="Baskerville Old Face" panose="02020602080505020303" charset="0"/>
            </a:endParaRPr>
          </a:p>
        </p:txBody>
      </p:sp>
      <p:pic>
        <p:nvPicPr>
          <p:cNvPr id="5" name="Imagen 4" descr="C:\Users\Danila\Documents\Paula\Imagen1-removebg-preview.pngImagen1-removebg-preview"/>
          <p:cNvPicPr>
            <a:picLocks noChangeAspect="1"/>
          </p:cNvPicPr>
          <p:nvPr/>
        </p:nvPicPr>
        <p:blipFill>
          <a:blip r:embed="rId2"/>
          <a:srcRect l="20" r="20"/>
          <a:stretch>
            <a:fillRect/>
          </a:stretch>
        </p:blipFill>
        <p:spPr>
          <a:xfrm>
            <a:off x="16207740" y="0"/>
            <a:ext cx="9037320" cy="1457960"/>
          </a:xfrm>
          <a:prstGeom prst="rect">
            <a:avLst/>
          </a:prstGeom>
        </p:spPr>
      </p:pic>
      <p:sp>
        <p:nvSpPr>
          <p:cNvPr id="6" name="Cuadro de texto 5"/>
          <p:cNvSpPr txBox="1"/>
          <p:nvPr/>
        </p:nvSpPr>
        <p:spPr>
          <a:xfrm>
            <a:off x="16640810" y="2108835"/>
            <a:ext cx="8170545" cy="922020"/>
          </a:xfrm>
          <a:prstGeom prst="rect">
            <a:avLst/>
          </a:prstGeom>
          <a:noFill/>
        </p:spPr>
        <p:txBody>
          <a:bodyPr wrap="square" rtlCol="0">
            <a:spAutoFit/>
          </a:bodyPr>
          <a:lstStyle/>
          <a:p>
            <a:pPr algn="ctr"/>
            <a:r>
              <a:rPr lang="es-AR" altLang="es-MX" sz="5400">
                <a:latin typeface="Baskerville Old Face" panose="02020602080505020303" charset="0"/>
                <a:cs typeface="Baskerville Old Face" panose="02020602080505020303" charset="0"/>
              </a:rPr>
              <a:t>Proyecto</a:t>
            </a:r>
            <a:endParaRPr lang="es-AR" altLang="es-MX" sz="5400">
              <a:latin typeface="Baskerville Old Face" panose="02020602080505020303" charset="0"/>
              <a:cs typeface="Baskerville Old Face" panose="02020602080505020303" charset="0"/>
            </a:endParaRPr>
          </a:p>
        </p:txBody>
      </p:sp>
      <p:sp>
        <p:nvSpPr>
          <p:cNvPr id="7" name="Cuadro de texto 6"/>
          <p:cNvSpPr txBox="1"/>
          <p:nvPr/>
        </p:nvSpPr>
        <p:spPr>
          <a:xfrm>
            <a:off x="17662525" y="3225800"/>
            <a:ext cx="6127750" cy="521970"/>
          </a:xfrm>
          <a:prstGeom prst="rect">
            <a:avLst/>
          </a:prstGeom>
          <a:noFill/>
        </p:spPr>
        <p:txBody>
          <a:bodyPr wrap="square" rtlCol="0">
            <a:spAutoFit/>
          </a:bodyPr>
          <a:lstStyle/>
          <a:p>
            <a:pPr algn="ctr"/>
            <a:r>
              <a:rPr lang="es-AR" altLang="es-MX" sz="2800">
                <a:latin typeface="Baskerville Old Face" panose="02020602080505020303" charset="0"/>
                <a:cs typeface="Baskerville Old Face" panose="02020602080505020303" charset="0"/>
              </a:rPr>
              <a:t>Barrera, Paula Leonela</a:t>
            </a:r>
            <a:endParaRPr lang="es-AR" altLang="es-MX" sz="2800">
              <a:latin typeface="Baskerville Old Face" panose="02020602080505020303" charset="0"/>
              <a:cs typeface="Baskerville Old Face" panose="02020602080505020303" charset="0"/>
            </a:endParaRPr>
          </a:p>
        </p:txBody>
      </p:sp>
      <p:sp>
        <p:nvSpPr>
          <p:cNvPr id="8" name="Cuadro de texto 7"/>
          <p:cNvSpPr txBox="1"/>
          <p:nvPr/>
        </p:nvSpPr>
        <p:spPr>
          <a:xfrm>
            <a:off x="18181320" y="4005580"/>
            <a:ext cx="5090795" cy="521970"/>
          </a:xfrm>
          <a:prstGeom prst="rect">
            <a:avLst/>
          </a:prstGeom>
          <a:noFill/>
        </p:spPr>
        <p:txBody>
          <a:bodyPr wrap="square" rtlCol="0">
            <a:spAutoFit/>
          </a:bodyPr>
          <a:lstStyle/>
          <a:p>
            <a:pPr algn="ctr"/>
            <a:r>
              <a:rPr lang="es-AR" altLang="es-MX" sz="2800">
                <a:latin typeface="Baskerville Old Face" panose="02020602080505020303" charset="0"/>
                <a:cs typeface="Baskerville Old Face" panose="02020602080505020303" charset="0"/>
              </a:rPr>
              <a:t>Base de Datos</a:t>
            </a:r>
            <a:endParaRPr lang="es-AR" altLang="es-MX" sz="2800">
              <a:latin typeface="Baskerville Old Face" panose="02020602080505020303" charset="0"/>
              <a:cs typeface="Baskerville Old Face" panose="02020602080505020303" charset="0"/>
            </a:endParaRPr>
          </a:p>
        </p:txBody>
      </p:sp>
      <p:sp>
        <p:nvSpPr>
          <p:cNvPr id="9" name="Cuadro de texto 8"/>
          <p:cNvSpPr txBox="1"/>
          <p:nvPr/>
        </p:nvSpPr>
        <p:spPr>
          <a:xfrm>
            <a:off x="19353530" y="4785360"/>
            <a:ext cx="2745105" cy="460375"/>
          </a:xfrm>
          <a:prstGeom prst="rect">
            <a:avLst/>
          </a:prstGeom>
          <a:noFill/>
        </p:spPr>
        <p:txBody>
          <a:bodyPr wrap="square" rtlCol="0">
            <a:spAutoFit/>
          </a:bodyPr>
          <a:lstStyle/>
          <a:p>
            <a:pPr algn="ctr"/>
            <a:r>
              <a:rPr lang="es-AR" altLang="es-MX" sz="2400">
                <a:latin typeface="Baskerville Old Face" panose="02020602080505020303" charset="0"/>
                <a:cs typeface="Baskerville Old Face" panose="02020602080505020303" charset="0"/>
              </a:rPr>
              <a:t>2024</a:t>
            </a:r>
            <a:endParaRPr lang="es-AR" altLang="es-MX" sz="2400">
              <a:latin typeface="Baskerville Old Face" panose="02020602080505020303" charset="0"/>
              <a:cs typeface="Baskerville Old Face" panose="02020602080505020303" charset="0"/>
            </a:endParaRPr>
          </a:p>
        </p:txBody>
      </p:sp>
      <p:sp>
        <p:nvSpPr>
          <p:cNvPr id="2" name="Rectángulo redondeado 1"/>
          <p:cNvSpPr/>
          <p:nvPr/>
        </p:nvSpPr>
        <p:spPr>
          <a:xfrm>
            <a:off x="171450" y="142875"/>
            <a:ext cx="1257300" cy="6590030"/>
          </a:xfrm>
          <a:prstGeom prst="roundRect">
            <a:avLst>
              <a:gd name="adj" fmla="val 50000"/>
            </a:avLst>
          </a:prstGeom>
          <a:gradFill>
            <a:gsLst>
              <a:gs pos="0">
                <a:srgbClr val="007BD3"/>
              </a:gs>
              <a:gs pos="100000">
                <a:srgbClr val="034373"/>
              </a:gs>
            </a:gsLst>
            <a:lin ang="2700000" scaled="0"/>
          </a:gradFill>
          <a:ln w="44450">
            <a:gradFill>
              <a:gsLst>
                <a:gs pos="0">
                  <a:srgbClr val="007BD3"/>
                </a:gs>
                <a:gs pos="100000">
                  <a:srgbClr val="034373"/>
                </a:gs>
              </a:gsLst>
              <a:path path="circle">
                <a:fillToRect r="100000" b="100000"/>
              </a:path>
              <a:tileRect l="-100000" t="-100000"/>
            </a:gra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s-MX" altLang="en-US"/>
          </a:p>
        </p:txBody>
      </p:sp>
      <p:sp>
        <p:nvSpPr>
          <p:cNvPr id="16" name="Óvalo 15"/>
          <p:cNvSpPr/>
          <p:nvPr/>
        </p:nvSpPr>
        <p:spPr>
          <a:xfrm>
            <a:off x="363220" y="2517775"/>
            <a:ext cx="899795" cy="899795"/>
          </a:xfrm>
          <a:prstGeom prst="ellipse">
            <a:avLst/>
          </a:prstGeom>
          <a:solidFill>
            <a:schemeClr val="bg1"/>
          </a:solidFill>
          <a:ln w="57150">
            <a:gradFill>
              <a:gsLst>
                <a:gs pos="4000">
                  <a:srgbClr val="BF31BE"/>
                </a:gs>
                <a:gs pos="71000">
                  <a:srgbClr val="7B32B2"/>
                </a:gs>
                <a:gs pos="100000">
                  <a:srgbClr val="401A5D"/>
                </a:gs>
              </a:gsLst>
            </a:gra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s-MX" altLang="en-US"/>
          </a:p>
        </p:txBody>
      </p:sp>
      <p:pic>
        <p:nvPicPr>
          <p:cNvPr id="10" name="Imagen 9" descr="system-regular-41-home"/>
          <p:cNvPicPr>
            <a:picLocks noChangeAspect="1"/>
          </p:cNvPicPr>
          <p:nvPr/>
        </p:nvPicPr>
        <p:blipFill>
          <a:blip r:embed="rId3">
            <a:lum bright="100000" contrast="-100000"/>
          </a:blip>
          <a:stretch>
            <a:fillRect/>
          </a:stretch>
        </p:blipFill>
        <p:spPr>
          <a:xfrm>
            <a:off x="530225" y="645160"/>
            <a:ext cx="539750" cy="539750"/>
          </a:xfrm>
          <a:prstGeom prst="rect">
            <a:avLst/>
          </a:prstGeom>
        </p:spPr>
      </p:pic>
      <p:pic>
        <p:nvPicPr>
          <p:cNvPr id="11" name="Imagen 10" descr="icons8-introducir-64-removebg-preview"/>
          <p:cNvPicPr>
            <a:picLocks noChangeAspect="1"/>
          </p:cNvPicPr>
          <p:nvPr/>
        </p:nvPicPr>
        <p:blipFill>
          <a:blip r:embed="rId4">
            <a:lum bright="100000" contrast="-100000"/>
          </a:blip>
          <a:stretch>
            <a:fillRect/>
          </a:stretch>
        </p:blipFill>
        <p:spPr>
          <a:xfrm>
            <a:off x="530225" y="1665605"/>
            <a:ext cx="539750" cy="539750"/>
          </a:xfrm>
          <a:prstGeom prst="rect">
            <a:avLst/>
          </a:prstGeom>
        </p:spPr>
      </p:pic>
      <p:pic>
        <p:nvPicPr>
          <p:cNvPr id="12" name="Imagen 11" descr="algoritmo-unscreen"/>
          <p:cNvPicPr>
            <a:picLocks noChangeAspect="1"/>
          </p:cNvPicPr>
          <p:nvPr/>
        </p:nvPicPr>
        <p:blipFill>
          <a:blip r:embed="rId5">
            <a:lum bright="-38000" contrast="100000"/>
          </a:blip>
          <a:stretch>
            <a:fillRect/>
          </a:stretch>
        </p:blipFill>
        <p:spPr>
          <a:xfrm>
            <a:off x="530225" y="2686050"/>
            <a:ext cx="539750" cy="539750"/>
          </a:xfrm>
          <a:prstGeom prst="rect">
            <a:avLst/>
          </a:prstGeom>
        </p:spPr>
      </p:pic>
      <p:pic>
        <p:nvPicPr>
          <p:cNvPr id="13" name="Imagen 12" descr="entidad"/>
          <p:cNvPicPr>
            <a:picLocks noChangeAspect="1"/>
          </p:cNvPicPr>
          <p:nvPr/>
        </p:nvPicPr>
        <p:blipFill>
          <a:blip r:embed="rId6">
            <a:lum bright="100000" contrast="-100000"/>
          </a:blip>
          <a:stretch>
            <a:fillRect/>
          </a:stretch>
        </p:blipFill>
        <p:spPr>
          <a:xfrm>
            <a:off x="530225" y="3706495"/>
            <a:ext cx="539750" cy="539750"/>
          </a:xfrm>
          <a:prstGeom prst="rect">
            <a:avLst/>
          </a:prstGeom>
        </p:spPr>
      </p:pic>
      <p:pic>
        <p:nvPicPr>
          <p:cNvPr id="14" name="Imagen 13" descr="icono-relacional"/>
          <p:cNvPicPr>
            <a:picLocks noChangeAspect="1"/>
          </p:cNvPicPr>
          <p:nvPr/>
        </p:nvPicPr>
        <p:blipFill>
          <a:blip r:embed="rId7">
            <a:lum bright="100000" contrast="-100000"/>
          </a:blip>
          <a:stretch>
            <a:fillRect/>
          </a:stretch>
        </p:blipFill>
        <p:spPr>
          <a:xfrm>
            <a:off x="530225" y="4726940"/>
            <a:ext cx="539750" cy="539750"/>
          </a:xfrm>
          <a:prstGeom prst="rect">
            <a:avLst/>
          </a:prstGeom>
        </p:spPr>
      </p:pic>
      <p:pic>
        <p:nvPicPr>
          <p:cNvPr id="15" name="Imagen 14" descr="resolucion-de-problemas-unscreen"/>
          <p:cNvPicPr>
            <a:picLocks noChangeAspect="1"/>
          </p:cNvPicPr>
          <p:nvPr/>
        </p:nvPicPr>
        <p:blipFill>
          <a:blip r:embed="rId8">
            <a:lum bright="100000" contrast="-100000"/>
          </a:blip>
          <a:stretch>
            <a:fillRect/>
          </a:stretch>
        </p:blipFill>
        <p:spPr>
          <a:xfrm>
            <a:off x="530225" y="5747385"/>
            <a:ext cx="539750" cy="539750"/>
          </a:xfrm>
          <a:prstGeom prst="rect">
            <a:avLst/>
          </a:prstGeom>
        </p:spPr>
      </p:pic>
      <p:sp>
        <p:nvSpPr>
          <p:cNvPr id="19" name="Cuadro de texto 18"/>
          <p:cNvSpPr txBox="1"/>
          <p:nvPr/>
        </p:nvSpPr>
        <p:spPr>
          <a:xfrm>
            <a:off x="1760855" y="7898765"/>
            <a:ext cx="3952240" cy="768350"/>
          </a:xfrm>
          <a:prstGeom prst="rect">
            <a:avLst/>
          </a:prstGeom>
          <a:noFill/>
        </p:spPr>
        <p:txBody>
          <a:bodyPr wrap="square" rtlCol="0">
            <a:spAutoFit/>
          </a:bodyPr>
          <a:lstStyle/>
          <a:p>
            <a:r>
              <a:rPr lang="es-AR" altLang="es-MX" sz="44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rPr>
              <a:t>Introducción</a:t>
            </a:r>
            <a:endParaRPr lang="es-AR" altLang="es-MX" sz="44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endParaRPr>
          </a:p>
        </p:txBody>
      </p:sp>
      <p:sp>
        <p:nvSpPr>
          <p:cNvPr id="20" name="Cuadro de texto 19"/>
          <p:cNvSpPr txBox="1"/>
          <p:nvPr/>
        </p:nvSpPr>
        <p:spPr>
          <a:xfrm>
            <a:off x="1966595" y="8652510"/>
            <a:ext cx="10225405" cy="5354320"/>
          </a:xfrm>
          <a:prstGeom prst="rect">
            <a:avLst/>
          </a:prstGeom>
          <a:noFill/>
        </p:spPr>
        <p:txBody>
          <a:bodyPr wrap="square" rtlCol="0">
            <a:spAutoFit/>
          </a:bodyPr>
          <a:lstStyle/>
          <a:p>
            <a:pPr algn="just"/>
            <a:r>
              <a:rPr lang="es-MX" altLang="en-US" dirty="0">
                <a:latin typeface="Baskerville Old Face" panose="02020602080505020303" charset="0"/>
                <a:cs typeface="Baskerville Old Face" panose="02020602080505020303" charset="0"/>
              </a:rPr>
              <a:t>Enunciado (Empresa de Turismo):</a:t>
            </a:r>
            <a:endParaRPr lang="es-MX" altLang="en-US" dirty="0">
              <a:latin typeface="Baskerville Old Face" panose="02020602080505020303" charset="0"/>
              <a:cs typeface="Baskerville Old Face" panose="02020602080505020303" charset="0"/>
            </a:endParaRPr>
          </a:p>
          <a:p>
            <a:pPr algn="just"/>
            <a:r>
              <a:rPr lang="es-MX" altLang="en-US" dirty="0">
                <a:latin typeface="Baskerville Old Face" panose="02020602080505020303" charset="0"/>
                <a:cs typeface="Baskerville Old Face" panose="02020602080505020303" charset="0"/>
              </a:rPr>
              <a:t>Se pretende llevar a cabo un sitio web que permita tener organizada la información perteneciente a la empresa de Turismo TucuMax, la cual posee las siguientes características, se manejan principalmente con un calendario de eventos los cuales son todos aquellos que suceden semanalmente, esto permite al turista poder planificar con anterioridad su estadía, en donde figura el lugar, fecha de inicio, fin del evento, que tipo de evento es (cultura, espectáculo, cine, musical, etc.) si tiene entrada cuanto sale, coordenadas </a:t>
            </a:r>
            <a:r>
              <a:rPr lang="es-MX" altLang="en-US" dirty="0" err="1">
                <a:latin typeface="Baskerville Old Face" panose="02020602080505020303" charset="0"/>
                <a:cs typeface="Baskerville Old Face" panose="02020602080505020303" charset="0"/>
              </a:rPr>
              <a:t>gps</a:t>
            </a:r>
            <a:r>
              <a:rPr lang="es-MX" altLang="en-US" dirty="0">
                <a:latin typeface="Baskerville Old Face" panose="02020602080505020303" charset="0"/>
                <a:cs typeface="Baskerville Old Face" panose="02020602080505020303" charset="0"/>
              </a:rPr>
              <a:t> (google </a:t>
            </a:r>
            <a:r>
              <a:rPr lang="es-MX" altLang="en-US" dirty="0" err="1">
                <a:latin typeface="Baskerville Old Face" panose="02020602080505020303" charset="0"/>
                <a:cs typeface="Baskerville Old Face" panose="02020602080505020303" charset="0"/>
              </a:rPr>
              <a:t>maps</a:t>
            </a:r>
            <a:r>
              <a:rPr lang="es-MX" altLang="en-US" dirty="0">
                <a:latin typeface="Baskerville Old Face" panose="02020602080505020303" charset="0"/>
                <a:cs typeface="Baskerville Old Face" panose="02020602080505020303" charset="0"/>
              </a:rPr>
              <a:t>), localidad, sponsor si los hubieses, además cada evento posee un póster o imagen para denotar al evento y una descripción de lo que se presenta en dicho evento. </a:t>
            </a:r>
            <a:endParaRPr lang="es-MX" altLang="en-US" dirty="0">
              <a:latin typeface="Baskerville Old Face" panose="02020602080505020303" charset="0"/>
              <a:cs typeface="Baskerville Old Face" panose="02020602080505020303" charset="0"/>
            </a:endParaRPr>
          </a:p>
          <a:p>
            <a:pPr algn="just"/>
            <a:r>
              <a:rPr lang="es-MX" altLang="en-US" dirty="0">
                <a:latin typeface="Baskerville Old Face" panose="02020602080505020303" charset="0"/>
                <a:cs typeface="Baskerville Old Face" panose="02020602080505020303" charset="0"/>
              </a:rPr>
              <a:t>En otra sección posee los restaurantes que tienen habilitación por la municipalidad de San Miguel de Tucumán, de los cuales se necesita tener la siguiente información: dirección, horario de atención, tipo de comidas, bebidas, </a:t>
            </a:r>
            <a:endParaRPr lang="es-MX" altLang="en-US" dirty="0">
              <a:latin typeface="Baskerville Old Face" panose="02020602080505020303" charset="0"/>
              <a:cs typeface="Baskerville Old Face" panose="02020602080505020303" charset="0"/>
            </a:endParaRPr>
          </a:p>
          <a:p>
            <a:pPr algn="just"/>
            <a:r>
              <a:rPr lang="es-MX" altLang="en-US" dirty="0">
                <a:latin typeface="Baskerville Old Face" panose="02020602080505020303" charset="0"/>
                <a:cs typeface="Baskerville Old Face" panose="02020602080505020303" charset="0"/>
              </a:rPr>
              <a:t>características especiales como por ejemplo si posee rampa para discapacitados, comida para celíacos, etc. También debe contener la información referida a los hoteles, de los cuales se debe tener direcciones, características, habitaciones y las distintas clases de servicios. </a:t>
            </a:r>
            <a:endParaRPr lang="es-MX" altLang="en-US" dirty="0">
              <a:latin typeface="Baskerville Old Face" panose="02020602080505020303" charset="0"/>
              <a:cs typeface="Baskerville Old Face" panose="02020602080505020303" charset="0"/>
            </a:endParaRPr>
          </a:p>
          <a:p>
            <a:pPr algn="just"/>
            <a:r>
              <a:rPr lang="es-MX" altLang="en-US" dirty="0">
                <a:latin typeface="Baskerville Old Face" panose="02020602080505020303" charset="0"/>
                <a:cs typeface="Baskerville Old Face" panose="02020602080505020303" charset="0"/>
              </a:rPr>
              <a:t>Además de brindar estos servicios también cuenta con información acerca de los lugares turísticos para visitar, y las actividades que se pueden realizar (tirolesa, parapente, etc.). Estos lugares pueden corresponder a los distintos circuitos que comprenden la guía turística de Tucumán. </a:t>
            </a:r>
            <a:endParaRPr lang="es-MX" altLang="en-US" dirty="0">
              <a:latin typeface="Baskerville Old Face" panose="02020602080505020303" charset="0"/>
              <a:cs typeface="Baskerville Old Face" panose="02020602080505020303" charset="0"/>
            </a:endParaRPr>
          </a:p>
          <a:p>
            <a:pPr algn="just"/>
            <a:r>
              <a:rPr lang="es-MX" altLang="en-US" dirty="0">
                <a:latin typeface="Baskerville Old Face" panose="02020602080505020303" charset="0"/>
                <a:cs typeface="Baskerville Old Face" panose="02020602080505020303" charset="0"/>
              </a:rPr>
              <a:t>Cada uno de los lugares antes mencionados pueden tener o no una galería de imágenes o videos que permite </a:t>
            </a:r>
            <a:endParaRPr lang="es-MX" altLang="en-US" dirty="0">
              <a:latin typeface="Baskerville Old Face" panose="02020602080505020303" charset="0"/>
              <a:cs typeface="Baskerville Old Face" panose="02020602080505020303" charset="0"/>
            </a:endParaRPr>
          </a:p>
          <a:p>
            <a:pPr algn="just"/>
            <a:r>
              <a:rPr lang="es-MX" altLang="en-US" dirty="0">
                <a:latin typeface="Baskerville Old Face" panose="02020602080505020303" charset="0"/>
                <a:cs typeface="Baskerville Old Face" panose="02020602080505020303" charset="0"/>
              </a:rPr>
              <a:t>ilustrar mejor el artículo.</a:t>
            </a:r>
            <a:endParaRPr lang="es-MX" altLang="en-US" dirty="0">
              <a:latin typeface="Baskerville Old Face" panose="02020602080505020303" charset="0"/>
              <a:cs typeface="Baskerville Old Face" panose="02020602080505020303" charset="0"/>
            </a:endParaRPr>
          </a:p>
        </p:txBody>
      </p:sp>
      <p:sp>
        <p:nvSpPr>
          <p:cNvPr id="3" name="Cuadro de texto 2"/>
          <p:cNvSpPr txBox="1"/>
          <p:nvPr/>
        </p:nvSpPr>
        <p:spPr>
          <a:xfrm>
            <a:off x="1507490" y="0"/>
            <a:ext cx="3730625" cy="645160"/>
          </a:xfrm>
          <a:prstGeom prst="rect">
            <a:avLst/>
          </a:prstGeom>
          <a:noFill/>
        </p:spPr>
        <p:txBody>
          <a:bodyPr wrap="square" rtlCol="0">
            <a:spAutoFit/>
          </a:bodyPr>
          <a:lstStyle/>
          <a:p>
            <a:r>
              <a:rPr lang="es-AR" altLang="es-MX" sz="36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rPr>
              <a:t>Algebra Relacional</a:t>
            </a:r>
            <a:endParaRPr lang="es-AR" altLang="es-MX" sz="36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endParaRPr>
          </a:p>
        </p:txBody>
      </p:sp>
      <p:pic>
        <p:nvPicPr>
          <p:cNvPr id="17" name="Imagen 16" descr="AlgCOblig"/>
          <p:cNvPicPr>
            <a:picLocks noChangeAspect="1"/>
          </p:cNvPicPr>
          <p:nvPr/>
        </p:nvPicPr>
        <p:blipFill>
          <a:blip r:embed="rId9"/>
          <a:srcRect l="2" t="77128" r="463" b="-391"/>
          <a:stretch>
            <a:fillRect/>
          </a:stretch>
        </p:blipFill>
        <p:spPr>
          <a:xfrm>
            <a:off x="12907010" y="614045"/>
            <a:ext cx="10229215" cy="5673090"/>
          </a:xfrm>
          <a:prstGeom prst="rect">
            <a:avLst/>
          </a:prstGeom>
        </p:spPr>
      </p:pic>
      <p:pic>
        <p:nvPicPr>
          <p:cNvPr id="18" name="Imagen 17" descr="prop"/>
          <p:cNvPicPr>
            <a:picLocks noChangeAspect="1"/>
          </p:cNvPicPr>
          <p:nvPr/>
        </p:nvPicPr>
        <p:blipFill>
          <a:blip r:embed="rId10"/>
          <a:srcRect t="52923" b="150"/>
          <a:stretch>
            <a:fillRect/>
          </a:stretch>
        </p:blipFill>
        <p:spPr>
          <a:xfrm>
            <a:off x="1966595" y="892810"/>
            <a:ext cx="9446895" cy="52578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00" fill="hold"/>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38000"/>
          </a:blip>
          <a:stretch>
            <a:fillRect/>
          </a:stretch>
        </a:blipFill>
        <a:effectLst/>
      </p:bgPr>
    </p:bg>
    <p:spTree>
      <p:nvGrpSpPr>
        <p:cNvPr id="1" name=""/>
        <p:cNvGrpSpPr/>
        <p:nvPr/>
      </p:nvGrpSpPr>
      <p:grpSpPr>
        <a:xfrm>
          <a:off x="0" y="0"/>
          <a:ext cx="0" cy="0"/>
          <a:chOff x="0" y="0"/>
          <a:chExt cx="0" cy="0"/>
        </a:xfrm>
      </p:grpSpPr>
      <p:sp>
        <p:nvSpPr>
          <p:cNvPr id="4" name="Cuadro de texto 3"/>
          <p:cNvSpPr txBox="1"/>
          <p:nvPr/>
        </p:nvSpPr>
        <p:spPr>
          <a:xfrm>
            <a:off x="14630400" y="5821045"/>
            <a:ext cx="6782435" cy="706755"/>
          </a:xfrm>
          <a:prstGeom prst="rect">
            <a:avLst/>
          </a:prstGeom>
          <a:noFill/>
        </p:spPr>
        <p:txBody>
          <a:bodyPr wrap="square" rtlCol="0">
            <a:spAutoFit/>
          </a:bodyPr>
          <a:lstStyle/>
          <a:p>
            <a:r>
              <a:rPr lang="es-AR" altLang="es-MX" sz="4000">
                <a:solidFill>
                  <a:schemeClr val="bg1"/>
                </a:solidFill>
                <a:latin typeface="Baskerville Old Face" panose="02020602080505020303" charset="0"/>
                <a:cs typeface="Baskerville Old Face" panose="02020602080505020303" charset="0"/>
              </a:rPr>
              <a:t>Base de datos</a:t>
            </a:r>
            <a:endParaRPr lang="es-AR" altLang="es-MX" sz="4000">
              <a:solidFill>
                <a:schemeClr val="bg1"/>
              </a:solidFill>
              <a:latin typeface="Baskerville Old Face" panose="02020602080505020303" charset="0"/>
              <a:cs typeface="Baskerville Old Face" panose="02020602080505020303" charset="0"/>
            </a:endParaRPr>
          </a:p>
        </p:txBody>
      </p:sp>
      <p:pic>
        <p:nvPicPr>
          <p:cNvPr id="5" name="Imagen 4" descr="C:\Users\Danila\Documents\Paula\Imagen1-removebg-preview.pngImagen1-removebg-preview"/>
          <p:cNvPicPr>
            <a:picLocks noChangeAspect="1"/>
          </p:cNvPicPr>
          <p:nvPr/>
        </p:nvPicPr>
        <p:blipFill>
          <a:blip r:embed="rId2"/>
          <a:srcRect l="20" r="20"/>
          <a:stretch>
            <a:fillRect/>
          </a:stretch>
        </p:blipFill>
        <p:spPr>
          <a:xfrm>
            <a:off x="16207740" y="0"/>
            <a:ext cx="9037320" cy="1457960"/>
          </a:xfrm>
          <a:prstGeom prst="rect">
            <a:avLst/>
          </a:prstGeom>
        </p:spPr>
      </p:pic>
      <p:sp>
        <p:nvSpPr>
          <p:cNvPr id="6" name="Cuadro de texto 5"/>
          <p:cNvSpPr txBox="1"/>
          <p:nvPr/>
        </p:nvSpPr>
        <p:spPr>
          <a:xfrm>
            <a:off x="16640810" y="2108835"/>
            <a:ext cx="8170545" cy="922020"/>
          </a:xfrm>
          <a:prstGeom prst="rect">
            <a:avLst/>
          </a:prstGeom>
          <a:noFill/>
        </p:spPr>
        <p:txBody>
          <a:bodyPr wrap="square" rtlCol="0">
            <a:spAutoFit/>
          </a:bodyPr>
          <a:lstStyle/>
          <a:p>
            <a:pPr algn="ctr"/>
            <a:r>
              <a:rPr lang="es-AR" altLang="es-MX" sz="5400">
                <a:latin typeface="Baskerville Old Face" panose="02020602080505020303" charset="0"/>
                <a:cs typeface="Baskerville Old Face" panose="02020602080505020303" charset="0"/>
              </a:rPr>
              <a:t>Proyecto</a:t>
            </a:r>
            <a:endParaRPr lang="es-AR" altLang="es-MX" sz="5400">
              <a:latin typeface="Baskerville Old Face" panose="02020602080505020303" charset="0"/>
              <a:cs typeface="Baskerville Old Face" panose="02020602080505020303" charset="0"/>
            </a:endParaRPr>
          </a:p>
        </p:txBody>
      </p:sp>
      <p:sp>
        <p:nvSpPr>
          <p:cNvPr id="7" name="Cuadro de texto 6"/>
          <p:cNvSpPr txBox="1"/>
          <p:nvPr/>
        </p:nvSpPr>
        <p:spPr>
          <a:xfrm>
            <a:off x="17662525" y="3225800"/>
            <a:ext cx="6127750" cy="521970"/>
          </a:xfrm>
          <a:prstGeom prst="rect">
            <a:avLst/>
          </a:prstGeom>
          <a:noFill/>
        </p:spPr>
        <p:txBody>
          <a:bodyPr wrap="square" rtlCol="0">
            <a:spAutoFit/>
          </a:bodyPr>
          <a:lstStyle/>
          <a:p>
            <a:pPr algn="ctr"/>
            <a:r>
              <a:rPr lang="es-AR" altLang="es-MX" sz="2800">
                <a:latin typeface="Baskerville Old Face" panose="02020602080505020303" charset="0"/>
                <a:cs typeface="Baskerville Old Face" panose="02020602080505020303" charset="0"/>
              </a:rPr>
              <a:t>Barrera, Paula Leonela</a:t>
            </a:r>
            <a:endParaRPr lang="es-AR" altLang="es-MX" sz="2800">
              <a:latin typeface="Baskerville Old Face" panose="02020602080505020303" charset="0"/>
              <a:cs typeface="Baskerville Old Face" panose="02020602080505020303" charset="0"/>
            </a:endParaRPr>
          </a:p>
        </p:txBody>
      </p:sp>
      <p:sp>
        <p:nvSpPr>
          <p:cNvPr id="8" name="Cuadro de texto 7"/>
          <p:cNvSpPr txBox="1"/>
          <p:nvPr/>
        </p:nvSpPr>
        <p:spPr>
          <a:xfrm>
            <a:off x="18181320" y="4005580"/>
            <a:ext cx="5090795" cy="521970"/>
          </a:xfrm>
          <a:prstGeom prst="rect">
            <a:avLst/>
          </a:prstGeom>
          <a:noFill/>
        </p:spPr>
        <p:txBody>
          <a:bodyPr wrap="square" rtlCol="0">
            <a:spAutoFit/>
          </a:bodyPr>
          <a:lstStyle/>
          <a:p>
            <a:pPr algn="ctr"/>
            <a:r>
              <a:rPr lang="es-AR" altLang="es-MX" sz="2800">
                <a:latin typeface="Baskerville Old Face" panose="02020602080505020303" charset="0"/>
                <a:cs typeface="Baskerville Old Face" panose="02020602080505020303" charset="0"/>
              </a:rPr>
              <a:t>Base de Datos</a:t>
            </a:r>
            <a:endParaRPr lang="es-AR" altLang="es-MX" sz="2800">
              <a:latin typeface="Baskerville Old Face" panose="02020602080505020303" charset="0"/>
              <a:cs typeface="Baskerville Old Face" panose="02020602080505020303" charset="0"/>
            </a:endParaRPr>
          </a:p>
        </p:txBody>
      </p:sp>
      <p:sp>
        <p:nvSpPr>
          <p:cNvPr id="9" name="Cuadro de texto 8"/>
          <p:cNvSpPr txBox="1"/>
          <p:nvPr/>
        </p:nvSpPr>
        <p:spPr>
          <a:xfrm>
            <a:off x="19353530" y="4785360"/>
            <a:ext cx="2745105" cy="460375"/>
          </a:xfrm>
          <a:prstGeom prst="rect">
            <a:avLst/>
          </a:prstGeom>
          <a:noFill/>
        </p:spPr>
        <p:txBody>
          <a:bodyPr wrap="square" rtlCol="0">
            <a:spAutoFit/>
          </a:bodyPr>
          <a:lstStyle/>
          <a:p>
            <a:pPr algn="ctr"/>
            <a:r>
              <a:rPr lang="es-AR" altLang="es-MX" sz="2400">
                <a:latin typeface="Baskerville Old Face" panose="02020602080505020303" charset="0"/>
                <a:cs typeface="Baskerville Old Face" panose="02020602080505020303" charset="0"/>
              </a:rPr>
              <a:t>2024</a:t>
            </a:r>
            <a:endParaRPr lang="es-AR" altLang="es-MX" sz="2400">
              <a:latin typeface="Baskerville Old Face" panose="02020602080505020303" charset="0"/>
              <a:cs typeface="Baskerville Old Face" panose="02020602080505020303" charset="0"/>
            </a:endParaRPr>
          </a:p>
        </p:txBody>
      </p:sp>
      <p:sp>
        <p:nvSpPr>
          <p:cNvPr id="2" name="Rectángulo redondeado 1"/>
          <p:cNvSpPr/>
          <p:nvPr/>
        </p:nvSpPr>
        <p:spPr>
          <a:xfrm>
            <a:off x="171450" y="142875"/>
            <a:ext cx="1257300" cy="6590030"/>
          </a:xfrm>
          <a:prstGeom prst="roundRect">
            <a:avLst>
              <a:gd name="adj" fmla="val 50000"/>
            </a:avLst>
          </a:prstGeom>
          <a:gradFill>
            <a:gsLst>
              <a:gs pos="0">
                <a:srgbClr val="007BD3"/>
              </a:gs>
              <a:gs pos="100000">
                <a:srgbClr val="034373"/>
              </a:gs>
            </a:gsLst>
            <a:lin ang="2700000" scaled="0"/>
          </a:gradFill>
          <a:ln w="44450">
            <a:gradFill>
              <a:gsLst>
                <a:gs pos="0">
                  <a:srgbClr val="007BD3"/>
                </a:gs>
                <a:gs pos="100000">
                  <a:srgbClr val="034373"/>
                </a:gs>
              </a:gsLst>
              <a:path path="circle">
                <a:fillToRect r="100000" b="100000"/>
              </a:path>
              <a:tileRect l="-100000" t="-100000"/>
            </a:gra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s-MX" altLang="en-US"/>
          </a:p>
        </p:txBody>
      </p:sp>
      <p:sp>
        <p:nvSpPr>
          <p:cNvPr id="16" name="Óvalo 15"/>
          <p:cNvSpPr/>
          <p:nvPr/>
        </p:nvSpPr>
        <p:spPr>
          <a:xfrm>
            <a:off x="363220" y="3526155"/>
            <a:ext cx="899795" cy="899795"/>
          </a:xfrm>
          <a:prstGeom prst="ellipse">
            <a:avLst/>
          </a:prstGeom>
          <a:solidFill>
            <a:schemeClr val="bg1"/>
          </a:solidFill>
          <a:ln w="57150">
            <a:gradFill>
              <a:gsLst>
                <a:gs pos="4000">
                  <a:srgbClr val="BF31BE"/>
                </a:gs>
                <a:gs pos="71000">
                  <a:srgbClr val="7B32B2"/>
                </a:gs>
                <a:gs pos="100000">
                  <a:srgbClr val="401A5D"/>
                </a:gs>
              </a:gsLst>
            </a:gra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s-MX" altLang="en-US"/>
          </a:p>
        </p:txBody>
      </p:sp>
      <p:pic>
        <p:nvPicPr>
          <p:cNvPr id="10" name="Imagen 9" descr="system-regular-41-home"/>
          <p:cNvPicPr>
            <a:picLocks noChangeAspect="1"/>
          </p:cNvPicPr>
          <p:nvPr/>
        </p:nvPicPr>
        <p:blipFill>
          <a:blip r:embed="rId3">
            <a:lum bright="100000" contrast="-100000"/>
          </a:blip>
          <a:stretch>
            <a:fillRect/>
          </a:stretch>
        </p:blipFill>
        <p:spPr>
          <a:xfrm>
            <a:off x="530225" y="645160"/>
            <a:ext cx="539750" cy="539750"/>
          </a:xfrm>
          <a:prstGeom prst="rect">
            <a:avLst/>
          </a:prstGeom>
        </p:spPr>
      </p:pic>
      <p:pic>
        <p:nvPicPr>
          <p:cNvPr id="11" name="Imagen 10" descr="icons8-introducir-64-removebg-preview"/>
          <p:cNvPicPr>
            <a:picLocks noChangeAspect="1"/>
          </p:cNvPicPr>
          <p:nvPr/>
        </p:nvPicPr>
        <p:blipFill>
          <a:blip r:embed="rId4">
            <a:lum bright="100000" contrast="-100000"/>
          </a:blip>
          <a:stretch>
            <a:fillRect/>
          </a:stretch>
        </p:blipFill>
        <p:spPr>
          <a:xfrm>
            <a:off x="530225" y="1665605"/>
            <a:ext cx="539750" cy="539750"/>
          </a:xfrm>
          <a:prstGeom prst="rect">
            <a:avLst/>
          </a:prstGeom>
        </p:spPr>
      </p:pic>
      <p:pic>
        <p:nvPicPr>
          <p:cNvPr id="12" name="Imagen 11" descr="algoritmo-unscreen"/>
          <p:cNvPicPr>
            <a:picLocks noChangeAspect="1"/>
          </p:cNvPicPr>
          <p:nvPr/>
        </p:nvPicPr>
        <p:blipFill>
          <a:blip r:embed="rId5">
            <a:lum bright="100000" contrast="-62000"/>
          </a:blip>
          <a:stretch>
            <a:fillRect/>
          </a:stretch>
        </p:blipFill>
        <p:spPr>
          <a:xfrm>
            <a:off x="530225" y="2686050"/>
            <a:ext cx="539750" cy="539750"/>
          </a:xfrm>
          <a:prstGeom prst="rect">
            <a:avLst/>
          </a:prstGeom>
        </p:spPr>
      </p:pic>
      <p:pic>
        <p:nvPicPr>
          <p:cNvPr id="13" name="Imagen 12" descr="entidad"/>
          <p:cNvPicPr>
            <a:picLocks noChangeAspect="1"/>
          </p:cNvPicPr>
          <p:nvPr/>
        </p:nvPicPr>
        <p:blipFill>
          <a:blip r:embed="rId6">
            <a:lum bright="-26000" contrast="14000"/>
          </a:blip>
          <a:stretch>
            <a:fillRect/>
          </a:stretch>
        </p:blipFill>
        <p:spPr>
          <a:xfrm>
            <a:off x="530225" y="3706495"/>
            <a:ext cx="539750" cy="539750"/>
          </a:xfrm>
          <a:prstGeom prst="rect">
            <a:avLst/>
          </a:prstGeom>
        </p:spPr>
      </p:pic>
      <p:pic>
        <p:nvPicPr>
          <p:cNvPr id="14" name="Imagen 13" descr="icono-relacional"/>
          <p:cNvPicPr>
            <a:picLocks noChangeAspect="1"/>
          </p:cNvPicPr>
          <p:nvPr/>
        </p:nvPicPr>
        <p:blipFill>
          <a:blip r:embed="rId7">
            <a:lum bright="100000" contrast="-100000"/>
          </a:blip>
          <a:stretch>
            <a:fillRect/>
          </a:stretch>
        </p:blipFill>
        <p:spPr>
          <a:xfrm>
            <a:off x="530225" y="4726940"/>
            <a:ext cx="539750" cy="539750"/>
          </a:xfrm>
          <a:prstGeom prst="rect">
            <a:avLst/>
          </a:prstGeom>
        </p:spPr>
      </p:pic>
      <p:pic>
        <p:nvPicPr>
          <p:cNvPr id="15" name="Imagen 14" descr="resolucion-de-problemas-unscreen"/>
          <p:cNvPicPr>
            <a:picLocks noChangeAspect="1"/>
          </p:cNvPicPr>
          <p:nvPr/>
        </p:nvPicPr>
        <p:blipFill>
          <a:blip r:embed="rId8">
            <a:lum bright="100000" contrast="-100000"/>
          </a:blip>
          <a:stretch>
            <a:fillRect/>
          </a:stretch>
        </p:blipFill>
        <p:spPr>
          <a:xfrm>
            <a:off x="530225" y="5747385"/>
            <a:ext cx="539750" cy="539750"/>
          </a:xfrm>
          <a:prstGeom prst="rect">
            <a:avLst/>
          </a:prstGeom>
        </p:spPr>
      </p:pic>
      <p:sp>
        <p:nvSpPr>
          <p:cNvPr id="19" name="Cuadro de texto 18"/>
          <p:cNvSpPr txBox="1"/>
          <p:nvPr/>
        </p:nvSpPr>
        <p:spPr>
          <a:xfrm>
            <a:off x="1760855" y="7898765"/>
            <a:ext cx="3952240" cy="768350"/>
          </a:xfrm>
          <a:prstGeom prst="rect">
            <a:avLst/>
          </a:prstGeom>
          <a:noFill/>
        </p:spPr>
        <p:txBody>
          <a:bodyPr wrap="square" rtlCol="0">
            <a:spAutoFit/>
          </a:bodyPr>
          <a:lstStyle/>
          <a:p>
            <a:r>
              <a:rPr lang="es-AR" altLang="es-MX" sz="44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rPr>
              <a:t>Introducción</a:t>
            </a:r>
            <a:endParaRPr lang="es-AR" altLang="es-MX" sz="44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endParaRPr>
          </a:p>
        </p:txBody>
      </p:sp>
      <p:sp>
        <p:nvSpPr>
          <p:cNvPr id="20" name="Cuadro de texto 19"/>
          <p:cNvSpPr txBox="1"/>
          <p:nvPr/>
        </p:nvSpPr>
        <p:spPr>
          <a:xfrm>
            <a:off x="1966595" y="8652510"/>
            <a:ext cx="10225405" cy="5354320"/>
          </a:xfrm>
          <a:prstGeom prst="rect">
            <a:avLst/>
          </a:prstGeom>
          <a:noFill/>
        </p:spPr>
        <p:txBody>
          <a:bodyPr wrap="square" rtlCol="0">
            <a:spAutoFit/>
          </a:bodyPr>
          <a:lstStyle/>
          <a:p>
            <a:pPr algn="just"/>
            <a:r>
              <a:rPr lang="es-MX" altLang="en-US">
                <a:latin typeface="Baskerville Old Face" panose="02020602080505020303" charset="0"/>
                <a:cs typeface="Baskerville Old Face" panose="02020602080505020303" charset="0"/>
              </a:rPr>
              <a:t>Enunciado (Empresa de Turismo):</a:t>
            </a:r>
            <a:endParaRPr lang="es-MX" altLang="en-US">
              <a:latin typeface="Baskerville Old Face" panose="02020602080505020303" charset="0"/>
              <a:cs typeface="Baskerville Old Face" panose="02020602080505020303" charset="0"/>
            </a:endParaRPr>
          </a:p>
          <a:p>
            <a:pPr algn="just"/>
            <a:r>
              <a:rPr lang="es-MX" altLang="en-US">
                <a:latin typeface="Baskerville Old Face" panose="02020602080505020303" charset="0"/>
                <a:cs typeface="Baskerville Old Face" panose="02020602080505020303" charset="0"/>
              </a:rPr>
              <a:t>Se pretende llevar a cabo un sitio web que permita tener organizada la información perteneciente a la empresa de Turismo TucuMax, la cual posee las siguientes características, se manejan principalmente con un calendario de eventos los cuales son todos aquellos que suceden semanalmente, esto permite al turista poder planificar con anterioridad su estadía, en donde figura el lugar, fecha de inicio, fin del evento, que tipo de evento es (cultura, espectáculo, cine, musical, etc.) si tiene entrada cuanto sale, coordenadas gps (google maps), localidad, sponsor si los hubieses, además cada evento posee un póster o imagen para denotar al evento y una descripción de lo que se presenta en dicho evento. </a:t>
            </a:r>
            <a:endParaRPr lang="es-MX" altLang="en-US">
              <a:latin typeface="Baskerville Old Face" panose="02020602080505020303" charset="0"/>
              <a:cs typeface="Baskerville Old Face" panose="02020602080505020303" charset="0"/>
            </a:endParaRPr>
          </a:p>
          <a:p>
            <a:pPr algn="just"/>
            <a:r>
              <a:rPr lang="es-MX" altLang="en-US">
                <a:latin typeface="Baskerville Old Face" panose="02020602080505020303" charset="0"/>
                <a:cs typeface="Baskerville Old Face" panose="02020602080505020303" charset="0"/>
              </a:rPr>
              <a:t>En otra sección posee los restaurantes que tienen habilitación por la municipalidad de San Miguel de Tucumán, de los cuales se necesita tener la siguiente información: dirección, horario de atención, tipo de comidas, bebidas, </a:t>
            </a:r>
            <a:endParaRPr lang="es-MX" altLang="en-US">
              <a:latin typeface="Baskerville Old Face" panose="02020602080505020303" charset="0"/>
              <a:cs typeface="Baskerville Old Face" panose="02020602080505020303" charset="0"/>
            </a:endParaRPr>
          </a:p>
          <a:p>
            <a:pPr algn="just"/>
            <a:r>
              <a:rPr lang="es-MX" altLang="en-US">
                <a:latin typeface="Baskerville Old Face" panose="02020602080505020303" charset="0"/>
                <a:cs typeface="Baskerville Old Face" panose="02020602080505020303" charset="0"/>
              </a:rPr>
              <a:t>características especiales como por ejemplo si posee rampa para discapacitados, comida para celíacos, etc. También debe contener la información referida a los hoteles, de los cuales se debe tener direcciones, características, habitaciones y las distintas clases de servicios. </a:t>
            </a:r>
            <a:endParaRPr lang="es-MX" altLang="en-US">
              <a:latin typeface="Baskerville Old Face" panose="02020602080505020303" charset="0"/>
              <a:cs typeface="Baskerville Old Face" panose="02020602080505020303" charset="0"/>
            </a:endParaRPr>
          </a:p>
          <a:p>
            <a:pPr algn="just"/>
            <a:r>
              <a:rPr lang="es-MX" altLang="en-US">
                <a:latin typeface="Baskerville Old Face" panose="02020602080505020303" charset="0"/>
                <a:cs typeface="Baskerville Old Face" panose="02020602080505020303" charset="0"/>
              </a:rPr>
              <a:t>Además de brindar estos servicios también cuenta con información acerca de los lugares turísticos para visitar, y las actividades que se pueden realizar (tirolesa, parapente, etc.). Estos lugares pueden corresponder a los distintos circuitos que comprenden la guía turística de Tucumán. </a:t>
            </a:r>
            <a:endParaRPr lang="es-MX" altLang="en-US">
              <a:latin typeface="Baskerville Old Face" panose="02020602080505020303" charset="0"/>
              <a:cs typeface="Baskerville Old Face" panose="02020602080505020303" charset="0"/>
            </a:endParaRPr>
          </a:p>
          <a:p>
            <a:pPr algn="just"/>
            <a:r>
              <a:rPr lang="es-MX" altLang="en-US">
                <a:latin typeface="Baskerville Old Face" panose="02020602080505020303" charset="0"/>
                <a:cs typeface="Baskerville Old Face" panose="02020602080505020303" charset="0"/>
              </a:rPr>
              <a:t>Cada uno de los lugares antes mencionados pueden tener o no una galería de imágenes o videos que permite </a:t>
            </a:r>
            <a:endParaRPr lang="es-MX" altLang="en-US">
              <a:latin typeface="Baskerville Old Face" panose="02020602080505020303" charset="0"/>
              <a:cs typeface="Baskerville Old Face" panose="02020602080505020303" charset="0"/>
            </a:endParaRPr>
          </a:p>
          <a:p>
            <a:pPr algn="just"/>
            <a:r>
              <a:rPr lang="es-MX" altLang="en-US">
                <a:latin typeface="Baskerville Old Face" panose="02020602080505020303" charset="0"/>
                <a:cs typeface="Baskerville Old Face" panose="02020602080505020303" charset="0"/>
              </a:rPr>
              <a:t>ilustrar mejor el artículo.</a:t>
            </a:r>
            <a:endParaRPr lang="es-MX" altLang="en-US">
              <a:latin typeface="Baskerville Old Face" panose="02020602080505020303" charset="0"/>
              <a:cs typeface="Baskerville Old Face" panose="02020602080505020303" charset="0"/>
            </a:endParaRPr>
          </a:p>
        </p:txBody>
      </p:sp>
      <p:sp>
        <p:nvSpPr>
          <p:cNvPr id="3" name="Cuadro de texto 2"/>
          <p:cNvSpPr txBox="1"/>
          <p:nvPr/>
        </p:nvSpPr>
        <p:spPr>
          <a:xfrm>
            <a:off x="1507490" y="0"/>
            <a:ext cx="6048375" cy="645160"/>
          </a:xfrm>
          <a:prstGeom prst="rect">
            <a:avLst/>
          </a:prstGeom>
          <a:noFill/>
        </p:spPr>
        <p:txBody>
          <a:bodyPr wrap="square" rtlCol="0">
            <a:spAutoFit/>
          </a:bodyPr>
          <a:lstStyle/>
          <a:p>
            <a:r>
              <a:rPr lang="es-AR" altLang="es-MX" sz="36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rPr>
              <a:t>SQL y Consultas desarrolladas</a:t>
            </a:r>
            <a:endParaRPr lang="es-AR" altLang="es-MX" sz="36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endParaRPr>
          </a:p>
        </p:txBody>
      </p:sp>
      <p:pic>
        <p:nvPicPr>
          <p:cNvPr id="17" name="Imagen 16" descr="ConsultasObligatorias"/>
          <p:cNvPicPr>
            <a:picLocks noChangeAspect="1"/>
          </p:cNvPicPr>
          <p:nvPr/>
        </p:nvPicPr>
        <p:blipFill>
          <a:blip r:embed="rId9"/>
          <a:stretch>
            <a:fillRect/>
          </a:stretch>
        </p:blipFill>
        <p:spPr>
          <a:xfrm>
            <a:off x="1966595" y="1043940"/>
            <a:ext cx="8308340" cy="5807710"/>
          </a:xfrm>
          <a:prstGeom prst="rect">
            <a:avLst/>
          </a:prstGeom>
        </p:spPr>
      </p:pic>
      <p:sp>
        <p:nvSpPr>
          <p:cNvPr id="18" name="Cuadro de texto 17"/>
          <p:cNvSpPr txBox="1"/>
          <p:nvPr/>
        </p:nvSpPr>
        <p:spPr>
          <a:xfrm>
            <a:off x="1649095" y="645160"/>
            <a:ext cx="4064000" cy="398780"/>
          </a:xfrm>
          <a:prstGeom prst="rect">
            <a:avLst/>
          </a:prstGeom>
          <a:noFill/>
        </p:spPr>
        <p:txBody>
          <a:bodyPr wrap="square" rtlCol="0">
            <a:spAutoFit/>
          </a:bodyPr>
          <a:p>
            <a:r>
              <a:rPr lang="es-AR" altLang="es-MX" sz="2000">
                <a:ln w="13462">
                  <a:solidFill>
                    <a:srgbClr val="7030A0"/>
                  </a:solidFill>
                  <a:prstDash val="solid"/>
                </a:ln>
                <a:gradFill>
                  <a:gsLst>
                    <a:gs pos="0">
                      <a:srgbClr val="007BD3"/>
                    </a:gs>
                    <a:gs pos="100000">
                      <a:srgbClr val="034373"/>
                    </a:gs>
                  </a:gsLst>
                  <a:lin scaled="0"/>
                </a:gradFill>
                <a:effectLst>
                  <a:outerShdw dist="38100" dir="2700000" algn="bl" rotWithShape="0">
                    <a:schemeClr val="accent5"/>
                  </a:outerShdw>
                </a:effectLst>
              </a:rPr>
              <a:t>Consultas Obligatorias</a:t>
            </a:r>
            <a:endParaRPr lang="es-AR" altLang="es-MX" sz="2000">
              <a:ln w="13462">
                <a:solidFill>
                  <a:srgbClr val="7030A0"/>
                </a:solidFill>
                <a:prstDash val="solid"/>
              </a:ln>
              <a:gradFill>
                <a:gsLst>
                  <a:gs pos="0">
                    <a:srgbClr val="007BD3"/>
                  </a:gs>
                  <a:gs pos="100000">
                    <a:srgbClr val="034373"/>
                  </a:gs>
                </a:gsLst>
                <a:lin scaled="0"/>
              </a:gradFill>
              <a:effectLst>
                <a:outerShdw dist="38100" dir="2700000" algn="bl" rotWithShape="0">
                  <a:schemeClr val="accent5"/>
                </a:outerShdw>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00" fill="hold"/>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38000"/>
          </a:blip>
          <a:stretch>
            <a:fillRect/>
          </a:stretch>
        </a:blipFill>
        <a:effectLst/>
      </p:bgPr>
    </p:bg>
    <p:spTree>
      <p:nvGrpSpPr>
        <p:cNvPr id="1" name=""/>
        <p:cNvGrpSpPr/>
        <p:nvPr/>
      </p:nvGrpSpPr>
      <p:grpSpPr>
        <a:xfrm>
          <a:off x="0" y="0"/>
          <a:ext cx="0" cy="0"/>
          <a:chOff x="0" y="0"/>
          <a:chExt cx="0" cy="0"/>
        </a:xfrm>
      </p:grpSpPr>
      <p:sp>
        <p:nvSpPr>
          <p:cNvPr id="4" name="Cuadro de texto 3"/>
          <p:cNvSpPr txBox="1"/>
          <p:nvPr/>
        </p:nvSpPr>
        <p:spPr>
          <a:xfrm>
            <a:off x="14630400" y="5821045"/>
            <a:ext cx="6782435" cy="706755"/>
          </a:xfrm>
          <a:prstGeom prst="rect">
            <a:avLst/>
          </a:prstGeom>
          <a:noFill/>
        </p:spPr>
        <p:txBody>
          <a:bodyPr wrap="square" rtlCol="0">
            <a:spAutoFit/>
          </a:bodyPr>
          <a:lstStyle/>
          <a:p>
            <a:r>
              <a:rPr lang="es-AR" altLang="es-MX" sz="4000">
                <a:solidFill>
                  <a:schemeClr val="bg1"/>
                </a:solidFill>
                <a:latin typeface="Baskerville Old Face" panose="02020602080505020303" charset="0"/>
                <a:cs typeface="Baskerville Old Face" panose="02020602080505020303" charset="0"/>
              </a:rPr>
              <a:t>Base de datos</a:t>
            </a:r>
            <a:endParaRPr lang="es-AR" altLang="es-MX" sz="4000">
              <a:solidFill>
                <a:schemeClr val="bg1"/>
              </a:solidFill>
              <a:latin typeface="Baskerville Old Face" panose="02020602080505020303" charset="0"/>
              <a:cs typeface="Baskerville Old Face" panose="02020602080505020303" charset="0"/>
            </a:endParaRPr>
          </a:p>
        </p:txBody>
      </p:sp>
      <p:pic>
        <p:nvPicPr>
          <p:cNvPr id="5" name="Imagen 4" descr="C:\Users\Danila\Documents\Paula\Imagen1-removebg-preview.pngImagen1-removebg-preview"/>
          <p:cNvPicPr>
            <a:picLocks noChangeAspect="1"/>
          </p:cNvPicPr>
          <p:nvPr/>
        </p:nvPicPr>
        <p:blipFill>
          <a:blip r:embed="rId2"/>
          <a:srcRect l="20" r="20"/>
          <a:stretch>
            <a:fillRect/>
          </a:stretch>
        </p:blipFill>
        <p:spPr>
          <a:xfrm>
            <a:off x="16207740" y="0"/>
            <a:ext cx="9037320" cy="1457960"/>
          </a:xfrm>
          <a:prstGeom prst="rect">
            <a:avLst/>
          </a:prstGeom>
        </p:spPr>
      </p:pic>
      <p:sp>
        <p:nvSpPr>
          <p:cNvPr id="6" name="Cuadro de texto 5"/>
          <p:cNvSpPr txBox="1"/>
          <p:nvPr/>
        </p:nvSpPr>
        <p:spPr>
          <a:xfrm>
            <a:off x="16640810" y="2108835"/>
            <a:ext cx="8170545" cy="922020"/>
          </a:xfrm>
          <a:prstGeom prst="rect">
            <a:avLst/>
          </a:prstGeom>
          <a:noFill/>
        </p:spPr>
        <p:txBody>
          <a:bodyPr wrap="square" rtlCol="0">
            <a:spAutoFit/>
          </a:bodyPr>
          <a:lstStyle/>
          <a:p>
            <a:pPr algn="ctr"/>
            <a:r>
              <a:rPr lang="es-AR" altLang="es-MX" sz="5400">
                <a:latin typeface="Baskerville Old Face" panose="02020602080505020303" charset="0"/>
                <a:cs typeface="Baskerville Old Face" panose="02020602080505020303" charset="0"/>
              </a:rPr>
              <a:t>Proyecto</a:t>
            </a:r>
            <a:endParaRPr lang="es-AR" altLang="es-MX" sz="5400">
              <a:latin typeface="Baskerville Old Face" panose="02020602080505020303" charset="0"/>
              <a:cs typeface="Baskerville Old Face" panose="02020602080505020303" charset="0"/>
            </a:endParaRPr>
          </a:p>
        </p:txBody>
      </p:sp>
      <p:sp>
        <p:nvSpPr>
          <p:cNvPr id="7" name="Cuadro de texto 6"/>
          <p:cNvSpPr txBox="1"/>
          <p:nvPr/>
        </p:nvSpPr>
        <p:spPr>
          <a:xfrm>
            <a:off x="17662525" y="3225800"/>
            <a:ext cx="6127750" cy="521970"/>
          </a:xfrm>
          <a:prstGeom prst="rect">
            <a:avLst/>
          </a:prstGeom>
          <a:noFill/>
        </p:spPr>
        <p:txBody>
          <a:bodyPr wrap="square" rtlCol="0">
            <a:spAutoFit/>
          </a:bodyPr>
          <a:lstStyle/>
          <a:p>
            <a:pPr algn="ctr"/>
            <a:r>
              <a:rPr lang="es-AR" altLang="es-MX" sz="2800">
                <a:latin typeface="Baskerville Old Face" panose="02020602080505020303" charset="0"/>
                <a:cs typeface="Baskerville Old Face" panose="02020602080505020303" charset="0"/>
              </a:rPr>
              <a:t>Barrera, Paula Leonela</a:t>
            </a:r>
            <a:endParaRPr lang="es-AR" altLang="es-MX" sz="2800">
              <a:latin typeface="Baskerville Old Face" panose="02020602080505020303" charset="0"/>
              <a:cs typeface="Baskerville Old Face" panose="02020602080505020303" charset="0"/>
            </a:endParaRPr>
          </a:p>
        </p:txBody>
      </p:sp>
      <p:sp>
        <p:nvSpPr>
          <p:cNvPr id="8" name="Cuadro de texto 7"/>
          <p:cNvSpPr txBox="1"/>
          <p:nvPr/>
        </p:nvSpPr>
        <p:spPr>
          <a:xfrm>
            <a:off x="18181320" y="4005580"/>
            <a:ext cx="5090795" cy="521970"/>
          </a:xfrm>
          <a:prstGeom prst="rect">
            <a:avLst/>
          </a:prstGeom>
          <a:noFill/>
        </p:spPr>
        <p:txBody>
          <a:bodyPr wrap="square" rtlCol="0">
            <a:spAutoFit/>
          </a:bodyPr>
          <a:lstStyle/>
          <a:p>
            <a:pPr algn="ctr"/>
            <a:r>
              <a:rPr lang="es-AR" altLang="es-MX" sz="2800">
                <a:latin typeface="Baskerville Old Face" panose="02020602080505020303" charset="0"/>
                <a:cs typeface="Baskerville Old Face" panose="02020602080505020303" charset="0"/>
              </a:rPr>
              <a:t>Base de Datos</a:t>
            </a:r>
            <a:endParaRPr lang="es-AR" altLang="es-MX" sz="2800">
              <a:latin typeface="Baskerville Old Face" panose="02020602080505020303" charset="0"/>
              <a:cs typeface="Baskerville Old Face" panose="02020602080505020303" charset="0"/>
            </a:endParaRPr>
          </a:p>
        </p:txBody>
      </p:sp>
      <p:sp>
        <p:nvSpPr>
          <p:cNvPr id="9" name="Cuadro de texto 8"/>
          <p:cNvSpPr txBox="1"/>
          <p:nvPr/>
        </p:nvSpPr>
        <p:spPr>
          <a:xfrm>
            <a:off x="19353530" y="4785360"/>
            <a:ext cx="2745105" cy="460375"/>
          </a:xfrm>
          <a:prstGeom prst="rect">
            <a:avLst/>
          </a:prstGeom>
          <a:noFill/>
        </p:spPr>
        <p:txBody>
          <a:bodyPr wrap="square" rtlCol="0">
            <a:spAutoFit/>
          </a:bodyPr>
          <a:lstStyle/>
          <a:p>
            <a:pPr algn="ctr"/>
            <a:r>
              <a:rPr lang="es-AR" altLang="es-MX" sz="2400">
                <a:latin typeface="Baskerville Old Face" panose="02020602080505020303" charset="0"/>
                <a:cs typeface="Baskerville Old Face" panose="02020602080505020303" charset="0"/>
              </a:rPr>
              <a:t>2024</a:t>
            </a:r>
            <a:endParaRPr lang="es-AR" altLang="es-MX" sz="2400">
              <a:latin typeface="Baskerville Old Face" panose="02020602080505020303" charset="0"/>
              <a:cs typeface="Baskerville Old Face" panose="02020602080505020303" charset="0"/>
            </a:endParaRPr>
          </a:p>
        </p:txBody>
      </p:sp>
      <p:sp>
        <p:nvSpPr>
          <p:cNvPr id="2" name="Rectángulo redondeado 1"/>
          <p:cNvSpPr/>
          <p:nvPr/>
        </p:nvSpPr>
        <p:spPr>
          <a:xfrm>
            <a:off x="171450" y="142875"/>
            <a:ext cx="1257300" cy="6590030"/>
          </a:xfrm>
          <a:prstGeom prst="roundRect">
            <a:avLst>
              <a:gd name="adj" fmla="val 50000"/>
            </a:avLst>
          </a:prstGeom>
          <a:gradFill>
            <a:gsLst>
              <a:gs pos="0">
                <a:srgbClr val="007BD3"/>
              </a:gs>
              <a:gs pos="100000">
                <a:srgbClr val="034373"/>
              </a:gs>
            </a:gsLst>
            <a:lin ang="2700000" scaled="0"/>
          </a:gradFill>
          <a:ln w="44450">
            <a:gradFill>
              <a:gsLst>
                <a:gs pos="0">
                  <a:srgbClr val="007BD3"/>
                </a:gs>
                <a:gs pos="100000">
                  <a:srgbClr val="034373"/>
                </a:gs>
              </a:gsLst>
              <a:path path="circle">
                <a:fillToRect r="100000" b="100000"/>
              </a:path>
              <a:tileRect l="-100000" t="-100000"/>
            </a:gra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s-MX" altLang="en-US"/>
          </a:p>
        </p:txBody>
      </p:sp>
      <p:sp>
        <p:nvSpPr>
          <p:cNvPr id="16" name="Óvalo 15"/>
          <p:cNvSpPr/>
          <p:nvPr/>
        </p:nvSpPr>
        <p:spPr>
          <a:xfrm>
            <a:off x="363220" y="3526155"/>
            <a:ext cx="899795" cy="899795"/>
          </a:xfrm>
          <a:prstGeom prst="ellipse">
            <a:avLst/>
          </a:prstGeom>
          <a:solidFill>
            <a:schemeClr val="bg1"/>
          </a:solidFill>
          <a:ln w="57150">
            <a:gradFill>
              <a:gsLst>
                <a:gs pos="4000">
                  <a:srgbClr val="BF31BE"/>
                </a:gs>
                <a:gs pos="71000">
                  <a:srgbClr val="7B32B2"/>
                </a:gs>
                <a:gs pos="100000">
                  <a:srgbClr val="401A5D"/>
                </a:gs>
              </a:gsLst>
            </a:gra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s-MX" altLang="en-US"/>
          </a:p>
        </p:txBody>
      </p:sp>
      <p:pic>
        <p:nvPicPr>
          <p:cNvPr id="10" name="Imagen 9" descr="system-regular-41-home"/>
          <p:cNvPicPr>
            <a:picLocks noChangeAspect="1"/>
          </p:cNvPicPr>
          <p:nvPr/>
        </p:nvPicPr>
        <p:blipFill>
          <a:blip r:embed="rId3">
            <a:lum bright="100000" contrast="-100000"/>
          </a:blip>
          <a:stretch>
            <a:fillRect/>
          </a:stretch>
        </p:blipFill>
        <p:spPr>
          <a:xfrm>
            <a:off x="530225" y="645160"/>
            <a:ext cx="539750" cy="539750"/>
          </a:xfrm>
          <a:prstGeom prst="rect">
            <a:avLst/>
          </a:prstGeom>
        </p:spPr>
      </p:pic>
      <p:pic>
        <p:nvPicPr>
          <p:cNvPr id="11" name="Imagen 10" descr="icons8-introducir-64-removebg-preview"/>
          <p:cNvPicPr>
            <a:picLocks noChangeAspect="1"/>
          </p:cNvPicPr>
          <p:nvPr/>
        </p:nvPicPr>
        <p:blipFill>
          <a:blip r:embed="rId4">
            <a:lum bright="100000" contrast="-100000"/>
          </a:blip>
          <a:stretch>
            <a:fillRect/>
          </a:stretch>
        </p:blipFill>
        <p:spPr>
          <a:xfrm>
            <a:off x="530225" y="1665605"/>
            <a:ext cx="539750" cy="539750"/>
          </a:xfrm>
          <a:prstGeom prst="rect">
            <a:avLst/>
          </a:prstGeom>
        </p:spPr>
      </p:pic>
      <p:pic>
        <p:nvPicPr>
          <p:cNvPr id="12" name="Imagen 11" descr="algoritmo-unscreen"/>
          <p:cNvPicPr>
            <a:picLocks noChangeAspect="1"/>
          </p:cNvPicPr>
          <p:nvPr/>
        </p:nvPicPr>
        <p:blipFill>
          <a:blip r:embed="rId5">
            <a:lum bright="100000" contrast="-62000"/>
          </a:blip>
          <a:stretch>
            <a:fillRect/>
          </a:stretch>
        </p:blipFill>
        <p:spPr>
          <a:xfrm>
            <a:off x="530225" y="2686050"/>
            <a:ext cx="539750" cy="539750"/>
          </a:xfrm>
          <a:prstGeom prst="rect">
            <a:avLst/>
          </a:prstGeom>
        </p:spPr>
      </p:pic>
      <p:pic>
        <p:nvPicPr>
          <p:cNvPr id="13" name="Imagen 12" descr="entidad"/>
          <p:cNvPicPr>
            <a:picLocks noChangeAspect="1"/>
          </p:cNvPicPr>
          <p:nvPr/>
        </p:nvPicPr>
        <p:blipFill>
          <a:blip r:embed="rId6">
            <a:lum bright="-26000" contrast="14000"/>
          </a:blip>
          <a:stretch>
            <a:fillRect/>
          </a:stretch>
        </p:blipFill>
        <p:spPr>
          <a:xfrm>
            <a:off x="530225" y="3706495"/>
            <a:ext cx="539750" cy="539750"/>
          </a:xfrm>
          <a:prstGeom prst="rect">
            <a:avLst/>
          </a:prstGeom>
        </p:spPr>
      </p:pic>
      <p:pic>
        <p:nvPicPr>
          <p:cNvPr id="14" name="Imagen 13" descr="icono-relacional"/>
          <p:cNvPicPr>
            <a:picLocks noChangeAspect="1"/>
          </p:cNvPicPr>
          <p:nvPr/>
        </p:nvPicPr>
        <p:blipFill>
          <a:blip r:embed="rId7">
            <a:lum bright="100000" contrast="-100000"/>
          </a:blip>
          <a:stretch>
            <a:fillRect/>
          </a:stretch>
        </p:blipFill>
        <p:spPr>
          <a:xfrm>
            <a:off x="530225" y="4726940"/>
            <a:ext cx="539750" cy="539750"/>
          </a:xfrm>
          <a:prstGeom prst="rect">
            <a:avLst/>
          </a:prstGeom>
        </p:spPr>
      </p:pic>
      <p:pic>
        <p:nvPicPr>
          <p:cNvPr id="15" name="Imagen 14" descr="resolucion-de-problemas-unscreen"/>
          <p:cNvPicPr>
            <a:picLocks noChangeAspect="1"/>
          </p:cNvPicPr>
          <p:nvPr/>
        </p:nvPicPr>
        <p:blipFill>
          <a:blip r:embed="rId8">
            <a:lum bright="100000" contrast="-100000"/>
          </a:blip>
          <a:stretch>
            <a:fillRect/>
          </a:stretch>
        </p:blipFill>
        <p:spPr>
          <a:xfrm>
            <a:off x="530225" y="5747385"/>
            <a:ext cx="539750" cy="539750"/>
          </a:xfrm>
          <a:prstGeom prst="rect">
            <a:avLst/>
          </a:prstGeom>
        </p:spPr>
      </p:pic>
      <p:sp>
        <p:nvSpPr>
          <p:cNvPr id="19" name="Cuadro de texto 18"/>
          <p:cNvSpPr txBox="1"/>
          <p:nvPr/>
        </p:nvSpPr>
        <p:spPr>
          <a:xfrm>
            <a:off x="1760855" y="7898765"/>
            <a:ext cx="3952240" cy="768350"/>
          </a:xfrm>
          <a:prstGeom prst="rect">
            <a:avLst/>
          </a:prstGeom>
          <a:noFill/>
        </p:spPr>
        <p:txBody>
          <a:bodyPr wrap="square" rtlCol="0">
            <a:spAutoFit/>
          </a:bodyPr>
          <a:lstStyle/>
          <a:p>
            <a:r>
              <a:rPr lang="es-AR" altLang="es-MX" sz="44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rPr>
              <a:t>Introducción</a:t>
            </a:r>
            <a:endParaRPr lang="es-AR" altLang="es-MX" sz="44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endParaRPr>
          </a:p>
        </p:txBody>
      </p:sp>
      <p:sp>
        <p:nvSpPr>
          <p:cNvPr id="20" name="Cuadro de texto 19"/>
          <p:cNvSpPr txBox="1"/>
          <p:nvPr/>
        </p:nvSpPr>
        <p:spPr>
          <a:xfrm>
            <a:off x="1966595" y="8652510"/>
            <a:ext cx="10225405" cy="5354320"/>
          </a:xfrm>
          <a:prstGeom prst="rect">
            <a:avLst/>
          </a:prstGeom>
          <a:noFill/>
        </p:spPr>
        <p:txBody>
          <a:bodyPr wrap="square" rtlCol="0">
            <a:spAutoFit/>
          </a:bodyPr>
          <a:lstStyle/>
          <a:p>
            <a:pPr algn="just"/>
            <a:r>
              <a:rPr lang="es-MX" altLang="en-US">
                <a:latin typeface="Baskerville Old Face" panose="02020602080505020303" charset="0"/>
                <a:cs typeface="Baskerville Old Face" panose="02020602080505020303" charset="0"/>
              </a:rPr>
              <a:t>Enunciado (Empresa de Turismo):</a:t>
            </a:r>
            <a:endParaRPr lang="es-MX" altLang="en-US">
              <a:latin typeface="Baskerville Old Face" panose="02020602080505020303" charset="0"/>
              <a:cs typeface="Baskerville Old Face" panose="02020602080505020303" charset="0"/>
            </a:endParaRPr>
          </a:p>
          <a:p>
            <a:pPr algn="just"/>
            <a:r>
              <a:rPr lang="es-MX" altLang="en-US">
                <a:latin typeface="Baskerville Old Face" panose="02020602080505020303" charset="0"/>
                <a:cs typeface="Baskerville Old Face" panose="02020602080505020303" charset="0"/>
              </a:rPr>
              <a:t>Se pretende llevar a cabo un sitio web que permita tener organizada la información perteneciente a la empresa de Turismo TucuMax, la cual posee las siguientes características, se manejan principalmente con un calendario de eventos los cuales son todos aquellos que suceden semanalmente, esto permite al turista poder planificar con anterioridad su estadía, en donde figura el lugar, fecha de inicio, fin del evento, que tipo de evento es (cultura, espectáculo, cine, musical, etc.) si tiene entrada cuanto sale, coordenadas gps (google maps), localidad, sponsor si los hubieses, además cada evento posee un póster o imagen para denotar al evento y una descripción de lo que se presenta en dicho evento. </a:t>
            </a:r>
            <a:endParaRPr lang="es-MX" altLang="en-US">
              <a:latin typeface="Baskerville Old Face" panose="02020602080505020303" charset="0"/>
              <a:cs typeface="Baskerville Old Face" panose="02020602080505020303" charset="0"/>
            </a:endParaRPr>
          </a:p>
          <a:p>
            <a:pPr algn="just"/>
            <a:r>
              <a:rPr lang="es-MX" altLang="en-US">
                <a:latin typeface="Baskerville Old Face" panose="02020602080505020303" charset="0"/>
                <a:cs typeface="Baskerville Old Face" panose="02020602080505020303" charset="0"/>
              </a:rPr>
              <a:t>En otra sección posee los restaurantes que tienen habilitación por la municipalidad de San Miguel de Tucumán, de los cuales se necesita tener la siguiente información: dirección, horario de atención, tipo de comidas, bebidas, </a:t>
            </a:r>
            <a:endParaRPr lang="es-MX" altLang="en-US">
              <a:latin typeface="Baskerville Old Face" panose="02020602080505020303" charset="0"/>
              <a:cs typeface="Baskerville Old Face" panose="02020602080505020303" charset="0"/>
            </a:endParaRPr>
          </a:p>
          <a:p>
            <a:pPr algn="just"/>
            <a:r>
              <a:rPr lang="es-MX" altLang="en-US">
                <a:latin typeface="Baskerville Old Face" panose="02020602080505020303" charset="0"/>
                <a:cs typeface="Baskerville Old Face" panose="02020602080505020303" charset="0"/>
              </a:rPr>
              <a:t>características especiales como por ejemplo si posee rampa para discapacitados, comida para celíacos, etc. También debe contener la información referida a los hoteles, de los cuales se debe tener direcciones, características, habitaciones y las distintas clases de servicios. </a:t>
            </a:r>
            <a:endParaRPr lang="es-MX" altLang="en-US">
              <a:latin typeface="Baskerville Old Face" panose="02020602080505020303" charset="0"/>
              <a:cs typeface="Baskerville Old Face" panose="02020602080505020303" charset="0"/>
            </a:endParaRPr>
          </a:p>
          <a:p>
            <a:pPr algn="just"/>
            <a:r>
              <a:rPr lang="es-MX" altLang="en-US">
                <a:latin typeface="Baskerville Old Face" panose="02020602080505020303" charset="0"/>
                <a:cs typeface="Baskerville Old Face" panose="02020602080505020303" charset="0"/>
              </a:rPr>
              <a:t>Además de brindar estos servicios también cuenta con información acerca de los lugares turísticos para visitar, y las actividades que se pueden realizar (tirolesa, parapente, etc.). Estos lugares pueden corresponder a los distintos circuitos que comprenden la guía turística de Tucumán. </a:t>
            </a:r>
            <a:endParaRPr lang="es-MX" altLang="en-US">
              <a:latin typeface="Baskerville Old Face" panose="02020602080505020303" charset="0"/>
              <a:cs typeface="Baskerville Old Face" panose="02020602080505020303" charset="0"/>
            </a:endParaRPr>
          </a:p>
          <a:p>
            <a:pPr algn="just"/>
            <a:r>
              <a:rPr lang="es-MX" altLang="en-US">
                <a:latin typeface="Baskerville Old Face" panose="02020602080505020303" charset="0"/>
                <a:cs typeface="Baskerville Old Face" panose="02020602080505020303" charset="0"/>
              </a:rPr>
              <a:t>Cada uno de los lugares antes mencionados pueden tener o no una galería de imágenes o videos que permite </a:t>
            </a:r>
            <a:endParaRPr lang="es-MX" altLang="en-US">
              <a:latin typeface="Baskerville Old Face" panose="02020602080505020303" charset="0"/>
              <a:cs typeface="Baskerville Old Face" panose="02020602080505020303" charset="0"/>
            </a:endParaRPr>
          </a:p>
          <a:p>
            <a:pPr algn="just"/>
            <a:r>
              <a:rPr lang="es-MX" altLang="en-US">
                <a:latin typeface="Baskerville Old Face" panose="02020602080505020303" charset="0"/>
                <a:cs typeface="Baskerville Old Face" panose="02020602080505020303" charset="0"/>
              </a:rPr>
              <a:t>ilustrar mejor el artículo.</a:t>
            </a:r>
            <a:endParaRPr lang="es-MX" altLang="en-US">
              <a:latin typeface="Baskerville Old Face" panose="02020602080505020303" charset="0"/>
              <a:cs typeface="Baskerville Old Face" panose="02020602080505020303" charset="0"/>
            </a:endParaRPr>
          </a:p>
        </p:txBody>
      </p:sp>
      <p:sp>
        <p:nvSpPr>
          <p:cNvPr id="3" name="Cuadro de texto 2"/>
          <p:cNvSpPr txBox="1"/>
          <p:nvPr/>
        </p:nvSpPr>
        <p:spPr>
          <a:xfrm>
            <a:off x="1507490" y="0"/>
            <a:ext cx="6048375" cy="645160"/>
          </a:xfrm>
          <a:prstGeom prst="rect">
            <a:avLst/>
          </a:prstGeom>
          <a:noFill/>
        </p:spPr>
        <p:txBody>
          <a:bodyPr wrap="square" rtlCol="0">
            <a:spAutoFit/>
          </a:bodyPr>
          <a:lstStyle/>
          <a:p>
            <a:r>
              <a:rPr lang="es-AR" altLang="es-MX" sz="36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rPr>
              <a:t>SQL y Consultas desarrolladas</a:t>
            </a:r>
            <a:endParaRPr lang="es-AR" altLang="es-MX" sz="36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endParaRPr>
          </a:p>
        </p:txBody>
      </p:sp>
      <p:pic>
        <p:nvPicPr>
          <p:cNvPr id="17" name="Imagen 16" descr="C:\Users\Danila\Documents\Paula\TFI2\img\ConsultasPropias.jpgConsultasPropias"/>
          <p:cNvPicPr>
            <a:picLocks noChangeAspect="1"/>
          </p:cNvPicPr>
          <p:nvPr/>
        </p:nvPicPr>
        <p:blipFill>
          <a:blip r:embed="rId9"/>
          <a:srcRect t="442" b="402"/>
          <a:stretch>
            <a:fillRect/>
          </a:stretch>
        </p:blipFill>
        <p:spPr>
          <a:xfrm>
            <a:off x="1966595" y="1043305"/>
            <a:ext cx="9229090" cy="5814695"/>
          </a:xfrm>
          <a:prstGeom prst="rect">
            <a:avLst/>
          </a:prstGeom>
        </p:spPr>
      </p:pic>
      <p:sp>
        <p:nvSpPr>
          <p:cNvPr id="18" name="Cuadro de texto 17"/>
          <p:cNvSpPr txBox="1"/>
          <p:nvPr/>
        </p:nvSpPr>
        <p:spPr>
          <a:xfrm>
            <a:off x="1649095" y="645160"/>
            <a:ext cx="4064000" cy="398780"/>
          </a:xfrm>
          <a:prstGeom prst="rect">
            <a:avLst/>
          </a:prstGeom>
          <a:noFill/>
        </p:spPr>
        <p:txBody>
          <a:bodyPr wrap="square" rtlCol="0">
            <a:spAutoFit/>
          </a:bodyPr>
          <a:p>
            <a:r>
              <a:rPr lang="es-AR" altLang="es-MX" sz="2000">
                <a:ln w="13462">
                  <a:solidFill>
                    <a:srgbClr val="7030A0"/>
                  </a:solidFill>
                  <a:prstDash val="solid"/>
                </a:ln>
                <a:gradFill>
                  <a:gsLst>
                    <a:gs pos="0">
                      <a:srgbClr val="007BD3"/>
                    </a:gs>
                    <a:gs pos="100000">
                      <a:srgbClr val="034373"/>
                    </a:gs>
                  </a:gsLst>
                  <a:lin scaled="0"/>
                </a:gradFill>
                <a:effectLst>
                  <a:outerShdw dist="38100" dir="2700000" algn="bl" rotWithShape="0">
                    <a:schemeClr val="accent5"/>
                  </a:outerShdw>
                </a:effectLst>
              </a:rPr>
              <a:t>Consultas Propias</a:t>
            </a:r>
            <a:endParaRPr lang="es-AR" altLang="es-MX" sz="2000">
              <a:ln w="13462">
                <a:solidFill>
                  <a:srgbClr val="7030A0"/>
                </a:solidFill>
                <a:prstDash val="solid"/>
              </a:ln>
              <a:gradFill>
                <a:gsLst>
                  <a:gs pos="0">
                    <a:srgbClr val="007BD3"/>
                  </a:gs>
                  <a:gs pos="100000">
                    <a:srgbClr val="034373"/>
                  </a:gs>
                </a:gsLst>
                <a:lin scaled="0"/>
              </a:gradFill>
              <a:effectLst>
                <a:outerShdw dist="38100" dir="2700000" algn="bl" rotWithShape="0">
                  <a:schemeClr val="accent5"/>
                </a:outerShdw>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00" fill="hold"/>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38000"/>
          </a:blip>
          <a:stretch>
            <a:fillRect/>
          </a:stretch>
        </a:blipFill>
        <a:effectLst/>
      </p:bgPr>
    </p:bg>
    <p:spTree>
      <p:nvGrpSpPr>
        <p:cNvPr id="1" name=""/>
        <p:cNvGrpSpPr/>
        <p:nvPr/>
      </p:nvGrpSpPr>
      <p:grpSpPr>
        <a:xfrm>
          <a:off x="0" y="0"/>
          <a:ext cx="0" cy="0"/>
          <a:chOff x="0" y="0"/>
          <a:chExt cx="0" cy="0"/>
        </a:xfrm>
      </p:grpSpPr>
      <p:sp>
        <p:nvSpPr>
          <p:cNvPr id="4" name="Cuadro de texto 3"/>
          <p:cNvSpPr txBox="1"/>
          <p:nvPr/>
        </p:nvSpPr>
        <p:spPr>
          <a:xfrm>
            <a:off x="14630400" y="5821045"/>
            <a:ext cx="6782435" cy="706755"/>
          </a:xfrm>
          <a:prstGeom prst="rect">
            <a:avLst/>
          </a:prstGeom>
          <a:noFill/>
        </p:spPr>
        <p:txBody>
          <a:bodyPr wrap="square" rtlCol="0">
            <a:spAutoFit/>
          </a:bodyPr>
          <a:lstStyle/>
          <a:p>
            <a:r>
              <a:rPr lang="es-AR" altLang="es-MX" sz="4000">
                <a:solidFill>
                  <a:schemeClr val="bg1"/>
                </a:solidFill>
                <a:latin typeface="Baskerville Old Face" panose="02020602080505020303" charset="0"/>
                <a:cs typeface="Baskerville Old Face" panose="02020602080505020303" charset="0"/>
              </a:rPr>
              <a:t>Base de datos</a:t>
            </a:r>
            <a:endParaRPr lang="es-AR" altLang="es-MX" sz="4000">
              <a:solidFill>
                <a:schemeClr val="bg1"/>
              </a:solidFill>
              <a:latin typeface="Baskerville Old Face" panose="02020602080505020303" charset="0"/>
              <a:cs typeface="Baskerville Old Face" panose="02020602080505020303" charset="0"/>
            </a:endParaRPr>
          </a:p>
        </p:txBody>
      </p:sp>
      <p:pic>
        <p:nvPicPr>
          <p:cNvPr id="5" name="Imagen 4" descr="C:\Users\Danila\Documents\Paula\Imagen1-removebg-preview.pngImagen1-removebg-preview"/>
          <p:cNvPicPr>
            <a:picLocks noChangeAspect="1"/>
          </p:cNvPicPr>
          <p:nvPr/>
        </p:nvPicPr>
        <p:blipFill>
          <a:blip r:embed="rId2"/>
          <a:srcRect l="20" r="20"/>
          <a:stretch>
            <a:fillRect/>
          </a:stretch>
        </p:blipFill>
        <p:spPr>
          <a:xfrm>
            <a:off x="16207740" y="0"/>
            <a:ext cx="9037320" cy="1457960"/>
          </a:xfrm>
          <a:prstGeom prst="rect">
            <a:avLst/>
          </a:prstGeom>
        </p:spPr>
      </p:pic>
      <p:sp>
        <p:nvSpPr>
          <p:cNvPr id="6" name="Cuadro de texto 5"/>
          <p:cNvSpPr txBox="1"/>
          <p:nvPr/>
        </p:nvSpPr>
        <p:spPr>
          <a:xfrm>
            <a:off x="16640810" y="2108835"/>
            <a:ext cx="8170545" cy="922020"/>
          </a:xfrm>
          <a:prstGeom prst="rect">
            <a:avLst/>
          </a:prstGeom>
          <a:noFill/>
        </p:spPr>
        <p:txBody>
          <a:bodyPr wrap="square" rtlCol="0">
            <a:spAutoFit/>
          </a:bodyPr>
          <a:lstStyle/>
          <a:p>
            <a:pPr algn="ctr"/>
            <a:r>
              <a:rPr lang="es-AR" altLang="es-MX" sz="5400">
                <a:latin typeface="Baskerville Old Face" panose="02020602080505020303" charset="0"/>
                <a:cs typeface="Baskerville Old Face" panose="02020602080505020303" charset="0"/>
              </a:rPr>
              <a:t>Proyecto</a:t>
            </a:r>
            <a:endParaRPr lang="es-AR" altLang="es-MX" sz="5400">
              <a:latin typeface="Baskerville Old Face" panose="02020602080505020303" charset="0"/>
              <a:cs typeface="Baskerville Old Face" panose="02020602080505020303" charset="0"/>
            </a:endParaRPr>
          </a:p>
        </p:txBody>
      </p:sp>
      <p:sp>
        <p:nvSpPr>
          <p:cNvPr id="7" name="Cuadro de texto 6"/>
          <p:cNvSpPr txBox="1"/>
          <p:nvPr/>
        </p:nvSpPr>
        <p:spPr>
          <a:xfrm>
            <a:off x="17662525" y="3225800"/>
            <a:ext cx="6127750" cy="521970"/>
          </a:xfrm>
          <a:prstGeom prst="rect">
            <a:avLst/>
          </a:prstGeom>
          <a:noFill/>
        </p:spPr>
        <p:txBody>
          <a:bodyPr wrap="square" rtlCol="0">
            <a:spAutoFit/>
          </a:bodyPr>
          <a:lstStyle/>
          <a:p>
            <a:pPr algn="ctr"/>
            <a:r>
              <a:rPr lang="es-AR" altLang="es-MX" sz="2800">
                <a:latin typeface="Baskerville Old Face" panose="02020602080505020303" charset="0"/>
                <a:cs typeface="Baskerville Old Face" panose="02020602080505020303" charset="0"/>
              </a:rPr>
              <a:t>Barrera, Paula Leonela</a:t>
            </a:r>
            <a:endParaRPr lang="es-AR" altLang="es-MX" sz="2800">
              <a:latin typeface="Baskerville Old Face" panose="02020602080505020303" charset="0"/>
              <a:cs typeface="Baskerville Old Face" panose="02020602080505020303" charset="0"/>
            </a:endParaRPr>
          </a:p>
        </p:txBody>
      </p:sp>
      <p:sp>
        <p:nvSpPr>
          <p:cNvPr id="8" name="Cuadro de texto 7"/>
          <p:cNvSpPr txBox="1"/>
          <p:nvPr/>
        </p:nvSpPr>
        <p:spPr>
          <a:xfrm>
            <a:off x="18181320" y="4005580"/>
            <a:ext cx="5090795" cy="521970"/>
          </a:xfrm>
          <a:prstGeom prst="rect">
            <a:avLst/>
          </a:prstGeom>
          <a:noFill/>
        </p:spPr>
        <p:txBody>
          <a:bodyPr wrap="square" rtlCol="0">
            <a:spAutoFit/>
          </a:bodyPr>
          <a:lstStyle/>
          <a:p>
            <a:pPr algn="ctr"/>
            <a:r>
              <a:rPr lang="es-AR" altLang="es-MX" sz="2800">
                <a:latin typeface="Baskerville Old Face" panose="02020602080505020303" charset="0"/>
                <a:cs typeface="Baskerville Old Face" panose="02020602080505020303" charset="0"/>
              </a:rPr>
              <a:t>Base de Datos</a:t>
            </a:r>
            <a:endParaRPr lang="es-AR" altLang="es-MX" sz="2800">
              <a:latin typeface="Baskerville Old Face" panose="02020602080505020303" charset="0"/>
              <a:cs typeface="Baskerville Old Face" panose="02020602080505020303" charset="0"/>
            </a:endParaRPr>
          </a:p>
        </p:txBody>
      </p:sp>
      <p:sp>
        <p:nvSpPr>
          <p:cNvPr id="9" name="Cuadro de texto 8"/>
          <p:cNvSpPr txBox="1"/>
          <p:nvPr/>
        </p:nvSpPr>
        <p:spPr>
          <a:xfrm>
            <a:off x="19353530" y="4785360"/>
            <a:ext cx="2745105" cy="460375"/>
          </a:xfrm>
          <a:prstGeom prst="rect">
            <a:avLst/>
          </a:prstGeom>
          <a:noFill/>
        </p:spPr>
        <p:txBody>
          <a:bodyPr wrap="square" rtlCol="0">
            <a:spAutoFit/>
          </a:bodyPr>
          <a:lstStyle/>
          <a:p>
            <a:pPr algn="ctr"/>
            <a:r>
              <a:rPr lang="es-AR" altLang="es-MX" sz="2400">
                <a:latin typeface="Baskerville Old Face" panose="02020602080505020303" charset="0"/>
                <a:cs typeface="Baskerville Old Face" panose="02020602080505020303" charset="0"/>
              </a:rPr>
              <a:t>2024</a:t>
            </a:r>
            <a:endParaRPr lang="es-AR" altLang="es-MX" sz="2400">
              <a:latin typeface="Baskerville Old Face" panose="02020602080505020303" charset="0"/>
              <a:cs typeface="Baskerville Old Face" panose="02020602080505020303" charset="0"/>
            </a:endParaRPr>
          </a:p>
        </p:txBody>
      </p:sp>
      <p:sp>
        <p:nvSpPr>
          <p:cNvPr id="2" name="Rectángulo redondeado 1"/>
          <p:cNvSpPr/>
          <p:nvPr/>
        </p:nvSpPr>
        <p:spPr>
          <a:xfrm>
            <a:off x="171450" y="142875"/>
            <a:ext cx="1257300" cy="6590030"/>
          </a:xfrm>
          <a:prstGeom prst="roundRect">
            <a:avLst>
              <a:gd name="adj" fmla="val 50000"/>
            </a:avLst>
          </a:prstGeom>
          <a:gradFill>
            <a:gsLst>
              <a:gs pos="0">
                <a:srgbClr val="007BD3"/>
              </a:gs>
              <a:gs pos="100000">
                <a:srgbClr val="034373"/>
              </a:gs>
            </a:gsLst>
            <a:lin ang="2700000" scaled="0"/>
          </a:gradFill>
          <a:ln w="44450">
            <a:gradFill>
              <a:gsLst>
                <a:gs pos="0">
                  <a:srgbClr val="007BD3"/>
                </a:gs>
                <a:gs pos="100000">
                  <a:srgbClr val="034373"/>
                </a:gs>
              </a:gsLst>
              <a:path path="circle">
                <a:fillToRect r="100000" b="100000"/>
              </a:path>
              <a:tileRect l="-100000" t="-100000"/>
            </a:gra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s-MX" altLang="en-US"/>
          </a:p>
        </p:txBody>
      </p:sp>
      <p:sp>
        <p:nvSpPr>
          <p:cNvPr id="16" name="Óvalo 15"/>
          <p:cNvSpPr/>
          <p:nvPr/>
        </p:nvSpPr>
        <p:spPr>
          <a:xfrm>
            <a:off x="363220" y="4527550"/>
            <a:ext cx="899795" cy="899795"/>
          </a:xfrm>
          <a:prstGeom prst="ellipse">
            <a:avLst/>
          </a:prstGeom>
          <a:solidFill>
            <a:schemeClr val="bg1"/>
          </a:solidFill>
          <a:ln w="57150">
            <a:gradFill>
              <a:gsLst>
                <a:gs pos="4000">
                  <a:srgbClr val="BF31BE"/>
                </a:gs>
                <a:gs pos="71000">
                  <a:srgbClr val="7B32B2"/>
                </a:gs>
                <a:gs pos="100000">
                  <a:srgbClr val="401A5D"/>
                </a:gs>
              </a:gsLst>
            </a:gra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s-MX" altLang="en-US"/>
          </a:p>
        </p:txBody>
      </p:sp>
      <p:pic>
        <p:nvPicPr>
          <p:cNvPr id="10" name="Imagen 9" descr="system-regular-41-home"/>
          <p:cNvPicPr>
            <a:picLocks noChangeAspect="1"/>
          </p:cNvPicPr>
          <p:nvPr/>
        </p:nvPicPr>
        <p:blipFill>
          <a:blip r:embed="rId3">
            <a:lum bright="100000" contrast="-100000"/>
          </a:blip>
          <a:stretch>
            <a:fillRect/>
          </a:stretch>
        </p:blipFill>
        <p:spPr>
          <a:xfrm>
            <a:off x="530225" y="645160"/>
            <a:ext cx="539750" cy="539750"/>
          </a:xfrm>
          <a:prstGeom prst="rect">
            <a:avLst/>
          </a:prstGeom>
        </p:spPr>
      </p:pic>
      <p:pic>
        <p:nvPicPr>
          <p:cNvPr id="11" name="Imagen 10" descr="icons8-introducir-64-removebg-preview"/>
          <p:cNvPicPr>
            <a:picLocks noChangeAspect="1"/>
          </p:cNvPicPr>
          <p:nvPr/>
        </p:nvPicPr>
        <p:blipFill>
          <a:blip r:embed="rId4">
            <a:lum bright="100000" contrast="-100000"/>
          </a:blip>
          <a:stretch>
            <a:fillRect/>
          </a:stretch>
        </p:blipFill>
        <p:spPr>
          <a:xfrm>
            <a:off x="530225" y="1665605"/>
            <a:ext cx="539750" cy="539750"/>
          </a:xfrm>
          <a:prstGeom prst="rect">
            <a:avLst/>
          </a:prstGeom>
        </p:spPr>
      </p:pic>
      <p:pic>
        <p:nvPicPr>
          <p:cNvPr id="12" name="Imagen 11" descr="algoritmo-unscreen"/>
          <p:cNvPicPr>
            <a:picLocks noChangeAspect="1"/>
          </p:cNvPicPr>
          <p:nvPr/>
        </p:nvPicPr>
        <p:blipFill>
          <a:blip r:embed="rId5">
            <a:lum bright="100000" contrast="-62000"/>
          </a:blip>
          <a:stretch>
            <a:fillRect/>
          </a:stretch>
        </p:blipFill>
        <p:spPr>
          <a:xfrm>
            <a:off x="530225" y="2686050"/>
            <a:ext cx="539750" cy="539750"/>
          </a:xfrm>
          <a:prstGeom prst="rect">
            <a:avLst/>
          </a:prstGeom>
        </p:spPr>
      </p:pic>
      <p:pic>
        <p:nvPicPr>
          <p:cNvPr id="13" name="Imagen 12" descr="entidad"/>
          <p:cNvPicPr>
            <a:picLocks noChangeAspect="1"/>
          </p:cNvPicPr>
          <p:nvPr/>
        </p:nvPicPr>
        <p:blipFill>
          <a:blip r:embed="rId6">
            <a:lum bright="100000" contrast="20000"/>
          </a:blip>
          <a:stretch>
            <a:fillRect/>
          </a:stretch>
        </p:blipFill>
        <p:spPr>
          <a:xfrm>
            <a:off x="530225" y="3706495"/>
            <a:ext cx="539750" cy="539750"/>
          </a:xfrm>
          <a:prstGeom prst="rect">
            <a:avLst/>
          </a:prstGeom>
        </p:spPr>
      </p:pic>
      <p:pic>
        <p:nvPicPr>
          <p:cNvPr id="14" name="Imagen 13" descr="icono-relacional"/>
          <p:cNvPicPr>
            <a:picLocks noChangeAspect="1"/>
          </p:cNvPicPr>
          <p:nvPr/>
        </p:nvPicPr>
        <p:blipFill>
          <a:blip r:embed="rId7">
            <a:lum bright="-100000" contrast="50000"/>
          </a:blip>
          <a:stretch>
            <a:fillRect/>
          </a:stretch>
        </p:blipFill>
        <p:spPr>
          <a:xfrm>
            <a:off x="530225" y="4726940"/>
            <a:ext cx="539750" cy="539750"/>
          </a:xfrm>
          <a:prstGeom prst="rect">
            <a:avLst/>
          </a:prstGeom>
        </p:spPr>
      </p:pic>
      <p:pic>
        <p:nvPicPr>
          <p:cNvPr id="15" name="Imagen 14" descr="resolucion-de-problemas-unscreen"/>
          <p:cNvPicPr>
            <a:picLocks noChangeAspect="1"/>
          </p:cNvPicPr>
          <p:nvPr/>
        </p:nvPicPr>
        <p:blipFill>
          <a:blip r:embed="rId8">
            <a:lum bright="100000" contrast="-100000"/>
          </a:blip>
          <a:stretch>
            <a:fillRect/>
          </a:stretch>
        </p:blipFill>
        <p:spPr>
          <a:xfrm>
            <a:off x="530225" y="5747385"/>
            <a:ext cx="539750" cy="539750"/>
          </a:xfrm>
          <a:prstGeom prst="rect">
            <a:avLst/>
          </a:prstGeom>
        </p:spPr>
      </p:pic>
      <p:sp>
        <p:nvSpPr>
          <p:cNvPr id="19" name="Cuadro de texto 18"/>
          <p:cNvSpPr txBox="1"/>
          <p:nvPr/>
        </p:nvSpPr>
        <p:spPr>
          <a:xfrm>
            <a:off x="1760855" y="7898765"/>
            <a:ext cx="3952240" cy="768350"/>
          </a:xfrm>
          <a:prstGeom prst="rect">
            <a:avLst/>
          </a:prstGeom>
          <a:noFill/>
        </p:spPr>
        <p:txBody>
          <a:bodyPr wrap="square" rtlCol="0">
            <a:spAutoFit/>
          </a:bodyPr>
          <a:lstStyle/>
          <a:p>
            <a:r>
              <a:rPr lang="es-AR" altLang="es-MX" sz="44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rPr>
              <a:t>Introducción</a:t>
            </a:r>
            <a:endParaRPr lang="es-AR" altLang="es-MX" sz="44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endParaRPr>
          </a:p>
        </p:txBody>
      </p:sp>
      <p:sp>
        <p:nvSpPr>
          <p:cNvPr id="20" name="Cuadro de texto 19"/>
          <p:cNvSpPr txBox="1"/>
          <p:nvPr/>
        </p:nvSpPr>
        <p:spPr>
          <a:xfrm>
            <a:off x="1966595" y="8652510"/>
            <a:ext cx="10225405" cy="5354320"/>
          </a:xfrm>
          <a:prstGeom prst="rect">
            <a:avLst/>
          </a:prstGeom>
          <a:noFill/>
        </p:spPr>
        <p:txBody>
          <a:bodyPr wrap="square" rtlCol="0">
            <a:spAutoFit/>
          </a:bodyPr>
          <a:lstStyle/>
          <a:p>
            <a:pPr algn="just"/>
            <a:r>
              <a:rPr lang="es-MX" altLang="en-US">
                <a:latin typeface="Baskerville Old Face" panose="02020602080505020303" charset="0"/>
                <a:cs typeface="Baskerville Old Face" panose="02020602080505020303" charset="0"/>
              </a:rPr>
              <a:t>Enunciado (Empresa de Turismo):</a:t>
            </a:r>
            <a:endParaRPr lang="es-MX" altLang="en-US">
              <a:latin typeface="Baskerville Old Face" panose="02020602080505020303" charset="0"/>
              <a:cs typeface="Baskerville Old Face" panose="02020602080505020303" charset="0"/>
            </a:endParaRPr>
          </a:p>
          <a:p>
            <a:pPr algn="just"/>
            <a:r>
              <a:rPr lang="es-MX" altLang="en-US">
                <a:latin typeface="Baskerville Old Face" panose="02020602080505020303" charset="0"/>
                <a:cs typeface="Baskerville Old Face" panose="02020602080505020303" charset="0"/>
              </a:rPr>
              <a:t>Se pretende llevar a cabo un sitio web que permita tener organizada la información perteneciente a la empresa de Turismo TucuMax, la cual posee las siguientes características, se manejan principalmente con un calendario de eventos los cuales son todos aquellos que suceden semanalmente, esto permite al turista poder planificar con anterioridad su estadía, en donde figura el lugar, fecha de inicio, fin del evento, que tipo de evento es (cultura, espectáculo, cine, musical, etc.) si tiene entrada cuanto sale, coordenadas gps (google maps), localidad, sponsor si los hubieses, además cada evento posee un póster o imagen para denotar al evento y una descripción de lo que se presenta en dicho evento. </a:t>
            </a:r>
            <a:endParaRPr lang="es-MX" altLang="en-US">
              <a:latin typeface="Baskerville Old Face" panose="02020602080505020303" charset="0"/>
              <a:cs typeface="Baskerville Old Face" panose="02020602080505020303" charset="0"/>
            </a:endParaRPr>
          </a:p>
          <a:p>
            <a:pPr algn="just"/>
            <a:r>
              <a:rPr lang="es-MX" altLang="en-US">
                <a:latin typeface="Baskerville Old Face" panose="02020602080505020303" charset="0"/>
                <a:cs typeface="Baskerville Old Face" panose="02020602080505020303" charset="0"/>
              </a:rPr>
              <a:t>En otra sección posee los restaurantes que tienen habilitación por la municipalidad de San Miguel de Tucumán, de los cuales se necesita tener la siguiente información: dirección, horario de atención, tipo de comidas, bebidas, </a:t>
            </a:r>
            <a:endParaRPr lang="es-MX" altLang="en-US">
              <a:latin typeface="Baskerville Old Face" panose="02020602080505020303" charset="0"/>
              <a:cs typeface="Baskerville Old Face" panose="02020602080505020303" charset="0"/>
            </a:endParaRPr>
          </a:p>
          <a:p>
            <a:pPr algn="just"/>
            <a:r>
              <a:rPr lang="es-MX" altLang="en-US">
                <a:latin typeface="Baskerville Old Face" panose="02020602080505020303" charset="0"/>
                <a:cs typeface="Baskerville Old Face" panose="02020602080505020303" charset="0"/>
              </a:rPr>
              <a:t>características especiales como por ejemplo si posee rampa para discapacitados, comida para celíacos, etc. También debe contener la información referida a los hoteles, de los cuales se debe tener direcciones, características, habitaciones y las distintas clases de servicios. </a:t>
            </a:r>
            <a:endParaRPr lang="es-MX" altLang="en-US">
              <a:latin typeface="Baskerville Old Face" panose="02020602080505020303" charset="0"/>
              <a:cs typeface="Baskerville Old Face" panose="02020602080505020303" charset="0"/>
            </a:endParaRPr>
          </a:p>
          <a:p>
            <a:pPr algn="just"/>
            <a:r>
              <a:rPr lang="es-MX" altLang="en-US">
                <a:latin typeface="Baskerville Old Face" panose="02020602080505020303" charset="0"/>
                <a:cs typeface="Baskerville Old Face" panose="02020602080505020303" charset="0"/>
              </a:rPr>
              <a:t>Además de brindar estos servicios también cuenta con información acerca de los lugares turísticos para visitar, y las actividades que se pueden realizar (tirolesa, parapente, etc.). Estos lugares pueden corresponder a los distintos circuitos que comprenden la guía turística de Tucumán. </a:t>
            </a:r>
            <a:endParaRPr lang="es-MX" altLang="en-US">
              <a:latin typeface="Baskerville Old Face" panose="02020602080505020303" charset="0"/>
              <a:cs typeface="Baskerville Old Face" panose="02020602080505020303" charset="0"/>
            </a:endParaRPr>
          </a:p>
          <a:p>
            <a:pPr algn="just"/>
            <a:r>
              <a:rPr lang="es-MX" altLang="en-US">
                <a:latin typeface="Baskerville Old Face" panose="02020602080505020303" charset="0"/>
                <a:cs typeface="Baskerville Old Face" panose="02020602080505020303" charset="0"/>
              </a:rPr>
              <a:t>Cada uno de los lugares antes mencionados pueden tener o no una galería de imágenes o videos que permite </a:t>
            </a:r>
            <a:endParaRPr lang="es-MX" altLang="en-US">
              <a:latin typeface="Baskerville Old Face" panose="02020602080505020303" charset="0"/>
              <a:cs typeface="Baskerville Old Face" panose="02020602080505020303" charset="0"/>
            </a:endParaRPr>
          </a:p>
          <a:p>
            <a:pPr algn="just"/>
            <a:r>
              <a:rPr lang="es-MX" altLang="en-US">
                <a:latin typeface="Baskerville Old Face" panose="02020602080505020303" charset="0"/>
                <a:cs typeface="Baskerville Old Face" panose="02020602080505020303" charset="0"/>
              </a:rPr>
              <a:t>ilustrar mejor el artículo.</a:t>
            </a:r>
            <a:endParaRPr lang="es-MX" altLang="en-US">
              <a:latin typeface="Baskerville Old Face" panose="02020602080505020303" charset="0"/>
              <a:cs typeface="Baskerville Old Face" panose="02020602080505020303" charset="0"/>
            </a:endParaRPr>
          </a:p>
        </p:txBody>
      </p:sp>
      <p:sp>
        <p:nvSpPr>
          <p:cNvPr id="3" name="Cuadro de texto 2"/>
          <p:cNvSpPr txBox="1"/>
          <p:nvPr/>
        </p:nvSpPr>
        <p:spPr>
          <a:xfrm>
            <a:off x="1507490" y="0"/>
            <a:ext cx="6048375" cy="645160"/>
          </a:xfrm>
          <a:prstGeom prst="rect">
            <a:avLst/>
          </a:prstGeom>
          <a:noFill/>
        </p:spPr>
        <p:txBody>
          <a:bodyPr wrap="square" rtlCol="0">
            <a:spAutoFit/>
          </a:bodyPr>
          <a:lstStyle/>
          <a:p>
            <a:r>
              <a:rPr lang="es-AR" altLang="es-MX" sz="36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rPr>
              <a:t>Escalabilidad</a:t>
            </a:r>
            <a:endParaRPr lang="es-AR" altLang="es-MX" sz="36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endParaRPr>
          </a:p>
        </p:txBody>
      </p:sp>
      <p:pic>
        <p:nvPicPr>
          <p:cNvPr id="21" name="Imagen 20" descr="esc"/>
          <p:cNvPicPr>
            <a:picLocks noChangeAspect="1"/>
          </p:cNvPicPr>
          <p:nvPr/>
        </p:nvPicPr>
        <p:blipFill>
          <a:blip r:embed="rId9"/>
          <a:srcRect l="10359" r="9776"/>
          <a:stretch>
            <a:fillRect/>
          </a:stretch>
        </p:blipFill>
        <p:spPr>
          <a:xfrm>
            <a:off x="1507490" y="1185545"/>
            <a:ext cx="10685145" cy="51022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00" fill="hold"/>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38000"/>
          </a:blip>
          <a:stretch>
            <a:fillRect/>
          </a:stretch>
        </a:blipFill>
        <a:effectLst/>
      </p:bgPr>
    </p:bg>
    <p:spTree>
      <p:nvGrpSpPr>
        <p:cNvPr id="1" name=""/>
        <p:cNvGrpSpPr/>
        <p:nvPr/>
      </p:nvGrpSpPr>
      <p:grpSpPr>
        <a:xfrm>
          <a:off x="0" y="0"/>
          <a:ext cx="0" cy="0"/>
          <a:chOff x="0" y="0"/>
          <a:chExt cx="0" cy="0"/>
        </a:xfrm>
      </p:grpSpPr>
      <p:sp>
        <p:nvSpPr>
          <p:cNvPr id="4" name="Cuadro de texto 3"/>
          <p:cNvSpPr txBox="1"/>
          <p:nvPr/>
        </p:nvSpPr>
        <p:spPr>
          <a:xfrm>
            <a:off x="14630400" y="5821045"/>
            <a:ext cx="6782435" cy="706755"/>
          </a:xfrm>
          <a:prstGeom prst="rect">
            <a:avLst/>
          </a:prstGeom>
          <a:noFill/>
        </p:spPr>
        <p:txBody>
          <a:bodyPr wrap="square" rtlCol="0">
            <a:spAutoFit/>
          </a:bodyPr>
          <a:lstStyle/>
          <a:p>
            <a:r>
              <a:rPr lang="es-AR" altLang="es-MX" sz="4000">
                <a:solidFill>
                  <a:schemeClr val="bg1"/>
                </a:solidFill>
                <a:latin typeface="Baskerville Old Face" panose="02020602080505020303" charset="0"/>
                <a:cs typeface="Baskerville Old Face" panose="02020602080505020303" charset="0"/>
              </a:rPr>
              <a:t>Base de datos</a:t>
            </a:r>
            <a:endParaRPr lang="es-AR" altLang="es-MX" sz="4000">
              <a:solidFill>
                <a:schemeClr val="bg1"/>
              </a:solidFill>
              <a:latin typeface="Baskerville Old Face" panose="02020602080505020303" charset="0"/>
              <a:cs typeface="Baskerville Old Face" panose="02020602080505020303" charset="0"/>
            </a:endParaRPr>
          </a:p>
        </p:txBody>
      </p:sp>
      <p:pic>
        <p:nvPicPr>
          <p:cNvPr id="5" name="Imagen 4" descr="C:\Users\Danila\Documents\Paula\Imagen1-removebg-preview.pngImagen1-removebg-preview"/>
          <p:cNvPicPr>
            <a:picLocks noChangeAspect="1"/>
          </p:cNvPicPr>
          <p:nvPr/>
        </p:nvPicPr>
        <p:blipFill>
          <a:blip r:embed="rId2"/>
          <a:srcRect l="20" r="20"/>
          <a:stretch>
            <a:fillRect/>
          </a:stretch>
        </p:blipFill>
        <p:spPr>
          <a:xfrm>
            <a:off x="16207740" y="0"/>
            <a:ext cx="9037320" cy="1457960"/>
          </a:xfrm>
          <a:prstGeom prst="rect">
            <a:avLst/>
          </a:prstGeom>
        </p:spPr>
      </p:pic>
      <p:sp>
        <p:nvSpPr>
          <p:cNvPr id="6" name="Cuadro de texto 5"/>
          <p:cNvSpPr txBox="1"/>
          <p:nvPr/>
        </p:nvSpPr>
        <p:spPr>
          <a:xfrm>
            <a:off x="16640810" y="2108835"/>
            <a:ext cx="8170545" cy="922020"/>
          </a:xfrm>
          <a:prstGeom prst="rect">
            <a:avLst/>
          </a:prstGeom>
          <a:noFill/>
        </p:spPr>
        <p:txBody>
          <a:bodyPr wrap="square" rtlCol="0">
            <a:spAutoFit/>
          </a:bodyPr>
          <a:lstStyle/>
          <a:p>
            <a:pPr algn="ctr"/>
            <a:r>
              <a:rPr lang="es-AR" altLang="es-MX" sz="5400">
                <a:latin typeface="Baskerville Old Face" panose="02020602080505020303" charset="0"/>
                <a:cs typeface="Baskerville Old Face" panose="02020602080505020303" charset="0"/>
              </a:rPr>
              <a:t>Proyecto</a:t>
            </a:r>
            <a:endParaRPr lang="es-AR" altLang="es-MX" sz="5400">
              <a:latin typeface="Baskerville Old Face" panose="02020602080505020303" charset="0"/>
              <a:cs typeface="Baskerville Old Face" panose="02020602080505020303" charset="0"/>
            </a:endParaRPr>
          </a:p>
        </p:txBody>
      </p:sp>
      <p:sp>
        <p:nvSpPr>
          <p:cNvPr id="7" name="Cuadro de texto 6"/>
          <p:cNvSpPr txBox="1"/>
          <p:nvPr/>
        </p:nvSpPr>
        <p:spPr>
          <a:xfrm>
            <a:off x="17662525" y="3225800"/>
            <a:ext cx="6127750" cy="521970"/>
          </a:xfrm>
          <a:prstGeom prst="rect">
            <a:avLst/>
          </a:prstGeom>
          <a:noFill/>
        </p:spPr>
        <p:txBody>
          <a:bodyPr wrap="square" rtlCol="0">
            <a:spAutoFit/>
          </a:bodyPr>
          <a:lstStyle/>
          <a:p>
            <a:pPr algn="ctr"/>
            <a:r>
              <a:rPr lang="es-AR" altLang="es-MX" sz="2800">
                <a:latin typeface="Baskerville Old Face" panose="02020602080505020303" charset="0"/>
                <a:cs typeface="Baskerville Old Face" panose="02020602080505020303" charset="0"/>
              </a:rPr>
              <a:t>Barrera, Paula Leonela</a:t>
            </a:r>
            <a:endParaRPr lang="es-AR" altLang="es-MX" sz="2800">
              <a:latin typeface="Baskerville Old Face" panose="02020602080505020303" charset="0"/>
              <a:cs typeface="Baskerville Old Face" panose="02020602080505020303" charset="0"/>
            </a:endParaRPr>
          </a:p>
        </p:txBody>
      </p:sp>
      <p:sp>
        <p:nvSpPr>
          <p:cNvPr id="8" name="Cuadro de texto 7"/>
          <p:cNvSpPr txBox="1"/>
          <p:nvPr/>
        </p:nvSpPr>
        <p:spPr>
          <a:xfrm>
            <a:off x="18181320" y="4005580"/>
            <a:ext cx="5090795" cy="521970"/>
          </a:xfrm>
          <a:prstGeom prst="rect">
            <a:avLst/>
          </a:prstGeom>
          <a:noFill/>
        </p:spPr>
        <p:txBody>
          <a:bodyPr wrap="square" rtlCol="0">
            <a:spAutoFit/>
          </a:bodyPr>
          <a:lstStyle/>
          <a:p>
            <a:pPr algn="ctr"/>
            <a:r>
              <a:rPr lang="es-AR" altLang="es-MX" sz="2800">
                <a:latin typeface="Baskerville Old Face" panose="02020602080505020303" charset="0"/>
                <a:cs typeface="Baskerville Old Face" panose="02020602080505020303" charset="0"/>
              </a:rPr>
              <a:t>Base de Datos</a:t>
            </a:r>
            <a:endParaRPr lang="es-AR" altLang="es-MX" sz="2800">
              <a:latin typeface="Baskerville Old Face" panose="02020602080505020303" charset="0"/>
              <a:cs typeface="Baskerville Old Face" panose="02020602080505020303" charset="0"/>
            </a:endParaRPr>
          </a:p>
        </p:txBody>
      </p:sp>
      <p:sp>
        <p:nvSpPr>
          <p:cNvPr id="9" name="Cuadro de texto 8"/>
          <p:cNvSpPr txBox="1"/>
          <p:nvPr/>
        </p:nvSpPr>
        <p:spPr>
          <a:xfrm>
            <a:off x="19353530" y="4785360"/>
            <a:ext cx="2745105" cy="460375"/>
          </a:xfrm>
          <a:prstGeom prst="rect">
            <a:avLst/>
          </a:prstGeom>
          <a:noFill/>
        </p:spPr>
        <p:txBody>
          <a:bodyPr wrap="square" rtlCol="0">
            <a:spAutoFit/>
          </a:bodyPr>
          <a:lstStyle/>
          <a:p>
            <a:pPr algn="ctr"/>
            <a:r>
              <a:rPr lang="es-AR" altLang="es-MX" sz="2400">
                <a:latin typeface="Baskerville Old Face" panose="02020602080505020303" charset="0"/>
                <a:cs typeface="Baskerville Old Face" panose="02020602080505020303" charset="0"/>
              </a:rPr>
              <a:t>2024</a:t>
            </a:r>
            <a:endParaRPr lang="es-AR" altLang="es-MX" sz="2400">
              <a:latin typeface="Baskerville Old Face" panose="02020602080505020303" charset="0"/>
              <a:cs typeface="Baskerville Old Face" panose="02020602080505020303" charset="0"/>
            </a:endParaRPr>
          </a:p>
        </p:txBody>
      </p:sp>
      <p:sp>
        <p:nvSpPr>
          <p:cNvPr id="2" name="Rectángulo redondeado 1"/>
          <p:cNvSpPr/>
          <p:nvPr/>
        </p:nvSpPr>
        <p:spPr>
          <a:xfrm>
            <a:off x="171450" y="142875"/>
            <a:ext cx="1257300" cy="6590030"/>
          </a:xfrm>
          <a:prstGeom prst="roundRect">
            <a:avLst>
              <a:gd name="adj" fmla="val 50000"/>
            </a:avLst>
          </a:prstGeom>
          <a:gradFill>
            <a:gsLst>
              <a:gs pos="0">
                <a:srgbClr val="007BD3"/>
              </a:gs>
              <a:gs pos="100000">
                <a:srgbClr val="034373"/>
              </a:gs>
            </a:gsLst>
            <a:lin ang="2700000" scaled="0"/>
          </a:gradFill>
          <a:ln w="44450">
            <a:gradFill>
              <a:gsLst>
                <a:gs pos="0">
                  <a:srgbClr val="007BD3"/>
                </a:gs>
                <a:gs pos="100000">
                  <a:srgbClr val="034373"/>
                </a:gs>
              </a:gsLst>
              <a:path path="circle">
                <a:fillToRect r="100000" b="100000"/>
              </a:path>
              <a:tileRect l="-100000" t="-100000"/>
            </a:gra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s-MX" altLang="en-US"/>
          </a:p>
        </p:txBody>
      </p:sp>
      <p:sp>
        <p:nvSpPr>
          <p:cNvPr id="16" name="Óvalo 15"/>
          <p:cNvSpPr/>
          <p:nvPr/>
        </p:nvSpPr>
        <p:spPr>
          <a:xfrm>
            <a:off x="363220" y="4527550"/>
            <a:ext cx="899795" cy="899795"/>
          </a:xfrm>
          <a:prstGeom prst="ellipse">
            <a:avLst/>
          </a:prstGeom>
          <a:solidFill>
            <a:schemeClr val="bg1"/>
          </a:solidFill>
          <a:ln w="57150">
            <a:gradFill>
              <a:gsLst>
                <a:gs pos="4000">
                  <a:srgbClr val="BF31BE"/>
                </a:gs>
                <a:gs pos="71000">
                  <a:srgbClr val="7B32B2"/>
                </a:gs>
                <a:gs pos="100000">
                  <a:srgbClr val="401A5D"/>
                </a:gs>
              </a:gsLst>
            </a:gra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s-MX" altLang="en-US"/>
          </a:p>
        </p:txBody>
      </p:sp>
      <p:pic>
        <p:nvPicPr>
          <p:cNvPr id="10" name="Imagen 9" descr="system-regular-41-home"/>
          <p:cNvPicPr>
            <a:picLocks noChangeAspect="1"/>
          </p:cNvPicPr>
          <p:nvPr/>
        </p:nvPicPr>
        <p:blipFill>
          <a:blip r:embed="rId3">
            <a:lum bright="100000" contrast="-100000"/>
          </a:blip>
          <a:stretch>
            <a:fillRect/>
          </a:stretch>
        </p:blipFill>
        <p:spPr>
          <a:xfrm>
            <a:off x="530225" y="645160"/>
            <a:ext cx="539750" cy="539750"/>
          </a:xfrm>
          <a:prstGeom prst="rect">
            <a:avLst/>
          </a:prstGeom>
        </p:spPr>
      </p:pic>
      <p:pic>
        <p:nvPicPr>
          <p:cNvPr id="11" name="Imagen 10" descr="icons8-introducir-64-removebg-preview"/>
          <p:cNvPicPr>
            <a:picLocks noChangeAspect="1"/>
          </p:cNvPicPr>
          <p:nvPr/>
        </p:nvPicPr>
        <p:blipFill>
          <a:blip r:embed="rId4">
            <a:lum bright="100000" contrast="-100000"/>
          </a:blip>
          <a:stretch>
            <a:fillRect/>
          </a:stretch>
        </p:blipFill>
        <p:spPr>
          <a:xfrm>
            <a:off x="530225" y="1665605"/>
            <a:ext cx="539750" cy="539750"/>
          </a:xfrm>
          <a:prstGeom prst="rect">
            <a:avLst/>
          </a:prstGeom>
        </p:spPr>
      </p:pic>
      <p:pic>
        <p:nvPicPr>
          <p:cNvPr id="12" name="Imagen 11" descr="algoritmo-unscreen"/>
          <p:cNvPicPr>
            <a:picLocks noChangeAspect="1"/>
          </p:cNvPicPr>
          <p:nvPr/>
        </p:nvPicPr>
        <p:blipFill>
          <a:blip r:embed="rId5">
            <a:lum bright="100000" contrast="-62000"/>
          </a:blip>
          <a:stretch>
            <a:fillRect/>
          </a:stretch>
        </p:blipFill>
        <p:spPr>
          <a:xfrm>
            <a:off x="530225" y="2686050"/>
            <a:ext cx="539750" cy="539750"/>
          </a:xfrm>
          <a:prstGeom prst="rect">
            <a:avLst/>
          </a:prstGeom>
        </p:spPr>
      </p:pic>
      <p:pic>
        <p:nvPicPr>
          <p:cNvPr id="13" name="Imagen 12" descr="entidad"/>
          <p:cNvPicPr>
            <a:picLocks noChangeAspect="1"/>
          </p:cNvPicPr>
          <p:nvPr/>
        </p:nvPicPr>
        <p:blipFill>
          <a:blip r:embed="rId6">
            <a:lum bright="100000" contrast="20000"/>
          </a:blip>
          <a:stretch>
            <a:fillRect/>
          </a:stretch>
        </p:blipFill>
        <p:spPr>
          <a:xfrm>
            <a:off x="530225" y="3706495"/>
            <a:ext cx="539750" cy="539750"/>
          </a:xfrm>
          <a:prstGeom prst="rect">
            <a:avLst/>
          </a:prstGeom>
        </p:spPr>
      </p:pic>
      <p:pic>
        <p:nvPicPr>
          <p:cNvPr id="14" name="Imagen 13" descr="icono-relacional"/>
          <p:cNvPicPr>
            <a:picLocks noChangeAspect="1"/>
          </p:cNvPicPr>
          <p:nvPr/>
        </p:nvPicPr>
        <p:blipFill>
          <a:blip r:embed="rId7">
            <a:lum bright="-100000" contrast="50000"/>
          </a:blip>
          <a:stretch>
            <a:fillRect/>
          </a:stretch>
        </p:blipFill>
        <p:spPr>
          <a:xfrm>
            <a:off x="530225" y="4726940"/>
            <a:ext cx="539750" cy="539750"/>
          </a:xfrm>
          <a:prstGeom prst="rect">
            <a:avLst/>
          </a:prstGeom>
        </p:spPr>
      </p:pic>
      <p:pic>
        <p:nvPicPr>
          <p:cNvPr id="15" name="Imagen 14" descr="resolucion-de-problemas-unscreen"/>
          <p:cNvPicPr>
            <a:picLocks noChangeAspect="1"/>
          </p:cNvPicPr>
          <p:nvPr/>
        </p:nvPicPr>
        <p:blipFill>
          <a:blip r:embed="rId8">
            <a:lum bright="100000" contrast="-100000"/>
          </a:blip>
          <a:stretch>
            <a:fillRect/>
          </a:stretch>
        </p:blipFill>
        <p:spPr>
          <a:xfrm>
            <a:off x="530225" y="5747385"/>
            <a:ext cx="539750" cy="539750"/>
          </a:xfrm>
          <a:prstGeom prst="rect">
            <a:avLst/>
          </a:prstGeom>
        </p:spPr>
      </p:pic>
      <p:sp>
        <p:nvSpPr>
          <p:cNvPr id="19" name="Cuadro de texto 18"/>
          <p:cNvSpPr txBox="1"/>
          <p:nvPr/>
        </p:nvSpPr>
        <p:spPr>
          <a:xfrm>
            <a:off x="1760855" y="7898765"/>
            <a:ext cx="3952240" cy="768350"/>
          </a:xfrm>
          <a:prstGeom prst="rect">
            <a:avLst/>
          </a:prstGeom>
          <a:noFill/>
        </p:spPr>
        <p:txBody>
          <a:bodyPr wrap="square" rtlCol="0">
            <a:spAutoFit/>
          </a:bodyPr>
          <a:lstStyle/>
          <a:p>
            <a:r>
              <a:rPr lang="es-AR" altLang="es-MX" sz="44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rPr>
              <a:t>Introducción</a:t>
            </a:r>
            <a:endParaRPr lang="es-AR" altLang="es-MX" sz="44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endParaRPr>
          </a:p>
        </p:txBody>
      </p:sp>
      <p:sp>
        <p:nvSpPr>
          <p:cNvPr id="20" name="Cuadro de texto 19"/>
          <p:cNvSpPr txBox="1"/>
          <p:nvPr/>
        </p:nvSpPr>
        <p:spPr>
          <a:xfrm>
            <a:off x="1966595" y="8652510"/>
            <a:ext cx="10225405" cy="5354320"/>
          </a:xfrm>
          <a:prstGeom prst="rect">
            <a:avLst/>
          </a:prstGeom>
          <a:noFill/>
        </p:spPr>
        <p:txBody>
          <a:bodyPr wrap="square" rtlCol="0">
            <a:spAutoFit/>
          </a:bodyPr>
          <a:lstStyle/>
          <a:p>
            <a:pPr algn="just"/>
            <a:r>
              <a:rPr lang="es-MX" altLang="en-US">
                <a:latin typeface="Baskerville Old Face" panose="02020602080505020303" charset="0"/>
                <a:cs typeface="Baskerville Old Face" panose="02020602080505020303" charset="0"/>
              </a:rPr>
              <a:t>Enunciado (Empresa de Turismo):</a:t>
            </a:r>
            <a:endParaRPr lang="es-MX" altLang="en-US">
              <a:latin typeface="Baskerville Old Face" panose="02020602080505020303" charset="0"/>
              <a:cs typeface="Baskerville Old Face" panose="02020602080505020303" charset="0"/>
            </a:endParaRPr>
          </a:p>
          <a:p>
            <a:pPr algn="just"/>
            <a:r>
              <a:rPr lang="es-MX" altLang="en-US">
                <a:latin typeface="Baskerville Old Face" panose="02020602080505020303" charset="0"/>
                <a:cs typeface="Baskerville Old Face" panose="02020602080505020303" charset="0"/>
              </a:rPr>
              <a:t>Se pretende llevar a cabo un sitio web que permita tener organizada la información perteneciente a la empresa de Turismo TucuMax, la cual posee las siguientes características, se manejan principalmente con un calendario de eventos los cuales son todos aquellos que suceden semanalmente, esto permite al turista poder planificar con anterioridad su estadía, en donde figura el lugar, fecha de inicio, fin del evento, que tipo de evento es (cultura, espectáculo, cine, musical, etc.) si tiene entrada cuanto sale, coordenadas gps (google maps), localidad, sponsor si los hubieses, además cada evento posee un póster o imagen para denotar al evento y una descripción de lo que se presenta en dicho evento. </a:t>
            </a:r>
            <a:endParaRPr lang="es-MX" altLang="en-US">
              <a:latin typeface="Baskerville Old Face" panose="02020602080505020303" charset="0"/>
              <a:cs typeface="Baskerville Old Face" panose="02020602080505020303" charset="0"/>
            </a:endParaRPr>
          </a:p>
          <a:p>
            <a:pPr algn="just"/>
            <a:r>
              <a:rPr lang="es-MX" altLang="en-US">
                <a:latin typeface="Baskerville Old Face" panose="02020602080505020303" charset="0"/>
                <a:cs typeface="Baskerville Old Face" panose="02020602080505020303" charset="0"/>
              </a:rPr>
              <a:t>En otra sección posee los restaurantes que tienen habilitación por la municipalidad de San Miguel de Tucumán, de los cuales se necesita tener la siguiente información: dirección, horario de atención, tipo de comidas, bebidas, </a:t>
            </a:r>
            <a:endParaRPr lang="es-MX" altLang="en-US">
              <a:latin typeface="Baskerville Old Face" panose="02020602080505020303" charset="0"/>
              <a:cs typeface="Baskerville Old Face" panose="02020602080505020303" charset="0"/>
            </a:endParaRPr>
          </a:p>
          <a:p>
            <a:pPr algn="just"/>
            <a:r>
              <a:rPr lang="es-MX" altLang="en-US">
                <a:latin typeface="Baskerville Old Face" panose="02020602080505020303" charset="0"/>
                <a:cs typeface="Baskerville Old Face" panose="02020602080505020303" charset="0"/>
              </a:rPr>
              <a:t>características especiales como por ejemplo si posee rampa para discapacitados, comida para celíacos, etc. También debe contener la información referida a los hoteles, de los cuales se debe tener direcciones, características, habitaciones y las distintas clases de servicios. </a:t>
            </a:r>
            <a:endParaRPr lang="es-MX" altLang="en-US">
              <a:latin typeface="Baskerville Old Face" panose="02020602080505020303" charset="0"/>
              <a:cs typeface="Baskerville Old Face" panose="02020602080505020303" charset="0"/>
            </a:endParaRPr>
          </a:p>
          <a:p>
            <a:pPr algn="just"/>
            <a:r>
              <a:rPr lang="es-MX" altLang="en-US">
                <a:latin typeface="Baskerville Old Face" panose="02020602080505020303" charset="0"/>
                <a:cs typeface="Baskerville Old Face" panose="02020602080505020303" charset="0"/>
              </a:rPr>
              <a:t>Además de brindar estos servicios también cuenta con información acerca de los lugares turísticos para visitar, y las actividades que se pueden realizar (tirolesa, parapente, etc.). Estos lugares pueden corresponder a los distintos circuitos que comprenden la guía turística de Tucumán. </a:t>
            </a:r>
            <a:endParaRPr lang="es-MX" altLang="en-US">
              <a:latin typeface="Baskerville Old Face" panose="02020602080505020303" charset="0"/>
              <a:cs typeface="Baskerville Old Face" panose="02020602080505020303" charset="0"/>
            </a:endParaRPr>
          </a:p>
          <a:p>
            <a:pPr algn="just"/>
            <a:r>
              <a:rPr lang="es-MX" altLang="en-US">
                <a:latin typeface="Baskerville Old Face" panose="02020602080505020303" charset="0"/>
                <a:cs typeface="Baskerville Old Face" panose="02020602080505020303" charset="0"/>
              </a:rPr>
              <a:t>Cada uno de los lugares antes mencionados pueden tener o no una galería de imágenes o videos que permite </a:t>
            </a:r>
            <a:endParaRPr lang="es-MX" altLang="en-US">
              <a:latin typeface="Baskerville Old Face" panose="02020602080505020303" charset="0"/>
              <a:cs typeface="Baskerville Old Face" panose="02020602080505020303" charset="0"/>
            </a:endParaRPr>
          </a:p>
          <a:p>
            <a:pPr algn="just"/>
            <a:r>
              <a:rPr lang="es-MX" altLang="en-US">
                <a:latin typeface="Baskerville Old Face" panose="02020602080505020303" charset="0"/>
                <a:cs typeface="Baskerville Old Face" panose="02020602080505020303" charset="0"/>
              </a:rPr>
              <a:t>ilustrar mejor el artículo.</a:t>
            </a:r>
            <a:endParaRPr lang="es-MX" altLang="en-US">
              <a:latin typeface="Baskerville Old Face" panose="02020602080505020303" charset="0"/>
              <a:cs typeface="Baskerville Old Face" panose="02020602080505020303" charset="0"/>
            </a:endParaRPr>
          </a:p>
        </p:txBody>
      </p:sp>
      <p:sp>
        <p:nvSpPr>
          <p:cNvPr id="3" name="Cuadro de texto 2"/>
          <p:cNvSpPr txBox="1"/>
          <p:nvPr/>
        </p:nvSpPr>
        <p:spPr>
          <a:xfrm>
            <a:off x="1507490" y="0"/>
            <a:ext cx="6048375" cy="768350"/>
          </a:xfrm>
          <a:prstGeom prst="rect">
            <a:avLst/>
          </a:prstGeom>
          <a:noFill/>
        </p:spPr>
        <p:txBody>
          <a:bodyPr wrap="square" rtlCol="0">
            <a:spAutoFit/>
          </a:bodyPr>
          <a:lstStyle/>
          <a:p>
            <a:r>
              <a:rPr lang="es-AR" altLang="es-MX" sz="3600" dirty="0" smtClean="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rPr>
              <a:t>Mejoras a </a:t>
            </a:r>
            <a:r>
              <a:rPr lang="es-AR" altLang="es-MX" sz="4400" dirty="0" smtClean="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rPr>
              <a:t>futuro</a:t>
            </a:r>
            <a:endParaRPr lang="es-AR" altLang="es-MX" sz="4400" dirty="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endParaRPr>
          </a:p>
        </p:txBody>
      </p:sp>
      <p:pic>
        <p:nvPicPr>
          <p:cNvPr id="17" name="Imagen 16" descr="relacional"/>
          <p:cNvPicPr>
            <a:picLocks noChangeAspect="1"/>
          </p:cNvPicPr>
          <p:nvPr/>
        </p:nvPicPr>
        <p:blipFill>
          <a:blip r:embed="rId9"/>
          <a:stretch>
            <a:fillRect/>
          </a:stretch>
        </p:blipFill>
        <p:spPr>
          <a:xfrm>
            <a:off x="12440920" y="645160"/>
            <a:ext cx="10763250" cy="6212840"/>
          </a:xfrm>
          <a:prstGeom prst="rect">
            <a:avLst/>
          </a:prstGeom>
        </p:spPr>
      </p:pic>
      <p:sp>
        <p:nvSpPr>
          <p:cNvPr id="18" name="Cuadro de texto 17"/>
          <p:cNvSpPr txBox="1"/>
          <p:nvPr/>
        </p:nvSpPr>
        <p:spPr>
          <a:xfrm>
            <a:off x="2202815" y="1117600"/>
            <a:ext cx="7470775" cy="1568450"/>
          </a:xfrm>
          <a:prstGeom prst="rect">
            <a:avLst/>
          </a:prstGeom>
          <a:noFill/>
        </p:spPr>
        <p:txBody>
          <a:bodyPr wrap="square" rtlCol="0">
            <a:spAutoFit/>
          </a:bodyPr>
          <a:p>
            <a:pPr marL="285750" indent="-285750">
              <a:buFont typeface="Wingdings" panose="05000000000000000000" charset="0"/>
              <a:buChar char="Ø"/>
            </a:pPr>
            <a:r>
              <a:rPr lang="es-AR" altLang="es-MX" sz="3200">
                <a:latin typeface="Baskerville Old Face" panose="02020602080505020303" charset="0"/>
                <a:cs typeface="Baskerville Old Face" panose="02020602080505020303" charset="0"/>
              </a:rPr>
              <a:t>Stored Procedure</a:t>
            </a:r>
            <a:endParaRPr lang="es-AR" altLang="es-MX" sz="3200">
              <a:latin typeface="Baskerville Old Face" panose="02020602080505020303" charset="0"/>
              <a:cs typeface="Baskerville Old Face" panose="02020602080505020303" charset="0"/>
            </a:endParaRPr>
          </a:p>
          <a:p>
            <a:pPr marL="285750" indent="-285750">
              <a:buFont typeface="Wingdings" panose="05000000000000000000" charset="0"/>
              <a:buChar char="Ø"/>
            </a:pPr>
            <a:r>
              <a:rPr lang="es-AR" altLang="es-MX" sz="3200">
                <a:latin typeface="Baskerville Old Face" panose="02020602080505020303" charset="0"/>
                <a:cs typeface="Baskerville Old Face" panose="02020602080505020303" charset="0"/>
              </a:rPr>
              <a:t>Interfaz gráfica de usuario</a:t>
            </a:r>
            <a:endParaRPr lang="es-AR" altLang="es-MX" sz="3200">
              <a:latin typeface="Baskerville Old Face" panose="02020602080505020303" charset="0"/>
              <a:cs typeface="Baskerville Old Face" panose="02020602080505020303" charset="0"/>
            </a:endParaRPr>
          </a:p>
          <a:p>
            <a:pPr marL="285750" indent="-285750">
              <a:buFont typeface="Wingdings" panose="05000000000000000000" charset="0"/>
              <a:buChar char="Ø"/>
            </a:pPr>
            <a:endParaRPr lang="es-AR" altLang="es-MX" sz="3200">
              <a:latin typeface="Baskerville Old Face" panose="02020602080505020303" charset="0"/>
              <a:cs typeface="Baskerville Old Face" panose="02020602080505020303" charset="0"/>
            </a:endParaRPr>
          </a:p>
        </p:txBody>
      </p:sp>
      <p:pic>
        <p:nvPicPr>
          <p:cNvPr id="21" name="Imagen 20" descr="DatosTFI"/>
          <p:cNvPicPr>
            <a:picLocks noChangeAspect="1"/>
          </p:cNvPicPr>
          <p:nvPr/>
        </p:nvPicPr>
        <p:blipFill>
          <a:blip r:embed="rId10"/>
          <a:stretch>
            <a:fillRect/>
          </a:stretch>
        </p:blipFill>
        <p:spPr>
          <a:xfrm>
            <a:off x="2475865" y="2099945"/>
            <a:ext cx="7837170" cy="47580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00" fill="hold"/>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38000"/>
          </a:blip>
          <a:stretch>
            <a:fillRect/>
          </a:stretch>
        </a:blipFill>
        <a:effectLst/>
      </p:bgPr>
    </p:bg>
    <p:spTree>
      <p:nvGrpSpPr>
        <p:cNvPr id="1" name=""/>
        <p:cNvGrpSpPr/>
        <p:nvPr/>
      </p:nvGrpSpPr>
      <p:grpSpPr>
        <a:xfrm>
          <a:off x="0" y="0"/>
          <a:ext cx="0" cy="0"/>
          <a:chOff x="0" y="0"/>
          <a:chExt cx="0" cy="0"/>
        </a:xfrm>
      </p:grpSpPr>
      <p:sp>
        <p:nvSpPr>
          <p:cNvPr id="4" name="Cuadro de texto 3"/>
          <p:cNvSpPr txBox="1"/>
          <p:nvPr/>
        </p:nvSpPr>
        <p:spPr>
          <a:xfrm>
            <a:off x="14630400" y="5821045"/>
            <a:ext cx="6782435" cy="706755"/>
          </a:xfrm>
          <a:prstGeom prst="rect">
            <a:avLst/>
          </a:prstGeom>
          <a:noFill/>
        </p:spPr>
        <p:txBody>
          <a:bodyPr wrap="square" rtlCol="0">
            <a:spAutoFit/>
          </a:bodyPr>
          <a:lstStyle/>
          <a:p>
            <a:r>
              <a:rPr lang="es-AR" altLang="es-MX" sz="4000">
                <a:solidFill>
                  <a:schemeClr val="bg1"/>
                </a:solidFill>
                <a:latin typeface="Baskerville Old Face" panose="02020602080505020303" charset="0"/>
                <a:cs typeface="Baskerville Old Face" panose="02020602080505020303" charset="0"/>
              </a:rPr>
              <a:t>Base de datos</a:t>
            </a:r>
            <a:endParaRPr lang="es-AR" altLang="es-MX" sz="4000">
              <a:solidFill>
                <a:schemeClr val="bg1"/>
              </a:solidFill>
              <a:latin typeface="Baskerville Old Face" panose="02020602080505020303" charset="0"/>
              <a:cs typeface="Baskerville Old Face" panose="02020602080505020303" charset="0"/>
            </a:endParaRPr>
          </a:p>
        </p:txBody>
      </p:sp>
      <p:pic>
        <p:nvPicPr>
          <p:cNvPr id="5" name="Imagen 4" descr="C:\Users\Danila\Documents\Paula\Imagen1-removebg-preview.pngImagen1-removebg-preview"/>
          <p:cNvPicPr>
            <a:picLocks noChangeAspect="1"/>
          </p:cNvPicPr>
          <p:nvPr/>
        </p:nvPicPr>
        <p:blipFill>
          <a:blip r:embed="rId2"/>
          <a:srcRect l="20" r="20"/>
          <a:stretch>
            <a:fillRect/>
          </a:stretch>
        </p:blipFill>
        <p:spPr>
          <a:xfrm>
            <a:off x="16207740" y="0"/>
            <a:ext cx="9037320" cy="1457960"/>
          </a:xfrm>
          <a:prstGeom prst="rect">
            <a:avLst/>
          </a:prstGeom>
        </p:spPr>
      </p:pic>
      <p:sp>
        <p:nvSpPr>
          <p:cNvPr id="6" name="Cuadro de texto 5"/>
          <p:cNvSpPr txBox="1"/>
          <p:nvPr/>
        </p:nvSpPr>
        <p:spPr>
          <a:xfrm>
            <a:off x="16640810" y="2108835"/>
            <a:ext cx="8170545" cy="922020"/>
          </a:xfrm>
          <a:prstGeom prst="rect">
            <a:avLst/>
          </a:prstGeom>
          <a:noFill/>
        </p:spPr>
        <p:txBody>
          <a:bodyPr wrap="square" rtlCol="0">
            <a:spAutoFit/>
          </a:bodyPr>
          <a:lstStyle/>
          <a:p>
            <a:pPr algn="ctr"/>
            <a:r>
              <a:rPr lang="es-AR" altLang="es-MX" sz="5400">
                <a:latin typeface="Baskerville Old Face" panose="02020602080505020303" charset="0"/>
                <a:cs typeface="Baskerville Old Face" panose="02020602080505020303" charset="0"/>
              </a:rPr>
              <a:t>Proyecto</a:t>
            </a:r>
            <a:endParaRPr lang="es-AR" altLang="es-MX" sz="5400">
              <a:latin typeface="Baskerville Old Face" panose="02020602080505020303" charset="0"/>
              <a:cs typeface="Baskerville Old Face" panose="02020602080505020303" charset="0"/>
            </a:endParaRPr>
          </a:p>
        </p:txBody>
      </p:sp>
      <p:sp>
        <p:nvSpPr>
          <p:cNvPr id="7" name="Cuadro de texto 6"/>
          <p:cNvSpPr txBox="1"/>
          <p:nvPr/>
        </p:nvSpPr>
        <p:spPr>
          <a:xfrm>
            <a:off x="17662525" y="3225800"/>
            <a:ext cx="6127750" cy="521970"/>
          </a:xfrm>
          <a:prstGeom prst="rect">
            <a:avLst/>
          </a:prstGeom>
          <a:noFill/>
        </p:spPr>
        <p:txBody>
          <a:bodyPr wrap="square" rtlCol="0">
            <a:spAutoFit/>
          </a:bodyPr>
          <a:lstStyle/>
          <a:p>
            <a:pPr algn="ctr"/>
            <a:r>
              <a:rPr lang="es-AR" altLang="es-MX" sz="2800">
                <a:latin typeface="Baskerville Old Face" panose="02020602080505020303" charset="0"/>
                <a:cs typeface="Baskerville Old Face" panose="02020602080505020303" charset="0"/>
              </a:rPr>
              <a:t>Barrera, Paula Leonela</a:t>
            </a:r>
            <a:endParaRPr lang="es-AR" altLang="es-MX" sz="2800">
              <a:latin typeface="Baskerville Old Face" panose="02020602080505020303" charset="0"/>
              <a:cs typeface="Baskerville Old Face" panose="02020602080505020303" charset="0"/>
            </a:endParaRPr>
          </a:p>
        </p:txBody>
      </p:sp>
      <p:sp>
        <p:nvSpPr>
          <p:cNvPr id="8" name="Cuadro de texto 7"/>
          <p:cNvSpPr txBox="1"/>
          <p:nvPr/>
        </p:nvSpPr>
        <p:spPr>
          <a:xfrm>
            <a:off x="18181320" y="4005580"/>
            <a:ext cx="5090795" cy="521970"/>
          </a:xfrm>
          <a:prstGeom prst="rect">
            <a:avLst/>
          </a:prstGeom>
          <a:noFill/>
        </p:spPr>
        <p:txBody>
          <a:bodyPr wrap="square" rtlCol="0">
            <a:spAutoFit/>
          </a:bodyPr>
          <a:lstStyle/>
          <a:p>
            <a:pPr algn="ctr"/>
            <a:r>
              <a:rPr lang="es-AR" altLang="es-MX" sz="2800">
                <a:latin typeface="Baskerville Old Face" panose="02020602080505020303" charset="0"/>
                <a:cs typeface="Baskerville Old Face" panose="02020602080505020303" charset="0"/>
              </a:rPr>
              <a:t>Base de Datos</a:t>
            </a:r>
            <a:endParaRPr lang="es-AR" altLang="es-MX" sz="2800">
              <a:latin typeface="Baskerville Old Face" panose="02020602080505020303" charset="0"/>
              <a:cs typeface="Baskerville Old Face" panose="02020602080505020303" charset="0"/>
            </a:endParaRPr>
          </a:p>
        </p:txBody>
      </p:sp>
      <p:sp>
        <p:nvSpPr>
          <p:cNvPr id="9" name="Cuadro de texto 8"/>
          <p:cNvSpPr txBox="1"/>
          <p:nvPr/>
        </p:nvSpPr>
        <p:spPr>
          <a:xfrm>
            <a:off x="19353530" y="4785360"/>
            <a:ext cx="2745105" cy="460375"/>
          </a:xfrm>
          <a:prstGeom prst="rect">
            <a:avLst/>
          </a:prstGeom>
          <a:noFill/>
        </p:spPr>
        <p:txBody>
          <a:bodyPr wrap="square" rtlCol="0">
            <a:spAutoFit/>
          </a:bodyPr>
          <a:lstStyle/>
          <a:p>
            <a:pPr algn="ctr"/>
            <a:r>
              <a:rPr lang="es-AR" altLang="es-MX" sz="2400">
                <a:latin typeface="Baskerville Old Face" panose="02020602080505020303" charset="0"/>
                <a:cs typeface="Baskerville Old Face" panose="02020602080505020303" charset="0"/>
              </a:rPr>
              <a:t>2024</a:t>
            </a:r>
            <a:endParaRPr lang="es-AR" altLang="es-MX" sz="2400">
              <a:latin typeface="Baskerville Old Face" panose="02020602080505020303" charset="0"/>
              <a:cs typeface="Baskerville Old Face" panose="02020602080505020303" charset="0"/>
            </a:endParaRPr>
          </a:p>
        </p:txBody>
      </p:sp>
      <p:sp>
        <p:nvSpPr>
          <p:cNvPr id="2" name="Rectángulo redondeado 1"/>
          <p:cNvSpPr/>
          <p:nvPr/>
        </p:nvSpPr>
        <p:spPr>
          <a:xfrm>
            <a:off x="171450" y="142875"/>
            <a:ext cx="1257300" cy="6590030"/>
          </a:xfrm>
          <a:prstGeom prst="roundRect">
            <a:avLst>
              <a:gd name="adj" fmla="val 50000"/>
            </a:avLst>
          </a:prstGeom>
          <a:gradFill>
            <a:gsLst>
              <a:gs pos="0">
                <a:srgbClr val="007BD3"/>
              </a:gs>
              <a:gs pos="100000">
                <a:srgbClr val="034373"/>
              </a:gs>
            </a:gsLst>
            <a:lin ang="2700000" scaled="0"/>
          </a:gradFill>
          <a:ln w="44450">
            <a:gradFill>
              <a:gsLst>
                <a:gs pos="0">
                  <a:srgbClr val="007BD3"/>
                </a:gs>
                <a:gs pos="100000">
                  <a:srgbClr val="034373"/>
                </a:gs>
              </a:gsLst>
              <a:path path="circle">
                <a:fillToRect r="100000" b="100000"/>
              </a:path>
              <a:tileRect l="-100000" t="-100000"/>
            </a:gra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s-MX" altLang="en-US"/>
          </a:p>
        </p:txBody>
      </p:sp>
      <p:sp>
        <p:nvSpPr>
          <p:cNvPr id="16" name="Óvalo 15"/>
          <p:cNvSpPr/>
          <p:nvPr/>
        </p:nvSpPr>
        <p:spPr>
          <a:xfrm>
            <a:off x="363220" y="5567045"/>
            <a:ext cx="899795" cy="899795"/>
          </a:xfrm>
          <a:prstGeom prst="ellipse">
            <a:avLst/>
          </a:prstGeom>
          <a:solidFill>
            <a:schemeClr val="bg1"/>
          </a:solidFill>
          <a:ln w="57150">
            <a:gradFill>
              <a:gsLst>
                <a:gs pos="4000">
                  <a:srgbClr val="BF31BE"/>
                </a:gs>
                <a:gs pos="71000">
                  <a:srgbClr val="7B32B2"/>
                </a:gs>
                <a:gs pos="100000">
                  <a:srgbClr val="401A5D"/>
                </a:gs>
              </a:gsLst>
            </a:gra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s-MX" altLang="en-US"/>
          </a:p>
        </p:txBody>
      </p:sp>
      <p:pic>
        <p:nvPicPr>
          <p:cNvPr id="10" name="Imagen 9" descr="system-regular-41-home"/>
          <p:cNvPicPr>
            <a:picLocks noChangeAspect="1"/>
          </p:cNvPicPr>
          <p:nvPr/>
        </p:nvPicPr>
        <p:blipFill>
          <a:blip r:embed="rId3">
            <a:lum bright="100000" contrast="-100000"/>
          </a:blip>
          <a:stretch>
            <a:fillRect/>
          </a:stretch>
        </p:blipFill>
        <p:spPr>
          <a:xfrm>
            <a:off x="530225" y="645160"/>
            <a:ext cx="539750" cy="539750"/>
          </a:xfrm>
          <a:prstGeom prst="rect">
            <a:avLst/>
          </a:prstGeom>
        </p:spPr>
      </p:pic>
      <p:pic>
        <p:nvPicPr>
          <p:cNvPr id="11" name="Imagen 10" descr="icons8-introducir-64-removebg-preview"/>
          <p:cNvPicPr>
            <a:picLocks noChangeAspect="1"/>
          </p:cNvPicPr>
          <p:nvPr/>
        </p:nvPicPr>
        <p:blipFill>
          <a:blip r:embed="rId4">
            <a:lum bright="100000" contrast="-100000"/>
          </a:blip>
          <a:stretch>
            <a:fillRect/>
          </a:stretch>
        </p:blipFill>
        <p:spPr>
          <a:xfrm>
            <a:off x="530225" y="1665605"/>
            <a:ext cx="539750" cy="539750"/>
          </a:xfrm>
          <a:prstGeom prst="rect">
            <a:avLst/>
          </a:prstGeom>
        </p:spPr>
      </p:pic>
      <p:pic>
        <p:nvPicPr>
          <p:cNvPr id="12" name="Imagen 11" descr="algoritmo-unscreen"/>
          <p:cNvPicPr>
            <a:picLocks noChangeAspect="1"/>
          </p:cNvPicPr>
          <p:nvPr/>
        </p:nvPicPr>
        <p:blipFill>
          <a:blip r:embed="rId5">
            <a:lum bright="100000" contrast="-62000"/>
          </a:blip>
          <a:stretch>
            <a:fillRect/>
          </a:stretch>
        </p:blipFill>
        <p:spPr>
          <a:xfrm>
            <a:off x="530225" y="2686050"/>
            <a:ext cx="539750" cy="539750"/>
          </a:xfrm>
          <a:prstGeom prst="rect">
            <a:avLst/>
          </a:prstGeom>
        </p:spPr>
      </p:pic>
      <p:pic>
        <p:nvPicPr>
          <p:cNvPr id="13" name="Imagen 12" descr="entidad"/>
          <p:cNvPicPr>
            <a:picLocks noChangeAspect="1"/>
          </p:cNvPicPr>
          <p:nvPr/>
        </p:nvPicPr>
        <p:blipFill>
          <a:blip r:embed="rId6">
            <a:lum bright="100000" contrast="20000"/>
          </a:blip>
          <a:stretch>
            <a:fillRect/>
          </a:stretch>
        </p:blipFill>
        <p:spPr>
          <a:xfrm>
            <a:off x="530225" y="3706495"/>
            <a:ext cx="539750" cy="539750"/>
          </a:xfrm>
          <a:prstGeom prst="rect">
            <a:avLst/>
          </a:prstGeom>
        </p:spPr>
      </p:pic>
      <p:pic>
        <p:nvPicPr>
          <p:cNvPr id="14" name="Imagen 13" descr="icono-relacional"/>
          <p:cNvPicPr>
            <a:picLocks noChangeAspect="1"/>
          </p:cNvPicPr>
          <p:nvPr/>
        </p:nvPicPr>
        <p:blipFill>
          <a:blip r:embed="rId7">
            <a:lum bright="-100000" contrast="50000"/>
          </a:blip>
          <a:stretch>
            <a:fillRect/>
          </a:stretch>
        </p:blipFill>
        <p:spPr>
          <a:xfrm>
            <a:off x="530225" y="4726940"/>
            <a:ext cx="539750" cy="539750"/>
          </a:xfrm>
          <a:prstGeom prst="rect">
            <a:avLst/>
          </a:prstGeom>
        </p:spPr>
      </p:pic>
      <p:pic>
        <p:nvPicPr>
          <p:cNvPr id="15" name="Imagen 14" descr="resolucion-de-problemas-unscreen"/>
          <p:cNvPicPr>
            <a:picLocks noChangeAspect="1"/>
          </p:cNvPicPr>
          <p:nvPr/>
        </p:nvPicPr>
        <p:blipFill>
          <a:blip r:embed="rId8">
            <a:lum bright="-8000" contrast="100000"/>
          </a:blip>
          <a:stretch>
            <a:fillRect/>
          </a:stretch>
        </p:blipFill>
        <p:spPr>
          <a:xfrm>
            <a:off x="530225" y="5747385"/>
            <a:ext cx="539750" cy="539750"/>
          </a:xfrm>
          <a:prstGeom prst="rect">
            <a:avLst/>
          </a:prstGeom>
        </p:spPr>
      </p:pic>
      <p:sp>
        <p:nvSpPr>
          <p:cNvPr id="19" name="Cuadro de texto 18"/>
          <p:cNvSpPr txBox="1"/>
          <p:nvPr/>
        </p:nvSpPr>
        <p:spPr>
          <a:xfrm>
            <a:off x="1760855" y="7898765"/>
            <a:ext cx="3952240" cy="768350"/>
          </a:xfrm>
          <a:prstGeom prst="rect">
            <a:avLst/>
          </a:prstGeom>
          <a:noFill/>
        </p:spPr>
        <p:txBody>
          <a:bodyPr wrap="square" rtlCol="0">
            <a:spAutoFit/>
          </a:bodyPr>
          <a:lstStyle/>
          <a:p>
            <a:r>
              <a:rPr lang="es-AR" altLang="es-MX" sz="44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rPr>
              <a:t>Introducción</a:t>
            </a:r>
            <a:endParaRPr lang="es-AR" altLang="es-MX" sz="44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endParaRPr>
          </a:p>
        </p:txBody>
      </p:sp>
      <p:sp>
        <p:nvSpPr>
          <p:cNvPr id="20" name="Cuadro de texto 19"/>
          <p:cNvSpPr txBox="1"/>
          <p:nvPr/>
        </p:nvSpPr>
        <p:spPr>
          <a:xfrm>
            <a:off x="1966595" y="8652510"/>
            <a:ext cx="10225405" cy="5354320"/>
          </a:xfrm>
          <a:prstGeom prst="rect">
            <a:avLst/>
          </a:prstGeom>
          <a:noFill/>
        </p:spPr>
        <p:txBody>
          <a:bodyPr wrap="square" rtlCol="0">
            <a:spAutoFit/>
          </a:bodyPr>
          <a:lstStyle/>
          <a:p>
            <a:pPr algn="just"/>
            <a:r>
              <a:rPr lang="es-MX" altLang="en-US">
                <a:latin typeface="Baskerville Old Face" panose="02020602080505020303" charset="0"/>
                <a:cs typeface="Baskerville Old Face" panose="02020602080505020303" charset="0"/>
              </a:rPr>
              <a:t>Enunciado (Empresa de Turismo):</a:t>
            </a:r>
            <a:endParaRPr lang="es-MX" altLang="en-US">
              <a:latin typeface="Baskerville Old Face" panose="02020602080505020303" charset="0"/>
              <a:cs typeface="Baskerville Old Face" panose="02020602080505020303" charset="0"/>
            </a:endParaRPr>
          </a:p>
          <a:p>
            <a:pPr algn="just"/>
            <a:r>
              <a:rPr lang="es-MX" altLang="en-US">
                <a:latin typeface="Baskerville Old Face" panose="02020602080505020303" charset="0"/>
                <a:cs typeface="Baskerville Old Face" panose="02020602080505020303" charset="0"/>
              </a:rPr>
              <a:t>Se pretende llevar a cabo un sitio web que permita tener organizada la información perteneciente a la empresa de Turismo TucuMax, la cual posee las siguientes características, se manejan principalmente con un calendario de eventos los cuales son todos aquellos que suceden semanalmente, esto permite al turista poder planificar con anterioridad su estadía, en donde figura el lugar, fecha de inicio, fin del evento, que tipo de evento es (cultura, espectáculo, cine, musical, etc.) si tiene entrada cuanto sale, coordenadas gps (google maps), localidad, sponsor si los hubieses, además cada evento posee un póster o imagen para denotar al evento y una descripción de lo que se presenta en dicho evento. </a:t>
            </a:r>
            <a:endParaRPr lang="es-MX" altLang="en-US">
              <a:latin typeface="Baskerville Old Face" panose="02020602080505020303" charset="0"/>
              <a:cs typeface="Baskerville Old Face" panose="02020602080505020303" charset="0"/>
            </a:endParaRPr>
          </a:p>
          <a:p>
            <a:pPr algn="just"/>
            <a:r>
              <a:rPr lang="es-MX" altLang="en-US">
                <a:latin typeface="Baskerville Old Face" panose="02020602080505020303" charset="0"/>
                <a:cs typeface="Baskerville Old Face" panose="02020602080505020303" charset="0"/>
              </a:rPr>
              <a:t>En otra sección posee los restaurantes que tienen habilitación por la municipalidad de San Miguel de Tucumán, de los cuales se necesita tener la siguiente información: dirección, horario de atención, tipo de comidas, bebidas, </a:t>
            </a:r>
            <a:endParaRPr lang="es-MX" altLang="en-US">
              <a:latin typeface="Baskerville Old Face" panose="02020602080505020303" charset="0"/>
              <a:cs typeface="Baskerville Old Face" panose="02020602080505020303" charset="0"/>
            </a:endParaRPr>
          </a:p>
          <a:p>
            <a:pPr algn="just"/>
            <a:r>
              <a:rPr lang="es-MX" altLang="en-US">
                <a:latin typeface="Baskerville Old Face" panose="02020602080505020303" charset="0"/>
                <a:cs typeface="Baskerville Old Face" panose="02020602080505020303" charset="0"/>
              </a:rPr>
              <a:t>características especiales como por ejemplo si posee rampa para discapacitados, comida para celíacos, etc. También debe contener la información referida a los hoteles, de los cuales se debe tener direcciones, características, habitaciones y las distintas clases de servicios. </a:t>
            </a:r>
            <a:endParaRPr lang="es-MX" altLang="en-US">
              <a:latin typeface="Baskerville Old Face" panose="02020602080505020303" charset="0"/>
              <a:cs typeface="Baskerville Old Face" panose="02020602080505020303" charset="0"/>
            </a:endParaRPr>
          </a:p>
          <a:p>
            <a:pPr algn="just"/>
            <a:r>
              <a:rPr lang="es-MX" altLang="en-US">
                <a:latin typeface="Baskerville Old Face" panose="02020602080505020303" charset="0"/>
                <a:cs typeface="Baskerville Old Face" panose="02020602080505020303" charset="0"/>
              </a:rPr>
              <a:t>Además de brindar estos servicios también cuenta con información acerca de los lugares turísticos para visitar, y las actividades que se pueden realizar (tirolesa, parapente, etc.). Estos lugares pueden corresponder a los distintos circuitos que comprenden la guía turística de Tucumán. </a:t>
            </a:r>
            <a:endParaRPr lang="es-MX" altLang="en-US">
              <a:latin typeface="Baskerville Old Face" panose="02020602080505020303" charset="0"/>
              <a:cs typeface="Baskerville Old Face" panose="02020602080505020303" charset="0"/>
            </a:endParaRPr>
          </a:p>
          <a:p>
            <a:pPr algn="just"/>
            <a:r>
              <a:rPr lang="es-MX" altLang="en-US">
                <a:latin typeface="Baskerville Old Face" panose="02020602080505020303" charset="0"/>
                <a:cs typeface="Baskerville Old Face" panose="02020602080505020303" charset="0"/>
              </a:rPr>
              <a:t>Cada uno de los lugares antes mencionados pueden tener o no una galería de imágenes o videos que permite </a:t>
            </a:r>
            <a:endParaRPr lang="es-MX" altLang="en-US">
              <a:latin typeface="Baskerville Old Face" panose="02020602080505020303" charset="0"/>
              <a:cs typeface="Baskerville Old Face" panose="02020602080505020303" charset="0"/>
            </a:endParaRPr>
          </a:p>
          <a:p>
            <a:pPr algn="just"/>
            <a:r>
              <a:rPr lang="es-MX" altLang="en-US">
                <a:latin typeface="Baskerville Old Face" panose="02020602080505020303" charset="0"/>
                <a:cs typeface="Baskerville Old Face" panose="02020602080505020303" charset="0"/>
              </a:rPr>
              <a:t>ilustrar mejor el artículo.</a:t>
            </a:r>
            <a:endParaRPr lang="es-MX" altLang="en-US">
              <a:latin typeface="Baskerville Old Face" panose="02020602080505020303" charset="0"/>
              <a:cs typeface="Baskerville Old Face" panose="02020602080505020303" charset="0"/>
            </a:endParaRPr>
          </a:p>
        </p:txBody>
      </p:sp>
      <p:sp>
        <p:nvSpPr>
          <p:cNvPr id="3" name="Cuadro de texto 2"/>
          <p:cNvSpPr txBox="1"/>
          <p:nvPr/>
        </p:nvSpPr>
        <p:spPr>
          <a:xfrm>
            <a:off x="1428750" y="406400"/>
            <a:ext cx="6048375" cy="645160"/>
          </a:xfrm>
          <a:prstGeom prst="rect">
            <a:avLst/>
          </a:prstGeom>
          <a:noFill/>
        </p:spPr>
        <p:txBody>
          <a:bodyPr wrap="square" rtlCol="0">
            <a:spAutoFit/>
          </a:bodyPr>
          <a:lstStyle/>
          <a:p>
            <a:r>
              <a:rPr lang="es-AR" altLang="es-MX" sz="36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rPr>
              <a:t>Conclusión</a:t>
            </a:r>
            <a:endParaRPr lang="es-AR" altLang="es-MX" sz="36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endParaRPr>
          </a:p>
        </p:txBody>
      </p:sp>
      <p:pic>
        <p:nvPicPr>
          <p:cNvPr id="17" name="Imagen 16" descr="relacional"/>
          <p:cNvPicPr>
            <a:picLocks noChangeAspect="1"/>
          </p:cNvPicPr>
          <p:nvPr/>
        </p:nvPicPr>
        <p:blipFill>
          <a:blip r:embed="rId9"/>
          <a:stretch>
            <a:fillRect/>
          </a:stretch>
        </p:blipFill>
        <p:spPr>
          <a:xfrm>
            <a:off x="1760855" y="7898765"/>
            <a:ext cx="10763250" cy="6212840"/>
          </a:xfrm>
          <a:prstGeom prst="rect">
            <a:avLst/>
          </a:prstGeom>
        </p:spPr>
      </p:pic>
      <p:sp>
        <p:nvSpPr>
          <p:cNvPr id="21" name="Cuadro de texto 20"/>
          <p:cNvSpPr txBox="1"/>
          <p:nvPr/>
        </p:nvSpPr>
        <p:spPr>
          <a:xfrm>
            <a:off x="1428750" y="1148715"/>
            <a:ext cx="10474325" cy="5584190"/>
          </a:xfrm>
          <a:prstGeom prst="rect">
            <a:avLst/>
          </a:prstGeom>
          <a:noFill/>
        </p:spPr>
        <p:txBody>
          <a:bodyPr wrap="square" rtlCol="0">
            <a:noAutofit/>
          </a:bodyPr>
          <a:lstStyle/>
          <a:p>
            <a:pPr algn="just"/>
            <a:r>
              <a:rPr lang="es-MX" altLang="en-US" sz="2100">
                <a:latin typeface="Baskerville Old Face" panose="02020602080505020303" charset="0"/>
                <a:cs typeface="Baskerville Old Face" panose="02020602080505020303" charset="0"/>
              </a:rPr>
              <a:t>El desarrollo del sitio web para la empresa de turismo “TucuMax” representa una solución integral para organizar y gestionar información turística en San Miguel de Tucumán. Mediante la implementación de un modelo de base de datos sólido, se permitirá a los usuarios acceder de forma eficiente a información clave sobre eventos, restaurantes, hoteles, lugares turísticos y actividades recreativas, mejorando así la experiencia de planificación de su estadía.</a:t>
            </a:r>
            <a:endParaRPr lang="es-MX" altLang="en-US" sz="2100">
              <a:latin typeface="Baskerville Old Face" panose="02020602080505020303" charset="0"/>
              <a:cs typeface="Baskerville Old Face" panose="02020602080505020303" charset="0"/>
            </a:endParaRPr>
          </a:p>
          <a:p>
            <a:pPr algn="just"/>
            <a:r>
              <a:rPr lang="es-MX" altLang="en-US" sz="2100">
                <a:latin typeface="Baskerville Old Face" panose="02020602080505020303" charset="0"/>
                <a:cs typeface="Baskerville Old Face" panose="02020602080505020303" charset="0"/>
              </a:rPr>
              <a:t>Este proyecto no solo beneficiará a los turistas, facilitando la búsqueda y reserva de actividades y servicios, sino que también fortalecerá el sector turístico local, proporcionando una plataforma centralizada para promocionar los atractivos y servicios de la región. La inclusión de galerías multimedia, descripciones detalladas y un calendario de eventos actualizado convertirá al sitio en una herramienta valiosa tanto para los visitantes como para los operadores turísticos, optimizando el flujo de información y promoviendo la interacción entre la oferta turística y la demanda. En resumen, el proyecto garantiza un espacio digital dinámico y funcional que contribuirá al crecimiento del turismo en la región y posicionará a “TucuMax” como un referente en la gestión de información turística.</a:t>
            </a:r>
            <a:endParaRPr lang="es-MX" altLang="en-US" sz="2100">
              <a:latin typeface="Baskerville Old Face" panose="02020602080505020303" charset="0"/>
              <a:cs typeface="Baskerville Old Face" panose="02020602080505020303"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00" fill="hold"/>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38000"/>
          </a:blip>
          <a:stretch>
            <a:fillRect/>
          </a:stretch>
        </a:blipFill>
        <a:effectLst/>
      </p:bgPr>
    </p:bg>
    <p:spTree>
      <p:nvGrpSpPr>
        <p:cNvPr id="1" name=""/>
        <p:cNvGrpSpPr/>
        <p:nvPr/>
      </p:nvGrpSpPr>
      <p:grpSpPr>
        <a:xfrm>
          <a:off x="0" y="0"/>
          <a:ext cx="0" cy="0"/>
          <a:chOff x="0" y="0"/>
          <a:chExt cx="0" cy="0"/>
        </a:xfrm>
      </p:grpSpPr>
      <p:sp>
        <p:nvSpPr>
          <p:cNvPr id="4" name="Cuadro de texto 3"/>
          <p:cNvSpPr txBox="1"/>
          <p:nvPr/>
        </p:nvSpPr>
        <p:spPr>
          <a:xfrm>
            <a:off x="14630400" y="5821045"/>
            <a:ext cx="6782435" cy="706755"/>
          </a:xfrm>
          <a:prstGeom prst="rect">
            <a:avLst/>
          </a:prstGeom>
          <a:noFill/>
        </p:spPr>
        <p:txBody>
          <a:bodyPr wrap="square" rtlCol="0">
            <a:spAutoFit/>
          </a:bodyPr>
          <a:lstStyle/>
          <a:p>
            <a:r>
              <a:rPr lang="es-AR" altLang="es-MX" sz="4000">
                <a:solidFill>
                  <a:schemeClr val="bg1"/>
                </a:solidFill>
                <a:latin typeface="Baskerville Old Face" panose="02020602080505020303" charset="0"/>
                <a:cs typeface="Baskerville Old Face" panose="02020602080505020303" charset="0"/>
              </a:rPr>
              <a:t>Base de datos</a:t>
            </a:r>
            <a:endParaRPr lang="es-AR" altLang="es-MX" sz="4000">
              <a:solidFill>
                <a:schemeClr val="bg1"/>
              </a:solidFill>
              <a:latin typeface="Baskerville Old Face" panose="02020602080505020303" charset="0"/>
              <a:cs typeface="Baskerville Old Face" panose="02020602080505020303" charset="0"/>
            </a:endParaRPr>
          </a:p>
        </p:txBody>
      </p:sp>
      <p:pic>
        <p:nvPicPr>
          <p:cNvPr id="5" name="Imagen 4" descr="C:\Users\Danila\Documents\Paula\Imagen1-removebg-preview.pngImagen1-removebg-preview"/>
          <p:cNvPicPr>
            <a:picLocks noChangeAspect="1"/>
          </p:cNvPicPr>
          <p:nvPr/>
        </p:nvPicPr>
        <p:blipFill>
          <a:blip r:embed="rId2"/>
          <a:srcRect l="20" r="20"/>
          <a:stretch>
            <a:fillRect/>
          </a:stretch>
        </p:blipFill>
        <p:spPr>
          <a:xfrm>
            <a:off x="16207740" y="0"/>
            <a:ext cx="9037320" cy="1457960"/>
          </a:xfrm>
          <a:prstGeom prst="rect">
            <a:avLst/>
          </a:prstGeom>
        </p:spPr>
      </p:pic>
      <p:sp>
        <p:nvSpPr>
          <p:cNvPr id="6" name="Cuadro de texto 5"/>
          <p:cNvSpPr txBox="1"/>
          <p:nvPr/>
        </p:nvSpPr>
        <p:spPr>
          <a:xfrm>
            <a:off x="16640810" y="2108835"/>
            <a:ext cx="8170545" cy="922020"/>
          </a:xfrm>
          <a:prstGeom prst="rect">
            <a:avLst/>
          </a:prstGeom>
          <a:noFill/>
        </p:spPr>
        <p:txBody>
          <a:bodyPr wrap="square" rtlCol="0">
            <a:spAutoFit/>
          </a:bodyPr>
          <a:lstStyle/>
          <a:p>
            <a:pPr algn="ctr"/>
            <a:r>
              <a:rPr lang="es-AR" altLang="es-MX" sz="5400">
                <a:latin typeface="Baskerville Old Face" panose="02020602080505020303" charset="0"/>
                <a:cs typeface="Baskerville Old Face" panose="02020602080505020303" charset="0"/>
              </a:rPr>
              <a:t>Proyecto</a:t>
            </a:r>
            <a:endParaRPr lang="es-AR" altLang="es-MX" sz="5400">
              <a:latin typeface="Baskerville Old Face" panose="02020602080505020303" charset="0"/>
              <a:cs typeface="Baskerville Old Face" panose="02020602080505020303" charset="0"/>
            </a:endParaRPr>
          </a:p>
        </p:txBody>
      </p:sp>
      <p:sp>
        <p:nvSpPr>
          <p:cNvPr id="7" name="Cuadro de texto 6"/>
          <p:cNvSpPr txBox="1"/>
          <p:nvPr/>
        </p:nvSpPr>
        <p:spPr>
          <a:xfrm>
            <a:off x="17662525" y="3225800"/>
            <a:ext cx="6127750" cy="521970"/>
          </a:xfrm>
          <a:prstGeom prst="rect">
            <a:avLst/>
          </a:prstGeom>
          <a:noFill/>
        </p:spPr>
        <p:txBody>
          <a:bodyPr wrap="square" rtlCol="0">
            <a:spAutoFit/>
          </a:bodyPr>
          <a:lstStyle/>
          <a:p>
            <a:pPr algn="ctr"/>
            <a:r>
              <a:rPr lang="es-AR" altLang="es-MX" sz="2800">
                <a:latin typeface="Baskerville Old Face" panose="02020602080505020303" charset="0"/>
                <a:cs typeface="Baskerville Old Face" panose="02020602080505020303" charset="0"/>
              </a:rPr>
              <a:t>Barrera, Paula Leonela</a:t>
            </a:r>
            <a:endParaRPr lang="es-AR" altLang="es-MX" sz="2800">
              <a:latin typeface="Baskerville Old Face" panose="02020602080505020303" charset="0"/>
              <a:cs typeface="Baskerville Old Face" panose="02020602080505020303" charset="0"/>
            </a:endParaRPr>
          </a:p>
        </p:txBody>
      </p:sp>
      <p:sp>
        <p:nvSpPr>
          <p:cNvPr id="8" name="Cuadro de texto 7"/>
          <p:cNvSpPr txBox="1"/>
          <p:nvPr/>
        </p:nvSpPr>
        <p:spPr>
          <a:xfrm>
            <a:off x="18181320" y="4005580"/>
            <a:ext cx="5090795" cy="521970"/>
          </a:xfrm>
          <a:prstGeom prst="rect">
            <a:avLst/>
          </a:prstGeom>
          <a:noFill/>
        </p:spPr>
        <p:txBody>
          <a:bodyPr wrap="square" rtlCol="0">
            <a:spAutoFit/>
          </a:bodyPr>
          <a:lstStyle/>
          <a:p>
            <a:pPr algn="ctr"/>
            <a:r>
              <a:rPr lang="es-AR" altLang="es-MX" sz="2800">
                <a:latin typeface="Baskerville Old Face" panose="02020602080505020303" charset="0"/>
                <a:cs typeface="Baskerville Old Face" panose="02020602080505020303" charset="0"/>
              </a:rPr>
              <a:t>Base de Datos</a:t>
            </a:r>
            <a:endParaRPr lang="es-AR" altLang="es-MX" sz="2800">
              <a:latin typeface="Baskerville Old Face" panose="02020602080505020303" charset="0"/>
              <a:cs typeface="Baskerville Old Face" panose="02020602080505020303" charset="0"/>
            </a:endParaRPr>
          </a:p>
        </p:txBody>
      </p:sp>
      <p:sp>
        <p:nvSpPr>
          <p:cNvPr id="9" name="Cuadro de texto 8"/>
          <p:cNvSpPr txBox="1"/>
          <p:nvPr/>
        </p:nvSpPr>
        <p:spPr>
          <a:xfrm>
            <a:off x="19353530" y="4785360"/>
            <a:ext cx="2745105" cy="460375"/>
          </a:xfrm>
          <a:prstGeom prst="rect">
            <a:avLst/>
          </a:prstGeom>
          <a:noFill/>
        </p:spPr>
        <p:txBody>
          <a:bodyPr wrap="square" rtlCol="0">
            <a:spAutoFit/>
          </a:bodyPr>
          <a:lstStyle/>
          <a:p>
            <a:pPr algn="ctr"/>
            <a:r>
              <a:rPr lang="es-AR" altLang="es-MX" sz="2400">
                <a:latin typeface="Baskerville Old Face" panose="02020602080505020303" charset="0"/>
                <a:cs typeface="Baskerville Old Face" panose="02020602080505020303" charset="0"/>
              </a:rPr>
              <a:t>2024</a:t>
            </a:r>
            <a:endParaRPr lang="es-AR" altLang="es-MX" sz="2400">
              <a:latin typeface="Baskerville Old Face" panose="02020602080505020303" charset="0"/>
              <a:cs typeface="Baskerville Old Face" panose="02020602080505020303" charset="0"/>
            </a:endParaRPr>
          </a:p>
        </p:txBody>
      </p:sp>
      <p:sp>
        <p:nvSpPr>
          <p:cNvPr id="2" name="Rectángulo redondeado 1"/>
          <p:cNvSpPr/>
          <p:nvPr/>
        </p:nvSpPr>
        <p:spPr>
          <a:xfrm>
            <a:off x="-187325" y="-7349490"/>
            <a:ext cx="1257300" cy="6590030"/>
          </a:xfrm>
          <a:prstGeom prst="roundRect">
            <a:avLst>
              <a:gd name="adj" fmla="val 50000"/>
            </a:avLst>
          </a:prstGeom>
          <a:gradFill>
            <a:gsLst>
              <a:gs pos="0">
                <a:srgbClr val="007BD3"/>
              </a:gs>
              <a:gs pos="100000">
                <a:srgbClr val="034373"/>
              </a:gs>
            </a:gsLst>
            <a:lin ang="2700000" scaled="0"/>
          </a:gradFill>
          <a:ln w="44450">
            <a:gradFill>
              <a:gsLst>
                <a:gs pos="0">
                  <a:srgbClr val="007BD3"/>
                </a:gs>
                <a:gs pos="100000">
                  <a:srgbClr val="034373"/>
                </a:gs>
              </a:gsLst>
              <a:path path="circle">
                <a:fillToRect r="100000" b="100000"/>
              </a:path>
              <a:tileRect l="-100000" t="-100000"/>
            </a:gra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s-MX" altLang="en-US"/>
          </a:p>
        </p:txBody>
      </p:sp>
      <p:sp>
        <p:nvSpPr>
          <p:cNvPr id="16" name="Óvalo 15"/>
          <p:cNvSpPr/>
          <p:nvPr/>
        </p:nvSpPr>
        <p:spPr>
          <a:xfrm>
            <a:off x="4445" y="-1925320"/>
            <a:ext cx="899795" cy="899795"/>
          </a:xfrm>
          <a:prstGeom prst="ellipse">
            <a:avLst/>
          </a:prstGeom>
          <a:solidFill>
            <a:schemeClr val="bg1"/>
          </a:solidFill>
          <a:ln w="57150">
            <a:gradFill>
              <a:gsLst>
                <a:gs pos="4000">
                  <a:srgbClr val="BF31BE"/>
                </a:gs>
                <a:gs pos="71000">
                  <a:srgbClr val="7B32B2"/>
                </a:gs>
                <a:gs pos="100000">
                  <a:srgbClr val="401A5D"/>
                </a:gs>
              </a:gsLst>
            </a:gra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s-MX" altLang="en-US"/>
          </a:p>
        </p:txBody>
      </p:sp>
      <p:pic>
        <p:nvPicPr>
          <p:cNvPr id="10" name="Imagen 9" descr="system-regular-41-home"/>
          <p:cNvPicPr>
            <a:picLocks noChangeAspect="1"/>
          </p:cNvPicPr>
          <p:nvPr/>
        </p:nvPicPr>
        <p:blipFill>
          <a:blip r:embed="rId3">
            <a:lum bright="100000" contrast="-100000"/>
          </a:blip>
          <a:stretch>
            <a:fillRect/>
          </a:stretch>
        </p:blipFill>
        <p:spPr>
          <a:xfrm>
            <a:off x="171450" y="-6847205"/>
            <a:ext cx="539750" cy="539750"/>
          </a:xfrm>
          <a:prstGeom prst="rect">
            <a:avLst/>
          </a:prstGeom>
        </p:spPr>
      </p:pic>
      <p:pic>
        <p:nvPicPr>
          <p:cNvPr id="11" name="Imagen 10" descr="icons8-introducir-64-removebg-preview"/>
          <p:cNvPicPr>
            <a:picLocks noChangeAspect="1"/>
          </p:cNvPicPr>
          <p:nvPr/>
        </p:nvPicPr>
        <p:blipFill>
          <a:blip r:embed="rId4">
            <a:lum bright="100000" contrast="-100000"/>
          </a:blip>
          <a:stretch>
            <a:fillRect/>
          </a:stretch>
        </p:blipFill>
        <p:spPr>
          <a:xfrm>
            <a:off x="171450" y="-5826760"/>
            <a:ext cx="539750" cy="539750"/>
          </a:xfrm>
          <a:prstGeom prst="rect">
            <a:avLst/>
          </a:prstGeom>
        </p:spPr>
      </p:pic>
      <p:pic>
        <p:nvPicPr>
          <p:cNvPr id="12" name="Imagen 11" descr="algoritmo-unscreen"/>
          <p:cNvPicPr>
            <a:picLocks noChangeAspect="1"/>
          </p:cNvPicPr>
          <p:nvPr/>
        </p:nvPicPr>
        <p:blipFill>
          <a:blip r:embed="rId5">
            <a:lum bright="100000" contrast="-62000"/>
          </a:blip>
          <a:stretch>
            <a:fillRect/>
          </a:stretch>
        </p:blipFill>
        <p:spPr>
          <a:xfrm>
            <a:off x="171450" y="-4806315"/>
            <a:ext cx="539750" cy="539750"/>
          </a:xfrm>
          <a:prstGeom prst="rect">
            <a:avLst/>
          </a:prstGeom>
        </p:spPr>
      </p:pic>
      <p:pic>
        <p:nvPicPr>
          <p:cNvPr id="13" name="Imagen 12" descr="entidad"/>
          <p:cNvPicPr>
            <a:picLocks noChangeAspect="1"/>
          </p:cNvPicPr>
          <p:nvPr/>
        </p:nvPicPr>
        <p:blipFill>
          <a:blip r:embed="rId6">
            <a:lum bright="100000" contrast="20000"/>
          </a:blip>
          <a:stretch>
            <a:fillRect/>
          </a:stretch>
        </p:blipFill>
        <p:spPr>
          <a:xfrm>
            <a:off x="171450" y="-3785870"/>
            <a:ext cx="539750" cy="539750"/>
          </a:xfrm>
          <a:prstGeom prst="rect">
            <a:avLst/>
          </a:prstGeom>
        </p:spPr>
      </p:pic>
      <p:pic>
        <p:nvPicPr>
          <p:cNvPr id="14" name="Imagen 13" descr="icono-relacional"/>
          <p:cNvPicPr>
            <a:picLocks noChangeAspect="1"/>
          </p:cNvPicPr>
          <p:nvPr/>
        </p:nvPicPr>
        <p:blipFill>
          <a:blip r:embed="rId7">
            <a:lum bright="-100000" contrast="50000"/>
          </a:blip>
          <a:stretch>
            <a:fillRect/>
          </a:stretch>
        </p:blipFill>
        <p:spPr>
          <a:xfrm>
            <a:off x="171450" y="-2765425"/>
            <a:ext cx="539750" cy="539750"/>
          </a:xfrm>
          <a:prstGeom prst="rect">
            <a:avLst/>
          </a:prstGeom>
        </p:spPr>
      </p:pic>
      <p:pic>
        <p:nvPicPr>
          <p:cNvPr id="15" name="Imagen 14" descr="resolucion-de-problemas-unscreen"/>
          <p:cNvPicPr>
            <a:picLocks noChangeAspect="1"/>
          </p:cNvPicPr>
          <p:nvPr/>
        </p:nvPicPr>
        <p:blipFill>
          <a:blip r:embed="rId8">
            <a:lum bright="-8000" contrast="100000"/>
          </a:blip>
          <a:stretch>
            <a:fillRect/>
          </a:stretch>
        </p:blipFill>
        <p:spPr>
          <a:xfrm>
            <a:off x="171450" y="-1744980"/>
            <a:ext cx="539750" cy="539750"/>
          </a:xfrm>
          <a:prstGeom prst="rect">
            <a:avLst/>
          </a:prstGeom>
        </p:spPr>
      </p:pic>
      <p:sp>
        <p:nvSpPr>
          <p:cNvPr id="19" name="Cuadro de texto 18"/>
          <p:cNvSpPr txBox="1"/>
          <p:nvPr/>
        </p:nvSpPr>
        <p:spPr>
          <a:xfrm>
            <a:off x="1760855" y="7898765"/>
            <a:ext cx="3952240" cy="768350"/>
          </a:xfrm>
          <a:prstGeom prst="rect">
            <a:avLst/>
          </a:prstGeom>
          <a:noFill/>
        </p:spPr>
        <p:txBody>
          <a:bodyPr wrap="square" rtlCol="0">
            <a:spAutoFit/>
          </a:bodyPr>
          <a:lstStyle/>
          <a:p>
            <a:r>
              <a:rPr lang="es-AR" altLang="es-MX" sz="44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rPr>
              <a:t>Introducción</a:t>
            </a:r>
            <a:endParaRPr lang="es-AR" altLang="es-MX" sz="44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endParaRPr>
          </a:p>
        </p:txBody>
      </p:sp>
      <p:sp>
        <p:nvSpPr>
          <p:cNvPr id="20" name="Cuadro de texto 19"/>
          <p:cNvSpPr txBox="1"/>
          <p:nvPr/>
        </p:nvSpPr>
        <p:spPr>
          <a:xfrm>
            <a:off x="1966595" y="8652510"/>
            <a:ext cx="10225405" cy="5354320"/>
          </a:xfrm>
          <a:prstGeom prst="rect">
            <a:avLst/>
          </a:prstGeom>
          <a:noFill/>
        </p:spPr>
        <p:txBody>
          <a:bodyPr wrap="square" rtlCol="0">
            <a:spAutoFit/>
          </a:bodyPr>
          <a:lstStyle/>
          <a:p>
            <a:pPr algn="just"/>
            <a:r>
              <a:rPr lang="es-MX" altLang="en-US">
                <a:latin typeface="Baskerville Old Face" panose="02020602080505020303" charset="0"/>
                <a:cs typeface="Baskerville Old Face" panose="02020602080505020303" charset="0"/>
              </a:rPr>
              <a:t>Enunciado (Empresa de Turismo):</a:t>
            </a:r>
            <a:endParaRPr lang="es-MX" altLang="en-US">
              <a:latin typeface="Baskerville Old Face" panose="02020602080505020303" charset="0"/>
              <a:cs typeface="Baskerville Old Face" panose="02020602080505020303" charset="0"/>
            </a:endParaRPr>
          </a:p>
          <a:p>
            <a:pPr algn="just"/>
            <a:r>
              <a:rPr lang="es-MX" altLang="en-US">
                <a:latin typeface="Baskerville Old Face" panose="02020602080505020303" charset="0"/>
                <a:cs typeface="Baskerville Old Face" panose="02020602080505020303" charset="0"/>
              </a:rPr>
              <a:t>Se pretende llevar a cabo un sitio web que permita tener organizada la información perteneciente a la empresa de Turismo TucuMax, la cual posee las siguientes características, se manejan principalmente con un calendario de eventos los cuales son todos aquellos que suceden semanalmente, esto permite al turista poder planificar con anterioridad su estadía, en donde figura el lugar, fecha de inicio, fin del evento, que tipo de evento es (cultura, espectáculo, cine, musical, etc.) si tiene entrada cuanto sale, coordenadas gps (google maps), localidad, sponsor si los hubieses, además cada evento posee un póster o imagen para denotar al evento y una descripción de lo que se presenta en dicho evento. </a:t>
            </a:r>
            <a:endParaRPr lang="es-MX" altLang="en-US">
              <a:latin typeface="Baskerville Old Face" panose="02020602080505020303" charset="0"/>
              <a:cs typeface="Baskerville Old Face" panose="02020602080505020303" charset="0"/>
            </a:endParaRPr>
          </a:p>
          <a:p>
            <a:pPr algn="just"/>
            <a:r>
              <a:rPr lang="es-MX" altLang="en-US">
                <a:latin typeface="Baskerville Old Face" panose="02020602080505020303" charset="0"/>
                <a:cs typeface="Baskerville Old Face" panose="02020602080505020303" charset="0"/>
              </a:rPr>
              <a:t>En otra sección posee los restaurantes que tienen habilitación por la municipalidad de San Miguel de Tucumán, de los cuales se necesita tener la siguiente información: dirección, horario de atención, tipo de comidas, bebidas, </a:t>
            </a:r>
            <a:endParaRPr lang="es-MX" altLang="en-US">
              <a:latin typeface="Baskerville Old Face" panose="02020602080505020303" charset="0"/>
              <a:cs typeface="Baskerville Old Face" panose="02020602080505020303" charset="0"/>
            </a:endParaRPr>
          </a:p>
          <a:p>
            <a:pPr algn="just"/>
            <a:r>
              <a:rPr lang="es-MX" altLang="en-US">
                <a:latin typeface="Baskerville Old Face" panose="02020602080505020303" charset="0"/>
                <a:cs typeface="Baskerville Old Face" panose="02020602080505020303" charset="0"/>
              </a:rPr>
              <a:t>características especiales como por ejemplo si posee rampa para discapacitados, comida para celíacos, etc. También debe contener la información referida a los hoteles, de los cuales se debe tener direcciones, características, habitaciones y las distintas clases de servicios. </a:t>
            </a:r>
            <a:endParaRPr lang="es-MX" altLang="en-US">
              <a:latin typeface="Baskerville Old Face" panose="02020602080505020303" charset="0"/>
              <a:cs typeface="Baskerville Old Face" panose="02020602080505020303" charset="0"/>
            </a:endParaRPr>
          </a:p>
          <a:p>
            <a:pPr algn="just"/>
            <a:r>
              <a:rPr lang="es-MX" altLang="en-US">
                <a:latin typeface="Baskerville Old Face" panose="02020602080505020303" charset="0"/>
                <a:cs typeface="Baskerville Old Face" panose="02020602080505020303" charset="0"/>
              </a:rPr>
              <a:t>Además de brindar estos servicios también cuenta con información acerca de los lugares turísticos para visitar, y las actividades que se pueden realizar (tirolesa, parapente, etc.). Estos lugares pueden corresponder a los distintos circuitos que comprenden la guía turística de Tucumán. </a:t>
            </a:r>
            <a:endParaRPr lang="es-MX" altLang="en-US">
              <a:latin typeface="Baskerville Old Face" panose="02020602080505020303" charset="0"/>
              <a:cs typeface="Baskerville Old Face" panose="02020602080505020303" charset="0"/>
            </a:endParaRPr>
          </a:p>
          <a:p>
            <a:pPr algn="just"/>
            <a:r>
              <a:rPr lang="es-MX" altLang="en-US">
                <a:latin typeface="Baskerville Old Face" panose="02020602080505020303" charset="0"/>
                <a:cs typeface="Baskerville Old Face" panose="02020602080505020303" charset="0"/>
              </a:rPr>
              <a:t>Cada uno de los lugares antes mencionados pueden tener o no una galería de imágenes o videos que permite </a:t>
            </a:r>
            <a:endParaRPr lang="es-MX" altLang="en-US">
              <a:latin typeface="Baskerville Old Face" panose="02020602080505020303" charset="0"/>
              <a:cs typeface="Baskerville Old Face" panose="02020602080505020303" charset="0"/>
            </a:endParaRPr>
          </a:p>
          <a:p>
            <a:pPr algn="just"/>
            <a:r>
              <a:rPr lang="es-MX" altLang="en-US">
                <a:latin typeface="Baskerville Old Face" panose="02020602080505020303" charset="0"/>
                <a:cs typeface="Baskerville Old Face" panose="02020602080505020303" charset="0"/>
              </a:rPr>
              <a:t>ilustrar mejor el artículo.</a:t>
            </a:r>
            <a:endParaRPr lang="es-MX" altLang="en-US">
              <a:latin typeface="Baskerville Old Face" panose="02020602080505020303" charset="0"/>
              <a:cs typeface="Baskerville Old Face" panose="02020602080505020303" charset="0"/>
            </a:endParaRPr>
          </a:p>
        </p:txBody>
      </p:sp>
      <p:sp>
        <p:nvSpPr>
          <p:cNvPr id="3" name="Cuadro de texto 2"/>
          <p:cNvSpPr txBox="1"/>
          <p:nvPr/>
        </p:nvSpPr>
        <p:spPr>
          <a:xfrm>
            <a:off x="1069975" y="-7085965"/>
            <a:ext cx="6048375" cy="645160"/>
          </a:xfrm>
          <a:prstGeom prst="rect">
            <a:avLst/>
          </a:prstGeom>
          <a:noFill/>
        </p:spPr>
        <p:txBody>
          <a:bodyPr wrap="square" rtlCol="0">
            <a:spAutoFit/>
          </a:bodyPr>
          <a:lstStyle/>
          <a:p>
            <a:r>
              <a:rPr lang="es-AR" altLang="es-MX" sz="36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rPr>
              <a:t>Conclusión</a:t>
            </a:r>
            <a:endParaRPr lang="es-AR" altLang="es-MX" sz="36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endParaRPr>
          </a:p>
        </p:txBody>
      </p:sp>
      <p:pic>
        <p:nvPicPr>
          <p:cNvPr id="17" name="Imagen 16" descr="relacional"/>
          <p:cNvPicPr>
            <a:picLocks noChangeAspect="1"/>
          </p:cNvPicPr>
          <p:nvPr/>
        </p:nvPicPr>
        <p:blipFill>
          <a:blip r:embed="rId9"/>
          <a:stretch>
            <a:fillRect/>
          </a:stretch>
        </p:blipFill>
        <p:spPr>
          <a:xfrm>
            <a:off x="1760855" y="7898765"/>
            <a:ext cx="10763250" cy="6212840"/>
          </a:xfrm>
          <a:prstGeom prst="rect">
            <a:avLst/>
          </a:prstGeom>
        </p:spPr>
      </p:pic>
      <p:sp>
        <p:nvSpPr>
          <p:cNvPr id="21" name="Cuadro de texto 20"/>
          <p:cNvSpPr txBox="1"/>
          <p:nvPr/>
        </p:nvSpPr>
        <p:spPr>
          <a:xfrm>
            <a:off x="1069975" y="-6343650"/>
            <a:ext cx="10474325" cy="5584190"/>
          </a:xfrm>
          <a:prstGeom prst="rect">
            <a:avLst/>
          </a:prstGeom>
          <a:noFill/>
        </p:spPr>
        <p:txBody>
          <a:bodyPr wrap="square" rtlCol="0">
            <a:noAutofit/>
          </a:bodyPr>
          <a:lstStyle/>
          <a:p>
            <a:pPr algn="just"/>
            <a:r>
              <a:rPr lang="es-MX" altLang="en-US" sz="2100">
                <a:latin typeface="Baskerville Old Face" panose="02020602080505020303" charset="0"/>
                <a:cs typeface="Baskerville Old Face" panose="02020602080505020303" charset="0"/>
              </a:rPr>
              <a:t>El desarrollo del sitio web para la empresa de turismo “TucuMax” representa una solución integral para organizar y gestionar información turística en San Miguel de Tucumán. Mediante la implementación de un modelo de base de datos sólido, se permitirá a los usuarios acceder de forma eficiente a información clave sobre eventos, restaurantes, hoteles, lugares turísticos y actividades recreativas, mejorando así la experiencia de planificación de su estadía.</a:t>
            </a:r>
            <a:endParaRPr lang="es-MX" altLang="en-US" sz="2100">
              <a:latin typeface="Baskerville Old Face" panose="02020602080505020303" charset="0"/>
              <a:cs typeface="Baskerville Old Face" panose="02020602080505020303" charset="0"/>
            </a:endParaRPr>
          </a:p>
          <a:p>
            <a:pPr algn="just"/>
            <a:r>
              <a:rPr lang="es-MX" altLang="en-US" sz="2100">
                <a:latin typeface="Baskerville Old Face" panose="02020602080505020303" charset="0"/>
                <a:cs typeface="Baskerville Old Face" panose="02020602080505020303" charset="0"/>
              </a:rPr>
              <a:t>Este proyecto no solo beneficiará a los turistas, facilitando la búsqueda y reserva de actividades y servicios, sino que también fortalecerá el sector turístico local, proporcionando una plataforma centralizada para promocionar los atractivos y servicios de la región. La inclusión de galerías multimedia, descripciones detalladas y un calendario de eventos actualizado convertirá al sitio en una herramienta valiosa tanto para los visitantes como para los operadores turísticos, optimizando el flujo de información y promoviendo la interacción entre la oferta turística y la demanda. En resumen, el proyecto garantiza un espacio digital dinámico y funcional que contribuirá al crecimiento del turismo en la región y posicionará a “TucuMax” como un referente en la gestión de información turística.</a:t>
            </a:r>
            <a:endParaRPr lang="es-MX" altLang="en-US" sz="2100">
              <a:latin typeface="Baskerville Old Face" panose="02020602080505020303" charset="0"/>
              <a:cs typeface="Baskerville Old Face" panose="02020602080505020303" charset="0"/>
            </a:endParaRPr>
          </a:p>
        </p:txBody>
      </p:sp>
      <p:sp>
        <p:nvSpPr>
          <p:cNvPr id="18" name="Rectángulo 17"/>
          <p:cNvSpPr/>
          <p:nvPr/>
        </p:nvSpPr>
        <p:spPr>
          <a:xfrm>
            <a:off x="3417888" y="2332990"/>
            <a:ext cx="5777865" cy="2306955"/>
          </a:xfrm>
          <a:prstGeom prst="rect">
            <a:avLst/>
          </a:prstGeom>
          <a:noFill/>
          <a:ln>
            <a:noFill/>
          </a:ln>
        </p:spPr>
        <p:txBody>
          <a:bodyPr wrap="none" rtlCol="0" anchor="t">
            <a:spAutoFit/>
          </a:bodyPr>
          <a:lstStyle/>
          <a:p>
            <a:pPr algn="ctr"/>
            <a:r>
              <a:rPr lang="es-AR" altLang="es-MX" sz="7200" b="1">
                <a:gradFill>
                  <a:gsLst>
                    <a:gs pos="3000">
                      <a:srgbClr val="BF31BE"/>
                    </a:gs>
                    <a:gs pos="42000">
                      <a:srgbClr val="7B32B2"/>
                    </a:gs>
                    <a:gs pos="100000">
                      <a:srgbClr val="401A5D"/>
                    </a:gs>
                  </a:gsLst>
                  <a:lin ang="0" scaled="0"/>
                </a:gradFill>
                <a:effectLst>
                  <a:reflection blurRad="6350" stA="53000" endA="300" endPos="35500" dir="5400000" sy="-90000" algn="bl" rotWithShape="0"/>
                </a:effectLst>
                <a:latin typeface="Baskerville Old Face" panose="02020602080505020303" charset="0"/>
                <a:cs typeface="Baskerville Old Face" panose="02020602080505020303" charset="0"/>
              </a:rPr>
              <a:t>Muchas gracias</a:t>
            </a:r>
            <a:endParaRPr lang="es-AR" altLang="es-MX" sz="7200" b="1">
              <a:gradFill>
                <a:gsLst>
                  <a:gs pos="3000">
                    <a:srgbClr val="BF31BE"/>
                  </a:gs>
                  <a:gs pos="42000">
                    <a:srgbClr val="7B32B2"/>
                  </a:gs>
                  <a:gs pos="100000">
                    <a:srgbClr val="401A5D"/>
                  </a:gs>
                </a:gsLst>
                <a:lin ang="0" scaled="0"/>
              </a:gradFill>
              <a:effectLst>
                <a:reflection blurRad="6350" stA="53000" endA="300" endPos="35500" dir="5400000" sy="-90000" algn="bl" rotWithShape="0"/>
              </a:effectLst>
              <a:latin typeface="Baskerville Old Face" panose="02020602080505020303" charset="0"/>
              <a:cs typeface="Baskerville Old Face" panose="02020602080505020303" charset="0"/>
            </a:endParaRPr>
          </a:p>
          <a:p>
            <a:pPr algn="ctr"/>
            <a:r>
              <a:rPr lang="es-AR" altLang="es-MX" sz="7200" b="1">
                <a:gradFill>
                  <a:gsLst>
                    <a:gs pos="3000">
                      <a:srgbClr val="BF31BE"/>
                    </a:gs>
                    <a:gs pos="42000">
                      <a:srgbClr val="7B32B2"/>
                    </a:gs>
                    <a:gs pos="100000">
                      <a:srgbClr val="401A5D"/>
                    </a:gs>
                  </a:gsLst>
                  <a:lin ang="0" scaled="0"/>
                </a:gradFill>
                <a:effectLst>
                  <a:reflection blurRad="6350" stA="53000" endA="300" endPos="35500" dir="5400000" sy="-90000" algn="bl" rotWithShape="0"/>
                </a:effectLst>
                <a:latin typeface="Baskerville Old Face" panose="02020602080505020303" charset="0"/>
                <a:cs typeface="Baskerville Old Face" panose="02020602080505020303" charset="0"/>
              </a:rPr>
              <a:t>por su atención</a:t>
            </a:r>
            <a:endParaRPr lang="es-AR" altLang="es-MX" sz="7200" b="1">
              <a:gradFill>
                <a:gsLst>
                  <a:gs pos="3000">
                    <a:srgbClr val="BF31BE"/>
                  </a:gs>
                  <a:gs pos="42000">
                    <a:srgbClr val="7B32B2"/>
                  </a:gs>
                  <a:gs pos="100000">
                    <a:srgbClr val="401A5D"/>
                  </a:gs>
                </a:gsLst>
                <a:lin ang="0" scaled="0"/>
              </a:gradFill>
              <a:effectLst>
                <a:reflection blurRad="6350" stA="53000" endA="300" endPos="35500" dir="5400000" sy="-90000" algn="bl" rotWithShape="0"/>
              </a:effectLst>
              <a:latin typeface="Baskerville Old Face" panose="02020602080505020303" charset="0"/>
              <a:cs typeface="Baskerville Old Face" panose="02020602080505020303"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00" fill="hold"/>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38000"/>
          </a:blip>
          <a:stretch>
            <a:fillRect/>
          </a:stretch>
        </a:blipFill>
        <a:effectLst/>
      </p:bgPr>
    </p:bg>
    <p:spTree>
      <p:nvGrpSpPr>
        <p:cNvPr id="1" name=""/>
        <p:cNvGrpSpPr/>
        <p:nvPr/>
      </p:nvGrpSpPr>
      <p:grpSpPr>
        <a:xfrm>
          <a:off x="0" y="0"/>
          <a:ext cx="0" cy="0"/>
          <a:chOff x="0" y="0"/>
          <a:chExt cx="0" cy="0"/>
        </a:xfrm>
      </p:grpSpPr>
      <p:sp>
        <p:nvSpPr>
          <p:cNvPr id="4" name="Cuadro de texto 3"/>
          <p:cNvSpPr txBox="1"/>
          <p:nvPr/>
        </p:nvSpPr>
        <p:spPr>
          <a:xfrm>
            <a:off x="14630400" y="5821045"/>
            <a:ext cx="6782435" cy="706755"/>
          </a:xfrm>
          <a:prstGeom prst="rect">
            <a:avLst/>
          </a:prstGeom>
          <a:noFill/>
        </p:spPr>
        <p:txBody>
          <a:bodyPr wrap="square" rtlCol="0">
            <a:spAutoFit/>
          </a:bodyPr>
          <a:lstStyle/>
          <a:p>
            <a:r>
              <a:rPr lang="es-AR" altLang="es-MX" sz="4000">
                <a:solidFill>
                  <a:schemeClr val="bg1"/>
                </a:solidFill>
                <a:latin typeface="Baskerville Old Face" panose="02020602080505020303" charset="0"/>
                <a:cs typeface="Baskerville Old Face" panose="02020602080505020303" charset="0"/>
              </a:rPr>
              <a:t>Base de datos</a:t>
            </a:r>
            <a:endParaRPr lang="es-AR" altLang="es-MX" sz="4000">
              <a:solidFill>
                <a:schemeClr val="bg1"/>
              </a:solidFill>
              <a:latin typeface="Baskerville Old Face" panose="02020602080505020303" charset="0"/>
              <a:cs typeface="Baskerville Old Face" panose="02020602080505020303" charset="0"/>
            </a:endParaRPr>
          </a:p>
        </p:txBody>
      </p:sp>
      <p:pic>
        <p:nvPicPr>
          <p:cNvPr id="5" name="Imagen 4" descr="C:\Users\Danila\Documents\Paula\Imagen1-removebg-preview.pngImagen1-removebg-preview"/>
          <p:cNvPicPr>
            <a:picLocks noChangeAspect="1"/>
          </p:cNvPicPr>
          <p:nvPr/>
        </p:nvPicPr>
        <p:blipFill>
          <a:blip r:embed="rId2"/>
          <a:srcRect l="20" r="20"/>
          <a:stretch>
            <a:fillRect/>
          </a:stretch>
        </p:blipFill>
        <p:spPr>
          <a:xfrm>
            <a:off x="16207740" y="0"/>
            <a:ext cx="9037320" cy="1457960"/>
          </a:xfrm>
          <a:prstGeom prst="rect">
            <a:avLst/>
          </a:prstGeom>
        </p:spPr>
      </p:pic>
      <p:sp>
        <p:nvSpPr>
          <p:cNvPr id="6" name="Cuadro de texto 5"/>
          <p:cNvSpPr txBox="1"/>
          <p:nvPr/>
        </p:nvSpPr>
        <p:spPr>
          <a:xfrm>
            <a:off x="16640810" y="2108835"/>
            <a:ext cx="8170545" cy="922020"/>
          </a:xfrm>
          <a:prstGeom prst="rect">
            <a:avLst/>
          </a:prstGeom>
          <a:noFill/>
        </p:spPr>
        <p:txBody>
          <a:bodyPr wrap="square" rtlCol="0">
            <a:spAutoFit/>
          </a:bodyPr>
          <a:lstStyle/>
          <a:p>
            <a:pPr algn="ctr"/>
            <a:r>
              <a:rPr lang="es-AR" altLang="es-MX" sz="5400">
                <a:latin typeface="Baskerville Old Face" panose="02020602080505020303" charset="0"/>
                <a:cs typeface="Baskerville Old Face" panose="02020602080505020303" charset="0"/>
              </a:rPr>
              <a:t>Proyecto</a:t>
            </a:r>
            <a:endParaRPr lang="es-AR" altLang="es-MX" sz="5400">
              <a:latin typeface="Baskerville Old Face" panose="02020602080505020303" charset="0"/>
              <a:cs typeface="Baskerville Old Face" panose="02020602080505020303" charset="0"/>
            </a:endParaRPr>
          </a:p>
        </p:txBody>
      </p:sp>
      <p:sp>
        <p:nvSpPr>
          <p:cNvPr id="7" name="Cuadro de texto 6"/>
          <p:cNvSpPr txBox="1"/>
          <p:nvPr/>
        </p:nvSpPr>
        <p:spPr>
          <a:xfrm>
            <a:off x="17662525" y="3225800"/>
            <a:ext cx="6127750" cy="521970"/>
          </a:xfrm>
          <a:prstGeom prst="rect">
            <a:avLst/>
          </a:prstGeom>
          <a:noFill/>
        </p:spPr>
        <p:txBody>
          <a:bodyPr wrap="square" rtlCol="0">
            <a:spAutoFit/>
          </a:bodyPr>
          <a:lstStyle/>
          <a:p>
            <a:pPr algn="ctr"/>
            <a:r>
              <a:rPr lang="es-AR" altLang="es-MX" sz="2800">
                <a:latin typeface="Baskerville Old Face" panose="02020602080505020303" charset="0"/>
                <a:cs typeface="Baskerville Old Face" panose="02020602080505020303" charset="0"/>
              </a:rPr>
              <a:t>Barrera, Paula Leonela</a:t>
            </a:r>
            <a:endParaRPr lang="es-AR" altLang="es-MX" sz="2800">
              <a:latin typeface="Baskerville Old Face" panose="02020602080505020303" charset="0"/>
              <a:cs typeface="Baskerville Old Face" panose="02020602080505020303" charset="0"/>
            </a:endParaRPr>
          </a:p>
        </p:txBody>
      </p:sp>
      <p:sp>
        <p:nvSpPr>
          <p:cNvPr id="8" name="Cuadro de texto 7"/>
          <p:cNvSpPr txBox="1"/>
          <p:nvPr/>
        </p:nvSpPr>
        <p:spPr>
          <a:xfrm>
            <a:off x="18181320" y="4005580"/>
            <a:ext cx="5090795" cy="521970"/>
          </a:xfrm>
          <a:prstGeom prst="rect">
            <a:avLst/>
          </a:prstGeom>
          <a:noFill/>
        </p:spPr>
        <p:txBody>
          <a:bodyPr wrap="square" rtlCol="0">
            <a:spAutoFit/>
          </a:bodyPr>
          <a:lstStyle/>
          <a:p>
            <a:pPr algn="ctr"/>
            <a:r>
              <a:rPr lang="es-AR" altLang="es-MX" sz="2800">
                <a:latin typeface="Baskerville Old Face" panose="02020602080505020303" charset="0"/>
                <a:cs typeface="Baskerville Old Face" panose="02020602080505020303" charset="0"/>
              </a:rPr>
              <a:t>Base de Datos</a:t>
            </a:r>
            <a:endParaRPr lang="es-AR" altLang="es-MX" sz="2800">
              <a:latin typeface="Baskerville Old Face" panose="02020602080505020303" charset="0"/>
              <a:cs typeface="Baskerville Old Face" panose="02020602080505020303" charset="0"/>
            </a:endParaRPr>
          </a:p>
        </p:txBody>
      </p:sp>
      <p:sp>
        <p:nvSpPr>
          <p:cNvPr id="9" name="Cuadro de texto 8"/>
          <p:cNvSpPr txBox="1"/>
          <p:nvPr/>
        </p:nvSpPr>
        <p:spPr>
          <a:xfrm>
            <a:off x="19353530" y="4785360"/>
            <a:ext cx="2745105" cy="460375"/>
          </a:xfrm>
          <a:prstGeom prst="rect">
            <a:avLst/>
          </a:prstGeom>
          <a:noFill/>
        </p:spPr>
        <p:txBody>
          <a:bodyPr wrap="square" rtlCol="0">
            <a:spAutoFit/>
          </a:bodyPr>
          <a:lstStyle/>
          <a:p>
            <a:pPr algn="ctr"/>
            <a:r>
              <a:rPr lang="es-AR" altLang="es-MX" sz="2400">
                <a:latin typeface="Baskerville Old Face" panose="02020602080505020303" charset="0"/>
                <a:cs typeface="Baskerville Old Face" panose="02020602080505020303" charset="0"/>
              </a:rPr>
              <a:t>2024</a:t>
            </a:r>
            <a:endParaRPr lang="es-AR" altLang="es-MX" sz="2400">
              <a:latin typeface="Baskerville Old Face" panose="02020602080505020303" charset="0"/>
              <a:cs typeface="Baskerville Old Face" panose="02020602080505020303" charset="0"/>
            </a:endParaRPr>
          </a:p>
        </p:txBody>
      </p:sp>
      <p:sp>
        <p:nvSpPr>
          <p:cNvPr id="2" name="Rectángulo redondeado 1"/>
          <p:cNvSpPr/>
          <p:nvPr/>
        </p:nvSpPr>
        <p:spPr>
          <a:xfrm>
            <a:off x="171450" y="142875"/>
            <a:ext cx="1257300" cy="6590030"/>
          </a:xfrm>
          <a:prstGeom prst="roundRect">
            <a:avLst>
              <a:gd name="adj" fmla="val 50000"/>
            </a:avLst>
          </a:prstGeom>
          <a:gradFill>
            <a:gsLst>
              <a:gs pos="0">
                <a:srgbClr val="007BD3"/>
              </a:gs>
              <a:gs pos="100000">
                <a:srgbClr val="034373"/>
              </a:gs>
            </a:gsLst>
            <a:lin ang="2700000" scaled="0"/>
          </a:gradFill>
          <a:ln w="44450">
            <a:gradFill>
              <a:gsLst>
                <a:gs pos="0">
                  <a:srgbClr val="007BD3"/>
                </a:gs>
                <a:gs pos="100000">
                  <a:srgbClr val="034373"/>
                </a:gs>
              </a:gsLst>
              <a:path path="circle">
                <a:fillToRect r="100000" b="100000"/>
              </a:path>
              <a:tileRect l="-100000" t="-100000"/>
            </a:gra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s-MX" altLang="en-US"/>
          </a:p>
        </p:txBody>
      </p:sp>
      <p:sp>
        <p:nvSpPr>
          <p:cNvPr id="16" name="Óvalo 15"/>
          <p:cNvSpPr/>
          <p:nvPr/>
        </p:nvSpPr>
        <p:spPr>
          <a:xfrm>
            <a:off x="349885" y="1485900"/>
            <a:ext cx="899795" cy="899795"/>
          </a:xfrm>
          <a:prstGeom prst="ellipse">
            <a:avLst/>
          </a:prstGeom>
          <a:solidFill>
            <a:schemeClr val="bg1"/>
          </a:solidFill>
          <a:ln w="57150">
            <a:gradFill>
              <a:gsLst>
                <a:gs pos="4000">
                  <a:srgbClr val="BF31BE"/>
                </a:gs>
                <a:gs pos="71000">
                  <a:srgbClr val="7B32B2"/>
                </a:gs>
                <a:gs pos="100000">
                  <a:srgbClr val="401A5D"/>
                </a:gs>
              </a:gsLst>
            </a:gra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s-MX" altLang="en-US"/>
          </a:p>
        </p:txBody>
      </p:sp>
      <p:pic>
        <p:nvPicPr>
          <p:cNvPr id="10" name="Imagen 9" descr="system-regular-41-home"/>
          <p:cNvPicPr>
            <a:picLocks noChangeAspect="1"/>
          </p:cNvPicPr>
          <p:nvPr/>
        </p:nvPicPr>
        <p:blipFill>
          <a:blip r:embed="rId3">
            <a:lum bright="100000" contrast="-100000"/>
          </a:blip>
          <a:stretch>
            <a:fillRect/>
          </a:stretch>
        </p:blipFill>
        <p:spPr>
          <a:xfrm>
            <a:off x="530225" y="645160"/>
            <a:ext cx="539750" cy="539750"/>
          </a:xfrm>
          <a:prstGeom prst="rect">
            <a:avLst/>
          </a:prstGeom>
        </p:spPr>
      </p:pic>
      <p:pic>
        <p:nvPicPr>
          <p:cNvPr id="11" name="Imagen 10" descr="icons8-introducir-64-removebg-preview"/>
          <p:cNvPicPr>
            <a:picLocks noChangeAspect="1"/>
          </p:cNvPicPr>
          <p:nvPr/>
        </p:nvPicPr>
        <p:blipFill>
          <a:blip r:embed="rId4">
            <a:lum bright="-100000" contrast="100000"/>
          </a:blip>
          <a:stretch>
            <a:fillRect/>
          </a:stretch>
        </p:blipFill>
        <p:spPr>
          <a:xfrm>
            <a:off x="530225" y="1665605"/>
            <a:ext cx="539750" cy="539750"/>
          </a:xfrm>
          <a:prstGeom prst="rect">
            <a:avLst/>
          </a:prstGeom>
        </p:spPr>
      </p:pic>
      <p:pic>
        <p:nvPicPr>
          <p:cNvPr id="12" name="Imagen 11" descr="algoritmo-unscreen"/>
          <p:cNvPicPr>
            <a:picLocks noChangeAspect="1"/>
          </p:cNvPicPr>
          <p:nvPr/>
        </p:nvPicPr>
        <p:blipFill>
          <a:blip r:embed="rId5">
            <a:lum bright="100000" contrast="-100000"/>
          </a:blip>
          <a:stretch>
            <a:fillRect/>
          </a:stretch>
        </p:blipFill>
        <p:spPr>
          <a:xfrm>
            <a:off x="530225" y="2686050"/>
            <a:ext cx="539750" cy="539750"/>
          </a:xfrm>
          <a:prstGeom prst="rect">
            <a:avLst/>
          </a:prstGeom>
        </p:spPr>
      </p:pic>
      <p:pic>
        <p:nvPicPr>
          <p:cNvPr id="13" name="Imagen 12" descr="entidad"/>
          <p:cNvPicPr>
            <a:picLocks noChangeAspect="1"/>
          </p:cNvPicPr>
          <p:nvPr/>
        </p:nvPicPr>
        <p:blipFill>
          <a:blip r:embed="rId6">
            <a:lum bright="100000" contrast="-100000"/>
          </a:blip>
          <a:stretch>
            <a:fillRect/>
          </a:stretch>
        </p:blipFill>
        <p:spPr>
          <a:xfrm>
            <a:off x="530225" y="3706495"/>
            <a:ext cx="539750" cy="539750"/>
          </a:xfrm>
          <a:prstGeom prst="rect">
            <a:avLst/>
          </a:prstGeom>
        </p:spPr>
      </p:pic>
      <p:pic>
        <p:nvPicPr>
          <p:cNvPr id="14" name="Imagen 13" descr="icono-relacional"/>
          <p:cNvPicPr>
            <a:picLocks noChangeAspect="1"/>
          </p:cNvPicPr>
          <p:nvPr/>
        </p:nvPicPr>
        <p:blipFill>
          <a:blip r:embed="rId7">
            <a:lum bright="100000" contrast="-100000"/>
          </a:blip>
          <a:stretch>
            <a:fillRect/>
          </a:stretch>
        </p:blipFill>
        <p:spPr>
          <a:xfrm>
            <a:off x="530225" y="4726940"/>
            <a:ext cx="539750" cy="539750"/>
          </a:xfrm>
          <a:prstGeom prst="rect">
            <a:avLst/>
          </a:prstGeom>
        </p:spPr>
      </p:pic>
      <p:pic>
        <p:nvPicPr>
          <p:cNvPr id="15" name="Imagen 14" descr="resolucion-de-problemas-unscreen"/>
          <p:cNvPicPr>
            <a:picLocks noChangeAspect="1"/>
          </p:cNvPicPr>
          <p:nvPr/>
        </p:nvPicPr>
        <p:blipFill>
          <a:blip r:embed="rId8">
            <a:lum bright="100000" contrast="-100000"/>
          </a:blip>
          <a:stretch>
            <a:fillRect/>
          </a:stretch>
        </p:blipFill>
        <p:spPr>
          <a:xfrm>
            <a:off x="530225" y="5747385"/>
            <a:ext cx="539750" cy="539750"/>
          </a:xfrm>
          <a:prstGeom prst="rect">
            <a:avLst/>
          </a:prstGeom>
        </p:spPr>
      </p:pic>
      <p:sp>
        <p:nvSpPr>
          <p:cNvPr id="19" name="Cuadro de texto 18"/>
          <p:cNvSpPr txBox="1"/>
          <p:nvPr/>
        </p:nvSpPr>
        <p:spPr>
          <a:xfrm>
            <a:off x="1428750" y="142875"/>
            <a:ext cx="3952240" cy="768350"/>
          </a:xfrm>
          <a:prstGeom prst="rect">
            <a:avLst/>
          </a:prstGeom>
          <a:noFill/>
        </p:spPr>
        <p:txBody>
          <a:bodyPr wrap="square" rtlCol="0">
            <a:spAutoFit/>
          </a:bodyPr>
          <a:lstStyle/>
          <a:p>
            <a:r>
              <a:rPr lang="es-AR" altLang="es-MX" sz="44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rPr>
              <a:t>Correcciones</a:t>
            </a:r>
            <a:endParaRPr lang="es-AR" altLang="es-MX" sz="44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endParaRPr>
          </a:p>
        </p:txBody>
      </p:sp>
      <p:pic>
        <p:nvPicPr>
          <p:cNvPr id="3" name="Imagen 2" descr="TFIfinal"/>
          <p:cNvPicPr>
            <a:picLocks noChangeAspect="1"/>
          </p:cNvPicPr>
          <p:nvPr/>
        </p:nvPicPr>
        <p:blipFill>
          <a:blip r:embed="rId9"/>
          <a:stretch>
            <a:fillRect/>
          </a:stretch>
        </p:blipFill>
        <p:spPr>
          <a:xfrm>
            <a:off x="1547495" y="786765"/>
            <a:ext cx="10644505" cy="607123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00" fill="hold"/>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38000"/>
          </a:blip>
          <a:stretch>
            <a:fillRect/>
          </a:stretch>
        </a:blipFill>
        <a:effectLst/>
      </p:bgPr>
    </p:bg>
    <p:spTree>
      <p:nvGrpSpPr>
        <p:cNvPr id="1" name=""/>
        <p:cNvGrpSpPr/>
        <p:nvPr/>
      </p:nvGrpSpPr>
      <p:grpSpPr>
        <a:xfrm>
          <a:off x="0" y="0"/>
          <a:ext cx="0" cy="0"/>
          <a:chOff x="0" y="0"/>
          <a:chExt cx="0" cy="0"/>
        </a:xfrm>
      </p:grpSpPr>
      <p:sp>
        <p:nvSpPr>
          <p:cNvPr id="4" name="Cuadro de texto 3"/>
          <p:cNvSpPr txBox="1"/>
          <p:nvPr/>
        </p:nvSpPr>
        <p:spPr>
          <a:xfrm>
            <a:off x="14630400" y="5821045"/>
            <a:ext cx="6782435" cy="706755"/>
          </a:xfrm>
          <a:prstGeom prst="rect">
            <a:avLst/>
          </a:prstGeom>
          <a:noFill/>
        </p:spPr>
        <p:txBody>
          <a:bodyPr wrap="square" rtlCol="0">
            <a:spAutoFit/>
          </a:bodyPr>
          <a:lstStyle/>
          <a:p>
            <a:r>
              <a:rPr lang="es-AR" altLang="es-MX" sz="4000">
                <a:solidFill>
                  <a:schemeClr val="bg1"/>
                </a:solidFill>
                <a:latin typeface="Baskerville Old Face" panose="02020602080505020303" charset="0"/>
                <a:cs typeface="Baskerville Old Face" panose="02020602080505020303" charset="0"/>
              </a:rPr>
              <a:t>Base de datos</a:t>
            </a:r>
            <a:endParaRPr lang="es-AR" altLang="es-MX" sz="4000">
              <a:solidFill>
                <a:schemeClr val="bg1"/>
              </a:solidFill>
              <a:latin typeface="Baskerville Old Face" panose="02020602080505020303" charset="0"/>
              <a:cs typeface="Baskerville Old Face" panose="02020602080505020303" charset="0"/>
            </a:endParaRPr>
          </a:p>
        </p:txBody>
      </p:sp>
      <p:pic>
        <p:nvPicPr>
          <p:cNvPr id="5" name="Imagen 4" descr="C:\Users\Danila\Documents\Paula\Imagen1-removebg-preview.pngImagen1-removebg-preview"/>
          <p:cNvPicPr>
            <a:picLocks noChangeAspect="1"/>
          </p:cNvPicPr>
          <p:nvPr/>
        </p:nvPicPr>
        <p:blipFill>
          <a:blip r:embed="rId2"/>
          <a:srcRect l="20" r="20"/>
          <a:stretch>
            <a:fillRect/>
          </a:stretch>
        </p:blipFill>
        <p:spPr>
          <a:xfrm>
            <a:off x="16207740" y="0"/>
            <a:ext cx="9037320" cy="1457960"/>
          </a:xfrm>
          <a:prstGeom prst="rect">
            <a:avLst/>
          </a:prstGeom>
        </p:spPr>
      </p:pic>
      <p:sp>
        <p:nvSpPr>
          <p:cNvPr id="6" name="Cuadro de texto 5"/>
          <p:cNvSpPr txBox="1"/>
          <p:nvPr/>
        </p:nvSpPr>
        <p:spPr>
          <a:xfrm>
            <a:off x="16640810" y="2108835"/>
            <a:ext cx="8170545" cy="922020"/>
          </a:xfrm>
          <a:prstGeom prst="rect">
            <a:avLst/>
          </a:prstGeom>
          <a:noFill/>
        </p:spPr>
        <p:txBody>
          <a:bodyPr wrap="square" rtlCol="0">
            <a:spAutoFit/>
          </a:bodyPr>
          <a:lstStyle/>
          <a:p>
            <a:pPr algn="ctr"/>
            <a:r>
              <a:rPr lang="es-AR" altLang="es-MX" sz="5400">
                <a:latin typeface="Baskerville Old Face" panose="02020602080505020303" charset="0"/>
                <a:cs typeface="Baskerville Old Face" panose="02020602080505020303" charset="0"/>
              </a:rPr>
              <a:t>Proyecto</a:t>
            </a:r>
            <a:endParaRPr lang="es-AR" altLang="es-MX" sz="5400">
              <a:latin typeface="Baskerville Old Face" panose="02020602080505020303" charset="0"/>
              <a:cs typeface="Baskerville Old Face" panose="02020602080505020303" charset="0"/>
            </a:endParaRPr>
          </a:p>
        </p:txBody>
      </p:sp>
      <p:sp>
        <p:nvSpPr>
          <p:cNvPr id="7" name="Cuadro de texto 6"/>
          <p:cNvSpPr txBox="1"/>
          <p:nvPr/>
        </p:nvSpPr>
        <p:spPr>
          <a:xfrm>
            <a:off x="17662525" y="3225800"/>
            <a:ext cx="6127750" cy="521970"/>
          </a:xfrm>
          <a:prstGeom prst="rect">
            <a:avLst/>
          </a:prstGeom>
          <a:noFill/>
        </p:spPr>
        <p:txBody>
          <a:bodyPr wrap="square" rtlCol="0">
            <a:spAutoFit/>
          </a:bodyPr>
          <a:lstStyle/>
          <a:p>
            <a:pPr algn="ctr"/>
            <a:r>
              <a:rPr lang="es-AR" altLang="es-MX" sz="2800">
                <a:latin typeface="Baskerville Old Face" panose="02020602080505020303" charset="0"/>
                <a:cs typeface="Baskerville Old Face" panose="02020602080505020303" charset="0"/>
              </a:rPr>
              <a:t>Barrera, Paula Leonela</a:t>
            </a:r>
            <a:endParaRPr lang="es-AR" altLang="es-MX" sz="2800">
              <a:latin typeface="Baskerville Old Face" panose="02020602080505020303" charset="0"/>
              <a:cs typeface="Baskerville Old Face" panose="02020602080505020303" charset="0"/>
            </a:endParaRPr>
          </a:p>
        </p:txBody>
      </p:sp>
      <p:sp>
        <p:nvSpPr>
          <p:cNvPr id="8" name="Cuadro de texto 7"/>
          <p:cNvSpPr txBox="1"/>
          <p:nvPr/>
        </p:nvSpPr>
        <p:spPr>
          <a:xfrm>
            <a:off x="18181320" y="4005580"/>
            <a:ext cx="5090795" cy="521970"/>
          </a:xfrm>
          <a:prstGeom prst="rect">
            <a:avLst/>
          </a:prstGeom>
          <a:noFill/>
        </p:spPr>
        <p:txBody>
          <a:bodyPr wrap="square" rtlCol="0">
            <a:spAutoFit/>
          </a:bodyPr>
          <a:lstStyle/>
          <a:p>
            <a:pPr algn="ctr"/>
            <a:r>
              <a:rPr lang="es-AR" altLang="es-MX" sz="2800">
                <a:latin typeface="Baskerville Old Face" panose="02020602080505020303" charset="0"/>
                <a:cs typeface="Baskerville Old Face" panose="02020602080505020303" charset="0"/>
              </a:rPr>
              <a:t>Base de Datos</a:t>
            </a:r>
            <a:endParaRPr lang="es-AR" altLang="es-MX" sz="2800">
              <a:latin typeface="Baskerville Old Face" panose="02020602080505020303" charset="0"/>
              <a:cs typeface="Baskerville Old Face" panose="02020602080505020303" charset="0"/>
            </a:endParaRPr>
          </a:p>
        </p:txBody>
      </p:sp>
      <p:sp>
        <p:nvSpPr>
          <p:cNvPr id="9" name="Cuadro de texto 8"/>
          <p:cNvSpPr txBox="1"/>
          <p:nvPr/>
        </p:nvSpPr>
        <p:spPr>
          <a:xfrm>
            <a:off x="19353530" y="4785360"/>
            <a:ext cx="2745105" cy="460375"/>
          </a:xfrm>
          <a:prstGeom prst="rect">
            <a:avLst/>
          </a:prstGeom>
          <a:noFill/>
        </p:spPr>
        <p:txBody>
          <a:bodyPr wrap="square" rtlCol="0">
            <a:spAutoFit/>
          </a:bodyPr>
          <a:lstStyle/>
          <a:p>
            <a:pPr algn="ctr"/>
            <a:r>
              <a:rPr lang="es-AR" altLang="es-MX" sz="2400">
                <a:latin typeface="Baskerville Old Face" panose="02020602080505020303" charset="0"/>
                <a:cs typeface="Baskerville Old Face" panose="02020602080505020303" charset="0"/>
              </a:rPr>
              <a:t>2024</a:t>
            </a:r>
            <a:endParaRPr lang="es-AR" altLang="es-MX" sz="2400">
              <a:latin typeface="Baskerville Old Face" panose="02020602080505020303" charset="0"/>
              <a:cs typeface="Baskerville Old Face" panose="02020602080505020303" charset="0"/>
            </a:endParaRPr>
          </a:p>
        </p:txBody>
      </p:sp>
      <p:sp>
        <p:nvSpPr>
          <p:cNvPr id="2" name="Rectángulo redondeado 1"/>
          <p:cNvSpPr/>
          <p:nvPr/>
        </p:nvSpPr>
        <p:spPr>
          <a:xfrm>
            <a:off x="171450" y="142875"/>
            <a:ext cx="1257300" cy="6590030"/>
          </a:xfrm>
          <a:prstGeom prst="roundRect">
            <a:avLst>
              <a:gd name="adj" fmla="val 50000"/>
            </a:avLst>
          </a:prstGeom>
          <a:gradFill>
            <a:gsLst>
              <a:gs pos="0">
                <a:srgbClr val="007BD3"/>
              </a:gs>
              <a:gs pos="100000">
                <a:srgbClr val="034373"/>
              </a:gs>
            </a:gsLst>
            <a:lin ang="2700000" scaled="0"/>
          </a:gradFill>
          <a:ln w="44450">
            <a:gradFill>
              <a:gsLst>
                <a:gs pos="0">
                  <a:srgbClr val="007BD3"/>
                </a:gs>
                <a:gs pos="100000">
                  <a:srgbClr val="034373"/>
                </a:gs>
              </a:gsLst>
              <a:path path="circle">
                <a:fillToRect r="100000" b="100000"/>
              </a:path>
              <a:tileRect l="-100000" t="-100000"/>
            </a:gra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s-MX" altLang="en-US"/>
          </a:p>
        </p:txBody>
      </p:sp>
      <p:sp>
        <p:nvSpPr>
          <p:cNvPr id="16" name="Óvalo 15"/>
          <p:cNvSpPr/>
          <p:nvPr/>
        </p:nvSpPr>
        <p:spPr>
          <a:xfrm>
            <a:off x="349885" y="1485900"/>
            <a:ext cx="899795" cy="899795"/>
          </a:xfrm>
          <a:prstGeom prst="ellipse">
            <a:avLst/>
          </a:prstGeom>
          <a:solidFill>
            <a:schemeClr val="bg1"/>
          </a:solidFill>
          <a:ln w="57150">
            <a:gradFill>
              <a:gsLst>
                <a:gs pos="4000">
                  <a:srgbClr val="BF31BE"/>
                </a:gs>
                <a:gs pos="71000">
                  <a:srgbClr val="7B32B2"/>
                </a:gs>
                <a:gs pos="100000">
                  <a:srgbClr val="401A5D"/>
                </a:gs>
              </a:gsLst>
            </a:gra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s-MX" altLang="en-US"/>
          </a:p>
        </p:txBody>
      </p:sp>
      <p:pic>
        <p:nvPicPr>
          <p:cNvPr id="10" name="Imagen 9" descr="system-regular-41-home"/>
          <p:cNvPicPr>
            <a:picLocks noChangeAspect="1"/>
          </p:cNvPicPr>
          <p:nvPr/>
        </p:nvPicPr>
        <p:blipFill>
          <a:blip r:embed="rId3">
            <a:lum bright="100000" contrast="-100000"/>
          </a:blip>
          <a:stretch>
            <a:fillRect/>
          </a:stretch>
        </p:blipFill>
        <p:spPr>
          <a:xfrm>
            <a:off x="530225" y="645160"/>
            <a:ext cx="539750" cy="539750"/>
          </a:xfrm>
          <a:prstGeom prst="rect">
            <a:avLst/>
          </a:prstGeom>
        </p:spPr>
      </p:pic>
      <p:pic>
        <p:nvPicPr>
          <p:cNvPr id="11" name="Imagen 10" descr="icons8-introducir-64-removebg-preview"/>
          <p:cNvPicPr>
            <a:picLocks noChangeAspect="1"/>
          </p:cNvPicPr>
          <p:nvPr/>
        </p:nvPicPr>
        <p:blipFill>
          <a:blip r:embed="rId4">
            <a:lum bright="-100000" contrast="100000"/>
          </a:blip>
          <a:stretch>
            <a:fillRect/>
          </a:stretch>
        </p:blipFill>
        <p:spPr>
          <a:xfrm>
            <a:off x="530225" y="1665605"/>
            <a:ext cx="539750" cy="539750"/>
          </a:xfrm>
          <a:prstGeom prst="rect">
            <a:avLst/>
          </a:prstGeom>
        </p:spPr>
      </p:pic>
      <p:pic>
        <p:nvPicPr>
          <p:cNvPr id="12" name="Imagen 11" descr="algoritmo-unscreen"/>
          <p:cNvPicPr>
            <a:picLocks noChangeAspect="1"/>
          </p:cNvPicPr>
          <p:nvPr/>
        </p:nvPicPr>
        <p:blipFill>
          <a:blip r:embed="rId5">
            <a:lum bright="100000" contrast="-100000"/>
          </a:blip>
          <a:stretch>
            <a:fillRect/>
          </a:stretch>
        </p:blipFill>
        <p:spPr>
          <a:xfrm>
            <a:off x="530225" y="2686050"/>
            <a:ext cx="539750" cy="539750"/>
          </a:xfrm>
          <a:prstGeom prst="rect">
            <a:avLst/>
          </a:prstGeom>
        </p:spPr>
      </p:pic>
      <p:pic>
        <p:nvPicPr>
          <p:cNvPr id="13" name="Imagen 12" descr="entidad"/>
          <p:cNvPicPr>
            <a:picLocks noChangeAspect="1"/>
          </p:cNvPicPr>
          <p:nvPr/>
        </p:nvPicPr>
        <p:blipFill>
          <a:blip r:embed="rId6">
            <a:lum bright="100000" contrast="-100000"/>
          </a:blip>
          <a:stretch>
            <a:fillRect/>
          </a:stretch>
        </p:blipFill>
        <p:spPr>
          <a:xfrm>
            <a:off x="530225" y="3706495"/>
            <a:ext cx="539750" cy="539750"/>
          </a:xfrm>
          <a:prstGeom prst="rect">
            <a:avLst/>
          </a:prstGeom>
        </p:spPr>
      </p:pic>
      <p:pic>
        <p:nvPicPr>
          <p:cNvPr id="14" name="Imagen 13" descr="icono-relacional"/>
          <p:cNvPicPr>
            <a:picLocks noChangeAspect="1"/>
          </p:cNvPicPr>
          <p:nvPr/>
        </p:nvPicPr>
        <p:blipFill>
          <a:blip r:embed="rId7">
            <a:lum bright="100000" contrast="-100000"/>
          </a:blip>
          <a:stretch>
            <a:fillRect/>
          </a:stretch>
        </p:blipFill>
        <p:spPr>
          <a:xfrm>
            <a:off x="530225" y="4726940"/>
            <a:ext cx="539750" cy="539750"/>
          </a:xfrm>
          <a:prstGeom prst="rect">
            <a:avLst/>
          </a:prstGeom>
        </p:spPr>
      </p:pic>
      <p:pic>
        <p:nvPicPr>
          <p:cNvPr id="15" name="Imagen 14" descr="resolucion-de-problemas-unscreen"/>
          <p:cNvPicPr>
            <a:picLocks noChangeAspect="1"/>
          </p:cNvPicPr>
          <p:nvPr/>
        </p:nvPicPr>
        <p:blipFill>
          <a:blip r:embed="rId8">
            <a:lum bright="100000" contrast="-100000"/>
          </a:blip>
          <a:stretch>
            <a:fillRect/>
          </a:stretch>
        </p:blipFill>
        <p:spPr>
          <a:xfrm>
            <a:off x="530225" y="5747385"/>
            <a:ext cx="539750" cy="539750"/>
          </a:xfrm>
          <a:prstGeom prst="rect">
            <a:avLst/>
          </a:prstGeom>
        </p:spPr>
      </p:pic>
      <p:sp>
        <p:nvSpPr>
          <p:cNvPr id="19" name="Cuadro de texto 18"/>
          <p:cNvSpPr txBox="1"/>
          <p:nvPr/>
        </p:nvSpPr>
        <p:spPr>
          <a:xfrm>
            <a:off x="1428750" y="142875"/>
            <a:ext cx="3952240" cy="768350"/>
          </a:xfrm>
          <a:prstGeom prst="rect">
            <a:avLst/>
          </a:prstGeom>
          <a:noFill/>
        </p:spPr>
        <p:txBody>
          <a:bodyPr wrap="square" rtlCol="0">
            <a:spAutoFit/>
          </a:bodyPr>
          <a:lstStyle/>
          <a:p>
            <a:r>
              <a:rPr lang="es-AR" altLang="es-MX" sz="44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rPr>
              <a:t>Correcciones</a:t>
            </a:r>
            <a:endParaRPr lang="es-AR" altLang="es-MX" sz="44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endParaRPr>
          </a:p>
        </p:txBody>
      </p:sp>
      <p:pic>
        <p:nvPicPr>
          <p:cNvPr id="3" name="Imagen 2" descr="TFIfinal"/>
          <p:cNvPicPr>
            <a:picLocks noChangeAspect="1"/>
          </p:cNvPicPr>
          <p:nvPr/>
        </p:nvPicPr>
        <p:blipFill>
          <a:blip r:embed="rId9"/>
          <a:srcRect l="19927" t="48519" r="44956" b="10238"/>
          <a:stretch>
            <a:fillRect/>
          </a:stretch>
        </p:blipFill>
        <p:spPr>
          <a:xfrm>
            <a:off x="1855470" y="911225"/>
            <a:ext cx="10336530" cy="607250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00" fill="hold"/>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38000"/>
          </a:blip>
          <a:stretch>
            <a:fillRect/>
          </a:stretch>
        </a:blipFill>
        <a:effectLst/>
      </p:bgPr>
    </p:bg>
    <p:spTree>
      <p:nvGrpSpPr>
        <p:cNvPr id="1" name=""/>
        <p:cNvGrpSpPr/>
        <p:nvPr/>
      </p:nvGrpSpPr>
      <p:grpSpPr>
        <a:xfrm>
          <a:off x="0" y="0"/>
          <a:ext cx="0" cy="0"/>
          <a:chOff x="0" y="0"/>
          <a:chExt cx="0" cy="0"/>
        </a:xfrm>
      </p:grpSpPr>
      <p:sp>
        <p:nvSpPr>
          <p:cNvPr id="4" name="Cuadro de texto 3"/>
          <p:cNvSpPr txBox="1"/>
          <p:nvPr/>
        </p:nvSpPr>
        <p:spPr>
          <a:xfrm>
            <a:off x="14630400" y="5821045"/>
            <a:ext cx="6782435" cy="706755"/>
          </a:xfrm>
          <a:prstGeom prst="rect">
            <a:avLst/>
          </a:prstGeom>
          <a:noFill/>
        </p:spPr>
        <p:txBody>
          <a:bodyPr wrap="square" rtlCol="0">
            <a:spAutoFit/>
          </a:bodyPr>
          <a:lstStyle/>
          <a:p>
            <a:r>
              <a:rPr lang="es-AR" altLang="es-MX" sz="4000">
                <a:solidFill>
                  <a:schemeClr val="bg1"/>
                </a:solidFill>
                <a:latin typeface="Baskerville Old Face" panose="02020602080505020303" charset="0"/>
                <a:cs typeface="Baskerville Old Face" panose="02020602080505020303" charset="0"/>
              </a:rPr>
              <a:t>Base de datos</a:t>
            </a:r>
            <a:endParaRPr lang="es-AR" altLang="es-MX" sz="4000">
              <a:solidFill>
                <a:schemeClr val="bg1"/>
              </a:solidFill>
              <a:latin typeface="Baskerville Old Face" panose="02020602080505020303" charset="0"/>
              <a:cs typeface="Baskerville Old Face" panose="02020602080505020303" charset="0"/>
            </a:endParaRPr>
          </a:p>
        </p:txBody>
      </p:sp>
      <p:pic>
        <p:nvPicPr>
          <p:cNvPr id="5" name="Imagen 4" descr="C:\Users\Danila\Documents\Paula\Imagen1-removebg-preview.pngImagen1-removebg-preview"/>
          <p:cNvPicPr>
            <a:picLocks noChangeAspect="1"/>
          </p:cNvPicPr>
          <p:nvPr/>
        </p:nvPicPr>
        <p:blipFill>
          <a:blip r:embed="rId2"/>
          <a:srcRect l="20" r="20"/>
          <a:stretch>
            <a:fillRect/>
          </a:stretch>
        </p:blipFill>
        <p:spPr>
          <a:xfrm>
            <a:off x="16207740" y="0"/>
            <a:ext cx="9037320" cy="1457960"/>
          </a:xfrm>
          <a:prstGeom prst="rect">
            <a:avLst/>
          </a:prstGeom>
        </p:spPr>
      </p:pic>
      <p:sp>
        <p:nvSpPr>
          <p:cNvPr id="6" name="Cuadro de texto 5"/>
          <p:cNvSpPr txBox="1"/>
          <p:nvPr/>
        </p:nvSpPr>
        <p:spPr>
          <a:xfrm>
            <a:off x="16640810" y="2108835"/>
            <a:ext cx="8170545" cy="922020"/>
          </a:xfrm>
          <a:prstGeom prst="rect">
            <a:avLst/>
          </a:prstGeom>
          <a:noFill/>
        </p:spPr>
        <p:txBody>
          <a:bodyPr wrap="square" rtlCol="0">
            <a:spAutoFit/>
          </a:bodyPr>
          <a:lstStyle/>
          <a:p>
            <a:pPr algn="ctr"/>
            <a:r>
              <a:rPr lang="es-AR" altLang="es-MX" sz="5400">
                <a:latin typeface="Baskerville Old Face" panose="02020602080505020303" charset="0"/>
                <a:cs typeface="Baskerville Old Face" panose="02020602080505020303" charset="0"/>
              </a:rPr>
              <a:t>Proyecto</a:t>
            </a:r>
            <a:endParaRPr lang="es-AR" altLang="es-MX" sz="5400">
              <a:latin typeface="Baskerville Old Face" panose="02020602080505020303" charset="0"/>
              <a:cs typeface="Baskerville Old Face" panose="02020602080505020303" charset="0"/>
            </a:endParaRPr>
          </a:p>
        </p:txBody>
      </p:sp>
      <p:sp>
        <p:nvSpPr>
          <p:cNvPr id="7" name="Cuadro de texto 6"/>
          <p:cNvSpPr txBox="1"/>
          <p:nvPr/>
        </p:nvSpPr>
        <p:spPr>
          <a:xfrm>
            <a:off x="17662525" y="3225800"/>
            <a:ext cx="6127750" cy="521970"/>
          </a:xfrm>
          <a:prstGeom prst="rect">
            <a:avLst/>
          </a:prstGeom>
          <a:noFill/>
        </p:spPr>
        <p:txBody>
          <a:bodyPr wrap="square" rtlCol="0">
            <a:spAutoFit/>
          </a:bodyPr>
          <a:lstStyle/>
          <a:p>
            <a:pPr algn="ctr"/>
            <a:r>
              <a:rPr lang="es-AR" altLang="es-MX" sz="2800">
                <a:latin typeface="Baskerville Old Face" panose="02020602080505020303" charset="0"/>
                <a:cs typeface="Baskerville Old Face" panose="02020602080505020303" charset="0"/>
              </a:rPr>
              <a:t>Barrera, Paula Leonela</a:t>
            </a:r>
            <a:endParaRPr lang="es-AR" altLang="es-MX" sz="2800">
              <a:latin typeface="Baskerville Old Face" panose="02020602080505020303" charset="0"/>
              <a:cs typeface="Baskerville Old Face" panose="02020602080505020303" charset="0"/>
            </a:endParaRPr>
          </a:p>
        </p:txBody>
      </p:sp>
      <p:sp>
        <p:nvSpPr>
          <p:cNvPr id="8" name="Cuadro de texto 7"/>
          <p:cNvSpPr txBox="1"/>
          <p:nvPr/>
        </p:nvSpPr>
        <p:spPr>
          <a:xfrm>
            <a:off x="18181320" y="4005580"/>
            <a:ext cx="5090795" cy="521970"/>
          </a:xfrm>
          <a:prstGeom prst="rect">
            <a:avLst/>
          </a:prstGeom>
          <a:noFill/>
        </p:spPr>
        <p:txBody>
          <a:bodyPr wrap="square" rtlCol="0">
            <a:spAutoFit/>
          </a:bodyPr>
          <a:lstStyle/>
          <a:p>
            <a:pPr algn="ctr"/>
            <a:r>
              <a:rPr lang="es-AR" altLang="es-MX" sz="2800">
                <a:latin typeface="Baskerville Old Face" panose="02020602080505020303" charset="0"/>
                <a:cs typeface="Baskerville Old Face" panose="02020602080505020303" charset="0"/>
              </a:rPr>
              <a:t>Base de Datos</a:t>
            </a:r>
            <a:endParaRPr lang="es-AR" altLang="es-MX" sz="2800">
              <a:latin typeface="Baskerville Old Face" panose="02020602080505020303" charset="0"/>
              <a:cs typeface="Baskerville Old Face" panose="02020602080505020303" charset="0"/>
            </a:endParaRPr>
          </a:p>
        </p:txBody>
      </p:sp>
      <p:sp>
        <p:nvSpPr>
          <p:cNvPr id="9" name="Cuadro de texto 8"/>
          <p:cNvSpPr txBox="1"/>
          <p:nvPr/>
        </p:nvSpPr>
        <p:spPr>
          <a:xfrm>
            <a:off x="19353530" y="4785360"/>
            <a:ext cx="2745105" cy="460375"/>
          </a:xfrm>
          <a:prstGeom prst="rect">
            <a:avLst/>
          </a:prstGeom>
          <a:noFill/>
        </p:spPr>
        <p:txBody>
          <a:bodyPr wrap="square" rtlCol="0">
            <a:spAutoFit/>
          </a:bodyPr>
          <a:lstStyle/>
          <a:p>
            <a:pPr algn="ctr"/>
            <a:r>
              <a:rPr lang="es-AR" altLang="es-MX" sz="2400">
                <a:latin typeface="Baskerville Old Face" panose="02020602080505020303" charset="0"/>
                <a:cs typeface="Baskerville Old Face" panose="02020602080505020303" charset="0"/>
              </a:rPr>
              <a:t>2024</a:t>
            </a:r>
            <a:endParaRPr lang="es-AR" altLang="es-MX" sz="2400">
              <a:latin typeface="Baskerville Old Face" panose="02020602080505020303" charset="0"/>
              <a:cs typeface="Baskerville Old Face" panose="02020602080505020303" charset="0"/>
            </a:endParaRPr>
          </a:p>
        </p:txBody>
      </p:sp>
      <p:sp>
        <p:nvSpPr>
          <p:cNvPr id="2" name="Rectángulo redondeado 1"/>
          <p:cNvSpPr/>
          <p:nvPr/>
        </p:nvSpPr>
        <p:spPr>
          <a:xfrm>
            <a:off x="171450" y="142875"/>
            <a:ext cx="1257300" cy="6590030"/>
          </a:xfrm>
          <a:prstGeom prst="roundRect">
            <a:avLst>
              <a:gd name="adj" fmla="val 50000"/>
            </a:avLst>
          </a:prstGeom>
          <a:gradFill>
            <a:gsLst>
              <a:gs pos="0">
                <a:srgbClr val="007BD3"/>
              </a:gs>
              <a:gs pos="100000">
                <a:srgbClr val="034373"/>
              </a:gs>
            </a:gsLst>
            <a:lin ang="2700000" scaled="0"/>
          </a:gradFill>
          <a:ln w="44450">
            <a:gradFill>
              <a:gsLst>
                <a:gs pos="0">
                  <a:srgbClr val="007BD3"/>
                </a:gs>
                <a:gs pos="100000">
                  <a:srgbClr val="034373"/>
                </a:gs>
              </a:gsLst>
              <a:path path="circle">
                <a:fillToRect r="100000" b="100000"/>
              </a:path>
              <a:tileRect l="-100000" t="-100000"/>
            </a:gra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s-MX" altLang="en-US"/>
          </a:p>
        </p:txBody>
      </p:sp>
      <p:sp>
        <p:nvSpPr>
          <p:cNvPr id="16" name="Óvalo 15"/>
          <p:cNvSpPr/>
          <p:nvPr/>
        </p:nvSpPr>
        <p:spPr>
          <a:xfrm>
            <a:off x="349885" y="1485900"/>
            <a:ext cx="899795" cy="899795"/>
          </a:xfrm>
          <a:prstGeom prst="ellipse">
            <a:avLst/>
          </a:prstGeom>
          <a:solidFill>
            <a:schemeClr val="bg1"/>
          </a:solidFill>
          <a:ln w="57150">
            <a:gradFill>
              <a:gsLst>
                <a:gs pos="4000">
                  <a:srgbClr val="BF31BE"/>
                </a:gs>
                <a:gs pos="71000">
                  <a:srgbClr val="7B32B2"/>
                </a:gs>
                <a:gs pos="100000">
                  <a:srgbClr val="401A5D"/>
                </a:gs>
              </a:gsLst>
            </a:gra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s-MX" altLang="en-US"/>
          </a:p>
        </p:txBody>
      </p:sp>
      <p:pic>
        <p:nvPicPr>
          <p:cNvPr id="10" name="Imagen 9" descr="system-regular-41-home"/>
          <p:cNvPicPr>
            <a:picLocks noChangeAspect="1"/>
          </p:cNvPicPr>
          <p:nvPr/>
        </p:nvPicPr>
        <p:blipFill>
          <a:blip r:embed="rId3">
            <a:lum bright="100000" contrast="-100000"/>
          </a:blip>
          <a:stretch>
            <a:fillRect/>
          </a:stretch>
        </p:blipFill>
        <p:spPr>
          <a:xfrm>
            <a:off x="530225" y="645160"/>
            <a:ext cx="539750" cy="539750"/>
          </a:xfrm>
          <a:prstGeom prst="rect">
            <a:avLst/>
          </a:prstGeom>
        </p:spPr>
      </p:pic>
      <p:pic>
        <p:nvPicPr>
          <p:cNvPr id="11" name="Imagen 10" descr="icons8-introducir-64-removebg-preview"/>
          <p:cNvPicPr>
            <a:picLocks noChangeAspect="1"/>
          </p:cNvPicPr>
          <p:nvPr/>
        </p:nvPicPr>
        <p:blipFill>
          <a:blip r:embed="rId4">
            <a:lum bright="-100000" contrast="100000"/>
          </a:blip>
          <a:stretch>
            <a:fillRect/>
          </a:stretch>
        </p:blipFill>
        <p:spPr>
          <a:xfrm>
            <a:off x="530225" y="1665605"/>
            <a:ext cx="539750" cy="539750"/>
          </a:xfrm>
          <a:prstGeom prst="rect">
            <a:avLst/>
          </a:prstGeom>
        </p:spPr>
      </p:pic>
      <p:pic>
        <p:nvPicPr>
          <p:cNvPr id="12" name="Imagen 11" descr="algoritmo-unscreen"/>
          <p:cNvPicPr>
            <a:picLocks noChangeAspect="1"/>
          </p:cNvPicPr>
          <p:nvPr/>
        </p:nvPicPr>
        <p:blipFill>
          <a:blip r:embed="rId5">
            <a:lum bright="100000" contrast="-100000"/>
          </a:blip>
          <a:stretch>
            <a:fillRect/>
          </a:stretch>
        </p:blipFill>
        <p:spPr>
          <a:xfrm>
            <a:off x="530225" y="2686050"/>
            <a:ext cx="539750" cy="539750"/>
          </a:xfrm>
          <a:prstGeom prst="rect">
            <a:avLst/>
          </a:prstGeom>
        </p:spPr>
      </p:pic>
      <p:pic>
        <p:nvPicPr>
          <p:cNvPr id="13" name="Imagen 12" descr="entidad"/>
          <p:cNvPicPr>
            <a:picLocks noChangeAspect="1"/>
          </p:cNvPicPr>
          <p:nvPr/>
        </p:nvPicPr>
        <p:blipFill>
          <a:blip r:embed="rId6">
            <a:lum bright="100000" contrast="-100000"/>
          </a:blip>
          <a:stretch>
            <a:fillRect/>
          </a:stretch>
        </p:blipFill>
        <p:spPr>
          <a:xfrm>
            <a:off x="530225" y="3706495"/>
            <a:ext cx="539750" cy="539750"/>
          </a:xfrm>
          <a:prstGeom prst="rect">
            <a:avLst/>
          </a:prstGeom>
        </p:spPr>
      </p:pic>
      <p:pic>
        <p:nvPicPr>
          <p:cNvPr id="14" name="Imagen 13" descr="icono-relacional"/>
          <p:cNvPicPr>
            <a:picLocks noChangeAspect="1"/>
          </p:cNvPicPr>
          <p:nvPr/>
        </p:nvPicPr>
        <p:blipFill>
          <a:blip r:embed="rId7">
            <a:lum bright="100000" contrast="-100000"/>
          </a:blip>
          <a:stretch>
            <a:fillRect/>
          </a:stretch>
        </p:blipFill>
        <p:spPr>
          <a:xfrm>
            <a:off x="530225" y="4726940"/>
            <a:ext cx="539750" cy="539750"/>
          </a:xfrm>
          <a:prstGeom prst="rect">
            <a:avLst/>
          </a:prstGeom>
        </p:spPr>
      </p:pic>
      <p:pic>
        <p:nvPicPr>
          <p:cNvPr id="15" name="Imagen 14" descr="resolucion-de-problemas-unscreen"/>
          <p:cNvPicPr>
            <a:picLocks noChangeAspect="1"/>
          </p:cNvPicPr>
          <p:nvPr/>
        </p:nvPicPr>
        <p:blipFill>
          <a:blip r:embed="rId8">
            <a:lum bright="100000" contrast="-100000"/>
          </a:blip>
          <a:stretch>
            <a:fillRect/>
          </a:stretch>
        </p:blipFill>
        <p:spPr>
          <a:xfrm>
            <a:off x="530225" y="5747385"/>
            <a:ext cx="539750" cy="539750"/>
          </a:xfrm>
          <a:prstGeom prst="rect">
            <a:avLst/>
          </a:prstGeom>
        </p:spPr>
      </p:pic>
      <p:sp>
        <p:nvSpPr>
          <p:cNvPr id="19" name="Cuadro de texto 18"/>
          <p:cNvSpPr txBox="1"/>
          <p:nvPr/>
        </p:nvSpPr>
        <p:spPr>
          <a:xfrm>
            <a:off x="1428750" y="142875"/>
            <a:ext cx="3952240" cy="768350"/>
          </a:xfrm>
          <a:prstGeom prst="rect">
            <a:avLst/>
          </a:prstGeom>
          <a:noFill/>
        </p:spPr>
        <p:txBody>
          <a:bodyPr wrap="square" rtlCol="0">
            <a:spAutoFit/>
          </a:bodyPr>
          <a:lstStyle/>
          <a:p>
            <a:r>
              <a:rPr lang="es-AR" altLang="es-MX" sz="44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rPr>
              <a:t>Correcciones</a:t>
            </a:r>
            <a:endParaRPr lang="es-AR" altLang="es-MX" sz="44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endParaRPr>
          </a:p>
        </p:txBody>
      </p:sp>
      <p:pic>
        <p:nvPicPr>
          <p:cNvPr id="3" name="Imagen 2" descr="TFIfinal"/>
          <p:cNvPicPr>
            <a:picLocks noChangeAspect="1"/>
          </p:cNvPicPr>
          <p:nvPr/>
        </p:nvPicPr>
        <p:blipFill>
          <a:blip r:embed="rId9"/>
          <a:srcRect l="54920" t="51238" r="9963" b="7519"/>
          <a:stretch>
            <a:fillRect/>
          </a:stretch>
        </p:blipFill>
        <p:spPr>
          <a:xfrm>
            <a:off x="1855470" y="911225"/>
            <a:ext cx="10336530" cy="607250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00" fill="hold"/>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38000"/>
          </a:blip>
          <a:stretch>
            <a:fillRect/>
          </a:stretch>
        </a:blipFill>
        <a:effectLst/>
      </p:bgPr>
    </p:bg>
    <p:spTree>
      <p:nvGrpSpPr>
        <p:cNvPr id="1" name=""/>
        <p:cNvGrpSpPr/>
        <p:nvPr/>
      </p:nvGrpSpPr>
      <p:grpSpPr>
        <a:xfrm>
          <a:off x="0" y="0"/>
          <a:ext cx="0" cy="0"/>
          <a:chOff x="0" y="0"/>
          <a:chExt cx="0" cy="0"/>
        </a:xfrm>
      </p:grpSpPr>
      <p:sp>
        <p:nvSpPr>
          <p:cNvPr id="4" name="Cuadro de texto 3"/>
          <p:cNvSpPr txBox="1"/>
          <p:nvPr/>
        </p:nvSpPr>
        <p:spPr>
          <a:xfrm>
            <a:off x="14630400" y="5821045"/>
            <a:ext cx="6782435" cy="706755"/>
          </a:xfrm>
          <a:prstGeom prst="rect">
            <a:avLst/>
          </a:prstGeom>
          <a:noFill/>
        </p:spPr>
        <p:txBody>
          <a:bodyPr wrap="square" rtlCol="0">
            <a:spAutoFit/>
          </a:bodyPr>
          <a:lstStyle/>
          <a:p>
            <a:r>
              <a:rPr lang="es-AR" altLang="es-MX" sz="4000">
                <a:solidFill>
                  <a:schemeClr val="bg1"/>
                </a:solidFill>
                <a:latin typeface="Baskerville Old Face" panose="02020602080505020303" charset="0"/>
                <a:cs typeface="Baskerville Old Face" panose="02020602080505020303" charset="0"/>
              </a:rPr>
              <a:t>Base de datos</a:t>
            </a:r>
            <a:endParaRPr lang="es-AR" altLang="es-MX" sz="4000">
              <a:solidFill>
                <a:schemeClr val="bg1"/>
              </a:solidFill>
              <a:latin typeface="Baskerville Old Face" panose="02020602080505020303" charset="0"/>
              <a:cs typeface="Baskerville Old Face" panose="02020602080505020303" charset="0"/>
            </a:endParaRPr>
          </a:p>
        </p:txBody>
      </p:sp>
      <p:pic>
        <p:nvPicPr>
          <p:cNvPr id="5" name="Imagen 4" descr="C:\Users\Danila\Documents\Paula\Imagen1-removebg-preview.pngImagen1-removebg-preview"/>
          <p:cNvPicPr>
            <a:picLocks noChangeAspect="1"/>
          </p:cNvPicPr>
          <p:nvPr/>
        </p:nvPicPr>
        <p:blipFill>
          <a:blip r:embed="rId2"/>
          <a:srcRect l="20" r="20"/>
          <a:stretch>
            <a:fillRect/>
          </a:stretch>
        </p:blipFill>
        <p:spPr>
          <a:xfrm>
            <a:off x="16207740" y="0"/>
            <a:ext cx="9037320" cy="1457960"/>
          </a:xfrm>
          <a:prstGeom prst="rect">
            <a:avLst/>
          </a:prstGeom>
        </p:spPr>
      </p:pic>
      <p:sp>
        <p:nvSpPr>
          <p:cNvPr id="6" name="Cuadro de texto 5"/>
          <p:cNvSpPr txBox="1"/>
          <p:nvPr/>
        </p:nvSpPr>
        <p:spPr>
          <a:xfrm>
            <a:off x="16640810" y="2108835"/>
            <a:ext cx="8170545" cy="922020"/>
          </a:xfrm>
          <a:prstGeom prst="rect">
            <a:avLst/>
          </a:prstGeom>
          <a:noFill/>
        </p:spPr>
        <p:txBody>
          <a:bodyPr wrap="square" rtlCol="0">
            <a:spAutoFit/>
          </a:bodyPr>
          <a:lstStyle/>
          <a:p>
            <a:pPr algn="ctr"/>
            <a:r>
              <a:rPr lang="es-AR" altLang="es-MX" sz="5400">
                <a:latin typeface="Baskerville Old Face" panose="02020602080505020303" charset="0"/>
                <a:cs typeface="Baskerville Old Face" panose="02020602080505020303" charset="0"/>
              </a:rPr>
              <a:t>Proyecto</a:t>
            </a:r>
            <a:endParaRPr lang="es-AR" altLang="es-MX" sz="5400">
              <a:latin typeface="Baskerville Old Face" panose="02020602080505020303" charset="0"/>
              <a:cs typeface="Baskerville Old Face" panose="02020602080505020303" charset="0"/>
            </a:endParaRPr>
          </a:p>
        </p:txBody>
      </p:sp>
      <p:sp>
        <p:nvSpPr>
          <p:cNvPr id="7" name="Cuadro de texto 6"/>
          <p:cNvSpPr txBox="1"/>
          <p:nvPr/>
        </p:nvSpPr>
        <p:spPr>
          <a:xfrm>
            <a:off x="17662525" y="3225800"/>
            <a:ext cx="6127750" cy="521970"/>
          </a:xfrm>
          <a:prstGeom prst="rect">
            <a:avLst/>
          </a:prstGeom>
          <a:noFill/>
        </p:spPr>
        <p:txBody>
          <a:bodyPr wrap="square" rtlCol="0">
            <a:spAutoFit/>
          </a:bodyPr>
          <a:lstStyle/>
          <a:p>
            <a:pPr algn="ctr"/>
            <a:r>
              <a:rPr lang="es-AR" altLang="es-MX" sz="2800">
                <a:latin typeface="Baskerville Old Face" panose="02020602080505020303" charset="0"/>
                <a:cs typeface="Baskerville Old Face" panose="02020602080505020303" charset="0"/>
              </a:rPr>
              <a:t>Barrera, Paula Leonela</a:t>
            </a:r>
            <a:endParaRPr lang="es-AR" altLang="es-MX" sz="2800">
              <a:latin typeface="Baskerville Old Face" panose="02020602080505020303" charset="0"/>
              <a:cs typeface="Baskerville Old Face" panose="02020602080505020303" charset="0"/>
            </a:endParaRPr>
          </a:p>
        </p:txBody>
      </p:sp>
      <p:sp>
        <p:nvSpPr>
          <p:cNvPr id="8" name="Cuadro de texto 7"/>
          <p:cNvSpPr txBox="1"/>
          <p:nvPr/>
        </p:nvSpPr>
        <p:spPr>
          <a:xfrm>
            <a:off x="18181320" y="4005580"/>
            <a:ext cx="5090795" cy="521970"/>
          </a:xfrm>
          <a:prstGeom prst="rect">
            <a:avLst/>
          </a:prstGeom>
          <a:noFill/>
        </p:spPr>
        <p:txBody>
          <a:bodyPr wrap="square" rtlCol="0">
            <a:spAutoFit/>
          </a:bodyPr>
          <a:lstStyle/>
          <a:p>
            <a:pPr algn="ctr"/>
            <a:r>
              <a:rPr lang="es-AR" altLang="es-MX" sz="2800">
                <a:latin typeface="Baskerville Old Face" panose="02020602080505020303" charset="0"/>
                <a:cs typeface="Baskerville Old Face" panose="02020602080505020303" charset="0"/>
              </a:rPr>
              <a:t>Base de Datos</a:t>
            </a:r>
            <a:endParaRPr lang="es-AR" altLang="es-MX" sz="2800">
              <a:latin typeface="Baskerville Old Face" panose="02020602080505020303" charset="0"/>
              <a:cs typeface="Baskerville Old Face" panose="02020602080505020303" charset="0"/>
            </a:endParaRPr>
          </a:p>
        </p:txBody>
      </p:sp>
      <p:sp>
        <p:nvSpPr>
          <p:cNvPr id="9" name="Cuadro de texto 8"/>
          <p:cNvSpPr txBox="1"/>
          <p:nvPr/>
        </p:nvSpPr>
        <p:spPr>
          <a:xfrm>
            <a:off x="19353530" y="4785360"/>
            <a:ext cx="2745105" cy="460375"/>
          </a:xfrm>
          <a:prstGeom prst="rect">
            <a:avLst/>
          </a:prstGeom>
          <a:noFill/>
        </p:spPr>
        <p:txBody>
          <a:bodyPr wrap="square" rtlCol="0">
            <a:spAutoFit/>
          </a:bodyPr>
          <a:lstStyle/>
          <a:p>
            <a:pPr algn="ctr"/>
            <a:r>
              <a:rPr lang="es-AR" altLang="es-MX" sz="2400">
                <a:latin typeface="Baskerville Old Face" panose="02020602080505020303" charset="0"/>
                <a:cs typeface="Baskerville Old Face" panose="02020602080505020303" charset="0"/>
              </a:rPr>
              <a:t>2024</a:t>
            </a:r>
            <a:endParaRPr lang="es-AR" altLang="es-MX" sz="2400">
              <a:latin typeface="Baskerville Old Face" panose="02020602080505020303" charset="0"/>
              <a:cs typeface="Baskerville Old Face" panose="02020602080505020303" charset="0"/>
            </a:endParaRPr>
          </a:p>
        </p:txBody>
      </p:sp>
      <p:sp>
        <p:nvSpPr>
          <p:cNvPr id="2" name="Rectángulo redondeado 1"/>
          <p:cNvSpPr/>
          <p:nvPr/>
        </p:nvSpPr>
        <p:spPr>
          <a:xfrm>
            <a:off x="171450" y="142875"/>
            <a:ext cx="1257300" cy="6590030"/>
          </a:xfrm>
          <a:prstGeom prst="roundRect">
            <a:avLst>
              <a:gd name="adj" fmla="val 50000"/>
            </a:avLst>
          </a:prstGeom>
          <a:gradFill>
            <a:gsLst>
              <a:gs pos="0">
                <a:srgbClr val="007BD3"/>
              </a:gs>
              <a:gs pos="100000">
                <a:srgbClr val="034373"/>
              </a:gs>
            </a:gsLst>
            <a:lin ang="2700000" scaled="0"/>
          </a:gradFill>
          <a:ln w="44450">
            <a:gradFill>
              <a:gsLst>
                <a:gs pos="0">
                  <a:srgbClr val="007BD3"/>
                </a:gs>
                <a:gs pos="100000">
                  <a:srgbClr val="034373"/>
                </a:gs>
              </a:gsLst>
              <a:path path="circle">
                <a:fillToRect r="100000" b="100000"/>
              </a:path>
              <a:tileRect l="-100000" t="-100000"/>
            </a:gra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s-MX" altLang="en-US"/>
          </a:p>
        </p:txBody>
      </p:sp>
      <p:sp>
        <p:nvSpPr>
          <p:cNvPr id="16" name="Óvalo 15"/>
          <p:cNvSpPr/>
          <p:nvPr/>
        </p:nvSpPr>
        <p:spPr>
          <a:xfrm>
            <a:off x="349885" y="1485900"/>
            <a:ext cx="899795" cy="899795"/>
          </a:xfrm>
          <a:prstGeom prst="ellipse">
            <a:avLst/>
          </a:prstGeom>
          <a:solidFill>
            <a:schemeClr val="bg1"/>
          </a:solidFill>
          <a:ln w="57150">
            <a:gradFill>
              <a:gsLst>
                <a:gs pos="4000">
                  <a:srgbClr val="BF31BE"/>
                </a:gs>
                <a:gs pos="71000">
                  <a:srgbClr val="7B32B2"/>
                </a:gs>
                <a:gs pos="100000">
                  <a:srgbClr val="401A5D"/>
                </a:gs>
              </a:gsLst>
            </a:gra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s-MX" altLang="en-US"/>
          </a:p>
        </p:txBody>
      </p:sp>
      <p:pic>
        <p:nvPicPr>
          <p:cNvPr id="10" name="Imagen 9" descr="system-regular-41-home"/>
          <p:cNvPicPr>
            <a:picLocks noChangeAspect="1"/>
          </p:cNvPicPr>
          <p:nvPr/>
        </p:nvPicPr>
        <p:blipFill>
          <a:blip r:embed="rId3">
            <a:lum bright="100000" contrast="-100000"/>
          </a:blip>
          <a:stretch>
            <a:fillRect/>
          </a:stretch>
        </p:blipFill>
        <p:spPr>
          <a:xfrm>
            <a:off x="530225" y="645160"/>
            <a:ext cx="539750" cy="539750"/>
          </a:xfrm>
          <a:prstGeom prst="rect">
            <a:avLst/>
          </a:prstGeom>
        </p:spPr>
      </p:pic>
      <p:pic>
        <p:nvPicPr>
          <p:cNvPr id="11" name="Imagen 10" descr="icons8-introducir-64-removebg-preview"/>
          <p:cNvPicPr>
            <a:picLocks noChangeAspect="1"/>
          </p:cNvPicPr>
          <p:nvPr/>
        </p:nvPicPr>
        <p:blipFill>
          <a:blip r:embed="rId4">
            <a:lum bright="-100000" contrast="100000"/>
          </a:blip>
          <a:stretch>
            <a:fillRect/>
          </a:stretch>
        </p:blipFill>
        <p:spPr>
          <a:xfrm>
            <a:off x="530225" y="1665605"/>
            <a:ext cx="539750" cy="539750"/>
          </a:xfrm>
          <a:prstGeom prst="rect">
            <a:avLst/>
          </a:prstGeom>
        </p:spPr>
      </p:pic>
      <p:pic>
        <p:nvPicPr>
          <p:cNvPr id="12" name="Imagen 11" descr="algoritmo-unscreen"/>
          <p:cNvPicPr>
            <a:picLocks noChangeAspect="1"/>
          </p:cNvPicPr>
          <p:nvPr/>
        </p:nvPicPr>
        <p:blipFill>
          <a:blip r:embed="rId5">
            <a:lum bright="100000" contrast="-100000"/>
          </a:blip>
          <a:stretch>
            <a:fillRect/>
          </a:stretch>
        </p:blipFill>
        <p:spPr>
          <a:xfrm>
            <a:off x="530225" y="2686050"/>
            <a:ext cx="539750" cy="539750"/>
          </a:xfrm>
          <a:prstGeom prst="rect">
            <a:avLst/>
          </a:prstGeom>
        </p:spPr>
      </p:pic>
      <p:pic>
        <p:nvPicPr>
          <p:cNvPr id="13" name="Imagen 12" descr="entidad"/>
          <p:cNvPicPr>
            <a:picLocks noChangeAspect="1"/>
          </p:cNvPicPr>
          <p:nvPr/>
        </p:nvPicPr>
        <p:blipFill>
          <a:blip r:embed="rId6">
            <a:lum bright="100000" contrast="-100000"/>
          </a:blip>
          <a:stretch>
            <a:fillRect/>
          </a:stretch>
        </p:blipFill>
        <p:spPr>
          <a:xfrm>
            <a:off x="530225" y="3706495"/>
            <a:ext cx="539750" cy="539750"/>
          </a:xfrm>
          <a:prstGeom prst="rect">
            <a:avLst/>
          </a:prstGeom>
        </p:spPr>
      </p:pic>
      <p:pic>
        <p:nvPicPr>
          <p:cNvPr id="14" name="Imagen 13" descr="icono-relacional"/>
          <p:cNvPicPr>
            <a:picLocks noChangeAspect="1"/>
          </p:cNvPicPr>
          <p:nvPr/>
        </p:nvPicPr>
        <p:blipFill>
          <a:blip r:embed="rId7">
            <a:lum bright="100000" contrast="-100000"/>
          </a:blip>
          <a:stretch>
            <a:fillRect/>
          </a:stretch>
        </p:blipFill>
        <p:spPr>
          <a:xfrm>
            <a:off x="530225" y="4726940"/>
            <a:ext cx="539750" cy="539750"/>
          </a:xfrm>
          <a:prstGeom prst="rect">
            <a:avLst/>
          </a:prstGeom>
        </p:spPr>
      </p:pic>
      <p:pic>
        <p:nvPicPr>
          <p:cNvPr id="15" name="Imagen 14" descr="resolucion-de-problemas-unscreen"/>
          <p:cNvPicPr>
            <a:picLocks noChangeAspect="1"/>
          </p:cNvPicPr>
          <p:nvPr/>
        </p:nvPicPr>
        <p:blipFill>
          <a:blip r:embed="rId8">
            <a:lum bright="100000" contrast="-100000"/>
          </a:blip>
          <a:stretch>
            <a:fillRect/>
          </a:stretch>
        </p:blipFill>
        <p:spPr>
          <a:xfrm>
            <a:off x="530225" y="5747385"/>
            <a:ext cx="539750" cy="539750"/>
          </a:xfrm>
          <a:prstGeom prst="rect">
            <a:avLst/>
          </a:prstGeom>
        </p:spPr>
      </p:pic>
      <p:sp>
        <p:nvSpPr>
          <p:cNvPr id="19" name="Cuadro de texto 18"/>
          <p:cNvSpPr txBox="1"/>
          <p:nvPr/>
        </p:nvSpPr>
        <p:spPr>
          <a:xfrm>
            <a:off x="1428750" y="142875"/>
            <a:ext cx="3952240" cy="768350"/>
          </a:xfrm>
          <a:prstGeom prst="rect">
            <a:avLst/>
          </a:prstGeom>
          <a:noFill/>
        </p:spPr>
        <p:txBody>
          <a:bodyPr wrap="square" rtlCol="0">
            <a:spAutoFit/>
          </a:bodyPr>
          <a:lstStyle/>
          <a:p>
            <a:r>
              <a:rPr lang="es-AR" altLang="es-MX" sz="44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rPr>
              <a:t>Correcciones</a:t>
            </a:r>
            <a:endParaRPr lang="es-AR" altLang="es-MX" sz="44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endParaRPr>
          </a:p>
        </p:txBody>
      </p:sp>
      <p:pic>
        <p:nvPicPr>
          <p:cNvPr id="3" name="Imagen 2" descr="TFIfinal"/>
          <p:cNvPicPr>
            <a:picLocks noChangeAspect="1"/>
          </p:cNvPicPr>
          <p:nvPr/>
        </p:nvPicPr>
        <p:blipFill>
          <a:blip r:embed="rId9"/>
          <a:srcRect l="29778" t="15321" r="40813" b="47438"/>
          <a:stretch>
            <a:fillRect/>
          </a:stretch>
        </p:blipFill>
        <p:spPr>
          <a:xfrm>
            <a:off x="1653540" y="975360"/>
            <a:ext cx="9916795" cy="53117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00" fill="hold"/>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38000"/>
          </a:blip>
          <a:stretch>
            <a:fillRect/>
          </a:stretch>
        </a:blipFill>
        <a:effectLst/>
      </p:bgPr>
    </p:bg>
    <p:spTree>
      <p:nvGrpSpPr>
        <p:cNvPr id="1" name=""/>
        <p:cNvGrpSpPr/>
        <p:nvPr/>
      </p:nvGrpSpPr>
      <p:grpSpPr>
        <a:xfrm>
          <a:off x="0" y="0"/>
          <a:ext cx="0" cy="0"/>
          <a:chOff x="0" y="0"/>
          <a:chExt cx="0" cy="0"/>
        </a:xfrm>
      </p:grpSpPr>
      <p:sp>
        <p:nvSpPr>
          <p:cNvPr id="4" name="Cuadro de texto 3"/>
          <p:cNvSpPr txBox="1"/>
          <p:nvPr/>
        </p:nvSpPr>
        <p:spPr>
          <a:xfrm>
            <a:off x="14630400" y="5821045"/>
            <a:ext cx="6782435" cy="706755"/>
          </a:xfrm>
          <a:prstGeom prst="rect">
            <a:avLst/>
          </a:prstGeom>
          <a:noFill/>
        </p:spPr>
        <p:txBody>
          <a:bodyPr wrap="square" rtlCol="0">
            <a:spAutoFit/>
          </a:bodyPr>
          <a:lstStyle/>
          <a:p>
            <a:r>
              <a:rPr lang="es-AR" altLang="es-MX" sz="4000">
                <a:solidFill>
                  <a:schemeClr val="bg1"/>
                </a:solidFill>
                <a:latin typeface="Baskerville Old Face" panose="02020602080505020303" charset="0"/>
                <a:cs typeface="Baskerville Old Face" panose="02020602080505020303" charset="0"/>
              </a:rPr>
              <a:t>Base de datos</a:t>
            </a:r>
            <a:endParaRPr lang="es-AR" altLang="es-MX" sz="4000">
              <a:solidFill>
                <a:schemeClr val="bg1"/>
              </a:solidFill>
              <a:latin typeface="Baskerville Old Face" panose="02020602080505020303" charset="0"/>
              <a:cs typeface="Baskerville Old Face" panose="02020602080505020303" charset="0"/>
            </a:endParaRPr>
          </a:p>
        </p:txBody>
      </p:sp>
      <p:pic>
        <p:nvPicPr>
          <p:cNvPr id="5" name="Imagen 4" descr="C:\Users\Danila\Documents\Paula\Imagen1-removebg-preview.pngImagen1-removebg-preview"/>
          <p:cNvPicPr>
            <a:picLocks noChangeAspect="1"/>
          </p:cNvPicPr>
          <p:nvPr/>
        </p:nvPicPr>
        <p:blipFill>
          <a:blip r:embed="rId2"/>
          <a:srcRect l="20" r="20"/>
          <a:stretch>
            <a:fillRect/>
          </a:stretch>
        </p:blipFill>
        <p:spPr>
          <a:xfrm>
            <a:off x="16207740" y="0"/>
            <a:ext cx="9037320" cy="1457960"/>
          </a:xfrm>
          <a:prstGeom prst="rect">
            <a:avLst/>
          </a:prstGeom>
        </p:spPr>
      </p:pic>
      <p:sp>
        <p:nvSpPr>
          <p:cNvPr id="6" name="Cuadro de texto 5"/>
          <p:cNvSpPr txBox="1"/>
          <p:nvPr/>
        </p:nvSpPr>
        <p:spPr>
          <a:xfrm>
            <a:off x="16640810" y="2108835"/>
            <a:ext cx="8170545" cy="922020"/>
          </a:xfrm>
          <a:prstGeom prst="rect">
            <a:avLst/>
          </a:prstGeom>
          <a:noFill/>
        </p:spPr>
        <p:txBody>
          <a:bodyPr wrap="square" rtlCol="0">
            <a:spAutoFit/>
          </a:bodyPr>
          <a:lstStyle/>
          <a:p>
            <a:pPr algn="ctr"/>
            <a:r>
              <a:rPr lang="es-AR" altLang="es-MX" sz="5400">
                <a:latin typeface="Baskerville Old Face" panose="02020602080505020303" charset="0"/>
                <a:cs typeface="Baskerville Old Face" panose="02020602080505020303" charset="0"/>
              </a:rPr>
              <a:t>Proyecto</a:t>
            </a:r>
            <a:endParaRPr lang="es-AR" altLang="es-MX" sz="5400">
              <a:latin typeface="Baskerville Old Face" panose="02020602080505020303" charset="0"/>
              <a:cs typeface="Baskerville Old Face" panose="02020602080505020303" charset="0"/>
            </a:endParaRPr>
          </a:p>
        </p:txBody>
      </p:sp>
      <p:sp>
        <p:nvSpPr>
          <p:cNvPr id="7" name="Cuadro de texto 6"/>
          <p:cNvSpPr txBox="1"/>
          <p:nvPr/>
        </p:nvSpPr>
        <p:spPr>
          <a:xfrm>
            <a:off x="17662525" y="3225800"/>
            <a:ext cx="6127750" cy="521970"/>
          </a:xfrm>
          <a:prstGeom prst="rect">
            <a:avLst/>
          </a:prstGeom>
          <a:noFill/>
        </p:spPr>
        <p:txBody>
          <a:bodyPr wrap="square" rtlCol="0">
            <a:spAutoFit/>
          </a:bodyPr>
          <a:lstStyle/>
          <a:p>
            <a:pPr algn="ctr"/>
            <a:r>
              <a:rPr lang="es-AR" altLang="es-MX" sz="2800">
                <a:latin typeface="Baskerville Old Face" panose="02020602080505020303" charset="0"/>
                <a:cs typeface="Baskerville Old Face" panose="02020602080505020303" charset="0"/>
              </a:rPr>
              <a:t>Barrera, Paula Leonela</a:t>
            </a:r>
            <a:endParaRPr lang="es-AR" altLang="es-MX" sz="2800">
              <a:latin typeface="Baskerville Old Face" panose="02020602080505020303" charset="0"/>
              <a:cs typeface="Baskerville Old Face" panose="02020602080505020303" charset="0"/>
            </a:endParaRPr>
          </a:p>
        </p:txBody>
      </p:sp>
      <p:sp>
        <p:nvSpPr>
          <p:cNvPr id="8" name="Cuadro de texto 7"/>
          <p:cNvSpPr txBox="1"/>
          <p:nvPr/>
        </p:nvSpPr>
        <p:spPr>
          <a:xfrm>
            <a:off x="18181320" y="4005580"/>
            <a:ext cx="5090795" cy="521970"/>
          </a:xfrm>
          <a:prstGeom prst="rect">
            <a:avLst/>
          </a:prstGeom>
          <a:noFill/>
        </p:spPr>
        <p:txBody>
          <a:bodyPr wrap="square" rtlCol="0">
            <a:spAutoFit/>
          </a:bodyPr>
          <a:lstStyle/>
          <a:p>
            <a:pPr algn="ctr"/>
            <a:r>
              <a:rPr lang="es-AR" altLang="es-MX" sz="2800">
                <a:latin typeface="Baskerville Old Face" panose="02020602080505020303" charset="0"/>
                <a:cs typeface="Baskerville Old Face" panose="02020602080505020303" charset="0"/>
              </a:rPr>
              <a:t>Base de Datos</a:t>
            </a:r>
            <a:endParaRPr lang="es-AR" altLang="es-MX" sz="2800">
              <a:latin typeface="Baskerville Old Face" panose="02020602080505020303" charset="0"/>
              <a:cs typeface="Baskerville Old Face" panose="02020602080505020303" charset="0"/>
            </a:endParaRPr>
          </a:p>
        </p:txBody>
      </p:sp>
      <p:sp>
        <p:nvSpPr>
          <p:cNvPr id="9" name="Cuadro de texto 8"/>
          <p:cNvSpPr txBox="1"/>
          <p:nvPr/>
        </p:nvSpPr>
        <p:spPr>
          <a:xfrm>
            <a:off x="19353530" y="4785360"/>
            <a:ext cx="2745105" cy="460375"/>
          </a:xfrm>
          <a:prstGeom prst="rect">
            <a:avLst/>
          </a:prstGeom>
          <a:noFill/>
        </p:spPr>
        <p:txBody>
          <a:bodyPr wrap="square" rtlCol="0">
            <a:spAutoFit/>
          </a:bodyPr>
          <a:lstStyle/>
          <a:p>
            <a:pPr algn="ctr"/>
            <a:r>
              <a:rPr lang="es-AR" altLang="es-MX" sz="2400">
                <a:latin typeface="Baskerville Old Face" panose="02020602080505020303" charset="0"/>
                <a:cs typeface="Baskerville Old Face" panose="02020602080505020303" charset="0"/>
              </a:rPr>
              <a:t>2024</a:t>
            </a:r>
            <a:endParaRPr lang="es-AR" altLang="es-MX" sz="2400">
              <a:latin typeface="Baskerville Old Face" panose="02020602080505020303" charset="0"/>
              <a:cs typeface="Baskerville Old Face" panose="02020602080505020303" charset="0"/>
            </a:endParaRPr>
          </a:p>
        </p:txBody>
      </p:sp>
      <p:sp>
        <p:nvSpPr>
          <p:cNvPr id="2" name="Rectángulo redondeado 1"/>
          <p:cNvSpPr/>
          <p:nvPr/>
        </p:nvSpPr>
        <p:spPr>
          <a:xfrm>
            <a:off x="171450" y="142875"/>
            <a:ext cx="1257300" cy="6590030"/>
          </a:xfrm>
          <a:prstGeom prst="roundRect">
            <a:avLst>
              <a:gd name="adj" fmla="val 50000"/>
            </a:avLst>
          </a:prstGeom>
          <a:gradFill>
            <a:gsLst>
              <a:gs pos="0">
                <a:srgbClr val="007BD3"/>
              </a:gs>
              <a:gs pos="100000">
                <a:srgbClr val="034373"/>
              </a:gs>
            </a:gsLst>
            <a:lin ang="2700000" scaled="0"/>
          </a:gradFill>
          <a:ln w="44450">
            <a:gradFill>
              <a:gsLst>
                <a:gs pos="0">
                  <a:srgbClr val="007BD3"/>
                </a:gs>
                <a:gs pos="100000">
                  <a:srgbClr val="034373"/>
                </a:gs>
              </a:gsLst>
              <a:path path="circle">
                <a:fillToRect r="100000" b="100000"/>
              </a:path>
              <a:tileRect l="-100000" t="-100000"/>
            </a:gra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s-MX" altLang="en-US"/>
          </a:p>
        </p:txBody>
      </p:sp>
      <p:sp>
        <p:nvSpPr>
          <p:cNvPr id="16" name="Óvalo 15"/>
          <p:cNvSpPr/>
          <p:nvPr/>
        </p:nvSpPr>
        <p:spPr>
          <a:xfrm>
            <a:off x="349885" y="1485900"/>
            <a:ext cx="899795" cy="899795"/>
          </a:xfrm>
          <a:prstGeom prst="ellipse">
            <a:avLst/>
          </a:prstGeom>
          <a:solidFill>
            <a:schemeClr val="bg1"/>
          </a:solidFill>
          <a:ln w="57150">
            <a:gradFill>
              <a:gsLst>
                <a:gs pos="4000">
                  <a:srgbClr val="BF31BE"/>
                </a:gs>
                <a:gs pos="71000">
                  <a:srgbClr val="7B32B2"/>
                </a:gs>
                <a:gs pos="100000">
                  <a:srgbClr val="401A5D"/>
                </a:gs>
              </a:gsLst>
            </a:gra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s-MX" altLang="en-US"/>
          </a:p>
        </p:txBody>
      </p:sp>
      <p:pic>
        <p:nvPicPr>
          <p:cNvPr id="10" name="Imagen 9" descr="system-regular-41-home"/>
          <p:cNvPicPr>
            <a:picLocks noChangeAspect="1"/>
          </p:cNvPicPr>
          <p:nvPr/>
        </p:nvPicPr>
        <p:blipFill>
          <a:blip r:embed="rId3">
            <a:lum bright="100000" contrast="-100000"/>
          </a:blip>
          <a:stretch>
            <a:fillRect/>
          </a:stretch>
        </p:blipFill>
        <p:spPr>
          <a:xfrm>
            <a:off x="530225" y="645160"/>
            <a:ext cx="539750" cy="539750"/>
          </a:xfrm>
          <a:prstGeom prst="rect">
            <a:avLst/>
          </a:prstGeom>
        </p:spPr>
      </p:pic>
      <p:pic>
        <p:nvPicPr>
          <p:cNvPr id="11" name="Imagen 10" descr="icons8-introducir-64-removebg-preview"/>
          <p:cNvPicPr>
            <a:picLocks noChangeAspect="1"/>
          </p:cNvPicPr>
          <p:nvPr/>
        </p:nvPicPr>
        <p:blipFill>
          <a:blip r:embed="rId4">
            <a:lum bright="-100000" contrast="100000"/>
          </a:blip>
          <a:stretch>
            <a:fillRect/>
          </a:stretch>
        </p:blipFill>
        <p:spPr>
          <a:xfrm>
            <a:off x="530225" y="1665605"/>
            <a:ext cx="539750" cy="539750"/>
          </a:xfrm>
          <a:prstGeom prst="rect">
            <a:avLst/>
          </a:prstGeom>
        </p:spPr>
      </p:pic>
      <p:pic>
        <p:nvPicPr>
          <p:cNvPr id="12" name="Imagen 11" descr="algoritmo-unscreen"/>
          <p:cNvPicPr>
            <a:picLocks noChangeAspect="1"/>
          </p:cNvPicPr>
          <p:nvPr/>
        </p:nvPicPr>
        <p:blipFill>
          <a:blip r:embed="rId5">
            <a:lum bright="100000" contrast="-100000"/>
          </a:blip>
          <a:stretch>
            <a:fillRect/>
          </a:stretch>
        </p:blipFill>
        <p:spPr>
          <a:xfrm>
            <a:off x="530225" y="2686050"/>
            <a:ext cx="539750" cy="539750"/>
          </a:xfrm>
          <a:prstGeom prst="rect">
            <a:avLst/>
          </a:prstGeom>
        </p:spPr>
      </p:pic>
      <p:pic>
        <p:nvPicPr>
          <p:cNvPr id="13" name="Imagen 12" descr="entidad"/>
          <p:cNvPicPr>
            <a:picLocks noChangeAspect="1"/>
          </p:cNvPicPr>
          <p:nvPr/>
        </p:nvPicPr>
        <p:blipFill>
          <a:blip r:embed="rId6">
            <a:lum bright="100000" contrast="-100000"/>
          </a:blip>
          <a:stretch>
            <a:fillRect/>
          </a:stretch>
        </p:blipFill>
        <p:spPr>
          <a:xfrm>
            <a:off x="530225" y="3706495"/>
            <a:ext cx="539750" cy="539750"/>
          </a:xfrm>
          <a:prstGeom prst="rect">
            <a:avLst/>
          </a:prstGeom>
        </p:spPr>
      </p:pic>
      <p:pic>
        <p:nvPicPr>
          <p:cNvPr id="14" name="Imagen 13" descr="icono-relacional"/>
          <p:cNvPicPr>
            <a:picLocks noChangeAspect="1"/>
          </p:cNvPicPr>
          <p:nvPr/>
        </p:nvPicPr>
        <p:blipFill>
          <a:blip r:embed="rId7">
            <a:lum bright="100000" contrast="-100000"/>
          </a:blip>
          <a:stretch>
            <a:fillRect/>
          </a:stretch>
        </p:blipFill>
        <p:spPr>
          <a:xfrm>
            <a:off x="530225" y="4726940"/>
            <a:ext cx="539750" cy="539750"/>
          </a:xfrm>
          <a:prstGeom prst="rect">
            <a:avLst/>
          </a:prstGeom>
        </p:spPr>
      </p:pic>
      <p:pic>
        <p:nvPicPr>
          <p:cNvPr id="15" name="Imagen 14" descr="resolucion-de-problemas-unscreen"/>
          <p:cNvPicPr>
            <a:picLocks noChangeAspect="1"/>
          </p:cNvPicPr>
          <p:nvPr/>
        </p:nvPicPr>
        <p:blipFill>
          <a:blip r:embed="rId8">
            <a:lum bright="100000" contrast="-100000"/>
          </a:blip>
          <a:stretch>
            <a:fillRect/>
          </a:stretch>
        </p:blipFill>
        <p:spPr>
          <a:xfrm>
            <a:off x="530225" y="5747385"/>
            <a:ext cx="539750" cy="539750"/>
          </a:xfrm>
          <a:prstGeom prst="rect">
            <a:avLst/>
          </a:prstGeom>
        </p:spPr>
      </p:pic>
      <p:sp>
        <p:nvSpPr>
          <p:cNvPr id="19" name="Cuadro de texto 18"/>
          <p:cNvSpPr txBox="1"/>
          <p:nvPr/>
        </p:nvSpPr>
        <p:spPr>
          <a:xfrm>
            <a:off x="1428750" y="142875"/>
            <a:ext cx="3952240" cy="768350"/>
          </a:xfrm>
          <a:prstGeom prst="rect">
            <a:avLst/>
          </a:prstGeom>
          <a:noFill/>
        </p:spPr>
        <p:txBody>
          <a:bodyPr wrap="square" rtlCol="0">
            <a:spAutoFit/>
          </a:bodyPr>
          <a:lstStyle/>
          <a:p>
            <a:r>
              <a:rPr lang="es-AR" altLang="es-MX" sz="44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rPr>
              <a:t>Correcciones</a:t>
            </a:r>
            <a:endParaRPr lang="es-AR" altLang="es-MX" sz="44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endParaRPr>
          </a:p>
        </p:txBody>
      </p:sp>
      <p:pic>
        <p:nvPicPr>
          <p:cNvPr id="3" name="Imagen 2" descr="TFIfinal"/>
          <p:cNvPicPr>
            <a:picLocks noChangeAspect="1"/>
          </p:cNvPicPr>
          <p:nvPr/>
        </p:nvPicPr>
        <p:blipFill>
          <a:blip r:embed="rId9"/>
          <a:srcRect l="56188" t="8171" r="14403" b="54588"/>
          <a:stretch>
            <a:fillRect/>
          </a:stretch>
        </p:blipFill>
        <p:spPr>
          <a:xfrm>
            <a:off x="1653540" y="975360"/>
            <a:ext cx="9916795" cy="53117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00" fill="hold"/>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38000"/>
          </a:blip>
          <a:stretch>
            <a:fillRect/>
          </a:stretch>
        </a:blipFill>
        <a:effectLst/>
      </p:bgPr>
    </p:bg>
    <p:spTree>
      <p:nvGrpSpPr>
        <p:cNvPr id="1" name=""/>
        <p:cNvGrpSpPr/>
        <p:nvPr/>
      </p:nvGrpSpPr>
      <p:grpSpPr>
        <a:xfrm>
          <a:off x="0" y="0"/>
          <a:ext cx="0" cy="0"/>
          <a:chOff x="0" y="0"/>
          <a:chExt cx="0" cy="0"/>
        </a:xfrm>
      </p:grpSpPr>
      <p:sp>
        <p:nvSpPr>
          <p:cNvPr id="4" name="Cuadro de texto 3"/>
          <p:cNvSpPr txBox="1"/>
          <p:nvPr/>
        </p:nvSpPr>
        <p:spPr>
          <a:xfrm>
            <a:off x="14630400" y="5821045"/>
            <a:ext cx="6782435" cy="706755"/>
          </a:xfrm>
          <a:prstGeom prst="rect">
            <a:avLst/>
          </a:prstGeom>
          <a:noFill/>
        </p:spPr>
        <p:txBody>
          <a:bodyPr wrap="square" rtlCol="0">
            <a:spAutoFit/>
          </a:bodyPr>
          <a:lstStyle/>
          <a:p>
            <a:r>
              <a:rPr lang="es-AR" altLang="es-MX" sz="4000">
                <a:solidFill>
                  <a:schemeClr val="bg1"/>
                </a:solidFill>
                <a:latin typeface="Baskerville Old Face" panose="02020602080505020303" charset="0"/>
                <a:cs typeface="Baskerville Old Face" panose="02020602080505020303" charset="0"/>
              </a:rPr>
              <a:t>Base de datos</a:t>
            </a:r>
            <a:endParaRPr lang="es-AR" altLang="es-MX" sz="4000">
              <a:solidFill>
                <a:schemeClr val="bg1"/>
              </a:solidFill>
              <a:latin typeface="Baskerville Old Face" panose="02020602080505020303" charset="0"/>
              <a:cs typeface="Baskerville Old Face" panose="02020602080505020303" charset="0"/>
            </a:endParaRPr>
          </a:p>
        </p:txBody>
      </p:sp>
      <p:pic>
        <p:nvPicPr>
          <p:cNvPr id="5" name="Imagen 4" descr="C:\Users\Danila\Documents\Paula\Imagen1-removebg-preview.pngImagen1-removebg-preview"/>
          <p:cNvPicPr>
            <a:picLocks noChangeAspect="1"/>
          </p:cNvPicPr>
          <p:nvPr/>
        </p:nvPicPr>
        <p:blipFill>
          <a:blip r:embed="rId2"/>
          <a:srcRect l="20" r="20"/>
          <a:stretch>
            <a:fillRect/>
          </a:stretch>
        </p:blipFill>
        <p:spPr>
          <a:xfrm>
            <a:off x="16207740" y="0"/>
            <a:ext cx="9037320" cy="1457960"/>
          </a:xfrm>
          <a:prstGeom prst="rect">
            <a:avLst/>
          </a:prstGeom>
        </p:spPr>
      </p:pic>
      <p:sp>
        <p:nvSpPr>
          <p:cNvPr id="6" name="Cuadro de texto 5"/>
          <p:cNvSpPr txBox="1"/>
          <p:nvPr/>
        </p:nvSpPr>
        <p:spPr>
          <a:xfrm>
            <a:off x="16640810" y="2108835"/>
            <a:ext cx="8170545" cy="922020"/>
          </a:xfrm>
          <a:prstGeom prst="rect">
            <a:avLst/>
          </a:prstGeom>
          <a:noFill/>
        </p:spPr>
        <p:txBody>
          <a:bodyPr wrap="square" rtlCol="0">
            <a:spAutoFit/>
          </a:bodyPr>
          <a:lstStyle/>
          <a:p>
            <a:pPr algn="ctr"/>
            <a:r>
              <a:rPr lang="es-AR" altLang="es-MX" sz="5400">
                <a:latin typeface="Baskerville Old Face" panose="02020602080505020303" charset="0"/>
                <a:cs typeface="Baskerville Old Face" panose="02020602080505020303" charset="0"/>
              </a:rPr>
              <a:t>Proyecto</a:t>
            </a:r>
            <a:endParaRPr lang="es-AR" altLang="es-MX" sz="5400">
              <a:latin typeface="Baskerville Old Face" panose="02020602080505020303" charset="0"/>
              <a:cs typeface="Baskerville Old Face" panose="02020602080505020303" charset="0"/>
            </a:endParaRPr>
          </a:p>
        </p:txBody>
      </p:sp>
      <p:sp>
        <p:nvSpPr>
          <p:cNvPr id="7" name="Cuadro de texto 6"/>
          <p:cNvSpPr txBox="1"/>
          <p:nvPr/>
        </p:nvSpPr>
        <p:spPr>
          <a:xfrm>
            <a:off x="17662525" y="3225800"/>
            <a:ext cx="6127750" cy="521970"/>
          </a:xfrm>
          <a:prstGeom prst="rect">
            <a:avLst/>
          </a:prstGeom>
          <a:noFill/>
        </p:spPr>
        <p:txBody>
          <a:bodyPr wrap="square" rtlCol="0">
            <a:spAutoFit/>
          </a:bodyPr>
          <a:lstStyle/>
          <a:p>
            <a:pPr algn="ctr"/>
            <a:r>
              <a:rPr lang="es-AR" altLang="es-MX" sz="2800">
                <a:latin typeface="Baskerville Old Face" panose="02020602080505020303" charset="0"/>
                <a:cs typeface="Baskerville Old Face" panose="02020602080505020303" charset="0"/>
              </a:rPr>
              <a:t>Barrera, Paula Leonela</a:t>
            </a:r>
            <a:endParaRPr lang="es-AR" altLang="es-MX" sz="2800">
              <a:latin typeface="Baskerville Old Face" panose="02020602080505020303" charset="0"/>
              <a:cs typeface="Baskerville Old Face" panose="02020602080505020303" charset="0"/>
            </a:endParaRPr>
          </a:p>
        </p:txBody>
      </p:sp>
      <p:sp>
        <p:nvSpPr>
          <p:cNvPr id="8" name="Cuadro de texto 7"/>
          <p:cNvSpPr txBox="1"/>
          <p:nvPr/>
        </p:nvSpPr>
        <p:spPr>
          <a:xfrm>
            <a:off x="18181320" y="4005580"/>
            <a:ext cx="5090795" cy="521970"/>
          </a:xfrm>
          <a:prstGeom prst="rect">
            <a:avLst/>
          </a:prstGeom>
          <a:noFill/>
        </p:spPr>
        <p:txBody>
          <a:bodyPr wrap="square" rtlCol="0">
            <a:spAutoFit/>
          </a:bodyPr>
          <a:lstStyle/>
          <a:p>
            <a:pPr algn="ctr"/>
            <a:r>
              <a:rPr lang="es-AR" altLang="es-MX" sz="2800">
                <a:latin typeface="Baskerville Old Face" panose="02020602080505020303" charset="0"/>
                <a:cs typeface="Baskerville Old Face" panose="02020602080505020303" charset="0"/>
              </a:rPr>
              <a:t>Base de Datos</a:t>
            </a:r>
            <a:endParaRPr lang="es-AR" altLang="es-MX" sz="2800">
              <a:latin typeface="Baskerville Old Face" panose="02020602080505020303" charset="0"/>
              <a:cs typeface="Baskerville Old Face" panose="02020602080505020303" charset="0"/>
            </a:endParaRPr>
          </a:p>
        </p:txBody>
      </p:sp>
      <p:sp>
        <p:nvSpPr>
          <p:cNvPr id="9" name="Cuadro de texto 8"/>
          <p:cNvSpPr txBox="1"/>
          <p:nvPr/>
        </p:nvSpPr>
        <p:spPr>
          <a:xfrm>
            <a:off x="19353530" y="4785360"/>
            <a:ext cx="2745105" cy="460375"/>
          </a:xfrm>
          <a:prstGeom prst="rect">
            <a:avLst/>
          </a:prstGeom>
          <a:noFill/>
        </p:spPr>
        <p:txBody>
          <a:bodyPr wrap="square" rtlCol="0">
            <a:spAutoFit/>
          </a:bodyPr>
          <a:lstStyle/>
          <a:p>
            <a:pPr algn="ctr"/>
            <a:r>
              <a:rPr lang="es-AR" altLang="es-MX" sz="2400">
                <a:latin typeface="Baskerville Old Face" panose="02020602080505020303" charset="0"/>
                <a:cs typeface="Baskerville Old Face" panose="02020602080505020303" charset="0"/>
              </a:rPr>
              <a:t>2024</a:t>
            </a:r>
            <a:endParaRPr lang="es-AR" altLang="es-MX" sz="2400">
              <a:latin typeface="Baskerville Old Face" panose="02020602080505020303" charset="0"/>
              <a:cs typeface="Baskerville Old Face" panose="02020602080505020303" charset="0"/>
            </a:endParaRPr>
          </a:p>
        </p:txBody>
      </p:sp>
      <p:sp>
        <p:nvSpPr>
          <p:cNvPr id="2" name="Rectángulo redondeado 1"/>
          <p:cNvSpPr/>
          <p:nvPr/>
        </p:nvSpPr>
        <p:spPr>
          <a:xfrm>
            <a:off x="171450" y="142875"/>
            <a:ext cx="1257300" cy="6590030"/>
          </a:xfrm>
          <a:prstGeom prst="roundRect">
            <a:avLst>
              <a:gd name="adj" fmla="val 50000"/>
            </a:avLst>
          </a:prstGeom>
          <a:gradFill>
            <a:gsLst>
              <a:gs pos="0">
                <a:srgbClr val="007BD3"/>
              </a:gs>
              <a:gs pos="100000">
                <a:srgbClr val="034373"/>
              </a:gs>
            </a:gsLst>
            <a:lin ang="2700000" scaled="0"/>
          </a:gradFill>
          <a:ln w="44450">
            <a:gradFill>
              <a:gsLst>
                <a:gs pos="0">
                  <a:srgbClr val="007BD3"/>
                </a:gs>
                <a:gs pos="100000">
                  <a:srgbClr val="034373"/>
                </a:gs>
              </a:gsLst>
              <a:path path="circle">
                <a:fillToRect r="100000" b="100000"/>
              </a:path>
              <a:tileRect l="-100000" t="-100000"/>
            </a:gra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s-MX" altLang="en-US"/>
          </a:p>
        </p:txBody>
      </p:sp>
      <p:sp>
        <p:nvSpPr>
          <p:cNvPr id="16" name="Óvalo 15"/>
          <p:cNvSpPr/>
          <p:nvPr/>
        </p:nvSpPr>
        <p:spPr>
          <a:xfrm>
            <a:off x="349885" y="1485900"/>
            <a:ext cx="899795" cy="899795"/>
          </a:xfrm>
          <a:prstGeom prst="ellipse">
            <a:avLst/>
          </a:prstGeom>
          <a:solidFill>
            <a:schemeClr val="bg1"/>
          </a:solidFill>
          <a:ln w="57150">
            <a:gradFill>
              <a:gsLst>
                <a:gs pos="4000">
                  <a:srgbClr val="BF31BE"/>
                </a:gs>
                <a:gs pos="71000">
                  <a:srgbClr val="7B32B2"/>
                </a:gs>
                <a:gs pos="100000">
                  <a:srgbClr val="401A5D"/>
                </a:gs>
              </a:gsLst>
            </a:gra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s-MX" altLang="en-US"/>
          </a:p>
        </p:txBody>
      </p:sp>
      <p:pic>
        <p:nvPicPr>
          <p:cNvPr id="10" name="Imagen 9" descr="system-regular-41-home"/>
          <p:cNvPicPr>
            <a:picLocks noChangeAspect="1"/>
          </p:cNvPicPr>
          <p:nvPr/>
        </p:nvPicPr>
        <p:blipFill>
          <a:blip r:embed="rId3">
            <a:lum bright="100000" contrast="-100000"/>
          </a:blip>
          <a:stretch>
            <a:fillRect/>
          </a:stretch>
        </p:blipFill>
        <p:spPr>
          <a:xfrm>
            <a:off x="530225" y="645160"/>
            <a:ext cx="539750" cy="539750"/>
          </a:xfrm>
          <a:prstGeom prst="rect">
            <a:avLst/>
          </a:prstGeom>
        </p:spPr>
      </p:pic>
      <p:pic>
        <p:nvPicPr>
          <p:cNvPr id="11" name="Imagen 10" descr="icons8-introducir-64-removebg-preview"/>
          <p:cNvPicPr>
            <a:picLocks noChangeAspect="1"/>
          </p:cNvPicPr>
          <p:nvPr/>
        </p:nvPicPr>
        <p:blipFill>
          <a:blip r:embed="rId4">
            <a:lum bright="-100000" contrast="100000"/>
          </a:blip>
          <a:stretch>
            <a:fillRect/>
          </a:stretch>
        </p:blipFill>
        <p:spPr>
          <a:xfrm>
            <a:off x="530225" y="1665605"/>
            <a:ext cx="539750" cy="539750"/>
          </a:xfrm>
          <a:prstGeom prst="rect">
            <a:avLst/>
          </a:prstGeom>
        </p:spPr>
      </p:pic>
      <p:pic>
        <p:nvPicPr>
          <p:cNvPr id="12" name="Imagen 11" descr="algoritmo-unscreen"/>
          <p:cNvPicPr>
            <a:picLocks noChangeAspect="1"/>
          </p:cNvPicPr>
          <p:nvPr/>
        </p:nvPicPr>
        <p:blipFill>
          <a:blip r:embed="rId5">
            <a:lum bright="100000" contrast="-100000"/>
          </a:blip>
          <a:stretch>
            <a:fillRect/>
          </a:stretch>
        </p:blipFill>
        <p:spPr>
          <a:xfrm>
            <a:off x="530225" y="2686050"/>
            <a:ext cx="539750" cy="539750"/>
          </a:xfrm>
          <a:prstGeom prst="rect">
            <a:avLst/>
          </a:prstGeom>
        </p:spPr>
      </p:pic>
      <p:pic>
        <p:nvPicPr>
          <p:cNvPr id="13" name="Imagen 12" descr="entidad"/>
          <p:cNvPicPr>
            <a:picLocks noChangeAspect="1"/>
          </p:cNvPicPr>
          <p:nvPr/>
        </p:nvPicPr>
        <p:blipFill>
          <a:blip r:embed="rId6">
            <a:lum bright="100000" contrast="-100000"/>
          </a:blip>
          <a:stretch>
            <a:fillRect/>
          </a:stretch>
        </p:blipFill>
        <p:spPr>
          <a:xfrm>
            <a:off x="530225" y="3706495"/>
            <a:ext cx="539750" cy="539750"/>
          </a:xfrm>
          <a:prstGeom prst="rect">
            <a:avLst/>
          </a:prstGeom>
        </p:spPr>
      </p:pic>
      <p:pic>
        <p:nvPicPr>
          <p:cNvPr id="14" name="Imagen 13" descr="icono-relacional"/>
          <p:cNvPicPr>
            <a:picLocks noChangeAspect="1"/>
          </p:cNvPicPr>
          <p:nvPr/>
        </p:nvPicPr>
        <p:blipFill>
          <a:blip r:embed="rId7">
            <a:lum bright="100000" contrast="-100000"/>
          </a:blip>
          <a:stretch>
            <a:fillRect/>
          </a:stretch>
        </p:blipFill>
        <p:spPr>
          <a:xfrm>
            <a:off x="530225" y="4726940"/>
            <a:ext cx="539750" cy="539750"/>
          </a:xfrm>
          <a:prstGeom prst="rect">
            <a:avLst/>
          </a:prstGeom>
        </p:spPr>
      </p:pic>
      <p:pic>
        <p:nvPicPr>
          <p:cNvPr id="15" name="Imagen 14" descr="resolucion-de-problemas-unscreen"/>
          <p:cNvPicPr>
            <a:picLocks noChangeAspect="1"/>
          </p:cNvPicPr>
          <p:nvPr/>
        </p:nvPicPr>
        <p:blipFill>
          <a:blip r:embed="rId8">
            <a:lum bright="100000" contrast="-100000"/>
          </a:blip>
          <a:stretch>
            <a:fillRect/>
          </a:stretch>
        </p:blipFill>
        <p:spPr>
          <a:xfrm>
            <a:off x="530225" y="5747385"/>
            <a:ext cx="539750" cy="539750"/>
          </a:xfrm>
          <a:prstGeom prst="rect">
            <a:avLst/>
          </a:prstGeom>
        </p:spPr>
      </p:pic>
      <p:sp>
        <p:nvSpPr>
          <p:cNvPr id="19" name="Cuadro de texto 18"/>
          <p:cNvSpPr txBox="1"/>
          <p:nvPr/>
        </p:nvSpPr>
        <p:spPr>
          <a:xfrm>
            <a:off x="1428750" y="142875"/>
            <a:ext cx="3952240" cy="768350"/>
          </a:xfrm>
          <a:prstGeom prst="rect">
            <a:avLst/>
          </a:prstGeom>
          <a:noFill/>
        </p:spPr>
        <p:txBody>
          <a:bodyPr wrap="square" rtlCol="0">
            <a:spAutoFit/>
          </a:bodyPr>
          <a:lstStyle/>
          <a:p>
            <a:r>
              <a:rPr lang="es-AR" altLang="es-MX" sz="44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rPr>
              <a:t>Correcciones</a:t>
            </a:r>
            <a:endParaRPr lang="es-AR" altLang="es-MX" sz="44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endParaRPr>
          </a:p>
        </p:txBody>
      </p:sp>
      <p:pic>
        <p:nvPicPr>
          <p:cNvPr id="3" name="Imagen 2" descr="TFIfinal"/>
          <p:cNvPicPr>
            <a:picLocks noChangeAspect="1"/>
          </p:cNvPicPr>
          <p:nvPr/>
        </p:nvPicPr>
        <p:blipFill>
          <a:blip r:embed="rId9"/>
          <a:srcRect l="59416" t="50425" r="11175" b="12334"/>
          <a:stretch>
            <a:fillRect/>
          </a:stretch>
        </p:blipFill>
        <p:spPr>
          <a:xfrm>
            <a:off x="1653540" y="975360"/>
            <a:ext cx="9916795" cy="53117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00" fill="hold"/>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38000"/>
          </a:blip>
          <a:stretch>
            <a:fillRect/>
          </a:stretch>
        </a:blipFill>
        <a:effectLst/>
      </p:bgPr>
    </p:bg>
    <p:spTree>
      <p:nvGrpSpPr>
        <p:cNvPr id="1" name=""/>
        <p:cNvGrpSpPr/>
        <p:nvPr/>
      </p:nvGrpSpPr>
      <p:grpSpPr>
        <a:xfrm>
          <a:off x="0" y="0"/>
          <a:ext cx="0" cy="0"/>
          <a:chOff x="0" y="0"/>
          <a:chExt cx="0" cy="0"/>
        </a:xfrm>
      </p:grpSpPr>
      <p:sp>
        <p:nvSpPr>
          <p:cNvPr id="4" name="Cuadro de texto 3"/>
          <p:cNvSpPr txBox="1"/>
          <p:nvPr/>
        </p:nvSpPr>
        <p:spPr>
          <a:xfrm>
            <a:off x="14630400" y="5821045"/>
            <a:ext cx="6782435" cy="706755"/>
          </a:xfrm>
          <a:prstGeom prst="rect">
            <a:avLst/>
          </a:prstGeom>
          <a:noFill/>
        </p:spPr>
        <p:txBody>
          <a:bodyPr wrap="square" rtlCol="0">
            <a:spAutoFit/>
          </a:bodyPr>
          <a:lstStyle/>
          <a:p>
            <a:r>
              <a:rPr lang="es-AR" altLang="es-MX" sz="4000">
                <a:solidFill>
                  <a:schemeClr val="bg1"/>
                </a:solidFill>
                <a:latin typeface="Baskerville Old Face" panose="02020602080505020303" charset="0"/>
                <a:cs typeface="Baskerville Old Face" panose="02020602080505020303" charset="0"/>
              </a:rPr>
              <a:t>Base de datos</a:t>
            </a:r>
            <a:endParaRPr lang="es-AR" altLang="es-MX" sz="4000">
              <a:solidFill>
                <a:schemeClr val="bg1"/>
              </a:solidFill>
              <a:latin typeface="Baskerville Old Face" panose="02020602080505020303" charset="0"/>
              <a:cs typeface="Baskerville Old Face" panose="02020602080505020303" charset="0"/>
            </a:endParaRPr>
          </a:p>
        </p:txBody>
      </p:sp>
      <p:pic>
        <p:nvPicPr>
          <p:cNvPr id="5" name="Imagen 4" descr="C:\Users\Danila\Documents\Paula\Imagen1-removebg-preview.pngImagen1-removebg-preview"/>
          <p:cNvPicPr>
            <a:picLocks noChangeAspect="1"/>
          </p:cNvPicPr>
          <p:nvPr/>
        </p:nvPicPr>
        <p:blipFill>
          <a:blip r:embed="rId2"/>
          <a:srcRect l="20" r="20"/>
          <a:stretch>
            <a:fillRect/>
          </a:stretch>
        </p:blipFill>
        <p:spPr>
          <a:xfrm>
            <a:off x="16207740" y="0"/>
            <a:ext cx="9037320" cy="1457960"/>
          </a:xfrm>
          <a:prstGeom prst="rect">
            <a:avLst/>
          </a:prstGeom>
        </p:spPr>
      </p:pic>
      <p:sp>
        <p:nvSpPr>
          <p:cNvPr id="6" name="Cuadro de texto 5"/>
          <p:cNvSpPr txBox="1"/>
          <p:nvPr/>
        </p:nvSpPr>
        <p:spPr>
          <a:xfrm>
            <a:off x="16640810" y="2108835"/>
            <a:ext cx="8170545" cy="922020"/>
          </a:xfrm>
          <a:prstGeom prst="rect">
            <a:avLst/>
          </a:prstGeom>
          <a:noFill/>
        </p:spPr>
        <p:txBody>
          <a:bodyPr wrap="square" rtlCol="0">
            <a:spAutoFit/>
          </a:bodyPr>
          <a:lstStyle/>
          <a:p>
            <a:pPr algn="ctr"/>
            <a:r>
              <a:rPr lang="es-AR" altLang="es-MX" sz="5400">
                <a:latin typeface="Baskerville Old Face" panose="02020602080505020303" charset="0"/>
                <a:cs typeface="Baskerville Old Face" panose="02020602080505020303" charset="0"/>
              </a:rPr>
              <a:t>Proyecto</a:t>
            </a:r>
            <a:endParaRPr lang="es-AR" altLang="es-MX" sz="5400">
              <a:latin typeface="Baskerville Old Face" panose="02020602080505020303" charset="0"/>
              <a:cs typeface="Baskerville Old Face" panose="02020602080505020303" charset="0"/>
            </a:endParaRPr>
          </a:p>
        </p:txBody>
      </p:sp>
      <p:sp>
        <p:nvSpPr>
          <p:cNvPr id="7" name="Cuadro de texto 6"/>
          <p:cNvSpPr txBox="1"/>
          <p:nvPr/>
        </p:nvSpPr>
        <p:spPr>
          <a:xfrm>
            <a:off x="17662525" y="3225800"/>
            <a:ext cx="6127750" cy="521970"/>
          </a:xfrm>
          <a:prstGeom prst="rect">
            <a:avLst/>
          </a:prstGeom>
          <a:noFill/>
        </p:spPr>
        <p:txBody>
          <a:bodyPr wrap="square" rtlCol="0">
            <a:spAutoFit/>
          </a:bodyPr>
          <a:lstStyle/>
          <a:p>
            <a:pPr algn="ctr"/>
            <a:r>
              <a:rPr lang="es-AR" altLang="es-MX" sz="2800">
                <a:latin typeface="Baskerville Old Face" panose="02020602080505020303" charset="0"/>
                <a:cs typeface="Baskerville Old Face" panose="02020602080505020303" charset="0"/>
              </a:rPr>
              <a:t>Barrera, Paula Leonela</a:t>
            </a:r>
            <a:endParaRPr lang="es-AR" altLang="es-MX" sz="2800">
              <a:latin typeface="Baskerville Old Face" panose="02020602080505020303" charset="0"/>
              <a:cs typeface="Baskerville Old Face" panose="02020602080505020303" charset="0"/>
            </a:endParaRPr>
          </a:p>
        </p:txBody>
      </p:sp>
      <p:sp>
        <p:nvSpPr>
          <p:cNvPr id="8" name="Cuadro de texto 7"/>
          <p:cNvSpPr txBox="1"/>
          <p:nvPr/>
        </p:nvSpPr>
        <p:spPr>
          <a:xfrm>
            <a:off x="18181320" y="4005580"/>
            <a:ext cx="5090795" cy="521970"/>
          </a:xfrm>
          <a:prstGeom prst="rect">
            <a:avLst/>
          </a:prstGeom>
          <a:noFill/>
        </p:spPr>
        <p:txBody>
          <a:bodyPr wrap="square" rtlCol="0">
            <a:spAutoFit/>
          </a:bodyPr>
          <a:lstStyle/>
          <a:p>
            <a:pPr algn="ctr"/>
            <a:r>
              <a:rPr lang="es-AR" altLang="es-MX" sz="2800">
                <a:latin typeface="Baskerville Old Face" panose="02020602080505020303" charset="0"/>
                <a:cs typeface="Baskerville Old Face" panose="02020602080505020303" charset="0"/>
              </a:rPr>
              <a:t>Base de Datos</a:t>
            </a:r>
            <a:endParaRPr lang="es-AR" altLang="es-MX" sz="2800">
              <a:latin typeface="Baskerville Old Face" panose="02020602080505020303" charset="0"/>
              <a:cs typeface="Baskerville Old Face" panose="02020602080505020303" charset="0"/>
            </a:endParaRPr>
          </a:p>
        </p:txBody>
      </p:sp>
      <p:sp>
        <p:nvSpPr>
          <p:cNvPr id="9" name="Cuadro de texto 8"/>
          <p:cNvSpPr txBox="1"/>
          <p:nvPr/>
        </p:nvSpPr>
        <p:spPr>
          <a:xfrm>
            <a:off x="19353530" y="4785360"/>
            <a:ext cx="2745105" cy="460375"/>
          </a:xfrm>
          <a:prstGeom prst="rect">
            <a:avLst/>
          </a:prstGeom>
          <a:noFill/>
        </p:spPr>
        <p:txBody>
          <a:bodyPr wrap="square" rtlCol="0">
            <a:spAutoFit/>
          </a:bodyPr>
          <a:lstStyle/>
          <a:p>
            <a:pPr algn="ctr"/>
            <a:r>
              <a:rPr lang="es-AR" altLang="es-MX" sz="2400">
                <a:latin typeface="Baskerville Old Face" panose="02020602080505020303" charset="0"/>
                <a:cs typeface="Baskerville Old Face" panose="02020602080505020303" charset="0"/>
              </a:rPr>
              <a:t>2024</a:t>
            </a:r>
            <a:endParaRPr lang="es-AR" altLang="es-MX" sz="2400">
              <a:latin typeface="Baskerville Old Face" panose="02020602080505020303" charset="0"/>
              <a:cs typeface="Baskerville Old Face" panose="02020602080505020303" charset="0"/>
            </a:endParaRPr>
          </a:p>
        </p:txBody>
      </p:sp>
      <p:sp>
        <p:nvSpPr>
          <p:cNvPr id="2" name="Rectángulo redondeado 1"/>
          <p:cNvSpPr/>
          <p:nvPr/>
        </p:nvSpPr>
        <p:spPr>
          <a:xfrm>
            <a:off x="171450" y="142875"/>
            <a:ext cx="1257300" cy="6590030"/>
          </a:xfrm>
          <a:prstGeom prst="roundRect">
            <a:avLst>
              <a:gd name="adj" fmla="val 50000"/>
            </a:avLst>
          </a:prstGeom>
          <a:gradFill>
            <a:gsLst>
              <a:gs pos="0">
                <a:srgbClr val="007BD3"/>
              </a:gs>
              <a:gs pos="100000">
                <a:srgbClr val="034373"/>
              </a:gs>
            </a:gsLst>
            <a:lin ang="2700000" scaled="0"/>
          </a:gradFill>
          <a:ln w="44450">
            <a:gradFill>
              <a:gsLst>
                <a:gs pos="0">
                  <a:srgbClr val="007BD3"/>
                </a:gs>
                <a:gs pos="100000">
                  <a:srgbClr val="034373"/>
                </a:gs>
              </a:gsLst>
              <a:path path="circle">
                <a:fillToRect r="100000" b="100000"/>
              </a:path>
              <a:tileRect l="-100000" t="-100000"/>
            </a:gra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s-MX" altLang="en-US"/>
          </a:p>
        </p:txBody>
      </p:sp>
      <p:sp>
        <p:nvSpPr>
          <p:cNvPr id="16" name="Óvalo 15"/>
          <p:cNvSpPr/>
          <p:nvPr/>
        </p:nvSpPr>
        <p:spPr>
          <a:xfrm>
            <a:off x="363220" y="2517775"/>
            <a:ext cx="899795" cy="899795"/>
          </a:xfrm>
          <a:prstGeom prst="ellipse">
            <a:avLst/>
          </a:prstGeom>
          <a:solidFill>
            <a:schemeClr val="bg1"/>
          </a:solidFill>
          <a:ln w="57150">
            <a:gradFill>
              <a:gsLst>
                <a:gs pos="4000">
                  <a:srgbClr val="BF31BE"/>
                </a:gs>
                <a:gs pos="71000">
                  <a:srgbClr val="7B32B2"/>
                </a:gs>
                <a:gs pos="100000">
                  <a:srgbClr val="401A5D"/>
                </a:gs>
              </a:gsLst>
            </a:gra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s-MX" altLang="en-US"/>
          </a:p>
        </p:txBody>
      </p:sp>
      <p:pic>
        <p:nvPicPr>
          <p:cNvPr id="10" name="Imagen 9" descr="system-regular-41-home"/>
          <p:cNvPicPr>
            <a:picLocks noChangeAspect="1"/>
          </p:cNvPicPr>
          <p:nvPr/>
        </p:nvPicPr>
        <p:blipFill>
          <a:blip r:embed="rId3">
            <a:lum bright="100000" contrast="-100000"/>
          </a:blip>
          <a:stretch>
            <a:fillRect/>
          </a:stretch>
        </p:blipFill>
        <p:spPr>
          <a:xfrm>
            <a:off x="530225" y="645160"/>
            <a:ext cx="539750" cy="539750"/>
          </a:xfrm>
          <a:prstGeom prst="rect">
            <a:avLst/>
          </a:prstGeom>
        </p:spPr>
      </p:pic>
      <p:pic>
        <p:nvPicPr>
          <p:cNvPr id="11" name="Imagen 10" descr="icons8-introducir-64-removebg-preview"/>
          <p:cNvPicPr>
            <a:picLocks noChangeAspect="1"/>
          </p:cNvPicPr>
          <p:nvPr/>
        </p:nvPicPr>
        <p:blipFill>
          <a:blip r:embed="rId4">
            <a:lum bright="100000" contrast="-100000"/>
          </a:blip>
          <a:stretch>
            <a:fillRect/>
          </a:stretch>
        </p:blipFill>
        <p:spPr>
          <a:xfrm>
            <a:off x="530225" y="1665605"/>
            <a:ext cx="539750" cy="539750"/>
          </a:xfrm>
          <a:prstGeom prst="rect">
            <a:avLst/>
          </a:prstGeom>
        </p:spPr>
      </p:pic>
      <p:pic>
        <p:nvPicPr>
          <p:cNvPr id="12" name="Imagen 11" descr="algoritmo-unscreen"/>
          <p:cNvPicPr>
            <a:picLocks noChangeAspect="1"/>
          </p:cNvPicPr>
          <p:nvPr/>
        </p:nvPicPr>
        <p:blipFill>
          <a:blip r:embed="rId5">
            <a:lum bright="-38000" contrast="100000"/>
          </a:blip>
          <a:stretch>
            <a:fillRect/>
          </a:stretch>
        </p:blipFill>
        <p:spPr>
          <a:xfrm>
            <a:off x="530225" y="2686050"/>
            <a:ext cx="539750" cy="539750"/>
          </a:xfrm>
          <a:prstGeom prst="rect">
            <a:avLst/>
          </a:prstGeom>
        </p:spPr>
      </p:pic>
      <p:pic>
        <p:nvPicPr>
          <p:cNvPr id="13" name="Imagen 12" descr="entidad"/>
          <p:cNvPicPr>
            <a:picLocks noChangeAspect="1"/>
          </p:cNvPicPr>
          <p:nvPr/>
        </p:nvPicPr>
        <p:blipFill>
          <a:blip r:embed="rId6">
            <a:lum bright="100000" contrast="-100000"/>
          </a:blip>
          <a:stretch>
            <a:fillRect/>
          </a:stretch>
        </p:blipFill>
        <p:spPr>
          <a:xfrm>
            <a:off x="530225" y="3706495"/>
            <a:ext cx="539750" cy="539750"/>
          </a:xfrm>
          <a:prstGeom prst="rect">
            <a:avLst/>
          </a:prstGeom>
        </p:spPr>
      </p:pic>
      <p:pic>
        <p:nvPicPr>
          <p:cNvPr id="14" name="Imagen 13" descr="icono-relacional"/>
          <p:cNvPicPr>
            <a:picLocks noChangeAspect="1"/>
          </p:cNvPicPr>
          <p:nvPr/>
        </p:nvPicPr>
        <p:blipFill>
          <a:blip r:embed="rId7">
            <a:lum bright="100000" contrast="-100000"/>
          </a:blip>
          <a:stretch>
            <a:fillRect/>
          </a:stretch>
        </p:blipFill>
        <p:spPr>
          <a:xfrm>
            <a:off x="530225" y="4726940"/>
            <a:ext cx="539750" cy="539750"/>
          </a:xfrm>
          <a:prstGeom prst="rect">
            <a:avLst/>
          </a:prstGeom>
        </p:spPr>
      </p:pic>
      <p:pic>
        <p:nvPicPr>
          <p:cNvPr id="15" name="Imagen 14" descr="resolucion-de-problemas-unscreen"/>
          <p:cNvPicPr>
            <a:picLocks noChangeAspect="1"/>
          </p:cNvPicPr>
          <p:nvPr/>
        </p:nvPicPr>
        <p:blipFill>
          <a:blip r:embed="rId8">
            <a:lum bright="100000" contrast="-100000"/>
          </a:blip>
          <a:stretch>
            <a:fillRect/>
          </a:stretch>
        </p:blipFill>
        <p:spPr>
          <a:xfrm>
            <a:off x="530225" y="5747385"/>
            <a:ext cx="539750" cy="539750"/>
          </a:xfrm>
          <a:prstGeom prst="rect">
            <a:avLst/>
          </a:prstGeom>
        </p:spPr>
      </p:pic>
      <p:sp>
        <p:nvSpPr>
          <p:cNvPr id="19" name="Cuadro de texto 18"/>
          <p:cNvSpPr txBox="1"/>
          <p:nvPr/>
        </p:nvSpPr>
        <p:spPr>
          <a:xfrm>
            <a:off x="1760855" y="7898765"/>
            <a:ext cx="3952240" cy="768350"/>
          </a:xfrm>
          <a:prstGeom prst="rect">
            <a:avLst/>
          </a:prstGeom>
          <a:noFill/>
        </p:spPr>
        <p:txBody>
          <a:bodyPr wrap="square" rtlCol="0">
            <a:spAutoFit/>
          </a:bodyPr>
          <a:lstStyle/>
          <a:p>
            <a:r>
              <a:rPr lang="es-AR" altLang="es-MX" sz="44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rPr>
              <a:t>Introducción</a:t>
            </a:r>
            <a:endParaRPr lang="es-AR" altLang="es-MX" sz="44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endParaRPr>
          </a:p>
        </p:txBody>
      </p:sp>
      <p:sp>
        <p:nvSpPr>
          <p:cNvPr id="20" name="Cuadro de texto 19"/>
          <p:cNvSpPr txBox="1"/>
          <p:nvPr/>
        </p:nvSpPr>
        <p:spPr>
          <a:xfrm>
            <a:off x="1966595" y="8652510"/>
            <a:ext cx="10225405" cy="5354320"/>
          </a:xfrm>
          <a:prstGeom prst="rect">
            <a:avLst/>
          </a:prstGeom>
          <a:noFill/>
        </p:spPr>
        <p:txBody>
          <a:bodyPr wrap="square" rtlCol="0">
            <a:spAutoFit/>
          </a:bodyPr>
          <a:lstStyle/>
          <a:p>
            <a:pPr algn="just"/>
            <a:r>
              <a:rPr lang="es-MX" altLang="en-US" dirty="0">
                <a:latin typeface="Baskerville Old Face" panose="02020602080505020303" charset="0"/>
                <a:cs typeface="Baskerville Old Face" panose="02020602080505020303" charset="0"/>
              </a:rPr>
              <a:t>Enunciado (Empresa de Turismo):</a:t>
            </a:r>
            <a:endParaRPr lang="es-MX" altLang="en-US" dirty="0">
              <a:latin typeface="Baskerville Old Face" panose="02020602080505020303" charset="0"/>
              <a:cs typeface="Baskerville Old Face" panose="02020602080505020303" charset="0"/>
            </a:endParaRPr>
          </a:p>
          <a:p>
            <a:pPr algn="just"/>
            <a:r>
              <a:rPr lang="es-MX" altLang="en-US" dirty="0">
                <a:latin typeface="Baskerville Old Face" panose="02020602080505020303" charset="0"/>
                <a:cs typeface="Baskerville Old Face" panose="02020602080505020303" charset="0"/>
              </a:rPr>
              <a:t>Se pretende llevar a cabo un sitio web que permita tener organizada la información perteneciente a la empresa de Turismo TucuMax, la cual posee las siguientes características, se manejan principalmente con un calendario de eventos los cuales son todos aquellos que suceden semanalmente, esto permite al turista poder planificar con anterioridad su estadía, en donde figura el lugar, fecha de inicio, fin del evento, que tipo de evento es (cultura, espectáculo, cine, musical, etc.) si tiene entrada cuanto sale, coordenadas </a:t>
            </a:r>
            <a:r>
              <a:rPr lang="es-MX" altLang="en-US" dirty="0" err="1">
                <a:latin typeface="Baskerville Old Face" panose="02020602080505020303" charset="0"/>
                <a:cs typeface="Baskerville Old Face" panose="02020602080505020303" charset="0"/>
              </a:rPr>
              <a:t>gps</a:t>
            </a:r>
            <a:r>
              <a:rPr lang="es-MX" altLang="en-US" dirty="0">
                <a:latin typeface="Baskerville Old Face" panose="02020602080505020303" charset="0"/>
                <a:cs typeface="Baskerville Old Face" panose="02020602080505020303" charset="0"/>
              </a:rPr>
              <a:t> (google </a:t>
            </a:r>
            <a:r>
              <a:rPr lang="es-MX" altLang="en-US" dirty="0" err="1">
                <a:latin typeface="Baskerville Old Face" panose="02020602080505020303" charset="0"/>
                <a:cs typeface="Baskerville Old Face" panose="02020602080505020303" charset="0"/>
              </a:rPr>
              <a:t>maps</a:t>
            </a:r>
            <a:r>
              <a:rPr lang="es-MX" altLang="en-US" dirty="0">
                <a:latin typeface="Baskerville Old Face" panose="02020602080505020303" charset="0"/>
                <a:cs typeface="Baskerville Old Face" panose="02020602080505020303" charset="0"/>
              </a:rPr>
              <a:t>), localidad, sponsor si los hubieses, además cada evento posee un póster o imagen para denotar al evento y una descripción de lo que se presenta en dicho evento. </a:t>
            </a:r>
            <a:endParaRPr lang="es-MX" altLang="en-US" dirty="0">
              <a:latin typeface="Baskerville Old Face" panose="02020602080505020303" charset="0"/>
              <a:cs typeface="Baskerville Old Face" panose="02020602080505020303" charset="0"/>
            </a:endParaRPr>
          </a:p>
          <a:p>
            <a:pPr algn="just"/>
            <a:r>
              <a:rPr lang="es-MX" altLang="en-US" dirty="0">
                <a:latin typeface="Baskerville Old Face" panose="02020602080505020303" charset="0"/>
                <a:cs typeface="Baskerville Old Face" panose="02020602080505020303" charset="0"/>
              </a:rPr>
              <a:t>En otra sección posee los restaurantes que tienen habilitación por la municipalidad de San Miguel de Tucumán, de los cuales se necesita tener la siguiente información: dirección, horario de atención, tipo de comidas, bebidas, </a:t>
            </a:r>
            <a:endParaRPr lang="es-MX" altLang="en-US" dirty="0">
              <a:latin typeface="Baskerville Old Face" panose="02020602080505020303" charset="0"/>
              <a:cs typeface="Baskerville Old Face" panose="02020602080505020303" charset="0"/>
            </a:endParaRPr>
          </a:p>
          <a:p>
            <a:pPr algn="just"/>
            <a:r>
              <a:rPr lang="es-MX" altLang="en-US" dirty="0">
                <a:latin typeface="Baskerville Old Face" panose="02020602080505020303" charset="0"/>
                <a:cs typeface="Baskerville Old Face" panose="02020602080505020303" charset="0"/>
              </a:rPr>
              <a:t>características especiales como por ejemplo si posee rampa para discapacitados, comida para celíacos, etc. También debe contener la información referida a los hoteles, de los cuales se debe tener direcciones, características, habitaciones y las distintas clases de servicios. </a:t>
            </a:r>
            <a:endParaRPr lang="es-MX" altLang="en-US" dirty="0">
              <a:latin typeface="Baskerville Old Face" panose="02020602080505020303" charset="0"/>
              <a:cs typeface="Baskerville Old Face" panose="02020602080505020303" charset="0"/>
            </a:endParaRPr>
          </a:p>
          <a:p>
            <a:pPr algn="just"/>
            <a:r>
              <a:rPr lang="es-MX" altLang="en-US" dirty="0">
                <a:latin typeface="Baskerville Old Face" panose="02020602080505020303" charset="0"/>
                <a:cs typeface="Baskerville Old Face" panose="02020602080505020303" charset="0"/>
              </a:rPr>
              <a:t>Además de brindar estos servicios también cuenta con información acerca de los lugares turísticos para visitar, y las actividades que se pueden realizar (tirolesa, parapente, etc.). Estos lugares pueden corresponder a los distintos circuitos que comprenden la guía turística de Tucumán. </a:t>
            </a:r>
            <a:endParaRPr lang="es-MX" altLang="en-US" dirty="0">
              <a:latin typeface="Baskerville Old Face" panose="02020602080505020303" charset="0"/>
              <a:cs typeface="Baskerville Old Face" panose="02020602080505020303" charset="0"/>
            </a:endParaRPr>
          </a:p>
          <a:p>
            <a:pPr algn="just"/>
            <a:r>
              <a:rPr lang="es-MX" altLang="en-US" dirty="0">
                <a:latin typeface="Baskerville Old Face" panose="02020602080505020303" charset="0"/>
                <a:cs typeface="Baskerville Old Face" panose="02020602080505020303" charset="0"/>
              </a:rPr>
              <a:t>Cada uno de los lugares antes mencionados pueden tener o no una galería de imágenes o videos que permite </a:t>
            </a:r>
            <a:endParaRPr lang="es-MX" altLang="en-US" dirty="0">
              <a:latin typeface="Baskerville Old Face" panose="02020602080505020303" charset="0"/>
              <a:cs typeface="Baskerville Old Face" panose="02020602080505020303" charset="0"/>
            </a:endParaRPr>
          </a:p>
          <a:p>
            <a:pPr algn="just"/>
            <a:r>
              <a:rPr lang="es-MX" altLang="en-US" dirty="0">
                <a:latin typeface="Baskerville Old Face" panose="02020602080505020303" charset="0"/>
                <a:cs typeface="Baskerville Old Face" panose="02020602080505020303" charset="0"/>
              </a:rPr>
              <a:t>ilustrar mejor el artículo.</a:t>
            </a:r>
            <a:endParaRPr lang="es-MX" altLang="en-US" dirty="0">
              <a:latin typeface="Baskerville Old Face" panose="02020602080505020303" charset="0"/>
              <a:cs typeface="Baskerville Old Face" panose="02020602080505020303" charset="0"/>
            </a:endParaRPr>
          </a:p>
        </p:txBody>
      </p:sp>
      <p:sp>
        <p:nvSpPr>
          <p:cNvPr id="3" name="Cuadro de texto 2"/>
          <p:cNvSpPr txBox="1"/>
          <p:nvPr/>
        </p:nvSpPr>
        <p:spPr>
          <a:xfrm>
            <a:off x="1507490" y="0"/>
            <a:ext cx="3730625" cy="645160"/>
          </a:xfrm>
          <a:prstGeom prst="rect">
            <a:avLst/>
          </a:prstGeom>
          <a:noFill/>
        </p:spPr>
        <p:txBody>
          <a:bodyPr wrap="square" rtlCol="0">
            <a:spAutoFit/>
          </a:bodyPr>
          <a:lstStyle/>
          <a:p>
            <a:r>
              <a:rPr lang="es-AR" altLang="es-MX" sz="36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rPr>
              <a:t>Algebra Relacional</a:t>
            </a:r>
            <a:endParaRPr lang="es-AR" altLang="es-MX" sz="36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endParaRPr>
          </a:p>
        </p:txBody>
      </p:sp>
      <p:pic>
        <p:nvPicPr>
          <p:cNvPr id="17" name="Imagen 16" descr="AlgCOblig"/>
          <p:cNvPicPr>
            <a:picLocks noChangeAspect="1"/>
          </p:cNvPicPr>
          <p:nvPr/>
        </p:nvPicPr>
        <p:blipFill>
          <a:blip r:embed="rId9"/>
          <a:srcRect r="-1261" b="69736"/>
          <a:stretch>
            <a:fillRect/>
          </a:stretch>
        </p:blipFill>
        <p:spPr>
          <a:xfrm>
            <a:off x="1613535" y="718820"/>
            <a:ext cx="9244330" cy="51022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00" fill="hold"/>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38000"/>
          </a:blip>
          <a:stretch>
            <a:fillRect/>
          </a:stretch>
        </a:blipFill>
        <a:effectLst/>
      </p:bgPr>
    </p:bg>
    <p:spTree>
      <p:nvGrpSpPr>
        <p:cNvPr id="1" name=""/>
        <p:cNvGrpSpPr/>
        <p:nvPr/>
      </p:nvGrpSpPr>
      <p:grpSpPr>
        <a:xfrm>
          <a:off x="0" y="0"/>
          <a:ext cx="0" cy="0"/>
          <a:chOff x="0" y="0"/>
          <a:chExt cx="0" cy="0"/>
        </a:xfrm>
      </p:grpSpPr>
      <p:sp>
        <p:nvSpPr>
          <p:cNvPr id="4" name="Cuadro de texto 3"/>
          <p:cNvSpPr txBox="1"/>
          <p:nvPr/>
        </p:nvSpPr>
        <p:spPr>
          <a:xfrm>
            <a:off x="14630400" y="5821045"/>
            <a:ext cx="6782435" cy="706755"/>
          </a:xfrm>
          <a:prstGeom prst="rect">
            <a:avLst/>
          </a:prstGeom>
          <a:noFill/>
        </p:spPr>
        <p:txBody>
          <a:bodyPr wrap="square" rtlCol="0">
            <a:spAutoFit/>
          </a:bodyPr>
          <a:lstStyle/>
          <a:p>
            <a:r>
              <a:rPr lang="es-AR" altLang="es-MX" sz="4000">
                <a:solidFill>
                  <a:schemeClr val="bg1"/>
                </a:solidFill>
                <a:latin typeface="Baskerville Old Face" panose="02020602080505020303" charset="0"/>
                <a:cs typeface="Baskerville Old Face" panose="02020602080505020303" charset="0"/>
              </a:rPr>
              <a:t>Base de datos</a:t>
            </a:r>
            <a:endParaRPr lang="es-AR" altLang="es-MX" sz="4000">
              <a:solidFill>
                <a:schemeClr val="bg1"/>
              </a:solidFill>
              <a:latin typeface="Baskerville Old Face" panose="02020602080505020303" charset="0"/>
              <a:cs typeface="Baskerville Old Face" panose="02020602080505020303" charset="0"/>
            </a:endParaRPr>
          </a:p>
        </p:txBody>
      </p:sp>
      <p:pic>
        <p:nvPicPr>
          <p:cNvPr id="5" name="Imagen 4" descr="C:\Users\Danila\Documents\Paula\Imagen1-removebg-preview.pngImagen1-removebg-preview"/>
          <p:cNvPicPr>
            <a:picLocks noChangeAspect="1"/>
          </p:cNvPicPr>
          <p:nvPr/>
        </p:nvPicPr>
        <p:blipFill>
          <a:blip r:embed="rId2"/>
          <a:srcRect l="20" r="20"/>
          <a:stretch>
            <a:fillRect/>
          </a:stretch>
        </p:blipFill>
        <p:spPr>
          <a:xfrm>
            <a:off x="16207740" y="0"/>
            <a:ext cx="9037320" cy="1457960"/>
          </a:xfrm>
          <a:prstGeom prst="rect">
            <a:avLst/>
          </a:prstGeom>
        </p:spPr>
      </p:pic>
      <p:sp>
        <p:nvSpPr>
          <p:cNvPr id="6" name="Cuadro de texto 5"/>
          <p:cNvSpPr txBox="1"/>
          <p:nvPr/>
        </p:nvSpPr>
        <p:spPr>
          <a:xfrm>
            <a:off x="16640810" y="2108835"/>
            <a:ext cx="8170545" cy="922020"/>
          </a:xfrm>
          <a:prstGeom prst="rect">
            <a:avLst/>
          </a:prstGeom>
          <a:noFill/>
        </p:spPr>
        <p:txBody>
          <a:bodyPr wrap="square" rtlCol="0">
            <a:spAutoFit/>
          </a:bodyPr>
          <a:lstStyle/>
          <a:p>
            <a:pPr algn="ctr"/>
            <a:r>
              <a:rPr lang="es-AR" altLang="es-MX" sz="5400">
                <a:latin typeface="Baskerville Old Face" panose="02020602080505020303" charset="0"/>
                <a:cs typeface="Baskerville Old Face" panose="02020602080505020303" charset="0"/>
              </a:rPr>
              <a:t>Proyecto</a:t>
            </a:r>
            <a:endParaRPr lang="es-AR" altLang="es-MX" sz="5400">
              <a:latin typeface="Baskerville Old Face" panose="02020602080505020303" charset="0"/>
              <a:cs typeface="Baskerville Old Face" panose="02020602080505020303" charset="0"/>
            </a:endParaRPr>
          </a:p>
        </p:txBody>
      </p:sp>
      <p:sp>
        <p:nvSpPr>
          <p:cNvPr id="7" name="Cuadro de texto 6"/>
          <p:cNvSpPr txBox="1"/>
          <p:nvPr/>
        </p:nvSpPr>
        <p:spPr>
          <a:xfrm>
            <a:off x="17662525" y="3225800"/>
            <a:ext cx="6127750" cy="521970"/>
          </a:xfrm>
          <a:prstGeom prst="rect">
            <a:avLst/>
          </a:prstGeom>
          <a:noFill/>
        </p:spPr>
        <p:txBody>
          <a:bodyPr wrap="square" rtlCol="0">
            <a:spAutoFit/>
          </a:bodyPr>
          <a:lstStyle/>
          <a:p>
            <a:pPr algn="ctr"/>
            <a:r>
              <a:rPr lang="es-AR" altLang="es-MX" sz="2800">
                <a:latin typeface="Baskerville Old Face" panose="02020602080505020303" charset="0"/>
                <a:cs typeface="Baskerville Old Face" panose="02020602080505020303" charset="0"/>
              </a:rPr>
              <a:t>Barrera, Paula Leonela</a:t>
            </a:r>
            <a:endParaRPr lang="es-AR" altLang="es-MX" sz="2800">
              <a:latin typeface="Baskerville Old Face" panose="02020602080505020303" charset="0"/>
              <a:cs typeface="Baskerville Old Face" panose="02020602080505020303" charset="0"/>
            </a:endParaRPr>
          </a:p>
        </p:txBody>
      </p:sp>
      <p:sp>
        <p:nvSpPr>
          <p:cNvPr id="8" name="Cuadro de texto 7"/>
          <p:cNvSpPr txBox="1"/>
          <p:nvPr/>
        </p:nvSpPr>
        <p:spPr>
          <a:xfrm>
            <a:off x="18181320" y="4005580"/>
            <a:ext cx="5090795" cy="521970"/>
          </a:xfrm>
          <a:prstGeom prst="rect">
            <a:avLst/>
          </a:prstGeom>
          <a:noFill/>
        </p:spPr>
        <p:txBody>
          <a:bodyPr wrap="square" rtlCol="0">
            <a:spAutoFit/>
          </a:bodyPr>
          <a:lstStyle/>
          <a:p>
            <a:pPr algn="ctr"/>
            <a:r>
              <a:rPr lang="es-AR" altLang="es-MX" sz="2800">
                <a:latin typeface="Baskerville Old Face" panose="02020602080505020303" charset="0"/>
                <a:cs typeface="Baskerville Old Face" panose="02020602080505020303" charset="0"/>
              </a:rPr>
              <a:t>Base de Datos</a:t>
            </a:r>
            <a:endParaRPr lang="es-AR" altLang="es-MX" sz="2800">
              <a:latin typeface="Baskerville Old Face" panose="02020602080505020303" charset="0"/>
              <a:cs typeface="Baskerville Old Face" panose="02020602080505020303" charset="0"/>
            </a:endParaRPr>
          </a:p>
        </p:txBody>
      </p:sp>
      <p:sp>
        <p:nvSpPr>
          <p:cNvPr id="9" name="Cuadro de texto 8"/>
          <p:cNvSpPr txBox="1"/>
          <p:nvPr/>
        </p:nvSpPr>
        <p:spPr>
          <a:xfrm>
            <a:off x="19353530" y="4785360"/>
            <a:ext cx="2745105" cy="460375"/>
          </a:xfrm>
          <a:prstGeom prst="rect">
            <a:avLst/>
          </a:prstGeom>
          <a:noFill/>
        </p:spPr>
        <p:txBody>
          <a:bodyPr wrap="square" rtlCol="0">
            <a:spAutoFit/>
          </a:bodyPr>
          <a:lstStyle/>
          <a:p>
            <a:pPr algn="ctr"/>
            <a:r>
              <a:rPr lang="es-AR" altLang="es-MX" sz="2400">
                <a:latin typeface="Baskerville Old Face" panose="02020602080505020303" charset="0"/>
                <a:cs typeface="Baskerville Old Face" panose="02020602080505020303" charset="0"/>
              </a:rPr>
              <a:t>2024</a:t>
            </a:r>
            <a:endParaRPr lang="es-AR" altLang="es-MX" sz="2400">
              <a:latin typeface="Baskerville Old Face" panose="02020602080505020303" charset="0"/>
              <a:cs typeface="Baskerville Old Face" panose="02020602080505020303" charset="0"/>
            </a:endParaRPr>
          </a:p>
        </p:txBody>
      </p:sp>
      <p:sp>
        <p:nvSpPr>
          <p:cNvPr id="2" name="Rectángulo redondeado 1"/>
          <p:cNvSpPr/>
          <p:nvPr/>
        </p:nvSpPr>
        <p:spPr>
          <a:xfrm>
            <a:off x="171450" y="142875"/>
            <a:ext cx="1257300" cy="6590030"/>
          </a:xfrm>
          <a:prstGeom prst="roundRect">
            <a:avLst>
              <a:gd name="adj" fmla="val 50000"/>
            </a:avLst>
          </a:prstGeom>
          <a:gradFill>
            <a:gsLst>
              <a:gs pos="0">
                <a:srgbClr val="007BD3"/>
              </a:gs>
              <a:gs pos="100000">
                <a:srgbClr val="034373"/>
              </a:gs>
            </a:gsLst>
            <a:lin ang="2700000" scaled="0"/>
          </a:gradFill>
          <a:ln w="44450">
            <a:gradFill>
              <a:gsLst>
                <a:gs pos="0">
                  <a:srgbClr val="007BD3"/>
                </a:gs>
                <a:gs pos="100000">
                  <a:srgbClr val="034373"/>
                </a:gs>
              </a:gsLst>
              <a:path path="circle">
                <a:fillToRect r="100000" b="100000"/>
              </a:path>
              <a:tileRect l="-100000" t="-100000"/>
            </a:gra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s-MX" altLang="en-US"/>
          </a:p>
        </p:txBody>
      </p:sp>
      <p:sp>
        <p:nvSpPr>
          <p:cNvPr id="16" name="Óvalo 15"/>
          <p:cNvSpPr/>
          <p:nvPr/>
        </p:nvSpPr>
        <p:spPr>
          <a:xfrm>
            <a:off x="363220" y="2517775"/>
            <a:ext cx="899795" cy="899795"/>
          </a:xfrm>
          <a:prstGeom prst="ellipse">
            <a:avLst/>
          </a:prstGeom>
          <a:solidFill>
            <a:schemeClr val="bg1"/>
          </a:solidFill>
          <a:ln w="57150">
            <a:gradFill>
              <a:gsLst>
                <a:gs pos="4000">
                  <a:srgbClr val="BF31BE"/>
                </a:gs>
                <a:gs pos="71000">
                  <a:srgbClr val="7B32B2"/>
                </a:gs>
                <a:gs pos="100000">
                  <a:srgbClr val="401A5D"/>
                </a:gs>
              </a:gsLst>
            </a:gra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s-MX" altLang="en-US"/>
          </a:p>
        </p:txBody>
      </p:sp>
      <p:pic>
        <p:nvPicPr>
          <p:cNvPr id="10" name="Imagen 9" descr="system-regular-41-home"/>
          <p:cNvPicPr>
            <a:picLocks noChangeAspect="1"/>
          </p:cNvPicPr>
          <p:nvPr/>
        </p:nvPicPr>
        <p:blipFill>
          <a:blip r:embed="rId3">
            <a:lum bright="100000" contrast="-100000"/>
          </a:blip>
          <a:stretch>
            <a:fillRect/>
          </a:stretch>
        </p:blipFill>
        <p:spPr>
          <a:xfrm>
            <a:off x="530225" y="645160"/>
            <a:ext cx="539750" cy="539750"/>
          </a:xfrm>
          <a:prstGeom prst="rect">
            <a:avLst/>
          </a:prstGeom>
        </p:spPr>
      </p:pic>
      <p:pic>
        <p:nvPicPr>
          <p:cNvPr id="11" name="Imagen 10" descr="icons8-introducir-64-removebg-preview"/>
          <p:cNvPicPr>
            <a:picLocks noChangeAspect="1"/>
          </p:cNvPicPr>
          <p:nvPr/>
        </p:nvPicPr>
        <p:blipFill>
          <a:blip r:embed="rId4">
            <a:lum bright="100000" contrast="-100000"/>
          </a:blip>
          <a:stretch>
            <a:fillRect/>
          </a:stretch>
        </p:blipFill>
        <p:spPr>
          <a:xfrm>
            <a:off x="530225" y="1665605"/>
            <a:ext cx="539750" cy="539750"/>
          </a:xfrm>
          <a:prstGeom prst="rect">
            <a:avLst/>
          </a:prstGeom>
        </p:spPr>
      </p:pic>
      <p:pic>
        <p:nvPicPr>
          <p:cNvPr id="12" name="Imagen 11" descr="algoritmo-unscreen"/>
          <p:cNvPicPr>
            <a:picLocks noChangeAspect="1"/>
          </p:cNvPicPr>
          <p:nvPr/>
        </p:nvPicPr>
        <p:blipFill>
          <a:blip r:embed="rId5">
            <a:lum bright="-38000" contrast="100000"/>
          </a:blip>
          <a:stretch>
            <a:fillRect/>
          </a:stretch>
        </p:blipFill>
        <p:spPr>
          <a:xfrm>
            <a:off x="530225" y="2686050"/>
            <a:ext cx="539750" cy="539750"/>
          </a:xfrm>
          <a:prstGeom prst="rect">
            <a:avLst/>
          </a:prstGeom>
        </p:spPr>
      </p:pic>
      <p:pic>
        <p:nvPicPr>
          <p:cNvPr id="13" name="Imagen 12" descr="entidad"/>
          <p:cNvPicPr>
            <a:picLocks noChangeAspect="1"/>
          </p:cNvPicPr>
          <p:nvPr/>
        </p:nvPicPr>
        <p:blipFill>
          <a:blip r:embed="rId6">
            <a:lum bright="100000" contrast="-100000"/>
          </a:blip>
          <a:stretch>
            <a:fillRect/>
          </a:stretch>
        </p:blipFill>
        <p:spPr>
          <a:xfrm>
            <a:off x="530225" y="3706495"/>
            <a:ext cx="539750" cy="539750"/>
          </a:xfrm>
          <a:prstGeom prst="rect">
            <a:avLst/>
          </a:prstGeom>
        </p:spPr>
      </p:pic>
      <p:pic>
        <p:nvPicPr>
          <p:cNvPr id="14" name="Imagen 13" descr="icono-relacional"/>
          <p:cNvPicPr>
            <a:picLocks noChangeAspect="1"/>
          </p:cNvPicPr>
          <p:nvPr/>
        </p:nvPicPr>
        <p:blipFill>
          <a:blip r:embed="rId7">
            <a:lum bright="100000" contrast="-100000"/>
          </a:blip>
          <a:stretch>
            <a:fillRect/>
          </a:stretch>
        </p:blipFill>
        <p:spPr>
          <a:xfrm>
            <a:off x="530225" y="4726940"/>
            <a:ext cx="539750" cy="539750"/>
          </a:xfrm>
          <a:prstGeom prst="rect">
            <a:avLst/>
          </a:prstGeom>
        </p:spPr>
      </p:pic>
      <p:pic>
        <p:nvPicPr>
          <p:cNvPr id="15" name="Imagen 14" descr="resolucion-de-problemas-unscreen"/>
          <p:cNvPicPr>
            <a:picLocks noChangeAspect="1"/>
          </p:cNvPicPr>
          <p:nvPr/>
        </p:nvPicPr>
        <p:blipFill>
          <a:blip r:embed="rId8">
            <a:lum bright="100000" contrast="-100000"/>
          </a:blip>
          <a:stretch>
            <a:fillRect/>
          </a:stretch>
        </p:blipFill>
        <p:spPr>
          <a:xfrm>
            <a:off x="530225" y="5747385"/>
            <a:ext cx="539750" cy="539750"/>
          </a:xfrm>
          <a:prstGeom prst="rect">
            <a:avLst/>
          </a:prstGeom>
        </p:spPr>
      </p:pic>
      <p:sp>
        <p:nvSpPr>
          <p:cNvPr id="19" name="Cuadro de texto 18"/>
          <p:cNvSpPr txBox="1"/>
          <p:nvPr/>
        </p:nvSpPr>
        <p:spPr>
          <a:xfrm>
            <a:off x="1760855" y="7898765"/>
            <a:ext cx="3952240" cy="768350"/>
          </a:xfrm>
          <a:prstGeom prst="rect">
            <a:avLst/>
          </a:prstGeom>
          <a:noFill/>
        </p:spPr>
        <p:txBody>
          <a:bodyPr wrap="square" rtlCol="0">
            <a:spAutoFit/>
          </a:bodyPr>
          <a:lstStyle/>
          <a:p>
            <a:r>
              <a:rPr lang="es-AR" altLang="es-MX" sz="44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rPr>
              <a:t>Introducción</a:t>
            </a:r>
            <a:endParaRPr lang="es-AR" altLang="es-MX" sz="44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endParaRPr>
          </a:p>
        </p:txBody>
      </p:sp>
      <p:sp>
        <p:nvSpPr>
          <p:cNvPr id="20" name="Cuadro de texto 19"/>
          <p:cNvSpPr txBox="1"/>
          <p:nvPr/>
        </p:nvSpPr>
        <p:spPr>
          <a:xfrm>
            <a:off x="1966595" y="8652510"/>
            <a:ext cx="10225405" cy="5354320"/>
          </a:xfrm>
          <a:prstGeom prst="rect">
            <a:avLst/>
          </a:prstGeom>
          <a:noFill/>
        </p:spPr>
        <p:txBody>
          <a:bodyPr wrap="square" rtlCol="0">
            <a:spAutoFit/>
          </a:bodyPr>
          <a:lstStyle/>
          <a:p>
            <a:pPr algn="just"/>
            <a:r>
              <a:rPr lang="es-MX" altLang="en-US" dirty="0">
                <a:latin typeface="Baskerville Old Face" panose="02020602080505020303" charset="0"/>
                <a:cs typeface="Baskerville Old Face" panose="02020602080505020303" charset="0"/>
              </a:rPr>
              <a:t>Enunciado (Empresa de Turismo):</a:t>
            </a:r>
            <a:endParaRPr lang="es-MX" altLang="en-US" dirty="0">
              <a:latin typeface="Baskerville Old Face" panose="02020602080505020303" charset="0"/>
              <a:cs typeface="Baskerville Old Face" panose="02020602080505020303" charset="0"/>
            </a:endParaRPr>
          </a:p>
          <a:p>
            <a:pPr algn="just"/>
            <a:r>
              <a:rPr lang="es-MX" altLang="en-US" dirty="0">
                <a:latin typeface="Baskerville Old Face" panose="02020602080505020303" charset="0"/>
                <a:cs typeface="Baskerville Old Face" panose="02020602080505020303" charset="0"/>
              </a:rPr>
              <a:t>Se pretende llevar a cabo un sitio web que permita tener organizada la información perteneciente a la empresa de Turismo TucuMax, la cual posee las siguientes características, se manejan principalmente con un calendario de eventos los cuales son todos aquellos que suceden semanalmente, esto permite al turista poder planificar con anterioridad su estadía, en donde figura el lugar, fecha de inicio, fin del evento, que tipo de evento es (cultura, espectáculo, cine, musical, etc.) si tiene entrada cuanto sale, coordenadas </a:t>
            </a:r>
            <a:r>
              <a:rPr lang="es-MX" altLang="en-US" dirty="0" err="1">
                <a:latin typeface="Baskerville Old Face" panose="02020602080505020303" charset="0"/>
                <a:cs typeface="Baskerville Old Face" panose="02020602080505020303" charset="0"/>
              </a:rPr>
              <a:t>gps</a:t>
            </a:r>
            <a:r>
              <a:rPr lang="es-MX" altLang="en-US" dirty="0">
                <a:latin typeface="Baskerville Old Face" panose="02020602080505020303" charset="0"/>
                <a:cs typeface="Baskerville Old Face" panose="02020602080505020303" charset="0"/>
              </a:rPr>
              <a:t> (google </a:t>
            </a:r>
            <a:r>
              <a:rPr lang="es-MX" altLang="en-US" dirty="0" err="1">
                <a:latin typeface="Baskerville Old Face" panose="02020602080505020303" charset="0"/>
                <a:cs typeface="Baskerville Old Face" panose="02020602080505020303" charset="0"/>
              </a:rPr>
              <a:t>maps</a:t>
            </a:r>
            <a:r>
              <a:rPr lang="es-MX" altLang="en-US" dirty="0">
                <a:latin typeface="Baskerville Old Face" panose="02020602080505020303" charset="0"/>
                <a:cs typeface="Baskerville Old Face" panose="02020602080505020303" charset="0"/>
              </a:rPr>
              <a:t>), localidad, sponsor si los hubieses, además cada evento posee un póster o imagen para denotar al evento y una descripción de lo que se presenta en dicho evento. </a:t>
            </a:r>
            <a:endParaRPr lang="es-MX" altLang="en-US" dirty="0">
              <a:latin typeface="Baskerville Old Face" panose="02020602080505020303" charset="0"/>
              <a:cs typeface="Baskerville Old Face" panose="02020602080505020303" charset="0"/>
            </a:endParaRPr>
          </a:p>
          <a:p>
            <a:pPr algn="just"/>
            <a:r>
              <a:rPr lang="es-MX" altLang="en-US" dirty="0">
                <a:latin typeface="Baskerville Old Face" panose="02020602080505020303" charset="0"/>
                <a:cs typeface="Baskerville Old Face" panose="02020602080505020303" charset="0"/>
              </a:rPr>
              <a:t>En otra sección posee los restaurantes que tienen habilitación por la municipalidad de San Miguel de Tucumán, de los cuales se necesita tener la siguiente información: dirección, horario de atención, tipo de comidas, bebidas, </a:t>
            </a:r>
            <a:endParaRPr lang="es-MX" altLang="en-US" dirty="0">
              <a:latin typeface="Baskerville Old Face" panose="02020602080505020303" charset="0"/>
              <a:cs typeface="Baskerville Old Face" panose="02020602080505020303" charset="0"/>
            </a:endParaRPr>
          </a:p>
          <a:p>
            <a:pPr algn="just"/>
            <a:r>
              <a:rPr lang="es-MX" altLang="en-US" dirty="0">
                <a:latin typeface="Baskerville Old Face" panose="02020602080505020303" charset="0"/>
                <a:cs typeface="Baskerville Old Face" panose="02020602080505020303" charset="0"/>
              </a:rPr>
              <a:t>características especiales como por ejemplo si posee rampa para discapacitados, comida para celíacos, etc. También debe contener la información referida a los hoteles, de los cuales se debe tener direcciones, características, habitaciones y las distintas clases de servicios. </a:t>
            </a:r>
            <a:endParaRPr lang="es-MX" altLang="en-US" dirty="0">
              <a:latin typeface="Baskerville Old Face" panose="02020602080505020303" charset="0"/>
              <a:cs typeface="Baskerville Old Face" panose="02020602080505020303" charset="0"/>
            </a:endParaRPr>
          </a:p>
          <a:p>
            <a:pPr algn="just"/>
            <a:r>
              <a:rPr lang="es-MX" altLang="en-US" dirty="0">
                <a:latin typeface="Baskerville Old Face" panose="02020602080505020303" charset="0"/>
                <a:cs typeface="Baskerville Old Face" panose="02020602080505020303" charset="0"/>
              </a:rPr>
              <a:t>Además de brindar estos servicios también cuenta con información acerca de los lugares turísticos para visitar, y las actividades que se pueden realizar (tirolesa, parapente, etc.). Estos lugares pueden corresponder a los distintos circuitos que comprenden la guía turística de Tucumán. </a:t>
            </a:r>
            <a:endParaRPr lang="es-MX" altLang="en-US" dirty="0">
              <a:latin typeface="Baskerville Old Face" panose="02020602080505020303" charset="0"/>
              <a:cs typeface="Baskerville Old Face" panose="02020602080505020303" charset="0"/>
            </a:endParaRPr>
          </a:p>
          <a:p>
            <a:pPr algn="just"/>
            <a:r>
              <a:rPr lang="es-MX" altLang="en-US" dirty="0">
                <a:latin typeface="Baskerville Old Face" panose="02020602080505020303" charset="0"/>
                <a:cs typeface="Baskerville Old Face" panose="02020602080505020303" charset="0"/>
              </a:rPr>
              <a:t>Cada uno de los lugares antes mencionados pueden tener o no una galería de imágenes o videos que permite </a:t>
            </a:r>
            <a:endParaRPr lang="es-MX" altLang="en-US" dirty="0">
              <a:latin typeface="Baskerville Old Face" panose="02020602080505020303" charset="0"/>
              <a:cs typeface="Baskerville Old Face" panose="02020602080505020303" charset="0"/>
            </a:endParaRPr>
          </a:p>
          <a:p>
            <a:pPr algn="just"/>
            <a:r>
              <a:rPr lang="es-MX" altLang="en-US" dirty="0">
                <a:latin typeface="Baskerville Old Face" panose="02020602080505020303" charset="0"/>
                <a:cs typeface="Baskerville Old Face" panose="02020602080505020303" charset="0"/>
              </a:rPr>
              <a:t>ilustrar mejor el artículo.</a:t>
            </a:r>
            <a:endParaRPr lang="es-MX" altLang="en-US" dirty="0">
              <a:latin typeface="Baskerville Old Face" panose="02020602080505020303" charset="0"/>
              <a:cs typeface="Baskerville Old Face" panose="02020602080505020303" charset="0"/>
            </a:endParaRPr>
          </a:p>
        </p:txBody>
      </p:sp>
      <p:sp>
        <p:nvSpPr>
          <p:cNvPr id="3" name="Cuadro de texto 2"/>
          <p:cNvSpPr txBox="1"/>
          <p:nvPr/>
        </p:nvSpPr>
        <p:spPr>
          <a:xfrm>
            <a:off x="1507490" y="0"/>
            <a:ext cx="3730625" cy="645160"/>
          </a:xfrm>
          <a:prstGeom prst="rect">
            <a:avLst/>
          </a:prstGeom>
          <a:noFill/>
        </p:spPr>
        <p:txBody>
          <a:bodyPr wrap="square" rtlCol="0">
            <a:spAutoFit/>
          </a:bodyPr>
          <a:lstStyle/>
          <a:p>
            <a:r>
              <a:rPr lang="es-AR" altLang="es-MX" sz="36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rPr>
              <a:t>Algebra Relacional</a:t>
            </a:r>
            <a:endParaRPr lang="es-AR" altLang="es-MX" sz="3600">
              <a:solidFill>
                <a:schemeClr val="tx1"/>
              </a:solidFill>
              <a:effectLst>
                <a:outerShdw blurRad="38100" dist="19050" dir="2700000" algn="tl" rotWithShape="0">
                  <a:schemeClr val="dk1">
                    <a:alpha val="40000"/>
                  </a:schemeClr>
                </a:outerShdw>
              </a:effectLst>
              <a:latin typeface="Baskerville Old Face" panose="02020602080505020303" charset="0"/>
              <a:cs typeface="Baskerville Old Face" panose="02020602080505020303" charset="0"/>
            </a:endParaRPr>
          </a:p>
        </p:txBody>
      </p:sp>
      <p:pic>
        <p:nvPicPr>
          <p:cNvPr id="17" name="Imagen 16" descr="AlgCOblig"/>
          <p:cNvPicPr>
            <a:picLocks noChangeAspect="1"/>
          </p:cNvPicPr>
          <p:nvPr/>
        </p:nvPicPr>
        <p:blipFill>
          <a:blip r:embed="rId9"/>
          <a:srcRect l="-1542" t="29155" r="281" b="42321"/>
          <a:stretch>
            <a:fillRect/>
          </a:stretch>
        </p:blipFill>
        <p:spPr>
          <a:xfrm>
            <a:off x="1613535" y="718820"/>
            <a:ext cx="9655175" cy="53498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00" fill="hold"/>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Calibri"/>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24110</Words>
  <Application>WPS Presentation</Application>
  <PresentationFormat>Panorámica</PresentationFormat>
  <Paragraphs>361</Paragraphs>
  <Slides>19</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Arial</vt:lpstr>
      <vt:lpstr>SimSun</vt:lpstr>
      <vt:lpstr>Wingdings</vt:lpstr>
      <vt:lpstr>Calibri Light</vt:lpstr>
      <vt:lpstr>Baskerville Old Face</vt:lpstr>
      <vt:lpstr>Calibri</vt:lpstr>
      <vt:lpstr>Microsoft YaHei</vt:lpstr>
      <vt:lpstr>Arial Unicode MS</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Danila</dc:creator>
  <cp:lastModifiedBy>Danila Pamela Barrera</cp:lastModifiedBy>
  <cp:revision>8</cp:revision>
  <dcterms:created xsi:type="dcterms:W3CDTF">2024-10-09T13:47:00Z</dcterms:created>
  <dcterms:modified xsi:type="dcterms:W3CDTF">2024-11-28T02:28:26Z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2058-12.2.0.18911</vt:lpwstr>
  </property>
  <property fmtid="{D5CDD505-2E9C-101B-9397-08002B2CF9AE}" pid="3" name="ICV">
    <vt:lpwstr>DBD735B0EF8647A095235CBD202B4624_13</vt:lpwstr>
  </property>
</Properties>
</file>