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58" r:id="rId3"/>
    <p:sldId id="310" r:id="rId4"/>
    <p:sldId id="323" r:id="rId5"/>
    <p:sldId id="303" r:id="rId6"/>
    <p:sldId id="300" r:id="rId7"/>
    <p:sldId id="311" r:id="rId8"/>
    <p:sldId id="312" r:id="rId9"/>
    <p:sldId id="313" r:id="rId10"/>
    <p:sldId id="314" r:id="rId11"/>
    <p:sldId id="271" r:id="rId12"/>
    <p:sldId id="296" r:id="rId13"/>
    <p:sldId id="316" r:id="rId14"/>
    <p:sldId id="262" r:id="rId15"/>
    <p:sldId id="264" r:id="rId16"/>
    <p:sldId id="315" r:id="rId17"/>
    <p:sldId id="318" r:id="rId18"/>
    <p:sldId id="317" r:id="rId19"/>
    <p:sldId id="319" r:id="rId20"/>
    <p:sldId id="320" r:id="rId21"/>
    <p:sldId id="267" r:id="rId22"/>
    <p:sldId id="273" r:id="rId23"/>
    <p:sldId id="321" r:id="rId24"/>
    <p:sldId id="265" r:id="rId25"/>
    <p:sldId id="281" r:id="rId26"/>
    <p:sldId id="326" r:id="rId27"/>
    <p:sldId id="324" r:id="rId28"/>
    <p:sldId id="280" r:id="rId29"/>
    <p:sldId id="325" r:id="rId30"/>
    <p:sldId id="279" r:id="rId31"/>
    <p:sldId id="278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tamaran" panose="020B0604020202020204" charset="0"/>
      <p:regular r:id="rId38"/>
      <p:bold r:id="rId39"/>
    </p:embeddedFont>
    <p:embeddedFont>
      <p:font typeface="Catamaran Thin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6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471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603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774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250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494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859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861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013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653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89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8410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61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857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9c6d70173_1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9c6d70173_1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785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48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856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91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746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9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f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0.sv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microsoft.com/office/2007/relationships/hdphoto" Target="../media/hdphoto1.wdp"/><Relationship Id="rId9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ulaM96/Olist_DataAnalysi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hyperlink" Target="https://www.kaggle.com/olistbr/brazilian-ecommer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web-mining-is688-spring-2021/exploring-customers-segmentation-with-rfm-analysis-and-k-means-clustering-118f9ffcd9f0" TargetMode="External"/><Relationship Id="rId3" Type="http://schemas.openxmlformats.org/officeDocument/2006/relationships/hyperlink" Target="https://www.nitronews.com.br/blog/dicas-de-philip-kotler-para-fidelizacao-de-clientes/" TargetMode="External"/><Relationship Id="rId7" Type="http://schemas.openxmlformats.org/officeDocument/2006/relationships/hyperlink" Target="https://www.geeksforgeeks.org/rfm-analysis-analysis-using-python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retailreco.com/blog/rfm-analysis-for-customer-segmentation-in-ecommerce/" TargetMode="External"/><Relationship Id="rId5" Type="http://schemas.openxmlformats.org/officeDocument/2006/relationships/hyperlink" Target="https://medium.com/maxmilhas-tech/o-que-%C3%A9-rfm-e-como-aplic%C3%A1-lo-ao-seu-time-de-customer-service-b9c35817ed01" TargetMode="External"/><Relationship Id="rId10" Type="http://schemas.openxmlformats.org/officeDocument/2006/relationships/image" Target="../media/image30.svg"/><Relationship Id="rId4" Type="http://schemas.openxmlformats.org/officeDocument/2006/relationships/hyperlink" Target="https://stack-academy.memberkit.com.br/" TargetMode="External"/><Relationship Id="rId9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aula-pereira-muniz-44a912125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hyperlink" Target="https://www.linkedin.com/in/viniciusbfs-763916162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>
          <a:blip r:embed="rId3"/>
          <a:srcRect l="30" r="30"/>
          <a:stretch/>
        </p:blipFill>
        <p:spPr>
          <a:xfrm>
            <a:off x="4822626" y="-201087"/>
            <a:ext cx="4044927" cy="4465423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276447" y="2902688"/>
            <a:ext cx="4859079" cy="15071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SEGMENTAÇÃO   DE CLIENTES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5999"/>
            <a:ext cx="7701484" cy="54553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Quantidade de clientes X Receita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01D311-AC13-4816-B466-DB185B2C956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2" y="895798"/>
            <a:ext cx="375614" cy="2767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15FF3E5-CAA4-4AA4-94E1-F145A5BB4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20" y="1997765"/>
            <a:ext cx="4105694" cy="246987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0B435D6-4B9D-4C03-895F-64014DF9A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5921" y="1997765"/>
            <a:ext cx="4024663" cy="24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78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>
            <a:spLocks noGrp="1"/>
          </p:cNvSpPr>
          <p:nvPr>
            <p:ph type="ctrTitle" idx="4294967295"/>
          </p:nvPr>
        </p:nvSpPr>
        <p:spPr>
          <a:xfrm>
            <a:off x="855300" y="724200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  <a:highlight>
                  <a:schemeClr val="accent1"/>
                </a:highlight>
              </a:rPr>
              <a:t>R$13.810.865</a:t>
            </a:r>
            <a:endParaRPr sz="4800" dirty="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375" name="Google Shape;375;p27"/>
          <p:cNvSpPr txBox="1">
            <a:spLocks noGrp="1"/>
          </p:cNvSpPr>
          <p:nvPr>
            <p:ph type="subTitle" idx="4294967295"/>
          </p:nvPr>
        </p:nvSpPr>
        <p:spPr>
          <a:xfrm>
            <a:off x="855300" y="1487508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Valor expressivo de arrecadação</a:t>
            </a:r>
            <a:endParaRPr sz="2000" dirty="0"/>
          </a:p>
        </p:txBody>
      </p:sp>
      <p:sp>
        <p:nvSpPr>
          <p:cNvPr id="376" name="Google Shape;376;p27"/>
          <p:cNvSpPr txBox="1">
            <a:spLocks noGrp="1"/>
          </p:cNvSpPr>
          <p:nvPr>
            <p:ph type="ctrTitle" idx="4294967295"/>
          </p:nvPr>
        </p:nvSpPr>
        <p:spPr>
          <a:xfrm>
            <a:off x="855300" y="3353093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lt1"/>
                </a:solidFill>
                <a:highlight>
                  <a:schemeClr val="accent1"/>
                </a:highlight>
              </a:rPr>
              <a:t>Apenas 5%</a:t>
            </a:r>
            <a:endParaRPr sz="4800" dirty="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377" name="Google Shape;377;p27"/>
          <p:cNvSpPr txBox="1">
            <a:spLocks noGrp="1"/>
          </p:cNvSpPr>
          <p:nvPr>
            <p:ph type="subTitle" idx="4294967295"/>
          </p:nvPr>
        </p:nvSpPr>
        <p:spPr>
          <a:xfrm>
            <a:off x="855300" y="4116401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Retenção de clientes</a:t>
            </a:r>
            <a:endParaRPr sz="2000" dirty="0"/>
          </a:p>
        </p:txBody>
      </p:sp>
      <p:sp>
        <p:nvSpPr>
          <p:cNvPr id="378" name="Google Shape;378;p27"/>
          <p:cNvSpPr txBox="1">
            <a:spLocks noGrp="1"/>
          </p:cNvSpPr>
          <p:nvPr>
            <p:ph type="ctrTitle" idx="4294967295"/>
          </p:nvPr>
        </p:nvSpPr>
        <p:spPr>
          <a:xfrm>
            <a:off x="855300" y="2038647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>
                <a:solidFill>
                  <a:schemeClr val="lt1"/>
                </a:solidFill>
                <a:highlight>
                  <a:schemeClr val="accent1"/>
                </a:highlight>
              </a:rPr>
              <a:t>93.335 usuários</a:t>
            </a:r>
            <a:endParaRPr sz="4800" dirty="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379" name="Google Shape;379;p27"/>
          <p:cNvSpPr txBox="1">
            <a:spLocks noGrp="1"/>
          </p:cNvSpPr>
          <p:nvPr>
            <p:ph type="subTitle" idx="4294967295"/>
          </p:nvPr>
        </p:nvSpPr>
        <p:spPr>
          <a:xfrm>
            <a:off x="855300" y="2801955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Grande número de compradores</a:t>
            </a:r>
            <a:endParaRPr sz="2000" dirty="0"/>
          </a:p>
        </p:txBody>
      </p:sp>
      <p:sp>
        <p:nvSpPr>
          <p:cNvPr id="380" name="Google Shape;380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F9D5B44-8B41-4F03-802E-03B2B39BEC6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1" y="895798"/>
            <a:ext cx="375614" cy="276704"/>
          </a:xfrm>
          <a:prstGeom prst="rect">
            <a:avLst/>
          </a:prstGeom>
        </p:spPr>
      </p:pic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Explicação do problema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pt-BR" dirty="0"/>
              <a:t>De acordo à teoria de vendas de Kotler, a desvantagem competitiva ocorre quando o lucro da empresa depende da entrada de novos clientes ao invés da fidelização dos mesmos.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lang="pt-BR"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74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F9D5B44-8B41-4F03-802E-03B2B39BEC6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1" y="895798"/>
            <a:ext cx="375614" cy="276704"/>
          </a:xfrm>
          <a:prstGeom prst="rect">
            <a:avLst/>
          </a:prstGeom>
        </p:spPr>
      </p:pic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Explicação do problema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pt-BR" dirty="0"/>
              <a:t>Clientes fiéis se transformam em defensores da marca, ou em outras palavras, verdadeiros “vendedores” e repassam para contatos, familiares e amigos. 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pt-BR" dirty="0"/>
              <a:t>Isso gera uma economia de recursos em marketing que poderá ser investida em outras prioridades.</a:t>
            </a:r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002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>
            <a:spLocks noGrp="1"/>
          </p:cNvSpPr>
          <p:nvPr>
            <p:ph type="ctrTitle" idx="4294967295"/>
          </p:nvPr>
        </p:nvSpPr>
        <p:spPr>
          <a:xfrm>
            <a:off x="714200" y="688675"/>
            <a:ext cx="4182300" cy="19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</a:rPr>
              <a:t>MODELO RFM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4294967295"/>
          </p:nvPr>
        </p:nvSpPr>
        <p:spPr>
          <a:xfrm>
            <a:off x="714200" y="2667850"/>
            <a:ext cx="3118200" cy="13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Segmentação baseada no comportamento de compra dos clientes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4269396" y="1851921"/>
            <a:ext cx="4495770" cy="3291579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28625" dist="95250" dir="162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59CB31B-AEA7-4803-A69D-B9F9886EB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131" y="2897148"/>
            <a:ext cx="4182300" cy="22463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99A9D4BD-4289-4656-B031-7E15B3F02CD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1" y="895798"/>
            <a:ext cx="375614" cy="276704"/>
          </a:xfrm>
          <a:prstGeom prst="rect">
            <a:avLst/>
          </a:prstGeom>
        </p:spPr>
      </p:pic>
      <p:sp>
        <p:nvSpPr>
          <p:cNvPr id="285" name="Google Shape;285;p20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Atributos</a:t>
            </a:r>
            <a:endParaRPr dirty="0"/>
          </a:p>
        </p:txBody>
      </p:sp>
      <p:sp>
        <p:nvSpPr>
          <p:cNvPr id="286" name="Google Shape;286;p20"/>
          <p:cNvSpPr txBox="1">
            <a:spLocks noGrp="1" noChangeAspect="1"/>
          </p:cNvSpPr>
          <p:nvPr>
            <p:ph type="body" idx="1"/>
          </p:nvPr>
        </p:nvSpPr>
        <p:spPr>
          <a:xfrm>
            <a:off x="646044" y="1481351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Recência</a:t>
            </a:r>
            <a:endParaRPr b="1" dirty="0"/>
          </a:p>
          <a:p>
            <a:pPr marL="0" lvl="0" indent="0" algn="ctr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pt-BR" dirty="0"/>
              <a:t>Tempo desde a última compra</a:t>
            </a:r>
            <a:endParaRPr dirty="0"/>
          </a:p>
        </p:txBody>
      </p:sp>
      <p:sp>
        <p:nvSpPr>
          <p:cNvPr id="287" name="Google Shape;287;p20"/>
          <p:cNvSpPr txBox="1">
            <a:spLocks noGrp="1"/>
          </p:cNvSpPr>
          <p:nvPr>
            <p:ph type="body" idx="2"/>
          </p:nvPr>
        </p:nvSpPr>
        <p:spPr>
          <a:xfrm>
            <a:off x="3114313" y="1481351"/>
            <a:ext cx="2160253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Frequência</a:t>
            </a:r>
            <a:endParaRPr lang="en-US" b="1" dirty="0"/>
          </a:p>
          <a:p>
            <a:pPr marL="0" lvl="0" indent="0" algn="ctr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pt-BR" dirty="0"/>
              <a:t>Quantidade de compras</a:t>
            </a:r>
            <a:endParaRPr lang="en-US" dirty="0"/>
          </a:p>
        </p:txBody>
      </p:sp>
      <p:sp>
        <p:nvSpPr>
          <p:cNvPr id="288" name="Google Shape;288;p20"/>
          <p:cNvSpPr txBox="1">
            <a:spLocks noGrp="1"/>
          </p:cNvSpPr>
          <p:nvPr>
            <p:ph type="body" idx="3"/>
          </p:nvPr>
        </p:nvSpPr>
        <p:spPr>
          <a:xfrm>
            <a:off x="5650571" y="1481772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Monetização</a:t>
            </a:r>
            <a:endParaRPr b="1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Total gasto por este cliente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C83BDF-A957-4A60-8965-927A36BC4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949" y="3120374"/>
            <a:ext cx="2117413" cy="144371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4CE0F13-8324-4632-A67C-5E8FC0571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398" y="3115601"/>
            <a:ext cx="2155073" cy="14484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0453F58-F20B-497C-A79C-1A87478D4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44" y="3115601"/>
            <a:ext cx="2092264" cy="144849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F9D5B44-8B41-4F03-802E-03B2B39BEC6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1" y="895798"/>
            <a:ext cx="375614" cy="276704"/>
          </a:xfrm>
          <a:prstGeom prst="rect">
            <a:avLst/>
          </a:prstGeom>
        </p:spPr>
      </p:pic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Segmentação de clientes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AB1E137D-17EF-4BAE-8D23-41E541044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515744"/>
              </p:ext>
            </p:extLst>
          </p:nvPr>
        </p:nvGraphicFramePr>
        <p:xfrm>
          <a:off x="294878" y="1582220"/>
          <a:ext cx="8352890" cy="31953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64649">
                  <a:extLst>
                    <a:ext uri="{9D8B030D-6E8A-4147-A177-3AD203B41FA5}">
                      <a16:colId xmlns:a16="http://schemas.microsoft.com/office/drawing/2014/main" val="2733934081"/>
                    </a:ext>
                  </a:extLst>
                </a:gridCol>
                <a:gridCol w="6088241">
                  <a:extLst>
                    <a:ext uri="{9D8B030D-6E8A-4147-A177-3AD203B41FA5}">
                      <a16:colId xmlns:a16="http://schemas.microsoft.com/office/drawing/2014/main" val="42485364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06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Champions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Compraram recentemente, retornam com frequência e gastam muito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41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Loyal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São clientes que gastam bem e com frequência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14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Gastam pouco, compram com frequência e não retornam há muito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3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Customer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Needing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Attention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São clientes que compraram recentemente, mas ainda podem ter dúvidas se farão a próxima compra na empresa ou em um concorrente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90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Hibernating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Compraram há muito tempo, poucas vezes e gastaram pouco.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75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About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To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Sleep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São clientes que, embora não comprem há muito tempo, ainda podem comprar novamente.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7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Potencial </a:t>
                      </a:r>
                      <a:r>
                        <a:rPr lang="pt-BR" dirty="0" err="1"/>
                        <a:t>Loyslist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Compradores recentes com uma boa média de valor gasto e frequência.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2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586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F9D5B44-8B41-4F03-802E-03B2B39BEC6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1" y="895798"/>
            <a:ext cx="375614" cy="276704"/>
          </a:xfrm>
          <a:prstGeom prst="rect">
            <a:avLst/>
          </a:prstGeom>
        </p:spPr>
      </p:pic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Segmentação de clientes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5AAB61-20CA-4B0D-837C-577BE48C9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6" y="1568094"/>
            <a:ext cx="7378388" cy="30963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0622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F9D5B44-8B41-4F03-802E-03B2B39BEC6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1" y="895798"/>
            <a:ext cx="375614" cy="276704"/>
          </a:xfrm>
          <a:prstGeom prst="rect">
            <a:avLst/>
          </a:prstGeom>
        </p:spPr>
      </p:pic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Segmentação de clientes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4F915-CDA0-42C8-B9BB-8B8985CE9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561" y="1232300"/>
            <a:ext cx="5798039" cy="371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15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F9D5B44-8B41-4F03-802E-03B2B39BEC6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1" y="895798"/>
            <a:ext cx="375614" cy="276704"/>
          </a:xfrm>
          <a:prstGeom prst="rect">
            <a:avLst/>
          </a:prstGeom>
        </p:spPr>
      </p:pic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Segmentação de clientes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4F915-CDA0-42C8-B9BB-8B8985CE9E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94878" y="1744596"/>
            <a:ext cx="8230376" cy="300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1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ctrTitle" idx="4294967295"/>
          </p:nvPr>
        </p:nvSpPr>
        <p:spPr>
          <a:xfrm>
            <a:off x="2536184" y="1043543"/>
            <a:ext cx="4422300" cy="11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Google Shape;219;p14"/>
          <p:cNvSpPr txBox="1">
            <a:spLocks noGrp="1"/>
          </p:cNvSpPr>
          <p:nvPr>
            <p:ph type="subTitle" idx="4294967295"/>
          </p:nvPr>
        </p:nvSpPr>
        <p:spPr>
          <a:xfrm>
            <a:off x="0" y="2427025"/>
            <a:ext cx="9029283" cy="28467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pt-BR" sz="2800" b="1" dirty="0"/>
              <a:t>-Paula Muniz</a:t>
            </a:r>
          </a:p>
          <a:p>
            <a:pPr marL="0" lv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pt-BR" sz="1800" b="1" dirty="0"/>
              <a:t>Cientista de dados/Analista de dados</a:t>
            </a:r>
          </a:p>
          <a:p>
            <a:pPr marL="0" lv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pt-BR" sz="2800" b="1" dirty="0"/>
              <a:t>-Vinícius Freitas</a:t>
            </a:r>
          </a:p>
          <a:p>
            <a:pPr marL="0" lv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pt-BR" sz="1800" b="1" dirty="0"/>
              <a:t>Gestor do projeto/Analista de dados</a:t>
            </a:r>
            <a:endParaRPr sz="1800" b="1" dirty="0"/>
          </a:p>
        </p:txBody>
      </p:sp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8F5683-B353-4105-A392-834F6B2B9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558" y="338639"/>
            <a:ext cx="1409807" cy="140980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140AD36-1F74-4320-AC9F-0A31CD890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7" y="2203343"/>
            <a:ext cx="1980952" cy="218095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B6E11C5-D587-4676-BAAD-78CEE4618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484" y="2203343"/>
            <a:ext cx="1980952" cy="218095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>
            <a:spLocks noGrp="1"/>
          </p:cNvSpPr>
          <p:nvPr>
            <p:ph type="ctrTitle" idx="4294967295"/>
          </p:nvPr>
        </p:nvSpPr>
        <p:spPr>
          <a:xfrm>
            <a:off x="714200" y="1240135"/>
            <a:ext cx="4495770" cy="18830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</a:rPr>
              <a:t>Estratégias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4294967295"/>
          </p:nvPr>
        </p:nvSpPr>
        <p:spPr>
          <a:xfrm>
            <a:off x="714200" y="2667850"/>
            <a:ext cx="3118200" cy="13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Sugestões de estratégias que podem ser abordadas com cada grupo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4269396" y="1851921"/>
            <a:ext cx="4495770" cy="3291579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28625" dist="95250" dir="162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59CB31B-AEA7-4803-A69D-B9F9886EBD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36387" y="2824276"/>
            <a:ext cx="3480079" cy="231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98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7E712515-731A-480F-B60A-65E9CAB1C9B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1" y="895798"/>
            <a:ext cx="375614" cy="276704"/>
          </a:xfrm>
          <a:prstGeom prst="rect">
            <a:avLst/>
          </a:prstGeom>
        </p:spPr>
      </p:pic>
      <p:sp>
        <p:nvSpPr>
          <p:cNvPr id="316" name="Google Shape;316;p23"/>
          <p:cNvSpPr txBox="1">
            <a:spLocks noGrp="1"/>
          </p:cNvSpPr>
          <p:nvPr>
            <p:ph type="title"/>
          </p:nvPr>
        </p:nvSpPr>
        <p:spPr>
          <a:xfrm>
            <a:off x="779099" y="853434"/>
            <a:ext cx="6178291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Definir um fluxo de transformação</a:t>
            </a:r>
            <a:endParaRPr dirty="0"/>
          </a:p>
        </p:txBody>
      </p:sp>
      <p:sp>
        <p:nvSpPr>
          <p:cNvPr id="317" name="Google Shape;317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23" name="Google Shape;323;p23"/>
          <p:cNvSpPr/>
          <p:nvPr/>
        </p:nvSpPr>
        <p:spPr>
          <a:xfrm>
            <a:off x="3194043" y="1758000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Champions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4828566" y="2869687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Potential Loyslist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1559520" y="2869687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Loyal Customers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779100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About to Sleep 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2339940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err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Customer</a:t>
            </a:r>
            <a:r>
              <a:rPr lang="pt-BR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pt-BR" sz="1000" dirty="0" err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Needing</a:t>
            </a:r>
            <a:r>
              <a:rPr lang="pt-BR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pt-BR" sz="1000" dirty="0" err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Attention</a:t>
            </a:r>
            <a:endParaRPr lang="pt-BR" sz="10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4048152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Hibernating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5608992" y="3981373"/>
            <a:ext cx="1420200" cy="54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At Risk</a:t>
            </a:r>
            <a:endParaRPr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30" name="Google Shape;330;p23"/>
          <p:cNvCxnSpPr>
            <a:stCxn id="323" idx="2"/>
            <a:endCxn id="324" idx="0"/>
          </p:cNvCxnSpPr>
          <p:nvPr/>
        </p:nvCxnSpPr>
        <p:spPr>
          <a:xfrm rot="-5400000" flipH="1">
            <a:off x="4438893" y="1770150"/>
            <a:ext cx="564900" cy="163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" name="Google Shape;331;p23"/>
          <p:cNvCxnSpPr>
            <a:stCxn id="325" idx="0"/>
            <a:endCxn id="323" idx="2"/>
          </p:cNvCxnSpPr>
          <p:nvPr/>
        </p:nvCxnSpPr>
        <p:spPr>
          <a:xfrm rot="-5400000">
            <a:off x="2804370" y="1770037"/>
            <a:ext cx="564900" cy="163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2" name="Google Shape;332;p23"/>
          <p:cNvCxnSpPr>
            <a:stCxn id="325" idx="2"/>
            <a:endCxn id="327" idx="0"/>
          </p:cNvCxnSpPr>
          <p:nvPr/>
        </p:nvCxnSpPr>
        <p:spPr>
          <a:xfrm rot="-5400000" flipH="1">
            <a:off x="2377320" y="3308887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3" name="Google Shape;333;p23"/>
          <p:cNvCxnSpPr>
            <a:stCxn id="326" idx="0"/>
            <a:endCxn id="325" idx="2"/>
          </p:cNvCxnSpPr>
          <p:nvPr/>
        </p:nvCxnSpPr>
        <p:spPr>
          <a:xfrm rot="-5400000">
            <a:off x="1596900" y="3308773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34;p23"/>
          <p:cNvCxnSpPr>
            <a:stCxn id="324" idx="2"/>
            <a:endCxn id="329" idx="0"/>
          </p:cNvCxnSpPr>
          <p:nvPr/>
        </p:nvCxnSpPr>
        <p:spPr>
          <a:xfrm rot="-5400000" flipH="1">
            <a:off x="5646366" y="3308887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5" name="Google Shape;335;p23"/>
          <p:cNvCxnSpPr>
            <a:stCxn id="328" idx="0"/>
            <a:endCxn id="324" idx="2"/>
          </p:cNvCxnSpPr>
          <p:nvPr/>
        </p:nvCxnSpPr>
        <p:spPr>
          <a:xfrm rot="-5400000">
            <a:off x="4865952" y="3308773"/>
            <a:ext cx="564900" cy="78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AC479813-D07F-481E-B78D-5F774C91680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1" y="895798"/>
            <a:ext cx="375614" cy="276704"/>
          </a:xfrm>
          <a:prstGeom prst="rect">
            <a:avLst/>
          </a:prstGeom>
        </p:spPr>
      </p:pic>
      <p:sp>
        <p:nvSpPr>
          <p:cNvPr id="421" name="Google Shape;421;p2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Trabalhar estratégias personalizadas</a:t>
            </a:r>
            <a:endParaRPr dirty="0"/>
          </a:p>
        </p:txBody>
      </p:sp>
      <p:sp>
        <p:nvSpPr>
          <p:cNvPr id="422" name="Google Shape;422;p29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Loyal customers</a:t>
            </a:r>
            <a:endParaRPr b="1" dirty="0"/>
          </a:p>
          <a:p>
            <a:pPr marL="171450" indent="-1714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pt-BR" sz="1200" dirty="0"/>
              <a:t>Evitar o envio de ofertas em massa genéricas</a:t>
            </a:r>
          </a:p>
          <a:p>
            <a:pPr marL="171450" indent="-1714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pt-BR" sz="1200" dirty="0"/>
              <a:t>Recompensas para publicação de reviews</a:t>
            </a:r>
            <a:endParaRPr sz="1200" dirty="0"/>
          </a:p>
        </p:txBody>
      </p:sp>
      <p:sp>
        <p:nvSpPr>
          <p:cNvPr id="423" name="Google Shape;423;p29"/>
          <p:cNvSpPr txBox="1">
            <a:spLocks noGrp="1"/>
          </p:cNvSpPr>
          <p:nvPr>
            <p:ph type="body" idx="2"/>
          </p:nvPr>
        </p:nvSpPr>
        <p:spPr>
          <a:xfrm>
            <a:off x="3077673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Potential Loyslist</a:t>
            </a:r>
            <a:endParaRPr b="1" dirty="0"/>
          </a:p>
          <a:p>
            <a:pPr marL="171450" indent="-1714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pt-BR" sz="1200" dirty="0"/>
              <a:t>Recomendações personalizadas de produtos</a:t>
            </a:r>
          </a:p>
          <a:p>
            <a:pPr marL="171450" indent="-1714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pt-BR" sz="1200" dirty="0"/>
              <a:t>Oferecer um programa de fidelidade</a:t>
            </a:r>
            <a:endParaRPr sz="1200" dirty="0"/>
          </a:p>
        </p:txBody>
      </p:sp>
      <p:sp>
        <p:nvSpPr>
          <p:cNvPr id="424" name="Google Shape;424;p29"/>
          <p:cNvSpPr txBox="1">
            <a:spLocks noGrp="1"/>
          </p:cNvSpPr>
          <p:nvPr>
            <p:ph type="body" idx="3"/>
          </p:nvPr>
        </p:nvSpPr>
        <p:spPr>
          <a:xfrm>
            <a:off x="5376246" y="15035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/>
              <a:t>About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</a:t>
            </a:r>
            <a:r>
              <a:rPr lang="pt-BR" b="1" dirty="0" err="1"/>
              <a:t>Sleep</a:t>
            </a:r>
            <a:endParaRPr b="1" dirty="0"/>
          </a:p>
          <a:p>
            <a:pPr marL="171450" indent="-171450">
              <a:lnSpc>
                <a:spcPct val="100000"/>
              </a:lnSpc>
              <a:spcBef>
                <a:spcPts val="800"/>
              </a:spcBef>
            </a:pPr>
            <a:r>
              <a:rPr lang="pt-BR" sz="1200" dirty="0"/>
              <a:t>Recomendações de produtos populares e promoções</a:t>
            </a:r>
          </a:p>
          <a:p>
            <a:pPr marL="171450" indent="-171450">
              <a:lnSpc>
                <a:spcPct val="100000"/>
              </a:lnSpc>
              <a:spcBef>
                <a:spcPts val="800"/>
              </a:spcBef>
            </a:pPr>
            <a:r>
              <a:rPr lang="pt-BR" sz="1200" dirty="0"/>
              <a:t> Comunicações personalizadas e direcionadas ao perfil do cliente</a:t>
            </a:r>
            <a:endParaRPr sz="1200" dirty="0"/>
          </a:p>
        </p:txBody>
      </p:sp>
      <p:sp>
        <p:nvSpPr>
          <p:cNvPr id="425" name="Google Shape;425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31" name="Google Shape;431;p29"/>
          <p:cNvSpPr txBox="1">
            <a:spLocks noGrp="1"/>
          </p:cNvSpPr>
          <p:nvPr>
            <p:ph type="body" idx="1"/>
          </p:nvPr>
        </p:nvSpPr>
        <p:spPr>
          <a:xfrm>
            <a:off x="779100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Customer needing attention</a:t>
            </a:r>
            <a:endParaRPr b="1" dirty="0"/>
          </a:p>
          <a:p>
            <a:pPr marL="171450" indent="-1714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pt-BR" sz="1200" dirty="0"/>
              <a:t>Campanhas promocionais por tempo limitado</a:t>
            </a:r>
          </a:p>
          <a:p>
            <a:pPr marL="171450" indent="-1714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pt-BR" sz="1200" dirty="0"/>
              <a:t>Recomendações de produtos com base em seu comportamento</a:t>
            </a:r>
            <a:endParaRPr sz="1200" dirty="0"/>
          </a:p>
        </p:txBody>
      </p:sp>
      <p:sp>
        <p:nvSpPr>
          <p:cNvPr id="432" name="Google Shape;432;p29"/>
          <p:cNvSpPr txBox="1">
            <a:spLocks noGrp="1"/>
          </p:cNvSpPr>
          <p:nvPr>
            <p:ph type="body" idx="2"/>
          </p:nvPr>
        </p:nvSpPr>
        <p:spPr>
          <a:xfrm>
            <a:off x="3077673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Hibernating</a:t>
            </a:r>
            <a:endParaRPr lang="en-US" b="1" dirty="0"/>
          </a:p>
          <a:p>
            <a:pPr marL="171450" indent="-1714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pt-BR" sz="1200" dirty="0"/>
              <a:t>Ofertas de produtos relevantes e bons negócios </a:t>
            </a:r>
          </a:p>
          <a:p>
            <a:pPr marL="171450" indent="-1714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pt-BR" sz="1200" dirty="0"/>
              <a:t>Comunicações de envio de ofertas</a:t>
            </a:r>
            <a:endParaRPr lang="en-US" sz="1200" dirty="0"/>
          </a:p>
        </p:txBody>
      </p:sp>
      <p:sp>
        <p:nvSpPr>
          <p:cNvPr id="433" name="Google Shape;433;p29"/>
          <p:cNvSpPr txBox="1">
            <a:spLocks noGrp="1"/>
          </p:cNvSpPr>
          <p:nvPr>
            <p:ph type="body" idx="3"/>
          </p:nvPr>
        </p:nvSpPr>
        <p:spPr>
          <a:xfrm>
            <a:off x="5376246" y="3179950"/>
            <a:ext cx="2079900" cy="13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At Risk</a:t>
            </a:r>
            <a:endParaRPr b="1" dirty="0"/>
          </a:p>
          <a:p>
            <a:pPr marL="171450" indent="-171450">
              <a:lnSpc>
                <a:spcPct val="100000"/>
              </a:lnSpc>
              <a:spcBef>
                <a:spcPts val="800"/>
              </a:spcBef>
            </a:pPr>
            <a:r>
              <a:rPr lang="pt-BR" sz="1200" dirty="0"/>
              <a:t>Envio de comunicações personalizadas e mensagens para se aproximar novamente do cliente </a:t>
            </a:r>
          </a:p>
          <a:p>
            <a:pPr marL="171450" indent="-171450">
              <a:lnSpc>
                <a:spcPct val="100000"/>
              </a:lnSpc>
              <a:spcBef>
                <a:spcPts val="800"/>
              </a:spcBef>
            </a:pPr>
            <a:r>
              <a:rPr lang="pt-BR" sz="1200" dirty="0"/>
              <a:t>Oferecer bons negócios</a:t>
            </a:r>
            <a:endParaRPr sz="1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>
            <a:spLocks noGrp="1"/>
          </p:cNvSpPr>
          <p:nvPr>
            <p:ph type="ctrTitle" idx="4294967295"/>
          </p:nvPr>
        </p:nvSpPr>
        <p:spPr>
          <a:xfrm>
            <a:off x="714200" y="1240135"/>
            <a:ext cx="4495770" cy="18830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</a:rPr>
              <a:t>Trabalhos Futuros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4294967295"/>
          </p:nvPr>
        </p:nvSpPr>
        <p:spPr>
          <a:xfrm>
            <a:off x="714200" y="3123210"/>
            <a:ext cx="3118200" cy="13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Propostas para melhoria da segmentação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4269396" y="1851921"/>
            <a:ext cx="4495770" cy="3291579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28625" dist="95250" dir="162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59CB31B-AEA7-4803-A69D-B9F9886EBD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36387" y="2824276"/>
            <a:ext cx="3480079" cy="231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26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7B563B8-5FCA-4746-82E3-E25419F55B5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1" y="895798"/>
            <a:ext cx="375614" cy="276704"/>
          </a:xfrm>
          <a:prstGeom prst="rect">
            <a:avLst/>
          </a:prstGeom>
        </p:spPr>
      </p:pic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Melhorar a segmentação utilizando o modelo LRFM</a:t>
            </a:r>
            <a:endParaRPr dirty="0"/>
          </a:p>
        </p:txBody>
      </p:sp>
      <p:sp>
        <p:nvSpPr>
          <p:cNvPr id="300" name="Google Shape;300;p21"/>
          <p:cNvSpPr txBox="1">
            <a:spLocks noGrp="1"/>
          </p:cNvSpPr>
          <p:nvPr>
            <p:ph type="body" idx="1"/>
          </p:nvPr>
        </p:nvSpPr>
        <p:spPr>
          <a:xfrm>
            <a:off x="258931" y="1966160"/>
            <a:ext cx="4193799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A partir da disponibilização de novos dados com períodos completos, conseguiremos medir o tempo de relacionamento com o cliente</a:t>
            </a:r>
            <a:endParaRPr dirty="0"/>
          </a:p>
        </p:txBody>
      </p:sp>
      <p:sp>
        <p:nvSpPr>
          <p:cNvPr id="301" name="Google Shape;301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05" name="Google Shape;305;p21"/>
          <p:cNvPicPr preferRelativeResize="0"/>
          <p:nvPr/>
        </p:nvPicPr>
        <p:blipFill>
          <a:blip r:embed="rId4"/>
          <a:srcRect l="8179" r="8179"/>
          <a:stretch/>
        </p:blipFill>
        <p:spPr>
          <a:xfrm>
            <a:off x="3984814" y="1762529"/>
            <a:ext cx="4495770" cy="32914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98" y="0"/>
                </a:moveTo>
                <a:cubicBezTo>
                  <a:pt x="10182" y="0"/>
                  <a:pt x="9569" y="218"/>
                  <a:pt x="9017" y="653"/>
                </a:cubicBezTo>
                <a:lnTo>
                  <a:pt x="1785" y="6357"/>
                </a:lnTo>
                <a:cubicBezTo>
                  <a:pt x="681" y="7228"/>
                  <a:pt x="0" y="8834"/>
                  <a:pt x="0" y="1057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0576"/>
                </a:lnTo>
                <a:cubicBezTo>
                  <a:pt x="21600" y="8834"/>
                  <a:pt x="20919" y="7228"/>
                  <a:pt x="19815" y="6357"/>
                </a:cubicBezTo>
                <a:lnTo>
                  <a:pt x="12583" y="653"/>
                </a:lnTo>
                <a:cubicBezTo>
                  <a:pt x="12031" y="218"/>
                  <a:pt x="11414" y="0"/>
                  <a:pt x="10798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7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Detalhes técnicos do projeto</a:t>
            </a:r>
            <a:endParaRPr dirty="0"/>
          </a:p>
        </p:txBody>
      </p:sp>
      <p:sp>
        <p:nvSpPr>
          <p:cNvPr id="539" name="Google Shape;539;p37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Tabela de Pontuação</a:t>
            </a:r>
            <a:endParaRPr dirty="0"/>
          </a:p>
        </p:txBody>
      </p:sp>
      <p:sp>
        <p:nvSpPr>
          <p:cNvPr id="527" name="Google Shape;527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14" name="Gráfico 13" descr="Engrenagens">
            <a:extLst>
              <a:ext uri="{FF2B5EF4-FFF2-40B4-BE49-F238E27FC236}">
                <a16:creationId xmlns:a16="http://schemas.microsoft.com/office/drawing/2014/main" id="{E464330A-4B98-42FE-9D03-8DEDA2DE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81710">
            <a:off x="-65877" y="713052"/>
            <a:ext cx="642196" cy="642196"/>
          </a:xfrm>
          <a:prstGeom prst="rect">
            <a:avLst/>
          </a:prstGeom>
        </p:spPr>
      </p:pic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B5F7F8CE-97D2-49D0-99F2-C70726C16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64873"/>
              </p:ext>
            </p:extLst>
          </p:nvPr>
        </p:nvGraphicFramePr>
        <p:xfrm>
          <a:off x="883579" y="1575372"/>
          <a:ext cx="4274048" cy="34290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76736">
                  <a:extLst>
                    <a:ext uri="{9D8B030D-6E8A-4147-A177-3AD203B41FA5}">
                      <a16:colId xmlns:a16="http://schemas.microsoft.com/office/drawing/2014/main" val="1578594793"/>
                    </a:ext>
                  </a:extLst>
                </a:gridCol>
                <a:gridCol w="1489752">
                  <a:extLst>
                    <a:ext uri="{9D8B030D-6E8A-4147-A177-3AD203B41FA5}">
                      <a16:colId xmlns:a16="http://schemas.microsoft.com/office/drawing/2014/main" val="42666421"/>
                    </a:ext>
                  </a:extLst>
                </a:gridCol>
                <a:gridCol w="1407560">
                  <a:extLst>
                    <a:ext uri="{9D8B030D-6E8A-4147-A177-3AD203B41FA5}">
                      <a16:colId xmlns:a16="http://schemas.microsoft.com/office/drawing/2014/main" val="2409949754"/>
                    </a:ext>
                  </a:extLst>
                </a:gridCol>
              </a:tblGrid>
              <a:tr h="15830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dirty="0">
                          <a:effectLst/>
                        </a:rPr>
                        <a:t>Segmento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dirty="0">
                          <a:effectLst/>
                        </a:rPr>
                        <a:t>Valores de recência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dirty="0">
                          <a:effectLst/>
                        </a:rPr>
                        <a:t>Média de Frequência e Monetização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740698842"/>
                  </a:ext>
                </a:extLst>
              </a:tr>
              <a:tr h="2099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>
                          <a:effectLst/>
                        </a:rPr>
                        <a:t>Champions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>
                          <a:effectLst/>
                        </a:rPr>
                        <a:t>4 - 5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>
                          <a:effectLst/>
                        </a:rPr>
                        <a:t>4 - 5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115466889"/>
                  </a:ext>
                </a:extLst>
              </a:tr>
              <a:tr h="2099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dirty="0">
                          <a:effectLst/>
                        </a:rPr>
                        <a:t>Loyal Customers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>
                          <a:effectLst/>
                        </a:rPr>
                        <a:t>2 - 5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>
                          <a:effectLst/>
                        </a:rPr>
                        <a:t>3 - 5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150786227"/>
                  </a:ext>
                </a:extLst>
              </a:tr>
              <a:tr h="2099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>
                          <a:effectLst/>
                        </a:rPr>
                        <a:t>Potential Loyalist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>
                          <a:effectLst/>
                        </a:rPr>
                        <a:t>3 - 5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>
                          <a:effectLst/>
                        </a:rPr>
                        <a:t>1 - 3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387150965"/>
                  </a:ext>
                </a:extLst>
              </a:tr>
              <a:tr h="2099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dirty="0">
                          <a:effectLst/>
                        </a:rPr>
                        <a:t>New Customers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>
                          <a:effectLst/>
                        </a:rPr>
                        <a:t>4 - 5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>
                          <a:effectLst/>
                        </a:rPr>
                        <a:t>0 - 1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205165358"/>
                  </a:ext>
                </a:extLst>
              </a:tr>
              <a:tr h="2099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>
                          <a:effectLst/>
                        </a:rPr>
                        <a:t>Promising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dirty="0">
                          <a:effectLst/>
                        </a:rPr>
                        <a:t>3 - 4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>
                          <a:effectLst/>
                        </a:rPr>
                        <a:t>0 - 1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097191142"/>
                  </a:ext>
                </a:extLst>
              </a:tr>
              <a:tr h="28476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dirty="0">
                          <a:effectLst/>
                        </a:rPr>
                        <a:t>Customers </a:t>
                      </a:r>
                      <a:r>
                        <a:rPr lang="pt-BR" sz="1100" dirty="0" err="1">
                          <a:effectLst/>
                        </a:rPr>
                        <a:t>Needing</a:t>
                      </a:r>
                      <a:r>
                        <a:rPr lang="pt-BR" sz="1100" dirty="0">
                          <a:effectLst/>
                        </a:rPr>
                        <a:t> </a:t>
                      </a:r>
                      <a:r>
                        <a:rPr lang="pt-BR" sz="1100" dirty="0" err="1">
                          <a:effectLst/>
                        </a:rPr>
                        <a:t>Attention</a:t>
                      </a:r>
                      <a:endParaRPr lang="pt-BR" sz="11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dirty="0">
                          <a:effectLst/>
                        </a:rPr>
                        <a:t>2 - 3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>
                          <a:effectLst/>
                        </a:rPr>
                        <a:t>2 - 3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596394200"/>
                  </a:ext>
                </a:extLst>
              </a:tr>
              <a:tr h="2099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>
                          <a:effectLst/>
                        </a:rPr>
                        <a:t>About to Sleep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>
                          <a:effectLst/>
                        </a:rPr>
                        <a:t>2 - 3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>
                          <a:effectLst/>
                        </a:rPr>
                        <a:t>0 - 2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16354846"/>
                  </a:ext>
                </a:extLst>
              </a:tr>
              <a:tr h="2099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>
                          <a:effectLst/>
                        </a:rPr>
                        <a:t>At Risk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dirty="0">
                          <a:effectLst/>
                        </a:rPr>
                        <a:t>0 - 2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>
                          <a:effectLst/>
                        </a:rPr>
                        <a:t>2 - 5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332889545"/>
                  </a:ext>
                </a:extLst>
              </a:tr>
              <a:tr h="2099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>
                          <a:effectLst/>
                        </a:rPr>
                        <a:t>Can't Lose Them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dirty="0">
                          <a:effectLst/>
                        </a:rPr>
                        <a:t>0 - 1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>
                          <a:effectLst/>
                        </a:rPr>
                        <a:t>4 - 5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876936683"/>
                  </a:ext>
                </a:extLst>
              </a:tr>
              <a:tr h="2099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>
                          <a:effectLst/>
                        </a:rPr>
                        <a:t>Hibernating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dirty="0">
                          <a:effectLst/>
                        </a:rPr>
                        <a:t>1 - 2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>
                          <a:effectLst/>
                        </a:rPr>
                        <a:t>1 - 2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129931885"/>
                  </a:ext>
                </a:extLst>
              </a:tr>
              <a:tr h="20997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>
                          <a:effectLst/>
                        </a:rPr>
                        <a:t>Lost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dirty="0">
                          <a:effectLst/>
                        </a:rPr>
                        <a:t>0 - 2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dirty="0">
                          <a:effectLst/>
                        </a:rPr>
                        <a:t>0 - 2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993915148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23F4E508-8060-446A-8862-967071822E47}"/>
              </a:ext>
            </a:extLst>
          </p:cNvPr>
          <p:cNvSpPr txBox="1"/>
          <p:nvPr/>
        </p:nvSpPr>
        <p:spPr>
          <a:xfrm>
            <a:off x="5523564" y="1575372"/>
            <a:ext cx="31532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tamaran Thin" panose="020B0604020202020204" charset="0"/>
                <a:cs typeface="Catamaran Thin" panose="020B0604020202020204" charset="0"/>
              </a:rPr>
              <a:t>Para definir as pontuações de 1 a 5 utilizamos o algoritmo K-</a:t>
            </a:r>
            <a:r>
              <a:rPr lang="pt-BR" dirty="0" err="1">
                <a:latin typeface="Catamaran Thin" panose="020B0604020202020204" charset="0"/>
                <a:cs typeface="Catamaran Thin" panose="020B0604020202020204" charset="0"/>
              </a:rPr>
              <a:t>means</a:t>
            </a:r>
            <a:r>
              <a:rPr lang="pt-BR" dirty="0">
                <a:latin typeface="Catamaran Thin" panose="020B0604020202020204" charset="0"/>
                <a:cs typeface="Catamaran Thin" panose="020B0604020202020204" charset="0"/>
              </a:rPr>
              <a:t> agrupando cada variável (RFM) em 5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tamaran Thin" panose="020B0604020202020204" charset="0"/>
                <a:cs typeface="Catamaran Thin" panose="020B0604020202020204" charset="0"/>
              </a:rPr>
              <a:t>Os clusters de R estão ordenados pelos menores valores de recência e recebem a pontuação em ordem decrescente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tamaran Thin" panose="020B0604020202020204" charset="0"/>
                <a:cs typeface="Catamaran Thin" panose="020B0604020202020204" charset="0"/>
              </a:rPr>
              <a:t>Os clusters de F e M estão ordenados pelos maiores valores  e recebem a pontuação em ordem decrescente, respeitando suas respectivas variáveis (Frequência e Monetização).</a:t>
            </a:r>
          </a:p>
        </p:txBody>
      </p:sp>
    </p:spTree>
    <p:extLst>
      <p:ext uri="{BB962C8B-B14F-4D97-AF65-F5344CB8AC3E}">
        <p14:creationId xmlns:p14="http://schemas.microsoft.com/office/powerpoint/2010/main" val="3376615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Visualização de dados</a:t>
            </a:r>
            <a:endParaRPr dirty="0"/>
          </a:p>
        </p:txBody>
      </p:sp>
      <p:sp>
        <p:nvSpPr>
          <p:cNvPr id="527" name="Google Shape;527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1F936B-69A4-4815-8502-35F2AE682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2" y="1319079"/>
            <a:ext cx="3924728" cy="3805157"/>
          </a:xfrm>
          <a:prstGeom prst="rect">
            <a:avLst/>
          </a:prstGeom>
        </p:spPr>
      </p:pic>
      <p:pic>
        <p:nvPicPr>
          <p:cNvPr id="14" name="Gráfico 13" descr="Engrenagens">
            <a:extLst>
              <a:ext uri="{FF2B5EF4-FFF2-40B4-BE49-F238E27FC236}">
                <a16:creationId xmlns:a16="http://schemas.microsoft.com/office/drawing/2014/main" id="{E464330A-4B98-42FE-9D03-8DEDA2DE0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81710">
            <a:off x="-65877" y="713052"/>
            <a:ext cx="642196" cy="64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00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F0CB6BBB-B49B-4547-9C7C-7A3B90468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8409" y1="57110" x2="60494" y2="55944"/>
                        <a14:foregroundMark x1="60494" y1="55944" x2="39781" y2="58042"/>
                        <a14:foregroundMark x1="39781" y1="58042" x2="62140" y2="57343"/>
                        <a14:foregroundMark x1="62140" y1="57343" x2="41427" y2="55944"/>
                        <a14:foregroundMark x1="41427" y1="55944" x2="58985" y2="64569"/>
                        <a14:foregroundMark x1="58985" y1="64569" x2="41289" y2="62937"/>
                        <a14:foregroundMark x1="41289" y1="62937" x2="60768" y2="59907"/>
                        <a14:foregroundMark x1="60768" y1="59907" x2="45542" y2="47319"/>
                        <a14:foregroundMark x1="45542" y1="47319" x2="61591" y2="58741"/>
                        <a14:foregroundMark x1="61591" y1="58741" x2="33882" y2="55245"/>
                        <a14:foregroundMark x1="51166" y1="37995" x2="49108" y2="38462"/>
                        <a14:foregroundMark x1="48422" y1="31935" x2="45542" y2="35664"/>
                        <a14:foregroundMark x1="49108" y1="31935" x2="50480" y2="42657"/>
                        <a14:foregroundMark x1="33882" y1="58275" x2="53909" y2="51748"/>
                        <a14:foregroundMark x1="53909" y1="51748" x2="56790" y2="52914"/>
                        <a14:foregroundMark x1="66667" y1="60140" x2="23731" y2="52681"/>
                        <a14:foregroundMark x1="23731" y1="52681" x2="63100" y2="62471"/>
                        <a14:foregroundMark x1="63100" y1="62471" x2="42250" y2="62704"/>
                        <a14:foregroundMark x1="42250" y1="62704" x2="34979" y2="66667"/>
                        <a14:foregroundMark x1="34979" y1="66667" x2="61317" y2="64103"/>
                        <a14:foregroundMark x1="61317" y1="64103" x2="63923" y2="54079"/>
                        <a14:foregroundMark x1="62551" y1="54079" x2="62140" y2="54779"/>
                        <a14:foregroundMark x1="65981" y1="54779" x2="65981" y2="54779"/>
                        <a14:foregroundMark x1="58985" y1="55245" x2="65706" y2="82517"/>
                        <a14:foregroundMark x1="65706" y1="82517" x2="60219" y2="55245"/>
                        <a14:foregroundMark x1="60219" y1="55245" x2="61043" y2="529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21353" y="1169961"/>
            <a:ext cx="4575452" cy="2692550"/>
          </a:xfrm>
          <a:prstGeom prst="rect">
            <a:avLst/>
          </a:prstGeom>
        </p:spPr>
      </p:pic>
      <p:sp>
        <p:nvSpPr>
          <p:cNvPr id="524" name="Google Shape;524;p3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Ferramentas utilizadas</a:t>
            </a:r>
            <a:endParaRPr dirty="0"/>
          </a:p>
        </p:txBody>
      </p:sp>
      <p:sp>
        <p:nvSpPr>
          <p:cNvPr id="527" name="Google Shape;527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1A0494-3FED-4A8B-8317-12D5F6B26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139" y="1313287"/>
            <a:ext cx="1601926" cy="16019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C7F782F-3A89-41C2-98AC-026C13BB89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9636" y="1169961"/>
            <a:ext cx="1280533" cy="148435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614A564-352D-432F-B560-075FEE37D4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9616" y="2839559"/>
            <a:ext cx="1651724" cy="8891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D953C22-0F20-4BC1-AC76-F873E9F0F8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1708" y="3008341"/>
            <a:ext cx="1669087" cy="166908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53A7A86-9667-412C-B4CC-4BFE989AD2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1442" y="1831115"/>
            <a:ext cx="472826" cy="47282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57127FA-59BD-46FF-8A3F-4AEB731FA3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9508" y="3125795"/>
            <a:ext cx="3193379" cy="107862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A7D1551-778A-4ADD-AA5D-597EB3FC5D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824" y="4230191"/>
            <a:ext cx="3972799" cy="893880"/>
          </a:xfrm>
          <a:prstGeom prst="rect">
            <a:avLst/>
          </a:prstGeom>
        </p:spPr>
      </p:pic>
      <p:pic>
        <p:nvPicPr>
          <p:cNvPr id="18" name="Gráfico 17" descr="Engrenagens">
            <a:extLst>
              <a:ext uri="{FF2B5EF4-FFF2-40B4-BE49-F238E27FC236}">
                <a16:creationId xmlns:a16="http://schemas.microsoft.com/office/drawing/2014/main" id="{DCF4422B-C204-4D35-9AE8-B3ABB1ADA8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881710">
            <a:off x="-65877" y="713052"/>
            <a:ext cx="642196" cy="64219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Repositório e fonte dos dados</a:t>
            </a:r>
            <a:endParaRPr dirty="0"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lang="pt-BR" sz="1800" dirty="0">
              <a:hlinkClick r:id="rId3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⬢"/>
            </a:pPr>
            <a:r>
              <a:rPr lang="pt-BR" sz="1800" dirty="0">
                <a:hlinkClick r:id="rId4"/>
              </a:rPr>
              <a:t>Fonte de Dados - </a:t>
            </a:r>
            <a:r>
              <a:rPr lang="pt-BR" sz="1800" dirty="0" err="1">
                <a:hlinkClick r:id="rId4"/>
              </a:rPr>
              <a:t>Kaggle</a:t>
            </a:r>
            <a:endParaRPr lang="pt-BR" sz="1800" dirty="0"/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⬢"/>
            </a:pPr>
            <a:r>
              <a:rPr lang="pt-BR" sz="1800" dirty="0">
                <a:hlinkClick r:id="rId3"/>
              </a:rPr>
              <a:t>Repositório: </a:t>
            </a:r>
            <a:r>
              <a:rPr lang="pt-BR" sz="1800" dirty="0" err="1">
                <a:hlinkClick r:id="rId3"/>
              </a:rPr>
              <a:t>Olist</a:t>
            </a:r>
            <a:r>
              <a:rPr lang="pt-BR" sz="1800" dirty="0">
                <a:hlinkClick r:id="rId3"/>
              </a:rPr>
              <a:t> Data </a:t>
            </a:r>
            <a:r>
              <a:rPr lang="pt-BR" sz="1800" dirty="0" err="1">
                <a:hlinkClick r:id="rId3"/>
              </a:rPr>
              <a:t>Analysis</a:t>
            </a:r>
            <a:r>
              <a:rPr lang="pt-BR" sz="1800" dirty="0">
                <a:hlinkClick r:id="rId3"/>
              </a:rPr>
              <a:t> - </a:t>
            </a:r>
            <a:r>
              <a:rPr lang="pt-BR" sz="1800" dirty="0" err="1">
                <a:hlinkClick r:id="rId3"/>
              </a:rPr>
              <a:t>Github</a:t>
            </a:r>
            <a:endParaRPr lang="en" sz="18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⬢"/>
            </a:pPr>
            <a:endParaRPr sz="2400" dirty="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10" name="Gráfico 9" descr="Engrenagens">
            <a:extLst>
              <a:ext uri="{FF2B5EF4-FFF2-40B4-BE49-F238E27FC236}">
                <a16:creationId xmlns:a16="http://schemas.microsoft.com/office/drawing/2014/main" id="{7D662082-47AC-49F1-8E85-F9E2752FCF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81710">
            <a:off x="-65877" y="713052"/>
            <a:ext cx="642196" cy="64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1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ctrTitle"/>
          </p:nvPr>
        </p:nvSpPr>
        <p:spPr>
          <a:xfrm>
            <a:off x="2585707" y="2002150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227" name="Google Shape;227;p15"/>
          <p:cNvSpPr txBox="1">
            <a:spLocks noGrp="1"/>
          </p:cNvSpPr>
          <p:nvPr>
            <p:ph type="subTitle" idx="1"/>
          </p:nvPr>
        </p:nvSpPr>
        <p:spPr>
          <a:xfrm>
            <a:off x="2305150" y="2514779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b="1" dirty="0"/>
              <a:t>Identificar potenciais clientes </a:t>
            </a:r>
            <a:r>
              <a:rPr lang="en" dirty="0"/>
              <a:t>com </a:t>
            </a:r>
            <a:r>
              <a:rPr lang="pt-BR" dirty="0"/>
              <a:t>características similares,</a:t>
            </a:r>
            <a:r>
              <a:rPr lang="en" dirty="0"/>
              <a:t>  afim de </a:t>
            </a:r>
            <a:r>
              <a:rPr lang="pt-BR" b="1" dirty="0"/>
              <a:t>oferecer uma comunicação mais assertiva e personalizada</a:t>
            </a:r>
            <a:r>
              <a:rPr lang="pt-BR" dirty="0"/>
              <a:t>, melhorando sua experiência e consequentemente </a:t>
            </a:r>
            <a:r>
              <a:rPr lang="pt-BR" b="1" dirty="0"/>
              <a:t>gerando aumento d</a:t>
            </a:r>
            <a:r>
              <a:rPr lang="en" b="1" dirty="0"/>
              <a:t>as vendas e aumento da receita</a:t>
            </a:r>
            <a:r>
              <a:rPr lang="en" dirty="0"/>
              <a:t>.</a:t>
            </a:r>
            <a:endParaRPr dirty="0"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3" name="Gráfico 2" descr="Na mosca com preenchimento sólido">
            <a:extLst>
              <a:ext uri="{FF2B5EF4-FFF2-40B4-BE49-F238E27FC236}">
                <a16:creationId xmlns:a16="http://schemas.microsoft.com/office/drawing/2014/main" id="{E6FEAEAA-0799-454C-B8AB-4616D98AB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1307" y="17828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49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Referências</a:t>
            </a:r>
            <a:endParaRPr dirty="0"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⬢"/>
            </a:pPr>
            <a:r>
              <a:rPr lang="pt-BR" sz="1800" dirty="0">
                <a:hlinkClick r:id="rId3"/>
              </a:rPr>
              <a:t>As dicas de Philip Kotler para a fidelização de clientes</a:t>
            </a:r>
            <a:endParaRPr lang="pt-BR" sz="1800" dirty="0">
              <a:hlinkClick r:id="rId4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⬢"/>
            </a:pPr>
            <a:r>
              <a:rPr lang="pt-BR" sz="1800" dirty="0">
                <a:hlinkClick r:id="rId5"/>
              </a:rPr>
              <a:t>RFM e como aplica-lo ao seu time de </a:t>
            </a:r>
            <a:r>
              <a:rPr lang="pt-BR" sz="1800" dirty="0" err="1">
                <a:hlinkClick r:id="rId5"/>
              </a:rPr>
              <a:t>customer</a:t>
            </a:r>
            <a:r>
              <a:rPr lang="pt-BR" sz="1800" dirty="0">
                <a:hlinkClick r:id="rId5"/>
              </a:rPr>
              <a:t> </a:t>
            </a:r>
            <a:r>
              <a:rPr lang="pt-BR" sz="1800" dirty="0" err="1">
                <a:hlinkClick r:id="rId5"/>
              </a:rPr>
              <a:t>service</a:t>
            </a:r>
            <a:endParaRPr sz="18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⬢"/>
            </a:pPr>
            <a:r>
              <a:rPr lang="en" sz="1800" dirty="0">
                <a:hlinkClick r:id="rId6"/>
              </a:rPr>
              <a:t>RFM Analysis for customer segmentation in ecommerce</a:t>
            </a:r>
            <a:endParaRPr lang="en" sz="18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⬢"/>
            </a:pPr>
            <a:r>
              <a:rPr lang="en" sz="1800" dirty="0">
                <a:hlinkClick r:id="rId7"/>
              </a:rPr>
              <a:t>RFM Analysis using python</a:t>
            </a:r>
            <a:endParaRPr lang="en" sz="18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⬢"/>
            </a:pPr>
            <a:r>
              <a:rPr lang="en-US" sz="1800" dirty="0">
                <a:hlinkClick r:id="rId8"/>
              </a:rPr>
              <a:t>Exploring Customers Segmentation With RFM Analysis and K-Means Clustering</a:t>
            </a:r>
            <a:endParaRPr lang="en-US" sz="1800" dirty="0"/>
          </a:p>
          <a:p>
            <a:pPr indent="-381000">
              <a:buSzPts val="2400"/>
            </a:pPr>
            <a:r>
              <a:rPr lang="pt-BR" sz="1800" dirty="0" err="1">
                <a:hlinkClick r:id="rId4"/>
              </a:rPr>
              <a:t>Stack</a:t>
            </a:r>
            <a:r>
              <a:rPr lang="pt-BR" sz="1800" dirty="0">
                <a:hlinkClick r:id="rId4"/>
              </a:rPr>
              <a:t> </a:t>
            </a:r>
            <a:r>
              <a:rPr lang="pt-BR" sz="1800" dirty="0" err="1">
                <a:hlinkClick r:id="rId4"/>
              </a:rPr>
              <a:t>Academy</a:t>
            </a:r>
            <a:endParaRPr lang="pt-BR" sz="1800" dirty="0">
              <a:hlinkClick r:id="rId5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⬢"/>
            </a:pPr>
            <a:endParaRPr lang="en" sz="18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⬢"/>
            </a:pPr>
            <a:endParaRPr sz="2400" dirty="0"/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10" name="Gráfico 9" descr="Engrenagens">
            <a:extLst>
              <a:ext uri="{FF2B5EF4-FFF2-40B4-BE49-F238E27FC236}">
                <a16:creationId xmlns:a16="http://schemas.microsoft.com/office/drawing/2014/main" id="{F0A5B804-6DF7-4A0E-B99A-AEDEBF6EEE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881710">
            <a:off x="-65877" y="713052"/>
            <a:ext cx="642196" cy="64219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ctrTitle" idx="4294967295"/>
          </p:nvPr>
        </p:nvSpPr>
        <p:spPr>
          <a:xfrm>
            <a:off x="3381174" y="1054175"/>
            <a:ext cx="4951167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</a:rPr>
              <a:t>OBRIGADO!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505" name="Google Shape;505;p34"/>
          <p:cNvSpPr txBox="1">
            <a:spLocks noGrp="1"/>
          </p:cNvSpPr>
          <p:nvPr>
            <p:ph type="subTitle" idx="4294967295"/>
          </p:nvPr>
        </p:nvSpPr>
        <p:spPr>
          <a:xfrm>
            <a:off x="3381175" y="2253797"/>
            <a:ext cx="4422300" cy="19688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Tem alguma dúvida?</a:t>
            </a:r>
            <a:endParaRPr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Pode entrar em contato conosco:</a:t>
            </a:r>
            <a:endParaRPr b="1"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r>
              <a:rPr lang="en" b="1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Paula Muniz</a:t>
            </a:r>
            <a:endParaRPr b="1" u="sng" dirty="0">
              <a:solidFill>
                <a:schemeClr val="bg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r>
              <a:rPr lang="pt-BR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Vinicius Freitas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506" name="Google Shape;50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31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07" name="Google Shape;507;p34"/>
          <p:cNvPicPr preferRelativeResize="0"/>
          <p:nvPr/>
        </p:nvPicPr>
        <p:blipFill>
          <a:blip r:embed="rId5"/>
          <a:srcRect l="31" r="31"/>
          <a:stretch/>
        </p:blipFill>
        <p:spPr>
          <a:xfrm>
            <a:off x="1188150" y="401625"/>
            <a:ext cx="1975353" cy="2180734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Histórico de compras</a:t>
            </a:r>
            <a:endParaRPr dirty="0"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4307500"/>
            <a:ext cx="7428466" cy="6557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sz="1200" dirty="0"/>
              <a:t>O ano de 2016 possui poucos dados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pt-BR" sz="1200" dirty="0"/>
              <a:t>Destaque no mês de novembro de 2017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pt-BR" sz="1200" dirty="0"/>
              <a:t>Após este período as vendas ficam estáveis</a:t>
            </a:r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01D311-AC13-4816-B466-DB185B2C956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2" y="895798"/>
            <a:ext cx="375614" cy="2767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8E6C53-9A96-4DBE-B145-7D91CBD790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9100" y="1369740"/>
            <a:ext cx="6268465" cy="28003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D944728C-78DD-4CBF-A80D-21FD98511B44}"/>
              </a:ext>
            </a:extLst>
          </p:cNvPr>
          <p:cNvCxnSpPr/>
          <p:nvPr/>
        </p:nvCxnSpPr>
        <p:spPr>
          <a:xfrm>
            <a:off x="5621482" y="1548245"/>
            <a:ext cx="0" cy="2340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Gráfico 13" descr="Voltar com preenchimento sólido">
            <a:extLst>
              <a:ext uri="{FF2B5EF4-FFF2-40B4-BE49-F238E27FC236}">
                <a16:creationId xmlns:a16="http://schemas.microsoft.com/office/drawing/2014/main" id="{405E3673-2052-44D0-86D4-F9AE092FF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466263">
            <a:off x="4911600" y="1714580"/>
            <a:ext cx="576000" cy="576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FDB1F1-8B74-4ADC-A125-28A1B4757DBE}"/>
              </a:ext>
            </a:extLst>
          </p:cNvPr>
          <p:cNvSpPr txBox="1"/>
          <p:nvPr/>
        </p:nvSpPr>
        <p:spPr>
          <a:xfrm>
            <a:off x="4469631" y="1534947"/>
            <a:ext cx="19030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BD6DE0"/>
                </a:solidFill>
              </a:rPr>
              <a:t>Impulsionamento de vendas</a:t>
            </a:r>
          </a:p>
        </p:txBody>
      </p:sp>
    </p:spTree>
    <p:extLst>
      <p:ext uri="{BB962C8B-B14F-4D97-AF65-F5344CB8AC3E}">
        <p14:creationId xmlns:p14="http://schemas.microsoft.com/office/powerpoint/2010/main" val="177479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Histórico de Faturamento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01D311-AC13-4816-B466-DB185B2C956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2" y="895798"/>
            <a:ext cx="375614" cy="2767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43A7B07-D91A-427B-83D9-92BDA960FD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7869" y="1759381"/>
            <a:ext cx="7252075" cy="2863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4943E6D-50FC-4171-B671-11F3F57F288E}"/>
              </a:ext>
            </a:extLst>
          </p:cNvPr>
          <p:cNvSpPr txBox="1"/>
          <p:nvPr/>
        </p:nvSpPr>
        <p:spPr>
          <a:xfrm flipH="1">
            <a:off x="4288236" y="1891949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900" b="1">
                <a:solidFill>
                  <a:srgbClr val="BD6DE0"/>
                </a:solidFill>
              </a:defRPr>
            </a:lvl1pPr>
          </a:lstStyle>
          <a:p>
            <a:r>
              <a:rPr lang="pt-BR" sz="1400" dirty="0"/>
              <a:t>  8% </a:t>
            </a:r>
            <a:r>
              <a:rPr lang="pt-BR" sz="1000" dirty="0"/>
              <a:t>de aumento</a:t>
            </a:r>
            <a:endParaRPr lang="pt-BR" sz="1400" dirty="0"/>
          </a:p>
        </p:txBody>
      </p:sp>
      <p:pic>
        <p:nvPicPr>
          <p:cNvPr id="9" name="Gráfico 8" descr="Voltar com preenchimento sólido">
            <a:extLst>
              <a:ext uri="{FF2B5EF4-FFF2-40B4-BE49-F238E27FC236}">
                <a16:creationId xmlns:a16="http://schemas.microsoft.com/office/drawing/2014/main" id="{6036942D-3A18-473F-9A51-E9CD18B65E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1476" y="1987982"/>
            <a:ext cx="684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Comportamento de compra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01D311-AC13-4816-B466-DB185B2C956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2" y="895798"/>
            <a:ext cx="375614" cy="27670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64F4D4D-FB1D-41EB-8365-B409A7A323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3074" y="1534274"/>
            <a:ext cx="7735990" cy="32950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575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Comportamento de compra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01D311-AC13-4816-B466-DB185B2C956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2" y="895798"/>
            <a:ext cx="375614" cy="27670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64F4D4D-FB1D-41EB-8365-B409A7A323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9618" y="1534274"/>
            <a:ext cx="6682901" cy="32950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954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Comportamento de compra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01D311-AC13-4816-B466-DB185B2C956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2" y="895798"/>
            <a:ext cx="375614" cy="27670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64F4D4D-FB1D-41EB-8365-B409A7A323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6322" y="1535052"/>
            <a:ext cx="6645656" cy="31984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634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Comportamento de compra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01D311-AC13-4816-B466-DB185B2C956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2" y="895798"/>
            <a:ext cx="375614" cy="27670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64F4D4D-FB1D-41EB-8365-B409A7A323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68941" y="1788757"/>
            <a:ext cx="6400417" cy="27237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548607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792</Words>
  <Application>Microsoft Office PowerPoint</Application>
  <PresentationFormat>Apresentação na tela (16:9)</PresentationFormat>
  <Paragraphs>182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Catamaran Thin</vt:lpstr>
      <vt:lpstr>Arial</vt:lpstr>
      <vt:lpstr>Calibri</vt:lpstr>
      <vt:lpstr>Catamaran</vt:lpstr>
      <vt:lpstr>Dauphin template</vt:lpstr>
      <vt:lpstr>SEGMENTAÇÃO   DE CLIENTES</vt:lpstr>
      <vt:lpstr>RANDOM FOREST</vt:lpstr>
      <vt:lpstr>Objetivo</vt:lpstr>
      <vt:lpstr>Histórico de compras</vt:lpstr>
      <vt:lpstr>Histórico de Faturamento</vt:lpstr>
      <vt:lpstr>Comportamento de compra</vt:lpstr>
      <vt:lpstr>Comportamento de compra</vt:lpstr>
      <vt:lpstr>Comportamento de compra</vt:lpstr>
      <vt:lpstr>Comportamento de compra</vt:lpstr>
      <vt:lpstr>Quantidade de clientes X Receita</vt:lpstr>
      <vt:lpstr>R$13.810.865</vt:lpstr>
      <vt:lpstr>Explicação do problema</vt:lpstr>
      <vt:lpstr>Explicação do problema</vt:lpstr>
      <vt:lpstr>MODELO RFM</vt:lpstr>
      <vt:lpstr>Atributos</vt:lpstr>
      <vt:lpstr>Segmentação de clientes</vt:lpstr>
      <vt:lpstr>Segmentação de clientes</vt:lpstr>
      <vt:lpstr>Segmentação de clientes</vt:lpstr>
      <vt:lpstr>Segmentação de clientes</vt:lpstr>
      <vt:lpstr>Estratégias</vt:lpstr>
      <vt:lpstr>Definir um fluxo de transformação</vt:lpstr>
      <vt:lpstr>Trabalhar estratégias personalizadas</vt:lpstr>
      <vt:lpstr>Trabalhos Futuros</vt:lpstr>
      <vt:lpstr>Melhorar a segmentação utilizando o modelo LRFM</vt:lpstr>
      <vt:lpstr>Detalhes técnicos do projeto</vt:lpstr>
      <vt:lpstr>Tabela de Pontuação</vt:lpstr>
      <vt:lpstr>Visualização de dados</vt:lpstr>
      <vt:lpstr>Ferramentas utilizadas</vt:lpstr>
      <vt:lpstr>Repositório e fonte dos dados</vt:lpstr>
      <vt:lpstr>Referências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SEGMENTAÇÃO   DE CLIENTES</dc:title>
  <dc:creator>Paula</dc:creator>
  <cp:lastModifiedBy>Paula Muniz</cp:lastModifiedBy>
  <cp:revision>24</cp:revision>
  <dcterms:modified xsi:type="dcterms:W3CDTF">2022-02-01T22:03:48Z</dcterms:modified>
</cp:coreProperties>
</file>