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5"/>
  </p:notesMasterIdLst>
  <p:sldIdLst>
    <p:sldId id="256" r:id="rId2"/>
    <p:sldId id="300" r:id="rId3"/>
    <p:sldId id="275" r:id="rId4"/>
    <p:sldId id="280" r:id="rId5"/>
    <p:sldId id="264" r:id="rId6"/>
    <p:sldId id="301" r:id="rId7"/>
    <p:sldId id="259" r:id="rId8"/>
    <p:sldId id="261" r:id="rId9"/>
    <p:sldId id="263" r:id="rId10"/>
    <p:sldId id="297" r:id="rId11"/>
    <p:sldId id="272" r:id="rId12"/>
    <p:sldId id="298" r:id="rId13"/>
    <p:sldId id="292" r:id="rId14"/>
    <p:sldId id="302" r:id="rId15"/>
    <p:sldId id="303" r:id="rId16"/>
    <p:sldId id="305" r:id="rId17"/>
    <p:sldId id="282" r:id="rId18"/>
    <p:sldId id="306" r:id="rId19"/>
    <p:sldId id="307" r:id="rId20"/>
    <p:sldId id="308" r:id="rId21"/>
    <p:sldId id="309" r:id="rId22"/>
    <p:sldId id="310" r:id="rId23"/>
    <p:sldId id="295" r:id="rId24"/>
  </p:sldIdLst>
  <p:sldSz cx="9144000" cy="5143500" type="screen16x9"/>
  <p:notesSz cx="6858000" cy="9144000"/>
  <p:embeddedFontLst>
    <p:embeddedFont>
      <p:font typeface="Lora" pitchFamily="2" charset="0"/>
      <p:regular r:id="rId26"/>
      <p:bold r:id="rId27"/>
      <p:italic r:id="rId28"/>
      <p:boldItalic r:id="rId29"/>
    </p:embeddedFont>
    <p:embeddedFont>
      <p:font typeface="Montserrat" panose="00000500000000000000" pitchFamily="2" charset="0"/>
      <p:regular r:id="rId30"/>
      <p:bold r:id="rId31"/>
      <p:italic r:id="rId32"/>
      <p:boldItalic r:id="rId33"/>
    </p:embeddedFont>
    <p:embeddedFont>
      <p:font typeface="Quattrocento Sans" panose="020B0502050000020003"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63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1998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6" name="Google Shape;776;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1586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9954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1153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d5a3b4cb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d5a3b4cb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054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2275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7654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59523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6491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8086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4"/>
        <p:cNvGrpSpPr/>
        <p:nvPr/>
      </p:nvGrpSpPr>
      <p:grpSpPr>
        <a:xfrm>
          <a:off x="0" y="0"/>
          <a:ext cx="0" cy="0"/>
          <a:chOff x="0" y="0"/>
          <a:chExt cx="0" cy="0"/>
        </a:xfrm>
      </p:grpSpPr>
      <p:sp>
        <p:nvSpPr>
          <p:cNvPr id="1685" name="Google Shape;1685;g7092887f1d_38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6" name="Google Shape;1686;g7092887f1d_38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393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3" name="Google Shape;43;p7"/>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4" name="Google Shape;44;p7"/>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5" name="Google Shape;45;p7"/>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6" name="Google Shape;46;p7"/>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7" name="Google Shape;47;p7"/>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7"/>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9" name="Google Shape;49;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cxnSp>
        <p:nvCxnSpPr>
          <p:cNvPr id="62" name="Google Shape;62;p10"/>
          <p:cNvCxnSpPr/>
          <p:nvPr/>
        </p:nvCxnSpPr>
        <p:spPr>
          <a:xfrm>
            <a:off x="-6025" y="4513729"/>
            <a:ext cx="9162000" cy="0"/>
          </a:xfrm>
          <a:prstGeom prst="straightConnector1">
            <a:avLst/>
          </a:prstGeom>
          <a:noFill/>
          <a:ln w="9525" cap="flat" cmpd="sng">
            <a:solidFill>
              <a:srgbClr val="CCCCCC"/>
            </a:solidFill>
            <a:prstDash val="solid"/>
            <a:round/>
            <a:headEnd type="none" w="med" len="med"/>
            <a:tailEnd type="none" w="med" len="med"/>
          </a:ln>
        </p:spPr>
      </p:cxnSp>
      <p:sp>
        <p:nvSpPr>
          <p:cNvPr id="63" name="Google Shape;63;p10"/>
          <p:cNvSpPr/>
          <p:nvPr/>
        </p:nvSpPr>
        <p:spPr>
          <a:xfrm>
            <a:off x="4293700" y="4235405"/>
            <a:ext cx="556500" cy="55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0"/>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30" y="2003888"/>
            <a:ext cx="686171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TRABALHO DE MINERAÇÃO DE TEXTO </a:t>
            </a:r>
            <a:br>
              <a:rPr lang="en" dirty="0"/>
            </a:br>
            <a:r>
              <a:rPr lang="en" sz="2400" dirty="0"/>
              <a:t>MBA – Big Data &amp; Bussiness Analytics</a:t>
            </a:r>
            <a:br>
              <a:rPr lang="en" sz="2400" dirty="0"/>
            </a:br>
            <a:r>
              <a:rPr lang="en" sz="1600" dirty="0"/>
              <a:t>Prof. Gustavo Mirapalheta</a:t>
            </a:r>
            <a:r>
              <a:rPr lang="en" dirty="0"/>
              <a:t> </a:t>
            </a:r>
            <a:endParaRPr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71;p12">
            <a:extLst>
              <a:ext uri="{FF2B5EF4-FFF2-40B4-BE49-F238E27FC236}">
                <a16:creationId xmlns:a16="http://schemas.microsoft.com/office/drawing/2014/main" id="{19736198-EAE8-AFFE-1C99-0D60F27785B8}"/>
              </a:ext>
            </a:extLst>
          </p:cNvPr>
          <p:cNvSpPr txBox="1">
            <a:spLocks/>
          </p:cNvSpPr>
          <p:nvPr/>
        </p:nvSpPr>
        <p:spPr>
          <a:xfrm>
            <a:off x="996630" y="4117635"/>
            <a:ext cx="6861710" cy="1159800"/>
          </a:xfrm>
          <a:prstGeom prst="rect">
            <a:avLst/>
          </a:prstGeom>
          <a:noFill/>
          <a:ln>
            <a:noFill/>
          </a:ln>
        </p:spPr>
        <p:txBody>
          <a:bodyPr spcFirstLastPara="1" wrap="square" lIns="91425" tIns="91425" rIns="91425" bIns="91425" numCol="2"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r>
              <a:rPr lang="pt-BR" sz="1600" dirty="0"/>
              <a:t>Alunos:</a:t>
            </a:r>
          </a:p>
          <a:p>
            <a:endParaRPr lang="pt-BR" sz="1600" dirty="0"/>
          </a:p>
          <a:p>
            <a:br>
              <a:rPr lang="pt-BR" sz="1600" dirty="0"/>
            </a:br>
            <a:endParaRPr lang="pt-BR" sz="1600" dirty="0"/>
          </a:p>
          <a:p>
            <a:r>
              <a:rPr lang="pt-BR" sz="1600" dirty="0"/>
              <a:t>Ana Paula </a:t>
            </a:r>
            <a:r>
              <a:rPr lang="pt-BR" sz="1600" dirty="0" err="1"/>
              <a:t>Puddu</a:t>
            </a:r>
            <a:r>
              <a:rPr lang="pt-BR" sz="1600" dirty="0"/>
              <a:t>, Fábio Monteiro, Lucas Sena, Marcos Soares e Wagner Fonseca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body" idx="1"/>
          </p:nvPr>
        </p:nvSpPr>
        <p:spPr>
          <a:xfrm>
            <a:off x="1381249" y="1618700"/>
            <a:ext cx="7632121" cy="323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pt-BR" b="1" dirty="0" err="1">
                <a:highlight>
                  <a:schemeClr val="accent1"/>
                </a:highlight>
              </a:rPr>
              <a:t>Stop_Words</a:t>
            </a:r>
            <a:endParaRPr b="1" dirty="0">
              <a:highlight>
                <a:schemeClr val="accent1"/>
              </a:highlight>
            </a:endParaRPr>
          </a:p>
          <a:p>
            <a:pPr marL="0" lvl="0" indent="0" algn="l" rtl="0">
              <a:spcBef>
                <a:spcPts val="600"/>
              </a:spcBef>
              <a:spcAft>
                <a:spcPts val="0"/>
              </a:spcAft>
              <a:buNone/>
            </a:pPr>
            <a:r>
              <a:rPr lang="pt-BR" dirty="0"/>
              <a:t>Para que as análises sejam efetivas e façam sentido, é importante filtrar aquelas palavras que não agregam significado ao texto e sim estão lá somente para complementar o texto ou reforçar um significado. Para isso utilizamos a biblioteca </a:t>
            </a:r>
            <a:r>
              <a:rPr lang="pt-BR" dirty="0" err="1"/>
              <a:t>stop_words</a:t>
            </a:r>
            <a:r>
              <a:rPr lang="pt-BR" dirty="0"/>
              <a:t> e realizamos um </a:t>
            </a:r>
            <a:r>
              <a:rPr lang="pt-BR" dirty="0" err="1"/>
              <a:t>anti_join</a:t>
            </a:r>
            <a:r>
              <a:rPr lang="pt-BR" dirty="0"/>
              <a:t>() com as palavras que pertencem a esse conjunto</a:t>
            </a:r>
          </a:p>
        </p:txBody>
      </p:sp>
      <p:sp>
        <p:nvSpPr>
          <p:cNvPr id="158" name="Google Shape;158;p19"/>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dirty="0" err="1"/>
              <a:t>Tokenização</a:t>
            </a:r>
            <a:r>
              <a:rPr lang="pt-BR" dirty="0"/>
              <a:t>:</a:t>
            </a:r>
          </a:p>
        </p:txBody>
      </p:sp>
      <p:grpSp>
        <p:nvGrpSpPr>
          <p:cNvPr id="160" name="Google Shape;160;p19"/>
          <p:cNvGrpSpPr/>
          <p:nvPr/>
        </p:nvGrpSpPr>
        <p:grpSpPr>
          <a:xfrm>
            <a:off x="916458" y="1019750"/>
            <a:ext cx="214625" cy="214625"/>
            <a:chOff x="2594050" y="1631825"/>
            <a:chExt cx="439625" cy="439625"/>
          </a:xfrm>
        </p:grpSpPr>
        <p:sp>
          <p:nvSpPr>
            <p:cNvPr id="161" name="Google Shape;161;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316408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8"/>
          <p:cNvSpPr txBox="1">
            <a:spLocks noGrp="1"/>
          </p:cNvSpPr>
          <p:nvPr>
            <p:ph type="ctrTitle" idx="4294967295"/>
          </p:nvPr>
        </p:nvSpPr>
        <p:spPr>
          <a:xfrm>
            <a:off x="685800" y="34320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47.863 linhas</a:t>
            </a:r>
            <a:endParaRPr sz="4800" dirty="0"/>
          </a:p>
        </p:txBody>
      </p:sp>
      <p:sp>
        <p:nvSpPr>
          <p:cNvPr id="290" name="Google Shape;290;p28"/>
          <p:cNvSpPr txBox="1">
            <a:spLocks noGrp="1"/>
          </p:cNvSpPr>
          <p:nvPr>
            <p:ph type="subTitle" idx="4294967295"/>
          </p:nvPr>
        </p:nvSpPr>
        <p:spPr>
          <a:xfrm>
            <a:off x="685800" y="95410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dirty="0"/>
              <a:t>Ao combinar todos os livros em um DataFrame</a:t>
            </a:r>
            <a:endParaRPr sz="1800" dirty="0"/>
          </a:p>
        </p:txBody>
      </p:sp>
      <p:sp>
        <p:nvSpPr>
          <p:cNvPr id="291" name="Google Shape;291;p28"/>
          <p:cNvSpPr txBox="1">
            <a:spLocks noGrp="1"/>
          </p:cNvSpPr>
          <p:nvPr>
            <p:ph type="ctrTitle" idx="4294967295"/>
          </p:nvPr>
        </p:nvSpPr>
        <p:spPr>
          <a:xfrm>
            <a:off x="685800" y="297210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highlight>
                  <a:schemeClr val="accent1"/>
                </a:highlight>
              </a:rPr>
              <a:t>06</a:t>
            </a:r>
            <a:endParaRPr sz="4800" dirty="0">
              <a:highlight>
                <a:schemeClr val="accent1"/>
              </a:highlight>
            </a:endParaRPr>
          </a:p>
        </p:txBody>
      </p:sp>
      <p:sp>
        <p:nvSpPr>
          <p:cNvPr id="292" name="Google Shape;292;p28"/>
          <p:cNvSpPr txBox="1">
            <a:spLocks noGrp="1"/>
          </p:cNvSpPr>
          <p:nvPr>
            <p:ph type="subTitle" idx="4294967295"/>
          </p:nvPr>
        </p:nvSpPr>
        <p:spPr>
          <a:xfrm>
            <a:off x="685800" y="358300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dirty="0"/>
              <a:t>Livros em nossa análise</a:t>
            </a:r>
            <a:endParaRPr sz="1800" dirty="0"/>
          </a:p>
        </p:txBody>
      </p:sp>
      <p:sp>
        <p:nvSpPr>
          <p:cNvPr id="293" name="Google Shape;293;p28"/>
          <p:cNvSpPr txBox="1">
            <a:spLocks noGrp="1"/>
          </p:cNvSpPr>
          <p:nvPr>
            <p:ph type="ctrTitle" idx="4294967295"/>
          </p:nvPr>
        </p:nvSpPr>
        <p:spPr>
          <a:xfrm>
            <a:off x="685800" y="165765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13.034 Palavras</a:t>
            </a:r>
            <a:endParaRPr sz="4800" dirty="0"/>
          </a:p>
        </p:txBody>
      </p:sp>
      <p:sp>
        <p:nvSpPr>
          <p:cNvPr id="294" name="Google Shape;294;p28"/>
          <p:cNvSpPr txBox="1">
            <a:spLocks noGrp="1"/>
          </p:cNvSpPr>
          <p:nvPr>
            <p:ph type="subTitle" idx="4294967295"/>
          </p:nvPr>
        </p:nvSpPr>
        <p:spPr>
          <a:xfrm>
            <a:off x="685800" y="226855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dirty="0"/>
              <a:t>Após o processo de Tokenização</a:t>
            </a:r>
            <a:endParaRPr sz="1800" dirty="0"/>
          </a:p>
        </p:txBody>
      </p:sp>
      <p:grpSp>
        <p:nvGrpSpPr>
          <p:cNvPr id="295" name="Google Shape;295;p28"/>
          <p:cNvGrpSpPr/>
          <p:nvPr/>
        </p:nvGrpSpPr>
        <p:grpSpPr>
          <a:xfrm>
            <a:off x="4433048" y="4413425"/>
            <a:ext cx="277859" cy="201655"/>
            <a:chOff x="3932350" y="3714775"/>
            <a:chExt cx="439650" cy="319075"/>
          </a:xfrm>
        </p:grpSpPr>
        <p:sp>
          <p:nvSpPr>
            <p:cNvPr id="296" name="Google Shape;296;p2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28"/>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4" y="1693523"/>
            <a:ext cx="487358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pt-BR" dirty="0"/>
            </a:br>
            <a:r>
              <a:rPr lang="pt-BR" dirty="0"/>
              <a:t>Análise de Sentimentos:</a:t>
            </a:r>
          </a:p>
        </p:txBody>
      </p:sp>
      <p:sp>
        <p:nvSpPr>
          <p:cNvPr id="111" name="Google Shape;111;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Estrutura e </a:t>
            </a:r>
            <a:r>
              <a:rPr lang="pt-BR" dirty="0" err="1"/>
              <a:t>sentimentalização</a:t>
            </a:r>
            <a:r>
              <a:rPr lang="pt-BR" dirty="0"/>
              <a:t> das obras selecionadas</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Lora"/>
                <a:ea typeface="Lora"/>
                <a:cs typeface="Lora"/>
                <a:sym typeface="Lora"/>
              </a:rPr>
              <a:t>1</a:t>
            </a:r>
            <a:endParaRPr sz="240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2021021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7"/>
        <p:cNvGrpSpPr/>
        <p:nvPr/>
      </p:nvGrpSpPr>
      <p:grpSpPr>
        <a:xfrm>
          <a:off x="0" y="0"/>
          <a:ext cx="0" cy="0"/>
          <a:chOff x="0" y="0"/>
          <a:chExt cx="0" cy="0"/>
        </a:xfrm>
      </p:grpSpPr>
      <p:sp>
        <p:nvSpPr>
          <p:cNvPr id="1226" name="Google Shape;1226;p4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3" name="Imagem 2" descr="Linha do tempo&#10;&#10;Descrição gerada automaticamente">
            <a:extLst>
              <a:ext uri="{FF2B5EF4-FFF2-40B4-BE49-F238E27FC236}">
                <a16:creationId xmlns:a16="http://schemas.microsoft.com/office/drawing/2014/main" id="{B386AE77-8A3F-78C3-F044-7E5F13BCFAAD}"/>
              </a:ext>
            </a:extLst>
          </p:cNvPr>
          <p:cNvPicPr>
            <a:picLocks noChangeAspect="1"/>
          </p:cNvPicPr>
          <p:nvPr/>
        </p:nvPicPr>
        <p:blipFill>
          <a:blip r:embed="rId3"/>
          <a:stretch>
            <a:fillRect/>
          </a:stretch>
        </p:blipFill>
        <p:spPr>
          <a:xfrm>
            <a:off x="189726" y="0"/>
            <a:ext cx="6886695" cy="5143500"/>
          </a:xfrm>
          <a:prstGeom prst="rect">
            <a:avLst/>
          </a:prstGeom>
        </p:spPr>
      </p:pic>
      <p:sp>
        <p:nvSpPr>
          <p:cNvPr id="4" name="Retângulo 3">
            <a:extLst>
              <a:ext uri="{FF2B5EF4-FFF2-40B4-BE49-F238E27FC236}">
                <a16:creationId xmlns:a16="http://schemas.microsoft.com/office/drawing/2014/main" id="{F55ECF8D-45D3-A8D5-365F-C84D891281DF}"/>
              </a:ext>
            </a:extLst>
          </p:cNvPr>
          <p:cNvSpPr/>
          <p:nvPr/>
        </p:nvSpPr>
        <p:spPr>
          <a:xfrm>
            <a:off x="7424190" y="419596"/>
            <a:ext cx="1667737" cy="1332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10898F42-9D9F-BF40-30DE-6B9402060B60}"/>
              </a:ext>
            </a:extLst>
          </p:cNvPr>
          <p:cNvSpPr txBox="1"/>
          <p:nvPr/>
        </p:nvSpPr>
        <p:spPr>
          <a:xfrm>
            <a:off x="7561842" y="654754"/>
            <a:ext cx="1392432" cy="861774"/>
          </a:xfrm>
          <a:prstGeom prst="rect">
            <a:avLst/>
          </a:prstGeom>
          <a:noFill/>
        </p:spPr>
        <p:txBody>
          <a:bodyPr wrap="square" rtlCol="0">
            <a:spAutoFit/>
          </a:bodyPr>
          <a:lstStyle/>
          <a:p>
            <a:r>
              <a:rPr lang="pt-BR" sz="1000" dirty="0"/>
              <a:t>Acima de zero: termos positivos</a:t>
            </a:r>
          </a:p>
          <a:p>
            <a:endParaRPr lang="pt-BR" sz="1000" dirty="0"/>
          </a:p>
          <a:p>
            <a:r>
              <a:rPr lang="pt-BR" sz="1000" dirty="0"/>
              <a:t>Abaixo de zero: termos negativos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body" idx="1"/>
          </p:nvPr>
        </p:nvSpPr>
        <p:spPr>
          <a:xfrm>
            <a:off x="755939" y="1715651"/>
            <a:ext cx="7632121" cy="3231000"/>
          </a:xfrm>
          <a:prstGeom prst="rect">
            <a:avLst/>
          </a:prstGeom>
        </p:spPr>
        <p:txBody>
          <a:bodyPr spcFirstLastPara="1" wrap="square" lIns="91425" tIns="91425" rIns="91425" bIns="91425" anchor="t" anchorCtr="0">
            <a:noAutofit/>
          </a:bodyPr>
          <a:lstStyle/>
          <a:p>
            <a:pPr marL="101600" indent="0">
              <a:buNone/>
            </a:pPr>
            <a:r>
              <a:rPr lang="pt-BR" sz="1400" kern="150" dirty="0">
                <a:effectLst/>
                <a:latin typeface="Liberation Serif"/>
                <a:ea typeface="Noto Serif CJK SC"/>
                <a:cs typeface="Lohit Devanagari"/>
              </a:rPr>
              <a:t>Após realizar a categorização de cada um dos seis livros analisados em agrupamentos, contendo 80 linhas cada cluster, empregamos técnicas de análise de sentimentos (</a:t>
            </a:r>
            <a:r>
              <a:rPr lang="pt-BR" sz="1400" kern="150" dirty="0" err="1">
                <a:effectLst/>
                <a:latin typeface="Liberation Serif"/>
                <a:ea typeface="Noto Serif CJK SC"/>
                <a:cs typeface="Lohit Devanagari"/>
              </a:rPr>
              <a:t>get_sentiments</a:t>
            </a:r>
            <a:r>
              <a:rPr lang="pt-BR" sz="1400" kern="150" dirty="0">
                <a:effectLst/>
                <a:latin typeface="Liberation Serif"/>
                <a:ea typeface="Noto Serif CJK SC"/>
                <a:cs typeface="Lohit Devanagari"/>
              </a:rPr>
              <a:t> de "</a:t>
            </a:r>
            <a:r>
              <a:rPr lang="pt-BR" sz="1400" kern="150" dirty="0" err="1">
                <a:effectLst/>
                <a:latin typeface="Liberation Serif"/>
                <a:ea typeface="Noto Serif CJK SC"/>
                <a:cs typeface="Lohit Devanagari"/>
              </a:rPr>
              <a:t>bing</a:t>
            </a:r>
            <a:r>
              <a:rPr lang="pt-BR" sz="1400" kern="150" dirty="0">
                <a:effectLst/>
                <a:latin typeface="Liberation Serif"/>
                <a:ea typeface="Noto Serif CJK SC"/>
                <a:cs typeface="Lohit Devanagari"/>
              </a:rPr>
              <a:t>") para categorizar a quantidade de ocorrências de palavras positivas ou negativas.</a:t>
            </a:r>
          </a:p>
          <a:p>
            <a:pPr marL="101600" indent="0">
              <a:buNone/>
            </a:pPr>
            <a:r>
              <a:rPr lang="pt-BR" sz="1400" kern="150" dirty="0">
                <a:effectLst/>
                <a:latin typeface="Liberation Serif"/>
                <a:ea typeface="Noto Serif CJK SC"/>
                <a:cs typeface="Lohit Devanagari"/>
              </a:rPr>
              <a:t>Conseguimos montar gráficos individualmente pelos títulos ao se analisar os clusters categorizados pelas classificações das palavras. Assim, conseguimos saber em quais clusters existentes das subdivisões de cada livro podem ser considerados como trechos do livro com termos "tristes/negativos" ou "felizes/positivos".</a:t>
            </a:r>
          </a:p>
          <a:p>
            <a:pPr marL="101600" indent="0">
              <a:buNone/>
            </a:pPr>
            <a:r>
              <a:rPr lang="pt-BR" sz="1400" kern="150" dirty="0">
                <a:effectLst/>
                <a:latin typeface="Liberation Serif"/>
                <a:ea typeface="Noto Serif CJK SC"/>
                <a:cs typeface="Lohit Devanagari"/>
              </a:rPr>
              <a:t>Ao colocarmos esses valores em ordem, traçarmos a sequencia do mapeamento das classificações dos conjuntos de palavras dos clusters de cada livro. Conseguimos ter um ideia em qual parte do livro a história é triste e em quais partes a história é feliz (ou trazem mais termos associados a positividade ou negatividade).</a:t>
            </a:r>
          </a:p>
          <a:p>
            <a:pPr marL="0" lvl="0" indent="0" algn="l" rtl="0">
              <a:spcBef>
                <a:spcPts val="600"/>
              </a:spcBef>
              <a:spcAft>
                <a:spcPts val="0"/>
              </a:spcAft>
              <a:buNone/>
            </a:pPr>
            <a:endParaRPr lang="pt-BR" dirty="0"/>
          </a:p>
        </p:txBody>
      </p:sp>
      <p:sp>
        <p:nvSpPr>
          <p:cNvPr id="158" name="Google Shape;158;p19"/>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dirty="0" err="1"/>
              <a:t>Sentimentalização</a:t>
            </a:r>
            <a:r>
              <a:rPr lang="pt-BR" dirty="0"/>
              <a:t> (</a:t>
            </a:r>
            <a:r>
              <a:rPr lang="pt-BR" dirty="0" err="1"/>
              <a:t>get_sentiments</a:t>
            </a:r>
            <a:r>
              <a:rPr lang="pt-BR" dirty="0"/>
              <a:t> (“</a:t>
            </a:r>
            <a:r>
              <a:rPr lang="pt-BR" dirty="0" err="1"/>
              <a:t>bing</a:t>
            </a:r>
            <a:r>
              <a:rPr lang="pt-BR" dirty="0"/>
              <a:t>”)</a:t>
            </a:r>
          </a:p>
        </p:txBody>
      </p:sp>
      <p:grpSp>
        <p:nvGrpSpPr>
          <p:cNvPr id="160" name="Google Shape;160;p19"/>
          <p:cNvGrpSpPr/>
          <p:nvPr/>
        </p:nvGrpSpPr>
        <p:grpSpPr>
          <a:xfrm>
            <a:off x="916458" y="1019750"/>
            <a:ext cx="214625" cy="214625"/>
            <a:chOff x="2594050" y="1631825"/>
            <a:chExt cx="439625" cy="439625"/>
          </a:xfrm>
        </p:grpSpPr>
        <p:sp>
          <p:nvSpPr>
            <p:cNvPr id="161" name="Google Shape;161;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428184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body" idx="1"/>
          </p:nvPr>
        </p:nvSpPr>
        <p:spPr>
          <a:xfrm>
            <a:off x="755939" y="1715651"/>
            <a:ext cx="7632121" cy="3231000"/>
          </a:xfrm>
          <a:prstGeom prst="rect">
            <a:avLst/>
          </a:prstGeom>
        </p:spPr>
        <p:txBody>
          <a:bodyPr spcFirstLastPara="1" wrap="square" lIns="91425" tIns="91425" rIns="91425" bIns="91425" anchor="t" anchorCtr="0">
            <a:noAutofit/>
          </a:bodyPr>
          <a:lstStyle/>
          <a:p>
            <a:pPr marL="101600" indent="0">
              <a:buNone/>
            </a:pPr>
            <a:r>
              <a:rPr lang="pt-BR" sz="1400" kern="150" dirty="0">
                <a:effectLst/>
                <a:latin typeface="Liberation Serif"/>
                <a:ea typeface="Noto Serif CJK SC"/>
                <a:cs typeface="Lohit Devanagari"/>
              </a:rPr>
              <a:t>Nos livros “The </a:t>
            </a:r>
            <a:r>
              <a:rPr lang="pt-BR" sz="1400" kern="150" dirty="0" err="1">
                <a:effectLst/>
                <a:latin typeface="Liberation Serif"/>
                <a:ea typeface="Noto Serif CJK SC"/>
                <a:cs typeface="Lohit Devanagari"/>
              </a:rPr>
              <a:t>man</a:t>
            </a:r>
            <a:r>
              <a:rPr lang="pt-BR" sz="1400" kern="150" dirty="0">
                <a:effectLst/>
                <a:latin typeface="Liberation Serif"/>
                <a:ea typeface="Noto Serif CJK SC"/>
                <a:cs typeface="Lohit Devanagari"/>
              </a:rPr>
              <a:t> in </a:t>
            </a:r>
            <a:r>
              <a:rPr lang="pt-BR" sz="1400" kern="150" dirty="0" err="1">
                <a:effectLst/>
                <a:latin typeface="Liberation Serif"/>
                <a:ea typeface="Noto Serif CJK SC"/>
                <a:cs typeface="Lohit Devanagari"/>
              </a:rPr>
              <a:t>the</a:t>
            </a:r>
            <a:r>
              <a:rPr lang="pt-BR" sz="1400" kern="150" dirty="0">
                <a:effectLst/>
                <a:latin typeface="Liberation Serif"/>
                <a:ea typeface="Noto Serif CJK SC"/>
                <a:cs typeface="Lohit Devanagari"/>
              </a:rPr>
              <a:t> Brown </a:t>
            </a:r>
            <a:r>
              <a:rPr lang="pt-BR" sz="1400" kern="150" dirty="0" err="1">
                <a:effectLst/>
                <a:latin typeface="Liberation Serif"/>
                <a:ea typeface="Noto Serif CJK SC"/>
                <a:cs typeface="Lohit Devanagari"/>
              </a:rPr>
              <a:t>Suit</a:t>
            </a:r>
            <a:r>
              <a:rPr lang="pt-BR" sz="1400" kern="150" dirty="0">
                <a:effectLst/>
                <a:latin typeface="Liberation Serif"/>
                <a:ea typeface="Noto Serif CJK SC"/>
                <a:cs typeface="Lohit Devanagari"/>
              </a:rPr>
              <a:t>" e "The </a:t>
            </a:r>
            <a:r>
              <a:rPr lang="pt-BR" sz="1400" kern="150" dirty="0" err="1">
                <a:effectLst/>
                <a:latin typeface="Liberation Serif"/>
                <a:ea typeface="Noto Serif CJK SC"/>
                <a:cs typeface="Lohit Devanagari"/>
              </a:rPr>
              <a:t>Mysterious</a:t>
            </a:r>
            <a:r>
              <a:rPr lang="pt-BR" sz="1400" kern="150" dirty="0">
                <a:effectLst/>
                <a:latin typeface="Liberation Serif"/>
                <a:ea typeface="Noto Serif CJK SC"/>
                <a:cs typeface="Lohit Devanagari"/>
              </a:rPr>
              <a:t> Affair </a:t>
            </a:r>
            <a:r>
              <a:rPr lang="pt-BR" sz="1400" kern="150" dirty="0" err="1">
                <a:effectLst/>
                <a:latin typeface="Liberation Serif"/>
                <a:ea typeface="Noto Serif CJK SC"/>
                <a:cs typeface="Lohit Devanagari"/>
              </a:rPr>
              <a:t>at</a:t>
            </a:r>
            <a:r>
              <a:rPr lang="pt-BR" sz="1400" kern="150" dirty="0">
                <a:effectLst/>
                <a:latin typeface="Liberation Serif"/>
                <a:ea typeface="Noto Serif CJK SC"/>
                <a:cs typeface="Lohit Devanagari"/>
              </a:rPr>
              <a:t> </a:t>
            </a:r>
            <a:r>
              <a:rPr lang="pt-BR" sz="1400" kern="150" dirty="0" err="1">
                <a:effectLst/>
                <a:latin typeface="Liberation Serif"/>
                <a:ea typeface="Noto Serif CJK SC"/>
                <a:cs typeface="Lohit Devanagari"/>
              </a:rPr>
              <a:t>Styles</a:t>
            </a:r>
            <a:r>
              <a:rPr lang="pt-BR" sz="1400" kern="150" dirty="0">
                <a:effectLst/>
                <a:latin typeface="Liberation Serif"/>
                <a:ea typeface="Noto Serif CJK SC"/>
                <a:cs typeface="Lohit Devanagari"/>
              </a:rPr>
              <a:t>“, nota-se a incidê</a:t>
            </a:r>
            <a:r>
              <a:rPr lang="pt-BR" sz="1400" kern="150" dirty="0">
                <a:latin typeface="Liberation Serif"/>
                <a:ea typeface="Noto Serif CJK SC"/>
                <a:cs typeface="Lohit Devanagari"/>
              </a:rPr>
              <a:t>ncia maior de palavras positivas no começo das obras, mas que logo após os primeiros capítulos os termos negativos se sobressaem. Que é exatamente o que acontece em romances policiais, onde a contextualização é feita no começo e, logo depois, aparecem as descrições de enigmas, crimes e suspense de cada história. No fim, </a:t>
            </a:r>
            <a:r>
              <a:rPr lang="pt-BR" sz="1400" kern="150" dirty="0">
                <a:effectLst/>
                <a:latin typeface="Liberation Serif"/>
                <a:ea typeface="Noto Serif CJK SC"/>
                <a:cs typeface="Lohit Devanagari"/>
              </a:rPr>
              <a:t>é observado um comportamento crescente de palavras qualificadas como "positivas”, o que nos leva a deduzir que, apesar de ser uma história complicada, o final seria "bom“, onde a ocorrência de muitas palavras "boas“ sugerem um final feliz.</a:t>
            </a:r>
          </a:p>
          <a:p>
            <a:pPr marL="101600" indent="0">
              <a:buNone/>
            </a:pPr>
            <a:r>
              <a:rPr lang="pt-BR" sz="1400" kern="150" dirty="0">
                <a:effectLst/>
                <a:latin typeface="Liberation Serif"/>
                <a:ea typeface="Noto Serif CJK SC"/>
                <a:cs typeface="Lohit Devanagari"/>
              </a:rPr>
              <a:t>Já no conto “The Plymouth Express“, notamos pouca oscilação entre termos positivos e negativos, e isso se deve à dinâmica do conto: logo no início, uma jovem rica é encontrada morta em um vagão de um trem, e suas joias foram roubadas. Para descrever a personagem e os envolvidos na história (pais, marido, etc.) são utilizados muitos termos positivos, e a mensagem principal é de que nem todo criminoso parece ser uma pessoa com atributos negativos. Uma análise fria dos dados pode induzir ao erro.</a:t>
            </a:r>
          </a:p>
          <a:p>
            <a:pPr marL="101600" indent="0">
              <a:buNone/>
            </a:pPr>
            <a:endParaRPr lang="pt-BR" sz="1400" kern="150" dirty="0">
              <a:effectLst/>
              <a:latin typeface="Liberation Serif"/>
              <a:ea typeface="Noto Serif CJK SC"/>
              <a:cs typeface="Lohit Devanagari"/>
            </a:endParaRPr>
          </a:p>
          <a:p>
            <a:pPr marL="0" lvl="0" indent="0" algn="l" rtl="0">
              <a:spcBef>
                <a:spcPts val="600"/>
              </a:spcBef>
              <a:spcAft>
                <a:spcPts val="0"/>
              </a:spcAft>
              <a:buNone/>
            </a:pPr>
            <a:endParaRPr lang="pt-BR" dirty="0"/>
          </a:p>
        </p:txBody>
      </p:sp>
      <p:sp>
        <p:nvSpPr>
          <p:cNvPr id="158" name="Google Shape;158;p19"/>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dirty="0" err="1"/>
              <a:t>Sentimentalização</a:t>
            </a:r>
            <a:r>
              <a:rPr lang="pt-BR" dirty="0"/>
              <a:t> (</a:t>
            </a:r>
            <a:r>
              <a:rPr lang="pt-BR" dirty="0" err="1"/>
              <a:t>get_sentiments</a:t>
            </a:r>
            <a:r>
              <a:rPr lang="pt-BR" dirty="0"/>
              <a:t> (“</a:t>
            </a:r>
            <a:r>
              <a:rPr lang="pt-BR" dirty="0" err="1"/>
              <a:t>bing</a:t>
            </a:r>
            <a:r>
              <a:rPr lang="pt-BR" dirty="0"/>
              <a:t>”)</a:t>
            </a:r>
          </a:p>
        </p:txBody>
      </p:sp>
      <p:grpSp>
        <p:nvGrpSpPr>
          <p:cNvPr id="160" name="Google Shape;160;p19"/>
          <p:cNvGrpSpPr/>
          <p:nvPr/>
        </p:nvGrpSpPr>
        <p:grpSpPr>
          <a:xfrm>
            <a:off x="916458" y="1019750"/>
            <a:ext cx="214625" cy="214625"/>
            <a:chOff x="2594050" y="1631825"/>
            <a:chExt cx="439625" cy="439625"/>
          </a:xfrm>
        </p:grpSpPr>
        <p:sp>
          <p:nvSpPr>
            <p:cNvPr id="161" name="Google Shape;161;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498942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body" idx="1"/>
          </p:nvPr>
        </p:nvSpPr>
        <p:spPr>
          <a:xfrm>
            <a:off x="755939" y="1715651"/>
            <a:ext cx="7632121" cy="3231000"/>
          </a:xfrm>
          <a:prstGeom prst="rect">
            <a:avLst/>
          </a:prstGeom>
        </p:spPr>
        <p:txBody>
          <a:bodyPr spcFirstLastPara="1" wrap="square" lIns="91425" tIns="91425" rIns="91425" bIns="91425" anchor="t" anchorCtr="0">
            <a:noAutofit/>
          </a:bodyPr>
          <a:lstStyle/>
          <a:p>
            <a:pPr marL="101600" indent="0">
              <a:buNone/>
            </a:pPr>
            <a:r>
              <a:rPr lang="pt-BR" sz="1400" kern="150" dirty="0">
                <a:effectLst/>
                <a:latin typeface="Liberation Serif"/>
                <a:ea typeface="Noto Serif CJK SC"/>
                <a:cs typeface="Lohit Devanagari"/>
              </a:rPr>
              <a:t>Já nos demais três títulos "The </a:t>
            </a:r>
            <a:r>
              <a:rPr lang="pt-BR" sz="1400" kern="150" dirty="0" err="1">
                <a:effectLst/>
                <a:latin typeface="Liberation Serif"/>
                <a:ea typeface="Noto Serif CJK SC"/>
                <a:cs typeface="Lohit Devanagari"/>
              </a:rPr>
              <a:t>Hunter’s</a:t>
            </a:r>
            <a:r>
              <a:rPr lang="pt-BR" sz="1400" kern="150" dirty="0">
                <a:effectLst/>
                <a:latin typeface="Liberation Serif"/>
                <a:ea typeface="Noto Serif CJK SC"/>
                <a:cs typeface="Lohit Devanagari"/>
              </a:rPr>
              <a:t> </a:t>
            </a:r>
            <a:r>
              <a:rPr lang="pt-BR" sz="1400" kern="150" dirty="0" err="1">
                <a:effectLst/>
                <a:latin typeface="Liberation Serif"/>
                <a:ea typeface="Noto Serif CJK SC"/>
                <a:cs typeface="Lohit Devanagari"/>
              </a:rPr>
              <a:t>Lodge</a:t>
            </a:r>
            <a:r>
              <a:rPr lang="pt-BR" sz="1400" kern="150" dirty="0">
                <a:effectLst/>
                <a:latin typeface="Liberation Serif"/>
                <a:ea typeface="Noto Serif CJK SC"/>
                <a:cs typeface="Lohit Devanagari"/>
              </a:rPr>
              <a:t> Case", “The </a:t>
            </a:r>
            <a:r>
              <a:rPr lang="pt-BR" sz="1400" kern="150" dirty="0" err="1">
                <a:effectLst/>
                <a:latin typeface="Liberation Serif"/>
                <a:ea typeface="Noto Serif CJK SC"/>
                <a:cs typeface="Lohit Devanagari"/>
              </a:rPr>
              <a:t>murder</a:t>
            </a:r>
            <a:r>
              <a:rPr lang="pt-BR" sz="1400" kern="150" dirty="0">
                <a:effectLst/>
                <a:latin typeface="Liberation Serif"/>
                <a:ea typeface="Noto Serif CJK SC"/>
                <a:cs typeface="Lohit Devanagari"/>
              </a:rPr>
              <a:t> </a:t>
            </a:r>
            <a:r>
              <a:rPr lang="pt-BR" sz="1400" kern="150" dirty="0" err="1">
                <a:effectLst/>
                <a:latin typeface="Liberation Serif"/>
                <a:ea typeface="Noto Serif CJK SC"/>
                <a:cs typeface="Lohit Devanagari"/>
              </a:rPr>
              <a:t>on</a:t>
            </a:r>
            <a:r>
              <a:rPr lang="pt-BR" sz="1400" kern="150" dirty="0">
                <a:effectLst/>
                <a:latin typeface="Liberation Serif"/>
                <a:ea typeface="Noto Serif CJK SC"/>
                <a:cs typeface="Lohit Devanagari"/>
              </a:rPr>
              <a:t> </a:t>
            </a:r>
            <a:r>
              <a:rPr lang="pt-BR" sz="1400" kern="150" dirty="0" err="1">
                <a:effectLst/>
                <a:latin typeface="Liberation Serif"/>
                <a:ea typeface="Noto Serif CJK SC"/>
                <a:cs typeface="Lohit Devanagari"/>
              </a:rPr>
              <a:t>the</a:t>
            </a:r>
            <a:r>
              <a:rPr lang="pt-BR" sz="1400" kern="150" dirty="0">
                <a:effectLst/>
                <a:latin typeface="Liberation Serif"/>
                <a:ea typeface="Noto Serif CJK SC"/>
                <a:cs typeface="Lohit Devanagari"/>
              </a:rPr>
              <a:t> links" e "The </a:t>
            </a:r>
            <a:r>
              <a:rPr lang="pt-BR" sz="1400" kern="150" dirty="0" err="1">
                <a:effectLst/>
                <a:latin typeface="Liberation Serif"/>
                <a:ea typeface="Noto Serif CJK SC"/>
                <a:cs typeface="Lohit Devanagari"/>
              </a:rPr>
              <a:t>Missing</a:t>
            </a:r>
            <a:r>
              <a:rPr lang="pt-BR" sz="1400" kern="150" dirty="0">
                <a:effectLst/>
                <a:latin typeface="Liberation Serif"/>
                <a:ea typeface="Noto Serif CJK SC"/>
                <a:cs typeface="Lohit Devanagari"/>
              </a:rPr>
              <a:t> Will", notamos nos clusters uma ocorrência de variações de palavras positivas e negativos bem alternada no decorrer das obras, histórias com altos e baixos, como são os bons thrillers de Agatha Christie.</a:t>
            </a:r>
          </a:p>
          <a:p>
            <a:pPr marL="101600" indent="0">
              <a:buNone/>
            </a:pPr>
            <a:endParaRPr lang="pt-BR" sz="1400" kern="150" dirty="0">
              <a:effectLst/>
              <a:latin typeface="Liberation Serif"/>
              <a:ea typeface="Noto Serif CJK SC"/>
              <a:cs typeface="Lohit Devanagari"/>
            </a:endParaRPr>
          </a:p>
          <a:p>
            <a:pPr marL="0" lvl="0" indent="0" algn="l" rtl="0">
              <a:spcBef>
                <a:spcPts val="600"/>
              </a:spcBef>
              <a:spcAft>
                <a:spcPts val="0"/>
              </a:spcAft>
              <a:buNone/>
            </a:pPr>
            <a:endParaRPr lang="pt-BR" dirty="0"/>
          </a:p>
        </p:txBody>
      </p:sp>
      <p:sp>
        <p:nvSpPr>
          <p:cNvPr id="158" name="Google Shape;158;p19"/>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dirty="0" err="1"/>
              <a:t>Sentimentalização</a:t>
            </a:r>
            <a:r>
              <a:rPr lang="pt-BR" dirty="0"/>
              <a:t> (</a:t>
            </a:r>
            <a:r>
              <a:rPr lang="pt-BR" dirty="0" err="1"/>
              <a:t>get_sentiments</a:t>
            </a:r>
            <a:r>
              <a:rPr lang="pt-BR" dirty="0"/>
              <a:t> (“</a:t>
            </a:r>
            <a:r>
              <a:rPr lang="pt-BR" dirty="0" err="1"/>
              <a:t>bing</a:t>
            </a:r>
            <a:r>
              <a:rPr lang="pt-BR" dirty="0"/>
              <a:t>”)</a:t>
            </a:r>
          </a:p>
        </p:txBody>
      </p:sp>
      <p:grpSp>
        <p:nvGrpSpPr>
          <p:cNvPr id="160" name="Google Shape;160;p19"/>
          <p:cNvGrpSpPr/>
          <p:nvPr/>
        </p:nvGrpSpPr>
        <p:grpSpPr>
          <a:xfrm>
            <a:off x="916458" y="1019750"/>
            <a:ext cx="214625" cy="214625"/>
            <a:chOff x="2594050" y="1631825"/>
            <a:chExt cx="439625" cy="439625"/>
          </a:xfrm>
        </p:grpSpPr>
        <p:sp>
          <p:nvSpPr>
            <p:cNvPr id="161" name="Google Shape;161;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770811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8"/>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 dirty="0"/>
            </a:br>
            <a:r>
              <a:rPr lang="en" dirty="0"/>
              <a:t>Distribuição de palavras</a:t>
            </a:r>
            <a:endParaRPr dirty="0"/>
          </a:p>
        </p:txBody>
      </p:sp>
      <p:sp>
        <p:nvSpPr>
          <p:cNvPr id="451" name="Google Shape;451;p38"/>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Nuvens de palavras mais utilizadas nas obras analisadas</a:t>
            </a:r>
            <a:endParaRPr dirty="0"/>
          </a:p>
        </p:txBody>
      </p:sp>
      <p:sp>
        <p:nvSpPr>
          <p:cNvPr id="452" name="Google Shape;452;p38"/>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Lora"/>
                <a:ea typeface="Lora"/>
                <a:cs typeface="Lora"/>
                <a:sym typeface="Lora"/>
              </a:rPr>
              <a:t>2</a:t>
            </a:r>
            <a:endParaRPr sz="2400">
              <a:latin typeface="Lora"/>
              <a:ea typeface="Lora"/>
              <a:cs typeface="Lora"/>
              <a:sym typeface="Lor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8" name="Google Shape;158;p19"/>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dirty="0"/>
              <a:t>Palavras mais recorrentes</a:t>
            </a:r>
          </a:p>
        </p:txBody>
      </p:sp>
      <p:grpSp>
        <p:nvGrpSpPr>
          <p:cNvPr id="160" name="Google Shape;160;p19"/>
          <p:cNvGrpSpPr/>
          <p:nvPr/>
        </p:nvGrpSpPr>
        <p:grpSpPr>
          <a:xfrm>
            <a:off x="916458" y="1019750"/>
            <a:ext cx="214625" cy="214625"/>
            <a:chOff x="2594050" y="1631825"/>
            <a:chExt cx="439625" cy="439625"/>
          </a:xfrm>
        </p:grpSpPr>
        <p:sp>
          <p:nvSpPr>
            <p:cNvPr id="161" name="Google Shape;161;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pic>
        <p:nvPicPr>
          <p:cNvPr id="5" name="Imagem 4" descr="Texto, Carta&#10;&#10;Descrição gerada automaticamente">
            <a:extLst>
              <a:ext uri="{FF2B5EF4-FFF2-40B4-BE49-F238E27FC236}">
                <a16:creationId xmlns:a16="http://schemas.microsoft.com/office/drawing/2014/main" id="{ABC635EE-B1E1-1316-2FEB-4825E891DFC1}"/>
              </a:ext>
            </a:extLst>
          </p:cNvPr>
          <p:cNvPicPr>
            <a:picLocks noChangeAspect="1"/>
          </p:cNvPicPr>
          <p:nvPr/>
        </p:nvPicPr>
        <p:blipFill>
          <a:blip r:embed="rId3"/>
          <a:stretch>
            <a:fillRect/>
          </a:stretch>
        </p:blipFill>
        <p:spPr>
          <a:xfrm>
            <a:off x="178924" y="1275773"/>
            <a:ext cx="5080726" cy="3794667"/>
          </a:xfrm>
          <a:prstGeom prst="rect">
            <a:avLst/>
          </a:prstGeom>
        </p:spPr>
      </p:pic>
      <p:sp>
        <p:nvSpPr>
          <p:cNvPr id="6" name="CaixaDeTexto 5">
            <a:extLst>
              <a:ext uri="{FF2B5EF4-FFF2-40B4-BE49-F238E27FC236}">
                <a16:creationId xmlns:a16="http://schemas.microsoft.com/office/drawing/2014/main" id="{CED0A6A6-7A0A-AB31-DADD-94CB606F37A4}"/>
              </a:ext>
            </a:extLst>
          </p:cNvPr>
          <p:cNvSpPr txBox="1"/>
          <p:nvPr/>
        </p:nvSpPr>
        <p:spPr>
          <a:xfrm>
            <a:off x="5396089" y="1580444"/>
            <a:ext cx="3262489" cy="2893100"/>
          </a:xfrm>
          <a:prstGeom prst="rect">
            <a:avLst/>
          </a:prstGeom>
          <a:noFill/>
        </p:spPr>
        <p:txBody>
          <a:bodyPr wrap="square" rtlCol="0">
            <a:spAutoFit/>
          </a:bodyPr>
          <a:lstStyle/>
          <a:p>
            <a:r>
              <a:rPr lang="pt-BR" dirty="0"/>
              <a:t>Insights:</a:t>
            </a:r>
          </a:p>
          <a:p>
            <a:endParaRPr lang="pt-BR" dirty="0"/>
          </a:p>
          <a:p>
            <a:r>
              <a:rPr lang="pt-BR" dirty="0"/>
              <a:t>Poirot: trata-se de Hercule Poirot, protagonista principal dos livros de Agatha e um dos detetives mais famosos do universo Ficcional</a:t>
            </a:r>
          </a:p>
          <a:p>
            <a:endParaRPr lang="pt-BR" dirty="0"/>
          </a:p>
          <a:p>
            <a:r>
              <a:rPr lang="pt-BR" dirty="0" err="1"/>
              <a:t>Renauld</a:t>
            </a:r>
            <a:r>
              <a:rPr lang="pt-BR" dirty="0"/>
              <a:t>: Personagem principal de The </a:t>
            </a:r>
            <a:r>
              <a:rPr lang="pt-BR" dirty="0" err="1"/>
              <a:t>Murder</a:t>
            </a:r>
            <a:r>
              <a:rPr lang="pt-BR" dirty="0"/>
              <a:t> </a:t>
            </a:r>
            <a:r>
              <a:rPr lang="pt-BR" dirty="0" err="1"/>
              <a:t>on</a:t>
            </a:r>
            <a:r>
              <a:rPr lang="pt-BR" dirty="0"/>
              <a:t> </a:t>
            </a:r>
            <a:r>
              <a:rPr lang="pt-BR" dirty="0" err="1"/>
              <a:t>the</a:t>
            </a:r>
            <a:r>
              <a:rPr lang="pt-BR" dirty="0"/>
              <a:t> Links e vítima no conto.</a:t>
            </a:r>
          </a:p>
          <a:p>
            <a:endParaRPr lang="pt-BR" dirty="0"/>
          </a:p>
          <a:p>
            <a:r>
              <a:rPr lang="pt-BR" dirty="0" err="1"/>
              <a:t>Inglethorp</a:t>
            </a:r>
            <a:r>
              <a:rPr lang="pt-BR" dirty="0"/>
              <a:t>: sobrenome da vítima principal do livro “The </a:t>
            </a:r>
            <a:r>
              <a:rPr lang="pt-BR" dirty="0" err="1"/>
              <a:t>Mysterious</a:t>
            </a:r>
            <a:r>
              <a:rPr lang="pt-BR" dirty="0"/>
              <a:t> Affair </a:t>
            </a:r>
            <a:r>
              <a:rPr lang="pt-BR" dirty="0" err="1"/>
              <a:t>at</a:t>
            </a:r>
            <a:r>
              <a:rPr lang="pt-BR" dirty="0"/>
              <a:t> </a:t>
            </a:r>
            <a:r>
              <a:rPr lang="pt-BR" dirty="0" err="1"/>
              <a:t>Styles</a:t>
            </a:r>
            <a:endParaRPr lang="pt-BR" dirty="0"/>
          </a:p>
        </p:txBody>
      </p:sp>
    </p:spTree>
    <p:extLst>
      <p:ext uri="{BB962C8B-B14F-4D97-AF65-F5344CB8AC3E}">
        <p14:creationId xmlns:p14="http://schemas.microsoft.com/office/powerpoint/2010/main" val="1942541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8" name="Google Shape;158;p19"/>
          <p:cNvSpPr txBox="1">
            <a:spLocks noGrp="1"/>
          </p:cNvSpPr>
          <p:nvPr>
            <p:ph type="title"/>
          </p:nvPr>
        </p:nvSpPr>
        <p:spPr>
          <a:xfrm>
            <a:off x="1289383" y="886012"/>
            <a:ext cx="532435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dirty="0"/>
              <a:t>Palavras positivas x palavras negativas</a:t>
            </a:r>
          </a:p>
        </p:txBody>
      </p:sp>
      <p:grpSp>
        <p:nvGrpSpPr>
          <p:cNvPr id="160" name="Google Shape;160;p19"/>
          <p:cNvGrpSpPr/>
          <p:nvPr/>
        </p:nvGrpSpPr>
        <p:grpSpPr>
          <a:xfrm>
            <a:off x="916458" y="1019750"/>
            <a:ext cx="214625" cy="214625"/>
            <a:chOff x="2594050" y="1631825"/>
            <a:chExt cx="439625" cy="439625"/>
          </a:xfrm>
        </p:grpSpPr>
        <p:sp>
          <p:nvSpPr>
            <p:cNvPr id="161" name="Google Shape;161;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pic>
        <p:nvPicPr>
          <p:cNvPr id="3" name="Imagem 2" descr="Texto&#10;&#10;Descrição gerada automaticamente">
            <a:extLst>
              <a:ext uri="{FF2B5EF4-FFF2-40B4-BE49-F238E27FC236}">
                <a16:creationId xmlns:a16="http://schemas.microsoft.com/office/drawing/2014/main" id="{D631889C-5F4E-BBDC-A27F-E5A8EB04CDCA}"/>
              </a:ext>
            </a:extLst>
          </p:cNvPr>
          <p:cNvPicPr>
            <a:picLocks noChangeAspect="1"/>
          </p:cNvPicPr>
          <p:nvPr/>
        </p:nvPicPr>
        <p:blipFill>
          <a:blip r:embed="rId3"/>
          <a:stretch>
            <a:fillRect/>
          </a:stretch>
        </p:blipFill>
        <p:spPr>
          <a:xfrm>
            <a:off x="490685" y="1361689"/>
            <a:ext cx="5063448" cy="3781762"/>
          </a:xfrm>
          <a:prstGeom prst="rect">
            <a:avLst/>
          </a:prstGeom>
        </p:spPr>
      </p:pic>
      <p:sp>
        <p:nvSpPr>
          <p:cNvPr id="13" name="CaixaDeTexto 12">
            <a:extLst>
              <a:ext uri="{FF2B5EF4-FFF2-40B4-BE49-F238E27FC236}">
                <a16:creationId xmlns:a16="http://schemas.microsoft.com/office/drawing/2014/main" id="{8ACC97CC-BD41-9CA6-51FF-498D10E61350}"/>
              </a:ext>
            </a:extLst>
          </p:cNvPr>
          <p:cNvSpPr txBox="1"/>
          <p:nvPr/>
        </p:nvSpPr>
        <p:spPr>
          <a:xfrm>
            <a:off x="5396089" y="1580444"/>
            <a:ext cx="3262489" cy="2677656"/>
          </a:xfrm>
          <a:prstGeom prst="rect">
            <a:avLst/>
          </a:prstGeom>
          <a:noFill/>
        </p:spPr>
        <p:txBody>
          <a:bodyPr wrap="square" rtlCol="0">
            <a:spAutoFit/>
          </a:bodyPr>
          <a:lstStyle/>
          <a:p>
            <a:r>
              <a:rPr lang="pt-BR" dirty="0"/>
              <a:t>Insights:</a:t>
            </a:r>
          </a:p>
          <a:p>
            <a:endParaRPr lang="pt-BR" dirty="0"/>
          </a:p>
          <a:p>
            <a:r>
              <a:rPr lang="pt-BR" dirty="0"/>
              <a:t>Termos em inglês classificados como positivos podem confundir, como “</a:t>
            </a:r>
            <a:r>
              <a:rPr lang="pt-BR" dirty="0" err="1"/>
              <a:t>well</a:t>
            </a:r>
            <a:r>
              <a:rPr lang="pt-BR" dirty="0"/>
              <a:t>”, “like” e “</a:t>
            </a:r>
            <a:r>
              <a:rPr lang="pt-BR" dirty="0" err="1"/>
              <a:t>right</a:t>
            </a:r>
            <a:r>
              <a:rPr lang="pt-BR" dirty="0"/>
              <a:t>”, uma vez que estão associados a outras expressões do idioma</a:t>
            </a:r>
          </a:p>
          <a:p>
            <a:endParaRPr lang="pt-BR" dirty="0"/>
          </a:p>
          <a:p>
            <a:r>
              <a:rPr lang="pt-BR" dirty="0"/>
              <a:t>Entre os termos em vermelho, negativos, destacam-se “crime”, “</a:t>
            </a:r>
            <a:r>
              <a:rPr lang="pt-BR" dirty="0" err="1"/>
              <a:t>murder</a:t>
            </a:r>
            <a:r>
              <a:rPr lang="pt-BR" dirty="0"/>
              <a:t>” (assassinato), </a:t>
            </a:r>
            <a:r>
              <a:rPr lang="pt-BR" dirty="0" err="1"/>
              <a:t>doubt</a:t>
            </a:r>
            <a:r>
              <a:rPr lang="pt-BR" dirty="0"/>
              <a:t> (dúvida” e death (morte).</a:t>
            </a:r>
          </a:p>
        </p:txBody>
      </p:sp>
    </p:spTree>
    <p:extLst>
      <p:ext uri="{BB962C8B-B14F-4D97-AF65-F5344CB8AC3E}">
        <p14:creationId xmlns:p14="http://schemas.microsoft.com/office/powerpoint/2010/main" val="2985319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subTitle" idx="4294967295"/>
          </p:nvPr>
        </p:nvSpPr>
        <p:spPr>
          <a:xfrm>
            <a:off x="2481178" y="1912101"/>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pt-BR" sz="1800" b="1" i="1" dirty="0">
                <a:latin typeface="Lora"/>
                <a:ea typeface="Lora"/>
                <a:cs typeface="Lora"/>
                <a:sym typeface="Lora"/>
              </a:rPr>
              <a:t>Neste trabalho, vamos realizar um estudo aprofundado sobre algumas obras da escritora britânica </a:t>
            </a:r>
            <a:r>
              <a:rPr lang="pt-BR" sz="2000" b="1" dirty="0">
                <a:highlight>
                  <a:schemeClr val="accent1"/>
                </a:highlight>
                <a:latin typeface="Lora"/>
                <a:sym typeface="Lora"/>
              </a:rPr>
              <a:t>Agatha </a:t>
            </a:r>
            <a:r>
              <a:rPr lang="pt-BR" sz="2000" b="1" dirty="0" err="1">
                <a:highlight>
                  <a:schemeClr val="accent1"/>
                </a:highlight>
                <a:latin typeface="Lora"/>
                <a:sym typeface="Lora"/>
              </a:rPr>
              <a:t>Christe</a:t>
            </a:r>
            <a:r>
              <a:rPr lang="pt-BR" sz="1800" b="1" i="1" dirty="0">
                <a:highlight>
                  <a:schemeClr val="accent1"/>
                </a:highlight>
                <a:latin typeface="Lora"/>
                <a:sym typeface="Lora"/>
              </a:rPr>
              <a:t>. </a:t>
            </a:r>
          </a:p>
          <a:p>
            <a:pPr marL="0" lvl="0" indent="0" algn="l" rtl="0">
              <a:spcBef>
                <a:spcPts val="600"/>
              </a:spcBef>
              <a:spcAft>
                <a:spcPts val="0"/>
              </a:spcAft>
              <a:buNone/>
            </a:pPr>
            <a:endParaRPr lang="pt-BR" sz="1800" b="1" i="1" dirty="0">
              <a:highlight>
                <a:schemeClr val="accent1"/>
              </a:highlight>
              <a:latin typeface="Lora"/>
              <a:ea typeface="Lora"/>
              <a:cs typeface="Lora"/>
              <a:sym typeface="Lora"/>
            </a:endParaRPr>
          </a:p>
          <a:p>
            <a:pPr marL="0" lvl="0" indent="0" algn="l" rtl="0">
              <a:spcBef>
                <a:spcPts val="600"/>
              </a:spcBef>
              <a:spcAft>
                <a:spcPts val="0"/>
              </a:spcAft>
              <a:buNone/>
            </a:pPr>
            <a:r>
              <a:rPr lang="pt-BR" sz="1800" dirty="0">
                <a:latin typeface="Lora"/>
                <a:ea typeface="Lora"/>
                <a:cs typeface="Lora"/>
                <a:sym typeface="Lora"/>
              </a:rPr>
              <a:t>Nascida na cidade de </a:t>
            </a:r>
            <a:r>
              <a:rPr lang="pt-BR" sz="1800" dirty="0" err="1">
                <a:latin typeface="Lora"/>
                <a:ea typeface="Lora"/>
                <a:cs typeface="Lora"/>
                <a:sym typeface="Lora"/>
              </a:rPr>
              <a:t>Torquay</a:t>
            </a:r>
            <a:r>
              <a:rPr lang="pt-BR" sz="1800" dirty="0">
                <a:latin typeface="Lora"/>
                <a:ea typeface="Lora"/>
                <a:cs typeface="Lora"/>
                <a:sym typeface="Lora"/>
              </a:rPr>
              <a:t>, no sul da Inglaterra, em 1890, Agatha se tornou uma das maiores escritoras do gênero Romance Policial.</a:t>
            </a:r>
          </a:p>
          <a:p>
            <a:pPr marL="0" lvl="0" indent="0" algn="l" rtl="0">
              <a:spcBef>
                <a:spcPts val="600"/>
              </a:spcBef>
              <a:spcAft>
                <a:spcPts val="0"/>
              </a:spcAft>
              <a:buNone/>
            </a:pPr>
            <a:endParaRPr b="1" dirty="0"/>
          </a:p>
        </p:txBody>
      </p:sp>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sz="4800" dirty="0"/>
              <a:t>Introdução:</a:t>
            </a:r>
            <a:endParaRPr sz="48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1026" name="Picture 2" descr="Agatha Christie — Foto: TV Globo">
            <a:extLst>
              <a:ext uri="{FF2B5EF4-FFF2-40B4-BE49-F238E27FC236}">
                <a16:creationId xmlns:a16="http://schemas.microsoft.com/office/drawing/2014/main" id="{D8AC5332-457B-E85B-D321-0B93A46A33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550" y="752567"/>
            <a:ext cx="1428750" cy="1428750"/>
          </a:xfrm>
          <a:prstGeom prst="rect">
            <a:avLst/>
          </a:prstGeom>
        </p:spPr>
        <p:style>
          <a:lnRef idx="2">
            <a:schemeClr val="accent5">
              <a:shade val="50000"/>
            </a:schemeClr>
          </a:lnRef>
          <a:fillRef idx="1">
            <a:schemeClr val="accent5"/>
          </a:fillRef>
          <a:effectRef idx="0">
            <a:schemeClr val="accent5"/>
          </a:effectRef>
          <a:fontRef idx="minor">
            <a:schemeClr val="lt1"/>
          </a:fontRef>
        </p:style>
      </p:pic>
    </p:spTree>
    <p:extLst>
      <p:ext uri="{BB962C8B-B14F-4D97-AF65-F5344CB8AC3E}">
        <p14:creationId xmlns:p14="http://schemas.microsoft.com/office/powerpoint/2010/main" val="3399201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8" name="Google Shape;158;p19"/>
          <p:cNvSpPr txBox="1">
            <a:spLocks noGrp="1"/>
          </p:cNvSpPr>
          <p:nvPr>
            <p:ph type="title"/>
          </p:nvPr>
        </p:nvSpPr>
        <p:spPr>
          <a:xfrm>
            <a:off x="1289383" y="886012"/>
            <a:ext cx="532435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dirty="0"/>
              <a:t>Ocorrências de termos por obra</a:t>
            </a:r>
          </a:p>
        </p:txBody>
      </p:sp>
      <p:grpSp>
        <p:nvGrpSpPr>
          <p:cNvPr id="160" name="Google Shape;160;p19"/>
          <p:cNvGrpSpPr/>
          <p:nvPr/>
        </p:nvGrpSpPr>
        <p:grpSpPr>
          <a:xfrm>
            <a:off x="916458" y="1019750"/>
            <a:ext cx="214625" cy="214625"/>
            <a:chOff x="2594050" y="1631825"/>
            <a:chExt cx="439625" cy="439625"/>
          </a:xfrm>
        </p:grpSpPr>
        <p:sp>
          <p:nvSpPr>
            <p:cNvPr id="161" name="Google Shape;161;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pic>
        <p:nvPicPr>
          <p:cNvPr id="4" name="Imagem 3" descr="Gráfico, Tabela, Gráfico de superfície&#10;&#10;Descrição gerada automaticamente">
            <a:extLst>
              <a:ext uri="{FF2B5EF4-FFF2-40B4-BE49-F238E27FC236}">
                <a16:creationId xmlns:a16="http://schemas.microsoft.com/office/drawing/2014/main" id="{33E15516-516B-9920-F06B-15C86986B52E}"/>
              </a:ext>
            </a:extLst>
          </p:cNvPr>
          <p:cNvPicPr>
            <a:picLocks noChangeAspect="1"/>
          </p:cNvPicPr>
          <p:nvPr/>
        </p:nvPicPr>
        <p:blipFill>
          <a:blip r:embed="rId3"/>
          <a:stretch>
            <a:fillRect/>
          </a:stretch>
        </p:blipFill>
        <p:spPr>
          <a:xfrm>
            <a:off x="801275" y="1586795"/>
            <a:ext cx="4498552" cy="3359856"/>
          </a:xfrm>
          <a:prstGeom prst="rect">
            <a:avLst/>
          </a:prstGeom>
        </p:spPr>
      </p:pic>
      <p:sp>
        <p:nvSpPr>
          <p:cNvPr id="14" name="CaixaDeTexto 13">
            <a:extLst>
              <a:ext uri="{FF2B5EF4-FFF2-40B4-BE49-F238E27FC236}">
                <a16:creationId xmlns:a16="http://schemas.microsoft.com/office/drawing/2014/main" id="{310A7A7D-1675-0263-9BF7-E3667CC1CB59}"/>
              </a:ext>
            </a:extLst>
          </p:cNvPr>
          <p:cNvSpPr txBox="1"/>
          <p:nvPr/>
        </p:nvSpPr>
        <p:spPr>
          <a:xfrm>
            <a:off x="5555088" y="1727200"/>
            <a:ext cx="3262489" cy="1600438"/>
          </a:xfrm>
          <a:prstGeom prst="rect">
            <a:avLst/>
          </a:prstGeom>
          <a:noFill/>
        </p:spPr>
        <p:txBody>
          <a:bodyPr wrap="square" rtlCol="0">
            <a:spAutoFit/>
          </a:bodyPr>
          <a:lstStyle/>
          <a:p>
            <a:r>
              <a:rPr lang="pt-BR" dirty="0"/>
              <a:t>Insights:</a:t>
            </a:r>
          </a:p>
          <a:p>
            <a:endParaRPr lang="pt-BR" dirty="0"/>
          </a:p>
          <a:p>
            <a:r>
              <a:rPr lang="pt-BR" dirty="0"/>
              <a:t>Todos os termos mais citados em cada uma das obras são referentes aos nomes (no caso, sobrenomes) dos personagens principais de cada estória.</a:t>
            </a:r>
          </a:p>
        </p:txBody>
      </p:sp>
    </p:spTree>
    <p:extLst>
      <p:ext uri="{BB962C8B-B14F-4D97-AF65-F5344CB8AC3E}">
        <p14:creationId xmlns:p14="http://schemas.microsoft.com/office/powerpoint/2010/main" val="898941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8" name="Google Shape;158;p19"/>
          <p:cNvSpPr txBox="1">
            <a:spLocks noGrp="1"/>
          </p:cNvSpPr>
          <p:nvPr>
            <p:ph type="title"/>
          </p:nvPr>
        </p:nvSpPr>
        <p:spPr>
          <a:xfrm>
            <a:off x="1289383" y="886012"/>
            <a:ext cx="532435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dirty="0"/>
              <a:t>Palavras positivas x palavras negativas</a:t>
            </a:r>
          </a:p>
        </p:txBody>
      </p:sp>
      <p:grpSp>
        <p:nvGrpSpPr>
          <p:cNvPr id="160" name="Google Shape;160;p19"/>
          <p:cNvGrpSpPr/>
          <p:nvPr/>
        </p:nvGrpSpPr>
        <p:grpSpPr>
          <a:xfrm>
            <a:off x="916458" y="1019750"/>
            <a:ext cx="214625" cy="214625"/>
            <a:chOff x="2594050" y="1631825"/>
            <a:chExt cx="439625" cy="439625"/>
          </a:xfrm>
        </p:grpSpPr>
        <p:sp>
          <p:nvSpPr>
            <p:cNvPr id="161" name="Google Shape;161;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pic>
        <p:nvPicPr>
          <p:cNvPr id="3" name="Imagem 2" descr="Texto&#10;&#10;Descrição gerada automaticamente">
            <a:extLst>
              <a:ext uri="{FF2B5EF4-FFF2-40B4-BE49-F238E27FC236}">
                <a16:creationId xmlns:a16="http://schemas.microsoft.com/office/drawing/2014/main" id="{D631889C-5F4E-BBDC-A27F-E5A8EB04CDCA}"/>
              </a:ext>
            </a:extLst>
          </p:cNvPr>
          <p:cNvPicPr>
            <a:picLocks noChangeAspect="1"/>
          </p:cNvPicPr>
          <p:nvPr/>
        </p:nvPicPr>
        <p:blipFill>
          <a:blip r:embed="rId3"/>
          <a:stretch>
            <a:fillRect/>
          </a:stretch>
        </p:blipFill>
        <p:spPr>
          <a:xfrm>
            <a:off x="490685" y="1361689"/>
            <a:ext cx="5063448" cy="3781762"/>
          </a:xfrm>
          <a:prstGeom prst="rect">
            <a:avLst/>
          </a:prstGeom>
        </p:spPr>
      </p:pic>
      <p:sp>
        <p:nvSpPr>
          <p:cNvPr id="13" name="CaixaDeTexto 12">
            <a:extLst>
              <a:ext uri="{FF2B5EF4-FFF2-40B4-BE49-F238E27FC236}">
                <a16:creationId xmlns:a16="http://schemas.microsoft.com/office/drawing/2014/main" id="{8ACC97CC-BD41-9CA6-51FF-498D10E61350}"/>
              </a:ext>
            </a:extLst>
          </p:cNvPr>
          <p:cNvSpPr txBox="1"/>
          <p:nvPr/>
        </p:nvSpPr>
        <p:spPr>
          <a:xfrm>
            <a:off x="5396089" y="1580444"/>
            <a:ext cx="3262489" cy="2677656"/>
          </a:xfrm>
          <a:prstGeom prst="rect">
            <a:avLst/>
          </a:prstGeom>
          <a:noFill/>
        </p:spPr>
        <p:txBody>
          <a:bodyPr wrap="square" rtlCol="0">
            <a:spAutoFit/>
          </a:bodyPr>
          <a:lstStyle/>
          <a:p>
            <a:r>
              <a:rPr lang="pt-BR" dirty="0"/>
              <a:t>Insights:</a:t>
            </a:r>
          </a:p>
          <a:p>
            <a:endParaRPr lang="pt-BR" dirty="0"/>
          </a:p>
          <a:p>
            <a:r>
              <a:rPr lang="pt-BR" dirty="0"/>
              <a:t>Termos em inglês classificados como positivos podem confundir, como “</a:t>
            </a:r>
            <a:r>
              <a:rPr lang="pt-BR" dirty="0" err="1"/>
              <a:t>well</a:t>
            </a:r>
            <a:r>
              <a:rPr lang="pt-BR" dirty="0"/>
              <a:t>”, “like” e “</a:t>
            </a:r>
            <a:r>
              <a:rPr lang="pt-BR" dirty="0" err="1"/>
              <a:t>right</a:t>
            </a:r>
            <a:r>
              <a:rPr lang="pt-BR" dirty="0"/>
              <a:t>”, uma vez que estão associados a outras expressões do idioma</a:t>
            </a:r>
          </a:p>
          <a:p>
            <a:endParaRPr lang="pt-BR" dirty="0"/>
          </a:p>
          <a:p>
            <a:r>
              <a:rPr lang="pt-BR" dirty="0"/>
              <a:t>Entre os termos em vermelho, negativos, destacam-se “crime”, “</a:t>
            </a:r>
            <a:r>
              <a:rPr lang="pt-BR" dirty="0" err="1"/>
              <a:t>murder</a:t>
            </a:r>
            <a:r>
              <a:rPr lang="pt-BR" dirty="0"/>
              <a:t>” (assassinato), </a:t>
            </a:r>
            <a:r>
              <a:rPr lang="pt-BR" dirty="0" err="1"/>
              <a:t>doubt</a:t>
            </a:r>
            <a:r>
              <a:rPr lang="pt-BR" dirty="0"/>
              <a:t> (dúvida” e death (morte).</a:t>
            </a:r>
          </a:p>
        </p:txBody>
      </p:sp>
    </p:spTree>
    <p:extLst>
      <p:ext uri="{BB962C8B-B14F-4D97-AF65-F5344CB8AC3E}">
        <p14:creationId xmlns:p14="http://schemas.microsoft.com/office/powerpoint/2010/main" val="2256614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8" name="Google Shape;158;p19"/>
          <p:cNvSpPr txBox="1">
            <a:spLocks noGrp="1"/>
          </p:cNvSpPr>
          <p:nvPr>
            <p:ph type="title"/>
          </p:nvPr>
        </p:nvSpPr>
        <p:spPr>
          <a:xfrm>
            <a:off x="1289383" y="886012"/>
            <a:ext cx="532435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dirty="0"/>
              <a:t>Aplicação da Lei de </a:t>
            </a:r>
            <a:r>
              <a:rPr lang="pt-BR" dirty="0" err="1"/>
              <a:t>Zipf</a:t>
            </a:r>
            <a:endParaRPr lang="pt-BR" dirty="0"/>
          </a:p>
        </p:txBody>
      </p:sp>
      <p:grpSp>
        <p:nvGrpSpPr>
          <p:cNvPr id="160" name="Google Shape;160;p19"/>
          <p:cNvGrpSpPr/>
          <p:nvPr/>
        </p:nvGrpSpPr>
        <p:grpSpPr>
          <a:xfrm>
            <a:off x="916458" y="1019750"/>
            <a:ext cx="214625" cy="214625"/>
            <a:chOff x="2594050" y="1631825"/>
            <a:chExt cx="439625" cy="439625"/>
          </a:xfrm>
        </p:grpSpPr>
        <p:sp>
          <p:nvSpPr>
            <p:cNvPr id="161" name="Google Shape;161;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13" name="CaixaDeTexto 12">
            <a:extLst>
              <a:ext uri="{FF2B5EF4-FFF2-40B4-BE49-F238E27FC236}">
                <a16:creationId xmlns:a16="http://schemas.microsoft.com/office/drawing/2014/main" id="{8ACC97CC-BD41-9CA6-51FF-498D10E61350}"/>
              </a:ext>
            </a:extLst>
          </p:cNvPr>
          <p:cNvSpPr txBox="1"/>
          <p:nvPr/>
        </p:nvSpPr>
        <p:spPr>
          <a:xfrm>
            <a:off x="5396089" y="1580444"/>
            <a:ext cx="3262489" cy="3323987"/>
          </a:xfrm>
          <a:prstGeom prst="rect">
            <a:avLst/>
          </a:prstGeom>
          <a:noFill/>
        </p:spPr>
        <p:txBody>
          <a:bodyPr wrap="square" rtlCol="0">
            <a:spAutoFit/>
          </a:bodyPr>
          <a:lstStyle/>
          <a:p>
            <a:r>
              <a:rPr lang="pt-BR" dirty="0"/>
              <a:t>Relação de frequência das palavras em um ranking, considerando palavras mais utilizadas.</a:t>
            </a:r>
          </a:p>
          <a:p>
            <a:endParaRPr lang="pt-BR" dirty="0"/>
          </a:p>
          <a:p>
            <a:r>
              <a:rPr lang="pt-BR" dirty="0"/>
              <a:t>As mesmas palavras aparecem com maior frequência nos mesmos livros, entre outros motivos, por se tratar sempre de romances policiais e vindas da mesma autora. </a:t>
            </a:r>
          </a:p>
          <a:p>
            <a:endParaRPr lang="pt-BR" dirty="0"/>
          </a:p>
          <a:p>
            <a:r>
              <a:rPr lang="pt-BR" dirty="0"/>
              <a:t>O conto The Plymouth Express é o que mais foge dessa regra pela dinâmica da história, onde uma grande virada acontece quase no fim (um </a:t>
            </a:r>
            <a:r>
              <a:rPr lang="pt-BR" dirty="0" err="1"/>
              <a:t>plot</a:t>
            </a:r>
            <a:r>
              <a:rPr lang="pt-BR" dirty="0"/>
              <a:t> twist, como se diz popularmente).</a:t>
            </a:r>
          </a:p>
        </p:txBody>
      </p:sp>
      <p:pic>
        <p:nvPicPr>
          <p:cNvPr id="4" name="Imagem 3" descr="Gráfico, Gráfico de linhas&#10;&#10;Descrição gerada automaticamente">
            <a:extLst>
              <a:ext uri="{FF2B5EF4-FFF2-40B4-BE49-F238E27FC236}">
                <a16:creationId xmlns:a16="http://schemas.microsoft.com/office/drawing/2014/main" id="{CB1CB9A6-4BF4-254D-4D48-20CA910003A5}"/>
              </a:ext>
            </a:extLst>
          </p:cNvPr>
          <p:cNvPicPr>
            <a:picLocks noChangeAspect="1"/>
          </p:cNvPicPr>
          <p:nvPr/>
        </p:nvPicPr>
        <p:blipFill>
          <a:blip r:embed="rId3"/>
          <a:stretch>
            <a:fillRect/>
          </a:stretch>
        </p:blipFill>
        <p:spPr>
          <a:xfrm>
            <a:off x="642655" y="1580444"/>
            <a:ext cx="3929345" cy="2934729"/>
          </a:xfrm>
          <a:prstGeom prst="rect">
            <a:avLst/>
          </a:prstGeom>
        </p:spPr>
      </p:pic>
    </p:spTree>
    <p:extLst>
      <p:ext uri="{BB962C8B-B14F-4D97-AF65-F5344CB8AC3E}">
        <p14:creationId xmlns:p14="http://schemas.microsoft.com/office/powerpoint/2010/main" val="1878705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687"/>
        <p:cNvGrpSpPr/>
        <p:nvPr/>
      </p:nvGrpSpPr>
      <p:grpSpPr>
        <a:xfrm>
          <a:off x="0" y="0"/>
          <a:ext cx="0" cy="0"/>
          <a:chOff x="0" y="0"/>
          <a:chExt cx="0" cy="0"/>
        </a:xfrm>
      </p:grpSpPr>
      <p:sp>
        <p:nvSpPr>
          <p:cNvPr id="1689" name="Google Shape;1689;p51"/>
          <p:cNvSpPr txBox="1"/>
          <p:nvPr/>
        </p:nvSpPr>
        <p:spPr>
          <a:xfrm>
            <a:off x="1106099" y="257175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pt-BR" sz="2000" b="1" i="1" dirty="0">
                <a:solidFill>
                  <a:srgbClr val="444444"/>
                </a:solidFill>
                <a:effectLst/>
                <a:latin typeface="prata"/>
              </a:rPr>
              <a:t>“Ganhar uma guerra é tão desastroso quanto perdê-la.”</a:t>
            </a:r>
            <a:endParaRPr sz="1600" b="1" dirty="0">
              <a:solidFill>
                <a:srgbClr val="434343"/>
              </a:solidFill>
              <a:latin typeface="Montserrat"/>
              <a:ea typeface="Montserrat"/>
              <a:cs typeface="Montserrat"/>
              <a:sym typeface="Montserrat"/>
            </a:endParaRPr>
          </a:p>
        </p:txBody>
      </p:sp>
      <p:sp>
        <p:nvSpPr>
          <p:cNvPr id="1703" name="Google Shape;1703;p5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pic>
        <p:nvPicPr>
          <p:cNvPr id="3076" name="Picture 4" descr="Agatha Christie Brasil &amp; Língua Portuguesa | Facebook">
            <a:extLst>
              <a:ext uri="{FF2B5EF4-FFF2-40B4-BE49-F238E27FC236}">
                <a16:creationId xmlns:a16="http://schemas.microsoft.com/office/drawing/2014/main" id="{57F34CA6-F1B2-FA6F-5CE5-F0AC60CDD5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8046" y="409628"/>
            <a:ext cx="1807907" cy="1799872"/>
          </a:xfrm>
          <a:prstGeom prst="rect">
            <a:avLst/>
          </a:prstGeom>
        </p:spPr>
        <p:style>
          <a:lnRef idx="0">
            <a:schemeClr val="accent2"/>
          </a:lnRef>
          <a:fillRef idx="3">
            <a:schemeClr val="accent2"/>
          </a:fillRef>
          <a:effectRef idx="3">
            <a:schemeClr val="accent2"/>
          </a:effectRef>
          <a:fontRef idx="minor">
            <a:schemeClr val="lt1"/>
          </a:fontRef>
        </p:style>
      </p:pic>
      <p:sp>
        <p:nvSpPr>
          <p:cNvPr id="20" name="Google Shape;1689;p51">
            <a:extLst>
              <a:ext uri="{FF2B5EF4-FFF2-40B4-BE49-F238E27FC236}">
                <a16:creationId xmlns:a16="http://schemas.microsoft.com/office/drawing/2014/main" id="{254BBEF4-E532-BBBC-4713-9436F5AEEEBD}"/>
              </a:ext>
            </a:extLst>
          </p:cNvPr>
          <p:cNvSpPr txBox="1"/>
          <p:nvPr/>
        </p:nvSpPr>
        <p:spPr>
          <a:xfrm>
            <a:off x="524722" y="2934000"/>
            <a:ext cx="6931800" cy="2673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pt-BR" b="1" i="1" dirty="0">
                <a:solidFill>
                  <a:srgbClr val="444444"/>
                </a:solidFill>
                <a:latin typeface="prata"/>
                <a:ea typeface="Montserrat"/>
                <a:cs typeface="Montserrat"/>
                <a:sym typeface="Montserrat"/>
              </a:rPr>
              <a:t>Agatha Christie</a:t>
            </a:r>
            <a:endParaRPr sz="1100" b="1" dirty="0">
              <a:solidFill>
                <a:srgbClr val="434343"/>
              </a:solidFill>
              <a:latin typeface="Montserrat"/>
              <a:ea typeface="Montserrat"/>
              <a:cs typeface="Montserrat"/>
              <a:sym typeface="Montserrat"/>
            </a:endParaRPr>
          </a:p>
        </p:txBody>
      </p:sp>
      <p:sp>
        <p:nvSpPr>
          <p:cNvPr id="21" name="Google Shape;1689;p51">
            <a:extLst>
              <a:ext uri="{FF2B5EF4-FFF2-40B4-BE49-F238E27FC236}">
                <a16:creationId xmlns:a16="http://schemas.microsoft.com/office/drawing/2014/main" id="{E39236C6-F276-0C9A-FBEF-3FD4EF6834F0}"/>
              </a:ext>
            </a:extLst>
          </p:cNvPr>
          <p:cNvSpPr txBox="1"/>
          <p:nvPr/>
        </p:nvSpPr>
        <p:spPr>
          <a:xfrm>
            <a:off x="1106099" y="4315883"/>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pt-BR" sz="2000" b="1" i="1" dirty="0">
                <a:solidFill>
                  <a:srgbClr val="444444"/>
                </a:solidFill>
                <a:effectLst/>
                <a:latin typeface="prata"/>
              </a:rPr>
              <a:t>Obrigado!</a:t>
            </a:r>
            <a:endParaRPr sz="1600" b="1" dirty="0">
              <a:solidFill>
                <a:srgbClr val="43434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1"/>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Curiosidades sobre a autora</a:t>
            </a:r>
            <a:endParaRPr dirty="0"/>
          </a:p>
        </p:txBody>
      </p:sp>
      <p:sp>
        <p:nvSpPr>
          <p:cNvPr id="336" name="Google Shape;336;p31"/>
          <p:cNvSpPr txBox="1">
            <a:spLocks noGrp="1"/>
          </p:cNvSpPr>
          <p:nvPr>
            <p:ph type="body" idx="1"/>
          </p:nvPr>
        </p:nvSpPr>
        <p:spPr>
          <a:xfrm>
            <a:off x="1381250" y="1638975"/>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dirty="0">
                <a:highlight>
                  <a:schemeClr val="accent1"/>
                </a:highlight>
              </a:rPr>
              <a:t>Rainha do Crime</a:t>
            </a:r>
            <a:endParaRPr sz="1200" b="1" dirty="0">
              <a:highlight>
                <a:schemeClr val="accent1"/>
              </a:highlight>
            </a:endParaRPr>
          </a:p>
          <a:p>
            <a:pPr marL="0" lvl="0" indent="0" algn="l" rtl="0">
              <a:spcBef>
                <a:spcPts val="600"/>
              </a:spcBef>
              <a:spcAft>
                <a:spcPts val="0"/>
              </a:spcAft>
              <a:buNone/>
            </a:pPr>
            <a:r>
              <a:rPr lang="en" sz="1200" dirty="0"/>
              <a:t>Sua vasta obra de Romances Policiais a rendeu o apelido de “Rainha do Crime”, pelos enredos criativos e enigmáticos.</a:t>
            </a:r>
            <a:endParaRPr sz="1200" dirty="0"/>
          </a:p>
        </p:txBody>
      </p:sp>
      <p:sp>
        <p:nvSpPr>
          <p:cNvPr id="337" name="Google Shape;337;p31"/>
          <p:cNvSpPr txBox="1">
            <a:spLocks noGrp="1"/>
          </p:cNvSpPr>
          <p:nvPr>
            <p:ph type="body" idx="2"/>
          </p:nvPr>
        </p:nvSpPr>
        <p:spPr>
          <a:xfrm>
            <a:off x="3834914" y="1638975"/>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dirty="0">
                <a:highlight>
                  <a:schemeClr val="accent1"/>
                </a:highlight>
              </a:rPr>
              <a:t>Guiness Book</a:t>
            </a:r>
            <a:endParaRPr sz="1200" b="1" dirty="0">
              <a:highlight>
                <a:schemeClr val="accent1"/>
              </a:highlight>
            </a:endParaRPr>
          </a:p>
          <a:p>
            <a:pPr marL="0" lvl="0" indent="0" algn="l" rtl="0">
              <a:spcBef>
                <a:spcPts val="600"/>
              </a:spcBef>
              <a:spcAft>
                <a:spcPts val="0"/>
              </a:spcAft>
              <a:buNone/>
            </a:pPr>
            <a:r>
              <a:rPr lang="en" sz="1200" dirty="0"/>
              <a:t>Agatha Christie é a autora com o maior número de obras vendidas, com mais de 4 bilhões de livros. Só fica atrás de William Shakespeare e da Bíblia.</a:t>
            </a:r>
            <a:endParaRPr sz="1200" dirty="0"/>
          </a:p>
        </p:txBody>
      </p:sp>
      <p:sp>
        <p:nvSpPr>
          <p:cNvPr id="338" name="Google Shape;338;p31"/>
          <p:cNvSpPr txBox="1">
            <a:spLocks noGrp="1"/>
          </p:cNvSpPr>
          <p:nvPr>
            <p:ph type="body" idx="3"/>
          </p:nvPr>
        </p:nvSpPr>
        <p:spPr>
          <a:xfrm>
            <a:off x="6288578" y="1638975"/>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dirty="0">
                <a:highlight>
                  <a:schemeClr val="accent1"/>
                </a:highlight>
              </a:rPr>
              <a:t>Realeza</a:t>
            </a:r>
            <a:endParaRPr sz="1200" b="1" dirty="0">
              <a:highlight>
                <a:schemeClr val="accent1"/>
              </a:highlight>
            </a:endParaRPr>
          </a:p>
          <a:p>
            <a:pPr marL="0" lvl="0" indent="0" algn="l" rtl="0">
              <a:spcBef>
                <a:spcPts val="600"/>
              </a:spcBef>
              <a:spcAft>
                <a:spcPts val="0"/>
              </a:spcAft>
              <a:buNone/>
            </a:pPr>
            <a:r>
              <a:rPr lang="pt-BR" sz="1200" dirty="0"/>
              <a:t>Em 1971, foi condecorada como Dama-Comendadora da Ordem do Império Britânico, a maior honraria concedida para as mulheres pela família real de lá.</a:t>
            </a:r>
            <a:endParaRPr sz="1200" dirty="0"/>
          </a:p>
          <a:p>
            <a:pPr marL="0" lvl="0" indent="0" algn="l" rtl="0">
              <a:spcBef>
                <a:spcPts val="600"/>
              </a:spcBef>
              <a:spcAft>
                <a:spcPts val="0"/>
              </a:spcAft>
              <a:buNone/>
            </a:pPr>
            <a:endParaRPr sz="1200" dirty="0"/>
          </a:p>
        </p:txBody>
      </p:sp>
      <p:sp>
        <p:nvSpPr>
          <p:cNvPr id="344" name="Google Shape;344;p3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345" name="Google Shape;345;p31"/>
          <p:cNvSpPr txBox="1">
            <a:spLocks noGrp="1"/>
          </p:cNvSpPr>
          <p:nvPr>
            <p:ph type="body" idx="1"/>
          </p:nvPr>
        </p:nvSpPr>
        <p:spPr>
          <a:xfrm>
            <a:off x="1381250" y="3086775"/>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dirty="0">
                <a:highlight>
                  <a:schemeClr val="accent1"/>
                </a:highlight>
              </a:rPr>
              <a:t>Aposta</a:t>
            </a:r>
            <a:endParaRPr sz="1200" b="1" dirty="0">
              <a:highlight>
                <a:schemeClr val="accent1"/>
              </a:highlight>
            </a:endParaRPr>
          </a:p>
          <a:p>
            <a:pPr marL="0" lvl="0" indent="0" algn="l" rtl="0">
              <a:spcBef>
                <a:spcPts val="600"/>
              </a:spcBef>
              <a:spcAft>
                <a:spcPts val="0"/>
              </a:spcAft>
              <a:buNone/>
            </a:pPr>
            <a:r>
              <a:rPr lang="en" sz="1200" dirty="0"/>
              <a:t>Seu primeiro livro, “O Misterioso caso de Styles”, foi escrito após uma aposta com sua irmã, que duvidava que Agatha conseguiria escrever um livro e publicá-lo.</a:t>
            </a:r>
            <a:endParaRPr sz="1200" dirty="0"/>
          </a:p>
        </p:txBody>
      </p:sp>
      <p:sp>
        <p:nvSpPr>
          <p:cNvPr id="346" name="Google Shape;346;p31"/>
          <p:cNvSpPr txBox="1">
            <a:spLocks noGrp="1"/>
          </p:cNvSpPr>
          <p:nvPr>
            <p:ph type="body" idx="2"/>
          </p:nvPr>
        </p:nvSpPr>
        <p:spPr>
          <a:xfrm>
            <a:off x="3834914" y="3086775"/>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dirty="0">
                <a:highlight>
                  <a:schemeClr val="accent1"/>
                </a:highlight>
              </a:rPr>
              <a:t>68 anos sem parar</a:t>
            </a:r>
            <a:endParaRPr sz="1200" b="1" dirty="0">
              <a:highlight>
                <a:schemeClr val="accent1"/>
              </a:highlight>
            </a:endParaRPr>
          </a:p>
          <a:p>
            <a:pPr marL="0" lvl="0" indent="0" algn="l" rtl="0">
              <a:spcBef>
                <a:spcPts val="600"/>
              </a:spcBef>
              <a:spcAft>
                <a:spcPts val="0"/>
              </a:spcAft>
              <a:buNone/>
            </a:pPr>
            <a:r>
              <a:rPr lang="en" sz="1200" dirty="0"/>
              <a:t>A peça “A ratoeira” (The Mousetrap) foi ao palco pela primeira vez em 1952 e só parou de ser exibida por conta da pandemia, em 2020. Foram 68 anos ininterruptos e 10 milhões de ingressos vendidos.</a:t>
            </a:r>
            <a:endParaRPr sz="1200" dirty="0"/>
          </a:p>
        </p:txBody>
      </p:sp>
      <p:sp>
        <p:nvSpPr>
          <p:cNvPr id="347" name="Google Shape;347;p31"/>
          <p:cNvSpPr txBox="1">
            <a:spLocks noGrp="1"/>
          </p:cNvSpPr>
          <p:nvPr>
            <p:ph type="body" idx="3"/>
          </p:nvPr>
        </p:nvSpPr>
        <p:spPr>
          <a:xfrm>
            <a:off x="6288578" y="3086775"/>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dirty="0">
                <a:highlight>
                  <a:schemeClr val="accent1"/>
                </a:highlight>
              </a:rPr>
              <a:t>Obras</a:t>
            </a:r>
            <a:endParaRPr sz="1200" b="1" dirty="0">
              <a:highlight>
                <a:schemeClr val="accent1"/>
              </a:highlight>
            </a:endParaRPr>
          </a:p>
          <a:p>
            <a:pPr marL="0" lvl="0" indent="0" algn="l" rtl="0">
              <a:spcBef>
                <a:spcPts val="600"/>
              </a:spcBef>
              <a:spcAft>
                <a:spcPts val="0"/>
              </a:spcAft>
              <a:buNone/>
            </a:pPr>
            <a:r>
              <a:rPr lang="pt-BR" sz="1200" dirty="0"/>
              <a:t>Agatha foi responsável por escrever mais de 100 livros em seus 85 anos de vida.</a:t>
            </a:r>
            <a:endParaRPr sz="1200" dirty="0"/>
          </a:p>
          <a:p>
            <a:pPr marL="0" lvl="0" indent="0" algn="l" rtl="0">
              <a:spcBef>
                <a:spcPts val="600"/>
              </a:spcBef>
              <a:spcAft>
                <a:spcPts val="0"/>
              </a:spcAft>
              <a:buNone/>
            </a:pPr>
            <a:endParaRPr sz="1200" dirty="0"/>
          </a:p>
        </p:txBody>
      </p:sp>
      <p:pic>
        <p:nvPicPr>
          <p:cNvPr id="2050" name="Picture 2" descr="Especial | Agatha Christie, a Rainha do Crime - Plano Crítico">
            <a:extLst>
              <a:ext uri="{FF2B5EF4-FFF2-40B4-BE49-F238E27FC236}">
                <a16:creationId xmlns:a16="http://schemas.microsoft.com/office/drawing/2014/main" id="{EE04808C-B5AB-0D56-1036-18C4D7A613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1812"/>
            <a:ext cx="1318141" cy="8771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6"/>
          <p:cNvSpPr txBox="1">
            <a:spLocks noGrp="1"/>
          </p:cNvSpPr>
          <p:nvPr>
            <p:ph type="title"/>
          </p:nvPr>
        </p:nvSpPr>
        <p:spPr>
          <a:xfrm>
            <a:off x="1381249" y="896112"/>
            <a:ext cx="4398661"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Obras analisadas neste trabalho</a:t>
            </a:r>
            <a:endParaRPr dirty="0"/>
          </a:p>
        </p:txBody>
      </p:sp>
      <p:sp>
        <p:nvSpPr>
          <p:cNvPr id="425" name="Google Shape;425;p36"/>
          <p:cNvSpPr txBox="1">
            <a:spLocks noGrp="1"/>
          </p:cNvSpPr>
          <p:nvPr>
            <p:ph type="body" idx="1"/>
          </p:nvPr>
        </p:nvSpPr>
        <p:spPr>
          <a:xfrm>
            <a:off x="1471017" y="1200787"/>
            <a:ext cx="6809700"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pt-BR" sz="2000" dirty="0"/>
              <a:t>Com uma obra tão extensa, realizamos o trabalho a seguir focado em seis obras (em inglês) da escritora britânica:</a:t>
            </a:r>
          </a:p>
          <a:p>
            <a:pPr marL="0" lvl="0" indent="0" algn="l" rtl="0">
              <a:spcBef>
                <a:spcPts val="600"/>
              </a:spcBef>
              <a:spcAft>
                <a:spcPts val="0"/>
              </a:spcAft>
              <a:buClr>
                <a:schemeClr val="dk1"/>
              </a:buClr>
              <a:buSzPts val="1100"/>
              <a:buFont typeface="Arial"/>
              <a:buNone/>
            </a:pPr>
            <a:endParaRPr sz="2000" dirty="0"/>
          </a:p>
          <a:p>
            <a:pPr marL="457200" lvl="0" indent="-381000" algn="l" rtl="0">
              <a:lnSpc>
                <a:spcPct val="115000"/>
              </a:lnSpc>
              <a:spcBef>
                <a:spcPts val="600"/>
              </a:spcBef>
              <a:spcAft>
                <a:spcPts val="0"/>
              </a:spcAft>
              <a:buClr>
                <a:srgbClr val="000000"/>
              </a:buClr>
              <a:buSzPts val="2400"/>
              <a:buChar char="◉"/>
            </a:pPr>
            <a:r>
              <a:rPr lang="pt-BR" sz="1600" dirty="0"/>
              <a:t>The </a:t>
            </a:r>
            <a:r>
              <a:rPr lang="pt-BR" sz="1600" dirty="0" err="1"/>
              <a:t>Mysterious</a:t>
            </a:r>
            <a:r>
              <a:rPr lang="pt-BR" sz="1600" dirty="0"/>
              <a:t> Affair </a:t>
            </a:r>
            <a:r>
              <a:rPr lang="pt-BR" sz="1600" dirty="0" err="1"/>
              <a:t>at</a:t>
            </a:r>
            <a:r>
              <a:rPr lang="pt-BR" sz="1600" dirty="0"/>
              <a:t> </a:t>
            </a:r>
            <a:r>
              <a:rPr lang="pt-BR" sz="1600" dirty="0" err="1"/>
              <a:t>Styles</a:t>
            </a:r>
            <a:r>
              <a:rPr lang="pt-BR" sz="1600" dirty="0"/>
              <a:t> (1920)</a:t>
            </a:r>
            <a:endParaRPr sz="1600" dirty="0"/>
          </a:p>
          <a:p>
            <a:pPr marL="457200" lvl="0" indent="-381000" algn="l" rtl="0">
              <a:lnSpc>
                <a:spcPct val="115000"/>
              </a:lnSpc>
              <a:spcBef>
                <a:spcPts val="0"/>
              </a:spcBef>
              <a:spcAft>
                <a:spcPts val="0"/>
              </a:spcAft>
              <a:buClr>
                <a:srgbClr val="000000"/>
              </a:buClr>
              <a:buSzPts val="2400"/>
              <a:buChar char="◉"/>
            </a:pPr>
            <a:r>
              <a:rPr lang="en" sz="1600" dirty="0"/>
              <a:t>The Murder on the Links (1923)</a:t>
            </a:r>
            <a:endParaRPr lang="en" sz="1600" u="sng" dirty="0"/>
          </a:p>
          <a:p>
            <a:pPr marL="457200" lvl="0" indent="-381000" algn="l" rtl="0">
              <a:lnSpc>
                <a:spcPct val="115000"/>
              </a:lnSpc>
              <a:spcBef>
                <a:spcPts val="0"/>
              </a:spcBef>
              <a:spcAft>
                <a:spcPts val="0"/>
              </a:spcAft>
              <a:buClr>
                <a:srgbClr val="000000"/>
              </a:buClr>
              <a:buSzPts val="2400"/>
              <a:buChar char="◉"/>
            </a:pPr>
            <a:r>
              <a:rPr lang="pt-BR" sz="1600" u="sng" dirty="0"/>
              <a:t>The Man in </a:t>
            </a:r>
            <a:r>
              <a:rPr lang="pt-BR" sz="1600" u="sng" dirty="0" err="1"/>
              <a:t>the</a:t>
            </a:r>
            <a:r>
              <a:rPr lang="pt-BR" sz="1600" u="sng" dirty="0"/>
              <a:t> Brown </a:t>
            </a:r>
            <a:r>
              <a:rPr lang="pt-BR" sz="1600" u="sng" dirty="0" err="1"/>
              <a:t>Suit</a:t>
            </a:r>
            <a:r>
              <a:rPr lang="pt-BR" sz="1600" u="sng" dirty="0"/>
              <a:t> (1924)</a:t>
            </a:r>
            <a:endParaRPr lang="en" sz="1600" u="sng" dirty="0"/>
          </a:p>
          <a:p>
            <a:pPr marL="457200" lvl="0" indent="-381000" algn="l" rtl="0">
              <a:lnSpc>
                <a:spcPct val="115000"/>
              </a:lnSpc>
              <a:spcBef>
                <a:spcPts val="0"/>
              </a:spcBef>
              <a:spcAft>
                <a:spcPts val="0"/>
              </a:spcAft>
              <a:buClr>
                <a:srgbClr val="000000"/>
              </a:buClr>
              <a:buSzPts val="2400"/>
              <a:buChar char="◉"/>
            </a:pPr>
            <a:r>
              <a:rPr lang="pt-BR" sz="1600" u="sng" dirty="0"/>
              <a:t>The </a:t>
            </a:r>
            <a:r>
              <a:rPr lang="pt-BR" sz="1600" u="sng" dirty="0" err="1"/>
              <a:t>Hunter's</a:t>
            </a:r>
            <a:r>
              <a:rPr lang="pt-BR" sz="1600" u="sng" dirty="0"/>
              <a:t> </a:t>
            </a:r>
            <a:r>
              <a:rPr lang="pt-BR" sz="1600" u="sng" dirty="0" err="1"/>
              <a:t>Lodge</a:t>
            </a:r>
            <a:r>
              <a:rPr lang="pt-BR" sz="1600" u="sng" dirty="0"/>
              <a:t> Case (1924, parte do livro de contos Poirot </a:t>
            </a:r>
            <a:r>
              <a:rPr lang="pt-BR" sz="1600" u="sng" dirty="0" err="1"/>
              <a:t>Investigates</a:t>
            </a:r>
            <a:r>
              <a:rPr lang="pt-BR" sz="1600" u="sng" dirty="0"/>
              <a:t>)</a:t>
            </a:r>
          </a:p>
          <a:p>
            <a:pPr marL="457200" lvl="0" indent="-381000" algn="l" rtl="0">
              <a:lnSpc>
                <a:spcPct val="115000"/>
              </a:lnSpc>
              <a:spcBef>
                <a:spcPts val="0"/>
              </a:spcBef>
              <a:spcAft>
                <a:spcPts val="0"/>
              </a:spcAft>
              <a:buClr>
                <a:srgbClr val="000000"/>
              </a:buClr>
              <a:buSzPts val="2400"/>
              <a:buChar char="◉"/>
            </a:pPr>
            <a:r>
              <a:rPr lang="pt-BR" sz="1600" u="sng" dirty="0"/>
              <a:t>The Case </a:t>
            </a:r>
            <a:r>
              <a:rPr lang="pt-BR" sz="1600" u="sng" dirty="0" err="1"/>
              <a:t>of</a:t>
            </a:r>
            <a:r>
              <a:rPr lang="pt-BR" sz="1600" u="sng" dirty="0"/>
              <a:t> </a:t>
            </a:r>
            <a:r>
              <a:rPr lang="pt-BR" sz="1600" u="sng" dirty="0" err="1"/>
              <a:t>the</a:t>
            </a:r>
            <a:r>
              <a:rPr lang="pt-BR" sz="1600" u="sng" dirty="0"/>
              <a:t> </a:t>
            </a:r>
            <a:r>
              <a:rPr lang="pt-BR" sz="1600" u="sng" dirty="0" err="1"/>
              <a:t>Missing</a:t>
            </a:r>
            <a:r>
              <a:rPr lang="pt-BR" sz="1600" u="sng" dirty="0"/>
              <a:t> Will (1924, parte do livro de contos Poirot </a:t>
            </a:r>
            <a:r>
              <a:rPr lang="pt-BR" sz="1600" u="sng" dirty="0" err="1"/>
              <a:t>Investigates</a:t>
            </a:r>
            <a:endParaRPr lang="en" sz="1600" u="sng" dirty="0"/>
          </a:p>
          <a:p>
            <a:pPr marL="457200" lvl="0" indent="-381000" algn="l" rtl="0">
              <a:lnSpc>
                <a:spcPct val="115000"/>
              </a:lnSpc>
              <a:spcBef>
                <a:spcPts val="0"/>
              </a:spcBef>
              <a:spcAft>
                <a:spcPts val="0"/>
              </a:spcAft>
              <a:buClr>
                <a:srgbClr val="000000"/>
              </a:buClr>
              <a:buSzPts val="2400"/>
              <a:buChar char="◉"/>
            </a:pPr>
            <a:r>
              <a:rPr lang="pt-BR" sz="1600" u="sng" dirty="0"/>
              <a:t>The Plymouth Express (1978, parte do livro de contos </a:t>
            </a:r>
            <a:r>
              <a:rPr lang="pt-BR" sz="1600" u="sng" dirty="0" err="1"/>
              <a:t>Poirot's</a:t>
            </a:r>
            <a:r>
              <a:rPr lang="pt-BR" sz="1600" u="sng" dirty="0"/>
              <a:t> Early Cases)</a:t>
            </a:r>
            <a:endParaRPr sz="1600" dirty="0"/>
          </a:p>
          <a:p>
            <a:pPr marL="0" lvl="0" indent="0" algn="l" rtl="0">
              <a:spcBef>
                <a:spcPts val="600"/>
              </a:spcBef>
              <a:spcAft>
                <a:spcPts val="0"/>
              </a:spcAft>
              <a:buNone/>
            </a:pPr>
            <a:endParaRPr dirty="0"/>
          </a:p>
        </p:txBody>
      </p:sp>
      <p:grpSp>
        <p:nvGrpSpPr>
          <p:cNvPr id="426" name="Google Shape;426;p36"/>
          <p:cNvGrpSpPr/>
          <p:nvPr/>
        </p:nvGrpSpPr>
        <p:grpSpPr>
          <a:xfrm>
            <a:off x="916458" y="1019750"/>
            <a:ext cx="214625" cy="214625"/>
            <a:chOff x="2594050" y="1631825"/>
            <a:chExt cx="439625" cy="439625"/>
          </a:xfrm>
        </p:grpSpPr>
        <p:sp>
          <p:nvSpPr>
            <p:cNvPr id="427" name="Google Shape;427;p3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1" name="Google Shape;431;p3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1381249" y="896112"/>
            <a:ext cx="6580219"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Livros Escolhidos</a:t>
            </a:r>
            <a:endParaRPr dirty="0"/>
          </a:p>
        </p:txBody>
      </p:sp>
      <p:sp>
        <p:nvSpPr>
          <p:cNvPr id="171" name="Google Shape;171;p20"/>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noAutofit/>
          </a:bodyPr>
          <a:lstStyle/>
          <a:p>
            <a:pPr marL="76200" lvl="0" indent="0" algn="l" rtl="0">
              <a:lnSpc>
                <a:spcPct val="115000"/>
              </a:lnSpc>
              <a:spcBef>
                <a:spcPts val="600"/>
              </a:spcBef>
              <a:spcAft>
                <a:spcPts val="0"/>
              </a:spcAft>
              <a:buClr>
                <a:srgbClr val="000000"/>
              </a:buClr>
              <a:buSzPts val="2400"/>
              <a:buNone/>
            </a:pPr>
            <a:r>
              <a:rPr lang="en-US" sz="1800" dirty="0">
                <a:highlight>
                  <a:srgbClr val="C0C0C0"/>
                </a:highlight>
              </a:rPr>
              <a:t>The Mysterious Affair at Styles (1920)</a:t>
            </a:r>
          </a:p>
          <a:p>
            <a:pPr marL="76200" lvl="0" indent="0" algn="l" rtl="0">
              <a:lnSpc>
                <a:spcPct val="115000"/>
              </a:lnSpc>
              <a:spcBef>
                <a:spcPts val="600"/>
              </a:spcBef>
              <a:spcAft>
                <a:spcPts val="0"/>
              </a:spcAft>
              <a:buClr>
                <a:srgbClr val="000000"/>
              </a:buClr>
              <a:buSzPts val="2400"/>
              <a:buNone/>
            </a:pPr>
            <a:endParaRPr lang="en-US" sz="1800" dirty="0"/>
          </a:p>
          <a:p>
            <a:pPr marL="0" lvl="0" indent="0" algn="l" rtl="0">
              <a:spcBef>
                <a:spcPts val="600"/>
              </a:spcBef>
              <a:spcAft>
                <a:spcPts val="0"/>
              </a:spcAft>
              <a:buNone/>
            </a:pPr>
            <a:r>
              <a:rPr lang="en" sz="1400" dirty="0"/>
              <a:t>Lançado em outubro de 1920, foi </a:t>
            </a:r>
            <a:r>
              <a:rPr lang="pt-BR" sz="1400" dirty="0"/>
              <a:t>o primeiro livro da autora. Sua edição de lançamento tinha 296 páginas.</a:t>
            </a:r>
            <a:endParaRPr sz="1400" dirty="0"/>
          </a:p>
        </p:txBody>
      </p:sp>
      <p:sp>
        <p:nvSpPr>
          <p:cNvPr id="172" name="Google Shape;172;p20"/>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highlight>
                  <a:srgbClr val="C0C0C0"/>
                </a:highlight>
              </a:rPr>
              <a:t>The Murder on the Links</a:t>
            </a:r>
          </a:p>
          <a:p>
            <a:pPr marL="0" lvl="0" indent="0" algn="l" rtl="0">
              <a:spcBef>
                <a:spcPts val="600"/>
              </a:spcBef>
              <a:spcAft>
                <a:spcPts val="0"/>
              </a:spcAft>
              <a:buNone/>
            </a:pPr>
            <a:endParaRPr b="1" dirty="0">
              <a:highlight>
                <a:srgbClr val="C0C0C0"/>
              </a:highlight>
            </a:endParaRPr>
          </a:p>
          <a:p>
            <a:pPr marL="0" lvl="0" indent="0" algn="l" rtl="0">
              <a:spcBef>
                <a:spcPts val="600"/>
              </a:spcBef>
              <a:spcAft>
                <a:spcPts val="0"/>
              </a:spcAft>
              <a:buNone/>
            </a:pPr>
            <a:endParaRPr lang="pt-BR" sz="1400" dirty="0"/>
          </a:p>
          <a:p>
            <a:pPr marL="0" lvl="0" indent="0" algn="l" rtl="0">
              <a:spcBef>
                <a:spcPts val="600"/>
              </a:spcBef>
              <a:spcAft>
                <a:spcPts val="0"/>
              </a:spcAft>
              <a:buNone/>
            </a:pPr>
            <a:endParaRPr lang="pt-BR" sz="1400" dirty="0"/>
          </a:p>
          <a:p>
            <a:pPr marL="0" lvl="0" indent="0" algn="l" rtl="0">
              <a:spcBef>
                <a:spcPts val="600"/>
              </a:spcBef>
              <a:spcAft>
                <a:spcPts val="0"/>
              </a:spcAft>
              <a:buNone/>
            </a:pPr>
            <a:r>
              <a:rPr lang="pt-BR" sz="1400" dirty="0"/>
              <a:t>Terceira obra da escritora, o livro de 1923 tinha 298 páginas em sua edição.</a:t>
            </a:r>
          </a:p>
        </p:txBody>
      </p:sp>
      <p:sp>
        <p:nvSpPr>
          <p:cNvPr id="173" name="Google Shape;173;p20"/>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highlight>
                  <a:srgbClr val="C0C0C0"/>
                </a:highlight>
              </a:rPr>
              <a:t>The man in the Brown Suit</a:t>
            </a:r>
          </a:p>
          <a:p>
            <a:pPr marL="0" lvl="0" indent="0" algn="l" rtl="0">
              <a:spcBef>
                <a:spcPts val="600"/>
              </a:spcBef>
              <a:spcAft>
                <a:spcPts val="0"/>
              </a:spcAft>
              <a:buNone/>
            </a:pPr>
            <a:endParaRPr lang="pt-BR" sz="1400" dirty="0"/>
          </a:p>
          <a:p>
            <a:pPr marL="0" lvl="0" indent="0" algn="l" rtl="0">
              <a:spcBef>
                <a:spcPts val="600"/>
              </a:spcBef>
              <a:spcAft>
                <a:spcPts val="0"/>
              </a:spcAft>
              <a:buNone/>
            </a:pPr>
            <a:endParaRPr lang="pt-BR" sz="1400" dirty="0"/>
          </a:p>
          <a:p>
            <a:pPr marL="0" lvl="0" indent="0" algn="l" rtl="0">
              <a:spcBef>
                <a:spcPts val="600"/>
              </a:spcBef>
              <a:spcAft>
                <a:spcPts val="0"/>
              </a:spcAft>
              <a:buNone/>
            </a:pPr>
            <a:endParaRPr lang="pt-BR" sz="1400" dirty="0"/>
          </a:p>
          <a:p>
            <a:pPr marL="0" lvl="0" indent="0" algn="l" rtl="0">
              <a:spcBef>
                <a:spcPts val="600"/>
              </a:spcBef>
              <a:spcAft>
                <a:spcPts val="0"/>
              </a:spcAft>
              <a:buNone/>
            </a:pPr>
            <a:r>
              <a:rPr lang="pt-BR" sz="1400" dirty="0"/>
              <a:t>Obra lançada em agosto de 1924, com edição inicial em capa dura e 312 páginas.</a:t>
            </a:r>
            <a:endParaRPr sz="1400" dirty="0"/>
          </a:p>
          <a:p>
            <a:pPr marL="0" lvl="0" indent="0" algn="l" rtl="0">
              <a:spcBef>
                <a:spcPts val="600"/>
              </a:spcBef>
              <a:spcAft>
                <a:spcPts val="0"/>
              </a:spcAft>
              <a:buNone/>
            </a:pPr>
            <a:endParaRPr dirty="0"/>
          </a:p>
        </p:txBody>
      </p:sp>
      <p:grpSp>
        <p:nvGrpSpPr>
          <p:cNvPr id="174" name="Google Shape;174;p20"/>
          <p:cNvGrpSpPr/>
          <p:nvPr/>
        </p:nvGrpSpPr>
        <p:grpSpPr>
          <a:xfrm>
            <a:off x="916458" y="1019750"/>
            <a:ext cx="214625" cy="214625"/>
            <a:chOff x="2594050" y="1631825"/>
            <a:chExt cx="439625" cy="439625"/>
          </a:xfrm>
        </p:grpSpPr>
        <p:sp>
          <p:nvSpPr>
            <p:cNvPr id="175" name="Google Shape;175;p2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1381249" y="896112"/>
            <a:ext cx="6580219"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Contos Escolhidos</a:t>
            </a:r>
            <a:endParaRPr dirty="0"/>
          </a:p>
        </p:txBody>
      </p:sp>
      <p:sp>
        <p:nvSpPr>
          <p:cNvPr id="171" name="Google Shape;171;p20"/>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noAutofit/>
          </a:bodyPr>
          <a:lstStyle/>
          <a:p>
            <a:pPr marL="76200" lvl="0" indent="0" algn="l" rtl="0">
              <a:lnSpc>
                <a:spcPct val="115000"/>
              </a:lnSpc>
              <a:spcBef>
                <a:spcPts val="600"/>
              </a:spcBef>
              <a:spcAft>
                <a:spcPts val="0"/>
              </a:spcAft>
              <a:buClr>
                <a:srgbClr val="000000"/>
              </a:buClr>
              <a:buSzPts val="2400"/>
              <a:buNone/>
            </a:pPr>
            <a:r>
              <a:rPr lang="en-US" sz="1800" dirty="0">
                <a:highlight>
                  <a:srgbClr val="C0C0C0"/>
                </a:highlight>
              </a:rPr>
              <a:t>The Mystery of Hunter's Lodge</a:t>
            </a:r>
            <a:endParaRPr lang="en-US" sz="1800" dirty="0"/>
          </a:p>
          <a:p>
            <a:pPr marL="0" lvl="0" indent="0" algn="l" rtl="0">
              <a:spcBef>
                <a:spcPts val="600"/>
              </a:spcBef>
              <a:spcAft>
                <a:spcPts val="0"/>
              </a:spcAft>
              <a:buNone/>
            </a:pPr>
            <a:r>
              <a:rPr lang="pt-BR" sz="1400" dirty="0"/>
              <a:t>Parte da coletânea de contos chamada Poirot </a:t>
            </a:r>
            <a:r>
              <a:rPr lang="pt-BR" sz="1400" dirty="0" err="1"/>
              <a:t>Investigates</a:t>
            </a:r>
            <a:r>
              <a:rPr lang="pt-BR" sz="1400" dirty="0"/>
              <a:t>, que foi lançada em março de 1924, este conto é o quarto da obra e toma 14 páginas do livro.</a:t>
            </a:r>
            <a:endParaRPr sz="1400" dirty="0"/>
          </a:p>
        </p:txBody>
      </p:sp>
      <p:sp>
        <p:nvSpPr>
          <p:cNvPr id="172" name="Google Shape;172;p20"/>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a:highlight>
                  <a:srgbClr val="C0C0C0"/>
                </a:highlight>
              </a:rPr>
              <a:t>The Case of the Missing Wil</a:t>
            </a:r>
            <a:endParaRPr b="1" dirty="0">
              <a:highlight>
                <a:srgbClr val="C0C0C0"/>
              </a:highlight>
            </a:endParaRPr>
          </a:p>
          <a:p>
            <a:pPr marL="0" lvl="0" indent="0" algn="l" rtl="0">
              <a:spcBef>
                <a:spcPts val="600"/>
              </a:spcBef>
              <a:spcAft>
                <a:spcPts val="0"/>
              </a:spcAft>
              <a:buNone/>
            </a:pPr>
            <a:endParaRPr lang="pt-BR" sz="1400" dirty="0"/>
          </a:p>
          <a:p>
            <a:pPr marL="0" lvl="0" indent="0" algn="l" rtl="0">
              <a:spcBef>
                <a:spcPts val="600"/>
              </a:spcBef>
              <a:spcAft>
                <a:spcPts val="0"/>
              </a:spcAft>
              <a:buNone/>
            </a:pPr>
            <a:endParaRPr lang="pt-BR" sz="1400" dirty="0"/>
          </a:p>
          <a:p>
            <a:pPr marL="0" lvl="0" indent="0" algn="l" rtl="0">
              <a:spcBef>
                <a:spcPts val="600"/>
              </a:spcBef>
              <a:spcAft>
                <a:spcPts val="0"/>
              </a:spcAft>
              <a:buNone/>
            </a:pPr>
            <a:r>
              <a:rPr lang="pt-BR" sz="1400" dirty="0"/>
              <a:t>Este conto é o 11º conto da coletânea Poirot </a:t>
            </a:r>
            <a:r>
              <a:rPr lang="pt-BR" sz="1400" dirty="0" err="1"/>
              <a:t>Investigates</a:t>
            </a:r>
            <a:r>
              <a:rPr lang="pt-BR" sz="1400" dirty="0"/>
              <a:t>, com 11 páginas dedicadas a estória.</a:t>
            </a:r>
          </a:p>
        </p:txBody>
      </p:sp>
      <p:sp>
        <p:nvSpPr>
          <p:cNvPr id="173" name="Google Shape;173;p20"/>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pt-BR" sz="1800" dirty="0">
                <a:highlight>
                  <a:srgbClr val="C0C0C0"/>
                </a:highlight>
              </a:rPr>
              <a:t>The Plymouth Express</a:t>
            </a:r>
            <a:endParaRPr lang="pt-BR" sz="1400" dirty="0"/>
          </a:p>
          <a:p>
            <a:pPr marL="0" lvl="0" indent="0" algn="l" rtl="0">
              <a:spcBef>
                <a:spcPts val="600"/>
              </a:spcBef>
              <a:spcAft>
                <a:spcPts val="0"/>
              </a:spcAft>
              <a:buNone/>
            </a:pPr>
            <a:endParaRPr lang="pt-BR" sz="1400" dirty="0"/>
          </a:p>
          <a:p>
            <a:pPr marL="0" lvl="0" indent="0" algn="l" rtl="0">
              <a:spcBef>
                <a:spcPts val="600"/>
              </a:spcBef>
              <a:spcAft>
                <a:spcPts val="0"/>
              </a:spcAft>
              <a:buNone/>
            </a:pPr>
            <a:endParaRPr lang="pt-BR" sz="1400" dirty="0"/>
          </a:p>
          <a:p>
            <a:pPr marL="0" lvl="0" indent="0" algn="l" rtl="0">
              <a:spcBef>
                <a:spcPts val="600"/>
              </a:spcBef>
              <a:spcAft>
                <a:spcPts val="0"/>
              </a:spcAft>
              <a:buNone/>
            </a:pPr>
            <a:r>
              <a:rPr lang="pt-BR" sz="1400" dirty="0"/>
              <a:t>Apesar de ter sido publicado em 1923 no jornal The Sketch, este conto se tornou famoso somente em 1974, com o lançamento da coletânea </a:t>
            </a:r>
            <a:r>
              <a:rPr lang="pt-BR" sz="1400" dirty="0" err="1"/>
              <a:t>Poirot’s</a:t>
            </a:r>
            <a:r>
              <a:rPr lang="pt-BR" sz="1400" dirty="0"/>
              <a:t> Early Cases.</a:t>
            </a:r>
            <a:endParaRPr sz="1400" dirty="0"/>
          </a:p>
          <a:p>
            <a:pPr marL="0" lvl="0" indent="0" algn="l" rtl="0">
              <a:spcBef>
                <a:spcPts val="600"/>
              </a:spcBef>
              <a:spcAft>
                <a:spcPts val="0"/>
              </a:spcAft>
              <a:buNone/>
            </a:pPr>
            <a:endParaRPr dirty="0"/>
          </a:p>
        </p:txBody>
      </p:sp>
      <p:grpSp>
        <p:nvGrpSpPr>
          <p:cNvPr id="174" name="Google Shape;174;p20"/>
          <p:cNvGrpSpPr/>
          <p:nvPr/>
        </p:nvGrpSpPr>
        <p:grpSpPr>
          <a:xfrm>
            <a:off x="916458" y="1019750"/>
            <a:ext cx="214625" cy="214625"/>
            <a:chOff x="2594050" y="1631825"/>
            <a:chExt cx="439625" cy="439625"/>
          </a:xfrm>
        </p:grpSpPr>
        <p:sp>
          <p:nvSpPr>
            <p:cNvPr id="175" name="Google Shape;175;p2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024485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pt-BR" dirty="0"/>
            </a:br>
            <a:r>
              <a:rPr lang="pt-BR" dirty="0"/>
              <a:t>Preparação:</a:t>
            </a:r>
          </a:p>
        </p:txBody>
      </p:sp>
      <p:sp>
        <p:nvSpPr>
          <p:cNvPr id="111" name="Google Shape;111;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Importação, tratamento e modelagem dos dados para análise</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Lora"/>
                <a:ea typeface="Lora"/>
                <a:cs typeface="Lora"/>
                <a:sym typeface="Lora"/>
              </a:rPr>
              <a:t>1</a:t>
            </a:r>
            <a:endParaRPr sz="240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dirty="0" err="1"/>
              <a:t>Gutenbergr</a:t>
            </a:r>
            <a:r>
              <a:rPr lang="pt-BR" dirty="0"/>
              <a:t>:</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pt-BR" sz="1400" dirty="0"/>
              <a:t>Para o nosso trabalho utilizamos a Biblioteca </a:t>
            </a:r>
            <a:r>
              <a:rPr lang="pt-BR" sz="1400" dirty="0" err="1"/>
              <a:t>gutenbergr</a:t>
            </a:r>
            <a:r>
              <a:rPr lang="pt-BR" sz="1400" dirty="0"/>
              <a:t> para importar os livros da Agatha Christie</a:t>
            </a:r>
            <a:endParaRPr lang="pt-BR" sz="1000" dirty="0"/>
          </a:p>
          <a:p>
            <a:pPr marL="457200" lvl="0" indent="-381000" algn="l" rtl="0">
              <a:spcBef>
                <a:spcPts val="600"/>
              </a:spcBef>
              <a:spcAft>
                <a:spcPts val="0"/>
              </a:spcAft>
              <a:buClr>
                <a:schemeClr val="accent1"/>
              </a:buClr>
              <a:buSzPts val="2400"/>
              <a:buChar char="◉"/>
            </a:pPr>
            <a:r>
              <a:rPr lang="pt-BR" sz="1400" dirty="0"/>
              <a:t>Essa biblioteca permite a importação de mais de 60.000 livros direto para o R para que possa ser manuseado em projetos de analise de texto</a:t>
            </a:r>
          </a:p>
          <a:p>
            <a:pPr marL="457200" lvl="0" indent="-381000" algn="l" rtl="0">
              <a:spcBef>
                <a:spcPts val="600"/>
              </a:spcBef>
              <a:spcAft>
                <a:spcPts val="0"/>
              </a:spcAft>
              <a:buClr>
                <a:schemeClr val="accent1"/>
              </a:buClr>
              <a:buSzPts val="2400"/>
              <a:buChar char="◉"/>
            </a:pPr>
            <a:r>
              <a:rPr lang="pt-BR" sz="1400" dirty="0"/>
              <a:t>Com isso adicionamos suas obras a um data frame com duas colunas, onde cada linha representa uma linha do livro</a:t>
            </a:r>
          </a:p>
          <a:p>
            <a:pPr marL="76200" lvl="0" indent="0" algn="l" rtl="0">
              <a:spcBef>
                <a:spcPts val="600"/>
              </a:spcBef>
              <a:spcAft>
                <a:spcPts val="0"/>
              </a:spcAft>
              <a:buClr>
                <a:schemeClr val="accent1"/>
              </a:buClr>
              <a:buSzPts val="2400"/>
              <a:buNone/>
            </a:pPr>
            <a:endParaRPr sz="1400" dirty="0"/>
          </a:p>
          <a:p>
            <a:pPr marL="0" lvl="0" indent="0" algn="l" rtl="0">
              <a:spcBef>
                <a:spcPts val="600"/>
              </a:spcBef>
              <a:spcAft>
                <a:spcPts val="0"/>
              </a:spcAft>
              <a:buClr>
                <a:schemeClr val="dk1"/>
              </a:buClr>
              <a:buSzPts val="1100"/>
              <a:buFont typeface="Arial"/>
              <a:buNone/>
            </a:pPr>
            <a:r>
              <a:rPr lang="pt-BR" dirty="0"/>
              <a:t>A partir dos livros importados, buscamos juntar os </a:t>
            </a:r>
            <a:r>
              <a:rPr lang="pt-BR" dirty="0" err="1"/>
              <a:t>dataframes</a:t>
            </a:r>
            <a:r>
              <a:rPr lang="pt-BR" dirty="0"/>
              <a:t> em uma única base para se iniciar o processo de </a:t>
            </a:r>
            <a:r>
              <a:rPr lang="pt-BR" dirty="0" err="1"/>
              <a:t>Tokenização</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body" idx="1"/>
          </p:nvPr>
        </p:nvSpPr>
        <p:spPr>
          <a:xfrm>
            <a:off x="1381249" y="1618700"/>
            <a:ext cx="7632121" cy="323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highlight>
                  <a:schemeClr val="accent1"/>
                </a:highlight>
              </a:rPr>
              <a:t>Como funciona:</a:t>
            </a:r>
            <a:endParaRPr b="1" dirty="0">
              <a:highlight>
                <a:schemeClr val="accent1"/>
              </a:highlight>
            </a:endParaRPr>
          </a:p>
          <a:p>
            <a:pPr marL="0" lvl="0" indent="0" algn="l" rtl="0">
              <a:spcBef>
                <a:spcPts val="600"/>
              </a:spcBef>
              <a:spcAft>
                <a:spcPts val="0"/>
              </a:spcAft>
              <a:buNone/>
            </a:pPr>
            <a:r>
              <a:rPr lang="pt-BR" dirty="0"/>
              <a:t>O processo de </a:t>
            </a:r>
            <a:r>
              <a:rPr lang="pt-BR" dirty="0" err="1"/>
              <a:t>tokenização</a:t>
            </a:r>
            <a:r>
              <a:rPr lang="pt-BR" dirty="0"/>
              <a:t> consiste em estruturar o Data frame importado, onde cada palavra representa uma linha, para um data frame onde cada linha representa uma palavra de seu respectivo livro. Com isso, conseguimos quantificar o número de vezes em que cada palavra apareceu no livro e também a frequência de uma palavra em cada um dos livros, quando se trata de uma análise comparativa. Esse processo é essencial para a maioria das analises realizadas em Mineração de Texto.</a:t>
            </a:r>
          </a:p>
        </p:txBody>
      </p:sp>
      <p:sp>
        <p:nvSpPr>
          <p:cNvPr id="158" name="Google Shape;158;p19"/>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dirty="0" err="1"/>
              <a:t>Tokenização</a:t>
            </a:r>
            <a:r>
              <a:rPr lang="pt-BR" dirty="0"/>
              <a:t>:</a:t>
            </a:r>
          </a:p>
        </p:txBody>
      </p:sp>
      <p:grpSp>
        <p:nvGrpSpPr>
          <p:cNvPr id="160" name="Google Shape;160;p19"/>
          <p:cNvGrpSpPr/>
          <p:nvPr/>
        </p:nvGrpSpPr>
        <p:grpSpPr>
          <a:xfrm>
            <a:off x="916458" y="1019750"/>
            <a:ext cx="214625" cy="214625"/>
            <a:chOff x="2594050" y="1631825"/>
            <a:chExt cx="439625" cy="439625"/>
          </a:xfrm>
        </p:grpSpPr>
        <p:sp>
          <p:nvSpPr>
            <p:cNvPr id="161" name="Google Shape;161;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1640</Words>
  <Application>Microsoft Office PowerPoint</Application>
  <PresentationFormat>Apresentação na tela (16:9)</PresentationFormat>
  <Paragraphs>149</Paragraphs>
  <Slides>23</Slides>
  <Notes>23</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23</vt:i4>
      </vt:variant>
    </vt:vector>
  </HeadingPairs>
  <TitlesOfParts>
    <vt:vector size="30" baseType="lpstr">
      <vt:lpstr>prata</vt:lpstr>
      <vt:lpstr>Lora</vt:lpstr>
      <vt:lpstr>Arial</vt:lpstr>
      <vt:lpstr>Montserrat</vt:lpstr>
      <vt:lpstr>Quattrocento Sans</vt:lpstr>
      <vt:lpstr>Liberation Serif</vt:lpstr>
      <vt:lpstr>Viola template</vt:lpstr>
      <vt:lpstr>TRABALHO DE MINERAÇÃO DE TEXTO  MBA – Big Data &amp; Bussiness Analytics Prof. Gustavo Mirapalheta </vt:lpstr>
      <vt:lpstr>Introdução:</vt:lpstr>
      <vt:lpstr>Curiosidades sobre a autora</vt:lpstr>
      <vt:lpstr>Obras analisadas neste trabalho</vt:lpstr>
      <vt:lpstr>Livros Escolhidos</vt:lpstr>
      <vt:lpstr>Contos Escolhidos</vt:lpstr>
      <vt:lpstr> Preparação:</vt:lpstr>
      <vt:lpstr>Gutenbergr:</vt:lpstr>
      <vt:lpstr>Tokenização:</vt:lpstr>
      <vt:lpstr>Tokenização:</vt:lpstr>
      <vt:lpstr>47.863 linhas</vt:lpstr>
      <vt:lpstr> Análise de Sentimentos:</vt:lpstr>
      <vt:lpstr>Apresentação do PowerPoint</vt:lpstr>
      <vt:lpstr>Sentimentalização (get_sentiments (“bing”)</vt:lpstr>
      <vt:lpstr>Sentimentalização (get_sentiments (“bing”)</vt:lpstr>
      <vt:lpstr>Sentimentalização (get_sentiments (“bing”)</vt:lpstr>
      <vt:lpstr> Distribuição de palavras</vt:lpstr>
      <vt:lpstr>Palavras mais recorrentes</vt:lpstr>
      <vt:lpstr>Palavras positivas x palavras negativas</vt:lpstr>
      <vt:lpstr>Ocorrências de termos por obra</vt:lpstr>
      <vt:lpstr>Palavras positivas x palavras negativas</vt:lpstr>
      <vt:lpstr>Aplicação da Lei de Zipf</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TRABALHO DE MINERAÇÃO DE TEXTO FGV -</dc:title>
  <dc:creator>Fabio Ivo Rodrigues Monteiro</dc:creator>
  <cp:lastModifiedBy>Fábio Monteiro</cp:lastModifiedBy>
  <cp:revision>3</cp:revision>
  <dcterms:modified xsi:type="dcterms:W3CDTF">2022-05-29T22:31:22Z</dcterms:modified>
</cp:coreProperties>
</file>