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5" r:id="rId7"/>
    <p:sldId id="266" r:id="rId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41" autoAdjust="0"/>
    <p:restoredTop sz="94660"/>
  </p:normalViewPr>
  <p:slideViewPr>
    <p:cSldViewPr snapToGrid="0">
      <p:cViewPr varScale="1">
        <p:scale>
          <a:sx n="75" d="100"/>
          <a:sy n="75" d="100"/>
        </p:scale>
        <p:origin x="4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9CB883E6-420B-493E-8265-BB3BFF90EEC7}" type="datetimeFigureOut">
              <a:rPr lang="pt-BR" smtClean="0"/>
              <a:t>26/10/2022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4E97EB2-0F82-4F58-ACC4-667B568864B5}" type="slidenum">
              <a:rPr lang="pt-BR" smtClean="0"/>
              <a:t>‹nº›</a:t>
            </a:fld>
            <a:endParaRPr lang="pt-BR"/>
          </a:p>
        </p:txBody>
      </p:sp>
    </p:spTree>
    <p:extLst>
      <p:ext uri="{BB962C8B-B14F-4D97-AF65-F5344CB8AC3E}">
        <p14:creationId xmlns:p14="http://schemas.microsoft.com/office/powerpoint/2010/main" val="2602432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CB883E6-420B-493E-8265-BB3BFF90EEC7}" type="datetimeFigureOut">
              <a:rPr lang="pt-BR" smtClean="0"/>
              <a:t>26/10/2022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4E97EB2-0F82-4F58-ACC4-667B568864B5}" type="slidenum">
              <a:rPr lang="pt-BR" smtClean="0"/>
              <a:t>‹nº›</a:t>
            </a:fld>
            <a:endParaRPr lang="pt-BR"/>
          </a:p>
        </p:txBody>
      </p:sp>
    </p:spTree>
    <p:extLst>
      <p:ext uri="{BB962C8B-B14F-4D97-AF65-F5344CB8AC3E}">
        <p14:creationId xmlns:p14="http://schemas.microsoft.com/office/powerpoint/2010/main" val="1873114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CB883E6-420B-493E-8265-BB3BFF90EEC7}" type="datetimeFigureOut">
              <a:rPr lang="pt-BR" smtClean="0"/>
              <a:t>26/10/2022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4E97EB2-0F82-4F58-ACC4-667B568864B5}" type="slidenum">
              <a:rPr lang="pt-BR" smtClean="0"/>
              <a:t>‹nº›</a:t>
            </a:fld>
            <a:endParaRPr lang="pt-BR"/>
          </a:p>
        </p:txBody>
      </p:sp>
    </p:spTree>
    <p:extLst>
      <p:ext uri="{BB962C8B-B14F-4D97-AF65-F5344CB8AC3E}">
        <p14:creationId xmlns:p14="http://schemas.microsoft.com/office/powerpoint/2010/main" val="2927921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CB883E6-420B-493E-8265-BB3BFF90EEC7}" type="datetimeFigureOut">
              <a:rPr lang="pt-BR" smtClean="0"/>
              <a:t>26/10/2022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4E97EB2-0F82-4F58-ACC4-667B568864B5}" type="slidenum">
              <a:rPr lang="pt-BR" smtClean="0"/>
              <a:t>‹nº›</a:t>
            </a:fld>
            <a:endParaRPr lang="pt-BR"/>
          </a:p>
        </p:txBody>
      </p:sp>
    </p:spTree>
    <p:extLst>
      <p:ext uri="{BB962C8B-B14F-4D97-AF65-F5344CB8AC3E}">
        <p14:creationId xmlns:p14="http://schemas.microsoft.com/office/powerpoint/2010/main" val="2807016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9CB883E6-420B-493E-8265-BB3BFF90EEC7}" type="datetimeFigureOut">
              <a:rPr lang="pt-BR" smtClean="0"/>
              <a:t>26/10/2022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4E97EB2-0F82-4F58-ACC4-667B568864B5}" type="slidenum">
              <a:rPr lang="pt-BR" smtClean="0"/>
              <a:t>‹nº›</a:t>
            </a:fld>
            <a:endParaRPr lang="pt-BR"/>
          </a:p>
        </p:txBody>
      </p:sp>
    </p:spTree>
    <p:extLst>
      <p:ext uri="{BB962C8B-B14F-4D97-AF65-F5344CB8AC3E}">
        <p14:creationId xmlns:p14="http://schemas.microsoft.com/office/powerpoint/2010/main" val="143882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9CB883E6-420B-493E-8265-BB3BFF90EEC7}" type="datetimeFigureOut">
              <a:rPr lang="pt-BR" smtClean="0"/>
              <a:t>26/10/2022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4E97EB2-0F82-4F58-ACC4-667B568864B5}" type="slidenum">
              <a:rPr lang="pt-BR" smtClean="0"/>
              <a:t>‹nº›</a:t>
            </a:fld>
            <a:endParaRPr lang="pt-BR"/>
          </a:p>
        </p:txBody>
      </p:sp>
    </p:spTree>
    <p:extLst>
      <p:ext uri="{BB962C8B-B14F-4D97-AF65-F5344CB8AC3E}">
        <p14:creationId xmlns:p14="http://schemas.microsoft.com/office/powerpoint/2010/main" val="387450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9CB883E6-420B-493E-8265-BB3BFF90EEC7}" type="datetimeFigureOut">
              <a:rPr lang="pt-BR" smtClean="0"/>
              <a:t>26/10/2022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64E97EB2-0F82-4F58-ACC4-667B568864B5}" type="slidenum">
              <a:rPr lang="pt-BR" smtClean="0"/>
              <a:t>‹nº›</a:t>
            </a:fld>
            <a:endParaRPr lang="pt-BR"/>
          </a:p>
        </p:txBody>
      </p:sp>
    </p:spTree>
    <p:extLst>
      <p:ext uri="{BB962C8B-B14F-4D97-AF65-F5344CB8AC3E}">
        <p14:creationId xmlns:p14="http://schemas.microsoft.com/office/powerpoint/2010/main" val="3310901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9CB883E6-420B-493E-8265-BB3BFF90EEC7}" type="datetimeFigureOut">
              <a:rPr lang="pt-BR" smtClean="0"/>
              <a:t>26/10/2022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64E97EB2-0F82-4F58-ACC4-667B568864B5}" type="slidenum">
              <a:rPr lang="pt-BR" smtClean="0"/>
              <a:t>‹nº›</a:t>
            </a:fld>
            <a:endParaRPr lang="pt-BR"/>
          </a:p>
        </p:txBody>
      </p:sp>
    </p:spTree>
    <p:extLst>
      <p:ext uri="{BB962C8B-B14F-4D97-AF65-F5344CB8AC3E}">
        <p14:creationId xmlns:p14="http://schemas.microsoft.com/office/powerpoint/2010/main" val="2447380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CB883E6-420B-493E-8265-BB3BFF90EEC7}" type="datetimeFigureOut">
              <a:rPr lang="pt-BR" smtClean="0"/>
              <a:t>26/10/2022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64E97EB2-0F82-4F58-ACC4-667B568864B5}" type="slidenum">
              <a:rPr lang="pt-BR" smtClean="0"/>
              <a:t>‹nº›</a:t>
            </a:fld>
            <a:endParaRPr lang="pt-BR"/>
          </a:p>
        </p:txBody>
      </p:sp>
    </p:spTree>
    <p:extLst>
      <p:ext uri="{BB962C8B-B14F-4D97-AF65-F5344CB8AC3E}">
        <p14:creationId xmlns:p14="http://schemas.microsoft.com/office/powerpoint/2010/main" val="2884953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9CB883E6-420B-493E-8265-BB3BFF90EEC7}" type="datetimeFigureOut">
              <a:rPr lang="pt-BR" smtClean="0"/>
              <a:t>26/10/2022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4E97EB2-0F82-4F58-ACC4-667B568864B5}" type="slidenum">
              <a:rPr lang="pt-BR" smtClean="0"/>
              <a:t>‹nº›</a:t>
            </a:fld>
            <a:endParaRPr lang="pt-BR"/>
          </a:p>
        </p:txBody>
      </p:sp>
    </p:spTree>
    <p:extLst>
      <p:ext uri="{BB962C8B-B14F-4D97-AF65-F5344CB8AC3E}">
        <p14:creationId xmlns:p14="http://schemas.microsoft.com/office/powerpoint/2010/main" val="3628910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9CB883E6-420B-493E-8265-BB3BFF90EEC7}" type="datetimeFigureOut">
              <a:rPr lang="pt-BR" smtClean="0"/>
              <a:t>26/10/2022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4E97EB2-0F82-4F58-ACC4-667B568864B5}" type="slidenum">
              <a:rPr lang="pt-BR" smtClean="0"/>
              <a:t>‹nº›</a:t>
            </a:fld>
            <a:endParaRPr lang="pt-BR"/>
          </a:p>
        </p:txBody>
      </p:sp>
    </p:spTree>
    <p:extLst>
      <p:ext uri="{BB962C8B-B14F-4D97-AF65-F5344CB8AC3E}">
        <p14:creationId xmlns:p14="http://schemas.microsoft.com/office/powerpoint/2010/main" val="1838392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883E6-420B-493E-8265-BB3BFF90EEC7}" type="datetimeFigureOut">
              <a:rPr lang="pt-BR" smtClean="0"/>
              <a:t>26/10/2022</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E97EB2-0F82-4F58-ACC4-667B568864B5}" type="slidenum">
              <a:rPr lang="pt-BR" smtClean="0"/>
              <a:t>‹nº›</a:t>
            </a:fld>
            <a:endParaRPr lang="pt-BR"/>
          </a:p>
        </p:txBody>
      </p:sp>
    </p:spTree>
    <p:extLst>
      <p:ext uri="{BB962C8B-B14F-4D97-AF65-F5344CB8AC3E}">
        <p14:creationId xmlns:p14="http://schemas.microsoft.com/office/powerpoint/2010/main" val="1378707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Agrupar 5"/>
          <p:cNvGrpSpPr/>
          <p:nvPr/>
        </p:nvGrpSpPr>
        <p:grpSpPr>
          <a:xfrm>
            <a:off x="-2" y="0"/>
            <a:ext cx="12192003" cy="6858000"/>
            <a:chOff x="-2" y="0"/>
            <a:chExt cx="12192003" cy="6858000"/>
          </a:xfrm>
        </p:grpSpPr>
        <p:pic>
          <p:nvPicPr>
            <p:cNvPr id="7" name="Imagem 6"/>
            <p:cNvPicPr>
              <a:picLocks noChangeAspect="1"/>
            </p:cNvPicPr>
            <p:nvPr/>
          </p:nvPicPr>
          <p:blipFill rotWithShape="1">
            <a:blip r:embed="rId2">
              <a:extLst>
                <a:ext uri="{28A0092B-C50C-407E-A947-70E740481C1C}">
                  <a14:useLocalDpi xmlns:a14="http://schemas.microsoft.com/office/drawing/2010/main" val="0"/>
                </a:ext>
              </a:extLst>
            </a:blip>
            <a:srcRect b="17912"/>
            <a:stretch/>
          </p:blipFill>
          <p:spPr>
            <a:xfrm>
              <a:off x="-1" y="3503769"/>
              <a:ext cx="1209844" cy="2439831"/>
            </a:xfrm>
            <a:prstGeom prst="rect">
              <a:avLst/>
            </a:prstGeom>
          </p:spPr>
        </p:pic>
        <p:cxnSp>
          <p:nvCxnSpPr>
            <p:cNvPr id="8" name="Conector reto 7"/>
            <p:cNvCxnSpPr/>
            <p:nvPr/>
          </p:nvCxnSpPr>
          <p:spPr>
            <a:xfrm>
              <a:off x="1209843" y="0"/>
              <a:ext cx="25400" cy="6858000"/>
            </a:xfrm>
            <a:prstGeom prst="line">
              <a:avLst/>
            </a:prstGeom>
            <a:ln w="38100">
              <a:solidFill>
                <a:srgbClr val="EFE4B0"/>
              </a:solidFill>
            </a:ln>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a:off x="1298742" y="0"/>
              <a:ext cx="25400" cy="6858000"/>
            </a:xfrm>
            <a:prstGeom prst="line">
              <a:avLst/>
            </a:prstGeom>
            <a:ln w="38100">
              <a:solidFill>
                <a:srgbClr val="FF7F27"/>
              </a:solidFill>
            </a:ln>
          </p:spPr>
          <p:style>
            <a:lnRef idx="1">
              <a:schemeClr val="accent1"/>
            </a:lnRef>
            <a:fillRef idx="0">
              <a:schemeClr val="accent1"/>
            </a:fillRef>
            <a:effectRef idx="0">
              <a:schemeClr val="accent1"/>
            </a:effectRef>
            <a:fontRef idx="minor">
              <a:schemeClr val="tx1"/>
            </a:fontRef>
          </p:style>
        </p:cxnSp>
        <p:cxnSp>
          <p:nvCxnSpPr>
            <p:cNvPr id="10" name="Conector reto 9"/>
            <p:cNvCxnSpPr/>
            <p:nvPr/>
          </p:nvCxnSpPr>
          <p:spPr>
            <a:xfrm>
              <a:off x="1387641" y="0"/>
              <a:ext cx="25400" cy="6858000"/>
            </a:xfrm>
            <a:prstGeom prst="line">
              <a:avLst/>
            </a:prstGeom>
            <a:ln w="38100">
              <a:solidFill>
                <a:srgbClr val="FFC90E"/>
              </a:solidFill>
            </a:ln>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a:off x="0" y="266700"/>
              <a:ext cx="12192001" cy="0"/>
            </a:xfrm>
            <a:prstGeom prst="line">
              <a:avLst/>
            </a:prstGeom>
            <a:ln w="38100">
              <a:solidFill>
                <a:srgbClr val="EFE4B0"/>
              </a:solidFill>
            </a:ln>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a:xfrm>
              <a:off x="-1" y="355600"/>
              <a:ext cx="12192001" cy="0"/>
            </a:xfrm>
            <a:prstGeom prst="line">
              <a:avLst/>
            </a:prstGeom>
            <a:ln w="38100">
              <a:solidFill>
                <a:srgbClr val="FF7F27"/>
              </a:solidFill>
            </a:ln>
          </p:spPr>
          <p:style>
            <a:lnRef idx="1">
              <a:schemeClr val="accent1"/>
            </a:lnRef>
            <a:fillRef idx="0">
              <a:schemeClr val="accent1"/>
            </a:fillRef>
            <a:effectRef idx="0">
              <a:schemeClr val="accent1"/>
            </a:effectRef>
            <a:fontRef idx="minor">
              <a:schemeClr val="tx1"/>
            </a:fontRef>
          </p:style>
        </p:cxnSp>
        <p:cxnSp>
          <p:nvCxnSpPr>
            <p:cNvPr id="13" name="Conector reto 12"/>
            <p:cNvCxnSpPr/>
            <p:nvPr/>
          </p:nvCxnSpPr>
          <p:spPr>
            <a:xfrm>
              <a:off x="-2" y="444500"/>
              <a:ext cx="12192001" cy="0"/>
            </a:xfrm>
            <a:prstGeom prst="line">
              <a:avLst/>
            </a:prstGeom>
            <a:ln w="38100">
              <a:solidFill>
                <a:srgbClr val="FFC90E"/>
              </a:solidFill>
            </a:ln>
          </p:spPr>
          <p:style>
            <a:lnRef idx="1">
              <a:schemeClr val="accent1"/>
            </a:lnRef>
            <a:fillRef idx="0">
              <a:schemeClr val="accent1"/>
            </a:fillRef>
            <a:effectRef idx="0">
              <a:schemeClr val="accent1"/>
            </a:effectRef>
            <a:fontRef idx="minor">
              <a:schemeClr val="tx1"/>
            </a:fontRef>
          </p:style>
        </p:cxnSp>
        <p:pic>
          <p:nvPicPr>
            <p:cNvPr id="14" name="Imagem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H="1">
              <a:off x="9563100" y="2446284"/>
              <a:ext cx="2628900" cy="4411716"/>
            </a:xfrm>
            <a:prstGeom prst="rect">
              <a:avLst/>
            </a:prstGeom>
          </p:spPr>
        </p:pic>
        <p:pic>
          <p:nvPicPr>
            <p:cNvPr id="15" name="Imagem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870" y="5935898"/>
              <a:ext cx="922102" cy="922102"/>
            </a:xfrm>
            <a:prstGeom prst="rect">
              <a:avLst/>
            </a:prstGeom>
          </p:spPr>
        </p:pic>
      </p:grpSp>
      <p:sp>
        <p:nvSpPr>
          <p:cNvPr id="2" name="Título 1"/>
          <p:cNvSpPr>
            <a:spLocks noGrp="1"/>
          </p:cNvSpPr>
          <p:nvPr>
            <p:ph type="ctrTitle"/>
          </p:nvPr>
        </p:nvSpPr>
        <p:spPr/>
        <p:txBody>
          <a:bodyPr>
            <a:normAutofit/>
          </a:bodyPr>
          <a:lstStyle/>
          <a:p>
            <a:r>
              <a:rPr lang="en-US" dirty="0" smtClean="0"/>
              <a:t>Current Refinement of The Project Proposal</a:t>
            </a:r>
            <a:endParaRPr lang="pt-BR" dirty="0"/>
          </a:p>
        </p:txBody>
      </p:sp>
      <p:sp>
        <p:nvSpPr>
          <p:cNvPr id="3" name="Subtítulo 2"/>
          <p:cNvSpPr>
            <a:spLocks noGrp="1"/>
          </p:cNvSpPr>
          <p:nvPr>
            <p:ph type="subTitle" idx="1"/>
          </p:nvPr>
        </p:nvSpPr>
        <p:spPr>
          <a:xfrm>
            <a:off x="1524000" y="3602037"/>
            <a:ext cx="9144000" cy="1942419"/>
          </a:xfrm>
        </p:spPr>
        <p:txBody>
          <a:bodyPr>
            <a:normAutofit/>
          </a:bodyPr>
          <a:lstStyle/>
          <a:p>
            <a:endParaRPr lang="pt-BR" dirty="0" smtClean="0"/>
          </a:p>
          <a:p>
            <a:endParaRPr lang="pt-BR" dirty="0" smtClean="0"/>
          </a:p>
          <a:p>
            <a:r>
              <a:rPr lang="pt-BR" dirty="0" smtClean="0"/>
              <a:t>Paula Jeniffer dos Santos Viriato</a:t>
            </a:r>
          </a:p>
          <a:p>
            <a:r>
              <a:rPr lang="pt-BR" dirty="0" smtClean="0"/>
              <a:t>Meeting </a:t>
            </a:r>
            <a:r>
              <a:rPr lang="pt-BR" dirty="0" err="1" smtClean="0"/>
              <a:t>on</a:t>
            </a:r>
            <a:r>
              <a:rPr lang="pt-BR" dirty="0" smtClean="0"/>
              <a:t> 10/23/2022</a:t>
            </a:r>
            <a:endParaRPr lang="pt-BR" dirty="0"/>
          </a:p>
        </p:txBody>
      </p:sp>
    </p:spTree>
    <p:extLst>
      <p:ext uri="{BB962C8B-B14F-4D97-AF65-F5344CB8AC3E}">
        <p14:creationId xmlns:p14="http://schemas.microsoft.com/office/powerpoint/2010/main" val="675406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3"/>
          <p:cNvGrpSpPr/>
          <p:nvPr/>
        </p:nvGrpSpPr>
        <p:grpSpPr>
          <a:xfrm>
            <a:off x="-38100" y="-63500"/>
            <a:ext cx="12230100" cy="7001646"/>
            <a:chOff x="-38100" y="-63500"/>
            <a:chExt cx="12230100" cy="7001646"/>
          </a:xfrm>
        </p:grpSpPr>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 y="-63500"/>
              <a:ext cx="5384800" cy="7001646"/>
            </a:xfrm>
            <a:prstGeom prst="rect">
              <a:avLst/>
            </a:prstGeom>
          </p:spPr>
        </p:pic>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6700" y="1"/>
              <a:ext cx="1765300" cy="2963510"/>
            </a:xfrm>
            <a:prstGeom prst="rect">
              <a:avLst/>
            </a:prstGeom>
          </p:spPr>
        </p:pic>
      </p:grpSp>
      <p:sp>
        <p:nvSpPr>
          <p:cNvPr id="2" name="Título 1"/>
          <p:cNvSpPr>
            <a:spLocks noGrp="1"/>
          </p:cNvSpPr>
          <p:nvPr>
            <p:ph type="title"/>
          </p:nvPr>
        </p:nvSpPr>
        <p:spPr/>
        <p:txBody>
          <a:bodyPr/>
          <a:lstStyle/>
          <a:p>
            <a:r>
              <a:rPr lang="pt-BR" sz="3800" b="1" dirty="0" err="1" smtClean="0"/>
              <a:t>Problem</a:t>
            </a:r>
            <a:r>
              <a:rPr lang="pt-BR" sz="3800" b="1" dirty="0" smtClean="0"/>
              <a:t>:</a:t>
            </a:r>
            <a:r>
              <a:rPr lang="pt-BR" sz="3800" dirty="0" smtClean="0"/>
              <a:t> </a:t>
            </a:r>
            <a:r>
              <a:rPr lang="pt-BR" sz="3800" dirty="0" err="1" smtClean="0"/>
              <a:t>Recommender</a:t>
            </a:r>
            <a:r>
              <a:rPr lang="pt-BR" sz="3800" dirty="0" smtClean="0"/>
              <a:t> Systems </a:t>
            </a:r>
            <a:r>
              <a:rPr lang="pt-BR" sz="3800" dirty="0" smtClean="0"/>
              <a:t>in</a:t>
            </a:r>
            <a:br>
              <a:rPr lang="pt-BR" sz="3800" dirty="0" smtClean="0"/>
            </a:br>
            <a:r>
              <a:rPr lang="pt-BR" sz="3800" dirty="0" smtClean="0"/>
              <a:t>Digital </a:t>
            </a:r>
            <a:r>
              <a:rPr lang="pt-BR" sz="3800" dirty="0" smtClean="0"/>
              <a:t>Marketing</a:t>
            </a:r>
            <a:endParaRPr lang="pt-BR" sz="3800" dirty="0"/>
          </a:p>
        </p:txBody>
      </p:sp>
      <p:sp>
        <p:nvSpPr>
          <p:cNvPr id="3" name="Espaço Reservado para Conteúdo 2"/>
          <p:cNvSpPr>
            <a:spLocks noGrp="1"/>
          </p:cNvSpPr>
          <p:nvPr>
            <p:ph idx="1"/>
          </p:nvPr>
        </p:nvSpPr>
        <p:spPr/>
        <p:txBody>
          <a:bodyPr>
            <a:normAutofit/>
          </a:bodyPr>
          <a:lstStyle/>
          <a:p>
            <a:pPr marL="514350" indent="-514350">
              <a:buFont typeface="+mj-lt"/>
              <a:buAutoNum type="arabicPeriod"/>
            </a:pPr>
            <a:r>
              <a:rPr lang="en-US" dirty="0"/>
              <a:t>Recommend what</a:t>
            </a:r>
            <a:r>
              <a:rPr lang="en-US" dirty="0" smtClean="0"/>
              <a:t>?</a:t>
            </a:r>
          </a:p>
          <a:p>
            <a:pPr marL="901700" lvl="1" indent="-368300">
              <a:buFont typeface="Wingdings" panose="05000000000000000000" pitchFamily="2" charset="2"/>
              <a:buChar char="Ø"/>
            </a:pPr>
            <a:r>
              <a:rPr lang="en-US" dirty="0" smtClean="0"/>
              <a:t>Advertising Campaigns, Digital Marketing, Products in General. Personalized recommendation according to user behavior.</a:t>
            </a:r>
          </a:p>
          <a:p>
            <a:pPr marL="514350" indent="-514350">
              <a:buFont typeface="+mj-lt"/>
              <a:buAutoNum type="arabicPeriod"/>
            </a:pPr>
            <a:r>
              <a:rPr lang="en-US" dirty="0" smtClean="0"/>
              <a:t>For whom?</a:t>
            </a:r>
          </a:p>
          <a:p>
            <a:pPr marL="901700" indent="-368300">
              <a:buFont typeface="Wingdings" panose="05000000000000000000" pitchFamily="2" charset="2"/>
              <a:buChar char="Ø"/>
            </a:pPr>
            <a:r>
              <a:rPr lang="en-US" sz="2400" dirty="0" smtClean="0"/>
              <a:t>Users in various social networks (Facebook, </a:t>
            </a:r>
            <a:r>
              <a:rPr lang="en-US" sz="2400" dirty="0" err="1" smtClean="0"/>
              <a:t>Youtube</a:t>
            </a:r>
            <a:r>
              <a:rPr lang="en-US" sz="2400" dirty="0" smtClean="0"/>
              <a:t>, </a:t>
            </a:r>
            <a:r>
              <a:rPr lang="en-US" sz="2400" dirty="0" err="1" smtClean="0"/>
              <a:t>TikTok</a:t>
            </a:r>
            <a:r>
              <a:rPr lang="en-US" sz="2400" dirty="0" smtClean="0"/>
              <a:t>, etc.), or being a tool used by the social networks themselves.</a:t>
            </a:r>
          </a:p>
          <a:p>
            <a:pPr marL="514350" indent="-514350">
              <a:buFont typeface="+mj-lt"/>
              <a:buAutoNum type="arabicPeriod" startAt="3"/>
            </a:pPr>
            <a:r>
              <a:rPr lang="en-US" dirty="0" smtClean="0"/>
              <a:t>Where?</a:t>
            </a:r>
          </a:p>
          <a:p>
            <a:pPr marL="990600" indent="-457200">
              <a:buFont typeface="Wingdings" panose="05000000000000000000" pitchFamily="2" charset="2"/>
              <a:buChar char="Ø"/>
            </a:pPr>
            <a:r>
              <a:rPr lang="en-US" sz="2400" dirty="0" smtClean="0"/>
              <a:t>Initially thought for digital marketing on social networks, but it can be used in e-</a:t>
            </a:r>
            <a:r>
              <a:rPr lang="en-US" sz="2400" dirty="0" err="1" smtClean="0"/>
              <a:t>commerces</a:t>
            </a:r>
            <a:r>
              <a:rPr lang="en-US" sz="2400" dirty="0" smtClean="0"/>
              <a:t>, services (as a recommendation of the service provider or the most suitable package of services). Derivative ideas are many.</a:t>
            </a:r>
          </a:p>
        </p:txBody>
      </p:sp>
    </p:spTree>
    <p:extLst>
      <p:ext uri="{BB962C8B-B14F-4D97-AF65-F5344CB8AC3E}">
        <p14:creationId xmlns:p14="http://schemas.microsoft.com/office/powerpoint/2010/main" val="1999103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Agrupar 4"/>
          <p:cNvGrpSpPr/>
          <p:nvPr/>
        </p:nvGrpSpPr>
        <p:grpSpPr>
          <a:xfrm>
            <a:off x="-38100" y="-63500"/>
            <a:ext cx="12230100" cy="7001646"/>
            <a:chOff x="-38100" y="-63500"/>
            <a:chExt cx="12230100" cy="7001646"/>
          </a:xfrm>
        </p:grpSpPr>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 y="-63500"/>
              <a:ext cx="5384800" cy="7001646"/>
            </a:xfrm>
            <a:prstGeom prst="rect">
              <a:avLst/>
            </a:prstGeom>
          </p:spPr>
        </p:pic>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6700" y="1"/>
              <a:ext cx="1765300" cy="2963510"/>
            </a:xfrm>
            <a:prstGeom prst="rect">
              <a:avLst/>
            </a:prstGeom>
          </p:spPr>
        </p:pic>
      </p:grpSp>
      <p:sp>
        <p:nvSpPr>
          <p:cNvPr id="2" name="Título 1"/>
          <p:cNvSpPr>
            <a:spLocks noGrp="1"/>
          </p:cNvSpPr>
          <p:nvPr>
            <p:ph type="title"/>
          </p:nvPr>
        </p:nvSpPr>
        <p:spPr/>
        <p:txBody>
          <a:bodyPr/>
          <a:lstStyle/>
          <a:p>
            <a:r>
              <a:rPr lang="pt-BR" sz="3800" b="1" dirty="0" err="1" smtClean="0"/>
              <a:t>Problem</a:t>
            </a:r>
            <a:r>
              <a:rPr lang="pt-BR" sz="3800" b="1" dirty="0" smtClean="0"/>
              <a:t>:</a:t>
            </a:r>
            <a:r>
              <a:rPr lang="pt-BR" sz="3800" dirty="0" smtClean="0"/>
              <a:t> </a:t>
            </a:r>
            <a:r>
              <a:rPr lang="pt-BR" sz="3800" dirty="0" err="1" smtClean="0"/>
              <a:t>Recommender</a:t>
            </a:r>
            <a:r>
              <a:rPr lang="pt-BR" sz="3800" dirty="0" smtClean="0"/>
              <a:t> Systems </a:t>
            </a:r>
            <a:r>
              <a:rPr lang="pt-BR" sz="3800" dirty="0" smtClean="0"/>
              <a:t>in</a:t>
            </a:r>
            <a:br>
              <a:rPr lang="pt-BR" sz="3800" dirty="0" smtClean="0"/>
            </a:br>
            <a:r>
              <a:rPr lang="pt-BR" sz="3800" dirty="0" smtClean="0"/>
              <a:t>Digital </a:t>
            </a:r>
            <a:r>
              <a:rPr lang="pt-BR" sz="3800" dirty="0" smtClean="0"/>
              <a:t>Marketing</a:t>
            </a:r>
            <a:endParaRPr lang="pt-BR" sz="3800" dirty="0"/>
          </a:p>
        </p:txBody>
      </p:sp>
      <p:sp>
        <p:nvSpPr>
          <p:cNvPr id="3" name="Espaço Reservado para Conteúdo 2"/>
          <p:cNvSpPr>
            <a:spLocks noGrp="1"/>
          </p:cNvSpPr>
          <p:nvPr>
            <p:ph idx="1"/>
          </p:nvPr>
        </p:nvSpPr>
        <p:spPr/>
        <p:txBody>
          <a:bodyPr>
            <a:normAutofit/>
          </a:bodyPr>
          <a:lstStyle/>
          <a:p>
            <a:pPr marL="514350" indent="-514350">
              <a:buFont typeface="+mj-lt"/>
              <a:buAutoNum type="arabicPeriod" startAt="4"/>
            </a:pPr>
            <a:r>
              <a:rPr lang="en-US" dirty="0" smtClean="0"/>
              <a:t>How?</a:t>
            </a:r>
          </a:p>
          <a:p>
            <a:pPr marL="901700" lvl="1" indent="-368300">
              <a:buFont typeface="Wingdings" panose="05000000000000000000" pitchFamily="2" charset="2"/>
              <a:buChar char="Ø"/>
            </a:pPr>
            <a:r>
              <a:rPr lang="en-US" dirty="0" smtClean="0"/>
              <a:t>Using data such as text messages (whether from posts, twits, or even conversations), verification of interacted content, searches performed by the user, user profile, products already consumed... The amount of data that can be used to generate a Hybrid Classifier Recommender System is huge</a:t>
            </a:r>
            <a:r>
              <a:rPr lang="en-US" dirty="0"/>
              <a:t>.</a:t>
            </a:r>
            <a:endParaRPr lang="en-US" dirty="0" smtClean="0"/>
          </a:p>
        </p:txBody>
      </p:sp>
    </p:spTree>
    <p:extLst>
      <p:ext uri="{BB962C8B-B14F-4D97-AF65-F5344CB8AC3E}">
        <p14:creationId xmlns:p14="http://schemas.microsoft.com/office/powerpoint/2010/main" val="3574465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Agrupar 4"/>
          <p:cNvGrpSpPr/>
          <p:nvPr/>
        </p:nvGrpSpPr>
        <p:grpSpPr>
          <a:xfrm>
            <a:off x="-38100" y="-63500"/>
            <a:ext cx="12230100" cy="7001646"/>
            <a:chOff x="-38100" y="-63500"/>
            <a:chExt cx="12230100" cy="7001646"/>
          </a:xfrm>
        </p:grpSpPr>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 y="-63500"/>
              <a:ext cx="5384800" cy="7001646"/>
            </a:xfrm>
            <a:prstGeom prst="rect">
              <a:avLst/>
            </a:prstGeom>
          </p:spPr>
        </p:pic>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6700" y="1"/>
              <a:ext cx="1765300" cy="2963510"/>
            </a:xfrm>
            <a:prstGeom prst="rect">
              <a:avLst/>
            </a:prstGeom>
          </p:spPr>
        </p:pic>
      </p:grpSp>
      <p:sp>
        <p:nvSpPr>
          <p:cNvPr id="2" name="Título 1"/>
          <p:cNvSpPr>
            <a:spLocks noGrp="1"/>
          </p:cNvSpPr>
          <p:nvPr>
            <p:ph type="title"/>
          </p:nvPr>
        </p:nvSpPr>
        <p:spPr/>
        <p:txBody>
          <a:bodyPr>
            <a:normAutofit/>
          </a:bodyPr>
          <a:lstStyle/>
          <a:p>
            <a:r>
              <a:rPr lang="pt-BR" b="1" dirty="0" err="1" smtClean="0"/>
              <a:t>Current</a:t>
            </a:r>
            <a:r>
              <a:rPr lang="pt-BR" b="1" dirty="0" smtClean="0"/>
              <a:t> </a:t>
            </a:r>
            <a:r>
              <a:rPr lang="pt-BR" b="1" dirty="0" err="1" smtClean="0"/>
              <a:t>Solution</a:t>
            </a:r>
            <a:endParaRPr lang="pt-BR" b="1" dirty="0"/>
          </a:p>
        </p:txBody>
      </p:sp>
      <p:sp>
        <p:nvSpPr>
          <p:cNvPr id="3" name="Espaço Reservado para Conteúdo 2"/>
          <p:cNvSpPr>
            <a:spLocks noGrp="1"/>
          </p:cNvSpPr>
          <p:nvPr>
            <p:ph idx="1"/>
          </p:nvPr>
        </p:nvSpPr>
        <p:spPr/>
        <p:txBody>
          <a:bodyPr>
            <a:normAutofit/>
          </a:bodyPr>
          <a:lstStyle/>
          <a:p>
            <a:pPr marL="457200" lvl="1" indent="-457200">
              <a:buFont typeface="+mj-lt"/>
              <a:buAutoNum type="arabicPeriod"/>
            </a:pPr>
            <a:r>
              <a:rPr lang="en-US" dirty="0" smtClean="0"/>
              <a:t>To combine unstructured and structured data to generate hybrid recommender systems.</a:t>
            </a:r>
          </a:p>
          <a:p>
            <a:pPr marL="457200" lvl="1" indent="-457200">
              <a:buFont typeface="+mj-lt"/>
              <a:buAutoNum type="arabicPeriod"/>
            </a:pPr>
            <a:r>
              <a:rPr lang="en-US" dirty="0" smtClean="0"/>
              <a:t>To use Knowledge Graphs to expand structured data, whether converting structured data into unstructured data, or looking for possible advertising campaigns that can be incorporated into the system.</a:t>
            </a:r>
          </a:p>
          <a:p>
            <a:pPr marL="457200" lvl="1" indent="-457200">
              <a:buFont typeface="+mj-lt"/>
              <a:buAutoNum type="arabicPeriod"/>
            </a:pPr>
            <a:r>
              <a:rPr lang="en-US" dirty="0" smtClean="0"/>
              <a:t>To check the use of customer segmentation and psychographic customer segmentation to generate recommendation systems.</a:t>
            </a:r>
          </a:p>
          <a:p>
            <a:pPr marL="457200" lvl="1" indent="-457200">
              <a:buFont typeface="+mj-lt"/>
              <a:buAutoNum type="arabicPeriod"/>
            </a:pPr>
            <a:r>
              <a:rPr lang="en-US" dirty="0" smtClean="0"/>
              <a:t>Hybrid Classifier Recommender System.</a:t>
            </a:r>
          </a:p>
        </p:txBody>
      </p:sp>
    </p:spTree>
    <p:extLst>
      <p:ext uri="{BB962C8B-B14F-4D97-AF65-F5344CB8AC3E}">
        <p14:creationId xmlns:p14="http://schemas.microsoft.com/office/powerpoint/2010/main" val="3394551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Agrupar 6"/>
          <p:cNvGrpSpPr/>
          <p:nvPr/>
        </p:nvGrpSpPr>
        <p:grpSpPr>
          <a:xfrm>
            <a:off x="-38100" y="-63500"/>
            <a:ext cx="12230100" cy="7001646"/>
            <a:chOff x="-38100" y="-63500"/>
            <a:chExt cx="12230100" cy="7001646"/>
          </a:xfrm>
        </p:grpSpPr>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 y="-63500"/>
              <a:ext cx="5384800" cy="7001646"/>
            </a:xfrm>
            <a:prstGeom prst="rect">
              <a:avLst/>
            </a:prstGeom>
          </p:spPr>
        </p:pic>
        <p:pic>
          <p:nvPicPr>
            <p:cNvPr id="9" name="Image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6700" y="1"/>
              <a:ext cx="1765300" cy="2963510"/>
            </a:xfrm>
            <a:prstGeom prst="rect">
              <a:avLst/>
            </a:prstGeom>
          </p:spPr>
        </p:pic>
      </p:grpSp>
      <p:sp>
        <p:nvSpPr>
          <p:cNvPr id="2" name="Título 1"/>
          <p:cNvSpPr>
            <a:spLocks noGrp="1"/>
          </p:cNvSpPr>
          <p:nvPr>
            <p:ph type="title"/>
          </p:nvPr>
        </p:nvSpPr>
        <p:spPr/>
        <p:txBody>
          <a:bodyPr/>
          <a:lstStyle/>
          <a:p>
            <a:r>
              <a:rPr lang="pt-BR" b="1" dirty="0" err="1" smtClean="0"/>
              <a:t>Previous</a:t>
            </a:r>
            <a:r>
              <a:rPr lang="pt-BR" b="1" dirty="0" smtClean="0"/>
              <a:t> Overview</a:t>
            </a:r>
            <a:endParaRPr lang="pt-BR" b="1" dirty="0"/>
          </a:p>
        </p:txBody>
      </p:sp>
      <p:pic>
        <p:nvPicPr>
          <p:cNvPr id="5" name="Espaço Reservado para Conteúdo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364539"/>
            <a:ext cx="10515600" cy="1673309"/>
          </a:xfrm>
        </p:spPr>
      </p:pic>
    </p:spTree>
    <p:extLst>
      <p:ext uri="{BB962C8B-B14F-4D97-AF65-F5344CB8AC3E}">
        <p14:creationId xmlns:p14="http://schemas.microsoft.com/office/powerpoint/2010/main" val="606713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Agrupar 4"/>
          <p:cNvGrpSpPr/>
          <p:nvPr/>
        </p:nvGrpSpPr>
        <p:grpSpPr>
          <a:xfrm>
            <a:off x="-38100" y="-63500"/>
            <a:ext cx="12230100" cy="7001646"/>
            <a:chOff x="-38100" y="-63500"/>
            <a:chExt cx="12230100" cy="7001646"/>
          </a:xfrm>
        </p:grpSpPr>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 y="-63500"/>
              <a:ext cx="5384800" cy="7001646"/>
            </a:xfrm>
            <a:prstGeom prst="rect">
              <a:avLst/>
            </a:prstGeom>
          </p:spPr>
        </p:pic>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6700" y="1"/>
              <a:ext cx="1765300" cy="2963510"/>
            </a:xfrm>
            <a:prstGeom prst="rect">
              <a:avLst/>
            </a:prstGeom>
          </p:spPr>
        </p:pic>
      </p:grpSp>
      <p:sp>
        <p:nvSpPr>
          <p:cNvPr id="2" name="Título 1"/>
          <p:cNvSpPr>
            <a:spLocks noGrp="1"/>
          </p:cNvSpPr>
          <p:nvPr>
            <p:ph type="title"/>
          </p:nvPr>
        </p:nvSpPr>
        <p:spPr/>
        <p:txBody>
          <a:bodyPr/>
          <a:lstStyle/>
          <a:p>
            <a:r>
              <a:rPr lang="pt-BR" b="1" dirty="0" err="1" smtClean="0"/>
              <a:t>Research</a:t>
            </a:r>
            <a:r>
              <a:rPr lang="pt-BR" b="1" dirty="0" smtClean="0"/>
              <a:t> </a:t>
            </a:r>
            <a:r>
              <a:rPr lang="pt-BR" b="1" dirty="0" err="1" smtClean="0"/>
              <a:t>Questions</a:t>
            </a:r>
            <a:endParaRPr lang="pt-BR" b="1" dirty="0"/>
          </a:p>
        </p:txBody>
      </p:sp>
      <p:sp>
        <p:nvSpPr>
          <p:cNvPr id="3" name="Espaço Reservado para Conteúdo 2"/>
          <p:cNvSpPr>
            <a:spLocks noGrp="1"/>
          </p:cNvSpPr>
          <p:nvPr>
            <p:ph idx="1"/>
          </p:nvPr>
        </p:nvSpPr>
        <p:spPr/>
        <p:txBody>
          <a:bodyPr/>
          <a:lstStyle/>
          <a:p>
            <a:pPr marL="514350" indent="-514350">
              <a:buFont typeface="+mj-lt"/>
              <a:buAutoNum type="arabicPeriod"/>
            </a:pPr>
            <a:r>
              <a:rPr lang="pt-BR" dirty="0" smtClean="0"/>
              <a:t>Which </a:t>
            </a:r>
            <a:r>
              <a:rPr lang="pt-BR" dirty="0" err="1" smtClean="0"/>
              <a:t>techniques</a:t>
            </a:r>
            <a:r>
              <a:rPr lang="pt-BR" dirty="0" smtClean="0"/>
              <a:t> </a:t>
            </a:r>
            <a:r>
              <a:rPr lang="pt-BR" dirty="0" err="1" smtClean="0"/>
              <a:t>to</a:t>
            </a:r>
            <a:r>
              <a:rPr lang="pt-BR" dirty="0" smtClean="0"/>
              <a:t> use?</a:t>
            </a:r>
          </a:p>
          <a:p>
            <a:pPr marL="514350" indent="-514350">
              <a:buFont typeface="+mj-lt"/>
              <a:buAutoNum type="arabicPeriod"/>
            </a:pPr>
            <a:r>
              <a:rPr lang="en-US" dirty="0" smtClean="0"/>
              <a:t>How you personalize? Via consumer behavior?</a:t>
            </a:r>
          </a:p>
          <a:p>
            <a:pPr marL="514350" indent="-514350">
              <a:buFont typeface="+mj-lt"/>
              <a:buAutoNum type="arabicPeriod"/>
            </a:pPr>
            <a:r>
              <a:rPr lang="en-US" dirty="0" smtClean="0"/>
              <a:t>How do you use psychographic customer segmentation for the recommendation?</a:t>
            </a:r>
            <a:endParaRPr lang="pt-BR" dirty="0"/>
          </a:p>
        </p:txBody>
      </p:sp>
    </p:spTree>
    <p:extLst>
      <p:ext uri="{BB962C8B-B14F-4D97-AF65-F5344CB8AC3E}">
        <p14:creationId xmlns:p14="http://schemas.microsoft.com/office/powerpoint/2010/main" val="129306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Agrupar 5"/>
          <p:cNvGrpSpPr/>
          <p:nvPr/>
        </p:nvGrpSpPr>
        <p:grpSpPr>
          <a:xfrm>
            <a:off x="-38100" y="-63500"/>
            <a:ext cx="12230100" cy="7001646"/>
            <a:chOff x="-38100" y="-63500"/>
            <a:chExt cx="12230100" cy="7001646"/>
          </a:xfrm>
        </p:grpSpPr>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 y="-63500"/>
              <a:ext cx="5384800" cy="7001646"/>
            </a:xfrm>
            <a:prstGeom prst="rect">
              <a:avLst/>
            </a:prstGeom>
          </p:spPr>
        </p:pic>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6700" y="1"/>
              <a:ext cx="1765300" cy="2963510"/>
            </a:xfrm>
            <a:prstGeom prst="rect">
              <a:avLst/>
            </a:prstGeom>
          </p:spPr>
        </p:pic>
      </p:grpSp>
      <p:sp>
        <p:nvSpPr>
          <p:cNvPr id="2" name="Título 1"/>
          <p:cNvSpPr>
            <a:spLocks noGrp="1"/>
          </p:cNvSpPr>
          <p:nvPr>
            <p:ph type="title"/>
          </p:nvPr>
        </p:nvSpPr>
        <p:spPr/>
        <p:txBody>
          <a:bodyPr/>
          <a:lstStyle/>
          <a:p>
            <a:r>
              <a:rPr lang="pt-BR" b="1" dirty="0" smtClean="0"/>
              <a:t>Next </a:t>
            </a:r>
            <a:r>
              <a:rPr lang="pt-BR" b="1" dirty="0" err="1" smtClean="0"/>
              <a:t>Steps</a:t>
            </a:r>
            <a:endParaRPr lang="pt-BR" b="1" dirty="0"/>
          </a:p>
        </p:txBody>
      </p:sp>
      <p:sp>
        <p:nvSpPr>
          <p:cNvPr id="3" name="Espaço Reservado para Conteúdo 2"/>
          <p:cNvSpPr>
            <a:spLocks noGrp="1"/>
          </p:cNvSpPr>
          <p:nvPr>
            <p:ph idx="1"/>
          </p:nvPr>
        </p:nvSpPr>
        <p:spPr/>
        <p:txBody>
          <a:bodyPr/>
          <a:lstStyle/>
          <a:p>
            <a:pPr marL="514350" indent="-514350">
              <a:buFont typeface="+mj-lt"/>
              <a:buAutoNum type="arabicPeriod"/>
            </a:pPr>
            <a:r>
              <a:rPr lang="pt-BR" dirty="0" err="1" smtClean="0"/>
              <a:t>Check</a:t>
            </a:r>
            <a:r>
              <a:rPr lang="pt-BR" dirty="0" smtClean="0"/>
              <a:t> </a:t>
            </a:r>
            <a:r>
              <a:rPr lang="pt-BR" dirty="0" err="1" smtClean="0"/>
              <a:t>originality</a:t>
            </a:r>
            <a:r>
              <a:rPr lang="pt-BR" dirty="0" smtClean="0"/>
              <a:t>.</a:t>
            </a:r>
          </a:p>
          <a:p>
            <a:pPr marL="514350" indent="-514350">
              <a:buFont typeface="+mj-lt"/>
              <a:buAutoNum type="arabicPeriod"/>
            </a:pPr>
            <a:r>
              <a:rPr lang="en-US" dirty="0" smtClean="0"/>
              <a:t>Refine idea.</a:t>
            </a:r>
          </a:p>
          <a:p>
            <a:pPr marL="514350" indent="-514350">
              <a:buFont typeface="+mj-lt"/>
              <a:buAutoNum type="arabicPeriod"/>
            </a:pPr>
            <a:r>
              <a:rPr lang="en-US" dirty="0" smtClean="0"/>
              <a:t>Bibliographic research</a:t>
            </a:r>
          </a:p>
          <a:p>
            <a:pPr marL="514350" indent="-514350">
              <a:buFont typeface="+mj-lt"/>
              <a:buAutoNum type="arabicPeriod"/>
            </a:pPr>
            <a:r>
              <a:rPr lang="pt-BR" dirty="0" err="1" smtClean="0"/>
              <a:t>Development</a:t>
            </a:r>
            <a:endParaRPr lang="pt-BR" dirty="0" smtClean="0"/>
          </a:p>
          <a:p>
            <a:pPr marL="514350" indent="-514350">
              <a:buFont typeface="+mj-lt"/>
              <a:buAutoNum type="arabicPeriod"/>
            </a:pPr>
            <a:r>
              <a:rPr lang="pt-BR" dirty="0" err="1" smtClean="0"/>
              <a:t>Evaluation</a:t>
            </a:r>
            <a:r>
              <a:rPr lang="pt-BR" dirty="0" smtClean="0"/>
              <a:t> (</a:t>
            </a:r>
            <a:r>
              <a:rPr lang="pt-BR" dirty="0" err="1" smtClean="0"/>
              <a:t>Experiments</a:t>
            </a:r>
            <a:r>
              <a:rPr lang="pt-BR" dirty="0" smtClean="0"/>
              <a:t>)</a:t>
            </a:r>
          </a:p>
          <a:p>
            <a:pPr marL="514350" indent="-514350">
              <a:buFont typeface="+mj-lt"/>
              <a:buAutoNum type="arabicPeriod"/>
            </a:pPr>
            <a:r>
              <a:rPr lang="pt-BR" dirty="0" err="1" smtClean="0"/>
              <a:t>Application</a:t>
            </a:r>
            <a:endParaRPr lang="pt-BR" dirty="0"/>
          </a:p>
        </p:txBody>
      </p:sp>
    </p:spTree>
    <p:extLst>
      <p:ext uri="{BB962C8B-B14F-4D97-AF65-F5344CB8AC3E}">
        <p14:creationId xmlns:p14="http://schemas.microsoft.com/office/powerpoint/2010/main" val="237163045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278</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7</vt:i4>
      </vt:variant>
    </vt:vector>
  </HeadingPairs>
  <TitlesOfParts>
    <vt:vector size="12" baseType="lpstr">
      <vt:lpstr>Arial</vt:lpstr>
      <vt:lpstr>Calibri</vt:lpstr>
      <vt:lpstr>Calibri Light</vt:lpstr>
      <vt:lpstr>Wingdings</vt:lpstr>
      <vt:lpstr>Tema do Office</vt:lpstr>
      <vt:lpstr>Current Refinement of The Project Proposal</vt:lpstr>
      <vt:lpstr>Problem: Recommender Systems in Digital Marketing</vt:lpstr>
      <vt:lpstr>Problem: Recommender Systems in Digital Marketing</vt:lpstr>
      <vt:lpstr>Current Solution</vt:lpstr>
      <vt:lpstr>Previous Overview</vt:lpstr>
      <vt:lpstr>Research Questions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Paula Viriato</dc:creator>
  <cp:lastModifiedBy>Paula Viriato</cp:lastModifiedBy>
  <cp:revision>7</cp:revision>
  <dcterms:created xsi:type="dcterms:W3CDTF">2022-10-26T10:41:17Z</dcterms:created>
  <dcterms:modified xsi:type="dcterms:W3CDTF">2022-10-26T19:57:36Z</dcterms:modified>
</cp:coreProperties>
</file>