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9035" cy="5658485"/>
          </a:xfrm>
          <a:custGeom>
            <a:avLst/>
            <a:gdLst/>
            <a:ahLst/>
            <a:cxnLst/>
            <a:rect l="l" t="t" r="r" b="b"/>
            <a:pathLst>
              <a:path w="10059035" h="5658485">
                <a:moveTo>
                  <a:pt x="10058425" y="5657864"/>
                </a:moveTo>
                <a:lnTo>
                  <a:pt x="0" y="5657864"/>
                </a:lnTo>
                <a:lnTo>
                  <a:pt x="0" y="0"/>
                </a:lnTo>
                <a:lnTo>
                  <a:pt x="10058425" y="0"/>
                </a:lnTo>
                <a:lnTo>
                  <a:pt x="10058425" y="565786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1173" y="0"/>
            <a:ext cx="3917226" cy="566216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3308286"/>
            <a:ext cx="369570" cy="2350135"/>
          </a:xfrm>
          <a:custGeom>
            <a:avLst/>
            <a:gdLst/>
            <a:ahLst/>
            <a:cxnLst/>
            <a:rect l="l" t="t" r="r" b="b"/>
            <a:pathLst>
              <a:path w="369570" h="2350135">
                <a:moveTo>
                  <a:pt x="369332" y="2349578"/>
                </a:moveTo>
                <a:lnTo>
                  <a:pt x="0" y="2349578"/>
                </a:lnTo>
                <a:lnTo>
                  <a:pt x="0" y="0"/>
                </a:lnTo>
                <a:lnTo>
                  <a:pt x="369332" y="234957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926" y="5335666"/>
            <a:ext cx="1768081" cy="16501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5048" y="5288521"/>
            <a:ext cx="3056813" cy="2436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7613" y="544614"/>
            <a:ext cx="2103755" cy="1303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42914" y="3301"/>
            <a:ext cx="3917950" cy="5657850"/>
          </a:xfrm>
          <a:custGeom>
            <a:avLst/>
            <a:gdLst/>
            <a:ahLst/>
            <a:cxnLst/>
            <a:rect l="l" t="t" r="r" b="b"/>
            <a:pathLst>
              <a:path w="3917950" h="5657850">
                <a:moveTo>
                  <a:pt x="3917708" y="3048254"/>
                </a:moveTo>
                <a:lnTo>
                  <a:pt x="3913301" y="3041764"/>
                </a:lnTo>
                <a:lnTo>
                  <a:pt x="2326221" y="4100080"/>
                </a:lnTo>
                <a:lnTo>
                  <a:pt x="1597342" y="0"/>
                </a:lnTo>
                <a:lnTo>
                  <a:pt x="1589608" y="1371"/>
                </a:lnTo>
                <a:lnTo>
                  <a:pt x="2319070" y="4104843"/>
                </a:lnTo>
                <a:lnTo>
                  <a:pt x="0" y="5651284"/>
                </a:lnTo>
                <a:lnTo>
                  <a:pt x="4406" y="5657824"/>
                </a:lnTo>
                <a:lnTo>
                  <a:pt x="2320582" y="4113301"/>
                </a:lnTo>
                <a:lnTo>
                  <a:pt x="2594699" y="5655246"/>
                </a:lnTo>
                <a:lnTo>
                  <a:pt x="2602458" y="5653887"/>
                </a:lnTo>
                <a:lnTo>
                  <a:pt x="2327732" y="4108526"/>
                </a:lnTo>
                <a:lnTo>
                  <a:pt x="3917708" y="3048254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575252" y="0"/>
            <a:ext cx="2483485" cy="5658485"/>
          </a:xfrm>
          <a:custGeom>
            <a:avLst/>
            <a:gdLst/>
            <a:ahLst/>
            <a:cxnLst/>
            <a:rect l="l" t="t" r="r" b="b"/>
            <a:pathLst>
              <a:path w="2483484" h="5658485">
                <a:moveTo>
                  <a:pt x="2483173" y="5657864"/>
                </a:moveTo>
                <a:lnTo>
                  <a:pt x="0" y="5657864"/>
                </a:lnTo>
                <a:lnTo>
                  <a:pt x="1686620" y="0"/>
                </a:lnTo>
                <a:lnTo>
                  <a:pt x="2483173" y="0"/>
                </a:lnTo>
                <a:lnTo>
                  <a:pt x="2483173" y="5657864"/>
                </a:lnTo>
                <a:close/>
              </a:path>
            </a:pathLst>
          </a:custGeom>
          <a:solidFill>
            <a:srgbClr val="5ECAED">
              <a:alpha val="352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922399" y="0"/>
            <a:ext cx="2136140" cy="5658485"/>
          </a:xfrm>
          <a:custGeom>
            <a:avLst/>
            <a:gdLst/>
            <a:ahLst/>
            <a:cxnLst/>
            <a:rect l="l" t="t" r="r" b="b"/>
            <a:pathLst>
              <a:path w="2136140" h="5658485">
                <a:moveTo>
                  <a:pt x="2136054" y="5657864"/>
                </a:moveTo>
                <a:lnTo>
                  <a:pt x="997345" y="5657864"/>
                </a:lnTo>
                <a:lnTo>
                  <a:pt x="0" y="0"/>
                </a:lnTo>
                <a:lnTo>
                  <a:pt x="2136054" y="0"/>
                </a:lnTo>
                <a:lnTo>
                  <a:pt x="2136054" y="565786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370940" y="2514606"/>
            <a:ext cx="2687955" cy="3143885"/>
          </a:xfrm>
          <a:custGeom>
            <a:avLst/>
            <a:gdLst/>
            <a:ahLst/>
            <a:cxnLst/>
            <a:rect l="l" t="t" r="r" b="b"/>
            <a:pathLst>
              <a:path w="2687954" h="3143885">
                <a:moveTo>
                  <a:pt x="2687485" y="3143258"/>
                </a:moveTo>
                <a:lnTo>
                  <a:pt x="0" y="3143258"/>
                </a:lnTo>
                <a:lnTo>
                  <a:pt x="2687485" y="0"/>
                </a:lnTo>
                <a:lnTo>
                  <a:pt x="2687485" y="3143258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703814" y="0"/>
            <a:ext cx="2355215" cy="5658485"/>
          </a:xfrm>
          <a:custGeom>
            <a:avLst/>
            <a:gdLst/>
            <a:ahLst/>
            <a:cxnLst/>
            <a:rect l="l" t="t" r="r" b="b"/>
            <a:pathLst>
              <a:path w="2355215" h="5658485">
                <a:moveTo>
                  <a:pt x="2354611" y="5657864"/>
                </a:moveTo>
                <a:lnTo>
                  <a:pt x="2037769" y="5657864"/>
                </a:lnTo>
                <a:lnTo>
                  <a:pt x="0" y="0"/>
                </a:lnTo>
                <a:lnTo>
                  <a:pt x="2354611" y="0"/>
                </a:lnTo>
                <a:lnTo>
                  <a:pt x="2354611" y="5657864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989718" y="0"/>
            <a:ext cx="1068705" cy="5658485"/>
          </a:xfrm>
          <a:custGeom>
            <a:avLst/>
            <a:gdLst/>
            <a:ahLst/>
            <a:cxnLst/>
            <a:rect l="l" t="t" r="r" b="b"/>
            <a:pathLst>
              <a:path w="1068704" h="5658485">
                <a:moveTo>
                  <a:pt x="1068707" y="5657864"/>
                </a:moveTo>
                <a:lnTo>
                  <a:pt x="0" y="5657864"/>
                </a:lnTo>
                <a:lnTo>
                  <a:pt x="843550" y="0"/>
                </a:lnTo>
                <a:lnTo>
                  <a:pt x="1068707" y="0"/>
                </a:lnTo>
                <a:lnTo>
                  <a:pt x="1068707" y="5657864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022429" y="0"/>
            <a:ext cx="1036319" cy="5658485"/>
          </a:xfrm>
          <a:custGeom>
            <a:avLst/>
            <a:gdLst/>
            <a:ahLst/>
            <a:cxnLst/>
            <a:rect l="l" t="t" r="r" b="b"/>
            <a:pathLst>
              <a:path w="1036320" h="5658485">
                <a:moveTo>
                  <a:pt x="1036010" y="5657864"/>
                </a:moveTo>
                <a:lnTo>
                  <a:pt x="919506" y="5657864"/>
                </a:lnTo>
                <a:lnTo>
                  <a:pt x="0" y="0"/>
                </a:lnTo>
                <a:lnTo>
                  <a:pt x="1036010" y="0"/>
                </a:lnTo>
                <a:lnTo>
                  <a:pt x="1036010" y="5657864"/>
                </a:lnTo>
                <a:close/>
              </a:path>
            </a:pathLst>
          </a:custGeom>
          <a:solidFill>
            <a:srgbClr val="216191">
              <a:alpha val="796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8557513" y="2962527"/>
            <a:ext cx="1501140" cy="2695575"/>
          </a:xfrm>
          <a:custGeom>
            <a:avLst/>
            <a:gdLst/>
            <a:ahLst/>
            <a:cxnLst/>
            <a:rect l="l" t="t" r="r" b="b"/>
            <a:pathLst>
              <a:path w="1501140" h="2695575">
                <a:moveTo>
                  <a:pt x="1500912" y="2695336"/>
                </a:moveTo>
                <a:lnTo>
                  <a:pt x="0" y="2695336"/>
                </a:lnTo>
                <a:lnTo>
                  <a:pt x="1500912" y="0"/>
                </a:lnTo>
                <a:lnTo>
                  <a:pt x="1500912" y="2695336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3308286"/>
            <a:ext cx="369570" cy="2350135"/>
          </a:xfrm>
          <a:custGeom>
            <a:avLst/>
            <a:gdLst/>
            <a:ahLst/>
            <a:cxnLst/>
            <a:rect l="l" t="t" r="r" b="b"/>
            <a:pathLst>
              <a:path w="369570" h="2350135">
                <a:moveTo>
                  <a:pt x="369332" y="2349578"/>
                </a:moveTo>
                <a:lnTo>
                  <a:pt x="0" y="2349578"/>
                </a:lnTo>
                <a:lnTo>
                  <a:pt x="0" y="0"/>
                </a:lnTo>
                <a:lnTo>
                  <a:pt x="369332" y="234957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7603" y="203396"/>
            <a:ext cx="3042920" cy="62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372" y="1261747"/>
            <a:ext cx="8293734" cy="438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9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8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946" y="817244"/>
            <a:ext cx="1438033" cy="1100137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096109" y="982268"/>
            <a:ext cx="1375410" cy="1186815"/>
          </a:xfrm>
          <a:custGeom>
            <a:avLst/>
            <a:gdLst/>
            <a:ahLst/>
            <a:cxnLst/>
            <a:rect l="l" t="t" r="r" b="b"/>
            <a:pathLst>
              <a:path w="1375410" h="1186814">
                <a:moveTo>
                  <a:pt x="1078552" y="1186579"/>
                </a:moveTo>
                <a:lnTo>
                  <a:pt x="296615" y="1186579"/>
                </a:lnTo>
                <a:lnTo>
                  <a:pt x="0" y="593238"/>
                </a:lnTo>
                <a:lnTo>
                  <a:pt x="296615" y="0"/>
                </a:lnTo>
                <a:lnTo>
                  <a:pt x="1078552" y="0"/>
                </a:lnTo>
                <a:lnTo>
                  <a:pt x="1375168" y="593238"/>
                </a:lnTo>
                <a:lnTo>
                  <a:pt x="1078552" y="1186579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135393" y="4314128"/>
            <a:ext cx="597535" cy="511175"/>
          </a:xfrm>
          <a:custGeom>
            <a:avLst/>
            <a:gdLst/>
            <a:ahLst/>
            <a:cxnLst/>
            <a:rect l="l" t="t" r="r" b="b"/>
            <a:pathLst>
              <a:path w="597535" h="511175">
                <a:moveTo>
                  <a:pt x="469508" y="510772"/>
                </a:moveTo>
                <a:lnTo>
                  <a:pt x="127724" y="510772"/>
                </a:lnTo>
                <a:lnTo>
                  <a:pt x="0" y="255434"/>
                </a:lnTo>
                <a:lnTo>
                  <a:pt x="127724" y="0"/>
                </a:lnTo>
                <a:lnTo>
                  <a:pt x="469508" y="0"/>
                </a:lnTo>
                <a:lnTo>
                  <a:pt x="597219" y="255434"/>
                </a:lnTo>
                <a:lnTo>
                  <a:pt x="469508" y="51077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8842" y="84258"/>
            <a:ext cx="5217795" cy="4279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E0E0E"/>
                </a:solidFill>
              </a:rPr>
              <a:t>Employee</a:t>
            </a:r>
            <a:r>
              <a:rPr dirty="0" sz="2650" spc="-105">
                <a:solidFill>
                  <a:srgbClr val="0E0E0E"/>
                </a:solidFill>
              </a:rPr>
              <a:t> </a:t>
            </a:r>
            <a:r>
              <a:rPr dirty="0" sz="2650">
                <a:solidFill>
                  <a:srgbClr val="0E0E0E"/>
                </a:solidFill>
              </a:rPr>
              <a:t>Data</a:t>
            </a:r>
            <a:r>
              <a:rPr dirty="0" sz="2650" spc="-100">
                <a:solidFill>
                  <a:srgbClr val="0E0E0E"/>
                </a:solidFill>
              </a:rPr>
              <a:t> </a:t>
            </a:r>
            <a:r>
              <a:rPr dirty="0" sz="2650">
                <a:solidFill>
                  <a:srgbClr val="0E0E0E"/>
                </a:solidFill>
              </a:rPr>
              <a:t>Analysis</a:t>
            </a:r>
            <a:r>
              <a:rPr dirty="0" sz="2650" spc="-105">
                <a:solidFill>
                  <a:srgbClr val="0E0E0E"/>
                </a:solidFill>
              </a:rPr>
              <a:t> </a:t>
            </a:r>
            <a:r>
              <a:rPr dirty="0" sz="2650">
                <a:solidFill>
                  <a:srgbClr val="0E0E0E"/>
                </a:solidFill>
              </a:rPr>
              <a:t>using</a:t>
            </a:r>
            <a:r>
              <a:rPr dirty="0" sz="2650" spc="-100">
                <a:solidFill>
                  <a:srgbClr val="0E0E0E"/>
                </a:solidFill>
              </a:rPr>
              <a:t> </a:t>
            </a:r>
            <a:r>
              <a:rPr dirty="0" sz="2650" spc="-10">
                <a:solidFill>
                  <a:srgbClr val="0E0E0E"/>
                </a:solidFill>
              </a:rPr>
              <a:t>Excel</a:t>
            </a:r>
            <a:endParaRPr sz="2650"/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7633" y="5335666"/>
            <a:ext cx="144333" cy="146683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9353867" y="5321163"/>
            <a:ext cx="86360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50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307591" y="3776268"/>
            <a:ext cx="5495925" cy="304165"/>
          </a:xfrm>
          <a:custGeom>
            <a:avLst/>
            <a:gdLst/>
            <a:ahLst/>
            <a:cxnLst/>
            <a:rect l="l" t="t" r="r" b="b"/>
            <a:pathLst>
              <a:path w="5495925" h="304164">
                <a:moveTo>
                  <a:pt x="5495448" y="303847"/>
                </a:moveTo>
                <a:lnTo>
                  <a:pt x="0" y="303847"/>
                </a:lnTo>
                <a:lnTo>
                  <a:pt x="0" y="0"/>
                </a:lnTo>
                <a:lnTo>
                  <a:pt x="5495448" y="0"/>
                </a:lnTo>
                <a:lnTo>
                  <a:pt x="5495448" y="3038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294891" y="2608964"/>
            <a:ext cx="5520055" cy="1471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259205">
              <a:lnSpc>
                <a:spcPct val="121600"/>
              </a:lnSpc>
              <a:spcBef>
                <a:spcPts val="95"/>
              </a:spcBef>
              <a:tabLst>
                <a:tab pos="1790700" algn="l"/>
                <a:tab pos="1826895" algn="l"/>
                <a:tab pos="2068195" algn="l"/>
              </a:tabLst>
            </a:pPr>
            <a:r>
              <a:rPr dirty="0" sz="1950" b="1">
                <a:latin typeface="Trebuchet MS"/>
                <a:cs typeface="Trebuchet MS"/>
              </a:rPr>
              <a:t>STUDENT</a:t>
            </a:r>
            <a:r>
              <a:rPr dirty="0" sz="1950" spc="90" b="1">
                <a:latin typeface="Trebuchet MS"/>
                <a:cs typeface="Trebuchet MS"/>
              </a:rPr>
              <a:t> </a:t>
            </a:r>
            <a:r>
              <a:rPr dirty="0" sz="1950" spc="-20" b="1">
                <a:latin typeface="Trebuchet MS"/>
                <a:cs typeface="Trebuchet MS"/>
              </a:rPr>
              <a:t>NAME:</a:t>
            </a:r>
            <a:r>
              <a:rPr dirty="0" sz="1950" b="1">
                <a:latin typeface="Trebuchet MS"/>
                <a:cs typeface="Trebuchet MS"/>
              </a:rPr>
              <a:t>	PÀUL</a:t>
            </a:r>
            <a:r>
              <a:rPr dirty="0" sz="1950" spc="55" b="1">
                <a:latin typeface="Trebuchet MS"/>
                <a:cs typeface="Trebuchet MS"/>
              </a:rPr>
              <a:t> </a:t>
            </a:r>
            <a:r>
              <a:rPr dirty="0" sz="1950" b="1">
                <a:latin typeface="Trebuchet MS"/>
                <a:cs typeface="Trebuchet MS"/>
              </a:rPr>
              <a:t>ABRAHAM</a:t>
            </a:r>
            <a:r>
              <a:rPr dirty="0" sz="1950" spc="60" b="1">
                <a:latin typeface="Trebuchet MS"/>
                <a:cs typeface="Trebuchet MS"/>
              </a:rPr>
              <a:t> </a:t>
            </a:r>
            <a:r>
              <a:rPr dirty="0" sz="1950" spc="-25" b="1">
                <a:latin typeface="Trebuchet MS"/>
                <a:cs typeface="Trebuchet MS"/>
              </a:rPr>
              <a:t>PS </a:t>
            </a:r>
            <a:r>
              <a:rPr dirty="0" sz="1950" b="1">
                <a:latin typeface="Trebuchet MS"/>
                <a:cs typeface="Trebuchet MS"/>
              </a:rPr>
              <a:t>REGISTER</a:t>
            </a:r>
            <a:r>
              <a:rPr dirty="0" sz="1950" spc="70" b="1">
                <a:latin typeface="Trebuchet MS"/>
                <a:cs typeface="Trebuchet MS"/>
              </a:rPr>
              <a:t> </a:t>
            </a:r>
            <a:r>
              <a:rPr dirty="0" sz="1950" spc="-25" b="1">
                <a:latin typeface="Trebuchet MS"/>
                <a:cs typeface="Trebuchet MS"/>
              </a:rPr>
              <a:t>NO:</a:t>
            </a:r>
            <a:r>
              <a:rPr dirty="0" sz="1950" b="1">
                <a:latin typeface="Trebuchet MS"/>
                <a:cs typeface="Trebuchet MS"/>
              </a:rPr>
              <a:t>	</a:t>
            </a:r>
            <a:r>
              <a:rPr dirty="0" sz="1950" spc="-10" b="1">
                <a:latin typeface="Trebuchet MS"/>
                <a:cs typeface="Trebuchet MS"/>
              </a:rPr>
              <a:t>312211401 DEPARTMENT:</a:t>
            </a:r>
            <a:r>
              <a:rPr dirty="0" sz="1950" b="1">
                <a:latin typeface="Trebuchet MS"/>
                <a:cs typeface="Trebuchet MS"/>
              </a:rPr>
              <a:t>		</a:t>
            </a:r>
            <a:r>
              <a:rPr dirty="0" sz="1950" spc="-10" b="1">
                <a:latin typeface="Trebuchet MS"/>
                <a:cs typeface="Trebuchet MS"/>
              </a:rPr>
              <a:t>B.COM(GENERAL)'A'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1319530" algn="l"/>
              </a:tabLst>
            </a:pPr>
            <a:r>
              <a:rPr dirty="0" sz="1950" spc="-10" b="1">
                <a:latin typeface="Trebuchet MS"/>
                <a:cs typeface="Trebuchet MS"/>
              </a:rPr>
              <a:t>COLLEGE:</a:t>
            </a:r>
            <a:r>
              <a:rPr dirty="0" sz="1950" b="1">
                <a:latin typeface="Trebuchet MS"/>
                <a:cs typeface="Trebuchet MS"/>
              </a:rPr>
              <a:t>	ALPHA</a:t>
            </a:r>
            <a:r>
              <a:rPr dirty="0" sz="1950" spc="50" b="1">
                <a:latin typeface="Trebuchet MS"/>
                <a:cs typeface="Trebuchet MS"/>
              </a:rPr>
              <a:t> </a:t>
            </a:r>
            <a:r>
              <a:rPr dirty="0" sz="1950" b="1">
                <a:latin typeface="Trebuchet MS"/>
                <a:cs typeface="Trebuchet MS"/>
              </a:rPr>
              <a:t>ARTS</a:t>
            </a:r>
            <a:r>
              <a:rPr dirty="0" sz="1950" spc="55" b="1">
                <a:latin typeface="Trebuchet MS"/>
                <a:cs typeface="Trebuchet MS"/>
              </a:rPr>
              <a:t> </a:t>
            </a:r>
            <a:r>
              <a:rPr dirty="0" sz="1950" b="1">
                <a:latin typeface="Trebuchet MS"/>
                <a:cs typeface="Trebuchet MS"/>
              </a:rPr>
              <a:t>AND</a:t>
            </a:r>
            <a:r>
              <a:rPr dirty="0" sz="1950" spc="55" b="1">
                <a:latin typeface="Trebuchet MS"/>
                <a:cs typeface="Trebuchet MS"/>
              </a:rPr>
              <a:t> </a:t>
            </a:r>
            <a:r>
              <a:rPr dirty="0" sz="1950" b="1">
                <a:latin typeface="Trebuchet MS"/>
                <a:cs typeface="Trebuchet MS"/>
              </a:rPr>
              <a:t>SCIENCE</a:t>
            </a:r>
            <a:r>
              <a:rPr dirty="0" sz="1950" spc="55" b="1">
                <a:latin typeface="Trebuchet MS"/>
                <a:cs typeface="Trebuchet MS"/>
              </a:rPr>
              <a:t> </a:t>
            </a:r>
            <a:r>
              <a:rPr dirty="0" sz="1950" spc="-10" b="1">
                <a:latin typeface="Trebuchet MS"/>
                <a:cs typeface="Trebuchet MS"/>
              </a:rPr>
              <a:t>COLLEGE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16698" y="486418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04" y="149304"/>
                </a:moveTo>
                <a:lnTo>
                  <a:pt x="0" y="149304"/>
                </a:lnTo>
                <a:lnTo>
                  <a:pt x="0" y="0"/>
                </a:lnTo>
                <a:lnTo>
                  <a:pt x="149304" y="0"/>
                </a:lnTo>
                <a:lnTo>
                  <a:pt x="149304" y="149304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5168" y="5335663"/>
            <a:ext cx="62865" cy="14668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9291002" y="5321163"/>
            <a:ext cx="146685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25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>
                <a:latin typeface="Arial"/>
                <a:cs typeface="Arial"/>
              </a:rPr>
              <a:t>MODELLING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8298201" y="433242"/>
            <a:ext cx="377190" cy="377190"/>
          </a:xfrm>
          <a:custGeom>
            <a:avLst/>
            <a:gdLst/>
            <a:ahLst/>
            <a:cxnLst/>
            <a:rect l="l" t="t" r="r" b="b"/>
            <a:pathLst>
              <a:path w="377190" h="377190">
                <a:moveTo>
                  <a:pt x="377190" y="377190"/>
                </a:moveTo>
                <a:lnTo>
                  <a:pt x="0" y="377190"/>
                </a:lnTo>
                <a:lnTo>
                  <a:pt x="0" y="0"/>
                </a:lnTo>
                <a:lnTo>
                  <a:pt x="377190" y="0"/>
                </a:lnTo>
                <a:lnTo>
                  <a:pt x="377190" y="377190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8677" y="1529880"/>
            <a:ext cx="95258" cy="9515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8677" y="3352965"/>
            <a:ext cx="95258" cy="9515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8677" y="3656813"/>
            <a:ext cx="95258" cy="95157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540519" y="1075913"/>
            <a:ext cx="7404734" cy="276034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650" b="1">
                <a:latin typeface="Arial"/>
                <a:cs typeface="Arial"/>
              </a:rPr>
              <a:t>Data</a:t>
            </a:r>
            <a:r>
              <a:rPr dirty="0" sz="1650" spc="-30" b="1">
                <a:latin typeface="Arial"/>
                <a:cs typeface="Arial"/>
              </a:rPr>
              <a:t> </a:t>
            </a:r>
            <a:r>
              <a:rPr dirty="0" sz="1650" spc="-10" b="1">
                <a:latin typeface="Arial"/>
                <a:cs typeface="Arial"/>
              </a:rPr>
              <a:t>collection</a:t>
            </a:r>
            <a:endParaRPr sz="1650">
              <a:latin typeface="Arial"/>
              <a:cs typeface="Arial"/>
            </a:endParaRPr>
          </a:p>
          <a:p>
            <a:pPr marL="688340">
              <a:lnSpc>
                <a:spcPct val="100000"/>
              </a:lnSpc>
              <a:spcBef>
                <a:spcPts val="415"/>
              </a:spcBef>
            </a:pPr>
            <a:r>
              <a:rPr dirty="0" sz="1650" b="1">
                <a:latin typeface="Arial"/>
                <a:cs typeface="Arial"/>
              </a:rPr>
              <a:t>Koggle</a:t>
            </a:r>
            <a:r>
              <a:rPr dirty="0" sz="1650" spc="-5" b="1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–</a:t>
            </a:r>
            <a:r>
              <a:rPr dirty="0" sz="1650" spc="-2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Using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this</a:t>
            </a:r>
            <a:r>
              <a:rPr dirty="0" sz="1650" spc="-1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website</a:t>
            </a:r>
            <a:r>
              <a:rPr dirty="0" sz="1650" spc="-2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to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collect</a:t>
            </a:r>
            <a:r>
              <a:rPr dirty="0" sz="1650" spc="-2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the</a:t>
            </a:r>
            <a:r>
              <a:rPr dirty="0" sz="1650" spc="-2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data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for</a:t>
            </a:r>
            <a:r>
              <a:rPr dirty="0" sz="1650" spc="-2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the</a:t>
            </a:r>
            <a:r>
              <a:rPr dirty="0" sz="1650" spc="-20">
                <a:latin typeface="Arial"/>
                <a:cs typeface="Arial"/>
              </a:rPr>
              <a:t> </a:t>
            </a:r>
            <a:r>
              <a:rPr dirty="0" sz="1650" spc="-10">
                <a:latin typeface="Arial"/>
                <a:cs typeface="Arial"/>
              </a:rPr>
              <a:t>project.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1650">
              <a:latin typeface="Arial"/>
              <a:cs typeface="Arial"/>
            </a:endParaRPr>
          </a:p>
          <a:p>
            <a:pPr marL="462915">
              <a:lnSpc>
                <a:spcPct val="100000"/>
              </a:lnSpc>
            </a:pPr>
            <a:r>
              <a:rPr dirty="0" sz="1650" b="1">
                <a:latin typeface="Arial"/>
                <a:cs typeface="Arial"/>
              </a:rPr>
              <a:t>Feature</a:t>
            </a:r>
            <a:r>
              <a:rPr dirty="0" sz="1650" spc="-65" b="1">
                <a:latin typeface="Arial"/>
                <a:cs typeface="Arial"/>
              </a:rPr>
              <a:t> </a:t>
            </a:r>
            <a:r>
              <a:rPr dirty="0" sz="1650" spc="-10" b="1">
                <a:latin typeface="Arial"/>
                <a:cs typeface="Arial"/>
              </a:rPr>
              <a:t>collection</a:t>
            </a:r>
            <a:endParaRPr sz="1650">
              <a:latin typeface="Arial"/>
              <a:cs typeface="Arial"/>
            </a:endParaRPr>
          </a:p>
          <a:p>
            <a:pPr marL="447040">
              <a:lnSpc>
                <a:spcPct val="100000"/>
              </a:lnSpc>
              <a:spcBef>
                <a:spcPts val="415"/>
              </a:spcBef>
              <a:tabLst>
                <a:tab pos="751205" algn="l"/>
              </a:tabLst>
            </a:pPr>
            <a:r>
              <a:rPr dirty="0" sz="1650" spc="-50">
                <a:latin typeface="Noto Sans Symbols2"/>
                <a:cs typeface="Noto Sans Symbols2"/>
              </a:rPr>
              <a:t>o</a:t>
            </a:r>
            <a:r>
              <a:rPr dirty="0" sz="1650">
                <a:latin typeface="Noto Sans Symbols2"/>
                <a:cs typeface="Noto Sans Symbols2"/>
              </a:rPr>
              <a:t>	</a:t>
            </a:r>
            <a:r>
              <a:rPr dirty="0" sz="1650" b="1">
                <a:latin typeface="Arial"/>
                <a:cs typeface="Arial"/>
              </a:rPr>
              <a:t>Excel</a:t>
            </a:r>
            <a:r>
              <a:rPr dirty="0" sz="1650" spc="-25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spread</a:t>
            </a:r>
            <a:r>
              <a:rPr dirty="0" sz="1650" spc="-25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sheet</a:t>
            </a:r>
            <a:r>
              <a:rPr dirty="0" sz="1650" spc="440" b="1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-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Excel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sheet</a:t>
            </a:r>
            <a:r>
              <a:rPr dirty="0" sz="1650" spc="-2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is</a:t>
            </a:r>
            <a:r>
              <a:rPr dirty="0" sz="1650" spc="-2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used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to</a:t>
            </a:r>
            <a:r>
              <a:rPr dirty="0" sz="1650" spc="-2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arrange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the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relevant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 spc="-10">
                <a:latin typeface="Arial"/>
                <a:cs typeface="Arial"/>
              </a:rPr>
              <a:t>data.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1650">
              <a:latin typeface="Arial"/>
              <a:cs typeface="Arial"/>
            </a:endParaRPr>
          </a:p>
          <a:p>
            <a:pPr marL="462915">
              <a:lnSpc>
                <a:spcPct val="100000"/>
              </a:lnSpc>
            </a:pPr>
            <a:r>
              <a:rPr dirty="0" sz="1650" b="1">
                <a:latin typeface="Arial"/>
                <a:cs typeface="Arial"/>
              </a:rPr>
              <a:t>Data</a:t>
            </a:r>
            <a:r>
              <a:rPr dirty="0" sz="1650" spc="-30" b="1">
                <a:latin typeface="Arial"/>
                <a:cs typeface="Arial"/>
              </a:rPr>
              <a:t> </a:t>
            </a:r>
            <a:r>
              <a:rPr dirty="0" sz="1650" spc="-10" b="1">
                <a:latin typeface="Arial"/>
                <a:cs typeface="Arial"/>
              </a:rPr>
              <a:t>cleaning</a:t>
            </a:r>
            <a:endParaRPr sz="1650">
              <a:latin typeface="Arial"/>
              <a:cs typeface="Arial"/>
            </a:endParaRPr>
          </a:p>
          <a:p>
            <a:pPr marL="688340">
              <a:lnSpc>
                <a:spcPct val="100000"/>
              </a:lnSpc>
              <a:spcBef>
                <a:spcPts val="415"/>
              </a:spcBef>
            </a:pPr>
            <a:r>
              <a:rPr dirty="0" sz="1650" b="1">
                <a:latin typeface="Arial"/>
                <a:cs typeface="Arial"/>
              </a:rPr>
              <a:t>Conditional</a:t>
            </a:r>
            <a:r>
              <a:rPr dirty="0" sz="1650" spc="-35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formatting</a:t>
            </a:r>
            <a:r>
              <a:rPr dirty="0" sz="1650" spc="-30" b="1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–</a:t>
            </a:r>
            <a:r>
              <a:rPr dirty="0" sz="1650" spc="-3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Used</a:t>
            </a:r>
            <a:r>
              <a:rPr dirty="0" sz="1650" spc="39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to</a:t>
            </a:r>
            <a:r>
              <a:rPr dirty="0" sz="1650" spc="-3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identify</a:t>
            </a:r>
            <a:r>
              <a:rPr dirty="0" sz="1650" spc="-3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the</a:t>
            </a:r>
            <a:r>
              <a:rPr dirty="0" sz="1650" spc="-3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blank</a:t>
            </a:r>
            <a:r>
              <a:rPr dirty="0" sz="1650" spc="-30">
                <a:latin typeface="Arial"/>
                <a:cs typeface="Arial"/>
              </a:rPr>
              <a:t> </a:t>
            </a:r>
            <a:r>
              <a:rPr dirty="0" sz="1650" spc="-10">
                <a:latin typeface="Arial"/>
                <a:cs typeface="Arial"/>
              </a:rPr>
              <a:t>area.</a:t>
            </a:r>
            <a:endParaRPr sz="1650">
              <a:latin typeface="Arial"/>
              <a:cs typeface="Arial"/>
            </a:endParaRPr>
          </a:p>
          <a:p>
            <a:pPr marL="688340">
              <a:lnSpc>
                <a:spcPct val="100000"/>
              </a:lnSpc>
              <a:spcBef>
                <a:spcPts val="409"/>
              </a:spcBef>
            </a:pPr>
            <a:r>
              <a:rPr dirty="0" sz="1650" b="1">
                <a:latin typeface="Arial"/>
                <a:cs typeface="Arial"/>
              </a:rPr>
              <a:t>Filter</a:t>
            </a:r>
            <a:r>
              <a:rPr dirty="0" sz="1650" spc="-30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Option</a:t>
            </a:r>
            <a:r>
              <a:rPr dirty="0" sz="1650" spc="-15" b="1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–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This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option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is</a:t>
            </a:r>
            <a:r>
              <a:rPr dirty="0" sz="1650" spc="-2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used</a:t>
            </a:r>
            <a:r>
              <a:rPr dirty="0" sz="1650" spc="-3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to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remove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the</a:t>
            </a:r>
            <a:r>
              <a:rPr dirty="0" sz="1650" spc="-30">
                <a:latin typeface="Arial"/>
                <a:cs typeface="Arial"/>
              </a:rPr>
              <a:t> </a:t>
            </a:r>
            <a:r>
              <a:rPr dirty="0" sz="1650" spc="-10">
                <a:latin typeface="Arial"/>
                <a:cs typeface="Arial"/>
              </a:rPr>
              <a:t>blanks.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75335" y="4114393"/>
            <a:ext cx="6631940" cy="154495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509"/>
              </a:spcBef>
            </a:pPr>
            <a:r>
              <a:rPr dirty="0" sz="1650">
                <a:latin typeface="Arial"/>
                <a:cs typeface="Arial"/>
              </a:rPr>
              <a:t>P</a:t>
            </a:r>
            <a:r>
              <a:rPr dirty="0" sz="1650" b="1">
                <a:latin typeface="Arial"/>
                <a:cs typeface="Arial"/>
              </a:rPr>
              <a:t>erformance</a:t>
            </a:r>
            <a:r>
              <a:rPr dirty="0" sz="1650" spc="-70" b="1">
                <a:latin typeface="Arial"/>
                <a:cs typeface="Arial"/>
              </a:rPr>
              <a:t> </a:t>
            </a:r>
            <a:r>
              <a:rPr dirty="0" sz="1650" spc="-20" b="1">
                <a:latin typeface="Arial"/>
                <a:cs typeface="Arial"/>
              </a:rPr>
              <a:t>Level</a:t>
            </a:r>
            <a:endParaRPr sz="1650">
              <a:latin typeface="Arial"/>
              <a:cs typeface="Arial"/>
            </a:endParaRPr>
          </a:p>
          <a:p>
            <a:pPr marL="253365" marR="613410" indent="-241300">
              <a:lnSpc>
                <a:spcPct val="120800"/>
              </a:lnSpc>
              <a:tabLst>
                <a:tab pos="316230" algn="l"/>
              </a:tabLst>
            </a:pPr>
            <a:r>
              <a:rPr dirty="0" sz="1650" spc="-50">
                <a:latin typeface="Noto Sans Symbols2"/>
                <a:cs typeface="Noto Sans Symbols2"/>
              </a:rPr>
              <a:t>o</a:t>
            </a:r>
            <a:r>
              <a:rPr dirty="0" sz="1650">
                <a:latin typeface="Noto Sans Symbols2"/>
                <a:cs typeface="Noto Sans Symbols2"/>
              </a:rPr>
              <a:t>		</a:t>
            </a:r>
            <a:r>
              <a:rPr dirty="0" sz="1650" b="1">
                <a:latin typeface="Arial"/>
                <a:cs typeface="Arial"/>
              </a:rPr>
              <a:t>Grading</a:t>
            </a:r>
            <a:r>
              <a:rPr dirty="0" sz="1650" spc="430" b="1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-</a:t>
            </a:r>
            <a:r>
              <a:rPr dirty="0" sz="1650" spc="-3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We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use</a:t>
            </a:r>
            <a:r>
              <a:rPr dirty="0" sz="1650" spc="-3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the</a:t>
            </a:r>
            <a:r>
              <a:rPr dirty="0" sz="1650" spc="-3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“IFS”</a:t>
            </a:r>
            <a:r>
              <a:rPr dirty="0" sz="1650" spc="-3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formula</a:t>
            </a:r>
            <a:r>
              <a:rPr dirty="0" sz="1650" spc="-3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to</a:t>
            </a:r>
            <a:r>
              <a:rPr dirty="0" sz="1650" spc="-3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grading</a:t>
            </a:r>
            <a:r>
              <a:rPr dirty="0" sz="1650" spc="-3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the</a:t>
            </a:r>
            <a:r>
              <a:rPr dirty="0" sz="1650" spc="-30">
                <a:latin typeface="Arial"/>
                <a:cs typeface="Arial"/>
              </a:rPr>
              <a:t> </a:t>
            </a:r>
            <a:r>
              <a:rPr dirty="0" sz="1650" spc="-10">
                <a:latin typeface="Arial"/>
                <a:cs typeface="Arial"/>
              </a:rPr>
              <a:t>employee </a:t>
            </a:r>
            <a:r>
              <a:rPr dirty="0" sz="1650">
                <a:latin typeface="Arial"/>
                <a:cs typeface="Arial"/>
              </a:rPr>
              <a:t>performance</a:t>
            </a:r>
            <a:r>
              <a:rPr dirty="0" sz="1650" spc="-75">
                <a:latin typeface="Arial"/>
                <a:cs typeface="Arial"/>
              </a:rPr>
              <a:t> </a:t>
            </a:r>
            <a:r>
              <a:rPr dirty="0" sz="1650" spc="-10">
                <a:latin typeface="Arial"/>
                <a:cs typeface="Arial"/>
              </a:rPr>
              <a:t>level</a:t>
            </a:r>
            <a:endParaRPr sz="1650">
              <a:latin typeface="Arial"/>
              <a:cs typeface="Arial"/>
            </a:endParaRPr>
          </a:p>
          <a:p>
            <a:pPr marL="253365" marR="5080" indent="-167640">
              <a:lnSpc>
                <a:spcPct val="120800"/>
              </a:lnSpc>
              <a:tabLst>
                <a:tab pos="3105785" algn="l"/>
              </a:tabLst>
            </a:pPr>
            <a:r>
              <a:rPr dirty="0" sz="1650" b="1">
                <a:latin typeface="Arial"/>
                <a:cs typeface="Arial"/>
              </a:rPr>
              <a:t>Formula</a:t>
            </a:r>
            <a:r>
              <a:rPr dirty="0" sz="1650" spc="-65" b="1">
                <a:latin typeface="Arial"/>
                <a:cs typeface="Arial"/>
              </a:rPr>
              <a:t> </a:t>
            </a:r>
            <a:r>
              <a:rPr dirty="0" sz="1650" spc="-10" b="1">
                <a:latin typeface="Arial"/>
                <a:cs typeface="Arial"/>
              </a:rPr>
              <a:t>=IFS(Z9&gt;=5,"VERY</a:t>
            </a:r>
            <a:r>
              <a:rPr dirty="0" sz="1650" b="1">
                <a:latin typeface="Arial"/>
                <a:cs typeface="Arial"/>
              </a:rPr>
              <a:t>	</a:t>
            </a:r>
            <a:r>
              <a:rPr dirty="0" sz="1650" spc="-10" b="1">
                <a:latin typeface="Arial"/>
                <a:cs typeface="Arial"/>
              </a:rPr>
              <a:t>HIGH",Z9&gt;=4,"HIGH",Z9&gt;=3,"MED", </a:t>
            </a:r>
            <a:r>
              <a:rPr dirty="0" sz="1650" b="1">
                <a:latin typeface="Arial"/>
                <a:cs typeface="Arial"/>
              </a:rPr>
              <a:t>"TRUE",</a:t>
            </a:r>
            <a:r>
              <a:rPr dirty="0" sz="1650" spc="-70" b="1">
                <a:latin typeface="Arial"/>
                <a:cs typeface="Arial"/>
              </a:rPr>
              <a:t> </a:t>
            </a:r>
            <a:r>
              <a:rPr dirty="0" sz="1650" spc="-10" b="1">
                <a:latin typeface="Arial"/>
                <a:cs typeface="Arial"/>
              </a:rPr>
              <a:t>"LOW")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0524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120"/>
              </a:spcBef>
            </a:pPr>
            <a:r>
              <a:rPr dirty="0" sz="2950" spc="-10">
                <a:latin typeface="Arial"/>
                <a:cs typeface="Arial"/>
              </a:rPr>
              <a:t>MODELLING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5859" y="1633296"/>
            <a:ext cx="95258" cy="951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917702" y="1179336"/>
            <a:ext cx="6069965" cy="336804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650" spc="-10" b="1">
                <a:latin typeface="Arial"/>
                <a:cs typeface="Arial"/>
              </a:rPr>
              <a:t>Summary</a:t>
            </a:r>
            <a:endParaRPr sz="1650">
              <a:latin typeface="Arial"/>
              <a:cs typeface="Arial"/>
            </a:endParaRPr>
          </a:p>
          <a:p>
            <a:pPr marL="688340" marR="5080">
              <a:lnSpc>
                <a:spcPct val="120800"/>
              </a:lnSpc>
            </a:pPr>
            <a:r>
              <a:rPr dirty="0" sz="1650" b="1">
                <a:latin typeface="Arial"/>
                <a:cs typeface="Arial"/>
              </a:rPr>
              <a:t>Pivot</a:t>
            </a:r>
            <a:r>
              <a:rPr dirty="0" sz="1650" spc="-25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table</a:t>
            </a:r>
            <a:r>
              <a:rPr dirty="0" sz="1650" spc="5" b="1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–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We</a:t>
            </a:r>
            <a:r>
              <a:rPr dirty="0" sz="1650" spc="-2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use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the</a:t>
            </a:r>
            <a:r>
              <a:rPr dirty="0" sz="1650" spc="-2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pivot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table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to</a:t>
            </a:r>
            <a:r>
              <a:rPr dirty="0" sz="1650" spc="-2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get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crisp</a:t>
            </a:r>
            <a:r>
              <a:rPr dirty="0" sz="1650" spc="-2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and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 spc="-10">
                <a:latin typeface="Arial"/>
                <a:cs typeface="Arial"/>
              </a:rPr>
              <a:t>clear </a:t>
            </a:r>
            <a:r>
              <a:rPr dirty="0" sz="1650">
                <a:latin typeface="Arial"/>
                <a:cs typeface="Arial"/>
              </a:rPr>
              <a:t>data</a:t>
            </a:r>
            <a:r>
              <a:rPr dirty="0" sz="1650" spc="-3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about</a:t>
            </a:r>
            <a:r>
              <a:rPr dirty="0" sz="1650" spc="-3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the</a:t>
            </a:r>
            <a:r>
              <a:rPr dirty="0" sz="1650" spc="-3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employee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performance</a:t>
            </a:r>
            <a:r>
              <a:rPr dirty="0" sz="1650" spc="-3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.</a:t>
            </a:r>
            <a:r>
              <a:rPr dirty="0" sz="1650" spc="-3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For</a:t>
            </a:r>
            <a:r>
              <a:rPr dirty="0" sz="1650" spc="-3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that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we</a:t>
            </a:r>
            <a:r>
              <a:rPr dirty="0" sz="1650" spc="-30">
                <a:latin typeface="Arial"/>
                <a:cs typeface="Arial"/>
              </a:rPr>
              <a:t> </a:t>
            </a:r>
            <a:r>
              <a:rPr dirty="0" sz="1650" spc="-20">
                <a:latin typeface="Arial"/>
                <a:cs typeface="Arial"/>
              </a:rPr>
              <a:t>used </a:t>
            </a:r>
            <a:r>
              <a:rPr dirty="0" sz="1650">
                <a:latin typeface="Arial"/>
                <a:cs typeface="Arial"/>
              </a:rPr>
              <a:t>the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below</a:t>
            </a:r>
            <a:r>
              <a:rPr dirty="0" sz="1650" spc="-2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details</a:t>
            </a:r>
            <a:r>
              <a:rPr dirty="0" sz="1650" spc="-15">
                <a:latin typeface="Arial"/>
                <a:cs typeface="Arial"/>
              </a:rPr>
              <a:t> </a:t>
            </a:r>
            <a:r>
              <a:rPr dirty="0" sz="1650" spc="-50">
                <a:latin typeface="Arial"/>
                <a:cs typeface="Arial"/>
              </a:rPr>
              <a:t>:</a:t>
            </a:r>
            <a:endParaRPr sz="1650">
              <a:latin typeface="Arial"/>
              <a:cs typeface="Arial"/>
            </a:endParaRPr>
          </a:p>
          <a:p>
            <a:pPr marL="835025">
              <a:lnSpc>
                <a:spcPct val="100000"/>
              </a:lnSpc>
              <a:spcBef>
                <a:spcPts val="215"/>
              </a:spcBef>
              <a:tabLst>
                <a:tab pos="1123315" algn="l"/>
              </a:tabLst>
            </a:pPr>
            <a:r>
              <a:rPr dirty="0" sz="1850" spc="-50">
                <a:latin typeface="Noto Sans CJK HK"/>
                <a:cs typeface="Noto Sans CJK HK"/>
              </a:rPr>
              <a:t>￭</a:t>
            </a:r>
            <a:r>
              <a:rPr dirty="0" sz="1850">
                <a:latin typeface="Noto Sans CJK HK"/>
                <a:cs typeface="Noto Sans CJK HK"/>
              </a:rPr>
              <a:t>	</a:t>
            </a:r>
            <a:r>
              <a:rPr dirty="0" sz="1650">
                <a:latin typeface="Arial"/>
                <a:cs typeface="Arial"/>
              </a:rPr>
              <a:t>Filter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–</a:t>
            </a:r>
            <a:r>
              <a:rPr dirty="0" sz="1650" spc="-20">
                <a:latin typeface="Arial"/>
                <a:cs typeface="Arial"/>
              </a:rPr>
              <a:t> </a:t>
            </a:r>
            <a:r>
              <a:rPr dirty="0" sz="1650" spc="-10">
                <a:latin typeface="Arial"/>
                <a:cs typeface="Arial"/>
              </a:rPr>
              <a:t>Gender</a:t>
            </a:r>
            <a:endParaRPr sz="1650">
              <a:latin typeface="Arial"/>
              <a:cs typeface="Arial"/>
            </a:endParaRPr>
          </a:p>
          <a:p>
            <a:pPr marL="835025">
              <a:lnSpc>
                <a:spcPct val="100000"/>
              </a:lnSpc>
              <a:spcBef>
                <a:spcPts val="170"/>
              </a:spcBef>
              <a:tabLst>
                <a:tab pos="1123315" algn="l"/>
              </a:tabLst>
            </a:pPr>
            <a:r>
              <a:rPr dirty="0" sz="1850" spc="-50">
                <a:latin typeface="Noto Sans CJK HK"/>
                <a:cs typeface="Noto Sans CJK HK"/>
              </a:rPr>
              <a:t>￭</a:t>
            </a:r>
            <a:r>
              <a:rPr dirty="0" sz="1850">
                <a:latin typeface="Noto Sans CJK HK"/>
                <a:cs typeface="Noto Sans CJK HK"/>
              </a:rPr>
              <a:t>	</a:t>
            </a:r>
            <a:r>
              <a:rPr dirty="0" sz="1650">
                <a:latin typeface="Arial"/>
                <a:cs typeface="Arial"/>
              </a:rPr>
              <a:t>Column</a:t>
            </a:r>
            <a:r>
              <a:rPr dirty="0" sz="1650" spc="-55">
                <a:latin typeface="Arial"/>
                <a:cs typeface="Arial"/>
              </a:rPr>
              <a:t> </a:t>
            </a:r>
            <a:r>
              <a:rPr dirty="0" sz="1650" spc="-20">
                <a:latin typeface="Arial"/>
                <a:cs typeface="Arial"/>
              </a:rPr>
              <a:t>-</a:t>
            </a:r>
            <a:r>
              <a:rPr dirty="0" sz="1650">
                <a:latin typeface="Arial"/>
                <a:cs typeface="Arial"/>
              </a:rPr>
              <a:t>Performance</a:t>
            </a:r>
            <a:r>
              <a:rPr dirty="0" sz="1650" spc="-50">
                <a:latin typeface="Arial"/>
                <a:cs typeface="Arial"/>
              </a:rPr>
              <a:t> </a:t>
            </a:r>
            <a:r>
              <a:rPr dirty="0" sz="1650" spc="-20">
                <a:latin typeface="Arial"/>
                <a:cs typeface="Arial"/>
              </a:rPr>
              <a:t>level</a:t>
            </a:r>
            <a:endParaRPr sz="1650">
              <a:latin typeface="Arial"/>
              <a:cs typeface="Arial"/>
            </a:endParaRPr>
          </a:p>
          <a:p>
            <a:pPr marL="835025">
              <a:lnSpc>
                <a:spcPct val="100000"/>
              </a:lnSpc>
              <a:spcBef>
                <a:spcPts val="175"/>
              </a:spcBef>
              <a:tabLst>
                <a:tab pos="1123315" algn="l"/>
              </a:tabLst>
            </a:pPr>
            <a:r>
              <a:rPr dirty="0" sz="1850" spc="-50">
                <a:latin typeface="Noto Sans CJK HK"/>
                <a:cs typeface="Noto Sans CJK HK"/>
              </a:rPr>
              <a:t>￭</a:t>
            </a:r>
            <a:r>
              <a:rPr dirty="0" sz="1850">
                <a:latin typeface="Noto Sans CJK HK"/>
                <a:cs typeface="Noto Sans CJK HK"/>
              </a:rPr>
              <a:t>	</a:t>
            </a:r>
            <a:r>
              <a:rPr dirty="0" sz="1650">
                <a:latin typeface="Arial"/>
                <a:cs typeface="Arial"/>
              </a:rPr>
              <a:t>Row</a:t>
            </a:r>
            <a:r>
              <a:rPr dirty="0" sz="1650" spc="-2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–</a:t>
            </a:r>
            <a:r>
              <a:rPr dirty="0" sz="1650" spc="-1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Business</a:t>
            </a:r>
            <a:r>
              <a:rPr dirty="0" sz="1650" spc="-10">
                <a:latin typeface="Arial"/>
                <a:cs typeface="Arial"/>
              </a:rPr>
              <a:t> </a:t>
            </a:r>
            <a:r>
              <a:rPr dirty="0" sz="1650" spc="-20">
                <a:latin typeface="Arial"/>
                <a:cs typeface="Arial"/>
              </a:rPr>
              <a:t>Unit</a:t>
            </a:r>
            <a:endParaRPr sz="1650">
              <a:latin typeface="Arial"/>
              <a:cs typeface="Arial"/>
            </a:endParaRPr>
          </a:p>
          <a:p>
            <a:pPr marL="835025">
              <a:lnSpc>
                <a:spcPct val="100000"/>
              </a:lnSpc>
              <a:spcBef>
                <a:spcPts val="170"/>
              </a:spcBef>
              <a:tabLst>
                <a:tab pos="1123315" algn="l"/>
              </a:tabLst>
            </a:pPr>
            <a:r>
              <a:rPr dirty="0" sz="1850" spc="-50">
                <a:latin typeface="Noto Sans CJK HK"/>
                <a:cs typeface="Noto Sans CJK HK"/>
              </a:rPr>
              <a:t>￭</a:t>
            </a:r>
            <a:r>
              <a:rPr dirty="0" sz="1850">
                <a:latin typeface="Noto Sans CJK HK"/>
                <a:cs typeface="Noto Sans CJK HK"/>
              </a:rPr>
              <a:t>	</a:t>
            </a:r>
            <a:r>
              <a:rPr dirty="0" sz="1650" spc="-10">
                <a:latin typeface="Arial"/>
                <a:cs typeface="Arial"/>
              </a:rPr>
              <a:t>Value</a:t>
            </a:r>
            <a:r>
              <a:rPr dirty="0" sz="1650" spc="-4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–</a:t>
            </a:r>
            <a:r>
              <a:rPr dirty="0" sz="1650" spc="-3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Count</a:t>
            </a:r>
            <a:r>
              <a:rPr dirty="0" sz="1650" spc="-4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of</a:t>
            </a:r>
            <a:r>
              <a:rPr dirty="0" sz="1650" spc="-3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First</a:t>
            </a:r>
            <a:r>
              <a:rPr dirty="0" sz="1650" spc="-40">
                <a:latin typeface="Arial"/>
                <a:cs typeface="Arial"/>
              </a:rPr>
              <a:t> </a:t>
            </a:r>
            <a:r>
              <a:rPr dirty="0" sz="1650" spc="-20">
                <a:latin typeface="Arial"/>
                <a:cs typeface="Arial"/>
              </a:rPr>
              <a:t>name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1650">
              <a:latin typeface="Arial"/>
              <a:cs typeface="Arial"/>
            </a:endParaRPr>
          </a:p>
          <a:p>
            <a:pPr marL="798195">
              <a:lnSpc>
                <a:spcPct val="100000"/>
              </a:lnSpc>
            </a:pPr>
            <a:r>
              <a:rPr dirty="0" sz="1650" spc="-10" b="1">
                <a:latin typeface="Arial"/>
                <a:cs typeface="Arial"/>
              </a:rPr>
              <a:t>Visualization</a:t>
            </a:r>
            <a:endParaRPr sz="1650">
              <a:latin typeface="Arial"/>
              <a:cs typeface="Arial"/>
            </a:endParaRPr>
          </a:p>
          <a:p>
            <a:pPr marL="447040">
              <a:lnSpc>
                <a:spcPct val="100000"/>
              </a:lnSpc>
              <a:spcBef>
                <a:spcPts val="409"/>
              </a:spcBef>
              <a:tabLst>
                <a:tab pos="751205" algn="l"/>
              </a:tabLst>
            </a:pPr>
            <a:r>
              <a:rPr dirty="0" sz="1650" spc="-50">
                <a:latin typeface="Noto Sans Symbols2"/>
                <a:cs typeface="Noto Sans Symbols2"/>
              </a:rPr>
              <a:t>o</a:t>
            </a:r>
            <a:r>
              <a:rPr dirty="0" sz="1650">
                <a:latin typeface="Noto Sans Symbols2"/>
                <a:cs typeface="Noto Sans Symbols2"/>
              </a:rPr>
              <a:t>	</a:t>
            </a:r>
            <a:r>
              <a:rPr dirty="0" sz="1650" b="1">
                <a:latin typeface="Arial"/>
                <a:cs typeface="Arial"/>
              </a:rPr>
              <a:t>Graph</a:t>
            </a:r>
            <a:r>
              <a:rPr dirty="0" sz="1650" spc="-15" b="1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–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Graph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show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the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result</a:t>
            </a:r>
            <a:r>
              <a:rPr dirty="0" sz="1650" spc="-2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of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this</a:t>
            </a:r>
            <a:r>
              <a:rPr dirty="0" sz="1650" spc="-20">
                <a:latin typeface="Arial"/>
                <a:cs typeface="Arial"/>
              </a:rPr>
              <a:t> </a:t>
            </a:r>
            <a:r>
              <a:rPr dirty="0" sz="1650" spc="-10">
                <a:latin typeface="Arial"/>
                <a:cs typeface="Arial"/>
              </a:rPr>
              <a:t>analysis.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5168" y="5335663"/>
            <a:ext cx="62865" cy="1466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448" y="161750"/>
            <a:ext cx="2000250" cy="147129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dirty="0" spc="-55">
                <a:latin typeface="Arial"/>
                <a:cs typeface="Arial"/>
              </a:rPr>
              <a:t>RESULT </a:t>
            </a:r>
            <a:r>
              <a:rPr dirty="0" spc="-50">
                <a:latin typeface="Arial"/>
                <a:cs typeface="Arial"/>
              </a:rPr>
              <a:t>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9291002" y="5321163"/>
            <a:ext cx="146685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25">
                <a:solidFill>
                  <a:srgbClr val="2D936A"/>
                </a:solidFill>
                <a:latin typeface="Trebuchet MS"/>
                <a:cs typeface="Trebuchet MS"/>
              </a:rPr>
              <a:t>12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784" y="948982"/>
            <a:ext cx="6998970" cy="40914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90" y="270192"/>
            <a:ext cx="2335530" cy="6292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35">
                <a:latin typeface="Arial"/>
                <a:cs typeface="Arial"/>
              </a:rPr>
              <a:t>RESULTS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1569" y="1068705"/>
            <a:ext cx="5991936" cy="44712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02194" y="1010955"/>
            <a:ext cx="7306945" cy="4363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4790" marR="297815" indent="-212725">
              <a:lnSpc>
                <a:spcPct val="121600"/>
              </a:lnSpc>
              <a:spcBef>
                <a:spcPts val="95"/>
              </a:spcBef>
              <a:buChar char="•"/>
              <a:tabLst>
                <a:tab pos="227329" algn="l"/>
              </a:tabLst>
            </a:pPr>
            <a:r>
              <a:rPr dirty="0" sz="1950">
                <a:latin typeface="Arial"/>
                <a:cs typeface="Arial"/>
              </a:rPr>
              <a:t>The</a:t>
            </a:r>
            <a:r>
              <a:rPr dirty="0" sz="1950" spc="4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employee</a:t>
            </a:r>
            <a:r>
              <a:rPr dirty="0" sz="1950" spc="4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performance</a:t>
            </a:r>
            <a:r>
              <a:rPr dirty="0" sz="1950" spc="4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analysis</a:t>
            </a:r>
            <a:r>
              <a:rPr dirty="0" sz="1950" spc="5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reveals</a:t>
            </a:r>
            <a:r>
              <a:rPr dirty="0" sz="1950" spc="4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a</a:t>
            </a:r>
            <a:r>
              <a:rPr dirty="0" sz="1950" spc="45">
                <a:latin typeface="Arial"/>
                <a:cs typeface="Arial"/>
              </a:rPr>
              <a:t> </a:t>
            </a:r>
            <a:r>
              <a:rPr dirty="0" sz="1950" spc="-10">
                <a:latin typeface="Arial"/>
                <a:cs typeface="Arial"/>
              </a:rPr>
              <a:t>predominant </a:t>
            </a:r>
            <a:r>
              <a:rPr dirty="0" sz="1950" spc="-10">
                <a:latin typeface="Arial"/>
                <a:cs typeface="Arial"/>
              </a:rPr>
              <a:t>	</a:t>
            </a:r>
            <a:r>
              <a:rPr dirty="0" sz="1950">
                <a:latin typeface="Arial"/>
                <a:cs typeface="Arial"/>
              </a:rPr>
              <a:t>concentration</a:t>
            </a:r>
            <a:r>
              <a:rPr dirty="0" sz="1950" spc="4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of</a:t>
            </a:r>
            <a:r>
              <a:rPr dirty="0" sz="1950" spc="4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employees</a:t>
            </a:r>
            <a:r>
              <a:rPr dirty="0" sz="1950" spc="5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in</a:t>
            </a:r>
            <a:r>
              <a:rPr dirty="0" sz="1950" spc="4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the</a:t>
            </a:r>
            <a:r>
              <a:rPr dirty="0" sz="1950" spc="5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MEDIUM</a:t>
            </a:r>
            <a:r>
              <a:rPr dirty="0" sz="1950" spc="45">
                <a:latin typeface="Arial"/>
                <a:cs typeface="Arial"/>
              </a:rPr>
              <a:t> </a:t>
            </a:r>
            <a:r>
              <a:rPr dirty="0" sz="1950" spc="-10">
                <a:latin typeface="Arial"/>
                <a:cs typeface="Arial"/>
              </a:rPr>
              <a:t>performance </a:t>
            </a:r>
            <a:r>
              <a:rPr dirty="0" sz="1950" spc="-10">
                <a:latin typeface="Arial"/>
                <a:cs typeface="Arial"/>
              </a:rPr>
              <a:t>	</a:t>
            </a:r>
            <a:r>
              <a:rPr dirty="0" sz="1950">
                <a:latin typeface="Arial"/>
                <a:cs typeface="Arial"/>
              </a:rPr>
              <a:t>category,</a:t>
            </a:r>
            <a:r>
              <a:rPr dirty="0" sz="1950" spc="2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indicating</a:t>
            </a:r>
            <a:r>
              <a:rPr dirty="0" sz="1950" spc="3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an</a:t>
            </a:r>
            <a:r>
              <a:rPr dirty="0" sz="1950" spc="2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average</a:t>
            </a:r>
            <a:r>
              <a:rPr dirty="0" sz="1950" spc="3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performance</a:t>
            </a:r>
            <a:r>
              <a:rPr dirty="0" sz="1950" spc="3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level</a:t>
            </a:r>
            <a:r>
              <a:rPr dirty="0" sz="1950" spc="2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across</a:t>
            </a:r>
            <a:r>
              <a:rPr dirty="0" sz="1950" spc="30">
                <a:latin typeface="Arial"/>
                <a:cs typeface="Arial"/>
              </a:rPr>
              <a:t> </a:t>
            </a:r>
            <a:r>
              <a:rPr dirty="0" sz="1950" spc="-25">
                <a:latin typeface="Arial"/>
                <a:cs typeface="Arial"/>
              </a:rPr>
              <a:t>the </a:t>
            </a:r>
            <a:r>
              <a:rPr dirty="0" sz="1950" spc="-25">
                <a:latin typeface="Arial"/>
                <a:cs typeface="Arial"/>
              </a:rPr>
              <a:t>	</a:t>
            </a:r>
            <a:r>
              <a:rPr dirty="0" sz="1950">
                <a:latin typeface="Arial"/>
                <a:cs typeface="Arial"/>
              </a:rPr>
              <a:t>organization.</a:t>
            </a:r>
            <a:r>
              <a:rPr dirty="0" sz="1950" spc="3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With</a:t>
            </a:r>
            <a:r>
              <a:rPr dirty="0" sz="1950" spc="3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177</a:t>
            </a:r>
            <a:r>
              <a:rPr dirty="0" sz="1950" spc="4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employees</a:t>
            </a:r>
            <a:r>
              <a:rPr dirty="0" sz="1950" spc="3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at</a:t>
            </a:r>
            <a:r>
              <a:rPr dirty="0" sz="1950" spc="4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this</a:t>
            </a:r>
            <a:r>
              <a:rPr dirty="0" sz="1950" spc="3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level,</a:t>
            </a:r>
            <a:r>
              <a:rPr dirty="0" sz="1950" spc="40">
                <a:latin typeface="Arial"/>
                <a:cs typeface="Arial"/>
              </a:rPr>
              <a:t> </a:t>
            </a:r>
            <a:r>
              <a:rPr dirty="0" sz="1950" spc="-10">
                <a:latin typeface="Arial"/>
                <a:cs typeface="Arial"/>
              </a:rPr>
              <a:t>targeted </a:t>
            </a:r>
            <a:r>
              <a:rPr dirty="0" sz="1950" spc="-10">
                <a:latin typeface="Arial"/>
                <a:cs typeface="Arial"/>
              </a:rPr>
              <a:t>	</a:t>
            </a:r>
            <a:r>
              <a:rPr dirty="0" sz="1950">
                <a:latin typeface="Arial"/>
                <a:cs typeface="Arial"/>
              </a:rPr>
              <a:t>interventions</a:t>
            </a:r>
            <a:r>
              <a:rPr dirty="0" sz="1950" spc="4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are</a:t>
            </a:r>
            <a:r>
              <a:rPr dirty="0" sz="1950" spc="4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needed</a:t>
            </a:r>
            <a:r>
              <a:rPr dirty="0" sz="1950" spc="4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to</a:t>
            </a:r>
            <a:r>
              <a:rPr dirty="0" sz="1950" spc="4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elevate</a:t>
            </a:r>
            <a:r>
              <a:rPr dirty="0" sz="1950" spc="40">
                <a:latin typeface="Arial"/>
                <a:cs typeface="Arial"/>
              </a:rPr>
              <a:t> </a:t>
            </a:r>
            <a:r>
              <a:rPr dirty="0" sz="1950" spc="-10">
                <a:latin typeface="Arial"/>
                <a:cs typeface="Arial"/>
              </a:rPr>
              <a:t>performance.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Arial"/>
              <a:buChar char="•"/>
            </a:pPr>
            <a:endParaRPr sz="1950">
              <a:latin typeface="Arial"/>
              <a:cs typeface="Arial"/>
            </a:endParaRPr>
          </a:p>
          <a:p>
            <a:pPr marL="224790" marR="5080" indent="-212725">
              <a:lnSpc>
                <a:spcPct val="121600"/>
              </a:lnSpc>
              <a:spcBef>
                <a:spcPts val="5"/>
              </a:spcBef>
              <a:buChar char="•"/>
              <a:tabLst>
                <a:tab pos="227329" algn="l"/>
                <a:tab pos="4875530" algn="l"/>
              </a:tabLst>
            </a:pPr>
            <a:r>
              <a:rPr dirty="0" sz="1950">
                <a:latin typeface="Arial"/>
                <a:cs typeface="Arial"/>
              </a:rPr>
              <a:t>The</a:t>
            </a:r>
            <a:r>
              <a:rPr dirty="0" sz="1950" spc="1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LOW</a:t>
            </a:r>
            <a:r>
              <a:rPr dirty="0" sz="1950" spc="2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performance</a:t>
            </a:r>
            <a:r>
              <a:rPr dirty="0" sz="1950" spc="2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93</a:t>
            </a:r>
            <a:r>
              <a:rPr dirty="0" sz="1950" spc="2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category,</a:t>
            </a:r>
            <a:r>
              <a:rPr dirty="0" sz="1950" spc="20">
                <a:latin typeface="Arial"/>
                <a:cs typeface="Arial"/>
              </a:rPr>
              <a:t> </a:t>
            </a:r>
            <a:r>
              <a:rPr dirty="0" sz="1950" spc="-20">
                <a:latin typeface="Arial"/>
                <a:cs typeface="Arial"/>
              </a:rPr>
              <a:t>with</a:t>
            </a:r>
            <a:r>
              <a:rPr dirty="0" sz="1950">
                <a:latin typeface="Arial"/>
                <a:cs typeface="Arial"/>
              </a:rPr>
              <a:t>	employees,</a:t>
            </a:r>
            <a:r>
              <a:rPr dirty="0" sz="1950" spc="70">
                <a:latin typeface="Arial"/>
                <a:cs typeface="Arial"/>
              </a:rPr>
              <a:t> </a:t>
            </a:r>
            <a:r>
              <a:rPr dirty="0" sz="1950" spc="-10">
                <a:latin typeface="Arial"/>
                <a:cs typeface="Arial"/>
              </a:rPr>
              <a:t>highlights </a:t>
            </a:r>
            <a:r>
              <a:rPr dirty="0" sz="1950" spc="-10">
                <a:latin typeface="Arial"/>
                <a:cs typeface="Arial"/>
              </a:rPr>
              <a:t>	</a:t>
            </a:r>
            <a:r>
              <a:rPr dirty="0" sz="1950">
                <a:latin typeface="Arial"/>
                <a:cs typeface="Arial"/>
              </a:rPr>
              <a:t>areas</a:t>
            </a:r>
            <a:r>
              <a:rPr dirty="0" sz="1950" spc="4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for</a:t>
            </a:r>
            <a:r>
              <a:rPr dirty="0" sz="1950" spc="4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potential</a:t>
            </a:r>
            <a:r>
              <a:rPr dirty="0" sz="1950" spc="4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improvement</a:t>
            </a:r>
            <a:r>
              <a:rPr dirty="0" sz="1950" spc="4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and</a:t>
            </a:r>
            <a:r>
              <a:rPr dirty="0" sz="1950" spc="40">
                <a:latin typeface="Arial"/>
                <a:cs typeface="Arial"/>
              </a:rPr>
              <a:t> </a:t>
            </a:r>
            <a:r>
              <a:rPr dirty="0" sz="1950" spc="-10">
                <a:latin typeface="Arial"/>
                <a:cs typeface="Arial"/>
              </a:rPr>
              <a:t>support.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Arial"/>
              <a:buChar char="•"/>
            </a:pPr>
            <a:endParaRPr sz="1950">
              <a:latin typeface="Arial"/>
              <a:cs typeface="Arial"/>
            </a:endParaRPr>
          </a:p>
          <a:p>
            <a:pPr algn="just" marL="224790" marR="51435" indent="-212725">
              <a:lnSpc>
                <a:spcPct val="121600"/>
              </a:lnSpc>
              <a:spcBef>
                <a:spcPts val="5"/>
              </a:spcBef>
              <a:buChar char="•"/>
              <a:tabLst>
                <a:tab pos="227329" algn="l"/>
              </a:tabLst>
            </a:pPr>
            <a:r>
              <a:rPr dirty="0" sz="1950">
                <a:latin typeface="Arial"/>
                <a:cs typeface="Arial"/>
              </a:rPr>
              <a:t>Conversely,</a:t>
            </a:r>
            <a:r>
              <a:rPr dirty="0" sz="1950" spc="2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the</a:t>
            </a:r>
            <a:r>
              <a:rPr dirty="0" sz="1950" spc="2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HIGH</a:t>
            </a:r>
            <a:r>
              <a:rPr dirty="0" sz="1950" spc="2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(2360</a:t>
            </a:r>
            <a:r>
              <a:rPr dirty="0" sz="1950" spc="2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employees)</a:t>
            </a:r>
            <a:r>
              <a:rPr dirty="0" sz="1950" spc="2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and</a:t>
            </a:r>
            <a:r>
              <a:rPr dirty="0" sz="1950" spc="2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VERY</a:t>
            </a:r>
            <a:r>
              <a:rPr dirty="0" sz="1950" spc="2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HIGH</a:t>
            </a:r>
            <a:r>
              <a:rPr dirty="0" sz="1950" spc="25">
                <a:latin typeface="Arial"/>
                <a:cs typeface="Arial"/>
              </a:rPr>
              <a:t> </a:t>
            </a:r>
            <a:r>
              <a:rPr dirty="0" sz="1950" spc="-20">
                <a:latin typeface="Arial"/>
                <a:cs typeface="Arial"/>
              </a:rPr>
              <a:t>(369 </a:t>
            </a:r>
            <a:r>
              <a:rPr dirty="0" sz="1950" spc="-20">
                <a:latin typeface="Arial"/>
                <a:cs typeface="Arial"/>
              </a:rPr>
              <a:t>	</a:t>
            </a:r>
            <a:r>
              <a:rPr dirty="0" sz="1950">
                <a:latin typeface="Arial"/>
                <a:cs typeface="Arial"/>
              </a:rPr>
              <a:t>employees)</a:t>
            </a:r>
            <a:r>
              <a:rPr dirty="0" sz="1950" spc="4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performance</a:t>
            </a:r>
            <a:r>
              <a:rPr dirty="0" sz="1950" spc="4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levels</a:t>
            </a:r>
            <a:r>
              <a:rPr dirty="0" sz="1950" spc="4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show</a:t>
            </a:r>
            <a:r>
              <a:rPr dirty="0" sz="1950" spc="4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a</a:t>
            </a:r>
            <a:r>
              <a:rPr dirty="0" sz="1950" spc="4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strong</a:t>
            </a:r>
            <a:r>
              <a:rPr dirty="0" sz="1950" spc="4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and</a:t>
            </a:r>
            <a:r>
              <a:rPr dirty="0" sz="1950" spc="45">
                <a:latin typeface="Arial"/>
                <a:cs typeface="Arial"/>
              </a:rPr>
              <a:t> </a:t>
            </a:r>
            <a:r>
              <a:rPr dirty="0" sz="1950" spc="-10">
                <a:latin typeface="Arial"/>
                <a:cs typeface="Arial"/>
              </a:rPr>
              <a:t>exceptional </a:t>
            </a:r>
            <a:r>
              <a:rPr dirty="0" sz="1950" spc="-10">
                <a:latin typeface="Arial"/>
                <a:cs typeface="Arial"/>
              </a:rPr>
              <a:t>	</a:t>
            </a:r>
            <a:r>
              <a:rPr dirty="0" sz="1950">
                <a:latin typeface="Arial"/>
                <a:cs typeface="Arial"/>
              </a:rPr>
              <a:t>workforce</a:t>
            </a:r>
            <a:r>
              <a:rPr dirty="0" sz="1950" spc="5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that</a:t>
            </a:r>
            <a:r>
              <a:rPr dirty="0" sz="1950" spc="5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drives</a:t>
            </a:r>
            <a:r>
              <a:rPr dirty="0" sz="1950" spc="5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significant</a:t>
            </a:r>
            <a:r>
              <a:rPr dirty="0" sz="1950" spc="5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organizational</a:t>
            </a:r>
            <a:r>
              <a:rPr dirty="0" sz="1950" spc="55">
                <a:latin typeface="Arial"/>
                <a:cs typeface="Arial"/>
              </a:rPr>
              <a:t> </a:t>
            </a:r>
            <a:r>
              <a:rPr dirty="0" sz="1950" spc="-10">
                <a:latin typeface="Arial"/>
                <a:cs typeface="Arial"/>
              </a:rPr>
              <a:t>success.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dirty="0" sz="3500" spc="-10" b="0">
                <a:latin typeface="Arimo"/>
                <a:cs typeface="Arimo"/>
              </a:rPr>
              <a:t>PROJECT TITLE</a:t>
            </a:r>
            <a:endParaRPr sz="3500">
              <a:latin typeface="Arimo"/>
              <a:cs typeface="Arim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353867" y="5321163"/>
            <a:ext cx="86360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50">
                <a:solidFill>
                  <a:srgbClr val="2D936A"/>
                </a:solidFill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42047" y="2471561"/>
            <a:ext cx="6451600" cy="1366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500"/>
              </a:lnSpc>
              <a:spcBef>
                <a:spcPts val="100"/>
              </a:spcBef>
            </a:pPr>
            <a:r>
              <a:rPr dirty="0" sz="3650" b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dirty="0" sz="3650" spc="-16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650" spc="-10" b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dirty="0" sz="3650" spc="-16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650" spc="-10" b="1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dirty="0" sz="3650" b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3650" spc="-3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650" spc="-20" b="1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3577"/>
            <a:ext cx="10058400" cy="5658485"/>
          </a:xfrm>
          <a:custGeom>
            <a:avLst/>
            <a:gdLst/>
            <a:ahLst/>
            <a:cxnLst/>
            <a:rect l="l" t="t" r="r" b="b"/>
            <a:pathLst>
              <a:path w="10058400" h="5658485">
                <a:moveTo>
                  <a:pt x="0" y="5657864"/>
                </a:moveTo>
                <a:lnTo>
                  <a:pt x="0" y="0"/>
                </a:lnTo>
                <a:lnTo>
                  <a:pt x="10058399" y="0"/>
                </a:lnTo>
                <a:lnTo>
                  <a:pt x="10058399" y="5657864"/>
                </a:lnTo>
                <a:lnTo>
                  <a:pt x="0" y="565786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1173" y="0"/>
            <a:ext cx="3917226" cy="5662168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0" y="3308286"/>
            <a:ext cx="369570" cy="2350135"/>
          </a:xfrm>
          <a:custGeom>
            <a:avLst/>
            <a:gdLst/>
            <a:ahLst/>
            <a:cxnLst/>
            <a:rect l="l" t="t" r="r" b="b"/>
            <a:pathLst>
              <a:path w="369570" h="2350135">
                <a:moveTo>
                  <a:pt x="369332" y="2349578"/>
                </a:moveTo>
                <a:lnTo>
                  <a:pt x="0" y="2349578"/>
                </a:lnTo>
                <a:lnTo>
                  <a:pt x="0" y="0"/>
                </a:lnTo>
                <a:lnTo>
                  <a:pt x="369332" y="234957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20791" y="5347539"/>
            <a:ext cx="1437640" cy="133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30"/>
              </a:lnSpc>
            </a:pPr>
            <a:r>
              <a:rPr dirty="0" sz="90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900" spc="265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900" b="1">
                <a:solidFill>
                  <a:srgbClr val="2D82C2"/>
                </a:solidFill>
                <a:latin typeface="Arial"/>
                <a:cs typeface="Arial"/>
              </a:rPr>
              <a:t>Annual</a:t>
            </a:r>
            <a:r>
              <a:rPr dirty="0" sz="900" spc="-15" b="1">
                <a:solidFill>
                  <a:srgbClr val="2D82C2"/>
                </a:solidFill>
                <a:latin typeface="Arial"/>
                <a:cs typeface="Arial"/>
              </a:rPr>
              <a:t> </a:t>
            </a:r>
            <a:r>
              <a:rPr dirty="0" sz="900" spc="-10" b="1">
                <a:solidFill>
                  <a:srgbClr val="2D82C2"/>
                </a:solidFill>
                <a:latin typeface="Arial"/>
                <a:cs typeface="Arial"/>
              </a:rPr>
              <a:t>Review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074353" y="369332"/>
            <a:ext cx="299085" cy="299085"/>
          </a:xfrm>
          <a:custGeom>
            <a:avLst/>
            <a:gdLst/>
            <a:ahLst/>
            <a:cxnLst/>
            <a:rect l="l" t="t" r="r" b="b"/>
            <a:pathLst>
              <a:path w="299085" h="299084">
                <a:moveTo>
                  <a:pt x="149297" y="298609"/>
                </a:moveTo>
                <a:lnTo>
                  <a:pt x="109642" y="293318"/>
                </a:lnTo>
                <a:lnTo>
                  <a:pt x="73961" y="278282"/>
                </a:lnTo>
                <a:lnTo>
                  <a:pt x="43738" y="254917"/>
                </a:lnTo>
                <a:lnTo>
                  <a:pt x="20377" y="224690"/>
                </a:lnTo>
                <a:lnTo>
                  <a:pt x="5335" y="189014"/>
                </a:lnTo>
                <a:lnTo>
                  <a:pt x="0" y="149304"/>
                </a:lnTo>
                <a:lnTo>
                  <a:pt x="5335" y="109594"/>
                </a:lnTo>
                <a:lnTo>
                  <a:pt x="20377" y="73971"/>
                </a:lnTo>
                <a:lnTo>
                  <a:pt x="43738" y="43742"/>
                </a:lnTo>
                <a:lnTo>
                  <a:pt x="73961" y="20378"/>
                </a:lnTo>
                <a:lnTo>
                  <a:pt x="109587" y="5343"/>
                </a:lnTo>
                <a:lnTo>
                  <a:pt x="149297" y="0"/>
                </a:lnTo>
                <a:lnTo>
                  <a:pt x="188952" y="5291"/>
                </a:lnTo>
                <a:lnTo>
                  <a:pt x="224634" y="20326"/>
                </a:lnTo>
                <a:lnTo>
                  <a:pt x="254856" y="43690"/>
                </a:lnTo>
                <a:lnTo>
                  <a:pt x="278218" y="73918"/>
                </a:lnTo>
                <a:lnTo>
                  <a:pt x="293260" y="109594"/>
                </a:lnTo>
                <a:lnTo>
                  <a:pt x="298609" y="149304"/>
                </a:lnTo>
                <a:lnTo>
                  <a:pt x="293315" y="188961"/>
                </a:lnTo>
                <a:lnTo>
                  <a:pt x="278273" y="224638"/>
                </a:lnTo>
                <a:lnTo>
                  <a:pt x="254911" y="254865"/>
                </a:lnTo>
                <a:lnTo>
                  <a:pt x="224689" y="278230"/>
                </a:lnTo>
                <a:lnTo>
                  <a:pt x="189007" y="293266"/>
                </a:lnTo>
                <a:lnTo>
                  <a:pt x="149297" y="29860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83992" y="4628438"/>
            <a:ext cx="534352" cy="53435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16809" y="5060632"/>
            <a:ext cx="204311" cy="204304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39290" y="3151111"/>
            <a:ext cx="3402965" cy="2483485"/>
            <a:chOff x="39290" y="3151111"/>
            <a:chExt cx="3402965" cy="2483485"/>
          </a:xfrm>
        </p:grpSpPr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048" y="5288521"/>
              <a:ext cx="3056813" cy="243601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90" y="3151111"/>
              <a:ext cx="1430172" cy="2483167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97604" y="330650"/>
            <a:ext cx="2205355" cy="6292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>
                <a:latin typeface="Arial"/>
                <a:cs typeface="Arial"/>
              </a:rPr>
              <a:t>AGENDA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9353867" y="5321163"/>
            <a:ext cx="86360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50">
                <a:solidFill>
                  <a:srgbClr val="2D936A"/>
                </a:solidFill>
                <a:latin typeface="Trebuchet MS"/>
                <a:cs typeface="Trebuchet MS"/>
              </a:rPr>
              <a:t>3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358888" y="996793"/>
            <a:ext cx="3561079" cy="384492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379095" algn="l"/>
              </a:tabLst>
            </a:pPr>
            <a:r>
              <a:rPr dirty="0" sz="2300">
                <a:solidFill>
                  <a:srgbClr val="0D0D0D"/>
                </a:solidFill>
                <a:latin typeface="Noto Serif"/>
                <a:cs typeface="Noto Serif"/>
              </a:rPr>
              <a:t>Problem </a:t>
            </a:r>
            <a:r>
              <a:rPr dirty="0" sz="2300" spc="-10">
                <a:solidFill>
                  <a:srgbClr val="0D0D0D"/>
                </a:solidFill>
                <a:latin typeface="Noto Serif"/>
                <a:cs typeface="Noto Serif"/>
              </a:rPr>
              <a:t>Statement</a:t>
            </a:r>
            <a:endParaRPr sz="2300">
              <a:latin typeface="Noto Serif"/>
              <a:cs typeface="Noto Serif"/>
            </a:endParaRPr>
          </a:p>
          <a:p>
            <a:pPr marL="379095" indent="-36639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79095" algn="l"/>
              </a:tabLst>
            </a:pPr>
            <a:r>
              <a:rPr dirty="0" sz="2300">
                <a:solidFill>
                  <a:srgbClr val="0D0D0D"/>
                </a:solidFill>
                <a:latin typeface="Noto Serif"/>
                <a:cs typeface="Noto Serif"/>
              </a:rPr>
              <a:t>Project </a:t>
            </a:r>
            <a:r>
              <a:rPr dirty="0" sz="2300" spc="-10">
                <a:solidFill>
                  <a:srgbClr val="0D0D0D"/>
                </a:solidFill>
                <a:latin typeface="Noto Serif"/>
                <a:cs typeface="Noto Serif"/>
              </a:rPr>
              <a:t>Overview</a:t>
            </a:r>
            <a:endParaRPr sz="2300">
              <a:latin typeface="Noto Serif"/>
              <a:cs typeface="Noto Serif"/>
            </a:endParaRPr>
          </a:p>
          <a:p>
            <a:pPr marL="379095" indent="-36639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79095" algn="l"/>
              </a:tabLst>
            </a:pPr>
            <a:r>
              <a:rPr dirty="0" sz="2300">
                <a:solidFill>
                  <a:srgbClr val="0D0D0D"/>
                </a:solidFill>
                <a:latin typeface="Noto Serif"/>
                <a:cs typeface="Noto Serif"/>
              </a:rPr>
              <a:t>End </a:t>
            </a:r>
            <a:r>
              <a:rPr dirty="0" sz="2300" spc="-10">
                <a:solidFill>
                  <a:srgbClr val="0D0D0D"/>
                </a:solidFill>
                <a:latin typeface="Noto Serif"/>
                <a:cs typeface="Noto Serif"/>
              </a:rPr>
              <a:t>Users</a:t>
            </a:r>
            <a:endParaRPr sz="2300">
              <a:latin typeface="Noto Serif"/>
              <a:cs typeface="Noto Serif"/>
            </a:endParaRPr>
          </a:p>
          <a:p>
            <a:pPr marL="379095" marR="782320" indent="-367030">
              <a:lnSpc>
                <a:spcPts val="3340"/>
              </a:lnSpc>
              <a:spcBef>
                <a:spcPts val="210"/>
              </a:spcBef>
              <a:buAutoNum type="arabicPeriod"/>
              <a:tabLst>
                <a:tab pos="379095" algn="l"/>
              </a:tabLst>
            </a:pPr>
            <a:r>
              <a:rPr dirty="0" sz="2300">
                <a:solidFill>
                  <a:srgbClr val="0D0D0D"/>
                </a:solidFill>
                <a:latin typeface="Noto Serif"/>
                <a:cs typeface="Noto Serif"/>
              </a:rPr>
              <a:t>Our Solution </a:t>
            </a:r>
            <a:r>
              <a:rPr dirty="0" sz="2300" spc="-25">
                <a:solidFill>
                  <a:srgbClr val="0D0D0D"/>
                </a:solidFill>
                <a:latin typeface="Noto Serif"/>
                <a:cs typeface="Noto Serif"/>
              </a:rPr>
              <a:t>and </a:t>
            </a:r>
            <a:r>
              <a:rPr dirty="0" sz="2300" spc="-10">
                <a:solidFill>
                  <a:srgbClr val="0D0D0D"/>
                </a:solidFill>
                <a:latin typeface="Noto Serif"/>
                <a:cs typeface="Noto Serif"/>
              </a:rPr>
              <a:t>Proposition</a:t>
            </a:r>
            <a:endParaRPr sz="2300">
              <a:latin typeface="Noto Serif"/>
              <a:cs typeface="Noto Serif"/>
            </a:endParaRPr>
          </a:p>
          <a:p>
            <a:pPr marL="379095" indent="-366395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379095" algn="l"/>
              </a:tabLst>
            </a:pPr>
            <a:r>
              <a:rPr dirty="0" sz="2300">
                <a:solidFill>
                  <a:srgbClr val="0D0D0D"/>
                </a:solidFill>
                <a:latin typeface="Noto Serif"/>
                <a:cs typeface="Noto Serif"/>
              </a:rPr>
              <a:t>Dataset </a:t>
            </a:r>
            <a:r>
              <a:rPr dirty="0" sz="2300" spc="-10">
                <a:solidFill>
                  <a:srgbClr val="0D0D0D"/>
                </a:solidFill>
                <a:latin typeface="Noto Serif"/>
                <a:cs typeface="Noto Serif"/>
              </a:rPr>
              <a:t>Description</a:t>
            </a:r>
            <a:endParaRPr sz="2300">
              <a:latin typeface="Noto Serif"/>
              <a:cs typeface="Noto Serif"/>
            </a:endParaRPr>
          </a:p>
          <a:p>
            <a:pPr marL="379095" indent="-36639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79095" algn="l"/>
              </a:tabLst>
            </a:pPr>
            <a:r>
              <a:rPr dirty="0" sz="2300">
                <a:solidFill>
                  <a:srgbClr val="0D0D0D"/>
                </a:solidFill>
                <a:latin typeface="Noto Serif"/>
                <a:cs typeface="Noto Serif"/>
              </a:rPr>
              <a:t>Modelling </a:t>
            </a:r>
            <a:r>
              <a:rPr dirty="0" sz="2300" spc="-10">
                <a:solidFill>
                  <a:srgbClr val="0D0D0D"/>
                </a:solidFill>
                <a:latin typeface="Noto Serif"/>
                <a:cs typeface="Noto Serif"/>
              </a:rPr>
              <a:t>Approach</a:t>
            </a:r>
            <a:endParaRPr sz="2300">
              <a:latin typeface="Noto Serif"/>
              <a:cs typeface="Noto Serif"/>
            </a:endParaRPr>
          </a:p>
          <a:p>
            <a:pPr marL="379095" indent="-36639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79095" algn="l"/>
              </a:tabLst>
            </a:pPr>
            <a:r>
              <a:rPr dirty="0" sz="2300">
                <a:solidFill>
                  <a:srgbClr val="0D0D0D"/>
                </a:solidFill>
                <a:latin typeface="Noto Serif"/>
                <a:cs typeface="Noto Serif"/>
              </a:rPr>
              <a:t>Results and </a:t>
            </a:r>
            <a:r>
              <a:rPr dirty="0" sz="2300" spc="-10">
                <a:solidFill>
                  <a:srgbClr val="0D0D0D"/>
                </a:solidFill>
                <a:latin typeface="Noto Serif"/>
                <a:cs typeface="Noto Serif"/>
              </a:rPr>
              <a:t>Discussion</a:t>
            </a:r>
            <a:endParaRPr sz="2300">
              <a:latin typeface="Noto Serif"/>
              <a:cs typeface="Noto Serif"/>
            </a:endParaRPr>
          </a:p>
          <a:p>
            <a:pPr marL="379095" indent="-366395">
              <a:lnSpc>
                <a:spcPct val="100000"/>
              </a:lnSpc>
              <a:spcBef>
                <a:spcPts val="585"/>
              </a:spcBef>
              <a:buAutoNum type="arabicPeriod"/>
              <a:tabLst>
                <a:tab pos="379095" algn="l"/>
              </a:tabLst>
            </a:pPr>
            <a:r>
              <a:rPr dirty="0" sz="2300" spc="-10">
                <a:solidFill>
                  <a:srgbClr val="0D0D0D"/>
                </a:solidFill>
                <a:latin typeface="Noto Serif"/>
                <a:cs typeface="Noto Serif"/>
              </a:rPr>
              <a:t>Conclusion</a:t>
            </a:r>
            <a:endParaRPr sz="2300">
              <a:latin typeface="Noto Serif"/>
              <a:cs typeface="Noto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16698" y="4424128"/>
            <a:ext cx="377190" cy="377190"/>
          </a:xfrm>
          <a:custGeom>
            <a:avLst/>
            <a:gdLst/>
            <a:ahLst/>
            <a:cxnLst/>
            <a:rect l="l" t="t" r="r" b="b"/>
            <a:pathLst>
              <a:path w="377190" h="377189">
                <a:moveTo>
                  <a:pt x="377190" y="377190"/>
                </a:moveTo>
                <a:lnTo>
                  <a:pt x="0" y="377190"/>
                </a:lnTo>
                <a:lnTo>
                  <a:pt x="0" y="0"/>
                </a:lnTo>
                <a:lnTo>
                  <a:pt x="377190" y="0"/>
                </a:lnTo>
                <a:lnTo>
                  <a:pt x="377190" y="377190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592963" y="2420302"/>
            <a:ext cx="2279015" cy="2687955"/>
            <a:chOff x="6592963" y="2420302"/>
            <a:chExt cx="2279015" cy="2687955"/>
          </a:xfrm>
        </p:grpSpPr>
        <p:sp>
          <p:nvSpPr>
            <p:cNvPr id="4" name="object 4" descr=""/>
            <p:cNvSpPr/>
            <p:nvPr/>
          </p:nvSpPr>
          <p:spPr>
            <a:xfrm>
              <a:off x="7716698" y="4864185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149304" y="149304"/>
                  </a:moveTo>
                  <a:lnTo>
                    <a:pt x="0" y="149304"/>
                  </a:lnTo>
                  <a:lnTo>
                    <a:pt x="0" y="0"/>
                  </a:lnTo>
                  <a:lnTo>
                    <a:pt x="149304" y="0"/>
                  </a:lnTo>
                  <a:lnTo>
                    <a:pt x="149304" y="149304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92963" y="2420302"/>
              <a:ext cx="2278862" cy="268747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5219" y="-129888"/>
            <a:ext cx="2680335" cy="13036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dirty="0" sz="3500" spc="-10">
                <a:latin typeface="Arial"/>
                <a:cs typeface="Arial"/>
              </a:rPr>
              <a:t>PROBLEM </a:t>
            </a:r>
            <a:r>
              <a:rPr dirty="0" sz="3500" spc="-65">
                <a:latin typeface="Arial"/>
                <a:cs typeface="Arial"/>
              </a:rPr>
              <a:t>STATEMENT</a:t>
            </a:r>
            <a:endParaRPr sz="35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7633" y="5335666"/>
            <a:ext cx="144333" cy="146683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9353867" y="5321163"/>
            <a:ext cx="86360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50">
                <a:solidFill>
                  <a:srgbClr val="2D936A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75856" y="1287593"/>
            <a:ext cx="6413500" cy="2555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4790" marR="5080" indent="-212725">
              <a:lnSpc>
                <a:spcPct val="121600"/>
              </a:lnSpc>
              <a:spcBef>
                <a:spcPts val="95"/>
              </a:spcBef>
              <a:buChar char="•"/>
              <a:tabLst>
                <a:tab pos="227329" algn="l"/>
              </a:tabLst>
            </a:pPr>
            <a:r>
              <a:rPr dirty="0" sz="1950">
                <a:latin typeface="Arial"/>
                <a:cs typeface="Arial"/>
              </a:rPr>
              <a:t>Conducting</a:t>
            </a:r>
            <a:r>
              <a:rPr dirty="0" sz="1950" spc="5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employee</a:t>
            </a:r>
            <a:r>
              <a:rPr dirty="0" sz="1950" spc="5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performance</a:t>
            </a:r>
            <a:r>
              <a:rPr dirty="0" sz="1950" spc="5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analysis</a:t>
            </a:r>
            <a:r>
              <a:rPr dirty="0" sz="1950" spc="5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is</a:t>
            </a:r>
            <a:r>
              <a:rPr dirty="0" sz="1950" spc="55">
                <a:latin typeface="Arial"/>
                <a:cs typeface="Arial"/>
              </a:rPr>
              <a:t> </a:t>
            </a:r>
            <a:r>
              <a:rPr dirty="0" sz="1950" spc="-10">
                <a:latin typeface="Arial"/>
                <a:cs typeface="Arial"/>
              </a:rPr>
              <a:t>crucial </a:t>
            </a:r>
            <a:r>
              <a:rPr dirty="0" sz="1950" spc="-10">
                <a:latin typeface="Arial"/>
                <a:cs typeface="Arial"/>
              </a:rPr>
              <a:t>	</a:t>
            </a:r>
            <a:r>
              <a:rPr dirty="0" sz="1950">
                <a:latin typeface="Arial"/>
                <a:cs typeface="Arial"/>
              </a:rPr>
              <a:t>for</a:t>
            </a:r>
            <a:r>
              <a:rPr dirty="0" sz="1950" spc="3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enhancing</a:t>
            </a:r>
            <a:r>
              <a:rPr dirty="0" sz="1950" spc="4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productivity</a:t>
            </a:r>
            <a:r>
              <a:rPr dirty="0" sz="1950" spc="4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and</a:t>
            </a:r>
            <a:r>
              <a:rPr dirty="0" sz="1950" spc="4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aligning</a:t>
            </a:r>
            <a:r>
              <a:rPr dirty="0" sz="1950" spc="3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individual</a:t>
            </a:r>
            <a:r>
              <a:rPr dirty="0" sz="1950" spc="40">
                <a:latin typeface="Arial"/>
                <a:cs typeface="Arial"/>
              </a:rPr>
              <a:t> </a:t>
            </a:r>
            <a:r>
              <a:rPr dirty="0" sz="1950" spc="-10">
                <a:latin typeface="Arial"/>
                <a:cs typeface="Arial"/>
              </a:rPr>
              <a:t>efforts </a:t>
            </a:r>
            <a:r>
              <a:rPr dirty="0" sz="1950" spc="-10">
                <a:latin typeface="Arial"/>
                <a:cs typeface="Arial"/>
              </a:rPr>
              <a:t>	</a:t>
            </a:r>
            <a:r>
              <a:rPr dirty="0" sz="1950">
                <a:latin typeface="Arial"/>
                <a:cs typeface="Arial"/>
              </a:rPr>
              <a:t>with</a:t>
            </a:r>
            <a:r>
              <a:rPr dirty="0" sz="1950" spc="4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organizational</a:t>
            </a:r>
            <a:r>
              <a:rPr dirty="0" sz="1950" spc="45">
                <a:latin typeface="Arial"/>
                <a:cs typeface="Arial"/>
              </a:rPr>
              <a:t> </a:t>
            </a:r>
            <a:r>
              <a:rPr dirty="0" sz="1950" spc="-10">
                <a:latin typeface="Arial"/>
                <a:cs typeface="Arial"/>
              </a:rPr>
              <a:t>goals.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Arial"/>
              <a:buChar char="•"/>
            </a:pPr>
            <a:endParaRPr sz="1950">
              <a:latin typeface="Arial"/>
              <a:cs typeface="Arial"/>
            </a:endParaRPr>
          </a:p>
          <a:p>
            <a:pPr marL="224790" marR="56515" indent="-212725">
              <a:lnSpc>
                <a:spcPct val="121600"/>
              </a:lnSpc>
              <a:spcBef>
                <a:spcPts val="5"/>
              </a:spcBef>
              <a:buChar char="•"/>
              <a:tabLst>
                <a:tab pos="227329" algn="l"/>
              </a:tabLst>
            </a:pPr>
            <a:r>
              <a:rPr dirty="0" sz="1950">
                <a:latin typeface="Arial"/>
                <a:cs typeface="Arial"/>
              </a:rPr>
              <a:t>It</a:t>
            </a:r>
            <a:r>
              <a:rPr dirty="0" sz="1950" spc="3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helps</a:t>
            </a:r>
            <a:r>
              <a:rPr dirty="0" sz="1950" spc="3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identify</a:t>
            </a:r>
            <a:r>
              <a:rPr dirty="0" sz="1950" spc="3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strengths</a:t>
            </a:r>
            <a:r>
              <a:rPr dirty="0" sz="1950" spc="3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and</a:t>
            </a:r>
            <a:r>
              <a:rPr dirty="0" sz="1950" spc="3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areas</a:t>
            </a:r>
            <a:r>
              <a:rPr dirty="0" sz="1950" spc="3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for</a:t>
            </a:r>
            <a:r>
              <a:rPr dirty="0" sz="1950" spc="35">
                <a:latin typeface="Arial"/>
                <a:cs typeface="Arial"/>
              </a:rPr>
              <a:t> </a:t>
            </a:r>
            <a:r>
              <a:rPr dirty="0" sz="1950" spc="-10">
                <a:latin typeface="Arial"/>
                <a:cs typeface="Arial"/>
              </a:rPr>
              <a:t>improvement, </a:t>
            </a:r>
            <a:r>
              <a:rPr dirty="0" sz="1950" spc="-10">
                <a:latin typeface="Arial"/>
                <a:cs typeface="Arial"/>
              </a:rPr>
              <a:t>	</a:t>
            </a:r>
            <a:r>
              <a:rPr dirty="0" sz="1950">
                <a:latin typeface="Arial"/>
                <a:cs typeface="Arial"/>
              </a:rPr>
              <a:t>ensuring</a:t>
            </a:r>
            <a:r>
              <a:rPr dirty="0" sz="1950" spc="5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that</a:t>
            </a:r>
            <a:r>
              <a:rPr dirty="0" sz="1950" spc="5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employees</a:t>
            </a:r>
            <a:r>
              <a:rPr dirty="0" sz="1950" spc="5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receive</a:t>
            </a:r>
            <a:r>
              <a:rPr dirty="0" sz="1950" spc="5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constructive</a:t>
            </a:r>
            <a:r>
              <a:rPr dirty="0" sz="1950" spc="55">
                <a:latin typeface="Arial"/>
                <a:cs typeface="Arial"/>
              </a:rPr>
              <a:t> </a:t>
            </a:r>
            <a:r>
              <a:rPr dirty="0" sz="1950" spc="-10">
                <a:latin typeface="Arial"/>
                <a:cs typeface="Arial"/>
              </a:rPr>
              <a:t>feedback </a:t>
            </a:r>
            <a:r>
              <a:rPr dirty="0" sz="1950" spc="-10">
                <a:latin typeface="Arial"/>
                <a:cs typeface="Arial"/>
              </a:rPr>
              <a:t>	</a:t>
            </a:r>
            <a:r>
              <a:rPr dirty="0" sz="1950">
                <a:latin typeface="Arial"/>
                <a:cs typeface="Arial"/>
              </a:rPr>
              <a:t>and</a:t>
            </a:r>
            <a:r>
              <a:rPr dirty="0" sz="1950" spc="5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targeted</a:t>
            </a:r>
            <a:r>
              <a:rPr dirty="0" sz="1950" spc="5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development</a:t>
            </a:r>
            <a:r>
              <a:rPr dirty="0" sz="1950" spc="55">
                <a:latin typeface="Arial"/>
                <a:cs typeface="Arial"/>
              </a:rPr>
              <a:t> </a:t>
            </a:r>
            <a:r>
              <a:rPr dirty="0" sz="1950" spc="-10">
                <a:latin typeface="Arial"/>
                <a:cs typeface="Arial"/>
              </a:rPr>
              <a:t>opportunities.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75856" y="4179384"/>
            <a:ext cx="6347460" cy="1471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4790" marR="5080" indent="-212725">
              <a:lnSpc>
                <a:spcPct val="121600"/>
              </a:lnSpc>
              <a:spcBef>
                <a:spcPts val="95"/>
              </a:spcBef>
              <a:buChar char="•"/>
              <a:tabLst>
                <a:tab pos="227329" algn="l"/>
              </a:tabLst>
            </a:pPr>
            <a:r>
              <a:rPr dirty="0" sz="1950">
                <a:latin typeface="Arial"/>
                <a:cs typeface="Arial"/>
              </a:rPr>
              <a:t>This</a:t>
            </a:r>
            <a:r>
              <a:rPr dirty="0" sz="1950" spc="4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process</a:t>
            </a:r>
            <a:r>
              <a:rPr dirty="0" sz="1950" spc="4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also</a:t>
            </a:r>
            <a:r>
              <a:rPr dirty="0" sz="1950" spc="4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supports</a:t>
            </a:r>
            <a:r>
              <a:rPr dirty="0" sz="1950" spc="4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fair</a:t>
            </a:r>
            <a:r>
              <a:rPr dirty="0" sz="1950" spc="4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evaluations,</a:t>
            </a:r>
            <a:r>
              <a:rPr dirty="0" sz="1950" spc="40">
                <a:latin typeface="Arial"/>
                <a:cs typeface="Arial"/>
              </a:rPr>
              <a:t> </a:t>
            </a:r>
            <a:r>
              <a:rPr dirty="0" sz="1950" spc="-10">
                <a:latin typeface="Arial"/>
                <a:cs typeface="Arial"/>
              </a:rPr>
              <a:t>recognizes </a:t>
            </a:r>
            <a:r>
              <a:rPr dirty="0" sz="1950" spc="-10">
                <a:latin typeface="Arial"/>
                <a:cs typeface="Arial"/>
              </a:rPr>
              <a:t>	</a:t>
            </a:r>
            <a:r>
              <a:rPr dirty="0" sz="1950">
                <a:latin typeface="Arial"/>
                <a:cs typeface="Arial"/>
              </a:rPr>
              <a:t>high</a:t>
            </a:r>
            <a:r>
              <a:rPr dirty="0" sz="1950" spc="6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performers,</a:t>
            </a:r>
            <a:r>
              <a:rPr dirty="0" sz="1950" spc="6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addresses</a:t>
            </a:r>
            <a:r>
              <a:rPr dirty="0" sz="1950" spc="6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performance</a:t>
            </a:r>
            <a:r>
              <a:rPr dirty="0" sz="1950" spc="6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issues,</a:t>
            </a:r>
            <a:r>
              <a:rPr dirty="0" sz="1950" spc="60">
                <a:latin typeface="Arial"/>
                <a:cs typeface="Arial"/>
              </a:rPr>
              <a:t> </a:t>
            </a:r>
            <a:r>
              <a:rPr dirty="0" sz="1950" spc="-25">
                <a:latin typeface="Arial"/>
                <a:cs typeface="Arial"/>
              </a:rPr>
              <a:t>and </a:t>
            </a:r>
            <a:r>
              <a:rPr dirty="0" sz="1950" spc="-25">
                <a:latin typeface="Arial"/>
                <a:cs typeface="Arial"/>
              </a:rPr>
              <a:t>	</a:t>
            </a:r>
            <a:r>
              <a:rPr dirty="0" sz="1950">
                <a:latin typeface="Arial"/>
                <a:cs typeface="Arial"/>
              </a:rPr>
              <a:t>informs</a:t>
            </a:r>
            <a:r>
              <a:rPr dirty="0" sz="1950" spc="4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strategic</a:t>
            </a:r>
            <a:r>
              <a:rPr dirty="0" sz="1950" spc="4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planning,</a:t>
            </a:r>
            <a:r>
              <a:rPr dirty="0" sz="1950" spc="4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ultimately</a:t>
            </a:r>
            <a:r>
              <a:rPr dirty="0" sz="1950" spc="4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driving</a:t>
            </a:r>
            <a:r>
              <a:rPr dirty="0" sz="1950" spc="45">
                <a:latin typeface="Arial"/>
                <a:cs typeface="Arial"/>
              </a:rPr>
              <a:t> </a:t>
            </a:r>
            <a:r>
              <a:rPr dirty="0" sz="1950" spc="-10">
                <a:latin typeface="Arial"/>
                <a:cs typeface="Arial"/>
              </a:rPr>
              <a:t>employee </a:t>
            </a:r>
            <a:r>
              <a:rPr dirty="0" sz="1950" spc="-10">
                <a:latin typeface="Arial"/>
                <a:cs typeface="Arial"/>
              </a:rPr>
              <a:t>	</a:t>
            </a:r>
            <a:r>
              <a:rPr dirty="0" sz="1950">
                <a:latin typeface="Arial"/>
                <a:cs typeface="Arial"/>
              </a:rPr>
              <a:t>engagement</a:t>
            </a:r>
            <a:r>
              <a:rPr dirty="0" sz="1950" spc="5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and</a:t>
            </a:r>
            <a:r>
              <a:rPr dirty="0" sz="1950" spc="5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organizational</a:t>
            </a:r>
            <a:r>
              <a:rPr dirty="0" sz="1950" spc="60">
                <a:latin typeface="Arial"/>
                <a:cs typeface="Arial"/>
              </a:rPr>
              <a:t> </a:t>
            </a:r>
            <a:r>
              <a:rPr dirty="0" sz="1950" spc="-10">
                <a:latin typeface="Arial"/>
                <a:cs typeface="Arial"/>
              </a:rPr>
              <a:t>success.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16698" y="4424128"/>
            <a:ext cx="377190" cy="377190"/>
          </a:xfrm>
          <a:custGeom>
            <a:avLst/>
            <a:gdLst/>
            <a:ahLst/>
            <a:cxnLst/>
            <a:rect l="l" t="t" r="r" b="b"/>
            <a:pathLst>
              <a:path w="377190" h="377189">
                <a:moveTo>
                  <a:pt x="377190" y="377190"/>
                </a:moveTo>
                <a:lnTo>
                  <a:pt x="0" y="377190"/>
                </a:lnTo>
                <a:lnTo>
                  <a:pt x="0" y="0"/>
                </a:lnTo>
                <a:lnTo>
                  <a:pt x="377190" y="0"/>
                </a:lnTo>
                <a:lnTo>
                  <a:pt x="377190" y="377190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143038" y="2184552"/>
            <a:ext cx="2915920" cy="3143250"/>
            <a:chOff x="7143038" y="2184552"/>
            <a:chExt cx="2915920" cy="3143250"/>
          </a:xfrm>
        </p:grpSpPr>
        <p:sp>
          <p:nvSpPr>
            <p:cNvPr id="4" name="object 4" descr=""/>
            <p:cNvSpPr/>
            <p:nvPr/>
          </p:nvSpPr>
          <p:spPr>
            <a:xfrm>
              <a:off x="7716698" y="4864184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149304" y="149304"/>
                  </a:moveTo>
                  <a:lnTo>
                    <a:pt x="0" y="149304"/>
                  </a:lnTo>
                  <a:lnTo>
                    <a:pt x="0" y="0"/>
                  </a:lnTo>
                  <a:lnTo>
                    <a:pt x="149304" y="0"/>
                  </a:lnTo>
                  <a:lnTo>
                    <a:pt x="149304" y="149304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038" y="2184552"/>
              <a:ext cx="2915361" cy="314325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7013398" y="417266"/>
            <a:ext cx="259715" cy="267335"/>
          </a:xfrm>
          <a:custGeom>
            <a:avLst/>
            <a:gdLst/>
            <a:ahLst/>
            <a:cxnLst/>
            <a:rect l="l" t="t" r="r" b="b"/>
            <a:pathLst>
              <a:path w="259715" h="267334">
                <a:moveTo>
                  <a:pt x="259318" y="267176"/>
                </a:moveTo>
                <a:lnTo>
                  <a:pt x="0" y="267176"/>
                </a:lnTo>
                <a:lnTo>
                  <a:pt x="0" y="0"/>
                </a:lnTo>
                <a:lnTo>
                  <a:pt x="259318" y="0"/>
                </a:lnTo>
                <a:lnTo>
                  <a:pt x="259318" y="26717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1625" y="141753"/>
            <a:ext cx="2417445" cy="13036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dirty="0" sz="3500" spc="-10">
                <a:latin typeface="Arial"/>
                <a:cs typeface="Arial"/>
              </a:rPr>
              <a:t>PROJECT OVERVIEW</a:t>
            </a:r>
            <a:endParaRPr sz="350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7633" y="5335666"/>
            <a:ext cx="144333" cy="14668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9353867" y="5321163"/>
            <a:ext cx="86360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50">
                <a:solidFill>
                  <a:srgbClr val="2D936A"/>
                </a:solidFill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2511" y="2686556"/>
            <a:ext cx="81383" cy="8129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2511" y="2943261"/>
            <a:ext cx="81383" cy="8129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2511" y="3199954"/>
            <a:ext cx="81383" cy="8129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2511" y="3456659"/>
            <a:ext cx="81383" cy="81295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2511" y="4226749"/>
            <a:ext cx="81383" cy="8129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2511" y="4483454"/>
            <a:ext cx="81383" cy="81295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780702" y="1457958"/>
            <a:ext cx="7212965" cy="3180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95"/>
              </a:spcBef>
            </a:pPr>
            <a:r>
              <a:rPr dirty="0" sz="1550">
                <a:latin typeface="Arimo"/>
                <a:cs typeface="Arimo"/>
              </a:rPr>
              <a:t>This</a:t>
            </a:r>
            <a:r>
              <a:rPr dirty="0" sz="1550" spc="25">
                <a:latin typeface="Arimo"/>
                <a:cs typeface="Arimo"/>
              </a:rPr>
              <a:t> </a:t>
            </a:r>
            <a:r>
              <a:rPr dirty="0" sz="1550">
                <a:latin typeface="Arimo"/>
                <a:cs typeface="Arimo"/>
              </a:rPr>
              <a:t>analysis</a:t>
            </a:r>
            <a:r>
              <a:rPr dirty="0" sz="1550" spc="30">
                <a:latin typeface="Arimo"/>
                <a:cs typeface="Arimo"/>
              </a:rPr>
              <a:t> </a:t>
            </a:r>
            <a:r>
              <a:rPr dirty="0" sz="1550">
                <a:latin typeface="Arimo"/>
                <a:cs typeface="Arimo"/>
              </a:rPr>
              <a:t>evaluates</a:t>
            </a:r>
            <a:r>
              <a:rPr dirty="0" sz="1550" spc="30">
                <a:latin typeface="Arimo"/>
                <a:cs typeface="Arimo"/>
              </a:rPr>
              <a:t> </a:t>
            </a:r>
            <a:r>
              <a:rPr dirty="0" sz="1550">
                <a:latin typeface="Arimo"/>
                <a:cs typeface="Arimo"/>
              </a:rPr>
              <a:t>employee</a:t>
            </a:r>
            <a:r>
              <a:rPr dirty="0" sz="1550" spc="25">
                <a:latin typeface="Arimo"/>
                <a:cs typeface="Arimo"/>
              </a:rPr>
              <a:t> </a:t>
            </a:r>
            <a:r>
              <a:rPr dirty="0" sz="1550">
                <a:latin typeface="Arimo"/>
                <a:cs typeface="Arimo"/>
              </a:rPr>
              <a:t>performance</a:t>
            </a:r>
            <a:r>
              <a:rPr dirty="0" sz="1550" spc="30">
                <a:latin typeface="Arimo"/>
                <a:cs typeface="Arimo"/>
              </a:rPr>
              <a:t> </a:t>
            </a:r>
            <a:r>
              <a:rPr dirty="0" sz="1550">
                <a:latin typeface="Arimo"/>
                <a:cs typeface="Arimo"/>
              </a:rPr>
              <a:t>across</a:t>
            </a:r>
            <a:r>
              <a:rPr dirty="0" sz="1550" spc="30">
                <a:latin typeface="Arimo"/>
                <a:cs typeface="Arimo"/>
              </a:rPr>
              <a:t> </a:t>
            </a:r>
            <a:r>
              <a:rPr dirty="0" sz="1550">
                <a:latin typeface="Arimo"/>
                <a:cs typeface="Arimo"/>
              </a:rPr>
              <a:t>ten</a:t>
            </a:r>
            <a:r>
              <a:rPr dirty="0" sz="1550" spc="30">
                <a:latin typeface="Arimo"/>
                <a:cs typeface="Arimo"/>
              </a:rPr>
              <a:t> </a:t>
            </a:r>
            <a:r>
              <a:rPr dirty="0" sz="1550">
                <a:latin typeface="Arimo"/>
                <a:cs typeface="Arimo"/>
              </a:rPr>
              <a:t>business</a:t>
            </a:r>
            <a:r>
              <a:rPr dirty="0" sz="1550" spc="25">
                <a:latin typeface="Arimo"/>
                <a:cs typeface="Arimo"/>
              </a:rPr>
              <a:t> </a:t>
            </a:r>
            <a:r>
              <a:rPr dirty="0" sz="1550">
                <a:latin typeface="Arimo"/>
                <a:cs typeface="Arimo"/>
              </a:rPr>
              <a:t>units,</a:t>
            </a:r>
            <a:r>
              <a:rPr dirty="0" sz="1550" spc="30">
                <a:latin typeface="Arimo"/>
                <a:cs typeface="Arimo"/>
              </a:rPr>
              <a:t> </a:t>
            </a:r>
            <a:r>
              <a:rPr dirty="0" sz="1550" spc="-10">
                <a:latin typeface="Arimo"/>
                <a:cs typeface="Arimo"/>
              </a:rPr>
              <a:t>totaling </a:t>
            </a:r>
            <a:r>
              <a:rPr dirty="0" sz="1550">
                <a:latin typeface="Arimo"/>
                <a:cs typeface="Arimo"/>
              </a:rPr>
              <a:t>2,999</a:t>
            </a:r>
            <a:r>
              <a:rPr dirty="0" sz="1550" spc="35">
                <a:latin typeface="Arimo"/>
                <a:cs typeface="Arimo"/>
              </a:rPr>
              <a:t> </a:t>
            </a:r>
            <a:r>
              <a:rPr dirty="0" sz="1550" spc="-10">
                <a:latin typeface="Arimo"/>
                <a:cs typeface="Arimo"/>
              </a:rPr>
              <a:t>employees.</a:t>
            </a:r>
            <a:endParaRPr sz="155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15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Arial"/>
                <a:cs typeface="Arial"/>
              </a:rPr>
              <a:t>Performance</a:t>
            </a:r>
            <a:r>
              <a:rPr dirty="0" sz="1400" spc="-10" b="1">
                <a:latin typeface="Arial"/>
                <a:cs typeface="Arial"/>
              </a:rPr>
              <a:t> Levels:</a:t>
            </a:r>
            <a:endParaRPr sz="1400">
              <a:latin typeface="Arial"/>
              <a:cs typeface="Arial"/>
            </a:endParaRPr>
          </a:p>
          <a:p>
            <a:pPr marL="625475">
              <a:lnSpc>
                <a:spcPct val="100000"/>
              </a:lnSpc>
              <a:spcBef>
                <a:spcPts val="340"/>
              </a:spcBef>
            </a:pPr>
            <a:r>
              <a:rPr dirty="0" sz="1400" b="1">
                <a:latin typeface="Arial"/>
                <a:cs typeface="Arial"/>
              </a:rPr>
              <a:t>MEDIUM:</a:t>
            </a:r>
            <a:r>
              <a:rPr dirty="0" sz="1400" spc="30" b="1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Dominates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177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employees.</a:t>
            </a:r>
            <a:endParaRPr sz="1400">
              <a:latin typeface="Arial"/>
              <a:cs typeface="Arial"/>
            </a:endParaRPr>
          </a:p>
          <a:p>
            <a:pPr marL="625475">
              <a:lnSpc>
                <a:spcPct val="100000"/>
              </a:lnSpc>
              <a:spcBef>
                <a:spcPts val="340"/>
              </a:spcBef>
            </a:pPr>
            <a:r>
              <a:rPr dirty="0" sz="1400" b="1">
                <a:latin typeface="Arial"/>
                <a:cs typeface="Arial"/>
              </a:rPr>
              <a:t>LOW:</a:t>
            </a:r>
            <a:r>
              <a:rPr dirty="0" sz="1400" spc="15" b="1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Significant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at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93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employees,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indicating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potential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areas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 </a:t>
            </a:r>
            <a:r>
              <a:rPr dirty="0" sz="1400" spc="-10">
                <a:latin typeface="Arial"/>
                <a:cs typeface="Arial"/>
              </a:rPr>
              <a:t>improvement.</a:t>
            </a:r>
            <a:endParaRPr sz="1400">
              <a:latin typeface="Arial"/>
              <a:cs typeface="Arial"/>
            </a:endParaRPr>
          </a:p>
          <a:p>
            <a:pPr marL="625475">
              <a:lnSpc>
                <a:spcPct val="100000"/>
              </a:lnSpc>
              <a:spcBef>
                <a:spcPts val="340"/>
              </a:spcBef>
            </a:pPr>
            <a:r>
              <a:rPr dirty="0" sz="1400" b="1">
                <a:latin typeface="Arial"/>
                <a:cs typeface="Arial"/>
              </a:rPr>
              <a:t>HIGH:</a:t>
            </a:r>
            <a:r>
              <a:rPr dirty="0" sz="1400" spc="40" b="1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2360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employees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show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strong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performance.</a:t>
            </a:r>
            <a:endParaRPr sz="1400">
              <a:latin typeface="Arial"/>
              <a:cs typeface="Arial"/>
            </a:endParaRPr>
          </a:p>
          <a:p>
            <a:pPr marL="625475">
              <a:lnSpc>
                <a:spcPct val="100000"/>
              </a:lnSpc>
              <a:spcBef>
                <a:spcPts val="345"/>
              </a:spcBef>
            </a:pPr>
            <a:r>
              <a:rPr dirty="0" sz="1400" b="1">
                <a:latin typeface="Arial"/>
                <a:cs typeface="Arial"/>
              </a:rPr>
              <a:t>VERY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HIGH: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369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employees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excel</a:t>
            </a:r>
            <a:r>
              <a:rPr dirty="0" sz="1400" spc="-10">
                <a:latin typeface="Arial"/>
                <a:cs typeface="Arial"/>
              </a:rPr>
              <a:t> exceptionally.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1400">
              <a:latin typeface="Arial"/>
              <a:cs typeface="Arial"/>
            </a:endParaRPr>
          </a:p>
          <a:p>
            <a:pPr marL="421005">
              <a:lnSpc>
                <a:spcPct val="100000"/>
              </a:lnSpc>
            </a:pPr>
            <a:r>
              <a:rPr dirty="0" sz="1400" b="1">
                <a:latin typeface="Arial"/>
                <a:cs typeface="Arial"/>
              </a:rPr>
              <a:t>Business</a:t>
            </a:r>
            <a:r>
              <a:rPr dirty="0" sz="1400" spc="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Unit</a:t>
            </a:r>
            <a:r>
              <a:rPr dirty="0" sz="1400" spc="1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Highlights:</a:t>
            </a:r>
            <a:endParaRPr sz="1400">
              <a:latin typeface="Arial"/>
              <a:cs typeface="Arial"/>
            </a:endParaRPr>
          </a:p>
          <a:p>
            <a:pPr marL="625475">
              <a:lnSpc>
                <a:spcPct val="100000"/>
              </a:lnSpc>
              <a:spcBef>
                <a:spcPts val="345"/>
              </a:spcBef>
            </a:pPr>
            <a:r>
              <a:rPr dirty="0" sz="1400" b="1">
                <a:latin typeface="Arial"/>
                <a:cs typeface="Arial"/>
              </a:rPr>
              <a:t>SVG:</a:t>
            </a:r>
            <a:r>
              <a:rPr dirty="0" sz="1400" spc="25" b="1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Highest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total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233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employees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balanced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performance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levels.</a:t>
            </a:r>
            <a:endParaRPr sz="1400">
              <a:latin typeface="Arial"/>
              <a:cs typeface="Arial"/>
            </a:endParaRPr>
          </a:p>
          <a:p>
            <a:pPr marL="625475">
              <a:lnSpc>
                <a:spcPct val="100000"/>
              </a:lnSpc>
              <a:spcBef>
                <a:spcPts val="340"/>
              </a:spcBef>
            </a:pPr>
            <a:r>
              <a:rPr dirty="0" sz="1400" b="1">
                <a:latin typeface="Arial"/>
                <a:cs typeface="Arial"/>
              </a:rPr>
              <a:t>PL:</a:t>
            </a:r>
            <a:r>
              <a:rPr dirty="0" sz="1400" spc="30" b="1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Lowest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total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12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employees,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requiring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focused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development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efforts.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325532" y="4850134"/>
            <a:ext cx="6343015" cy="716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4480" marR="5080" indent="-272415">
              <a:lnSpc>
                <a:spcPct val="122600"/>
              </a:lnSpc>
              <a:spcBef>
                <a:spcPts val="95"/>
              </a:spcBef>
            </a:pPr>
            <a:r>
              <a:rPr dirty="0" sz="1850">
                <a:latin typeface="Arial"/>
                <a:cs typeface="Arial"/>
              </a:rPr>
              <a:t>The</a:t>
            </a:r>
            <a:r>
              <a:rPr dirty="0" sz="1850" spc="45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goal</a:t>
            </a:r>
            <a:r>
              <a:rPr dirty="0" sz="1850" spc="45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is</a:t>
            </a:r>
            <a:r>
              <a:rPr dirty="0" sz="1850" spc="50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to</a:t>
            </a:r>
            <a:r>
              <a:rPr dirty="0" sz="1850" spc="45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pinpoint</a:t>
            </a:r>
            <a:r>
              <a:rPr dirty="0" sz="1850" spc="50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trends,</a:t>
            </a:r>
            <a:r>
              <a:rPr dirty="0" sz="1850" spc="45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celebrate</a:t>
            </a:r>
            <a:r>
              <a:rPr dirty="0" sz="1850" spc="50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high</a:t>
            </a:r>
            <a:r>
              <a:rPr dirty="0" sz="1850" spc="45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achievers,</a:t>
            </a:r>
            <a:r>
              <a:rPr dirty="0" sz="1850" spc="50">
                <a:latin typeface="Arial"/>
                <a:cs typeface="Arial"/>
              </a:rPr>
              <a:t> </a:t>
            </a:r>
            <a:r>
              <a:rPr dirty="0" sz="1850" spc="-25">
                <a:latin typeface="Arial"/>
                <a:cs typeface="Arial"/>
              </a:rPr>
              <a:t>and </a:t>
            </a:r>
            <a:r>
              <a:rPr dirty="0" sz="1850">
                <a:latin typeface="Arial"/>
                <a:cs typeface="Arial"/>
              </a:rPr>
              <a:t>address</a:t>
            </a:r>
            <a:r>
              <a:rPr dirty="0" sz="1850" spc="55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performance</a:t>
            </a:r>
            <a:r>
              <a:rPr dirty="0" sz="1850" spc="55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gaps</a:t>
            </a:r>
            <a:r>
              <a:rPr dirty="0" sz="1850" spc="55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to</a:t>
            </a:r>
            <a:r>
              <a:rPr dirty="0" sz="1850" spc="60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boost</a:t>
            </a:r>
            <a:r>
              <a:rPr dirty="0" sz="1850" spc="55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overall</a:t>
            </a:r>
            <a:r>
              <a:rPr dirty="0" sz="1850" spc="55">
                <a:latin typeface="Arial"/>
                <a:cs typeface="Arial"/>
              </a:rPr>
              <a:t> </a:t>
            </a:r>
            <a:r>
              <a:rPr dirty="0" sz="1850" spc="-10">
                <a:latin typeface="Arial"/>
                <a:cs typeface="Arial"/>
              </a:rPr>
              <a:t>effectiveness.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29" y="150585"/>
            <a:ext cx="3210560" cy="4279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>
                <a:latin typeface="Arial"/>
                <a:cs typeface="Arial"/>
              </a:rPr>
              <a:t>WHO</a:t>
            </a:r>
            <a:r>
              <a:rPr dirty="0" sz="2650" spc="-70">
                <a:latin typeface="Arial"/>
                <a:cs typeface="Arial"/>
              </a:rPr>
              <a:t> </a:t>
            </a:r>
            <a:r>
              <a:rPr dirty="0" sz="2650">
                <a:latin typeface="Arial"/>
                <a:cs typeface="Arial"/>
              </a:rPr>
              <a:t>ARE</a:t>
            </a:r>
            <a:r>
              <a:rPr dirty="0" sz="2650" spc="-65">
                <a:latin typeface="Arial"/>
                <a:cs typeface="Arial"/>
              </a:rPr>
              <a:t> </a:t>
            </a:r>
            <a:r>
              <a:rPr dirty="0" sz="2650">
                <a:latin typeface="Arial"/>
                <a:cs typeface="Arial"/>
              </a:rPr>
              <a:t>THE</a:t>
            </a:r>
            <a:r>
              <a:rPr dirty="0" sz="2650" spc="-65">
                <a:latin typeface="Arial"/>
                <a:cs typeface="Arial"/>
              </a:rPr>
              <a:t> </a:t>
            </a:r>
            <a:r>
              <a:rPr dirty="0" sz="2650" spc="-25">
                <a:latin typeface="Arial"/>
                <a:cs typeface="Arial"/>
              </a:rPr>
              <a:t>END</a:t>
            </a:r>
            <a:endParaRPr sz="265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29" y="632550"/>
            <a:ext cx="1385570" cy="427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 b="1">
                <a:latin typeface="Arial"/>
                <a:cs typeface="Arial"/>
              </a:rPr>
              <a:t>USERS?</a:t>
            </a:r>
            <a:endParaRPr sz="265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58694" y="5092065"/>
            <a:ext cx="1838325" cy="401320"/>
            <a:chOff x="558694" y="5092065"/>
            <a:chExt cx="1838325" cy="40132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217" y="5092065"/>
              <a:ext cx="1799513" cy="40076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694" y="5211583"/>
              <a:ext cx="86600" cy="8650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9353867" y="5321163"/>
            <a:ext cx="86360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50">
                <a:solidFill>
                  <a:srgbClr val="2D936A"/>
                </a:solidFill>
                <a:latin typeface="Trebuchet MS"/>
                <a:cs typeface="Trebuchet MS"/>
              </a:rPr>
              <a:t>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789437" y="5775468"/>
            <a:ext cx="126364" cy="133985"/>
          </a:xfrm>
          <a:custGeom>
            <a:avLst/>
            <a:gdLst/>
            <a:ahLst/>
            <a:cxnLst/>
            <a:rect l="l" t="t" r="r" b="b"/>
            <a:pathLst>
              <a:path w="126365" h="133985">
                <a:moveTo>
                  <a:pt x="126306" y="133849"/>
                </a:moveTo>
                <a:lnTo>
                  <a:pt x="0" y="133849"/>
                </a:lnTo>
                <a:lnTo>
                  <a:pt x="0" y="0"/>
                </a:lnTo>
                <a:lnTo>
                  <a:pt x="126306" y="0"/>
                </a:lnTo>
                <a:lnTo>
                  <a:pt x="126306" y="13384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35266" y="2703195"/>
            <a:ext cx="1928190" cy="240932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694" y="1670188"/>
            <a:ext cx="86600" cy="8650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694" y="2215018"/>
            <a:ext cx="86600" cy="8650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694" y="3032263"/>
            <a:ext cx="86600" cy="8650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694" y="3577093"/>
            <a:ext cx="86600" cy="86505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694" y="4666753"/>
            <a:ext cx="86600" cy="86505"/>
          </a:xfrm>
          <a:prstGeom prst="rect">
            <a:avLst/>
          </a:prstGeom>
        </p:spPr>
      </p:pic>
      <p:sp>
        <p:nvSpPr>
          <p:cNvPr id="15" name="object 1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2865" rIns="0" bIns="0" rtlCol="0" vert="horz">
            <a:spAutoFit/>
          </a:bodyPr>
          <a:lstStyle/>
          <a:p>
            <a:pPr marL="206375" indent="-193675">
              <a:lnSpc>
                <a:spcPct val="100000"/>
              </a:lnSpc>
              <a:spcBef>
                <a:spcPts val="495"/>
              </a:spcBef>
              <a:buChar char="•"/>
              <a:tabLst>
                <a:tab pos="206375" algn="l"/>
              </a:tabLst>
            </a:pPr>
            <a:r>
              <a:rPr dirty="0" spc="-10"/>
              <a:t>Employees:</a:t>
            </a:r>
          </a:p>
          <a:p>
            <a:pPr marL="583565" marR="81915">
              <a:lnSpc>
                <a:spcPct val="123300"/>
              </a:lnSpc>
            </a:pPr>
            <a:r>
              <a:rPr dirty="0"/>
              <a:t>Feedback</a:t>
            </a:r>
            <a:r>
              <a:rPr dirty="0" spc="50"/>
              <a:t> </a:t>
            </a:r>
            <a:r>
              <a:rPr dirty="0"/>
              <a:t>and</a:t>
            </a:r>
            <a:r>
              <a:rPr dirty="0" spc="50"/>
              <a:t> </a:t>
            </a:r>
            <a:r>
              <a:rPr dirty="0"/>
              <a:t>Development:</a:t>
            </a:r>
            <a:r>
              <a:rPr dirty="0" spc="105"/>
              <a:t> </a:t>
            </a:r>
            <a:r>
              <a:rPr dirty="0" b="0">
                <a:latin typeface="Arial"/>
                <a:cs typeface="Arial"/>
              </a:rPr>
              <a:t>Offers</a:t>
            </a:r>
            <a:r>
              <a:rPr dirty="0" spc="5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constructive</a:t>
            </a:r>
            <a:r>
              <a:rPr dirty="0" spc="5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feedback</a:t>
            </a:r>
            <a:r>
              <a:rPr dirty="0" spc="5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for</a:t>
            </a:r>
            <a:r>
              <a:rPr dirty="0" spc="5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personal</a:t>
            </a:r>
            <a:r>
              <a:rPr dirty="0" spc="5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growth</a:t>
            </a:r>
            <a:r>
              <a:rPr dirty="0" spc="5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and</a:t>
            </a:r>
            <a:r>
              <a:rPr dirty="0" spc="5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career </a:t>
            </a:r>
            <a:r>
              <a:rPr dirty="0" b="0">
                <a:latin typeface="Arial"/>
                <a:cs typeface="Arial"/>
              </a:rPr>
              <a:t>development,</a:t>
            </a:r>
            <a:r>
              <a:rPr dirty="0" spc="5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potentially</a:t>
            </a:r>
            <a:r>
              <a:rPr dirty="0" spc="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increasing</a:t>
            </a:r>
            <a:r>
              <a:rPr dirty="0" spc="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job</a:t>
            </a:r>
            <a:r>
              <a:rPr dirty="0" spc="5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satisfaction.</a:t>
            </a:r>
          </a:p>
          <a:p>
            <a:pPr marL="583565">
              <a:lnSpc>
                <a:spcPct val="100000"/>
              </a:lnSpc>
              <a:spcBef>
                <a:spcPts val="405"/>
              </a:spcBef>
            </a:pPr>
            <a:r>
              <a:rPr dirty="0"/>
              <a:t>Recognition:</a:t>
            </a:r>
            <a:r>
              <a:rPr dirty="0" spc="55"/>
              <a:t> </a:t>
            </a:r>
            <a:r>
              <a:rPr dirty="0" b="0">
                <a:latin typeface="Arial"/>
                <a:cs typeface="Arial"/>
              </a:rPr>
              <a:t>Highlights</a:t>
            </a:r>
            <a:r>
              <a:rPr dirty="0" spc="5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high</a:t>
            </a:r>
            <a:r>
              <a:rPr dirty="0" spc="5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performers,</a:t>
            </a:r>
            <a:r>
              <a:rPr dirty="0" spc="5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boosting</a:t>
            </a:r>
            <a:r>
              <a:rPr dirty="0" spc="5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morale</a:t>
            </a:r>
            <a:r>
              <a:rPr dirty="0" spc="5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and</a:t>
            </a:r>
            <a:r>
              <a:rPr dirty="0" spc="5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motivation.</a:t>
            </a:r>
          </a:p>
          <a:p>
            <a:pPr>
              <a:lnSpc>
                <a:spcPct val="100000"/>
              </a:lnSpc>
              <a:spcBef>
                <a:spcPts val="885"/>
              </a:spcBef>
            </a:pPr>
          </a:p>
          <a:p>
            <a:pPr marL="206375" indent="-193675">
              <a:lnSpc>
                <a:spcPct val="100000"/>
              </a:lnSpc>
              <a:buChar char="•"/>
              <a:tabLst>
                <a:tab pos="206375" algn="l"/>
              </a:tabLst>
            </a:pPr>
            <a:r>
              <a:rPr dirty="0" spc="-10"/>
              <a:t>Management:</a:t>
            </a:r>
          </a:p>
          <a:p>
            <a:pPr marL="583565" marR="790575">
              <a:lnSpc>
                <a:spcPct val="123300"/>
              </a:lnSpc>
            </a:pPr>
            <a:r>
              <a:rPr dirty="0"/>
              <a:t>Decision-Making:</a:t>
            </a:r>
            <a:r>
              <a:rPr dirty="0" spc="110"/>
              <a:t> </a:t>
            </a:r>
            <a:r>
              <a:rPr dirty="0" b="0">
                <a:latin typeface="Arial"/>
                <a:cs typeface="Arial"/>
              </a:rPr>
              <a:t>Provides</a:t>
            </a:r>
            <a:r>
              <a:rPr dirty="0" spc="6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data-driven</a:t>
            </a:r>
            <a:r>
              <a:rPr dirty="0" spc="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insights</a:t>
            </a:r>
            <a:r>
              <a:rPr dirty="0" spc="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to</a:t>
            </a:r>
            <a:r>
              <a:rPr dirty="0" spc="6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make</a:t>
            </a:r>
            <a:r>
              <a:rPr dirty="0" spc="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informed</a:t>
            </a:r>
            <a:r>
              <a:rPr dirty="0" spc="6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decisions</a:t>
            </a:r>
            <a:r>
              <a:rPr dirty="0" spc="60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about </a:t>
            </a:r>
            <a:r>
              <a:rPr dirty="0" b="0">
                <a:latin typeface="Arial"/>
                <a:cs typeface="Arial"/>
              </a:rPr>
              <a:t>promotions,</a:t>
            </a:r>
            <a:r>
              <a:rPr dirty="0" spc="5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training,</a:t>
            </a:r>
            <a:r>
              <a:rPr dirty="0" spc="5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and</a:t>
            </a:r>
            <a:r>
              <a:rPr dirty="0" spc="5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resource</a:t>
            </a:r>
            <a:r>
              <a:rPr dirty="0" spc="50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allocation.</a:t>
            </a:r>
          </a:p>
          <a:p>
            <a:pPr marL="583565" marR="193040">
              <a:lnSpc>
                <a:spcPct val="123300"/>
              </a:lnSpc>
            </a:pPr>
            <a:r>
              <a:rPr dirty="0"/>
              <a:t>Strategy</a:t>
            </a:r>
            <a:r>
              <a:rPr dirty="0" spc="55"/>
              <a:t> </a:t>
            </a:r>
            <a:r>
              <a:rPr dirty="0"/>
              <a:t>Development:</a:t>
            </a:r>
            <a:r>
              <a:rPr dirty="0" spc="105"/>
              <a:t> </a:t>
            </a:r>
            <a:r>
              <a:rPr dirty="0" b="0">
                <a:latin typeface="Arial"/>
                <a:cs typeface="Arial"/>
              </a:rPr>
              <a:t>Helps</a:t>
            </a:r>
            <a:r>
              <a:rPr dirty="0" spc="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align</a:t>
            </a:r>
            <a:r>
              <a:rPr dirty="0" spc="5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employee</a:t>
            </a:r>
            <a:r>
              <a:rPr dirty="0" spc="5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performance</a:t>
            </a:r>
            <a:r>
              <a:rPr dirty="0" spc="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with</a:t>
            </a:r>
            <a:r>
              <a:rPr dirty="0" spc="5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organizational</a:t>
            </a:r>
            <a:r>
              <a:rPr dirty="0" spc="5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goals</a:t>
            </a:r>
            <a:r>
              <a:rPr dirty="0" spc="60" b="0">
                <a:latin typeface="Arial"/>
                <a:cs typeface="Arial"/>
              </a:rPr>
              <a:t> </a:t>
            </a:r>
            <a:r>
              <a:rPr dirty="0" spc="-25" b="0">
                <a:latin typeface="Arial"/>
                <a:cs typeface="Arial"/>
              </a:rPr>
              <a:t>and </a:t>
            </a:r>
            <a:r>
              <a:rPr dirty="0" b="0">
                <a:latin typeface="Arial"/>
                <a:cs typeface="Arial"/>
              </a:rPr>
              <a:t>identify</a:t>
            </a:r>
            <a:r>
              <a:rPr dirty="0" spc="3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areas</a:t>
            </a:r>
            <a:r>
              <a:rPr dirty="0" spc="4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for</a:t>
            </a:r>
            <a:r>
              <a:rPr dirty="0" spc="4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strategic</a:t>
            </a:r>
            <a:r>
              <a:rPr dirty="0" spc="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improvement.</a:t>
            </a:r>
          </a:p>
          <a:p>
            <a:pPr>
              <a:lnSpc>
                <a:spcPct val="100000"/>
              </a:lnSpc>
              <a:spcBef>
                <a:spcPts val="880"/>
              </a:spcBef>
            </a:pPr>
          </a:p>
          <a:p>
            <a:pPr marL="206375" indent="-193675">
              <a:lnSpc>
                <a:spcPct val="100000"/>
              </a:lnSpc>
              <a:buChar char="•"/>
              <a:tabLst>
                <a:tab pos="206375" algn="l"/>
              </a:tabLst>
            </a:pPr>
            <a:r>
              <a:rPr dirty="0" spc="-10"/>
              <a:t>Investors/Shareholders:</a:t>
            </a:r>
          </a:p>
          <a:p>
            <a:pPr marL="583565" marR="389255">
              <a:lnSpc>
                <a:spcPct val="123300"/>
              </a:lnSpc>
            </a:pPr>
            <a:r>
              <a:rPr dirty="0"/>
              <a:t>Performance</a:t>
            </a:r>
            <a:r>
              <a:rPr dirty="0" spc="45"/>
              <a:t> </a:t>
            </a:r>
            <a:r>
              <a:rPr dirty="0"/>
              <a:t>Impact:</a:t>
            </a:r>
            <a:r>
              <a:rPr dirty="0" spc="95"/>
              <a:t> </a:t>
            </a:r>
            <a:r>
              <a:rPr dirty="0" b="0">
                <a:latin typeface="Arial"/>
                <a:cs typeface="Arial"/>
              </a:rPr>
              <a:t>Offers</a:t>
            </a:r>
            <a:r>
              <a:rPr dirty="0" spc="5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insights</a:t>
            </a:r>
            <a:r>
              <a:rPr dirty="0" spc="5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into</a:t>
            </a:r>
            <a:r>
              <a:rPr dirty="0" spc="5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employee</a:t>
            </a:r>
            <a:r>
              <a:rPr dirty="0" spc="5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performance</a:t>
            </a:r>
            <a:r>
              <a:rPr dirty="0" spc="5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that</a:t>
            </a:r>
            <a:r>
              <a:rPr dirty="0" spc="5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can</a:t>
            </a:r>
            <a:r>
              <a:rPr dirty="0" spc="5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affect</a:t>
            </a:r>
            <a:r>
              <a:rPr dirty="0" spc="50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overall </a:t>
            </a:r>
            <a:r>
              <a:rPr dirty="0" b="0">
                <a:latin typeface="Arial"/>
                <a:cs typeface="Arial"/>
              </a:rPr>
              <a:t>company</a:t>
            </a:r>
            <a:r>
              <a:rPr dirty="0" spc="5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productivity</a:t>
            </a:r>
            <a:r>
              <a:rPr dirty="0" spc="5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and</a:t>
            </a:r>
            <a:r>
              <a:rPr dirty="0" spc="5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financial</a:t>
            </a:r>
            <a:r>
              <a:rPr dirty="0" spc="5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performance.</a:t>
            </a:r>
          </a:p>
          <a:p>
            <a:pPr marL="583565" marR="5080">
              <a:lnSpc>
                <a:spcPct val="123300"/>
              </a:lnSpc>
            </a:pPr>
            <a:r>
              <a:rPr dirty="0"/>
              <a:t>Risk</a:t>
            </a:r>
            <a:r>
              <a:rPr dirty="0" spc="50"/>
              <a:t> </a:t>
            </a:r>
            <a:r>
              <a:rPr dirty="0"/>
              <a:t>Management:</a:t>
            </a:r>
            <a:r>
              <a:rPr dirty="0" spc="100"/>
              <a:t> </a:t>
            </a:r>
            <a:r>
              <a:rPr dirty="0" b="0">
                <a:latin typeface="Arial"/>
                <a:cs typeface="Arial"/>
              </a:rPr>
              <a:t>Helps</a:t>
            </a:r>
            <a:r>
              <a:rPr dirty="0" spc="5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in</a:t>
            </a:r>
            <a:r>
              <a:rPr dirty="0" spc="5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identifying</a:t>
            </a:r>
            <a:r>
              <a:rPr dirty="0" spc="5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potential</a:t>
            </a:r>
            <a:r>
              <a:rPr dirty="0" spc="5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risks</a:t>
            </a:r>
            <a:r>
              <a:rPr dirty="0" spc="5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related</a:t>
            </a:r>
            <a:r>
              <a:rPr dirty="0" spc="5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to</a:t>
            </a:r>
            <a:r>
              <a:rPr dirty="0" spc="5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workforce</a:t>
            </a:r>
            <a:r>
              <a:rPr dirty="0" spc="5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performance</a:t>
            </a:r>
            <a:r>
              <a:rPr dirty="0" spc="50" b="0">
                <a:latin typeface="Arial"/>
                <a:cs typeface="Arial"/>
              </a:rPr>
              <a:t> </a:t>
            </a:r>
            <a:r>
              <a:rPr dirty="0" spc="-25" b="0">
                <a:latin typeface="Arial"/>
                <a:cs typeface="Arial"/>
              </a:rPr>
              <a:t>and </a:t>
            </a:r>
            <a:r>
              <a:rPr dirty="0" b="0">
                <a:latin typeface="Arial"/>
                <a:cs typeface="Arial"/>
              </a:rPr>
              <a:t>strategic</a:t>
            </a:r>
            <a:r>
              <a:rPr dirty="0" spc="5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execution.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3259556" y="874106"/>
            <a:ext cx="2432685" cy="3778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300" spc="-10" b="1">
                <a:latin typeface="Arial"/>
                <a:cs typeface="Arial"/>
              </a:rPr>
              <a:t>STAKEHOLDERS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21700"/>
            <a:ext cx="2223846" cy="2679611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7716698" y="4424128"/>
            <a:ext cx="377190" cy="377190"/>
          </a:xfrm>
          <a:custGeom>
            <a:avLst/>
            <a:gdLst/>
            <a:ahLst/>
            <a:cxnLst/>
            <a:rect l="l" t="t" r="r" b="b"/>
            <a:pathLst>
              <a:path w="377190" h="377189">
                <a:moveTo>
                  <a:pt x="377190" y="377190"/>
                </a:moveTo>
                <a:lnTo>
                  <a:pt x="0" y="377190"/>
                </a:lnTo>
                <a:lnTo>
                  <a:pt x="0" y="0"/>
                </a:lnTo>
                <a:lnTo>
                  <a:pt x="377190" y="0"/>
                </a:lnTo>
                <a:lnTo>
                  <a:pt x="377190" y="377190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7716698" y="486418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04" y="149304"/>
                </a:moveTo>
                <a:lnTo>
                  <a:pt x="0" y="149304"/>
                </a:lnTo>
                <a:lnTo>
                  <a:pt x="0" y="0"/>
                </a:lnTo>
                <a:lnTo>
                  <a:pt x="149304" y="0"/>
                </a:lnTo>
                <a:lnTo>
                  <a:pt x="149304" y="149304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8759" y="785750"/>
            <a:ext cx="5885815" cy="11150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95"/>
              </a:spcBef>
            </a:pPr>
            <a:r>
              <a:rPr dirty="0" sz="2950">
                <a:latin typeface="Arial"/>
                <a:cs typeface="Arial"/>
              </a:rPr>
              <a:t>OUR</a:t>
            </a:r>
            <a:r>
              <a:rPr dirty="0" sz="2950" spc="-25">
                <a:latin typeface="Arial"/>
                <a:cs typeface="Arial"/>
              </a:rPr>
              <a:t> </a:t>
            </a:r>
            <a:r>
              <a:rPr dirty="0" sz="2950">
                <a:latin typeface="Arial"/>
                <a:cs typeface="Arial"/>
              </a:rPr>
              <a:t>SOLUTION</a:t>
            </a:r>
            <a:r>
              <a:rPr dirty="0" sz="2950" spc="-10">
                <a:latin typeface="Arial"/>
                <a:cs typeface="Arial"/>
              </a:rPr>
              <a:t> </a:t>
            </a:r>
            <a:r>
              <a:rPr dirty="0" sz="2950">
                <a:latin typeface="Arial"/>
                <a:cs typeface="Arial"/>
              </a:rPr>
              <a:t>AND</a:t>
            </a:r>
            <a:r>
              <a:rPr dirty="0" sz="2950" spc="-10">
                <a:latin typeface="Arial"/>
                <a:cs typeface="Arial"/>
              </a:rPr>
              <a:t> </a:t>
            </a:r>
            <a:r>
              <a:rPr dirty="0" sz="2950">
                <a:latin typeface="Arial"/>
                <a:cs typeface="Arial"/>
              </a:rPr>
              <a:t>ITS</a:t>
            </a:r>
            <a:r>
              <a:rPr dirty="0" sz="2950" spc="-10">
                <a:latin typeface="Arial"/>
                <a:cs typeface="Arial"/>
              </a:rPr>
              <a:t> VALUE PROPOSITION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7633" y="5335666"/>
            <a:ext cx="144333" cy="146683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9353867" y="5321163"/>
            <a:ext cx="86360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50">
                <a:solidFill>
                  <a:srgbClr val="2D936A"/>
                </a:solidFill>
                <a:latin typeface="Trebuchet MS"/>
                <a:cs typeface="Trebuchet MS"/>
              </a:rPr>
              <a:t>7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46948" y="2117619"/>
            <a:ext cx="6043295" cy="214757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680"/>
              </a:spcBef>
              <a:buChar char="•"/>
              <a:tabLst>
                <a:tab pos="242570" algn="l"/>
              </a:tabLst>
            </a:pPr>
            <a:r>
              <a:rPr dirty="0" sz="2300" b="1">
                <a:latin typeface="Arial"/>
                <a:cs typeface="Arial"/>
              </a:rPr>
              <a:t>Conditional formatting</a:t>
            </a:r>
            <a:r>
              <a:rPr dirty="0" sz="2300" spc="5" b="1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– Find missing </a:t>
            </a:r>
            <a:r>
              <a:rPr dirty="0" sz="2300" spc="-20">
                <a:latin typeface="Arial"/>
                <a:cs typeface="Arial"/>
              </a:rPr>
              <a:t>area</a:t>
            </a:r>
            <a:endParaRPr sz="23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580"/>
              </a:spcBef>
              <a:buChar char="•"/>
              <a:tabLst>
                <a:tab pos="242570" algn="l"/>
              </a:tabLst>
            </a:pPr>
            <a:r>
              <a:rPr dirty="0" sz="2300" b="1">
                <a:latin typeface="Arial"/>
                <a:cs typeface="Arial"/>
              </a:rPr>
              <a:t>Filter</a:t>
            </a:r>
            <a:r>
              <a:rPr dirty="0" sz="2300" spc="5" b="1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– Remove </a:t>
            </a:r>
            <a:r>
              <a:rPr dirty="0" sz="2300" spc="-10">
                <a:latin typeface="Arial"/>
                <a:cs typeface="Arial"/>
              </a:rPr>
              <a:t>blanks</a:t>
            </a:r>
            <a:endParaRPr sz="23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580"/>
              </a:spcBef>
              <a:buChar char="•"/>
              <a:tabLst>
                <a:tab pos="242570" algn="l"/>
                <a:tab pos="5153660" algn="l"/>
              </a:tabLst>
            </a:pPr>
            <a:r>
              <a:rPr dirty="0" sz="2300" b="1">
                <a:latin typeface="Arial"/>
                <a:cs typeface="Arial"/>
              </a:rPr>
              <a:t>Formula</a:t>
            </a:r>
            <a:r>
              <a:rPr dirty="0" sz="2300" spc="20" b="1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– Allocate the </a:t>
            </a:r>
            <a:r>
              <a:rPr dirty="0" sz="2300" spc="-10">
                <a:latin typeface="Arial"/>
                <a:cs typeface="Arial"/>
              </a:rPr>
              <a:t>performance</a:t>
            </a:r>
            <a:r>
              <a:rPr dirty="0" sz="2300">
                <a:latin typeface="Arial"/>
                <a:cs typeface="Arial"/>
              </a:rPr>
              <a:t>	</a:t>
            </a:r>
            <a:r>
              <a:rPr dirty="0" sz="2300" spc="-10">
                <a:latin typeface="Arial"/>
                <a:cs typeface="Arial"/>
              </a:rPr>
              <a:t>level</a:t>
            </a:r>
            <a:endParaRPr sz="23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580"/>
              </a:spcBef>
              <a:buChar char="•"/>
              <a:tabLst>
                <a:tab pos="242570" algn="l"/>
              </a:tabLst>
            </a:pPr>
            <a:r>
              <a:rPr dirty="0" sz="2300" b="1">
                <a:latin typeface="Arial"/>
                <a:cs typeface="Arial"/>
              </a:rPr>
              <a:t>Pivot</a:t>
            </a:r>
            <a:r>
              <a:rPr dirty="0" sz="2300" spc="-10" b="1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–</a:t>
            </a:r>
            <a:r>
              <a:rPr dirty="0" sz="2300" spc="-5">
                <a:latin typeface="Arial"/>
                <a:cs typeface="Arial"/>
              </a:rPr>
              <a:t> </a:t>
            </a:r>
            <a:r>
              <a:rPr dirty="0" sz="2300" spc="-105">
                <a:latin typeface="Arial"/>
                <a:cs typeface="Arial"/>
              </a:rPr>
              <a:t>To</a:t>
            </a:r>
            <a:r>
              <a:rPr dirty="0" sz="2300" spc="-10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get</a:t>
            </a:r>
            <a:r>
              <a:rPr dirty="0" sz="2300" spc="-10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detailed</a:t>
            </a:r>
            <a:r>
              <a:rPr dirty="0" sz="2300" spc="-10">
                <a:latin typeface="Arial"/>
                <a:cs typeface="Arial"/>
              </a:rPr>
              <a:t> summary</a:t>
            </a:r>
            <a:endParaRPr sz="23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585"/>
              </a:spcBef>
              <a:buChar char="•"/>
              <a:tabLst>
                <a:tab pos="242570" algn="l"/>
              </a:tabLst>
            </a:pPr>
            <a:r>
              <a:rPr dirty="0" sz="2300" b="1">
                <a:latin typeface="Arial"/>
                <a:cs typeface="Arial"/>
              </a:rPr>
              <a:t>Graph</a:t>
            </a:r>
            <a:r>
              <a:rPr dirty="0" sz="2300" spc="5" b="1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– Prepare the data </a:t>
            </a:r>
            <a:r>
              <a:rPr dirty="0" sz="2300" spc="-10">
                <a:latin typeface="Arial"/>
                <a:cs typeface="Arial"/>
              </a:rPr>
              <a:t>visualizaion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5" y="458787"/>
            <a:ext cx="4749165" cy="6292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Arial"/>
                <a:cs typeface="Arial"/>
              </a:rPr>
              <a:t>Dataset </a:t>
            </a:r>
            <a:r>
              <a:rPr dirty="0" spc="-10">
                <a:latin typeface="Arial"/>
                <a:cs typeface="Arial"/>
              </a:rPr>
              <a:t>Description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89653" y="1654742"/>
            <a:ext cx="4417060" cy="384492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680"/>
              </a:spcBef>
              <a:buChar char="•"/>
              <a:tabLst>
                <a:tab pos="242570" algn="l"/>
              </a:tabLst>
            </a:pPr>
            <a:r>
              <a:rPr dirty="0" sz="2300" b="1">
                <a:latin typeface="Arial"/>
                <a:cs typeface="Arial"/>
              </a:rPr>
              <a:t>Employee Details</a:t>
            </a:r>
            <a:r>
              <a:rPr dirty="0" sz="2300" spc="30" b="1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– </a:t>
            </a:r>
            <a:r>
              <a:rPr dirty="0" sz="2300" spc="-10">
                <a:latin typeface="Arial"/>
                <a:cs typeface="Arial"/>
              </a:rPr>
              <a:t>Kaggle</a:t>
            </a:r>
            <a:endParaRPr sz="23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580"/>
              </a:spcBef>
              <a:buChar char="•"/>
              <a:tabLst>
                <a:tab pos="242570" algn="l"/>
              </a:tabLst>
            </a:pPr>
            <a:r>
              <a:rPr dirty="0" sz="2300" spc="-10" b="1">
                <a:latin typeface="Arial"/>
                <a:cs typeface="Arial"/>
              </a:rPr>
              <a:t>Total</a:t>
            </a:r>
            <a:r>
              <a:rPr dirty="0" sz="2300" spc="-45" b="1">
                <a:latin typeface="Arial"/>
                <a:cs typeface="Arial"/>
              </a:rPr>
              <a:t> </a:t>
            </a:r>
            <a:r>
              <a:rPr dirty="0" sz="2300" b="1">
                <a:latin typeface="Arial"/>
                <a:cs typeface="Arial"/>
              </a:rPr>
              <a:t>features</a:t>
            </a:r>
            <a:r>
              <a:rPr dirty="0" sz="2300" spc="-25" b="1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–</a:t>
            </a:r>
            <a:r>
              <a:rPr dirty="0" sz="2300" spc="-40">
                <a:latin typeface="Arial"/>
                <a:cs typeface="Arial"/>
              </a:rPr>
              <a:t> </a:t>
            </a:r>
            <a:r>
              <a:rPr dirty="0" sz="2300" spc="-25">
                <a:latin typeface="Arial"/>
                <a:cs typeface="Arial"/>
              </a:rPr>
              <a:t>29</a:t>
            </a:r>
            <a:endParaRPr sz="23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580"/>
              </a:spcBef>
              <a:buChar char="•"/>
              <a:tabLst>
                <a:tab pos="242570" algn="l"/>
              </a:tabLst>
            </a:pPr>
            <a:r>
              <a:rPr dirty="0" sz="2300" b="1">
                <a:latin typeface="Arial"/>
                <a:cs typeface="Arial"/>
              </a:rPr>
              <a:t>Relevant features</a:t>
            </a:r>
            <a:r>
              <a:rPr dirty="0" sz="2300" spc="5" b="1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– </a:t>
            </a:r>
            <a:r>
              <a:rPr dirty="0" sz="2300" spc="-50">
                <a:latin typeface="Arial"/>
                <a:cs typeface="Arial"/>
              </a:rPr>
              <a:t>9</a:t>
            </a:r>
            <a:endParaRPr sz="23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580"/>
              </a:spcBef>
              <a:buChar char="•"/>
              <a:tabLst>
                <a:tab pos="242570" algn="l"/>
              </a:tabLst>
            </a:pPr>
            <a:r>
              <a:rPr dirty="0" sz="2300" b="1">
                <a:latin typeface="Arial"/>
                <a:cs typeface="Arial"/>
              </a:rPr>
              <a:t>Employee id</a:t>
            </a:r>
            <a:r>
              <a:rPr dirty="0" sz="2300" spc="25" b="1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– Numerical </a:t>
            </a:r>
            <a:r>
              <a:rPr dirty="0" sz="2300" spc="-10">
                <a:latin typeface="Arial"/>
                <a:cs typeface="Arial"/>
              </a:rPr>
              <a:t>value</a:t>
            </a:r>
            <a:endParaRPr sz="23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585"/>
              </a:spcBef>
              <a:buChar char="•"/>
              <a:tabLst>
                <a:tab pos="242570" algn="l"/>
              </a:tabLst>
            </a:pPr>
            <a:r>
              <a:rPr dirty="0" sz="2300" b="1">
                <a:latin typeface="Arial"/>
                <a:cs typeface="Arial"/>
              </a:rPr>
              <a:t>Name</a:t>
            </a:r>
            <a:r>
              <a:rPr dirty="0" sz="2300" spc="20" b="1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– </a:t>
            </a:r>
            <a:r>
              <a:rPr dirty="0" sz="2300" spc="-20">
                <a:latin typeface="Arial"/>
                <a:cs typeface="Arial"/>
              </a:rPr>
              <a:t>Text</a:t>
            </a:r>
            <a:endParaRPr sz="23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580"/>
              </a:spcBef>
              <a:buChar char="•"/>
              <a:tabLst>
                <a:tab pos="242570" algn="l"/>
              </a:tabLst>
            </a:pPr>
            <a:r>
              <a:rPr dirty="0" sz="2300" b="1">
                <a:latin typeface="Arial"/>
                <a:cs typeface="Arial"/>
              </a:rPr>
              <a:t>Gender</a:t>
            </a:r>
            <a:r>
              <a:rPr dirty="0" sz="2300" spc="40" b="1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– Male , </a:t>
            </a:r>
            <a:r>
              <a:rPr dirty="0" sz="2300" spc="-10">
                <a:latin typeface="Arial"/>
                <a:cs typeface="Arial"/>
              </a:rPr>
              <a:t>Female</a:t>
            </a:r>
            <a:endParaRPr sz="2300">
              <a:latin typeface="Arial"/>
              <a:cs typeface="Arial"/>
            </a:endParaRPr>
          </a:p>
          <a:p>
            <a:pPr marL="242570" marR="232410" indent="-230504">
              <a:lnSpc>
                <a:spcPts val="3340"/>
              </a:lnSpc>
              <a:spcBef>
                <a:spcPts val="209"/>
              </a:spcBef>
              <a:buChar char="•"/>
              <a:tabLst>
                <a:tab pos="242570" algn="l"/>
              </a:tabLst>
            </a:pPr>
            <a:r>
              <a:rPr dirty="0" sz="2300" b="1">
                <a:latin typeface="Arial"/>
                <a:cs typeface="Arial"/>
              </a:rPr>
              <a:t>Employee rating</a:t>
            </a:r>
            <a:r>
              <a:rPr dirty="0" sz="2300" spc="30" b="1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– </a:t>
            </a:r>
            <a:r>
              <a:rPr dirty="0" sz="2300" spc="-10">
                <a:latin typeface="Arial"/>
                <a:cs typeface="Arial"/>
              </a:rPr>
              <a:t>Numerical value</a:t>
            </a:r>
            <a:endParaRPr sz="23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375"/>
              </a:spcBef>
              <a:buChar char="•"/>
              <a:tabLst>
                <a:tab pos="242570" algn="l"/>
              </a:tabLst>
            </a:pPr>
            <a:r>
              <a:rPr dirty="0" sz="2300" b="1">
                <a:latin typeface="Arial"/>
                <a:cs typeface="Arial"/>
              </a:rPr>
              <a:t>Performance level</a:t>
            </a:r>
            <a:r>
              <a:rPr dirty="0" sz="2300" spc="40" b="1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- </a:t>
            </a:r>
            <a:r>
              <a:rPr dirty="0" sz="2300" spc="-10">
                <a:latin typeface="Arial"/>
                <a:cs typeface="Arial"/>
              </a:rPr>
              <a:t>Grading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20791" y="5347539"/>
            <a:ext cx="1437640" cy="133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30"/>
              </a:lnSpc>
            </a:pPr>
            <a:r>
              <a:rPr dirty="0" sz="90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900" spc="265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900" b="1">
                <a:solidFill>
                  <a:srgbClr val="2D82C2"/>
                </a:solidFill>
                <a:latin typeface="Arial"/>
                <a:cs typeface="Arial"/>
              </a:rPr>
              <a:t>Annual</a:t>
            </a:r>
            <a:r>
              <a:rPr dirty="0" sz="900" spc="-15" b="1">
                <a:solidFill>
                  <a:srgbClr val="2D82C2"/>
                </a:solidFill>
                <a:latin typeface="Arial"/>
                <a:cs typeface="Arial"/>
              </a:rPr>
              <a:t> </a:t>
            </a:r>
            <a:r>
              <a:rPr dirty="0" sz="900" spc="-10" b="1">
                <a:solidFill>
                  <a:srgbClr val="2D82C2"/>
                </a:solidFill>
                <a:latin typeface="Arial"/>
                <a:cs typeface="Arial"/>
              </a:rPr>
              <a:t>Review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7716698" y="4424128"/>
            <a:ext cx="377190" cy="377190"/>
          </a:xfrm>
          <a:custGeom>
            <a:avLst/>
            <a:gdLst/>
            <a:ahLst/>
            <a:cxnLst/>
            <a:rect l="l" t="t" r="r" b="b"/>
            <a:pathLst>
              <a:path w="377190" h="377189">
                <a:moveTo>
                  <a:pt x="377190" y="377190"/>
                </a:moveTo>
                <a:lnTo>
                  <a:pt x="0" y="377190"/>
                </a:lnTo>
                <a:lnTo>
                  <a:pt x="0" y="0"/>
                </a:lnTo>
                <a:lnTo>
                  <a:pt x="377190" y="0"/>
                </a:lnTo>
                <a:lnTo>
                  <a:pt x="377190" y="377190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524269" y="1398749"/>
            <a:ext cx="259715" cy="267335"/>
          </a:xfrm>
          <a:custGeom>
            <a:avLst/>
            <a:gdLst/>
            <a:ahLst/>
            <a:cxnLst/>
            <a:rect l="l" t="t" r="r" b="b"/>
            <a:pathLst>
              <a:path w="259714" h="267335">
                <a:moveTo>
                  <a:pt x="259318" y="267176"/>
                </a:moveTo>
                <a:lnTo>
                  <a:pt x="0" y="267176"/>
                </a:lnTo>
                <a:lnTo>
                  <a:pt x="0" y="0"/>
                </a:lnTo>
                <a:lnTo>
                  <a:pt x="259318" y="0"/>
                </a:lnTo>
                <a:lnTo>
                  <a:pt x="259318" y="26717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716698" y="486418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04" y="149304"/>
                </a:moveTo>
                <a:lnTo>
                  <a:pt x="0" y="149304"/>
                </a:lnTo>
                <a:lnTo>
                  <a:pt x="0" y="0"/>
                </a:lnTo>
                <a:lnTo>
                  <a:pt x="149304" y="0"/>
                </a:lnTo>
                <a:lnTo>
                  <a:pt x="149304" y="149304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06" y="2789631"/>
            <a:ext cx="2035251" cy="282106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7613" y="515748"/>
            <a:ext cx="6755130" cy="560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>
                <a:latin typeface="Arial"/>
                <a:cs typeface="Arial"/>
              </a:rPr>
              <a:t>THE</a:t>
            </a:r>
            <a:r>
              <a:rPr dirty="0" sz="3500" spc="-20">
                <a:latin typeface="Arial"/>
                <a:cs typeface="Arial"/>
              </a:rPr>
              <a:t> </a:t>
            </a:r>
            <a:r>
              <a:rPr dirty="0" sz="3500">
                <a:latin typeface="Arial"/>
                <a:cs typeface="Arial"/>
              </a:rPr>
              <a:t>"WOW"</a:t>
            </a:r>
            <a:r>
              <a:rPr dirty="0" sz="3500" spc="-30">
                <a:latin typeface="Arial"/>
                <a:cs typeface="Arial"/>
              </a:rPr>
              <a:t> </a:t>
            </a:r>
            <a:r>
              <a:rPr dirty="0" sz="3500">
                <a:latin typeface="Arial"/>
                <a:cs typeface="Arial"/>
              </a:rPr>
              <a:t>IN</a:t>
            </a:r>
            <a:r>
              <a:rPr dirty="0" sz="3500" spc="-15">
                <a:latin typeface="Arial"/>
                <a:cs typeface="Arial"/>
              </a:rPr>
              <a:t> </a:t>
            </a:r>
            <a:r>
              <a:rPr dirty="0" sz="3500">
                <a:latin typeface="Arial"/>
                <a:cs typeface="Arial"/>
              </a:rPr>
              <a:t>OUR</a:t>
            </a:r>
            <a:r>
              <a:rPr dirty="0" sz="3500" spc="-20">
                <a:latin typeface="Arial"/>
                <a:cs typeface="Arial"/>
              </a:rPr>
              <a:t> </a:t>
            </a:r>
            <a:r>
              <a:rPr dirty="0" sz="3500" spc="-10">
                <a:latin typeface="Arial"/>
                <a:cs typeface="Arial"/>
              </a:rPr>
              <a:t>SOLUTION</a:t>
            </a:r>
            <a:endParaRPr sz="35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291002" y="5321163"/>
            <a:ext cx="86360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50">
                <a:solidFill>
                  <a:srgbClr val="2D936A"/>
                </a:solidFill>
                <a:latin typeface="Trebuchet MS"/>
                <a:cs typeface="Trebuchet MS"/>
              </a:rPr>
              <a:t>9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37867" y="1853541"/>
            <a:ext cx="4766310" cy="3420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95"/>
              </a:spcBef>
            </a:pPr>
            <a:r>
              <a:rPr dirty="0" sz="2300">
                <a:solidFill>
                  <a:srgbClr val="0D0D0D"/>
                </a:solidFill>
                <a:latin typeface="Noto Serif"/>
                <a:cs typeface="Noto Serif"/>
              </a:rPr>
              <a:t>We</a:t>
            </a:r>
            <a:r>
              <a:rPr dirty="0" sz="2300" spc="-30">
                <a:solidFill>
                  <a:srgbClr val="0D0D0D"/>
                </a:solidFill>
                <a:latin typeface="Noto Serif"/>
                <a:cs typeface="Noto Serif"/>
              </a:rPr>
              <a:t> </a:t>
            </a:r>
            <a:r>
              <a:rPr dirty="0" sz="2300">
                <a:solidFill>
                  <a:srgbClr val="0D0D0D"/>
                </a:solidFill>
                <a:latin typeface="Noto Serif"/>
                <a:cs typeface="Noto Serif"/>
              </a:rPr>
              <a:t>used</a:t>
            </a:r>
            <a:r>
              <a:rPr dirty="0" sz="2300" spc="-30">
                <a:solidFill>
                  <a:srgbClr val="0D0D0D"/>
                </a:solidFill>
                <a:latin typeface="Noto Serif"/>
                <a:cs typeface="Noto Serif"/>
              </a:rPr>
              <a:t> </a:t>
            </a:r>
            <a:r>
              <a:rPr dirty="0" sz="2300">
                <a:solidFill>
                  <a:srgbClr val="0D0D0D"/>
                </a:solidFill>
                <a:latin typeface="Noto Serif"/>
                <a:cs typeface="Noto Serif"/>
              </a:rPr>
              <a:t>the</a:t>
            </a:r>
            <a:r>
              <a:rPr dirty="0" sz="2300" spc="-25">
                <a:solidFill>
                  <a:srgbClr val="0D0D0D"/>
                </a:solidFill>
                <a:latin typeface="Noto Serif"/>
                <a:cs typeface="Noto Serif"/>
              </a:rPr>
              <a:t> </a:t>
            </a:r>
            <a:r>
              <a:rPr dirty="0" sz="2300">
                <a:solidFill>
                  <a:srgbClr val="0D0D0D"/>
                </a:solidFill>
                <a:latin typeface="Noto Serif"/>
                <a:cs typeface="Noto Serif"/>
              </a:rPr>
              <a:t>below</a:t>
            </a:r>
            <a:r>
              <a:rPr dirty="0" sz="2300" spc="-30">
                <a:solidFill>
                  <a:srgbClr val="0D0D0D"/>
                </a:solidFill>
                <a:latin typeface="Noto Serif"/>
                <a:cs typeface="Noto Serif"/>
              </a:rPr>
              <a:t> </a:t>
            </a:r>
            <a:r>
              <a:rPr dirty="0" sz="2300">
                <a:solidFill>
                  <a:srgbClr val="0D0D0D"/>
                </a:solidFill>
                <a:latin typeface="Noto Serif"/>
                <a:cs typeface="Noto Serif"/>
              </a:rPr>
              <a:t>formula</a:t>
            </a:r>
            <a:r>
              <a:rPr dirty="0" sz="2300" spc="-25">
                <a:solidFill>
                  <a:srgbClr val="0D0D0D"/>
                </a:solidFill>
                <a:latin typeface="Noto Serif"/>
                <a:cs typeface="Noto Serif"/>
              </a:rPr>
              <a:t> to </a:t>
            </a:r>
            <a:r>
              <a:rPr dirty="0" sz="2300">
                <a:solidFill>
                  <a:srgbClr val="0D0D0D"/>
                </a:solidFill>
                <a:latin typeface="Noto Serif"/>
                <a:cs typeface="Noto Serif"/>
              </a:rPr>
              <a:t>grading</a:t>
            </a:r>
            <a:r>
              <a:rPr dirty="0" sz="2300" spc="-25">
                <a:solidFill>
                  <a:srgbClr val="0D0D0D"/>
                </a:solidFill>
                <a:latin typeface="Noto Serif"/>
                <a:cs typeface="Noto Serif"/>
              </a:rPr>
              <a:t> </a:t>
            </a:r>
            <a:r>
              <a:rPr dirty="0" sz="2300">
                <a:solidFill>
                  <a:srgbClr val="0D0D0D"/>
                </a:solidFill>
                <a:latin typeface="Noto Serif"/>
                <a:cs typeface="Noto Serif"/>
              </a:rPr>
              <a:t>the</a:t>
            </a:r>
            <a:r>
              <a:rPr dirty="0" sz="2300" spc="-25">
                <a:solidFill>
                  <a:srgbClr val="0D0D0D"/>
                </a:solidFill>
                <a:latin typeface="Noto Serif"/>
                <a:cs typeface="Noto Serif"/>
              </a:rPr>
              <a:t> </a:t>
            </a:r>
            <a:r>
              <a:rPr dirty="0" sz="2300" spc="-10">
                <a:solidFill>
                  <a:srgbClr val="0D0D0D"/>
                </a:solidFill>
                <a:latin typeface="Noto Serif"/>
                <a:cs typeface="Noto Serif"/>
              </a:rPr>
              <a:t>employee </a:t>
            </a:r>
            <a:r>
              <a:rPr dirty="0" sz="2300">
                <a:solidFill>
                  <a:srgbClr val="0D0D0D"/>
                </a:solidFill>
                <a:latin typeface="Noto Serif"/>
                <a:cs typeface="Noto Serif"/>
              </a:rPr>
              <a:t>performance level , which help </a:t>
            </a:r>
            <a:r>
              <a:rPr dirty="0" sz="2300" spc="-25">
                <a:solidFill>
                  <a:srgbClr val="0D0D0D"/>
                </a:solidFill>
                <a:latin typeface="Noto Serif"/>
                <a:cs typeface="Noto Serif"/>
              </a:rPr>
              <a:t>us </a:t>
            </a:r>
            <a:r>
              <a:rPr dirty="0" sz="2300">
                <a:solidFill>
                  <a:srgbClr val="0D0D0D"/>
                </a:solidFill>
                <a:latin typeface="Noto Serif"/>
                <a:cs typeface="Noto Serif"/>
              </a:rPr>
              <a:t>find</a:t>
            </a:r>
            <a:r>
              <a:rPr dirty="0" sz="2300" spc="-30">
                <a:solidFill>
                  <a:srgbClr val="0D0D0D"/>
                </a:solidFill>
                <a:latin typeface="Noto Serif"/>
                <a:cs typeface="Noto Serif"/>
              </a:rPr>
              <a:t> </a:t>
            </a:r>
            <a:r>
              <a:rPr dirty="0" sz="2300">
                <a:solidFill>
                  <a:srgbClr val="0D0D0D"/>
                </a:solidFill>
                <a:latin typeface="Noto Serif"/>
                <a:cs typeface="Noto Serif"/>
              </a:rPr>
              <a:t>their</a:t>
            </a:r>
            <a:r>
              <a:rPr dirty="0" sz="2300" spc="-30">
                <a:solidFill>
                  <a:srgbClr val="0D0D0D"/>
                </a:solidFill>
                <a:latin typeface="Noto Serif"/>
                <a:cs typeface="Noto Serif"/>
              </a:rPr>
              <a:t> </a:t>
            </a:r>
            <a:r>
              <a:rPr dirty="0" sz="2300">
                <a:solidFill>
                  <a:srgbClr val="0D0D0D"/>
                </a:solidFill>
                <a:latin typeface="Noto Serif"/>
                <a:cs typeface="Noto Serif"/>
              </a:rPr>
              <a:t>eﬃciency</a:t>
            </a:r>
            <a:r>
              <a:rPr dirty="0" sz="2300" spc="-30">
                <a:solidFill>
                  <a:srgbClr val="0D0D0D"/>
                </a:solidFill>
                <a:latin typeface="Noto Serif"/>
                <a:cs typeface="Noto Serif"/>
              </a:rPr>
              <a:t> </a:t>
            </a:r>
            <a:r>
              <a:rPr dirty="0" sz="2300" spc="-50">
                <a:solidFill>
                  <a:srgbClr val="0D0D0D"/>
                </a:solidFill>
                <a:latin typeface="Noto Serif"/>
                <a:cs typeface="Noto Serif"/>
              </a:rPr>
              <a:t>.</a:t>
            </a:r>
            <a:endParaRPr sz="2300">
              <a:latin typeface="Noto Serif"/>
              <a:cs typeface="Noto Serif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2300">
              <a:latin typeface="Noto Serif"/>
              <a:cs typeface="Noto Serif"/>
            </a:endParaRPr>
          </a:p>
          <a:p>
            <a:pPr marL="12700" marR="671195">
              <a:lnSpc>
                <a:spcPct val="121100"/>
              </a:lnSpc>
              <a:spcBef>
                <a:spcPts val="5"/>
              </a:spcBef>
            </a:pPr>
            <a:r>
              <a:rPr dirty="0" sz="2300" b="1">
                <a:solidFill>
                  <a:srgbClr val="0D0D0D"/>
                </a:solidFill>
                <a:latin typeface="Times New Roman"/>
                <a:cs typeface="Times New Roman"/>
              </a:rPr>
              <a:t>=IFS(Z9&gt;=5,"VERY</a:t>
            </a:r>
            <a:r>
              <a:rPr dirty="0" sz="2300" spc="-13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300" spc="-10" b="1">
                <a:solidFill>
                  <a:srgbClr val="0D0D0D"/>
                </a:solidFill>
                <a:latin typeface="Times New Roman"/>
                <a:cs typeface="Times New Roman"/>
              </a:rPr>
              <a:t>HIGH", Z9&gt;=4,"HIGH",Z9&gt;=3,"MED",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300" b="1">
                <a:solidFill>
                  <a:srgbClr val="0D0D0D"/>
                </a:solidFill>
                <a:latin typeface="Times New Roman"/>
                <a:cs typeface="Times New Roman"/>
              </a:rPr>
              <a:t>"TRUE",</a:t>
            </a:r>
            <a:r>
              <a:rPr dirty="0" sz="2300" spc="-8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300" spc="-10" b="1">
                <a:solidFill>
                  <a:srgbClr val="0D0D0D"/>
                </a:solidFill>
                <a:latin typeface="Times New Roman"/>
                <a:cs typeface="Times New Roman"/>
              </a:rPr>
              <a:t>"LOW")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2024-09-23T06:42:55Z</dcterms:created>
  <dcterms:modified xsi:type="dcterms:W3CDTF">2024-09-23T06:42:55Z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2024-09-23T00:00:00Z</vt:filetime>
  </property>
  <property fmtid="{D5CDD505-2E9C-101B-9397-08002B2CF9AE}" pid="3" name="Producer">
    <vt:lpwstr>3-Heights(TM) PDF Security Shell 4.8.25.2 (http://www.pdf-tools.com)</vt:lpwstr>
  </property>
</Properties>
</file>