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330" r:id="rId7"/>
    <p:sldId id="305" r:id="rId8"/>
    <p:sldId id="338" r:id="rId9"/>
    <p:sldId id="343" r:id="rId10"/>
    <p:sldId id="344" r:id="rId11"/>
    <p:sldId id="345" r:id="rId12"/>
    <p:sldId id="335" r:id="rId13"/>
    <p:sldId id="341" r:id="rId14"/>
    <p:sldId id="346" r:id="rId15"/>
    <p:sldId id="342" r:id="rId16"/>
    <p:sldId id="336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https://www.euronews.com/next/2022/05/25/no-end-in-sight-for-the-great-resignation-as-inflation-pushes-workers-to-seek-better-paid-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80FBB-F712-42E7-8C2F-226D98798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paula7799/viz/Final_project_16699945114850/Story1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28B67-9160-0BC1-2B06-5B1B99436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 b="857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362" y="181154"/>
            <a:ext cx="5279366" cy="179429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Predicting companies' overall rating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36685" y="6289784"/>
            <a:ext cx="2283428" cy="49057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Paula Bevilaqua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Scores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EB8CB7-1957-9692-AF97-9D828F4B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89" y="2720617"/>
            <a:ext cx="6037786" cy="9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Random </a:t>
            </a:r>
            <a:r>
              <a:rPr lang="en-US" dirty="0" err="1"/>
              <a:t>Forest_Importance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E7A48-1583-7E1B-2CB3-C421133C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02" y="2440510"/>
            <a:ext cx="4309580" cy="16221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4125FAE-29C0-7B9A-67B5-98BB91D8D229}"/>
              </a:ext>
            </a:extLst>
          </p:cNvPr>
          <p:cNvSpPr/>
          <p:nvPr/>
        </p:nvSpPr>
        <p:spPr>
          <a:xfrm>
            <a:off x="3377792" y="2440510"/>
            <a:ext cx="1526717" cy="253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383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194030" cy="53035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With the importance of the attributes and prediction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11918"/>
            <a:ext cx="4953000" cy="3446463"/>
          </a:xfrm>
        </p:spPr>
        <p:txBody>
          <a:bodyPr>
            <a:noAutofit/>
          </a:bodyPr>
          <a:lstStyle/>
          <a:p>
            <a:r>
              <a:rPr lang="en-US" dirty="0"/>
              <a:t>Internal evaluation of company satisfaction. </a:t>
            </a:r>
          </a:p>
          <a:p>
            <a:r>
              <a:rPr lang="en-US" dirty="0"/>
              <a:t>Review of hiring processes according to the perception of the candidates. </a:t>
            </a:r>
          </a:p>
          <a:p>
            <a:r>
              <a:rPr lang="en-US" dirty="0"/>
              <a:t>Evaluate the gap between them. 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ame 1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133"/>
            <a:ext cx="4581525" cy="11326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7120"/>
            <a:ext cx="4581526" cy="298608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Using different filters such as job title, location (both were provided but with high cardinality), type of company and gender (not provided).</a:t>
            </a:r>
          </a:p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Attracting diverse talent</a:t>
            </a:r>
          </a:p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Sentiment analysis with the reviews ( to apply in different platforms such as LinkedIn and Indeed, and internal &amp; external reviews).</a:t>
            </a:r>
          </a:p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  <a:sym typeface="Wingdings" panose="05000000000000000000" pitchFamily="2" charset="2"/>
              </a:rPr>
              <a:t> Employer branding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FA051B0-92B9-F85A-7247-DF53BF1D9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4" r="7692" b="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5514108"/>
            <a:ext cx="4377714" cy="698967"/>
          </a:xfrm>
        </p:spPr>
        <p:txBody>
          <a:bodyPr/>
          <a:lstStyle/>
          <a:p>
            <a:r>
              <a:rPr lang="en-US" dirty="0"/>
              <a:t>Paula Bevilaqua</a:t>
            </a:r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0" y="601578"/>
            <a:ext cx="10285627" cy="821780"/>
          </a:xfrm>
        </p:spPr>
        <p:txBody>
          <a:bodyPr/>
          <a:lstStyle/>
          <a:p>
            <a:r>
              <a:rPr lang="en-US" dirty="0"/>
              <a:t>Who is looking for a new job?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2FCAD4B-C7B4-EC8B-35FF-9494A2E9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457"/>
            <a:ext cx="4114800" cy="2986087"/>
          </a:xfrm>
        </p:spPr>
        <p:txBody>
          <a:bodyPr>
            <a:normAutofit/>
          </a:bodyPr>
          <a:lstStyle/>
          <a:p>
            <a:r>
              <a:rPr lang="en-US" dirty="0"/>
              <a:t>Great resignation</a:t>
            </a:r>
          </a:p>
          <a:p>
            <a:r>
              <a:rPr lang="en-US" dirty="0"/>
              <a:t>Covid</a:t>
            </a:r>
          </a:p>
          <a:p>
            <a:r>
              <a:rPr lang="en-US" dirty="0"/>
              <a:t>Inflation</a:t>
            </a:r>
          </a:p>
          <a:p>
            <a:r>
              <a:rPr lang="en-US" dirty="0"/>
              <a:t>Priorities</a:t>
            </a:r>
          </a:p>
          <a:p>
            <a:r>
              <a:rPr lang="en-US" dirty="0"/>
              <a:t>Businesses struggling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5A1CB6-04C2-30D5-9146-AF12C9C1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4" y="2373949"/>
            <a:ext cx="4396508" cy="32481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2891FB-A6F3-F7EE-FE0C-426D2F164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228" y="4941454"/>
            <a:ext cx="905732" cy="2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ame 10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Rectangle 10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07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83" y="182855"/>
            <a:ext cx="3187044" cy="656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63" y="1066743"/>
            <a:ext cx="5796580" cy="432624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Overall Rating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Work Life Balance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Culture Values 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Diversity inclusion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Career Opportunities 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Company benefits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Senior Management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Year (2018,2019,2020,2021)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Companies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Job Title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Current Status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10B7F506-2845-613A-941C-AEC72F9B5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9761" r="48951" b="1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ame 3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Increase of reviews across the years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6E0976C-FBCF-F0E8-71A9-D6832DB8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7389091" y="722408"/>
            <a:ext cx="3800620" cy="5224221"/>
          </a:xfrm>
          <a:prstGeom prst="rect">
            <a:avLst/>
          </a:prstGeom>
        </p:spPr>
      </p:pic>
      <p:sp>
        <p:nvSpPr>
          <p:cNvPr id="19" name="Slide Number Placeholder 17">
            <a:extLst>
              <a:ext uri="{FF2B5EF4-FFF2-40B4-BE49-F238E27FC236}">
                <a16:creationId xmlns:a16="http://schemas.microsoft.com/office/drawing/2014/main" id="{B67F2A27-A5BF-E4AA-630F-CD958C3EB689}"/>
              </a:ext>
            </a:extLst>
          </p:cNvPr>
          <p:cNvSpPr txBox="1">
            <a:spLocks/>
          </p:cNvSpPr>
          <p:nvPr/>
        </p:nvSpPr>
        <p:spPr>
          <a:xfrm>
            <a:off x="11189711" y="6069806"/>
            <a:ext cx="293255" cy="22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9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82514F6-D974-6B90-89CA-3281CD2A9A9A}"/>
              </a:ext>
            </a:extLst>
          </p:cNvPr>
          <p:cNvSpPr/>
          <p:nvPr/>
        </p:nvSpPr>
        <p:spPr>
          <a:xfrm>
            <a:off x="8497455" y="4294909"/>
            <a:ext cx="369454" cy="277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Frame 5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9" y="3192597"/>
            <a:ext cx="3789218" cy="68831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Data describe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1BED5-1ACE-470E-5B94-5C26FE85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625383" y="2050472"/>
            <a:ext cx="4832317" cy="4022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BD8209-69F8-4685-2BB9-D29ED532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57869" y="1361781"/>
            <a:ext cx="5436607" cy="182126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E3EAD-E846-BEC8-4FD8-3FDBAC720206}"/>
              </a:ext>
            </a:extLst>
          </p:cNvPr>
          <p:cNvSpPr/>
          <p:nvPr/>
        </p:nvSpPr>
        <p:spPr>
          <a:xfrm>
            <a:off x="7745844" y="2803236"/>
            <a:ext cx="344055" cy="3509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B2FE36-EC48-95D3-81EF-CE7A7A24DF1E}"/>
              </a:ext>
            </a:extLst>
          </p:cNvPr>
          <p:cNvSpPr/>
          <p:nvPr/>
        </p:nvSpPr>
        <p:spPr>
          <a:xfrm>
            <a:off x="7742382" y="4257963"/>
            <a:ext cx="344055" cy="3509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AE4B4E2-D41C-9937-6E9E-0B4F4CD39866}"/>
              </a:ext>
            </a:extLst>
          </p:cNvPr>
          <p:cNvSpPr txBox="1">
            <a:spLocks/>
          </p:cNvSpPr>
          <p:nvPr/>
        </p:nvSpPr>
        <p:spPr>
          <a:xfrm>
            <a:off x="7564582" y="985780"/>
            <a:ext cx="3789218" cy="688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GB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Correlation Matrix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A4BFF5-BA12-C02B-57CD-8CDC01D14672}"/>
              </a:ext>
            </a:extLst>
          </p:cNvPr>
          <p:cNvSpPr/>
          <p:nvPr/>
        </p:nvSpPr>
        <p:spPr>
          <a:xfrm>
            <a:off x="8497455" y="4221018"/>
            <a:ext cx="344055" cy="3509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1F3A-A95C-5D25-E6F4-0BAC949B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Exploring relationship on culture values and senior management</a:t>
            </a:r>
            <a:endParaRPr lang="en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18A0BB-03AF-7F96-92BD-F8545F95E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41" y="2218531"/>
            <a:ext cx="5493918" cy="399891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31AD-630F-F789-FC21-26E651C2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0560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1236-BC37-AF2A-AED5-DB0E1F4A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Tableau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0B8F-E18C-9321-2F1F-5930733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9437-0127-FE0E-F9D2-F0539EAC73B7}"/>
              </a:ext>
            </a:extLst>
          </p:cNvPr>
          <p:cNvSpPr txBox="1"/>
          <p:nvPr/>
        </p:nvSpPr>
        <p:spPr>
          <a:xfrm>
            <a:off x="838200" y="192116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LINK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521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Person holding a puzzle piece">
            <a:extLst>
              <a:ext uri="{FF2B5EF4-FFF2-40B4-BE49-F238E27FC236}">
                <a16:creationId xmlns:a16="http://schemas.microsoft.com/office/drawing/2014/main" id="{F57E9EF2-F643-A2E2-8A2E-AD785F23E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B1236-BC37-AF2A-AED5-DB0E1F4A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39654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Attracting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the best candidates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0B8F-E18C-9321-2F1F-5930733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85198" y="6429375"/>
            <a:ext cx="1768602" cy="428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353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ame 3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3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FDD1D3-A903-28A8-ED46-3BBFD5B9C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-7294"/>
            <a:ext cx="12191980" cy="6857989"/>
          </a:xfrm>
          <a:prstGeom prst="rect">
            <a:avLst/>
          </a:prstGeom>
        </p:spPr>
      </p:pic>
      <p:sp>
        <p:nvSpPr>
          <p:cNvPr id="53" name="Rectangle 38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3" y="2967846"/>
            <a:ext cx="6603999" cy="90770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Predictive 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models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{0D7907DD-CE91-4374-86A7-7E55F7A1023D}tf00537603_win32</Template>
  <TotalTime>1068</TotalTime>
  <Words>205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Sabon Next LT</vt:lpstr>
      <vt:lpstr>Wingdings</vt:lpstr>
      <vt:lpstr>LuminousVTI</vt:lpstr>
      <vt:lpstr>Predicting companies' overall rating</vt:lpstr>
      <vt:lpstr>Who is looking for a new job? </vt:lpstr>
      <vt:lpstr>Exploration</vt:lpstr>
      <vt:lpstr>Increase of reviews across the years</vt:lpstr>
      <vt:lpstr>Data describe</vt:lpstr>
      <vt:lpstr>Exploring relationship on culture values and senior management</vt:lpstr>
      <vt:lpstr>Tableau</vt:lpstr>
      <vt:lpstr>Attracting  the best candidates</vt:lpstr>
      <vt:lpstr>Predictive   models </vt:lpstr>
      <vt:lpstr>Scores</vt:lpstr>
      <vt:lpstr>Random Forest_Importance</vt:lpstr>
      <vt:lpstr>Application</vt:lpstr>
      <vt:lpstr>Next Steps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companies' overall rating</dc:title>
  <dc:creator>Paula Bevilaqua Vilhena de Carvalho</dc:creator>
  <cp:lastModifiedBy>Paula Bevilaqua Vilhena de Carvalho</cp:lastModifiedBy>
  <cp:revision>5</cp:revision>
  <dcterms:created xsi:type="dcterms:W3CDTF">2022-12-01T21:00:52Z</dcterms:created>
  <dcterms:modified xsi:type="dcterms:W3CDTF">2022-12-02T15:25:09Z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