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412067a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412067a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412067a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412067a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412067ab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4412067ab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12067ab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412067ab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12067a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4412067a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12067ab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12067ab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12067ab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412067ab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12067ab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12067ab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414079a1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414079a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412067ab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412067ab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412067ab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412067ab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412067a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412067a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16100" y="329500"/>
            <a:ext cx="41559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6666"/>
              <a:buNone/>
            </a:pPr>
            <a:r>
              <a:rPr b="1" lang="es" sz="3000">
                <a:solidFill>
                  <a:schemeClr val="dk1"/>
                </a:solidFill>
              </a:rPr>
              <a:t>Análisis de mercado para la apertura de centros especializados en Halterofilia </a:t>
            </a:r>
            <a:endParaRPr sz="2500"/>
          </a:p>
        </p:txBody>
      </p:sp>
      <p:pic>
        <p:nvPicPr>
          <p:cNvPr id="55" name="Google Shape;55;p13" title="descarg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750" y="901175"/>
            <a:ext cx="3341150" cy="33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>
                <a:solidFill>
                  <a:schemeClr val="dk2"/>
                </a:solidFill>
              </a:rPr>
              <a:t>¿</a:t>
            </a:r>
            <a:r>
              <a:rPr b="1" lang="es" sz="1820">
                <a:solidFill>
                  <a:schemeClr val="dk2"/>
                </a:solidFill>
              </a:rPr>
              <a:t>Qué país ha logrado mayor equidad en el éxito entre sus atletas femeninos y masculinos?</a:t>
            </a:r>
            <a:endParaRPr b="1" sz="272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9525"/>
            <a:ext cx="640499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405000" y="1265550"/>
            <a:ext cx="278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Si lo medimos </a:t>
            </a:r>
            <a:r>
              <a:rPr lang="es" sz="1600">
                <a:solidFill>
                  <a:schemeClr val="dk2"/>
                </a:solidFill>
              </a:rPr>
              <a:t>en </a:t>
            </a:r>
            <a:r>
              <a:rPr b="1" lang="es" sz="1600">
                <a:solidFill>
                  <a:schemeClr val="dk2"/>
                </a:solidFill>
              </a:rPr>
              <a:t>medallas </a:t>
            </a:r>
            <a:r>
              <a:rPr lang="es" sz="1600">
                <a:solidFill>
                  <a:schemeClr val="dk2"/>
                </a:solidFill>
              </a:rPr>
              <a:t>conseguidas, son </a:t>
            </a:r>
            <a:r>
              <a:rPr b="1" lang="es" sz="1600">
                <a:solidFill>
                  <a:schemeClr val="dk2"/>
                </a:solidFill>
              </a:rPr>
              <a:t>Alemania, Azerbaiyán y Moldavia</a:t>
            </a:r>
            <a:r>
              <a:rPr lang="es" sz="1600">
                <a:solidFill>
                  <a:schemeClr val="dk2"/>
                </a:solidFill>
              </a:rPr>
              <a:t>,</a:t>
            </a:r>
            <a:r>
              <a:rPr lang="es" sz="1600">
                <a:solidFill>
                  <a:schemeClr val="dk2"/>
                </a:solidFill>
              </a:rPr>
              <a:t>  con una diferencia de </a:t>
            </a:r>
            <a:r>
              <a:rPr b="1" lang="es" sz="1600">
                <a:solidFill>
                  <a:schemeClr val="dk2"/>
                </a:solidFill>
              </a:rPr>
              <a:t>0</a:t>
            </a:r>
            <a:r>
              <a:rPr lang="es" sz="1600">
                <a:solidFill>
                  <a:schemeClr val="dk2"/>
                </a:solidFill>
              </a:rPr>
              <a:t> medallas</a:t>
            </a:r>
            <a:r>
              <a:rPr lang="es" sz="1600">
                <a:solidFill>
                  <a:schemeClr val="dk2"/>
                </a:solidFill>
              </a:rPr>
              <a:t> </a:t>
            </a:r>
            <a:r>
              <a:rPr lang="es" sz="1600">
                <a:solidFill>
                  <a:schemeClr val="dk2"/>
                </a:solidFill>
              </a:rPr>
              <a:t>entre hombres y mujeres.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6942875" y="92325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1: 2019-2021</a:t>
            </a:r>
            <a:endParaRPr i="1" sz="16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20">
                <a:solidFill>
                  <a:schemeClr val="dk2"/>
                </a:solidFill>
              </a:rPr>
              <a:t>¿Qué país muestra menor diferencia en el promedio de puntos totales obtenidos entre atletas femeninos y masculinos? </a:t>
            </a:r>
            <a:endParaRPr b="1" sz="272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5" y="1214225"/>
            <a:ext cx="640499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6598500" y="1792875"/>
            <a:ext cx="2233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El país con menor </a:t>
            </a:r>
            <a:r>
              <a:rPr lang="es" sz="1600">
                <a:solidFill>
                  <a:schemeClr val="dk2"/>
                </a:solidFill>
              </a:rPr>
              <a:t>diferencia</a:t>
            </a:r>
            <a:r>
              <a:rPr lang="es" sz="1600">
                <a:solidFill>
                  <a:schemeClr val="dk2"/>
                </a:solidFill>
              </a:rPr>
              <a:t> en promedio de puntos totales conseguidos, es </a:t>
            </a:r>
            <a:r>
              <a:rPr b="1" lang="es" sz="1600">
                <a:solidFill>
                  <a:schemeClr val="dk2"/>
                </a:solidFill>
              </a:rPr>
              <a:t>Rumanía</a:t>
            </a:r>
            <a:r>
              <a:rPr b="1" lang="es" sz="1600">
                <a:solidFill>
                  <a:schemeClr val="dk2"/>
                </a:solidFill>
              </a:rPr>
              <a:t> </a:t>
            </a:r>
            <a:r>
              <a:rPr lang="es" sz="1600">
                <a:solidFill>
                  <a:schemeClr val="dk2"/>
                </a:solidFill>
              </a:rPr>
              <a:t>con una diferencia de </a:t>
            </a:r>
            <a:r>
              <a:rPr b="1" lang="es" sz="1600">
                <a:solidFill>
                  <a:schemeClr val="dk2"/>
                </a:solidFill>
              </a:rPr>
              <a:t>35.0 puntos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6942875" y="92325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1: 2019-2021</a:t>
            </a:r>
            <a:endParaRPr i="1" sz="16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Análisis principal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Fase 2: Datos de 2019 a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25" y="175725"/>
            <a:ext cx="8839198" cy="21771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341850" y="2571750"/>
            <a:ext cx="6114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Al analizar los datos históricos de 2019 a 2024, sigue habiendo grandes diferencias en los totales entre países.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Países</a:t>
            </a:r>
            <a:r>
              <a:rPr lang="es" sz="1100">
                <a:solidFill>
                  <a:schemeClr val="dk2"/>
                </a:solidFill>
              </a:rPr>
              <a:t> como </a:t>
            </a:r>
            <a:r>
              <a:rPr b="1" lang="es" sz="1100">
                <a:solidFill>
                  <a:schemeClr val="dk2"/>
                </a:solidFill>
              </a:rPr>
              <a:t>Bulgaria, Georgia, Bielorrusia y Armenia</a:t>
            </a:r>
            <a:r>
              <a:rPr lang="es" sz="1100">
                <a:solidFill>
                  <a:schemeClr val="dk2"/>
                </a:solidFill>
              </a:rPr>
              <a:t> mejoran aún más la distribución de sus resultados frente al análisis de los dos primeros años, concentrándose en la parte superior y con un valor de mediana más alto.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Se observan valores atípicos en la parte superior en </a:t>
            </a:r>
            <a:r>
              <a:rPr b="1" lang="es" sz="1100">
                <a:solidFill>
                  <a:schemeClr val="dk2"/>
                </a:solidFill>
              </a:rPr>
              <a:t>Rusia</a:t>
            </a:r>
            <a:r>
              <a:rPr lang="es" sz="1100">
                <a:solidFill>
                  <a:schemeClr val="dk2"/>
                </a:solidFill>
              </a:rPr>
              <a:t>, </a:t>
            </a:r>
            <a:r>
              <a:rPr b="1" lang="es" sz="1100">
                <a:solidFill>
                  <a:schemeClr val="dk2"/>
                </a:solidFill>
              </a:rPr>
              <a:t>Armenia y Ucrania,</a:t>
            </a:r>
            <a:r>
              <a:rPr lang="es" sz="1100">
                <a:solidFill>
                  <a:schemeClr val="dk2"/>
                </a:solidFill>
              </a:rPr>
              <a:t> sugiriendo la presencia de valores muy altos, y por tanto, posible éxito en las medallas. 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2"/>
                </a:solidFill>
              </a:rPr>
              <a:t>España </a:t>
            </a:r>
            <a:r>
              <a:rPr lang="es" sz="1100">
                <a:solidFill>
                  <a:schemeClr val="dk2"/>
                </a:solidFill>
              </a:rPr>
              <a:t>ha aumentado su rango intercuartílico mucho y los </a:t>
            </a:r>
            <a:r>
              <a:rPr b="1" lang="es" sz="1100">
                <a:solidFill>
                  <a:schemeClr val="dk2"/>
                </a:solidFill>
              </a:rPr>
              <a:t>valores </a:t>
            </a:r>
            <a:r>
              <a:rPr lang="es" sz="1100">
                <a:solidFill>
                  <a:schemeClr val="dk2"/>
                </a:solidFill>
              </a:rPr>
              <a:t>se concentran más hacia </a:t>
            </a:r>
            <a:r>
              <a:rPr b="1" lang="es" sz="1100">
                <a:solidFill>
                  <a:schemeClr val="dk2"/>
                </a:solidFill>
              </a:rPr>
              <a:t>arriba</a:t>
            </a:r>
            <a:r>
              <a:rPr lang="es" sz="1100">
                <a:solidFill>
                  <a:schemeClr val="dk2"/>
                </a:solidFill>
              </a:rPr>
              <a:t>, por lo que es de esperar que haya mejorado su éxito en el medallero.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899400" y="2439650"/>
            <a:ext cx="1771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La distribución de los totales por </a:t>
            </a:r>
            <a:r>
              <a:rPr b="1" lang="es" sz="1100">
                <a:solidFill>
                  <a:schemeClr val="dk2"/>
                </a:solidFill>
              </a:rPr>
              <a:t>género</a:t>
            </a:r>
            <a:r>
              <a:rPr lang="es" sz="1100">
                <a:solidFill>
                  <a:schemeClr val="dk2"/>
                </a:solidFill>
              </a:rPr>
              <a:t>, graficados en boxplot, es </a:t>
            </a:r>
            <a:r>
              <a:rPr lang="es" sz="1100">
                <a:solidFill>
                  <a:schemeClr val="dk2"/>
                </a:solidFill>
              </a:rPr>
              <a:t>prácticamente</a:t>
            </a:r>
            <a:r>
              <a:rPr lang="es" sz="1100">
                <a:solidFill>
                  <a:schemeClr val="dk2"/>
                </a:solidFill>
              </a:rPr>
              <a:t> igual que en el análisis de la fase 1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220450" y="587850"/>
            <a:ext cx="88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¿Cuántas medallas de cada tipo (oro, plata y bronce) ha ganado cada país?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981850" y="1528350"/>
            <a:ext cx="36591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Armenia</a:t>
            </a:r>
            <a:r>
              <a:rPr b="1" lang="es" sz="1600">
                <a:solidFill>
                  <a:schemeClr val="dk2"/>
                </a:solidFill>
              </a:rPr>
              <a:t> </a:t>
            </a:r>
            <a:r>
              <a:rPr lang="es" sz="1600">
                <a:solidFill>
                  <a:schemeClr val="dk2"/>
                </a:solidFill>
              </a:rPr>
              <a:t>es el país que ha conseguido más medallas en total, con un total de </a:t>
            </a:r>
            <a:r>
              <a:rPr b="1" lang="es" sz="1600">
                <a:solidFill>
                  <a:schemeClr val="dk2"/>
                </a:solidFill>
              </a:rPr>
              <a:t>44</a:t>
            </a:r>
            <a:r>
              <a:rPr lang="es" sz="1600">
                <a:solidFill>
                  <a:schemeClr val="dk2"/>
                </a:solidFill>
              </a:rPr>
              <a:t>, y </a:t>
            </a:r>
            <a:r>
              <a:rPr b="1" lang="es" sz="1600">
                <a:solidFill>
                  <a:schemeClr val="dk2"/>
                </a:solidFill>
              </a:rPr>
              <a:t>Bulgaria </a:t>
            </a:r>
            <a:r>
              <a:rPr lang="es" sz="1600">
                <a:solidFill>
                  <a:schemeClr val="dk2"/>
                </a:solidFill>
              </a:rPr>
              <a:t>es el que más medallas de oro ha obtenido, con 15 en total.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España </a:t>
            </a:r>
            <a:r>
              <a:rPr lang="es" sz="1600">
                <a:solidFill>
                  <a:schemeClr val="dk2"/>
                </a:solidFill>
              </a:rPr>
              <a:t>ha obtenido 5 medallas de plata y 5 de bronce en total, lo que es una mejora notable respecto a los dos primeros años.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6942875" y="92325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2: 2019-2024</a:t>
            </a:r>
            <a:endParaRPr i="1" sz="16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1620">
              <a:solidFill>
                <a:schemeClr val="dk2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5" y="1143150"/>
            <a:ext cx="4118324" cy="378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20">
                <a:solidFill>
                  <a:schemeClr val="dk2"/>
                </a:solidFill>
              </a:rPr>
              <a:t>¿Qué país ha logrado mayor equidad en el éxito entre sus atletas femeninos y masculinos?</a:t>
            </a:r>
            <a:endParaRPr b="1" sz="2720"/>
          </a:p>
        </p:txBody>
      </p:sp>
      <p:sp>
        <p:nvSpPr>
          <p:cNvPr id="153" name="Google Shape;153;p27"/>
          <p:cNvSpPr txBox="1"/>
          <p:nvPr/>
        </p:nvSpPr>
        <p:spPr>
          <a:xfrm>
            <a:off x="6322325" y="1325325"/>
            <a:ext cx="2294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El país con más equidad en términos de éxito al medirlo en un periodo superior, y en </a:t>
            </a:r>
            <a:r>
              <a:rPr b="1" lang="es" sz="1600">
                <a:solidFill>
                  <a:schemeClr val="dk2"/>
                </a:solidFill>
              </a:rPr>
              <a:t>puntos </a:t>
            </a:r>
            <a:r>
              <a:rPr lang="es" sz="1600">
                <a:solidFill>
                  <a:schemeClr val="dk2"/>
                </a:solidFill>
              </a:rPr>
              <a:t>totales conseguidos, sigue siendo </a:t>
            </a:r>
            <a:r>
              <a:rPr b="1" lang="es" sz="1600">
                <a:solidFill>
                  <a:schemeClr val="dk2"/>
                </a:solidFill>
              </a:rPr>
              <a:t>Alemania </a:t>
            </a:r>
            <a:r>
              <a:rPr lang="es" sz="1600">
                <a:solidFill>
                  <a:schemeClr val="dk2"/>
                </a:solidFill>
              </a:rPr>
              <a:t>con una diferencia de </a:t>
            </a:r>
            <a:r>
              <a:rPr b="1" lang="es" sz="1600">
                <a:solidFill>
                  <a:schemeClr val="dk2"/>
                </a:solidFill>
              </a:rPr>
              <a:t>84 </a:t>
            </a:r>
            <a:r>
              <a:rPr lang="es" sz="1600">
                <a:solidFill>
                  <a:schemeClr val="dk2"/>
                </a:solidFill>
              </a:rPr>
              <a:t>puntos entre géneros.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55275" cy="34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>
            <p:ph type="title"/>
          </p:nvPr>
        </p:nvSpPr>
        <p:spPr>
          <a:xfrm>
            <a:off x="6942875" y="92325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2: 2019-2024</a:t>
            </a:r>
            <a:endParaRPr i="1" sz="16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16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>
                <a:solidFill>
                  <a:schemeClr val="dk2"/>
                </a:solidFill>
              </a:rPr>
              <a:t>¿</a:t>
            </a:r>
            <a:r>
              <a:rPr b="1" lang="es" sz="1820">
                <a:solidFill>
                  <a:schemeClr val="dk2"/>
                </a:solidFill>
              </a:rPr>
              <a:t>Qué país ha logrado mayor equidad en el éxito entre sus atletas femeninos y masculinos?</a:t>
            </a:r>
            <a:endParaRPr b="1" sz="2720"/>
          </a:p>
        </p:txBody>
      </p:sp>
      <p:sp>
        <p:nvSpPr>
          <p:cNvPr id="161" name="Google Shape;161;p28"/>
          <p:cNvSpPr txBox="1"/>
          <p:nvPr/>
        </p:nvSpPr>
        <p:spPr>
          <a:xfrm>
            <a:off x="6405000" y="1265550"/>
            <a:ext cx="263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Si lo medimos en </a:t>
            </a:r>
            <a:r>
              <a:rPr b="1" lang="es" sz="1600">
                <a:solidFill>
                  <a:schemeClr val="dk2"/>
                </a:solidFill>
              </a:rPr>
              <a:t>medallas </a:t>
            </a:r>
            <a:r>
              <a:rPr lang="es" sz="1600">
                <a:solidFill>
                  <a:schemeClr val="dk2"/>
                </a:solidFill>
              </a:rPr>
              <a:t>conseguidas, también son </a:t>
            </a:r>
            <a:r>
              <a:rPr b="1" lang="es" sz="1600">
                <a:solidFill>
                  <a:schemeClr val="dk2"/>
                </a:solidFill>
              </a:rPr>
              <a:t>Alemania, Azerbaiyán, Letonia y Moldavia</a:t>
            </a:r>
            <a:r>
              <a:rPr lang="es" sz="1600">
                <a:solidFill>
                  <a:schemeClr val="dk2"/>
                </a:solidFill>
              </a:rPr>
              <a:t> con una diferencia de </a:t>
            </a:r>
            <a:r>
              <a:rPr b="1" lang="es" sz="1600">
                <a:solidFill>
                  <a:schemeClr val="dk2"/>
                </a:solidFill>
              </a:rPr>
              <a:t>1</a:t>
            </a:r>
            <a:r>
              <a:rPr lang="es" sz="1600">
                <a:solidFill>
                  <a:schemeClr val="dk2"/>
                </a:solidFill>
              </a:rPr>
              <a:t> medalla entre hombres y mujeres.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00201" cy="36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>
            <p:ph type="title"/>
          </p:nvPr>
        </p:nvSpPr>
        <p:spPr>
          <a:xfrm>
            <a:off x="6942875" y="92325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2: 2019-2024</a:t>
            </a:r>
            <a:endParaRPr i="1" sz="16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16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20">
                <a:solidFill>
                  <a:schemeClr val="dk2"/>
                </a:solidFill>
              </a:rPr>
              <a:t>¿Qué país muestra menor diferencia en el promedio de puntos totales obtenidos entre atletas femeninos y masculinos? </a:t>
            </a:r>
            <a:endParaRPr b="1" sz="2720"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25" y="1214225"/>
            <a:ext cx="640499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6598500" y="1792875"/>
            <a:ext cx="2233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El país con menor diferencia en promedio de puntos totales conseguidos, sigue siendo </a:t>
            </a:r>
            <a:r>
              <a:rPr b="1" lang="es" sz="1600">
                <a:solidFill>
                  <a:schemeClr val="dk2"/>
                </a:solidFill>
              </a:rPr>
              <a:t>Rumanía </a:t>
            </a:r>
            <a:r>
              <a:rPr lang="es" sz="1600">
                <a:solidFill>
                  <a:schemeClr val="dk2"/>
                </a:solidFill>
              </a:rPr>
              <a:t>con una diferencia de </a:t>
            </a:r>
            <a:r>
              <a:rPr b="1" lang="es" sz="1600">
                <a:solidFill>
                  <a:schemeClr val="dk2"/>
                </a:solidFill>
              </a:rPr>
              <a:t>36,79 puntos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71" name="Google Shape;171;p29"/>
          <p:cNvSpPr txBox="1"/>
          <p:nvPr>
            <p:ph type="title"/>
          </p:nvPr>
        </p:nvSpPr>
        <p:spPr>
          <a:xfrm>
            <a:off x="6942875" y="92325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2: 2019-2024</a:t>
            </a:r>
            <a:endParaRPr i="1" sz="162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i="1" sz="16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428250" y="243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Conclusiones 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términos generales, el éxito medido tanto en puntos totales como en medallas, presenta</a:t>
            </a:r>
            <a:r>
              <a:rPr b="1" lang="es" sz="1100"/>
              <a:t> gran variabilidad entre países</a:t>
            </a:r>
            <a:r>
              <a:rPr lang="es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Sin </a:t>
            </a:r>
            <a:r>
              <a:rPr lang="es" sz="1100"/>
              <a:t>embargo</a:t>
            </a:r>
            <a:r>
              <a:rPr lang="es" sz="1100"/>
              <a:t>, es común a casi todos los países, se observa que a lo largo del tiempo, los puntos totales y la consecución de medallas, tiene una </a:t>
            </a:r>
            <a:r>
              <a:rPr b="1" lang="es" sz="1100"/>
              <a:t>tendencia ascendente.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Alemania </a:t>
            </a:r>
            <a:r>
              <a:rPr lang="es" sz="1100"/>
              <a:t>es el país que presenta más </a:t>
            </a:r>
            <a:r>
              <a:rPr b="1" lang="es" sz="1100"/>
              <a:t>equidad </a:t>
            </a:r>
            <a:r>
              <a:rPr lang="es" sz="1100"/>
              <a:t>en el éxito entre sus atletas masculinos y femeninos.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" sz="1100"/>
              <a:t>Rumanía </a:t>
            </a:r>
            <a:r>
              <a:rPr lang="es" sz="1100"/>
              <a:t>presenta la menor diferencia en el promedio de puntos totales entre hombres y mujeres.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Actualmente, </a:t>
            </a:r>
            <a:r>
              <a:rPr b="1" lang="es" sz="1100"/>
              <a:t>Armenia </a:t>
            </a:r>
            <a:r>
              <a:rPr lang="es" sz="1100"/>
              <a:t>es el país con más </a:t>
            </a:r>
            <a:r>
              <a:rPr b="1" lang="es" sz="1100"/>
              <a:t>medallas </a:t>
            </a:r>
            <a:r>
              <a:rPr lang="es" sz="1100"/>
              <a:t>en los Campeonatos Europeos. Bulgaria, Turquía y Ucrania le siguen como rivales fuertes en la competición.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Desde el Campeonato de 2021 al último campeonato celebrado en 2024, se unen a los éxitos en el medallero </a:t>
            </a:r>
            <a:r>
              <a:rPr b="1" lang="es" sz="1100"/>
              <a:t>5 nuevos países,</a:t>
            </a:r>
            <a:r>
              <a:rPr lang="es" sz="1100"/>
              <a:t> lo cual denota un auge de la halterofilia a alto nivel en Europa.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En el caso concreto de </a:t>
            </a:r>
            <a:r>
              <a:rPr b="1" lang="es" sz="1100"/>
              <a:t>España</a:t>
            </a:r>
            <a:r>
              <a:rPr lang="es" sz="1100"/>
              <a:t>, se ve una clara evolución positiva tanto en las distribución de los puntos totales conseguidos por hombres y mujeres, como en el medallero, pasando de una única medalla en 2019, conseguida por Lidia Valentín, a un total de 10 medallas para el año 2024.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3400" y="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Recomendaciones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-123375" y="1051475"/>
            <a:ext cx="50727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/>
              <a:t>Se </a:t>
            </a:r>
            <a:r>
              <a:rPr b="1" lang="es" sz="4400"/>
              <a:t>valida la </a:t>
            </a:r>
            <a:r>
              <a:rPr b="1" lang="es" sz="4400"/>
              <a:t>hipótesis</a:t>
            </a:r>
            <a:r>
              <a:rPr lang="es" sz="4400"/>
              <a:t> de que </a:t>
            </a:r>
            <a:r>
              <a:rPr lang="es" sz="4400"/>
              <a:t>está aumentando el interés por la halterofilia en Europa</a:t>
            </a:r>
            <a:endParaRPr sz="4400"/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/>
              <a:t>Recomendaría invertir en centros dedicados a la halterofilia a Lift &amp; Lead, especialmente en los países del </a:t>
            </a:r>
            <a:r>
              <a:rPr b="1" lang="es" sz="4400"/>
              <a:t>Cáucaso, Balcanes y Europa del Este</a:t>
            </a:r>
            <a:r>
              <a:rPr lang="es" sz="4400"/>
              <a:t>, con la excepción por el momento de Rusia y Ucrania, marcadas por la inestabilidad política provocada por la guerra</a:t>
            </a:r>
            <a:endParaRPr sz="4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5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4444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275" y="958539"/>
            <a:ext cx="3553676" cy="32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365325" y="2176125"/>
            <a:ext cx="45840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En el caso de </a:t>
            </a:r>
            <a:r>
              <a:rPr b="1" lang="es" sz="1100">
                <a:solidFill>
                  <a:schemeClr val="dk2"/>
                </a:solidFill>
              </a:rPr>
              <a:t>España</a:t>
            </a:r>
            <a:r>
              <a:rPr lang="es" sz="1100">
                <a:solidFill>
                  <a:schemeClr val="dk2"/>
                </a:solidFill>
              </a:rPr>
              <a:t>, a raíz del éxito de Lidia Valentín, se observa también un creciente interés y más éxitos deportivos en la disciplina, por lo que también sería una buena idea abrir centros aquí.</a:t>
            </a:r>
            <a:br>
              <a:rPr lang="es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Contexto previo y objetivo del análisis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Descripción de los datos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Análisis principal: Fase 1 y Fase 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Conclusiones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Recomendaciones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450" y="1924075"/>
            <a:ext cx="4333850" cy="25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075" y="15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Contexto previo y objetivo del análisis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02900" y="730225"/>
            <a:ext cx="8412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5"/>
              <a:buNone/>
            </a:pPr>
            <a:r>
              <a:rPr lang="es" sz="4400"/>
              <a:t>La startup Lift &amp; Lead está explorando la posibilidad de abrir </a:t>
            </a:r>
            <a:r>
              <a:rPr b="1" lang="es" sz="4400"/>
              <a:t>centros de entrenamiento especializados en halterofilia</a:t>
            </a:r>
            <a:r>
              <a:rPr lang="es" sz="4400"/>
              <a:t>. Con el creciente interés en el CrossFit, que incorpora técnicas de este deporte, los fundadores creen que es un buen momento para invertir en centros dedicados exclusivamente a la halterofilia.</a:t>
            </a:r>
            <a:endParaRPr sz="4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5"/>
              <a:buNone/>
            </a:pPr>
            <a:r>
              <a:rPr lang="es" sz="4400"/>
              <a:t>El </a:t>
            </a:r>
            <a:r>
              <a:rPr b="1" lang="es" sz="4400"/>
              <a:t>objetivo </a:t>
            </a:r>
            <a:r>
              <a:rPr lang="es" sz="4400"/>
              <a:t>de este caso práctico es validar la hipótesis de que el auge del CrossFit está aumentando el interés por la halterofilia en Europa. 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2083"/>
              <a:buFont typeface="Arial"/>
              <a:buNone/>
            </a:pPr>
            <a:r>
              <a:t/>
            </a:r>
            <a:endParaRPr sz="96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75" y="2040600"/>
            <a:ext cx="3995708" cy="2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Descripción de los datos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471000" y="728375"/>
            <a:ext cx="43008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Variables de análisis</a:t>
            </a:r>
            <a:r>
              <a:rPr lang="es" sz="1300"/>
              <a:t>:</a:t>
            </a:r>
            <a:endParaRPr sz="1300"/>
          </a:p>
          <a:p>
            <a:pPr indent="-3111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 sz="1300"/>
              <a:t>Numéricas: </a:t>
            </a:r>
            <a:r>
              <a:rPr lang="es" sz="1300"/>
              <a:t>arrancada, dos tiempos, total. </a:t>
            </a:r>
            <a:endParaRPr sz="1300"/>
          </a:p>
          <a:p>
            <a:pPr indent="-31115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 sz="1300"/>
              <a:t>Categóricas: nombre, apellidos, país, género, categoría, medalla.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Volumen </a:t>
            </a:r>
            <a:r>
              <a:rPr lang="es" sz="1300"/>
              <a:t>de los datos: 60 registros por cada año analizado, que suman un total de 120 registros en la primera fase del análisis y 300 registros en la segunda. 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Marco temporal</a:t>
            </a:r>
            <a:r>
              <a:rPr lang="es" sz="1300"/>
              <a:t>: </a:t>
            </a:r>
            <a:endParaRPr sz="1300"/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 sz="1300"/>
              <a:t>Fase 1: 2019 a 2021</a:t>
            </a:r>
            <a:endParaRPr sz="1300"/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 sz="1300"/>
              <a:t>Fase 2: 2019 a 2024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                         </a:t>
            </a:r>
            <a:r>
              <a:rPr lang="es" sz="800"/>
              <a:t>              ***</a:t>
            </a:r>
            <a:r>
              <a:rPr lang="es" sz="800"/>
              <a:t>(En 2020 no hubo competición debido a la pandemia)</a:t>
            </a:r>
            <a:endParaRPr sz="800"/>
          </a:p>
        </p:txBody>
      </p:sp>
      <p:sp>
        <p:nvSpPr>
          <p:cNvPr id="76" name="Google Shape;76;p16"/>
          <p:cNvSpPr txBox="1"/>
          <p:nvPr/>
        </p:nvSpPr>
        <p:spPr>
          <a:xfrm>
            <a:off x="223200" y="728375"/>
            <a:ext cx="4034400" cy="2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En el análisis se incluyen los datos de podio (oro, plata y bronce) tanto femenino, como masculino, de las 10 categorías que compiten en cada género, extraídos de los datos históricos de los Campeonatos Europeos de Halterofilia.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El análisis se realizará en </a:t>
            </a:r>
            <a:r>
              <a:rPr b="1" lang="es" sz="1300">
                <a:solidFill>
                  <a:schemeClr val="dk2"/>
                </a:solidFill>
              </a:rPr>
              <a:t>2 fases</a:t>
            </a:r>
            <a:r>
              <a:rPr lang="es" sz="1300">
                <a:solidFill>
                  <a:schemeClr val="dk2"/>
                </a:solidFill>
              </a:rPr>
              <a:t>: la primera, con datos de 2019 y 2021, y la segunda, uniendo estos datos a los de los años 2022 a 2024.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525" y="3196502"/>
            <a:ext cx="4034400" cy="166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Análisis principal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Fase 1: Datos de 2019 a 2021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Análisis exploratorio de los datos(EDA)</a:t>
            </a:r>
            <a:endParaRPr sz="32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0" y="2646175"/>
            <a:ext cx="8520598" cy="20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753625" y="994475"/>
            <a:ext cx="5633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>
                <a:solidFill>
                  <a:schemeClr val="dk2"/>
                </a:solidFill>
              </a:rPr>
              <a:t>Los </a:t>
            </a:r>
            <a:r>
              <a:rPr b="1" lang="es" sz="1100">
                <a:solidFill>
                  <a:schemeClr val="dk2"/>
                </a:solidFill>
              </a:rPr>
              <a:t>valores </a:t>
            </a:r>
            <a:r>
              <a:rPr lang="es" sz="1100">
                <a:solidFill>
                  <a:schemeClr val="dk2"/>
                </a:solidFill>
              </a:rPr>
              <a:t>totales obtenidos en la competición </a:t>
            </a:r>
            <a:r>
              <a:rPr b="1" lang="es" sz="1100">
                <a:solidFill>
                  <a:schemeClr val="dk2"/>
                </a:solidFill>
              </a:rPr>
              <a:t>masculina </a:t>
            </a:r>
            <a:r>
              <a:rPr lang="es" sz="1100">
                <a:solidFill>
                  <a:schemeClr val="dk2"/>
                </a:solidFill>
              </a:rPr>
              <a:t>son notablemente </a:t>
            </a:r>
            <a:r>
              <a:rPr b="1" lang="es" sz="1100">
                <a:solidFill>
                  <a:schemeClr val="dk2"/>
                </a:solidFill>
              </a:rPr>
              <a:t>superiores </a:t>
            </a:r>
            <a:r>
              <a:rPr lang="es" sz="1100">
                <a:solidFill>
                  <a:schemeClr val="dk2"/>
                </a:solidFill>
              </a:rPr>
              <a:t>a los femeninos.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>
                <a:solidFill>
                  <a:schemeClr val="dk2"/>
                </a:solidFill>
              </a:rPr>
              <a:t>En el masculino, los valores son más dispersos, mientras que el </a:t>
            </a:r>
            <a:r>
              <a:rPr b="1" lang="es" sz="1100">
                <a:solidFill>
                  <a:schemeClr val="dk2"/>
                </a:solidFill>
              </a:rPr>
              <a:t>femenino </a:t>
            </a:r>
            <a:r>
              <a:rPr lang="es" sz="1100">
                <a:solidFill>
                  <a:schemeClr val="dk2"/>
                </a:solidFill>
              </a:rPr>
              <a:t>tiene un </a:t>
            </a:r>
            <a:r>
              <a:rPr b="1" lang="es" sz="1100">
                <a:solidFill>
                  <a:schemeClr val="dk2"/>
                </a:solidFill>
              </a:rPr>
              <a:t>rango intercuartílico más pequeño</a:t>
            </a:r>
            <a:r>
              <a:rPr lang="es" sz="1100">
                <a:solidFill>
                  <a:schemeClr val="dk2"/>
                </a:solidFill>
              </a:rPr>
              <a:t> y los valores se concentran en torno a la mediana.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s" sz="1100">
                <a:solidFill>
                  <a:schemeClr val="dk2"/>
                </a:solidFill>
              </a:rPr>
              <a:t>Aunque si medimos conjuntamente los totales de hombres y mujeres </a:t>
            </a:r>
            <a:r>
              <a:rPr lang="es" sz="1100">
                <a:solidFill>
                  <a:schemeClr val="dk2"/>
                </a:solidFill>
              </a:rPr>
              <a:t> no hay </a:t>
            </a:r>
            <a:r>
              <a:rPr b="1" lang="es" sz="1100">
                <a:solidFill>
                  <a:schemeClr val="dk2"/>
                </a:solidFill>
              </a:rPr>
              <a:t>outliers</a:t>
            </a:r>
            <a:r>
              <a:rPr lang="es" sz="1100">
                <a:solidFill>
                  <a:schemeClr val="dk2"/>
                </a:solidFill>
              </a:rPr>
              <a:t>, sí los hay en el grupo </a:t>
            </a:r>
            <a:r>
              <a:rPr b="1" lang="es" sz="1100">
                <a:solidFill>
                  <a:schemeClr val="dk2"/>
                </a:solidFill>
              </a:rPr>
              <a:t>femenino medido por separado</a:t>
            </a:r>
            <a:r>
              <a:rPr lang="es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3" y="183175"/>
            <a:ext cx="8885476" cy="20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890700" y="2408575"/>
            <a:ext cx="6821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Se observa una </a:t>
            </a:r>
            <a:r>
              <a:rPr b="1" lang="es" sz="1100">
                <a:solidFill>
                  <a:schemeClr val="dk2"/>
                </a:solidFill>
              </a:rPr>
              <a:t>gran variabilidad entre países </a:t>
            </a:r>
            <a:r>
              <a:rPr lang="es" sz="1100">
                <a:solidFill>
                  <a:schemeClr val="dk2"/>
                </a:solidFill>
              </a:rPr>
              <a:t>en la </a:t>
            </a:r>
            <a:r>
              <a:rPr lang="es" sz="1100">
                <a:solidFill>
                  <a:schemeClr val="dk2"/>
                </a:solidFill>
              </a:rPr>
              <a:t>distribución</a:t>
            </a:r>
            <a:r>
              <a:rPr lang="es" sz="1100">
                <a:solidFill>
                  <a:schemeClr val="dk2"/>
                </a:solidFill>
              </a:rPr>
              <a:t> del Total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Países como </a:t>
            </a:r>
            <a:r>
              <a:rPr b="1" lang="es" sz="1100">
                <a:solidFill>
                  <a:schemeClr val="dk2"/>
                </a:solidFill>
              </a:rPr>
              <a:t>Bulgaria</a:t>
            </a:r>
            <a:r>
              <a:rPr lang="es" sz="1100">
                <a:solidFill>
                  <a:schemeClr val="dk2"/>
                </a:solidFill>
              </a:rPr>
              <a:t>, </a:t>
            </a:r>
            <a:r>
              <a:rPr b="1" lang="es" sz="1100">
                <a:solidFill>
                  <a:schemeClr val="dk2"/>
                </a:solidFill>
              </a:rPr>
              <a:t>Bielorrusia, Armenia y Georgia</a:t>
            </a:r>
            <a:r>
              <a:rPr lang="es" sz="1100">
                <a:solidFill>
                  <a:schemeClr val="dk2"/>
                </a:solidFill>
              </a:rPr>
              <a:t> tienen un </a:t>
            </a:r>
            <a:r>
              <a:rPr b="1" lang="es" sz="1100">
                <a:solidFill>
                  <a:schemeClr val="dk2"/>
                </a:solidFill>
              </a:rPr>
              <a:t>rango intercuartílico amplio</a:t>
            </a:r>
            <a:r>
              <a:rPr lang="es" sz="1100">
                <a:solidFill>
                  <a:schemeClr val="dk2"/>
                </a:solidFill>
              </a:rPr>
              <a:t>, lo que sugiere una dispersión alta en sus datos. En contraste, países como </a:t>
            </a:r>
            <a:r>
              <a:rPr b="1" lang="es" sz="1100">
                <a:solidFill>
                  <a:schemeClr val="dk2"/>
                </a:solidFill>
              </a:rPr>
              <a:t>España, Suecia, Austria y Polonia</a:t>
            </a:r>
            <a:r>
              <a:rPr lang="es" sz="1100">
                <a:solidFill>
                  <a:schemeClr val="dk2"/>
                </a:solidFill>
              </a:rPr>
              <a:t> tienen </a:t>
            </a:r>
            <a:r>
              <a:rPr b="1" lang="es" sz="1100">
                <a:solidFill>
                  <a:schemeClr val="dk2"/>
                </a:solidFill>
              </a:rPr>
              <a:t>rangos intercuartiles muy pequeños</a:t>
            </a:r>
            <a:r>
              <a:rPr lang="es" sz="1100">
                <a:solidFill>
                  <a:schemeClr val="dk2"/>
                </a:solidFill>
              </a:rPr>
              <a:t>, lo que indica que sus datos están más concentrados en torno a la mediana, que además presenta un valor bastante inferior.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</a:rPr>
              <a:t>Georgia y Armenia</a:t>
            </a:r>
            <a:r>
              <a:rPr lang="es" sz="1100">
                <a:solidFill>
                  <a:schemeClr val="dk2"/>
                </a:solidFill>
              </a:rPr>
              <a:t> tienen valores significativamente más altos, mientras que </a:t>
            </a:r>
            <a:r>
              <a:rPr b="1" lang="es" sz="1100">
                <a:solidFill>
                  <a:schemeClr val="dk2"/>
                </a:solidFill>
              </a:rPr>
              <a:t>Rusia </a:t>
            </a:r>
            <a:r>
              <a:rPr lang="es" sz="1100">
                <a:solidFill>
                  <a:schemeClr val="dk2"/>
                </a:solidFill>
              </a:rPr>
              <a:t>destaca por valores muy inferiores pero presencia de varios outliers por encima, que pueden explicar su éxito en el medallero.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516700" y="121725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1: 2019-2021</a:t>
            </a:r>
            <a:endParaRPr i="1" sz="1620">
              <a:solidFill>
                <a:schemeClr val="dk2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220450" y="587850"/>
            <a:ext cx="88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2"/>
                </a:solidFill>
              </a:rPr>
              <a:t>¿Cuántas medallas de cada tipo (oro, plata y bronce) ha ganado cada país? 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4" y="1049550"/>
            <a:ext cx="4213418" cy="378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4981850" y="1528350"/>
            <a:ext cx="3747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Rusia </a:t>
            </a:r>
            <a:r>
              <a:rPr lang="es" sz="1600">
                <a:solidFill>
                  <a:schemeClr val="dk2"/>
                </a:solidFill>
              </a:rPr>
              <a:t>es el país que ha conseguido más medallas en total, </a:t>
            </a:r>
            <a:r>
              <a:rPr b="1" lang="es" sz="1600">
                <a:solidFill>
                  <a:schemeClr val="dk2"/>
                </a:solidFill>
              </a:rPr>
              <a:t>20</a:t>
            </a:r>
            <a:r>
              <a:rPr lang="es" sz="1600">
                <a:solidFill>
                  <a:schemeClr val="dk2"/>
                </a:solidFill>
              </a:rPr>
              <a:t>, y </a:t>
            </a:r>
            <a:r>
              <a:rPr b="1" lang="es" sz="1600">
                <a:solidFill>
                  <a:schemeClr val="dk2"/>
                </a:solidFill>
              </a:rPr>
              <a:t>Ucrania </a:t>
            </a:r>
            <a:r>
              <a:rPr lang="es" sz="1600">
                <a:solidFill>
                  <a:schemeClr val="dk2"/>
                </a:solidFill>
              </a:rPr>
              <a:t>el que más medallas de </a:t>
            </a:r>
            <a:r>
              <a:rPr b="1" lang="es" sz="1600">
                <a:solidFill>
                  <a:schemeClr val="dk2"/>
                </a:solidFill>
              </a:rPr>
              <a:t>oro </a:t>
            </a:r>
            <a:r>
              <a:rPr lang="es" sz="1600">
                <a:solidFill>
                  <a:schemeClr val="dk2"/>
                </a:solidFill>
              </a:rPr>
              <a:t>ha obtenido, 5 en total.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España </a:t>
            </a:r>
            <a:r>
              <a:rPr lang="es" sz="1600">
                <a:solidFill>
                  <a:schemeClr val="dk2"/>
                </a:solidFill>
              </a:rPr>
              <a:t>ha obtenido 1 medalla de plata.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1820">
                <a:solidFill>
                  <a:schemeClr val="dk2"/>
                </a:solidFill>
              </a:rPr>
              <a:t>¿Qué país ha logrado mayor equidad en el éxito entre sus atletas femeninos y masculinos?</a:t>
            </a:r>
            <a:endParaRPr b="1" sz="272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5325"/>
            <a:ext cx="572680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6322325" y="1325325"/>
            <a:ext cx="24396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El país con más equidad en términos de éxito, medido por </a:t>
            </a:r>
            <a:r>
              <a:rPr b="1" lang="es" sz="1600">
                <a:solidFill>
                  <a:schemeClr val="dk2"/>
                </a:solidFill>
              </a:rPr>
              <a:t>puntos </a:t>
            </a:r>
            <a:r>
              <a:rPr lang="es" sz="1600">
                <a:solidFill>
                  <a:schemeClr val="dk2"/>
                </a:solidFill>
              </a:rPr>
              <a:t>totales </a:t>
            </a:r>
            <a:r>
              <a:rPr lang="es" sz="1600">
                <a:solidFill>
                  <a:schemeClr val="dk2"/>
                </a:solidFill>
              </a:rPr>
              <a:t>conseguidos, es </a:t>
            </a:r>
            <a:r>
              <a:rPr b="1" lang="es" sz="1600">
                <a:solidFill>
                  <a:schemeClr val="dk2"/>
                </a:solidFill>
              </a:rPr>
              <a:t>Alemania </a:t>
            </a:r>
            <a:r>
              <a:rPr lang="es" sz="1600">
                <a:solidFill>
                  <a:schemeClr val="dk2"/>
                </a:solidFill>
              </a:rPr>
              <a:t>con una </a:t>
            </a:r>
            <a:r>
              <a:rPr lang="es" sz="1600">
                <a:solidFill>
                  <a:schemeClr val="dk2"/>
                </a:solidFill>
              </a:rPr>
              <a:t>diferencia de </a:t>
            </a:r>
            <a:r>
              <a:rPr b="1" lang="es" sz="1600">
                <a:solidFill>
                  <a:schemeClr val="dk2"/>
                </a:solidFill>
              </a:rPr>
              <a:t>89 </a:t>
            </a:r>
            <a:r>
              <a:rPr lang="es" sz="1600">
                <a:solidFill>
                  <a:schemeClr val="dk2"/>
                </a:solidFill>
              </a:rPr>
              <a:t>puntos entre hombres y mujeres.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6568975" y="41350"/>
            <a:ext cx="5390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i="1" lang="es" sz="1620">
                <a:solidFill>
                  <a:schemeClr val="dk2"/>
                </a:solidFill>
              </a:rPr>
              <a:t>FASE 1: 2019-2021</a:t>
            </a:r>
            <a:endParaRPr i="1" sz="162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