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92" r:id="rId3"/>
    <p:sldId id="293" r:id="rId4"/>
    <p:sldId id="294" r:id="rId5"/>
    <p:sldId id="297" r:id="rId6"/>
    <p:sldId id="299" r:id="rId7"/>
    <p:sldId id="318" r:id="rId8"/>
    <p:sldId id="319" r:id="rId9"/>
    <p:sldId id="300" r:id="rId10"/>
    <p:sldId id="303" r:id="rId11"/>
    <p:sldId id="304" r:id="rId12"/>
    <p:sldId id="306" r:id="rId13"/>
    <p:sldId id="307" r:id="rId14"/>
    <p:sldId id="311" r:id="rId15"/>
    <p:sldId id="314" r:id="rId16"/>
    <p:sldId id="316"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14ED0-A450-CF06-949B-BF24AE827CF1}" v="582" dt="2024-08-24T22:15:18.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31DF77-5F62-4032-B8C8-06FF13A3921F}"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93C3DEA0-3DA7-413E-A0C8-3778DFB105FB}">
      <dgm:prSet/>
      <dgm:spPr/>
      <dgm:t>
        <a:bodyPr/>
        <a:lstStyle/>
        <a:p>
          <a:pPr>
            <a:lnSpc>
              <a:spcPct val="100000"/>
            </a:lnSpc>
          </a:pPr>
          <a:r>
            <a:rPr lang="en-US" dirty="0"/>
            <a:t>Title: How Southeastern Railway Can Utilize Artificial Intelligence</a:t>
          </a:r>
        </a:p>
      </dgm:t>
    </dgm:pt>
    <dgm:pt modelId="{731768A0-FE9E-4FEC-9539-70EDFA0230D2}" type="parTrans" cxnId="{CC4DA506-BD5F-45BC-9C1C-A7D3DB69CEFF}">
      <dgm:prSet/>
      <dgm:spPr/>
      <dgm:t>
        <a:bodyPr/>
        <a:lstStyle/>
        <a:p>
          <a:endParaRPr lang="en-US"/>
        </a:p>
      </dgm:t>
    </dgm:pt>
    <dgm:pt modelId="{7FE549EC-A5CE-4C5D-8E4D-D5237C7FFA88}" type="sibTrans" cxnId="{CC4DA506-BD5F-45BC-9C1C-A7D3DB69CEFF}">
      <dgm:prSet/>
      <dgm:spPr/>
      <dgm:t>
        <a:bodyPr/>
        <a:lstStyle/>
        <a:p>
          <a:endParaRPr lang="en-US"/>
        </a:p>
      </dgm:t>
    </dgm:pt>
    <dgm:pt modelId="{B82A666B-C5DC-436A-B61E-78E9984757C5}">
      <dgm:prSet/>
      <dgm:spPr/>
      <dgm:t>
        <a:bodyPr/>
        <a:lstStyle/>
        <a:p>
          <a:pPr>
            <a:lnSpc>
              <a:spcPct val="100000"/>
            </a:lnSpc>
          </a:pPr>
          <a:r>
            <a:rPr lang="en-US" dirty="0"/>
            <a:t>Subtitle: Leveraging AI for Enhanced Railway Operations</a:t>
          </a:r>
        </a:p>
      </dgm:t>
    </dgm:pt>
    <dgm:pt modelId="{A57A4E64-B300-474A-983A-99021C536612}" type="parTrans" cxnId="{96833F40-EE35-49CD-9DFA-1A7D914BF0DA}">
      <dgm:prSet/>
      <dgm:spPr/>
      <dgm:t>
        <a:bodyPr/>
        <a:lstStyle/>
        <a:p>
          <a:endParaRPr lang="en-US"/>
        </a:p>
      </dgm:t>
    </dgm:pt>
    <dgm:pt modelId="{50F7DB71-0C03-4648-B05A-87E4440EAFF7}" type="sibTrans" cxnId="{96833F40-EE35-49CD-9DFA-1A7D914BF0DA}">
      <dgm:prSet/>
      <dgm:spPr/>
      <dgm:t>
        <a:bodyPr/>
        <a:lstStyle/>
        <a:p>
          <a:endParaRPr lang="en-US"/>
        </a:p>
      </dgm:t>
    </dgm:pt>
    <dgm:pt modelId="{9C77DB7E-47C6-48EB-832B-2A27DFC185AB}" type="pres">
      <dgm:prSet presAssocID="{B131DF77-5F62-4032-B8C8-06FF13A3921F}" presName="vert0" presStyleCnt="0">
        <dgm:presLayoutVars>
          <dgm:dir/>
          <dgm:animOne val="branch"/>
          <dgm:animLvl val="lvl"/>
        </dgm:presLayoutVars>
      </dgm:prSet>
      <dgm:spPr/>
    </dgm:pt>
    <dgm:pt modelId="{1857EB4E-109C-4B4D-9E5E-B7E63B7B4524}" type="pres">
      <dgm:prSet presAssocID="{93C3DEA0-3DA7-413E-A0C8-3778DFB105FB}" presName="thickLine" presStyleLbl="alignNode1" presStyleIdx="0" presStyleCnt="2"/>
      <dgm:spPr/>
    </dgm:pt>
    <dgm:pt modelId="{5FF1822C-3374-4716-AD0C-709141F67F13}" type="pres">
      <dgm:prSet presAssocID="{93C3DEA0-3DA7-413E-A0C8-3778DFB105FB}" presName="horz1" presStyleCnt="0"/>
      <dgm:spPr/>
    </dgm:pt>
    <dgm:pt modelId="{30C67FCC-4161-4436-BFAB-FDFB52CCE6B7}" type="pres">
      <dgm:prSet presAssocID="{93C3DEA0-3DA7-413E-A0C8-3778DFB105FB}" presName="tx1" presStyleLbl="revTx" presStyleIdx="0" presStyleCnt="2"/>
      <dgm:spPr/>
    </dgm:pt>
    <dgm:pt modelId="{BA114703-DD64-4956-B29B-D2830A5B08FA}" type="pres">
      <dgm:prSet presAssocID="{93C3DEA0-3DA7-413E-A0C8-3778DFB105FB}" presName="vert1" presStyleCnt="0"/>
      <dgm:spPr/>
    </dgm:pt>
    <dgm:pt modelId="{25059961-ED49-4414-BD49-9E6DF7E3CB2D}" type="pres">
      <dgm:prSet presAssocID="{B82A666B-C5DC-436A-B61E-78E9984757C5}" presName="thickLine" presStyleLbl="alignNode1" presStyleIdx="1" presStyleCnt="2"/>
      <dgm:spPr/>
    </dgm:pt>
    <dgm:pt modelId="{BA76AFE7-1714-473C-8917-E7ED31CE6FEF}" type="pres">
      <dgm:prSet presAssocID="{B82A666B-C5DC-436A-B61E-78E9984757C5}" presName="horz1" presStyleCnt="0"/>
      <dgm:spPr/>
    </dgm:pt>
    <dgm:pt modelId="{EF802F0F-AEFA-4936-BC81-F9B4C5F7DB5B}" type="pres">
      <dgm:prSet presAssocID="{B82A666B-C5DC-436A-B61E-78E9984757C5}" presName="tx1" presStyleLbl="revTx" presStyleIdx="1" presStyleCnt="2"/>
      <dgm:spPr/>
    </dgm:pt>
    <dgm:pt modelId="{3AA9AA4D-CA60-47C8-812D-DDDBA5172ACD}" type="pres">
      <dgm:prSet presAssocID="{B82A666B-C5DC-436A-B61E-78E9984757C5}" presName="vert1" presStyleCnt="0"/>
      <dgm:spPr/>
    </dgm:pt>
  </dgm:ptLst>
  <dgm:cxnLst>
    <dgm:cxn modelId="{CC4DA506-BD5F-45BC-9C1C-A7D3DB69CEFF}" srcId="{B131DF77-5F62-4032-B8C8-06FF13A3921F}" destId="{93C3DEA0-3DA7-413E-A0C8-3778DFB105FB}" srcOrd="0" destOrd="0" parTransId="{731768A0-FE9E-4FEC-9539-70EDFA0230D2}" sibTransId="{7FE549EC-A5CE-4C5D-8E4D-D5237C7FFA88}"/>
    <dgm:cxn modelId="{1CD64F1D-EE7E-4939-BB9C-71DD4BAA9AE4}" type="presOf" srcId="{93C3DEA0-3DA7-413E-A0C8-3778DFB105FB}" destId="{30C67FCC-4161-4436-BFAB-FDFB52CCE6B7}" srcOrd="0" destOrd="0" presId="urn:microsoft.com/office/officeart/2008/layout/LinedList"/>
    <dgm:cxn modelId="{BF984D25-BF06-426A-A685-F8E5AD1286DF}" type="presOf" srcId="{B82A666B-C5DC-436A-B61E-78E9984757C5}" destId="{EF802F0F-AEFA-4936-BC81-F9B4C5F7DB5B}" srcOrd="0" destOrd="0" presId="urn:microsoft.com/office/officeart/2008/layout/LinedList"/>
    <dgm:cxn modelId="{96833F40-EE35-49CD-9DFA-1A7D914BF0DA}" srcId="{B131DF77-5F62-4032-B8C8-06FF13A3921F}" destId="{B82A666B-C5DC-436A-B61E-78E9984757C5}" srcOrd="1" destOrd="0" parTransId="{A57A4E64-B300-474A-983A-99021C536612}" sibTransId="{50F7DB71-0C03-4648-B05A-87E4440EAFF7}"/>
    <dgm:cxn modelId="{6088F1C1-3561-4CB3-919A-8F48FE2D37C1}" type="presOf" srcId="{B131DF77-5F62-4032-B8C8-06FF13A3921F}" destId="{9C77DB7E-47C6-48EB-832B-2A27DFC185AB}" srcOrd="0" destOrd="0" presId="urn:microsoft.com/office/officeart/2008/layout/LinedList"/>
    <dgm:cxn modelId="{6B55EDCC-217C-4B5A-B0EB-F13CA2E33AE7}" type="presParOf" srcId="{9C77DB7E-47C6-48EB-832B-2A27DFC185AB}" destId="{1857EB4E-109C-4B4D-9E5E-B7E63B7B4524}" srcOrd="0" destOrd="0" presId="urn:microsoft.com/office/officeart/2008/layout/LinedList"/>
    <dgm:cxn modelId="{91C7954A-72D0-43A8-B6D2-8652A14C1043}" type="presParOf" srcId="{9C77DB7E-47C6-48EB-832B-2A27DFC185AB}" destId="{5FF1822C-3374-4716-AD0C-709141F67F13}" srcOrd="1" destOrd="0" presId="urn:microsoft.com/office/officeart/2008/layout/LinedList"/>
    <dgm:cxn modelId="{4617AABA-1764-4A56-BA01-768572F9BEB7}" type="presParOf" srcId="{5FF1822C-3374-4716-AD0C-709141F67F13}" destId="{30C67FCC-4161-4436-BFAB-FDFB52CCE6B7}" srcOrd="0" destOrd="0" presId="urn:microsoft.com/office/officeart/2008/layout/LinedList"/>
    <dgm:cxn modelId="{3B2849E4-D0EB-44E8-B4B8-92F004FFAD46}" type="presParOf" srcId="{5FF1822C-3374-4716-AD0C-709141F67F13}" destId="{BA114703-DD64-4956-B29B-D2830A5B08FA}" srcOrd="1" destOrd="0" presId="urn:microsoft.com/office/officeart/2008/layout/LinedList"/>
    <dgm:cxn modelId="{5A8AF2BC-E49E-4144-B901-F85D9743B0E7}" type="presParOf" srcId="{9C77DB7E-47C6-48EB-832B-2A27DFC185AB}" destId="{25059961-ED49-4414-BD49-9E6DF7E3CB2D}" srcOrd="2" destOrd="0" presId="urn:microsoft.com/office/officeart/2008/layout/LinedList"/>
    <dgm:cxn modelId="{7420DF8E-AA8C-4C3B-AA9A-84EC600B11F3}" type="presParOf" srcId="{9C77DB7E-47C6-48EB-832B-2A27DFC185AB}" destId="{BA76AFE7-1714-473C-8917-E7ED31CE6FEF}" srcOrd="3" destOrd="0" presId="urn:microsoft.com/office/officeart/2008/layout/LinedList"/>
    <dgm:cxn modelId="{D2A8D0AC-808A-417D-9642-4C6A57AA0BC9}" type="presParOf" srcId="{BA76AFE7-1714-473C-8917-E7ED31CE6FEF}" destId="{EF802F0F-AEFA-4936-BC81-F9B4C5F7DB5B}" srcOrd="0" destOrd="0" presId="urn:microsoft.com/office/officeart/2008/layout/LinedList"/>
    <dgm:cxn modelId="{1A4D8F25-C1B9-4B0F-89B9-4192D1E41D11}" type="presParOf" srcId="{BA76AFE7-1714-473C-8917-E7ED31CE6FEF}" destId="{3AA9AA4D-CA60-47C8-812D-DDDBA5172A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224853-046A-4B26-99E9-8B782E103B8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CD8B12-57D9-4716-BD3D-0C666CB2EDEA}">
      <dgm:prSet/>
      <dgm:spPr/>
      <dgm:t>
        <a:bodyPr/>
        <a:lstStyle/>
        <a:p>
          <a:r>
            <a:rPr lang="en-US" dirty="0"/>
            <a:t>What is </a:t>
          </a:r>
          <a:r>
            <a:rPr lang="en-US" dirty="0">
              <a:latin typeface="Bierstadt"/>
            </a:rPr>
            <a:t>Artificial Intelligence (</a:t>
          </a:r>
          <a:r>
            <a:rPr lang="en-US" dirty="0"/>
            <a:t>AI</a:t>
          </a:r>
          <a:r>
            <a:rPr lang="en-US" dirty="0">
              <a:latin typeface="Bierstadt"/>
            </a:rPr>
            <a:t>)?</a:t>
          </a:r>
          <a:endParaRPr lang="en-US" dirty="0"/>
        </a:p>
      </dgm:t>
    </dgm:pt>
    <dgm:pt modelId="{A85FC287-B403-4E64-BD28-7E41C43DFDD7}" type="parTrans" cxnId="{77597B7E-62A6-4668-BF03-A5BFFE5C13F1}">
      <dgm:prSet/>
      <dgm:spPr/>
      <dgm:t>
        <a:bodyPr/>
        <a:lstStyle/>
        <a:p>
          <a:endParaRPr lang="en-US"/>
        </a:p>
      </dgm:t>
    </dgm:pt>
    <dgm:pt modelId="{A46F059B-ED8B-4DF4-BAB5-DC5A60ADBDCC}" type="sibTrans" cxnId="{77597B7E-62A6-4668-BF03-A5BFFE5C13F1}">
      <dgm:prSet/>
      <dgm:spPr/>
      <dgm:t>
        <a:bodyPr/>
        <a:lstStyle/>
        <a:p>
          <a:endParaRPr lang="en-US"/>
        </a:p>
      </dgm:t>
    </dgm:pt>
    <dgm:pt modelId="{86C80A82-2409-47DD-94AF-9C75E17F1601}">
      <dgm:prSet/>
      <dgm:spPr/>
      <dgm:t>
        <a:bodyPr/>
        <a:lstStyle/>
        <a:p>
          <a:pPr rtl="0"/>
          <a:r>
            <a:rPr lang="en-US" dirty="0">
              <a:latin typeface="Bierstadt"/>
            </a:rPr>
            <a:t>Types of </a:t>
          </a:r>
          <a:r>
            <a:rPr lang="en-US" dirty="0"/>
            <a:t>AI</a:t>
          </a:r>
        </a:p>
      </dgm:t>
    </dgm:pt>
    <dgm:pt modelId="{3974E9F6-E245-40F8-92A8-26FA65DEF61E}" type="parTrans" cxnId="{1A581392-85B8-4FE8-A02A-9970ABA9925C}">
      <dgm:prSet/>
      <dgm:spPr/>
      <dgm:t>
        <a:bodyPr/>
        <a:lstStyle/>
        <a:p>
          <a:endParaRPr lang="en-US"/>
        </a:p>
      </dgm:t>
    </dgm:pt>
    <dgm:pt modelId="{6DF5C9A3-1978-4B27-88E9-9DF33DA8595E}" type="sibTrans" cxnId="{1A581392-85B8-4FE8-A02A-9970ABA9925C}">
      <dgm:prSet/>
      <dgm:spPr/>
      <dgm:t>
        <a:bodyPr/>
        <a:lstStyle/>
        <a:p>
          <a:endParaRPr lang="en-US"/>
        </a:p>
      </dgm:t>
    </dgm:pt>
    <dgm:pt modelId="{48388441-63F1-4C42-BB63-1C715F6FB560}">
      <dgm:prSet/>
      <dgm:spPr/>
      <dgm:t>
        <a:bodyPr/>
        <a:lstStyle/>
        <a:p>
          <a:pPr rtl="0"/>
          <a:r>
            <a:rPr lang="en-US" dirty="0">
              <a:latin typeface="Bierstadt"/>
            </a:rPr>
            <a:t>Importance of </a:t>
          </a:r>
          <a:r>
            <a:rPr lang="en-US" dirty="0"/>
            <a:t>AI </a:t>
          </a:r>
          <a:r>
            <a:rPr lang="en-US" dirty="0">
              <a:latin typeface="Bierstadt"/>
            </a:rPr>
            <a:t>in the </a:t>
          </a:r>
          <a:r>
            <a:rPr lang="en-US" dirty="0"/>
            <a:t>Railway</a:t>
          </a:r>
          <a:r>
            <a:rPr lang="en-US" dirty="0">
              <a:latin typeface="Bierstadt"/>
            </a:rPr>
            <a:t> Industry and Specific Benefits for Southeastern Railway</a:t>
          </a:r>
          <a:endParaRPr lang="en-US" dirty="0"/>
        </a:p>
      </dgm:t>
    </dgm:pt>
    <dgm:pt modelId="{89FCD41B-4794-46EA-ACB5-7EA1CCE14FED}" type="parTrans" cxnId="{05D628CE-F2BD-4276-9AAA-D155B19EDE59}">
      <dgm:prSet/>
      <dgm:spPr/>
      <dgm:t>
        <a:bodyPr/>
        <a:lstStyle/>
        <a:p>
          <a:endParaRPr lang="en-US"/>
        </a:p>
      </dgm:t>
    </dgm:pt>
    <dgm:pt modelId="{28E4C264-AC33-4222-A5A9-187337414CE3}" type="sibTrans" cxnId="{05D628CE-F2BD-4276-9AAA-D155B19EDE59}">
      <dgm:prSet/>
      <dgm:spPr/>
      <dgm:t>
        <a:bodyPr/>
        <a:lstStyle/>
        <a:p>
          <a:endParaRPr lang="en-US"/>
        </a:p>
      </dgm:t>
    </dgm:pt>
    <dgm:pt modelId="{6E7B122F-EF94-4535-9528-9D6B6B8A1FF8}" type="pres">
      <dgm:prSet presAssocID="{8E224853-046A-4B26-99E9-8B782E103B8B}" presName="root" presStyleCnt="0">
        <dgm:presLayoutVars>
          <dgm:dir/>
          <dgm:resizeHandles val="exact"/>
        </dgm:presLayoutVars>
      </dgm:prSet>
      <dgm:spPr/>
    </dgm:pt>
    <dgm:pt modelId="{17CAB70E-5942-49AF-8E02-323DB52E4A2D}" type="pres">
      <dgm:prSet presAssocID="{9DCD8B12-57D9-4716-BD3D-0C666CB2EDEA}" presName="compNode" presStyleCnt="0"/>
      <dgm:spPr/>
    </dgm:pt>
    <dgm:pt modelId="{5FFB30FD-117D-4912-9973-AF361D35D460}" type="pres">
      <dgm:prSet presAssocID="{9DCD8B12-57D9-4716-BD3D-0C666CB2EDEA}" presName="bgRect" presStyleLbl="bgShp" presStyleIdx="0" presStyleCnt="3"/>
      <dgm:spPr/>
    </dgm:pt>
    <dgm:pt modelId="{978B53A7-28B6-41A0-9372-0AD3A6E86039}" type="pres">
      <dgm:prSet presAssocID="{9DCD8B12-57D9-4716-BD3D-0C666CB2ED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A12F7C1-012B-4C63-888A-133963F235F1}" type="pres">
      <dgm:prSet presAssocID="{9DCD8B12-57D9-4716-BD3D-0C666CB2EDEA}" presName="spaceRect" presStyleCnt="0"/>
      <dgm:spPr/>
    </dgm:pt>
    <dgm:pt modelId="{BE770FD3-2230-4BF5-9324-DFD1B9508780}" type="pres">
      <dgm:prSet presAssocID="{9DCD8B12-57D9-4716-BD3D-0C666CB2EDEA}" presName="parTx" presStyleLbl="revTx" presStyleIdx="0" presStyleCnt="3">
        <dgm:presLayoutVars>
          <dgm:chMax val="0"/>
          <dgm:chPref val="0"/>
        </dgm:presLayoutVars>
      </dgm:prSet>
      <dgm:spPr/>
    </dgm:pt>
    <dgm:pt modelId="{2FFCE167-57C3-4A0C-9DBF-3587FA0C5C1A}" type="pres">
      <dgm:prSet presAssocID="{A46F059B-ED8B-4DF4-BAB5-DC5A60ADBDCC}" presName="sibTrans" presStyleCnt="0"/>
      <dgm:spPr/>
    </dgm:pt>
    <dgm:pt modelId="{0464CCA7-5C53-4713-B994-53AEFCD3E05A}" type="pres">
      <dgm:prSet presAssocID="{86C80A82-2409-47DD-94AF-9C75E17F1601}" presName="compNode" presStyleCnt="0"/>
      <dgm:spPr/>
    </dgm:pt>
    <dgm:pt modelId="{CCACDF29-6A90-4046-B21A-F5C6E059BC96}" type="pres">
      <dgm:prSet presAssocID="{86C80A82-2409-47DD-94AF-9C75E17F1601}" presName="bgRect" presStyleLbl="bgShp" presStyleIdx="1" presStyleCnt="3"/>
      <dgm:spPr/>
    </dgm:pt>
    <dgm:pt modelId="{F6C8F6DA-F8C9-4535-8AEE-4717560A724C}" type="pres">
      <dgm:prSet presAssocID="{86C80A82-2409-47DD-94AF-9C75E17F16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Double Quote"/>
        </a:ext>
      </dgm:extLst>
    </dgm:pt>
    <dgm:pt modelId="{5B131F57-55BF-4221-A583-10C13A558CAF}" type="pres">
      <dgm:prSet presAssocID="{86C80A82-2409-47DD-94AF-9C75E17F1601}" presName="spaceRect" presStyleCnt="0"/>
      <dgm:spPr/>
    </dgm:pt>
    <dgm:pt modelId="{FBB4B803-8AD2-4F17-88A1-6CEEF6F5B4F6}" type="pres">
      <dgm:prSet presAssocID="{86C80A82-2409-47DD-94AF-9C75E17F1601}" presName="parTx" presStyleLbl="revTx" presStyleIdx="1" presStyleCnt="3">
        <dgm:presLayoutVars>
          <dgm:chMax val="0"/>
          <dgm:chPref val="0"/>
        </dgm:presLayoutVars>
      </dgm:prSet>
      <dgm:spPr/>
    </dgm:pt>
    <dgm:pt modelId="{F9F8E524-7BC2-4049-B6CB-E98801470DF2}" type="pres">
      <dgm:prSet presAssocID="{6DF5C9A3-1978-4B27-88E9-9DF33DA8595E}" presName="sibTrans" presStyleCnt="0"/>
      <dgm:spPr/>
    </dgm:pt>
    <dgm:pt modelId="{25F4E78A-7636-4D57-BA20-5B92072E2EBF}" type="pres">
      <dgm:prSet presAssocID="{48388441-63F1-4C42-BB63-1C715F6FB560}" presName="compNode" presStyleCnt="0"/>
      <dgm:spPr/>
    </dgm:pt>
    <dgm:pt modelId="{B32B1BA5-E636-473E-98B3-4151FF219D6B}" type="pres">
      <dgm:prSet presAssocID="{48388441-63F1-4C42-BB63-1C715F6FB560}" presName="bgRect" presStyleLbl="bgShp" presStyleIdx="2" presStyleCnt="3"/>
      <dgm:spPr/>
    </dgm:pt>
    <dgm:pt modelId="{DC9E78C3-BB3E-4A5B-8345-0FB0119157D7}" type="pres">
      <dgm:prSet presAssocID="{48388441-63F1-4C42-BB63-1C715F6FB5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lationship"/>
        </a:ext>
      </dgm:extLst>
    </dgm:pt>
    <dgm:pt modelId="{C9A86341-5F02-49FF-B6EF-3A44F73BD99F}" type="pres">
      <dgm:prSet presAssocID="{48388441-63F1-4C42-BB63-1C715F6FB560}" presName="spaceRect" presStyleCnt="0"/>
      <dgm:spPr/>
    </dgm:pt>
    <dgm:pt modelId="{27CAC4ED-0262-4F3B-8B40-25F8BAB0583E}" type="pres">
      <dgm:prSet presAssocID="{48388441-63F1-4C42-BB63-1C715F6FB560}" presName="parTx" presStyleLbl="revTx" presStyleIdx="2" presStyleCnt="3">
        <dgm:presLayoutVars>
          <dgm:chMax val="0"/>
          <dgm:chPref val="0"/>
        </dgm:presLayoutVars>
      </dgm:prSet>
      <dgm:spPr/>
    </dgm:pt>
  </dgm:ptLst>
  <dgm:cxnLst>
    <dgm:cxn modelId="{A41B1A03-A2AA-4C19-87E8-216AB739671D}" type="presOf" srcId="{9DCD8B12-57D9-4716-BD3D-0C666CB2EDEA}" destId="{BE770FD3-2230-4BF5-9324-DFD1B9508780}" srcOrd="0" destOrd="0" presId="urn:microsoft.com/office/officeart/2018/2/layout/IconVerticalSolidList"/>
    <dgm:cxn modelId="{B396DA12-6F7F-4D7F-B6CC-437697C4ACC9}" type="presOf" srcId="{86C80A82-2409-47DD-94AF-9C75E17F1601}" destId="{FBB4B803-8AD2-4F17-88A1-6CEEF6F5B4F6}" srcOrd="0" destOrd="0" presId="urn:microsoft.com/office/officeart/2018/2/layout/IconVerticalSolidList"/>
    <dgm:cxn modelId="{350CC82A-60E6-4BB6-834D-31AA8100678C}" type="presOf" srcId="{8E224853-046A-4B26-99E9-8B782E103B8B}" destId="{6E7B122F-EF94-4535-9528-9D6B6B8A1FF8}" srcOrd="0" destOrd="0" presId="urn:microsoft.com/office/officeart/2018/2/layout/IconVerticalSolidList"/>
    <dgm:cxn modelId="{77597B7E-62A6-4668-BF03-A5BFFE5C13F1}" srcId="{8E224853-046A-4B26-99E9-8B782E103B8B}" destId="{9DCD8B12-57D9-4716-BD3D-0C666CB2EDEA}" srcOrd="0" destOrd="0" parTransId="{A85FC287-B403-4E64-BD28-7E41C43DFDD7}" sibTransId="{A46F059B-ED8B-4DF4-BAB5-DC5A60ADBDCC}"/>
    <dgm:cxn modelId="{1A581392-85B8-4FE8-A02A-9970ABA9925C}" srcId="{8E224853-046A-4B26-99E9-8B782E103B8B}" destId="{86C80A82-2409-47DD-94AF-9C75E17F1601}" srcOrd="1" destOrd="0" parTransId="{3974E9F6-E245-40F8-92A8-26FA65DEF61E}" sibTransId="{6DF5C9A3-1978-4B27-88E9-9DF33DA8595E}"/>
    <dgm:cxn modelId="{F20884B9-42A3-445E-959B-E2C66D649699}" type="presOf" srcId="{48388441-63F1-4C42-BB63-1C715F6FB560}" destId="{27CAC4ED-0262-4F3B-8B40-25F8BAB0583E}" srcOrd="0" destOrd="0" presId="urn:microsoft.com/office/officeart/2018/2/layout/IconVerticalSolidList"/>
    <dgm:cxn modelId="{05D628CE-F2BD-4276-9AAA-D155B19EDE59}" srcId="{8E224853-046A-4B26-99E9-8B782E103B8B}" destId="{48388441-63F1-4C42-BB63-1C715F6FB560}" srcOrd="2" destOrd="0" parTransId="{89FCD41B-4794-46EA-ACB5-7EA1CCE14FED}" sibTransId="{28E4C264-AC33-4222-A5A9-187337414CE3}"/>
    <dgm:cxn modelId="{B5D3E323-DAC2-4AF2-A9A0-C2D3B9B5536B}" type="presParOf" srcId="{6E7B122F-EF94-4535-9528-9D6B6B8A1FF8}" destId="{17CAB70E-5942-49AF-8E02-323DB52E4A2D}" srcOrd="0" destOrd="0" presId="urn:microsoft.com/office/officeart/2018/2/layout/IconVerticalSolidList"/>
    <dgm:cxn modelId="{35328F63-A959-49DD-AF55-4218E939694D}" type="presParOf" srcId="{17CAB70E-5942-49AF-8E02-323DB52E4A2D}" destId="{5FFB30FD-117D-4912-9973-AF361D35D460}" srcOrd="0" destOrd="0" presId="urn:microsoft.com/office/officeart/2018/2/layout/IconVerticalSolidList"/>
    <dgm:cxn modelId="{AFF109F0-B38F-4E44-A479-BA3FE1BDAF21}" type="presParOf" srcId="{17CAB70E-5942-49AF-8E02-323DB52E4A2D}" destId="{978B53A7-28B6-41A0-9372-0AD3A6E86039}" srcOrd="1" destOrd="0" presId="urn:microsoft.com/office/officeart/2018/2/layout/IconVerticalSolidList"/>
    <dgm:cxn modelId="{0C870279-62A0-447E-BCFC-13B2F8650C53}" type="presParOf" srcId="{17CAB70E-5942-49AF-8E02-323DB52E4A2D}" destId="{BA12F7C1-012B-4C63-888A-133963F235F1}" srcOrd="2" destOrd="0" presId="urn:microsoft.com/office/officeart/2018/2/layout/IconVerticalSolidList"/>
    <dgm:cxn modelId="{5886766D-86D0-4455-BF18-79D4B3D7A94E}" type="presParOf" srcId="{17CAB70E-5942-49AF-8E02-323DB52E4A2D}" destId="{BE770FD3-2230-4BF5-9324-DFD1B9508780}" srcOrd="3" destOrd="0" presId="urn:microsoft.com/office/officeart/2018/2/layout/IconVerticalSolidList"/>
    <dgm:cxn modelId="{9C5EE68D-EEF4-47D8-AD5D-3B1523C3261F}" type="presParOf" srcId="{6E7B122F-EF94-4535-9528-9D6B6B8A1FF8}" destId="{2FFCE167-57C3-4A0C-9DBF-3587FA0C5C1A}" srcOrd="1" destOrd="0" presId="urn:microsoft.com/office/officeart/2018/2/layout/IconVerticalSolidList"/>
    <dgm:cxn modelId="{32070A36-7795-4DFB-85A0-DC5732BDCF83}" type="presParOf" srcId="{6E7B122F-EF94-4535-9528-9D6B6B8A1FF8}" destId="{0464CCA7-5C53-4713-B994-53AEFCD3E05A}" srcOrd="2" destOrd="0" presId="urn:microsoft.com/office/officeart/2018/2/layout/IconVerticalSolidList"/>
    <dgm:cxn modelId="{44B91F81-583A-46A9-BBE4-9D6D2529DE68}" type="presParOf" srcId="{0464CCA7-5C53-4713-B994-53AEFCD3E05A}" destId="{CCACDF29-6A90-4046-B21A-F5C6E059BC96}" srcOrd="0" destOrd="0" presId="urn:microsoft.com/office/officeart/2018/2/layout/IconVerticalSolidList"/>
    <dgm:cxn modelId="{52122C9F-39E9-410E-A8AD-872FE89590A6}" type="presParOf" srcId="{0464CCA7-5C53-4713-B994-53AEFCD3E05A}" destId="{F6C8F6DA-F8C9-4535-8AEE-4717560A724C}" srcOrd="1" destOrd="0" presId="urn:microsoft.com/office/officeart/2018/2/layout/IconVerticalSolidList"/>
    <dgm:cxn modelId="{9DAA01D8-B7A9-473F-9654-26B02D60F961}" type="presParOf" srcId="{0464CCA7-5C53-4713-B994-53AEFCD3E05A}" destId="{5B131F57-55BF-4221-A583-10C13A558CAF}" srcOrd="2" destOrd="0" presId="urn:microsoft.com/office/officeart/2018/2/layout/IconVerticalSolidList"/>
    <dgm:cxn modelId="{31012CF4-932F-4E22-BAD7-5CEC55424C58}" type="presParOf" srcId="{0464CCA7-5C53-4713-B994-53AEFCD3E05A}" destId="{FBB4B803-8AD2-4F17-88A1-6CEEF6F5B4F6}" srcOrd="3" destOrd="0" presId="urn:microsoft.com/office/officeart/2018/2/layout/IconVerticalSolidList"/>
    <dgm:cxn modelId="{EC7619DD-7BC8-4E61-8054-7E9D78487235}" type="presParOf" srcId="{6E7B122F-EF94-4535-9528-9D6B6B8A1FF8}" destId="{F9F8E524-7BC2-4049-B6CB-E98801470DF2}" srcOrd="3" destOrd="0" presId="urn:microsoft.com/office/officeart/2018/2/layout/IconVerticalSolidList"/>
    <dgm:cxn modelId="{7CDCB243-C15A-4930-A492-F20F277FDA5B}" type="presParOf" srcId="{6E7B122F-EF94-4535-9528-9D6B6B8A1FF8}" destId="{25F4E78A-7636-4D57-BA20-5B92072E2EBF}" srcOrd="4" destOrd="0" presId="urn:microsoft.com/office/officeart/2018/2/layout/IconVerticalSolidList"/>
    <dgm:cxn modelId="{501FDCBF-6C1E-4540-86FF-CCB7AA948FBF}" type="presParOf" srcId="{25F4E78A-7636-4D57-BA20-5B92072E2EBF}" destId="{B32B1BA5-E636-473E-98B3-4151FF219D6B}" srcOrd="0" destOrd="0" presId="urn:microsoft.com/office/officeart/2018/2/layout/IconVerticalSolidList"/>
    <dgm:cxn modelId="{25894595-7BBE-4BDC-9017-7488F18748E7}" type="presParOf" srcId="{25F4E78A-7636-4D57-BA20-5B92072E2EBF}" destId="{DC9E78C3-BB3E-4A5B-8345-0FB0119157D7}" srcOrd="1" destOrd="0" presId="urn:microsoft.com/office/officeart/2018/2/layout/IconVerticalSolidList"/>
    <dgm:cxn modelId="{EE0A71A5-E8CA-421D-90C8-4327C49D3CAC}" type="presParOf" srcId="{25F4E78A-7636-4D57-BA20-5B92072E2EBF}" destId="{C9A86341-5F02-49FF-B6EF-3A44F73BD99F}" srcOrd="2" destOrd="0" presId="urn:microsoft.com/office/officeart/2018/2/layout/IconVerticalSolidList"/>
    <dgm:cxn modelId="{CC399C48-AC73-4781-832E-2D3242476293}" type="presParOf" srcId="{25F4E78A-7636-4D57-BA20-5B92072E2EBF}" destId="{27CAC4ED-0262-4F3B-8B40-25F8BAB0583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1E9678-6C0A-4FEC-A741-4AE31C3D96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EE0708-5D95-4CB1-9B19-663FFEB94CF2}">
      <dgm:prSet/>
      <dgm:spPr/>
      <dgm:t>
        <a:bodyPr/>
        <a:lstStyle/>
        <a:p>
          <a:r>
            <a:rPr lang="en-US"/>
            <a:t>Title: National Rail Dataset Overview</a:t>
          </a:r>
        </a:p>
      </dgm:t>
    </dgm:pt>
    <dgm:pt modelId="{A3B72621-4C75-4D16-A07F-381519CF680A}" type="parTrans" cxnId="{4CEBAF7E-FE0C-40EE-8FD4-20500C9CF843}">
      <dgm:prSet/>
      <dgm:spPr/>
      <dgm:t>
        <a:bodyPr/>
        <a:lstStyle/>
        <a:p>
          <a:endParaRPr lang="en-US"/>
        </a:p>
      </dgm:t>
    </dgm:pt>
    <dgm:pt modelId="{4380A1BC-27FF-4403-853A-201207C00CA2}" type="sibTrans" cxnId="{4CEBAF7E-FE0C-40EE-8FD4-20500C9CF843}">
      <dgm:prSet/>
      <dgm:spPr/>
      <dgm:t>
        <a:bodyPr/>
        <a:lstStyle/>
        <a:p>
          <a:endParaRPr lang="en-US"/>
        </a:p>
      </dgm:t>
    </dgm:pt>
    <dgm:pt modelId="{5B99C50C-330D-4CDC-AA53-CD84996EDD4A}">
      <dgm:prSet/>
      <dgm:spPr/>
      <dgm:t>
        <a:bodyPr/>
        <a:lstStyle/>
        <a:p>
          <a:r>
            <a:rPr lang="en-US"/>
            <a:t>Dataset Summary: The dataset consists of 31,653 entries and 18 columns</a:t>
          </a:r>
        </a:p>
      </dgm:t>
    </dgm:pt>
    <dgm:pt modelId="{88EC7254-8713-462D-A55C-72BBB5FA6E2F}" type="parTrans" cxnId="{0BE0F9D4-1F66-4510-AC64-8D049C337D70}">
      <dgm:prSet/>
      <dgm:spPr/>
      <dgm:t>
        <a:bodyPr/>
        <a:lstStyle/>
        <a:p>
          <a:endParaRPr lang="en-US"/>
        </a:p>
      </dgm:t>
    </dgm:pt>
    <dgm:pt modelId="{EBCDB439-E10E-4CCB-8B57-6FE329E1F8D5}" type="sibTrans" cxnId="{0BE0F9D4-1F66-4510-AC64-8D049C337D70}">
      <dgm:prSet/>
      <dgm:spPr/>
      <dgm:t>
        <a:bodyPr/>
        <a:lstStyle/>
        <a:p>
          <a:endParaRPr lang="en-US"/>
        </a:p>
      </dgm:t>
    </dgm:pt>
    <dgm:pt modelId="{4D9FC494-9097-4EB8-B204-5E4FA9488B79}">
      <dgm:prSet/>
      <dgm:spPr/>
      <dgm:t>
        <a:bodyPr/>
        <a:lstStyle/>
        <a:p>
          <a:r>
            <a:rPr lang="en-US"/>
            <a:t>Key Attributes</a:t>
          </a:r>
        </a:p>
      </dgm:t>
    </dgm:pt>
    <dgm:pt modelId="{BFDA3AD7-C33A-4C4E-AA1B-257120F74234}" type="parTrans" cxnId="{29A097D2-1BB6-4AC0-8751-D0C4A46A16D1}">
      <dgm:prSet/>
      <dgm:spPr/>
      <dgm:t>
        <a:bodyPr/>
        <a:lstStyle/>
        <a:p>
          <a:endParaRPr lang="en-US"/>
        </a:p>
      </dgm:t>
    </dgm:pt>
    <dgm:pt modelId="{784DFA37-A8F7-4012-9B1D-7528F0D2A084}" type="sibTrans" cxnId="{29A097D2-1BB6-4AC0-8751-D0C4A46A16D1}">
      <dgm:prSet/>
      <dgm:spPr/>
      <dgm:t>
        <a:bodyPr/>
        <a:lstStyle/>
        <a:p>
          <a:endParaRPr lang="en-US"/>
        </a:p>
      </dgm:t>
    </dgm:pt>
    <dgm:pt modelId="{FAD581F5-526C-4D70-9460-9059AA079DAB}">
      <dgm:prSet/>
      <dgm:spPr/>
      <dgm:t>
        <a:bodyPr/>
        <a:lstStyle/>
        <a:p>
          <a:r>
            <a:rPr lang="en-US"/>
            <a:t>Purpose: The dataset is used to analyze ticket purchases, journey timings, and delays</a:t>
          </a:r>
        </a:p>
      </dgm:t>
    </dgm:pt>
    <dgm:pt modelId="{14ECB7D1-C8F1-4E7C-BC83-77D5500E07D7}" type="parTrans" cxnId="{324F374E-6EA0-4F28-A308-189271831256}">
      <dgm:prSet/>
      <dgm:spPr/>
      <dgm:t>
        <a:bodyPr/>
        <a:lstStyle/>
        <a:p>
          <a:endParaRPr lang="en-US"/>
        </a:p>
      </dgm:t>
    </dgm:pt>
    <dgm:pt modelId="{40CD4B3C-1219-42A3-AE8E-D47C5A3B2200}" type="sibTrans" cxnId="{324F374E-6EA0-4F28-A308-189271831256}">
      <dgm:prSet/>
      <dgm:spPr/>
      <dgm:t>
        <a:bodyPr/>
        <a:lstStyle/>
        <a:p>
          <a:endParaRPr lang="en-US"/>
        </a:p>
      </dgm:t>
    </dgm:pt>
    <dgm:pt modelId="{EDFD7AA7-7CF7-4BA6-8844-A4920A1C389E}" type="pres">
      <dgm:prSet presAssocID="{FB1E9678-6C0A-4FEC-A741-4AE31C3D96CD}" presName="root" presStyleCnt="0">
        <dgm:presLayoutVars>
          <dgm:dir/>
          <dgm:resizeHandles val="exact"/>
        </dgm:presLayoutVars>
      </dgm:prSet>
      <dgm:spPr/>
    </dgm:pt>
    <dgm:pt modelId="{8FDDA9A2-EC8C-4B10-BC6F-4467BB056B01}" type="pres">
      <dgm:prSet presAssocID="{B4EE0708-5D95-4CB1-9B19-663FFEB94CF2}" presName="compNode" presStyleCnt="0"/>
      <dgm:spPr/>
    </dgm:pt>
    <dgm:pt modelId="{FED3AEEC-4532-423C-811A-6D6A2DBE8B96}" type="pres">
      <dgm:prSet presAssocID="{B4EE0708-5D95-4CB1-9B19-663FFEB94CF2}" presName="bgRect" presStyleLbl="bgShp" presStyleIdx="0" presStyleCnt="4"/>
      <dgm:spPr/>
    </dgm:pt>
    <dgm:pt modelId="{4589E698-C336-49D2-8F41-A7336117D99E}" type="pres">
      <dgm:prSet presAssocID="{B4EE0708-5D95-4CB1-9B19-663FFEB94C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25DD4136-D619-4EEE-84C6-03AB2B6537AA}" type="pres">
      <dgm:prSet presAssocID="{B4EE0708-5D95-4CB1-9B19-663FFEB94CF2}" presName="spaceRect" presStyleCnt="0"/>
      <dgm:spPr/>
    </dgm:pt>
    <dgm:pt modelId="{39C048CB-FF8F-413D-BC26-E2BF142BE6CE}" type="pres">
      <dgm:prSet presAssocID="{B4EE0708-5D95-4CB1-9B19-663FFEB94CF2}" presName="parTx" presStyleLbl="revTx" presStyleIdx="0" presStyleCnt="4">
        <dgm:presLayoutVars>
          <dgm:chMax val="0"/>
          <dgm:chPref val="0"/>
        </dgm:presLayoutVars>
      </dgm:prSet>
      <dgm:spPr/>
    </dgm:pt>
    <dgm:pt modelId="{89F0FE32-C07C-4D11-AB9E-3E6B62D4D9D5}" type="pres">
      <dgm:prSet presAssocID="{4380A1BC-27FF-4403-853A-201207C00CA2}" presName="sibTrans" presStyleCnt="0"/>
      <dgm:spPr/>
    </dgm:pt>
    <dgm:pt modelId="{732514C2-5F51-4128-83B8-546A1A4687B1}" type="pres">
      <dgm:prSet presAssocID="{5B99C50C-330D-4CDC-AA53-CD84996EDD4A}" presName="compNode" presStyleCnt="0"/>
      <dgm:spPr/>
    </dgm:pt>
    <dgm:pt modelId="{AACED2F6-451B-4B4A-94BB-79181D35131B}" type="pres">
      <dgm:prSet presAssocID="{5B99C50C-330D-4CDC-AA53-CD84996EDD4A}" presName="bgRect" presStyleLbl="bgShp" presStyleIdx="1" presStyleCnt="4"/>
      <dgm:spPr/>
    </dgm:pt>
    <dgm:pt modelId="{62C4FE44-1D2D-4853-B07F-596C2CE9D7B6}" type="pres">
      <dgm:prSet presAssocID="{5B99C50C-330D-4CDC-AA53-CD84996EDD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0A788F0D-B2C9-4BEF-83D9-1AFA4C27A55A}" type="pres">
      <dgm:prSet presAssocID="{5B99C50C-330D-4CDC-AA53-CD84996EDD4A}" presName="spaceRect" presStyleCnt="0"/>
      <dgm:spPr/>
    </dgm:pt>
    <dgm:pt modelId="{6B68E737-4314-4B89-8618-9957D696F23A}" type="pres">
      <dgm:prSet presAssocID="{5B99C50C-330D-4CDC-AA53-CD84996EDD4A}" presName="parTx" presStyleLbl="revTx" presStyleIdx="1" presStyleCnt="4">
        <dgm:presLayoutVars>
          <dgm:chMax val="0"/>
          <dgm:chPref val="0"/>
        </dgm:presLayoutVars>
      </dgm:prSet>
      <dgm:spPr/>
    </dgm:pt>
    <dgm:pt modelId="{653E3862-172C-43B0-94C8-AA02DF905791}" type="pres">
      <dgm:prSet presAssocID="{EBCDB439-E10E-4CCB-8B57-6FE329E1F8D5}" presName="sibTrans" presStyleCnt="0"/>
      <dgm:spPr/>
    </dgm:pt>
    <dgm:pt modelId="{2E3D1CB7-B62D-4276-88CF-1CA0E8C7E761}" type="pres">
      <dgm:prSet presAssocID="{4D9FC494-9097-4EB8-B204-5E4FA9488B79}" presName="compNode" presStyleCnt="0"/>
      <dgm:spPr/>
    </dgm:pt>
    <dgm:pt modelId="{360A85BC-0DDA-4EBA-B5E5-F901C35F68F4}" type="pres">
      <dgm:prSet presAssocID="{4D9FC494-9097-4EB8-B204-5E4FA9488B79}" presName="bgRect" presStyleLbl="bgShp" presStyleIdx="2" presStyleCnt="4"/>
      <dgm:spPr/>
    </dgm:pt>
    <dgm:pt modelId="{668C55B2-8328-446D-ADAD-C12D28EF9CDA}" type="pres">
      <dgm:prSet presAssocID="{4D9FC494-9097-4EB8-B204-5E4FA9488B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07CAE227-1D0D-410E-93FE-38CBE7827A4E}" type="pres">
      <dgm:prSet presAssocID="{4D9FC494-9097-4EB8-B204-5E4FA9488B79}" presName="spaceRect" presStyleCnt="0"/>
      <dgm:spPr/>
    </dgm:pt>
    <dgm:pt modelId="{4B0CC5B6-D0AB-4EC6-BFDD-48BC63567AFF}" type="pres">
      <dgm:prSet presAssocID="{4D9FC494-9097-4EB8-B204-5E4FA9488B79}" presName="parTx" presStyleLbl="revTx" presStyleIdx="2" presStyleCnt="4">
        <dgm:presLayoutVars>
          <dgm:chMax val="0"/>
          <dgm:chPref val="0"/>
        </dgm:presLayoutVars>
      </dgm:prSet>
      <dgm:spPr/>
    </dgm:pt>
    <dgm:pt modelId="{D6A99F6A-D4A6-47CA-AC18-9F56F932AFFF}" type="pres">
      <dgm:prSet presAssocID="{784DFA37-A8F7-4012-9B1D-7528F0D2A084}" presName="sibTrans" presStyleCnt="0"/>
      <dgm:spPr/>
    </dgm:pt>
    <dgm:pt modelId="{774A41C6-6044-47DA-9A03-8A47FA29131B}" type="pres">
      <dgm:prSet presAssocID="{FAD581F5-526C-4D70-9460-9059AA079DAB}" presName="compNode" presStyleCnt="0"/>
      <dgm:spPr/>
    </dgm:pt>
    <dgm:pt modelId="{A20095B0-F7A7-4025-B85E-FA106EB70703}" type="pres">
      <dgm:prSet presAssocID="{FAD581F5-526C-4D70-9460-9059AA079DAB}" presName="bgRect" presStyleLbl="bgShp" presStyleIdx="3" presStyleCnt="4"/>
      <dgm:spPr/>
    </dgm:pt>
    <dgm:pt modelId="{59158EF7-2AB3-4CEA-9677-B9A63662ED04}" type="pres">
      <dgm:prSet presAssocID="{FAD581F5-526C-4D70-9460-9059AA079D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D51B63D4-ECBD-4FFB-A72C-E36F698D3A2C}" type="pres">
      <dgm:prSet presAssocID="{FAD581F5-526C-4D70-9460-9059AA079DAB}" presName="spaceRect" presStyleCnt="0"/>
      <dgm:spPr/>
    </dgm:pt>
    <dgm:pt modelId="{76D68CEF-CB18-4B56-876E-FC658920C35D}" type="pres">
      <dgm:prSet presAssocID="{FAD581F5-526C-4D70-9460-9059AA079DAB}" presName="parTx" presStyleLbl="revTx" presStyleIdx="3" presStyleCnt="4">
        <dgm:presLayoutVars>
          <dgm:chMax val="0"/>
          <dgm:chPref val="0"/>
        </dgm:presLayoutVars>
      </dgm:prSet>
      <dgm:spPr/>
    </dgm:pt>
  </dgm:ptLst>
  <dgm:cxnLst>
    <dgm:cxn modelId="{FDB8F825-2E2C-494F-A514-C91EC5164A28}" type="presOf" srcId="{B4EE0708-5D95-4CB1-9B19-663FFEB94CF2}" destId="{39C048CB-FF8F-413D-BC26-E2BF142BE6CE}" srcOrd="0" destOrd="0" presId="urn:microsoft.com/office/officeart/2018/2/layout/IconVerticalSolidList"/>
    <dgm:cxn modelId="{F1162744-9C77-4F88-95BB-61664DCCC1C2}" type="presOf" srcId="{5B99C50C-330D-4CDC-AA53-CD84996EDD4A}" destId="{6B68E737-4314-4B89-8618-9957D696F23A}" srcOrd="0" destOrd="0" presId="urn:microsoft.com/office/officeart/2018/2/layout/IconVerticalSolidList"/>
    <dgm:cxn modelId="{324F374E-6EA0-4F28-A308-189271831256}" srcId="{FB1E9678-6C0A-4FEC-A741-4AE31C3D96CD}" destId="{FAD581F5-526C-4D70-9460-9059AA079DAB}" srcOrd="3" destOrd="0" parTransId="{14ECB7D1-C8F1-4E7C-BC83-77D5500E07D7}" sibTransId="{40CD4B3C-1219-42A3-AE8E-D47C5A3B2200}"/>
    <dgm:cxn modelId="{4CEBAF7E-FE0C-40EE-8FD4-20500C9CF843}" srcId="{FB1E9678-6C0A-4FEC-A741-4AE31C3D96CD}" destId="{B4EE0708-5D95-4CB1-9B19-663FFEB94CF2}" srcOrd="0" destOrd="0" parTransId="{A3B72621-4C75-4D16-A07F-381519CF680A}" sibTransId="{4380A1BC-27FF-4403-853A-201207C00CA2}"/>
    <dgm:cxn modelId="{85F79EB3-57FA-4979-93D1-EBFB21F7653B}" type="presOf" srcId="{FB1E9678-6C0A-4FEC-A741-4AE31C3D96CD}" destId="{EDFD7AA7-7CF7-4BA6-8844-A4920A1C389E}" srcOrd="0" destOrd="0" presId="urn:microsoft.com/office/officeart/2018/2/layout/IconVerticalSolidList"/>
    <dgm:cxn modelId="{29A097D2-1BB6-4AC0-8751-D0C4A46A16D1}" srcId="{FB1E9678-6C0A-4FEC-A741-4AE31C3D96CD}" destId="{4D9FC494-9097-4EB8-B204-5E4FA9488B79}" srcOrd="2" destOrd="0" parTransId="{BFDA3AD7-C33A-4C4E-AA1B-257120F74234}" sibTransId="{784DFA37-A8F7-4012-9B1D-7528F0D2A084}"/>
    <dgm:cxn modelId="{DCED62D4-B309-44AA-A5BB-81BCA150D6B6}" type="presOf" srcId="{4D9FC494-9097-4EB8-B204-5E4FA9488B79}" destId="{4B0CC5B6-D0AB-4EC6-BFDD-48BC63567AFF}" srcOrd="0" destOrd="0" presId="urn:microsoft.com/office/officeart/2018/2/layout/IconVerticalSolidList"/>
    <dgm:cxn modelId="{0BE0F9D4-1F66-4510-AC64-8D049C337D70}" srcId="{FB1E9678-6C0A-4FEC-A741-4AE31C3D96CD}" destId="{5B99C50C-330D-4CDC-AA53-CD84996EDD4A}" srcOrd="1" destOrd="0" parTransId="{88EC7254-8713-462D-A55C-72BBB5FA6E2F}" sibTransId="{EBCDB439-E10E-4CCB-8B57-6FE329E1F8D5}"/>
    <dgm:cxn modelId="{AEC2BFD7-60EA-4D95-9076-5944E0557FE0}" type="presOf" srcId="{FAD581F5-526C-4D70-9460-9059AA079DAB}" destId="{76D68CEF-CB18-4B56-876E-FC658920C35D}" srcOrd="0" destOrd="0" presId="urn:microsoft.com/office/officeart/2018/2/layout/IconVerticalSolidList"/>
    <dgm:cxn modelId="{DD910B82-4972-43C0-ABA6-DE0B292BFFBD}" type="presParOf" srcId="{EDFD7AA7-7CF7-4BA6-8844-A4920A1C389E}" destId="{8FDDA9A2-EC8C-4B10-BC6F-4467BB056B01}" srcOrd="0" destOrd="0" presId="urn:microsoft.com/office/officeart/2018/2/layout/IconVerticalSolidList"/>
    <dgm:cxn modelId="{333A7F7D-6499-4563-9444-77897CE7406D}" type="presParOf" srcId="{8FDDA9A2-EC8C-4B10-BC6F-4467BB056B01}" destId="{FED3AEEC-4532-423C-811A-6D6A2DBE8B96}" srcOrd="0" destOrd="0" presId="urn:microsoft.com/office/officeart/2018/2/layout/IconVerticalSolidList"/>
    <dgm:cxn modelId="{B8C8BD30-675D-480B-B0E2-1324F2D7C8FE}" type="presParOf" srcId="{8FDDA9A2-EC8C-4B10-BC6F-4467BB056B01}" destId="{4589E698-C336-49D2-8F41-A7336117D99E}" srcOrd="1" destOrd="0" presId="urn:microsoft.com/office/officeart/2018/2/layout/IconVerticalSolidList"/>
    <dgm:cxn modelId="{CC564D19-D487-435C-ACD0-E81422437CEF}" type="presParOf" srcId="{8FDDA9A2-EC8C-4B10-BC6F-4467BB056B01}" destId="{25DD4136-D619-4EEE-84C6-03AB2B6537AA}" srcOrd="2" destOrd="0" presId="urn:microsoft.com/office/officeart/2018/2/layout/IconVerticalSolidList"/>
    <dgm:cxn modelId="{D23BE8A1-F0F5-46B7-AEF0-1B075F5B25D0}" type="presParOf" srcId="{8FDDA9A2-EC8C-4B10-BC6F-4467BB056B01}" destId="{39C048CB-FF8F-413D-BC26-E2BF142BE6CE}" srcOrd="3" destOrd="0" presId="urn:microsoft.com/office/officeart/2018/2/layout/IconVerticalSolidList"/>
    <dgm:cxn modelId="{D9308760-118A-4149-A0FC-04E1F74FE078}" type="presParOf" srcId="{EDFD7AA7-7CF7-4BA6-8844-A4920A1C389E}" destId="{89F0FE32-C07C-4D11-AB9E-3E6B62D4D9D5}" srcOrd="1" destOrd="0" presId="urn:microsoft.com/office/officeart/2018/2/layout/IconVerticalSolidList"/>
    <dgm:cxn modelId="{910A9A0C-D5AF-4B2D-95F8-9583119457F5}" type="presParOf" srcId="{EDFD7AA7-7CF7-4BA6-8844-A4920A1C389E}" destId="{732514C2-5F51-4128-83B8-546A1A4687B1}" srcOrd="2" destOrd="0" presId="urn:microsoft.com/office/officeart/2018/2/layout/IconVerticalSolidList"/>
    <dgm:cxn modelId="{9CA7DB8B-B62A-4778-B5CE-3536570B34D4}" type="presParOf" srcId="{732514C2-5F51-4128-83B8-546A1A4687B1}" destId="{AACED2F6-451B-4B4A-94BB-79181D35131B}" srcOrd="0" destOrd="0" presId="urn:microsoft.com/office/officeart/2018/2/layout/IconVerticalSolidList"/>
    <dgm:cxn modelId="{53446040-674D-4573-9CAF-3602E129AC65}" type="presParOf" srcId="{732514C2-5F51-4128-83B8-546A1A4687B1}" destId="{62C4FE44-1D2D-4853-B07F-596C2CE9D7B6}" srcOrd="1" destOrd="0" presId="urn:microsoft.com/office/officeart/2018/2/layout/IconVerticalSolidList"/>
    <dgm:cxn modelId="{94A1D7C2-1E31-410E-B91A-B49B12DAB763}" type="presParOf" srcId="{732514C2-5F51-4128-83B8-546A1A4687B1}" destId="{0A788F0D-B2C9-4BEF-83D9-1AFA4C27A55A}" srcOrd="2" destOrd="0" presId="urn:microsoft.com/office/officeart/2018/2/layout/IconVerticalSolidList"/>
    <dgm:cxn modelId="{4B8CC7BF-9B35-4BCF-94B8-43A958F451AB}" type="presParOf" srcId="{732514C2-5F51-4128-83B8-546A1A4687B1}" destId="{6B68E737-4314-4B89-8618-9957D696F23A}" srcOrd="3" destOrd="0" presId="urn:microsoft.com/office/officeart/2018/2/layout/IconVerticalSolidList"/>
    <dgm:cxn modelId="{A91856DB-251B-47C1-BFFA-1C81B820CEF1}" type="presParOf" srcId="{EDFD7AA7-7CF7-4BA6-8844-A4920A1C389E}" destId="{653E3862-172C-43B0-94C8-AA02DF905791}" srcOrd="3" destOrd="0" presId="urn:microsoft.com/office/officeart/2018/2/layout/IconVerticalSolidList"/>
    <dgm:cxn modelId="{A8C6A42D-6107-495D-A30E-78B99ABD6E05}" type="presParOf" srcId="{EDFD7AA7-7CF7-4BA6-8844-A4920A1C389E}" destId="{2E3D1CB7-B62D-4276-88CF-1CA0E8C7E761}" srcOrd="4" destOrd="0" presId="urn:microsoft.com/office/officeart/2018/2/layout/IconVerticalSolidList"/>
    <dgm:cxn modelId="{3036B347-6EFC-4079-B0B3-F53A4EDB47A8}" type="presParOf" srcId="{2E3D1CB7-B62D-4276-88CF-1CA0E8C7E761}" destId="{360A85BC-0DDA-4EBA-B5E5-F901C35F68F4}" srcOrd="0" destOrd="0" presId="urn:microsoft.com/office/officeart/2018/2/layout/IconVerticalSolidList"/>
    <dgm:cxn modelId="{6B54DFBE-7672-4879-99EA-5046ADFCC5A8}" type="presParOf" srcId="{2E3D1CB7-B62D-4276-88CF-1CA0E8C7E761}" destId="{668C55B2-8328-446D-ADAD-C12D28EF9CDA}" srcOrd="1" destOrd="0" presId="urn:microsoft.com/office/officeart/2018/2/layout/IconVerticalSolidList"/>
    <dgm:cxn modelId="{E8AD5FC4-00F5-483F-A2BB-E8DAF76F67F2}" type="presParOf" srcId="{2E3D1CB7-B62D-4276-88CF-1CA0E8C7E761}" destId="{07CAE227-1D0D-410E-93FE-38CBE7827A4E}" srcOrd="2" destOrd="0" presId="urn:microsoft.com/office/officeart/2018/2/layout/IconVerticalSolidList"/>
    <dgm:cxn modelId="{D57D6179-44DA-4E28-B95C-3A4F70774C7F}" type="presParOf" srcId="{2E3D1CB7-B62D-4276-88CF-1CA0E8C7E761}" destId="{4B0CC5B6-D0AB-4EC6-BFDD-48BC63567AFF}" srcOrd="3" destOrd="0" presId="urn:microsoft.com/office/officeart/2018/2/layout/IconVerticalSolidList"/>
    <dgm:cxn modelId="{261C1B00-5A7A-4483-864F-FBB20D208F1D}" type="presParOf" srcId="{EDFD7AA7-7CF7-4BA6-8844-A4920A1C389E}" destId="{D6A99F6A-D4A6-47CA-AC18-9F56F932AFFF}" srcOrd="5" destOrd="0" presId="urn:microsoft.com/office/officeart/2018/2/layout/IconVerticalSolidList"/>
    <dgm:cxn modelId="{FF2E49D2-70FD-4BDA-A5E7-3A1A1D2EED60}" type="presParOf" srcId="{EDFD7AA7-7CF7-4BA6-8844-A4920A1C389E}" destId="{774A41C6-6044-47DA-9A03-8A47FA29131B}" srcOrd="6" destOrd="0" presId="urn:microsoft.com/office/officeart/2018/2/layout/IconVerticalSolidList"/>
    <dgm:cxn modelId="{CA9F2D8A-6B67-430E-9B5F-5DEC68E66A4B}" type="presParOf" srcId="{774A41C6-6044-47DA-9A03-8A47FA29131B}" destId="{A20095B0-F7A7-4025-B85E-FA106EB70703}" srcOrd="0" destOrd="0" presId="urn:microsoft.com/office/officeart/2018/2/layout/IconVerticalSolidList"/>
    <dgm:cxn modelId="{89F99C76-1065-4E8B-B5FB-523730C04188}" type="presParOf" srcId="{774A41C6-6044-47DA-9A03-8A47FA29131B}" destId="{59158EF7-2AB3-4CEA-9677-B9A63662ED04}" srcOrd="1" destOrd="0" presId="urn:microsoft.com/office/officeart/2018/2/layout/IconVerticalSolidList"/>
    <dgm:cxn modelId="{6E1122AB-5D3D-4367-885D-28FB2BBE210F}" type="presParOf" srcId="{774A41C6-6044-47DA-9A03-8A47FA29131B}" destId="{D51B63D4-ECBD-4FFB-A72C-E36F698D3A2C}" srcOrd="2" destOrd="0" presId="urn:microsoft.com/office/officeart/2018/2/layout/IconVerticalSolidList"/>
    <dgm:cxn modelId="{A7C733BD-FE31-4913-B74F-D685A0471E65}" type="presParOf" srcId="{774A41C6-6044-47DA-9A03-8A47FA29131B}" destId="{76D68CEF-CB18-4B56-876E-FC658920C3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DEBB16-54FF-4735-B353-D733ECB6B1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3AA394-C3F7-4763-91A9-049E9F907DC4}">
      <dgm:prSet/>
      <dgm:spPr/>
      <dgm:t>
        <a:bodyPr/>
        <a:lstStyle/>
        <a:p>
          <a:r>
            <a:rPr lang="en-US"/>
            <a:t>Title: Feature Engineering</a:t>
          </a:r>
        </a:p>
      </dgm:t>
    </dgm:pt>
    <dgm:pt modelId="{1FA4F3FB-9CE2-4219-AF94-77ED746C5AD7}" type="parTrans" cxnId="{A17A4B69-1017-4D64-906E-C495C6134A40}">
      <dgm:prSet/>
      <dgm:spPr/>
      <dgm:t>
        <a:bodyPr/>
        <a:lstStyle/>
        <a:p>
          <a:endParaRPr lang="en-US"/>
        </a:p>
      </dgm:t>
    </dgm:pt>
    <dgm:pt modelId="{10778D6F-E0BC-4F81-BD61-387AC536E613}" type="sibTrans" cxnId="{A17A4B69-1017-4D64-906E-C495C6134A40}">
      <dgm:prSet/>
      <dgm:spPr/>
      <dgm:t>
        <a:bodyPr/>
        <a:lstStyle/>
        <a:p>
          <a:endParaRPr lang="en-US"/>
        </a:p>
      </dgm:t>
    </dgm:pt>
    <dgm:pt modelId="{3C2496FB-6C99-4437-A1DD-848FDC300F7B}">
      <dgm:prSet/>
      <dgm:spPr/>
      <dgm:t>
        <a:bodyPr/>
        <a:lstStyle/>
        <a:p>
          <a:r>
            <a:rPr lang="en-US"/>
            <a:t>Aggregation: Aggregate data by dates to analyze trends over time</a:t>
          </a:r>
        </a:p>
      </dgm:t>
    </dgm:pt>
    <dgm:pt modelId="{51A4FF24-4C31-452E-AF5C-1E052F240628}" type="parTrans" cxnId="{809D395A-6C60-441E-AD84-77FE7372D757}">
      <dgm:prSet/>
      <dgm:spPr/>
      <dgm:t>
        <a:bodyPr/>
        <a:lstStyle/>
        <a:p>
          <a:endParaRPr lang="en-US"/>
        </a:p>
      </dgm:t>
    </dgm:pt>
    <dgm:pt modelId="{64BAE9EB-5C9F-408F-BB9F-AB3701EAA230}" type="sibTrans" cxnId="{809D395A-6C60-441E-AD84-77FE7372D757}">
      <dgm:prSet/>
      <dgm:spPr/>
      <dgm:t>
        <a:bodyPr/>
        <a:lstStyle/>
        <a:p>
          <a:endParaRPr lang="en-US"/>
        </a:p>
      </dgm:t>
    </dgm:pt>
    <dgm:pt modelId="{69427D21-39BB-4C64-8D0B-9EBAF0C8D182}">
      <dgm:prSet/>
      <dgm:spPr/>
      <dgm:t>
        <a:bodyPr/>
        <a:lstStyle/>
        <a:p>
          <a:r>
            <a:rPr lang="en-US"/>
            <a:t>Visualizations: Create word clouds for Departure and Arrival stations to identify popular routes</a:t>
          </a:r>
        </a:p>
      </dgm:t>
    </dgm:pt>
    <dgm:pt modelId="{8AE04D77-40CE-4D75-9326-1E534A9C7935}" type="parTrans" cxnId="{B03859AC-D1C4-4139-8D93-22D1B3BE089C}">
      <dgm:prSet/>
      <dgm:spPr/>
      <dgm:t>
        <a:bodyPr/>
        <a:lstStyle/>
        <a:p>
          <a:endParaRPr lang="en-US"/>
        </a:p>
      </dgm:t>
    </dgm:pt>
    <dgm:pt modelId="{EBD01A55-7A0D-4411-933A-254DAB5220C0}" type="sibTrans" cxnId="{B03859AC-D1C4-4139-8D93-22D1B3BE089C}">
      <dgm:prSet/>
      <dgm:spPr/>
      <dgm:t>
        <a:bodyPr/>
        <a:lstStyle/>
        <a:p>
          <a:endParaRPr lang="en-US"/>
        </a:p>
      </dgm:t>
    </dgm:pt>
    <dgm:pt modelId="{9E6BA3B2-A4EF-4761-ACE0-EC1C96D09003}" type="pres">
      <dgm:prSet presAssocID="{49DEBB16-54FF-4735-B353-D733ECB6B112}" presName="root" presStyleCnt="0">
        <dgm:presLayoutVars>
          <dgm:dir/>
          <dgm:resizeHandles val="exact"/>
        </dgm:presLayoutVars>
      </dgm:prSet>
      <dgm:spPr/>
    </dgm:pt>
    <dgm:pt modelId="{F670D0EF-7172-4C7A-AEFD-61B8AA48ED15}" type="pres">
      <dgm:prSet presAssocID="{193AA394-C3F7-4763-91A9-049E9F907DC4}" presName="compNode" presStyleCnt="0"/>
      <dgm:spPr/>
    </dgm:pt>
    <dgm:pt modelId="{C5780107-C1E8-42B1-8479-287ECE6DB729}" type="pres">
      <dgm:prSet presAssocID="{193AA394-C3F7-4763-91A9-049E9F907DC4}" presName="bgRect" presStyleLbl="bgShp" presStyleIdx="0" presStyleCnt="3"/>
      <dgm:spPr/>
    </dgm:pt>
    <dgm:pt modelId="{C0DC2B5B-3669-4186-90FC-8D61158180CF}" type="pres">
      <dgm:prSet presAssocID="{193AA394-C3F7-4763-91A9-049E9F907D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56F4DD0B-7D1E-4C73-96A0-05D68F3C34D3}" type="pres">
      <dgm:prSet presAssocID="{193AA394-C3F7-4763-91A9-049E9F907DC4}" presName="spaceRect" presStyleCnt="0"/>
      <dgm:spPr/>
    </dgm:pt>
    <dgm:pt modelId="{F9CAC677-033F-4396-A5A5-59399F78A8CB}" type="pres">
      <dgm:prSet presAssocID="{193AA394-C3F7-4763-91A9-049E9F907DC4}" presName="parTx" presStyleLbl="revTx" presStyleIdx="0" presStyleCnt="3">
        <dgm:presLayoutVars>
          <dgm:chMax val="0"/>
          <dgm:chPref val="0"/>
        </dgm:presLayoutVars>
      </dgm:prSet>
      <dgm:spPr/>
    </dgm:pt>
    <dgm:pt modelId="{DDE14E89-21C9-481C-841C-248210F89D21}" type="pres">
      <dgm:prSet presAssocID="{10778D6F-E0BC-4F81-BD61-387AC536E613}" presName="sibTrans" presStyleCnt="0"/>
      <dgm:spPr/>
    </dgm:pt>
    <dgm:pt modelId="{0509BC03-9BAB-4052-B2A9-8868FB10EA23}" type="pres">
      <dgm:prSet presAssocID="{3C2496FB-6C99-4437-A1DD-848FDC300F7B}" presName="compNode" presStyleCnt="0"/>
      <dgm:spPr/>
    </dgm:pt>
    <dgm:pt modelId="{A6DB84E1-C3E4-4186-AE38-AD6725A0B5D9}" type="pres">
      <dgm:prSet presAssocID="{3C2496FB-6C99-4437-A1DD-848FDC300F7B}" presName="bgRect" presStyleLbl="bgShp" presStyleIdx="1" presStyleCnt="3"/>
      <dgm:spPr/>
    </dgm:pt>
    <dgm:pt modelId="{BADEB9C1-6F5F-49D6-AF13-F60512675596}" type="pres">
      <dgm:prSet presAssocID="{3C2496FB-6C99-4437-A1DD-848FDC300F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04F2A186-C52E-44EB-AB08-D7A767CF147C}" type="pres">
      <dgm:prSet presAssocID="{3C2496FB-6C99-4437-A1DD-848FDC300F7B}" presName="spaceRect" presStyleCnt="0"/>
      <dgm:spPr/>
    </dgm:pt>
    <dgm:pt modelId="{EDD93F02-23AA-4B62-B697-226838A960CC}" type="pres">
      <dgm:prSet presAssocID="{3C2496FB-6C99-4437-A1DD-848FDC300F7B}" presName="parTx" presStyleLbl="revTx" presStyleIdx="1" presStyleCnt="3">
        <dgm:presLayoutVars>
          <dgm:chMax val="0"/>
          <dgm:chPref val="0"/>
        </dgm:presLayoutVars>
      </dgm:prSet>
      <dgm:spPr/>
    </dgm:pt>
    <dgm:pt modelId="{7C468B29-70A5-4785-901F-FD38F2DD5BFF}" type="pres">
      <dgm:prSet presAssocID="{64BAE9EB-5C9F-408F-BB9F-AB3701EAA230}" presName="sibTrans" presStyleCnt="0"/>
      <dgm:spPr/>
    </dgm:pt>
    <dgm:pt modelId="{2A574493-D7B0-4E85-9682-34CE3BBF0B6E}" type="pres">
      <dgm:prSet presAssocID="{69427D21-39BB-4C64-8D0B-9EBAF0C8D182}" presName="compNode" presStyleCnt="0"/>
      <dgm:spPr/>
    </dgm:pt>
    <dgm:pt modelId="{F4DEE783-A108-487E-B05B-A2433A284332}" type="pres">
      <dgm:prSet presAssocID="{69427D21-39BB-4C64-8D0B-9EBAF0C8D182}" presName="bgRect" presStyleLbl="bgShp" presStyleIdx="2" presStyleCnt="3"/>
      <dgm:spPr/>
    </dgm:pt>
    <dgm:pt modelId="{2C8137E3-1279-4B23-8CFE-2E5722DC2DA8}" type="pres">
      <dgm:prSet presAssocID="{69427D21-39BB-4C64-8D0B-9EBAF0C8D1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bow"/>
        </a:ext>
      </dgm:extLst>
    </dgm:pt>
    <dgm:pt modelId="{0D17D240-D978-4E30-B54F-9819B7CDF1F7}" type="pres">
      <dgm:prSet presAssocID="{69427D21-39BB-4C64-8D0B-9EBAF0C8D182}" presName="spaceRect" presStyleCnt="0"/>
      <dgm:spPr/>
    </dgm:pt>
    <dgm:pt modelId="{4EFC93AE-0B84-4E75-8A86-8DB7DECD45DE}" type="pres">
      <dgm:prSet presAssocID="{69427D21-39BB-4C64-8D0B-9EBAF0C8D182}" presName="parTx" presStyleLbl="revTx" presStyleIdx="2" presStyleCnt="3">
        <dgm:presLayoutVars>
          <dgm:chMax val="0"/>
          <dgm:chPref val="0"/>
        </dgm:presLayoutVars>
      </dgm:prSet>
      <dgm:spPr/>
    </dgm:pt>
  </dgm:ptLst>
  <dgm:cxnLst>
    <dgm:cxn modelId="{FAE24461-257C-458A-BA3D-7B435D73AC38}" type="presOf" srcId="{3C2496FB-6C99-4437-A1DD-848FDC300F7B}" destId="{EDD93F02-23AA-4B62-B697-226838A960CC}" srcOrd="0" destOrd="0" presId="urn:microsoft.com/office/officeart/2018/2/layout/IconVerticalSolidList"/>
    <dgm:cxn modelId="{A17A4B69-1017-4D64-906E-C495C6134A40}" srcId="{49DEBB16-54FF-4735-B353-D733ECB6B112}" destId="{193AA394-C3F7-4763-91A9-049E9F907DC4}" srcOrd="0" destOrd="0" parTransId="{1FA4F3FB-9CE2-4219-AF94-77ED746C5AD7}" sibTransId="{10778D6F-E0BC-4F81-BD61-387AC536E613}"/>
    <dgm:cxn modelId="{809D395A-6C60-441E-AD84-77FE7372D757}" srcId="{49DEBB16-54FF-4735-B353-D733ECB6B112}" destId="{3C2496FB-6C99-4437-A1DD-848FDC300F7B}" srcOrd="1" destOrd="0" parTransId="{51A4FF24-4C31-452E-AF5C-1E052F240628}" sibTransId="{64BAE9EB-5C9F-408F-BB9F-AB3701EAA230}"/>
    <dgm:cxn modelId="{063A137D-B622-4475-B1C9-82FB49E9AEEC}" type="presOf" srcId="{69427D21-39BB-4C64-8D0B-9EBAF0C8D182}" destId="{4EFC93AE-0B84-4E75-8A86-8DB7DECD45DE}" srcOrd="0" destOrd="0" presId="urn:microsoft.com/office/officeart/2018/2/layout/IconVerticalSolidList"/>
    <dgm:cxn modelId="{B03859AC-D1C4-4139-8D93-22D1B3BE089C}" srcId="{49DEBB16-54FF-4735-B353-D733ECB6B112}" destId="{69427D21-39BB-4C64-8D0B-9EBAF0C8D182}" srcOrd="2" destOrd="0" parTransId="{8AE04D77-40CE-4D75-9326-1E534A9C7935}" sibTransId="{EBD01A55-7A0D-4411-933A-254DAB5220C0}"/>
    <dgm:cxn modelId="{D4F93BAF-1E7E-4ECB-ACA8-3258D7F2C99B}" type="presOf" srcId="{193AA394-C3F7-4763-91A9-049E9F907DC4}" destId="{F9CAC677-033F-4396-A5A5-59399F78A8CB}" srcOrd="0" destOrd="0" presId="urn:microsoft.com/office/officeart/2018/2/layout/IconVerticalSolidList"/>
    <dgm:cxn modelId="{302A03D6-5533-4950-9049-DED6CB758A57}" type="presOf" srcId="{49DEBB16-54FF-4735-B353-D733ECB6B112}" destId="{9E6BA3B2-A4EF-4761-ACE0-EC1C96D09003}" srcOrd="0" destOrd="0" presId="urn:microsoft.com/office/officeart/2018/2/layout/IconVerticalSolidList"/>
    <dgm:cxn modelId="{611A2C0B-35A1-4B05-BB6F-FA0F4009F52E}" type="presParOf" srcId="{9E6BA3B2-A4EF-4761-ACE0-EC1C96D09003}" destId="{F670D0EF-7172-4C7A-AEFD-61B8AA48ED15}" srcOrd="0" destOrd="0" presId="urn:microsoft.com/office/officeart/2018/2/layout/IconVerticalSolidList"/>
    <dgm:cxn modelId="{B5296913-AF33-444E-B120-4A9052B4E9D5}" type="presParOf" srcId="{F670D0EF-7172-4C7A-AEFD-61B8AA48ED15}" destId="{C5780107-C1E8-42B1-8479-287ECE6DB729}" srcOrd="0" destOrd="0" presId="urn:microsoft.com/office/officeart/2018/2/layout/IconVerticalSolidList"/>
    <dgm:cxn modelId="{1CCC9AF0-C54C-47CA-ABF0-99F8BCDD3071}" type="presParOf" srcId="{F670D0EF-7172-4C7A-AEFD-61B8AA48ED15}" destId="{C0DC2B5B-3669-4186-90FC-8D61158180CF}" srcOrd="1" destOrd="0" presId="urn:microsoft.com/office/officeart/2018/2/layout/IconVerticalSolidList"/>
    <dgm:cxn modelId="{5EF5B2FF-02E5-4864-8F71-A826DA76EA17}" type="presParOf" srcId="{F670D0EF-7172-4C7A-AEFD-61B8AA48ED15}" destId="{56F4DD0B-7D1E-4C73-96A0-05D68F3C34D3}" srcOrd="2" destOrd="0" presId="urn:microsoft.com/office/officeart/2018/2/layout/IconVerticalSolidList"/>
    <dgm:cxn modelId="{65C9F20C-0EF6-4F19-821A-3E8088903A60}" type="presParOf" srcId="{F670D0EF-7172-4C7A-AEFD-61B8AA48ED15}" destId="{F9CAC677-033F-4396-A5A5-59399F78A8CB}" srcOrd="3" destOrd="0" presId="urn:microsoft.com/office/officeart/2018/2/layout/IconVerticalSolidList"/>
    <dgm:cxn modelId="{C082AB57-1755-4867-8A40-2822194AB3C1}" type="presParOf" srcId="{9E6BA3B2-A4EF-4761-ACE0-EC1C96D09003}" destId="{DDE14E89-21C9-481C-841C-248210F89D21}" srcOrd="1" destOrd="0" presId="urn:microsoft.com/office/officeart/2018/2/layout/IconVerticalSolidList"/>
    <dgm:cxn modelId="{3A95AB53-CE5D-43FE-A404-6E6D7840BB22}" type="presParOf" srcId="{9E6BA3B2-A4EF-4761-ACE0-EC1C96D09003}" destId="{0509BC03-9BAB-4052-B2A9-8868FB10EA23}" srcOrd="2" destOrd="0" presId="urn:microsoft.com/office/officeart/2018/2/layout/IconVerticalSolidList"/>
    <dgm:cxn modelId="{21F7AB16-6AAD-41F4-A348-45A3846681E6}" type="presParOf" srcId="{0509BC03-9BAB-4052-B2A9-8868FB10EA23}" destId="{A6DB84E1-C3E4-4186-AE38-AD6725A0B5D9}" srcOrd="0" destOrd="0" presId="urn:microsoft.com/office/officeart/2018/2/layout/IconVerticalSolidList"/>
    <dgm:cxn modelId="{AE92FC74-B425-4AD9-A545-13F8881AE336}" type="presParOf" srcId="{0509BC03-9BAB-4052-B2A9-8868FB10EA23}" destId="{BADEB9C1-6F5F-49D6-AF13-F60512675596}" srcOrd="1" destOrd="0" presId="urn:microsoft.com/office/officeart/2018/2/layout/IconVerticalSolidList"/>
    <dgm:cxn modelId="{7DB2C3BE-D5D9-4642-9ACD-D4ABC764A736}" type="presParOf" srcId="{0509BC03-9BAB-4052-B2A9-8868FB10EA23}" destId="{04F2A186-C52E-44EB-AB08-D7A767CF147C}" srcOrd="2" destOrd="0" presId="urn:microsoft.com/office/officeart/2018/2/layout/IconVerticalSolidList"/>
    <dgm:cxn modelId="{E1FE2D44-DEE6-4458-B216-AF55D47F9A9D}" type="presParOf" srcId="{0509BC03-9BAB-4052-B2A9-8868FB10EA23}" destId="{EDD93F02-23AA-4B62-B697-226838A960CC}" srcOrd="3" destOrd="0" presId="urn:microsoft.com/office/officeart/2018/2/layout/IconVerticalSolidList"/>
    <dgm:cxn modelId="{600821E1-59EB-434D-ACBC-17157210E26B}" type="presParOf" srcId="{9E6BA3B2-A4EF-4761-ACE0-EC1C96D09003}" destId="{7C468B29-70A5-4785-901F-FD38F2DD5BFF}" srcOrd="3" destOrd="0" presId="urn:microsoft.com/office/officeart/2018/2/layout/IconVerticalSolidList"/>
    <dgm:cxn modelId="{38E7F8A6-D7C1-4AAC-9D4A-46342E5EDB38}" type="presParOf" srcId="{9E6BA3B2-A4EF-4761-ACE0-EC1C96D09003}" destId="{2A574493-D7B0-4E85-9682-34CE3BBF0B6E}" srcOrd="4" destOrd="0" presId="urn:microsoft.com/office/officeart/2018/2/layout/IconVerticalSolidList"/>
    <dgm:cxn modelId="{969FA24A-D54A-4910-96E4-3CC0C2BC9EA4}" type="presParOf" srcId="{2A574493-D7B0-4E85-9682-34CE3BBF0B6E}" destId="{F4DEE783-A108-487E-B05B-A2433A284332}" srcOrd="0" destOrd="0" presId="urn:microsoft.com/office/officeart/2018/2/layout/IconVerticalSolidList"/>
    <dgm:cxn modelId="{EA075718-0FE5-4CA0-BD9C-9DC0482204BF}" type="presParOf" srcId="{2A574493-D7B0-4E85-9682-34CE3BBF0B6E}" destId="{2C8137E3-1279-4B23-8CFE-2E5722DC2DA8}" srcOrd="1" destOrd="0" presId="urn:microsoft.com/office/officeart/2018/2/layout/IconVerticalSolidList"/>
    <dgm:cxn modelId="{7910482A-B68F-4F3B-92E2-C6FF9CB23A35}" type="presParOf" srcId="{2A574493-D7B0-4E85-9682-34CE3BBF0B6E}" destId="{0D17D240-D978-4E30-B54F-9819B7CDF1F7}" srcOrd="2" destOrd="0" presId="urn:microsoft.com/office/officeart/2018/2/layout/IconVerticalSolidList"/>
    <dgm:cxn modelId="{3D6B9A88-E394-4E50-B171-7674B469C749}" type="presParOf" srcId="{2A574493-D7B0-4E85-9682-34CE3BBF0B6E}" destId="{4EFC93AE-0B84-4E75-8A86-8DB7DECD45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A129F2-46DF-4184-92BB-6DFB633116E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1F293CB-50DE-422A-9C34-3261824620A8}">
      <dgm:prSet/>
      <dgm:spPr/>
      <dgm:t>
        <a:bodyPr/>
        <a:lstStyle/>
        <a:p>
          <a:pPr>
            <a:defRPr cap="all"/>
          </a:pPr>
          <a:r>
            <a:rPr lang="en-US"/>
            <a:t>Title: Time Series Forecasting</a:t>
          </a:r>
        </a:p>
      </dgm:t>
    </dgm:pt>
    <dgm:pt modelId="{ACA9DDF0-8976-4BE2-8871-B60ABE0FED5C}" type="parTrans" cxnId="{A17C96B6-E43E-42FE-8487-894765B73B0B}">
      <dgm:prSet/>
      <dgm:spPr/>
      <dgm:t>
        <a:bodyPr/>
        <a:lstStyle/>
        <a:p>
          <a:endParaRPr lang="en-US"/>
        </a:p>
      </dgm:t>
    </dgm:pt>
    <dgm:pt modelId="{AAC1C544-8061-4195-9983-698B3945AB41}" type="sibTrans" cxnId="{A17C96B6-E43E-42FE-8487-894765B73B0B}">
      <dgm:prSet/>
      <dgm:spPr/>
      <dgm:t>
        <a:bodyPr/>
        <a:lstStyle/>
        <a:p>
          <a:endParaRPr lang="en-US"/>
        </a:p>
      </dgm:t>
    </dgm:pt>
    <dgm:pt modelId="{8AC292A7-96D9-4050-B206-D1C6381AC67A}">
      <dgm:prSet/>
      <dgm:spPr/>
      <dgm:t>
        <a:bodyPr/>
        <a:lstStyle/>
        <a:p>
          <a:pPr>
            <a:defRPr cap="all"/>
          </a:pPr>
          <a:r>
            <a:rPr lang="en-US"/>
            <a:t>Objective: Forecast future ticket sales and potential delays</a:t>
          </a:r>
        </a:p>
      </dgm:t>
    </dgm:pt>
    <dgm:pt modelId="{3AC689F3-92E9-4A8B-B9C7-98199CE060B1}" type="parTrans" cxnId="{A7F6479A-01F1-4DCB-89A2-EDA2A2B27150}">
      <dgm:prSet/>
      <dgm:spPr/>
      <dgm:t>
        <a:bodyPr/>
        <a:lstStyle/>
        <a:p>
          <a:endParaRPr lang="en-US"/>
        </a:p>
      </dgm:t>
    </dgm:pt>
    <dgm:pt modelId="{764DC768-6488-4DA7-AFD3-6872DBF8F448}" type="sibTrans" cxnId="{A7F6479A-01F1-4DCB-89A2-EDA2A2B27150}">
      <dgm:prSet/>
      <dgm:spPr/>
      <dgm:t>
        <a:bodyPr/>
        <a:lstStyle/>
        <a:p>
          <a:endParaRPr lang="en-US"/>
        </a:p>
      </dgm:t>
    </dgm:pt>
    <dgm:pt modelId="{2A298F18-11E2-4AAA-9F5B-39E91563011D}">
      <dgm:prSet/>
      <dgm:spPr/>
      <dgm:t>
        <a:bodyPr/>
        <a:lstStyle/>
        <a:p>
          <a:pPr>
            <a:defRPr cap="all"/>
          </a:pPr>
          <a:r>
            <a:rPr lang="en-US"/>
            <a:t>Models Used</a:t>
          </a:r>
        </a:p>
      </dgm:t>
    </dgm:pt>
    <dgm:pt modelId="{D7E6AD2E-02E0-4DBA-80A2-12A7E69270F8}" type="parTrans" cxnId="{EC692F26-3112-4691-9876-D416A6E79031}">
      <dgm:prSet/>
      <dgm:spPr/>
      <dgm:t>
        <a:bodyPr/>
        <a:lstStyle/>
        <a:p>
          <a:endParaRPr lang="en-US"/>
        </a:p>
      </dgm:t>
    </dgm:pt>
    <dgm:pt modelId="{79C29F18-63F9-4402-B405-EE6E798F9E6F}" type="sibTrans" cxnId="{EC692F26-3112-4691-9876-D416A6E79031}">
      <dgm:prSet/>
      <dgm:spPr/>
      <dgm:t>
        <a:bodyPr/>
        <a:lstStyle/>
        <a:p>
          <a:endParaRPr lang="en-US"/>
        </a:p>
      </dgm:t>
    </dgm:pt>
    <dgm:pt modelId="{176D8DDF-D0C1-4774-ABB6-301BA6F9B7C4}">
      <dgm:prSet/>
      <dgm:spPr/>
      <dgm:t>
        <a:bodyPr/>
        <a:lstStyle/>
        <a:p>
          <a:pPr>
            <a:defRPr cap="all"/>
          </a:pPr>
          <a:r>
            <a:rPr lang="en-US"/>
            <a:t>Evaluation: Use MAE and RMSE to assess the accuracy of the forecast</a:t>
          </a:r>
        </a:p>
      </dgm:t>
    </dgm:pt>
    <dgm:pt modelId="{DCAE60D3-0AE7-4985-A85A-0DA25F1195B2}" type="parTrans" cxnId="{11863763-8A60-4587-BE61-6F5BFE18EF75}">
      <dgm:prSet/>
      <dgm:spPr/>
      <dgm:t>
        <a:bodyPr/>
        <a:lstStyle/>
        <a:p>
          <a:endParaRPr lang="en-US"/>
        </a:p>
      </dgm:t>
    </dgm:pt>
    <dgm:pt modelId="{C5AC01B8-BAA4-436C-90B7-E725715F82E5}" type="sibTrans" cxnId="{11863763-8A60-4587-BE61-6F5BFE18EF75}">
      <dgm:prSet/>
      <dgm:spPr/>
      <dgm:t>
        <a:bodyPr/>
        <a:lstStyle/>
        <a:p>
          <a:endParaRPr lang="en-US"/>
        </a:p>
      </dgm:t>
    </dgm:pt>
    <dgm:pt modelId="{EEA61796-A1FD-4661-88F9-537E5BEE0C68}" type="pres">
      <dgm:prSet presAssocID="{4EA129F2-46DF-4184-92BB-6DFB633116E0}" presName="root" presStyleCnt="0">
        <dgm:presLayoutVars>
          <dgm:dir/>
          <dgm:resizeHandles val="exact"/>
        </dgm:presLayoutVars>
      </dgm:prSet>
      <dgm:spPr/>
    </dgm:pt>
    <dgm:pt modelId="{9FFC9E1B-7396-4E75-8933-1A38F9B7F392}" type="pres">
      <dgm:prSet presAssocID="{C1F293CB-50DE-422A-9C34-3261824620A8}" presName="compNode" presStyleCnt="0"/>
      <dgm:spPr/>
    </dgm:pt>
    <dgm:pt modelId="{8C3428AE-87E8-441F-9184-BB4C0210DC02}" type="pres">
      <dgm:prSet presAssocID="{C1F293CB-50DE-422A-9C34-3261824620A8}" presName="iconBgRect" presStyleLbl="bgShp" presStyleIdx="0" presStyleCnt="4"/>
      <dgm:spPr/>
    </dgm:pt>
    <dgm:pt modelId="{533BF66F-D86F-45AA-9E4D-B3E86BD7518D}" type="pres">
      <dgm:prSet presAssocID="{C1F293CB-50DE-422A-9C34-3261824620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rt"/>
        </a:ext>
      </dgm:extLst>
    </dgm:pt>
    <dgm:pt modelId="{6F7D4EEC-B473-4021-849C-B378F353AFB2}" type="pres">
      <dgm:prSet presAssocID="{C1F293CB-50DE-422A-9C34-3261824620A8}" presName="spaceRect" presStyleCnt="0"/>
      <dgm:spPr/>
    </dgm:pt>
    <dgm:pt modelId="{CB8EEBFB-A5B1-45D6-A1E8-55781A36A997}" type="pres">
      <dgm:prSet presAssocID="{C1F293CB-50DE-422A-9C34-3261824620A8}" presName="textRect" presStyleLbl="revTx" presStyleIdx="0" presStyleCnt="4">
        <dgm:presLayoutVars>
          <dgm:chMax val="1"/>
          <dgm:chPref val="1"/>
        </dgm:presLayoutVars>
      </dgm:prSet>
      <dgm:spPr/>
    </dgm:pt>
    <dgm:pt modelId="{AF266F73-5711-47F7-AD06-E7E79B76E466}" type="pres">
      <dgm:prSet presAssocID="{AAC1C544-8061-4195-9983-698B3945AB41}" presName="sibTrans" presStyleCnt="0"/>
      <dgm:spPr/>
    </dgm:pt>
    <dgm:pt modelId="{AE6C2C8C-57ED-4723-99C4-D4D9F5BD42AC}" type="pres">
      <dgm:prSet presAssocID="{8AC292A7-96D9-4050-B206-D1C6381AC67A}" presName="compNode" presStyleCnt="0"/>
      <dgm:spPr/>
    </dgm:pt>
    <dgm:pt modelId="{00FDB54B-C55E-4A14-A452-4FFB985EFBD6}" type="pres">
      <dgm:prSet presAssocID="{8AC292A7-96D9-4050-B206-D1C6381AC67A}" presName="iconBgRect" presStyleLbl="bgShp" presStyleIdx="1" presStyleCnt="4"/>
      <dgm:spPr/>
    </dgm:pt>
    <dgm:pt modelId="{C5B1BEA3-AD9A-433D-91D7-62C5192F3415}" type="pres">
      <dgm:prSet presAssocID="{8AC292A7-96D9-4050-B206-D1C6381AC6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ll"/>
        </a:ext>
      </dgm:extLst>
    </dgm:pt>
    <dgm:pt modelId="{FB446844-9B00-41E0-9C03-926769879E25}" type="pres">
      <dgm:prSet presAssocID="{8AC292A7-96D9-4050-B206-D1C6381AC67A}" presName="spaceRect" presStyleCnt="0"/>
      <dgm:spPr/>
    </dgm:pt>
    <dgm:pt modelId="{AC2D3269-D561-4F37-A818-45A2F3DBB2E3}" type="pres">
      <dgm:prSet presAssocID="{8AC292A7-96D9-4050-B206-D1C6381AC67A}" presName="textRect" presStyleLbl="revTx" presStyleIdx="1" presStyleCnt="4">
        <dgm:presLayoutVars>
          <dgm:chMax val="1"/>
          <dgm:chPref val="1"/>
        </dgm:presLayoutVars>
      </dgm:prSet>
      <dgm:spPr/>
    </dgm:pt>
    <dgm:pt modelId="{4B06FFE8-41AC-4177-B340-F48F7D6A656A}" type="pres">
      <dgm:prSet presAssocID="{764DC768-6488-4DA7-AFD3-6872DBF8F448}" presName="sibTrans" presStyleCnt="0"/>
      <dgm:spPr/>
    </dgm:pt>
    <dgm:pt modelId="{45837C58-C7BA-4085-8567-A6E1E8679DB6}" type="pres">
      <dgm:prSet presAssocID="{2A298F18-11E2-4AAA-9F5B-39E91563011D}" presName="compNode" presStyleCnt="0"/>
      <dgm:spPr/>
    </dgm:pt>
    <dgm:pt modelId="{0BC37BEE-B7B0-4B5A-BCF1-680F1D8DD44D}" type="pres">
      <dgm:prSet presAssocID="{2A298F18-11E2-4AAA-9F5B-39E91563011D}" presName="iconBgRect" presStyleLbl="bgShp" presStyleIdx="2" presStyleCnt="4"/>
      <dgm:spPr/>
    </dgm:pt>
    <dgm:pt modelId="{60DEC71C-EC52-450D-B59A-83FAAE0F8402}" type="pres">
      <dgm:prSet presAssocID="{2A298F18-11E2-4AAA-9F5B-39E9156301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AF95E62A-DF33-477F-B07C-FFB9B3ED859D}" type="pres">
      <dgm:prSet presAssocID="{2A298F18-11E2-4AAA-9F5B-39E91563011D}" presName="spaceRect" presStyleCnt="0"/>
      <dgm:spPr/>
    </dgm:pt>
    <dgm:pt modelId="{F4336D49-D39E-4B9D-A4C4-74911C34A6E1}" type="pres">
      <dgm:prSet presAssocID="{2A298F18-11E2-4AAA-9F5B-39E91563011D}" presName="textRect" presStyleLbl="revTx" presStyleIdx="2" presStyleCnt="4">
        <dgm:presLayoutVars>
          <dgm:chMax val="1"/>
          <dgm:chPref val="1"/>
        </dgm:presLayoutVars>
      </dgm:prSet>
      <dgm:spPr/>
    </dgm:pt>
    <dgm:pt modelId="{2942887A-619C-4427-BD1C-5FC2AF2A64F4}" type="pres">
      <dgm:prSet presAssocID="{79C29F18-63F9-4402-B405-EE6E798F9E6F}" presName="sibTrans" presStyleCnt="0"/>
      <dgm:spPr/>
    </dgm:pt>
    <dgm:pt modelId="{47AB0B86-60EE-4853-9ECF-FBD7F27A2ACD}" type="pres">
      <dgm:prSet presAssocID="{176D8DDF-D0C1-4774-ABB6-301BA6F9B7C4}" presName="compNode" presStyleCnt="0"/>
      <dgm:spPr/>
    </dgm:pt>
    <dgm:pt modelId="{F7B0F3CC-F164-4288-9A29-908A927114B9}" type="pres">
      <dgm:prSet presAssocID="{176D8DDF-D0C1-4774-ABB6-301BA6F9B7C4}" presName="iconBgRect" presStyleLbl="bgShp" presStyleIdx="3" presStyleCnt="4"/>
      <dgm:spPr/>
    </dgm:pt>
    <dgm:pt modelId="{E799AC54-9593-4AF3-BA02-F449DA9257F0}" type="pres">
      <dgm:prSet presAssocID="{176D8DDF-D0C1-4774-ABB6-301BA6F9B7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ort Add"/>
        </a:ext>
      </dgm:extLst>
    </dgm:pt>
    <dgm:pt modelId="{D6AD97EB-1681-4131-9DBE-E8D9A6035464}" type="pres">
      <dgm:prSet presAssocID="{176D8DDF-D0C1-4774-ABB6-301BA6F9B7C4}" presName="spaceRect" presStyleCnt="0"/>
      <dgm:spPr/>
    </dgm:pt>
    <dgm:pt modelId="{2EA01F29-74DC-4B62-B8EE-E59D377EDA85}" type="pres">
      <dgm:prSet presAssocID="{176D8DDF-D0C1-4774-ABB6-301BA6F9B7C4}" presName="textRect" presStyleLbl="revTx" presStyleIdx="3" presStyleCnt="4">
        <dgm:presLayoutVars>
          <dgm:chMax val="1"/>
          <dgm:chPref val="1"/>
        </dgm:presLayoutVars>
      </dgm:prSet>
      <dgm:spPr/>
    </dgm:pt>
  </dgm:ptLst>
  <dgm:cxnLst>
    <dgm:cxn modelId="{EC692F26-3112-4691-9876-D416A6E79031}" srcId="{4EA129F2-46DF-4184-92BB-6DFB633116E0}" destId="{2A298F18-11E2-4AAA-9F5B-39E91563011D}" srcOrd="2" destOrd="0" parTransId="{D7E6AD2E-02E0-4DBA-80A2-12A7E69270F8}" sibTransId="{79C29F18-63F9-4402-B405-EE6E798F9E6F}"/>
    <dgm:cxn modelId="{B734BD31-BA6E-4C02-B0E2-7676FAB54C1F}" type="presOf" srcId="{176D8DDF-D0C1-4774-ABB6-301BA6F9B7C4}" destId="{2EA01F29-74DC-4B62-B8EE-E59D377EDA85}" srcOrd="0" destOrd="0" presId="urn:microsoft.com/office/officeart/2018/5/layout/IconCircleLabelList"/>
    <dgm:cxn modelId="{8DF44135-1B5A-4950-8AF7-270F18189DF9}" type="presOf" srcId="{C1F293CB-50DE-422A-9C34-3261824620A8}" destId="{CB8EEBFB-A5B1-45D6-A1E8-55781A36A997}" srcOrd="0" destOrd="0" presId="urn:microsoft.com/office/officeart/2018/5/layout/IconCircleLabelList"/>
    <dgm:cxn modelId="{11863763-8A60-4587-BE61-6F5BFE18EF75}" srcId="{4EA129F2-46DF-4184-92BB-6DFB633116E0}" destId="{176D8DDF-D0C1-4774-ABB6-301BA6F9B7C4}" srcOrd="3" destOrd="0" parTransId="{DCAE60D3-0AE7-4985-A85A-0DA25F1195B2}" sibTransId="{C5AC01B8-BAA4-436C-90B7-E725715F82E5}"/>
    <dgm:cxn modelId="{094AC58E-0DDA-43BF-880C-182542D5B0F3}" type="presOf" srcId="{2A298F18-11E2-4AAA-9F5B-39E91563011D}" destId="{F4336D49-D39E-4B9D-A4C4-74911C34A6E1}" srcOrd="0" destOrd="0" presId="urn:microsoft.com/office/officeart/2018/5/layout/IconCircleLabelList"/>
    <dgm:cxn modelId="{A7F6479A-01F1-4DCB-89A2-EDA2A2B27150}" srcId="{4EA129F2-46DF-4184-92BB-6DFB633116E0}" destId="{8AC292A7-96D9-4050-B206-D1C6381AC67A}" srcOrd="1" destOrd="0" parTransId="{3AC689F3-92E9-4A8B-B9C7-98199CE060B1}" sibTransId="{764DC768-6488-4DA7-AFD3-6872DBF8F448}"/>
    <dgm:cxn modelId="{A17C96B6-E43E-42FE-8487-894765B73B0B}" srcId="{4EA129F2-46DF-4184-92BB-6DFB633116E0}" destId="{C1F293CB-50DE-422A-9C34-3261824620A8}" srcOrd="0" destOrd="0" parTransId="{ACA9DDF0-8976-4BE2-8871-B60ABE0FED5C}" sibTransId="{AAC1C544-8061-4195-9983-698B3945AB41}"/>
    <dgm:cxn modelId="{7FF09DC7-109D-48E0-AADB-CBE25FA31492}" type="presOf" srcId="{8AC292A7-96D9-4050-B206-D1C6381AC67A}" destId="{AC2D3269-D561-4F37-A818-45A2F3DBB2E3}" srcOrd="0" destOrd="0" presId="urn:microsoft.com/office/officeart/2018/5/layout/IconCircleLabelList"/>
    <dgm:cxn modelId="{2BC8F3C7-627D-4EA2-833B-2D41983ED1EA}" type="presOf" srcId="{4EA129F2-46DF-4184-92BB-6DFB633116E0}" destId="{EEA61796-A1FD-4661-88F9-537E5BEE0C68}" srcOrd="0" destOrd="0" presId="urn:microsoft.com/office/officeart/2018/5/layout/IconCircleLabelList"/>
    <dgm:cxn modelId="{02DEF617-B422-4093-A6F8-E4F606E83F40}" type="presParOf" srcId="{EEA61796-A1FD-4661-88F9-537E5BEE0C68}" destId="{9FFC9E1B-7396-4E75-8933-1A38F9B7F392}" srcOrd="0" destOrd="0" presId="urn:microsoft.com/office/officeart/2018/5/layout/IconCircleLabelList"/>
    <dgm:cxn modelId="{BBDA416A-7C56-4666-B483-8F62F4AC625F}" type="presParOf" srcId="{9FFC9E1B-7396-4E75-8933-1A38F9B7F392}" destId="{8C3428AE-87E8-441F-9184-BB4C0210DC02}" srcOrd="0" destOrd="0" presId="urn:microsoft.com/office/officeart/2018/5/layout/IconCircleLabelList"/>
    <dgm:cxn modelId="{45D251B1-2F95-4B51-98B4-2EF371F57D96}" type="presParOf" srcId="{9FFC9E1B-7396-4E75-8933-1A38F9B7F392}" destId="{533BF66F-D86F-45AA-9E4D-B3E86BD7518D}" srcOrd="1" destOrd="0" presId="urn:microsoft.com/office/officeart/2018/5/layout/IconCircleLabelList"/>
    <dgm:cxn modelId="{8EA7142D-8FF7-4802-9B70-71FD44532DAA}" type="presParOf" srcId="{9FFC9E1B-7396-4E75-8933-1A38F9B7F392}" destId="{6F7D4EEC-B473-4021-849C-B378F353AFB2}" srcOrd="2" destOrd="0" presId="urn:microsoft.com/office/officeart/2018/5/layout/IconCircleLabelList"/>
    <dgm:cxn modelId="{10275F18-1B3B-4356-A34E-4FC3D4F2D1D9}" type="presParOf" srcId="{9FFC9E1B-7396-4E75-8933-1A38F9B7F392}" destId="{CB8EEBFB-A5B1-45D6-A1E8-55781A36A997}" srcOrd="3" destOrd="0" presId="urn:microsoft.com/office/officeart/2018/5/layout/IconCircleLabelList"/>
    <dgm:cxn modelId="{45FE9F7F-EA84-4C9D-BA46-D18E0B0A0C64}" type="presParOf" srcId="{EEA61796-A1FD-4661-88F9-537E5BEE0C68}" destId="{AF266F73-5711-47F7-AD06-E7E79B76E466}" srcOrd="1" destOrd="0" presId="urn:microsoft.com/office/officeart/2018/5/layout/IconCircleLabelList"/>
    <dgm:cxn modelId="{DC3862D5-81B0-4758-9F47-6012477EB49F}" type="presParOf" srcId="{EEA61796-A1FD-4661-88F9-537E5BEE0C68}" destId="{AE6C2C8C-57ED-4723-99C4-D4D9F5BD42AC}" srcOrd="2" destOrd="0" presId="urn:microsoft.com/office/officeart/2018/5/layout/IconCircleLabelList"/>
    <dgm:cxn modelId="{9100F719-D794-40CF-805A-8BB0789DB1A6}" type="presParOf" srcId="{AE6C2C8C-57ED-4723-99C4-D4D9F5BD42AC}" destId="{00FDB54B-C55E-4A14-A452-4FFB985EFBD6}" srcOrd="0" destOrd="0" presId="urn:microsoft.com/office/officeart/2018/5/layout/IconCircleLabelList"/>
    <dgm:cxn modelId="{87D1FA82-E384-45BF-89DF-34F3B291CF68}" type="presParOf" srcId="{AE6C2C8C-57ED-4723-99C4-D4D9F5BD42AC}" destId="{C5B1BEA3-AD9A-433D-91D7-62C5192F3415}" srcOrd="1" destOrd="0" presId="urn:microsoft.com/office/officeart/2018/5/layout/IconCircleLabelList"/>
    <dgm:cxn modelId="{A965C496-1311-422E-A113-26AF70F9D147}" type="presParOf" srcId="{AE6C2C8C-57ED-4723-99C4-D4D9F5BD42AC}" destId="{FB446844-9B00-41E0-9C03-926769879E25}" srcOrd="2" destOrd="0" presId="urn:microsoft.com/office/officeart/2018/5/layout/IconCircleLabelList"/>
    <dgm:cxn modelId="{D714A874-7C83-4C14-ACAC-11E37030240D}" type="presParOf" srcId="{AE6C2C8C-57ED-4723-99C4-D4D9F5BD42AC}" destId="{AC2D3269-D561-4F37-A818-45A2F3DBB2E3}" srcOrd="3" destOrd="0" presId="urn:microsoft.com/office/officeart/2018/5/layout/IconCircleLabelList"/>
    <dgm:cxn modelId="{220185C4-E059-48CC-B2C1-44740FA3051D}" type="presParOf" srcId="{EEA61796-A1FD-4661-88F9-537E5BEE0C68}" destId="{4B06FFE8-41AC-4177-B340-F48F7D6A656A}" srcOrd="3" destOrd="0" presId="urn:microsoft.com/office/officeart/2018/5/layout/IconCircleLabelList"/>
    <dgm:cxn modelId="{30D36467-9FDE-4C73-B400-C38DC26AB45B}" type="presParOf" srcId="{EEA61796-A1FD-4661-88F9-537E5BEE0C68}" destId="{45837C58-C7BA-4085-8567-A6E1E8679DB6}" srcOrd="4" destOrd="0" presId="urn:microsoft.com/office/officeart/2018/5/layout/IconCircleLabelList"/>
    <dgm:cxn modelId="{F4639D18-A99A-467E-9671-F1EC49D50679}" type="presParOf" srcId="{45837C58-C7BA-4085-8567-A6E1E8679DB6}" destId="{0BC37BEE-B7B0-4B5A-BCF1-680F1D8DD44D}" srcOrd="0" destOrd="0" presId="urn:microsoft.com/office/officeart/2018/5/layout/IconCircleLabelList"/>
    <dgm:cxn modelId="{554830B9-CD88-4FA1-8773-53F7009B5002}" type="presParOf" srcId="{45837C58-C7BA-4085-8567-A6E1E8679DB6}" destId="{60DEC71C-EC52-450D-B59A-83FAAE0F8402}" srcOrd="1" destOrd="0" presId="urn:microsoft.com/office/officeart/2018/5/layout/IconCircleLabelList"/>
    <dgm:cxn modelId="{1EB640DF-8BC9-4B03-9D0C-D74228BA3B30}" type="presParOf" srcId="{45837C58-C7BA-4085-8567-A6E1E8679DB6}" destId="{AF95E62A-DF33-477F-B07C-FFB9B3ED859D}" srcOrd="2" destOrd="0" presId="urn:microsoft.com/office/officeart/2018/5/layout/IconCircleLabelList"/>
    <dgm:cxn modelId="{69D25CF8-6003-4E47-B3E7-C0C9AF9DB33D}" type="presParOf" srcId="{45837C58-C7BA-4085-8567-A6E1E8679DB6}" destId="{F4336D49-D39E-4B9D-A4C4-74911C34A6E1}" srcOrd="3" destOrd="0" presId="urn:microsoft.com/office/officeart/2018/5/layout/IconCircleLabelList"/>
    <dgm:cxn modelId="{9450A0E3-2145-47FE-8AD0-5CE5DCC75B28}" type="presParOf" srcId="{EEA61796-A1FD-4661-88F9-537E5BEE0C68}" destId="{2942887A-619C-4427-BD1C-5FC2AF2A64F4}" srcOrd="5" destOrd="0" presId="urn:microsoft.com/office/officeart/2018/5/layout/IconCircleLabelList"/>
    <dgm:cxn modelId="{D6101D5C-D84C-4C2E-A753-7FDF78BB89FE}" type="presParOf" srcId="{EEA61796-A1FD-4661-88F9-537E5BEE0C68}" destId="{47AB0B86-60EE-4853-9ECF-FBD7F27A2ACD}" srcOrd="6" destOrd="0" presId="urn:microsoft.com/office/officeart/2018/5/layout/IconCircleLabelList"/>
    <dgm:cxn modelId="{6AA95073-E870-4AB5-A1BF-11EBCC0B720E}" type="presParOf" srcId="{47AB0B86-60EE-4853-9ECF-FBD7F27A2ACD}" destId="{F7B0F3CC-F164-4288-9A29-908A927114B9}" srcOrd="0" destOrd="0" presId="urn:microsoft.com/office/officeart/2018/5/layout/IconCircleLabelList"/>
    <dgm:cxn modelId="{807F40C9-156D-4186-AD09-F9FA7561A030}" type="presParOf" srcId="{47AB0B86-60EE-4853-9ECF-FBD7F27A2ACD}" destId="{E799AC54-9593-4AF3-BA02-F449DA9257F0}" srcOrd="1" destOrd="0" presId="urn:microsoft.com/office/officeart/2018/5/layout/IconCircleLabelList"/>
    <dgm:cxn modelId="{5A881F0D-9F73-43DB-8A82-3A7676711788}" type="presParOf" srcId="{47AB0B86-60EE-4853-9ECF-FBD7F27A2ACD}" destId="{D6AD97EB-1681-4131-9DBE-E8D9A6035464}" srcOrd="2" destOrd="0" presId="urn:microsoft.com/office/officeart/2018/5/layout/IconCircleLabelList"/>
    <dgm:cxn modelId="{74153A68-12D6-4A9E-A17F-A481CD7C010C}" type="presParOf" srcId="{47AB0B86-60EE-4853-9ECF-FBD7F27A2ACD}" destId="{2EA01F29-74DC-4B62-B8EE-E59D377EDA8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7EB4E-109C-4B4D-9E5E-B7E63B7B4524}">
      <dsp:nvSpPr>
        <dsp:cNvPr id="0" name=""/>
        <dsp:cNvSpPr/>
      </dsp:nvSpPr>
      <dsp:spPr>
        <a:xfrm>
          <a:off x="0" y="0"/>
          <a:ext cx="582346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0C67FCC-4161-4436-BFAB-FDFB52CCE6B7}">
      <dsp:nvSpPr>
        <dsp:cNvPr id="0" name=""/>
        <dsp:cNvSpPr/>
      </dsp:nvSpPr>
      <dsp:spPr>
        <a:xfrm>
          <a:off x="0" y="0"/>
          <a:ext cx="5823460" cy="170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100000"/>
            </a:lnSpc>
            <a:spcBef>
              <a:spcPct val="0"/>
            </a:spcBef>
            <a:spcAft>
              <a:spcPct val="35000"/>
            </a:spcAft>
            <a:buNone/>
          </a:pPr>
          <a:r>
            <a:rPr lang="en-US" sz="3100" kern="1200" dirty="0"/>
            <a:t>Title: How Southeastern Railway Can Utilize Artificial Intelligence</a:t>
          </a:r>
        </a:p>
      </dsp:txBody>
      <dsp:txXfrm>
        <a:off x="0" y="0"/>
        <a:ext cx="5823460" cy="1708728"/>
      </dsp:txXfrm>
    </dsp:sp>
    <dsp:sp modelId="{25059961-ED49-4414-BD49-9E6DF7E3CB2D}">
      <dsp:nvSpPr>
        <dsp:cNvPr id="0" name=""/>
        <dsp:cNvSpPr/>
      </dsp:nvSpPr>
      <dsp:spPr>
        <a:xfrm>
          <a:off x="0" y="1708728"/>
          <a:ext cx="5823460" cy="0"/>
        </a:xfrm>
        <a:prstGeom prst="line">
          <a:avLst/>
        </a:prstGeom>
        <a:gradFill rotWithShape="0">
          <a:gsLst>
            <a:gs pos="0">
              <a:schemeClr val="accent5">
                <a:hueOff val="1522937"/>
                <a:satOff val="-4129"/>
                <a:lumOff val="-6471"/>
                <a:alphaOff val="0"/>
                <a:satMod val="103000"/>
                <a:lumMod val="102000"/>
                <a:tint val="94000"/>
              </a:schemeClr>
            </a:gs>
            <a:gs pos="50000">
              <a:schemeClr val="accent5">
                <a:hueOff val="1522937"/>
                <a:satOff val="-4129"/>
                <a:lumOff val="-6471"/>
                <a:alphaOff val="0"/>
                <a:satMod val="110000"/>
                <a:lumMod val="100000"/>
                <a:shade val="100000"/>
              </a:schemeClr>
            </a:gs>
            <a:gs pos="100000">
              <a:schemeClr val="accent5">
                <a:hueOff val="1522937"/>
                <a:satOff val="-4129"/>
                <a:lumOff val="-6471"/>
                <a:alphaOff val="0"/>
                <a:lumMod val="99000"/>
                <a:satMod val="120000"/>
                <a:shade val="78000"/>
              </a:schemeClr>
            </a:gs>
          </a:gsLst>
          <a:lin ang="5400000" scaled="0"/>
        </a:gradFill>
        <a:ln w="6350" cap="flat" cmpd="sng" algn="ctr">
          <a:solidFill>
            <a:schemeClr val="accent5">
              <a:hueOff val="1522937"/>
              <a:satOff val="-4129"/>
              <a:lumOff val="-647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F802F0F-AEFA-4936-BC81-F9B4C5F7DB5B}">
      <dsp:nvSpPr>
        <dsp:cNvPr id="0" name=""/>
        <dsp:cNvSpPr/>
      </dsp:nvSpPr>
      <dsp:spPr>
        <a:xfrm>
          <a:off x="0" y="1708728"/>
          <a:ext cx="5823460" cy="1708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100000"/>
            </a:lnSpc>
            <a:spcBef>
              <a:spcPct val="0"/>
            </a:spcBef>
            <a:spcAft>
              <a:spcPct val="35000"/>
            </a:spcAft>
            <a:buNone/>
          </a:pPr>
          <a:r>
            <a:rPr lang="en-US" sz="3100" kern="1200" dirty="0"/>
            <a:t>Subtitle: Leveraging AI for Enhanced Railway Operations</a:t>
          </a:r>
        </a:p>
      </dsp:txBody>
      <dsp:txXfrm>
        <a:off x="0" y="1708728"/>
        <a:ext cx="5823460" cy="1708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B30FD-117D-4912-9973-AF361D35D460}">
      <dsp:nvSpPr>
        <dsp:cNvPr id="0" name=""/>
        <dsp:cNvSpPr/>
      </dsp:nvSpPr>
      <dsp:spPr>
        <a:xfrm>
          <a:off x="0" y="688"/>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B53A7-28B6-41A0-9372-0AD3A6E86039}">
      <dsp:nvSpPr>
        <dsp:cNvPr id="0" name=""/>
        <dsp:cNvSpPr/>
      </dsp:nvSpPr>
      <dsp:spPr>
        <a:xfrm>
          <a:off x="487230" y="363091"/>
          <a:ext cx="885873" cy="885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770FD3-2230-4BF5-9324-DFD1B9508780}">
      <dsp:nvSpPr>
        <dsp:cNvPr id="0" name=""/>
        <dsp:cNvSpPr/>
      </dsp:nvSpPr>
      <dsp:spPr>
        <a:xfrm>
          <a:off x="1860334" y="688"/>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1022350">
            <a:lnSpc>
              <a:spcPct val="90000"/>
            </a:lnSpc>
            <a:spcBef>
              <a:spcPct val="0"/>
            </a:spcBef>
            <a:spcAft>
              <a:spcPct val="35000"/>
            </a:spcAft>
            <a:buNone/>
          </a:pPr>
          <a:r>
            <a:rPr lang="en-US" sz="2300" kern="1200" dirty="0"/>
            <a:t>What is </a:t>
          </a:r>
          <a:r>
            <a:rPr lang="en-US" sz="2300" kern="1200" dirty="0">
              <a:latin typeface="Bierstadt"/>
            </a:rPr>
            <a:t>Artificial Intelligence (</a:t>
          </a:r>
          <a:r>
            <a:rPr lang="en-US" sz="2300" kern="1200" dirty="0"/>
            <a:t>AI</a:t>
          </a:r>
          <a:r>
            <a:rPr lang="en-US" sz="2300" kern="1200" dirty="0">
              <a:latin typeface="Bierstadt"/>
            </a:rPr>
            <a:t>)?</a:t>
          </a:r>
          <a:endParaRPr lang="en-US" sz="2300" kern="1200" dirty="0"/>
        </a:p>
      </dsp:txBody>
      <dsp:txXfrm>
        <a:off x="1860334" y="688"/>
        <a:ext cx="4195115" cy="1610679"/>
      </dsp:txXfrm>
    </dsp:sp>
    <dsp:sp modelId="{CCACDF29-6A90-4046-B21A-F5C6E059BC96}">
      <dsp:nvSpPr>
        <dsp:cNvPr id="0" name=""/>
        <dsp:cNvSpPr/>
      </dsp:nvSpPr>
      <dsp:spPr>
        <a:xfrm>
          <a:off x="0" y="201403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8F6DA-F8C9-4535-8AEE-4717560A724C}">
      <dsp:nvSpPr>
        <dsp:cNvPr id="0" name=""/>
        <dsp:cNvSpPr/>
      </dsp:nvSpPr>
      <dsp:spPr>
        <a:xfrm>
          <a:off x="487230" y="2376440"/>
          <a:ext cx="885873" cy="885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4B803-8AD2-4F17-88A1-6CEEF6F5B4F6}">
      <dsp:nvSpPr>
        <dsp:cNvPr id="0" name=""/>
        <dsp:cNvSpPr/>
      </dsp:nvSpPr>
      <dsp:spPr>
        <a:xfrm>
          <a:off x="1860334" y="201403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Bierstadt"/>
            </a:rPr>
            <a:t>Types of </a:t>
          </a:r>
          <a:r>
            <a:rPr lang="en-US" sz="2300" kern="1200" dirty="0"/>
            <a:t>AI</a:t>
          </a:r>
        </a:p>
      </dsp:txBody>
      <dsp:txXfrm>
        <a:off x="1860334" y="2014037"/>
        <a:ext cx="4195115" cy="1610679"/>
      </dsp:txXfrm>
    </dsp:sp>
    <dsp:sp modelId="{B32B1BA5-E636-473E-98B3-4151FF219D6B}">
      <dsp:nvSpPr>
        <dsp:cNvPr id="0" name=""/>
        <dsp:cNvSpPr/>
      </dsp:nvSpPr>
      <dsp:spPr>
        <a:xfrm>
          <a:off x="0" y="402738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E78C3-BB3E-4A5B-8345-0FB0119157D7}">
      <dsp:nvSpPr>
        <dsp:cNvPr id="0" name=""/>
        <dsp:cNvSpPr/>
      </dsp:nvSpPr>
      <dsp:spPr>
        <a:xfrm>
          <a:off x="487230" y="4389790"/>
          <a:ext cx="885873" cy="885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CAC4ED-0262-4F3B-8B40-25F8BAB0583E}">
      <dsp:nvSpPr>
        <dsp:cNvPr id="0" name=""/>
        <dsp:cNvSpPr/>
      </dsp:nvSpPr>
      <dsp:spPr>
        <a:xfrm>
          <a:off x="1860334" y="402738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Bierstadt"/>
            </a:rPr>
            <a:t>Importance of </a:t>
          </a:r>
          <a:r>
            <a:rPr lang="en-US" sz="2300" kern="1200" dirty="0"/>
            <a:t>AI </a:t>
          </a:r>
          <a:r>
            <a:rPr lang="en-US" sz="2300" kern="1200" dirty="0">
              <a:latin typeface="Bierstadt"/>
            </a:rPr>
            <a:t>in the </a:t>
          </a:r>
          <a:r>
            <a:rPr lang="en-US" sz="2300" kern="1200" dirty="0"/>
            <a:t>Railway</a:t>
          </a:r>
          <a:r>
            <a:rPr lang="en-US" sz="2300" kern="1200" dirty="0">
              <a:latin typeface="Bierstadt"/>
            </a:rPr>
            <a:t> Industry and Specific Benefits for Southeastern Railway</a:t>
          </a:r>
          <a:endParaRPr lang="en-US" sz="2300" kern="1200" dirty="0"/>
        </a:p>
      </dsp:txBody>
      <dsp:txXfrm>
        <a:off x="1860334" y="4027387"/>
        <a:ext cx="4195115" cy="1610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3AEEC-4532-423C-811A-6D6A2DBE8B96}">
      <dsp:nvSpPr>
        <dsp:cNvPr id="0" name=""/>
        <dsp:cNvSpPr/>
      </dsp:nvSpPr>
      <dsp:spPr>
        <a:xfrm>
          <a:off x="0" y="2340"/>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9E698-C336-49D2-8F41-A7336117D99E}">
      <dsp:nvSpPr>
        <dsp:cNvPr id="0" name=""/>
        <dsp:cNvSpPr/>
      </dsp:nvSpPr>
      <dsp:spPr>
        <a:xfrm>
          <a:off x="358801" y="269217"/>
          <a:ext cx="652366" cy="652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C048CB-FF8F-413D-BC26-E2BF142BE6CE}">
      <dsp:nvSpPr>
        <dsp:cNvPr id="0" name=""/>
        <dsp:cNvSpPr/>
      </dsp:nvSpPr>
      <dsp:spPr>
        <a:xfrm>
          <a:off x="1369969" y="2340"/>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kern="1200"/>
            <a:t>Title: National Rail Dataset Overview</a:t>
          </a:r>
        </a:p>
      </dsp:txBody>
      <dsp:txXfrm>
        <a:off x="1369969" y="2340"/>
        <a:ext cx="4685480" cy="1186120"/>
      </dsp:txXfrm>
    </dsp:sp>
    <dsp:sp modelId="{AACED2F6-451B-4B4A-94BB-79181D35131B}">
      <dsp:nvSpPr>
        <dsp:cNvPr id="0" name=""/>
        <dsp:cNvSpPr/>
      </dsp:nvSpPr>
      <dsp:spPr>
        <a:xfrm>
          <a:off x="0" y="1484991"/>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4FE44-1D2D-4853-B07F-596C2CE9D7B6}">
      <dsp:nvSpPr>
        <dsp:cNvPr id="0" name=""/>
        <dsp:cNvSpPr/>
      </dsp:nvSpPr>
      <dsp:spPr>
        <a:xfrm>
          <a:off x="358801" y="1751868"/>
          <a:ext cx="652366" cy="652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68E737-4314-4B89-8618-9957D696F23A}">
      <dsp:nvSpPr>
        <dsp:cNvPr id="0" name=""/>
        <dsp:cNvSpPr/>
      </dsp:nvSpPr>
      <dsp:spPr>
        <a:xfrm>
          <a:off x="1369969" y="1484991"/>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kern="1200"/>
            <a:t>Dataset Summary: The dataset consists of 31,653 entries and 18 columns</a:t>
          </a:r>
        </a:p>
      </dsp:txBody>
      <dsp:txXfrm>
        <a:off x="1369969" y="1484991"/>
        <a:ext cx="4685480" cy="1186120"/>
      </dsp:txXfrm>
    </dsp:sp>
    <dsp:sp modelId="{360A85BC-0DDA-4EBA-B5E5-F901C35F68F4}">
      <dsp:nvSpPr>
        <dsp:cNvPr id="0" name=""/>
        <dsp:cNvSpPr/>
      </dsp:nvSpPr>
      <dsp:spPr>
        <a:xfrm>
          <a:off x="0" y="2967642"/>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C55B2-8328-446D-ADAD-C12D28EF9CDA}">
      <dsp:nvSpPr>
        <dsp:cNvPr id="0" name=""/>
        <dsp:cNvSpPr/>
      </dsp:nvSpPr>
      <dsp:spPr>
        <a:xfrm>
          <a:off x="358801" y="3234519"/>
          <a:ext cx="652366" cy="652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CC5B6-D0AB-4EC6-BFDD-48BC63567AFF}">
      <dsp:nvSpPr>
        <dsp:cNvPr id="0" name=""/>
        <dsp:cNvSpPr/>
      </dsp:nvSpPr>
      <dsp:spPr>
        <a:xfrm>
          <a:off x="1369969" y="2967642"/>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kern="1200"/>
            <a:t>Key Attributes</a:t>
          </a:r>
        </a:p>
      </dsp:txBody>
      <dsp:txXfrm>
        <a:off x="1369969" y="2967642"/>
        <a:ext cx="4685480" cy="1186120"/>
      </dsp:txXfrm>
    </dsp:sp>
    <dsp:sp modelId="{A20095B0-F7A7-4025-B85E-FA106EB70703}">
      <dsp:nvSpPr>
        <dsp:cNvPr id="0" name=""/>
        <dsp:cNvSpPr/>
      </dsp:nvSpPr>
      <dsp:spPr>
        <a:xfrm>
          <a:off x="0" y="4450293"/>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58EF7-2AB3-4CEA-9677-B9A63662ED04}">
      <dsp:nvSpPr>
        <dsp:cNvPr id="0" name=""/>
        <dsp:cNvSpPr/>
      </dsp:nvSpPr>
      <dsp:spPr>
        <a:xfrm>
          <a:off x="358801" y="4717170"/>
          <a:ext cx="652366" cy="652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D68CEF-CB18-4B56-876E-FC658920C35D}">
      <dsp:nvSpPr>
        <dsp:cNvPr id="0" name=""/>
        <dsp:cNvSpPr/>
      </dsp:nvSpPr>
      <dsp:spPr>
        <a:xfrm>
          <a:off x="1369969" y="4450293"/>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kern="1200"/>
            <a:t>Purpose: The dataset is used to analyze ticket purchases, journey timings, and delays</a:t>
          </a:r>
        </a:p>
      </dsp:txBody>
      <dsp:txXfrm>
        <a:off x="1369969" y="4450293"/>
        <a:ext cx="4685480" cy="118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80107-C1E8-42B1-8479-287ECE6DB729}">
      <dsp:nvSpPr>
        <dsp:cNvPr id="0" name=""/>
        <dsp:cNvSpPr/>
      </dsp:nvSpPr>
      <dsp:spPr>
        <a:xfrm>
          <a:off x="0" y="688"/>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C2B5B-3669-4186-90FC-8D61158180CF}">
      <dsp:nvSpPr>
        <dsp:cNvPr id="0" name=""/>
        <dsp:cNvSpPr/>
      </dsp:nvSpPr>
      <dsp:spPr>
        <a:xfrm>
          <a:off x="487230" y="363091"/>
          <a:ext cx="885873" cy="885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CAC677-033F-4396-A5A5-59399F78A8CB}">
      <dsp:nvSpPr>
        <dsp:cNvPr id="0" name=""/>
        <dsp:cNvSpPr/>
      </dsp:nvSpPr>
      <dsp:spPr>
        <a:xfrm>
          <a:off x="1860334" y="688"/>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1022350">
            <a:lnSpc>
              <a:spcPct val="90000"/>
            </a:lnSpc>
            <a:spcBef>
              <a:spcPct val="0"/>
            </a:spcBef>
            <a:spcAft>
              <a:spcPct val="35000"/>
            </a:spcAft>
            <a:buNone/>
          </a:pPr>
          <a:r>
            <a:rPr lang="en-US" sz="2300" kern="1200"/>
            <a:t>Title: Feature Engineering</a:t>
          </a:r>
        </a:p>
      </dsp:txBody>
      <dsp:txXfrm>
        <a:off x="1860334" y="688"/>
        <a:ext cx="4195115" cy="1610679"/>
      </dsp:txXfrm>
    </dsp:sp>
    <dsp:sp modelId="{A6DB84E1-C3E4-4186-AE38-AD6725A0B5D9}">
      <dsp:nvSpPr>
        <dsp:cNvPr id="0" name=""/>
        <dsp:cNvSpPr/>
      </dsp:nvSpPr>
      <dsp:spPr>
        <a:xfrm>
          <a:off x="0" y="201403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EB9C1-6F5F-49D6-AF13-F60512675596}">
      <dsp:nvSpPr>
        <dsp:cNvPr id="0" name=""/>
        <dsp:cNvSpPr/>
      </dsp:nvSpPr>
      <dsp:spPr>
        <a:xfrm>
          <a:off x="487230" y="2376440"/>
          <a:ext cx="885873" cy="885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93F02-23AA-4B62-B697-226838A960CC}">
      <dsp:nvSpPr>
        <dsp:cNvPr id="0" name=""/>
        <dsp:cNvSpPr/>
      </dsp:nvSpPr>
      <dsp:spPr>
        <a:xfrm>
          <a:off x="1860334" y="201403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1022350">
            <a:lnSpc>
              <a:spcPct val="90000"/>
            </a:lnSpc>
            <a:spcBef>
              <a:spcPct val="0"/>
            </a:spcBef>
            <a:spcAft>
              <a:spcPct val="35000"/>
            </a:spcAft>
            <a:buNone/>
          </a:pPr>
          <a:r>
            <a:rPr lang="en-US" sz="2300" kern="1200"/>
            <a:t>Aggregation: Aggregate data by dates to analyze trends over time</a:t>
          </a:r>
        </a:p>
      </dsp:txBody>
      <dsp:txXfrm>
        <a:off x="1860334" y="2014037"/>
        <a:ext cx="4195115" cy="1610679"/>
      </dsp:txXfrm>
    </dsp:sp>
    <dsp:sp modelId="{F4DEE783-A108-487E-B05B-A2433A284332}">
      <dsp:nvSpPr>
        <dsp:cNvPr id="0" name=""/>
        <dsp:cNvSpPr/>
      </dsp:nvSpPr>
      <dsp:spPr>
        <a:xfrm>
          <a:off x="0" y="4027387"/>
          <a:ext cx="6055450" cy="16106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137E3-1279-4B23-8CFE-2E5722DC2DA8}">
      <dsp:nvSpPr>
        <dsp:cNvPr id="0" name=""/>
        <dsp:cNvSpPr/>
      </dsp:nvSpPr>
      <dsp:spPr>
        <a:xfrm>
          <a:off x="487230" y="4389790"/>
          <a:ext cx="885873" cy="885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FC93AE-0B84-4E75-8A86-8DB7DECD45DE}">
      <dsp:nvSpPr>
        <dsp:cNvPr id="0" name=""/>
        <dsp:cNvSpPr/>
      </dsp:nvSpPr>
      <dsp:spPr>
        <a:xfrm>
          <a:off x="1860334" y="4027387"/>
          <a:ext cx="4195115" cy="16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64" tIns="170464" rIns="170464" bIns="170464" numCol="1" spcCol="1270" anchor="ctr" anchorCtr="0">
          <a:noAutofit/>
        </a:bodyPr>
        <a:lstStyle/>
        <a:p>
          <a:pPr marL="0" lvl="0" indent="0" algn="l" defTabSz="1022350">
            <a:lnSpc>
              <a:spcPct val="90000"/>
            </a:lnSpc>
            <a:spcBef>
              <a:spcPct val="0"/>
            </a:spcBef>
            <a:spcAft>
              <a:spcPct val="35000"/>
            </a:spcAft>
            <a:buNone/>
          </a:pPr>
          <a:r>
            <a:rPr lang="en-US" sz="2300" kern="1200"/>
            <a:t>Visualizations: Create word clouds for Departure and Arrival stations to identify popular routes</a:t>
          </a:r>
        </a:p>
      </dsp:txBody>
      <dsp:txXfrm>
        <a:off x="1860334" y="4027387"/>
        <a:ext cx="4195115" cy="1610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428AE-87E8-441F-9184-BB4C0210DC02}">
      <dsp:nvSpPr>
        <dsp:cNvPr id="0" name=""/>
        <dsp:cNvSpPr/>
      </dsp:nvSpPr>
      <dsp:spPr>
        <a:xfrm>
          <a:off x="1065163" y="65350"/>
          <a:ext cx="1341358" cy="134135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BF66F-D86F-45AA-9E4D-B3E86BD7518D}">
      <dsp:nvSpPr>
        <dsp:cNvPr id="0" name=""/>
        <dsp:cNvSpPr/>
      </dsp:nvSpPr>
      <dsp:spPr>
        <a:xfrm>
          <a:off x="1351026" y="351213"/>
          <a:ext cx="769631" cy="769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8EEBFB-A5B1-45D6-A1E8-55781A36A997}">
      <dsp:nvSpPr>
        <dsp:cNvPr id="0" name=""/>
        <dsp:cNvSpPr/>
      </dsp:nvSpPr>
      <dsp:spPr>
        <a:xfrm>
          <a:off x="636368" y="1824508"/>
          <a:ext cx="21989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Title: Time Series Forecasting</a:t>
          </a:r>
        </a:p>
      </dsp:txBody>
      <dsp:txXfrm>
        <a:off x="636368" y="1824508"/>
        <a:ext cx="2198948" cy="720000"/>
      </dsp:txXfrm>
    </dsp:sp>
    <dsp:sp modelId="{00FDB54B-C55E-4A14-A452-4FFB985EFBD6}">
      <dsp:nvSpPr>
        <dsp:cNvPr id="0" name=""/>
        <dsp:cNvSpPr/>
      </dsp:nvSpPr>
      <dsp:spPr>
        <a:xfrm>
          <a:off x="3648927" y="65350"/>
          <a:ext cx="1341358" cy="134135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1BEA3-AD9A-433D-91D7-62C5192F3415}">
      <dsp:nvSpPr>
        <dsp:cNvPr id="0" name=""/>
        <dsp:cNvSpPr/>
      </dsp:nvSpPr>
      <dsp:spPr>
        <a:xfrm>
          <a:off x="3934791" y="351213"/>
          <a:ext cx="769631" cy="769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D3269-D561-4F37-A818-45A2F3DBB2E3}">
      <dsp:nvSpPr>
        <dsp:cNvPr id="0" name=""/>
        <dsp:cNvSpPr/>
      </dsp:nvSpPr>
      <dsp:spPr>
        <a:xfrm>
          <a:off x="3220132" y="1824508"/>
          <a:ext cx="21989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Objective: Forecast future ticket sales and potential delays</a:t>
          </a:r>
        </a:p>
      </dsp:txBody>
      <dsp:txXfrm>
        <a:off x="3220132" y="1824508"/>
        <a:ext cx="2198948" cy="720000"/>
      </dsp:txXfrm>
    </dsp:sp>
    <dsp:sp modelId="{0BC37BEE-B7B0-4B5A-BCF1-680F1D8DD44D}">
      <dsp:nvSpPr>
        <dsp:cNvPr id="0" name=""/>
        <dsp:cNvSpPr/>
      </dsp:nvSpPr>
      <dsp:spPr>
        <a:xfrm>
          <a:off x="1065163" y="3094246"/>
          <a:ext cx="1341358" cy="134135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EC71C-EC52-450D-B59A-83FAAE0F8402}">
      <dsp:nvSpPr>
        <dsp:cNvPr id="0" name=""/>
        <dsp:cNvSpPr/>
      </dsp:nvSpPr>
      <dsp:spPr>
        <a:xfrm>
          <a:off x="1351026" y="3380109"/>
          <a:ext cx="769631" cy="7696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336D49-D39E-4B9D-A4C4-74911C34A6E1}">
      <dsp:nvSpPr>
        <dsp:cNvPr id="0" name=""/>
        <dsp:cNvSpPr/>
      </dsp:nvSpPr>
      <dsp:spPr>
        <a:xfrm>
          <a:off x="636368" y="4853404"/>
          <a:ext cx="21989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Models Used</a:t>
          </a:r>
        </a:p>
      </dsp:txBody>
      <dsp:txXfrm>
        <a:off x="636368" y="4853404"/>
        <a:ext cx="2198948" cy="720000"/>
      </dsp:txXfrm>
    </dsp:sp>
    <dsp:sp modelId="{F7B0F3CC-F164-4288-9A29-908A927114B9}">
      <dsp:nvSpPr>
        <dsp:cNvPr id="0" name=""/>
        <dsp:cNvSpPr/>
      </dsp:nvSpPr>
      <dsp:spPr>
        <a:xfrm>
          <a:off x="3648927" y="3094246"/>
          <a:ext cx="1341358" cy="134135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99AC54-9593-4AF3-BA02-F449DA9257F0}">
      <dsp:nvSpPr>
        <dsp:cNvPr id="0" name=""/>
        <dsp:cNvSpPr/>
      </dsp:nvSpPr>
      <dsp:spPr>
        <a:xfrm>
          <a:off x="3934791" y="3380109"/>
          <a:ext cx="769631" cy="7696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01F29-74DC-4B62-B8EE-E59D377EDA85}">
      <dsp:nvSpPr>
        <dsp:cNvPr id="0" name=""/>
        <dsp:cNvSpPr/>
      </dsp:nvSpPr>
      <dsp:spPr>
        <a:xfrm>
          <a:off x="3220132" y="4853404"/>
          <a:ext cx="21989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Evaluation: Use MAE and RMSE to assess the accuracy of the forecast</a:t>
          </a:r>
        </a:p>
      </dsp:txBody>
      <dsp:txXfrm>
        <a:off x="3220132" y="4853404"/>
        <a:ext cx="2198948"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D4822-9855-4C65-8563-789ABAEFA7A9}" type="datetimeFigureOut">
              <a:t>8/24/2024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4319F-E8A5-4037-AFF7-193E129E68AB}" type="slidenum">
              <a:t>‹#›</a:t>
            </a:fld>
            <a:endParaRPr lang="en-US"/>
          </a:p>
        </p:txBody>
      </p:sp>
    </p:spTree>
    <p:extLst>
      <p:ext uri="{BB962C8B-B14F-4D97-AF65-F5344CB8AC3E}">
        <p14:creationId xmlns:p14="http://schemas.microsoft.com/office/powerpoint/2010/main" val="90542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Title:</a:t>
            </a:r>
            <a:r>
              <a:rPr lang="en-US"/>
              <a:t> Introduction to AI in Railways</a:t>
            </a:r>
          </a:p>
          <a:p>
            <a:r>
              <a:rPr lang="en-US" b="1" dirty="0"/>
              <a:t>Content:</a:t>
            </a:r>
            <a:endParaRPr lang="en-US" dirty="0"/>
          </a:p>
          <a:p>
            <a:pPr marL="285750" indent="-285750">
              <a:buFont typeface="Arial"/>
              <a:buChar char="•"/>
            </a:pPr>
            <a:r>
              <a:rPr lang="en-US" b="1" dirty="0"/>
              <a:t>What is Artificial Intelligence (AI)?</a:t>
            </a:r>
            <a:endParaRPr lang="en-US" dirty="0"/>
          </a:p>
          <a:p>
            <a:pPr marL="285750" lvl="1" indent="-285750">
              <a:buFont typeface="Arial"/>
              <a:buChar char="•"/>
            </a:pPr>
            <a:r>
              <a:rPr lang="en-US" b="1" dirty="0"/>
              <a:t>Definition:</a:t>
            </a:r>
            <a:r>
              <a:rPr lang="en-US" dirty="0"/>
              <a:t> AI refers to the simulation of human intelligence processes by machines, particularly computer systems. These processes include learning (acquisition of information and rules for using the information), reasoning (using the rules to reach approximate or definite conclusions), and self-correction.</a:t>
            </a:r>
            <a:endParaRPr lang="en-US" dirty="0">
              <a:ea typeface="Calibri"/>
              <a:cs typeface="Calibri"/>
            </a:endParaRPr>
          </a:p>
          <a:p>
            <a:pPr marL="285750" lvl="1" indent="-285750">
              <a:buFont typeface="Arial"/>
              <a:buChar char="•"/>
            </a:pPr>
            <a:r>
              <a:rPr lang="en-US" b="1" dirty="0"/>
              <a:t>Types of AI:</a:t>
            </a:r>
            <a:endParaRPr lang="en-US" dirty="0"/>
          </a:p>
          <a:p>
            <a:pPr marL="285750" lvl="2" indent="-285750">
              <a:buFont typeface="Arial"/>
              <a:buChar char="•"/>
            </a:pPr>
            <a:r>
              <a:rPr lang="en-US" b="1" dirty="0"/>
              <a:t>Narrow AI:</a:t>
            </a:r>
            <a:r>
              <a:rPr lang="en-US" dirty="0"/>
              <a:t> Specialized in performing a single task (e.g., recommendation systems).</a:t>
            </a:r>
            <a:endParaRPr lang="en-US" dirty="0">
              <a:ea typeface="Calibri"/>
              <a:cs typeface="Calibri"/>
            </a:endParaRPr>
          </a:p>
          <a:p>
            <a:pPr marL="285750" lvl="2" indent="-285750">
              <a:buFont typeface="Arial"/>
              <a:buChar char="•"/>
            </a:pPr>
            <a:r>
              <a:rPr lang="en-US" b="1" dirty="0"/>
              <a:t>General AI:</a:t>
            </a:r>
            <a:r>
              <a:rPr lang="en-US" dirty="0"/>
              <a:t> Hypothetical AI that would outperform humans in almost every cognitive task.</a:t>
            </a:r>
            <a:endParaRPr lang="en-US" dirty="0">
              <a:ea typeface="Calibri"/>
              <a:cs typeface="Calibri"/>
            </a:endParaRPr>
          </a:p>
          <a:p>
            <a:pPr marL="285750" indent="-285750">
              <a:buFont typeface="Arial"/>
              <a:buChar char="•"/>
            </a:pPr>
            <a:r>
              <a:rPr lang="en-US" b="1" dirty="0"/>
              <a:t>Importance of AI in the Railway Industry:</a:t>
            </a:r>
            <a:endParaRPr lang="en-US" dirty="0"/>
          </a:p>
          <a:p>
            <a:pPr marL="285750" lvl="1" indent="-285750">
              <a:buFont typeface="Arial"/>
              <a:buChar char="•"/>
            </a:pPr>
            <a:r>
              <a:rPr lang="en-US" b="1" dirty="0"/>
              <a:t>Operational Efficiency:</a:t>
            </a:r>
            <a:r>
              <a:rPr lang="en-US" dirty="0"/>
              <a:t> AI can automate various operational processes, reducing human error and improving efficiency.</a:t>
            </a:r>
            <a:endParaRPr lang="en-US" dirty="0">
              <a:ea typeface="Calibri"/>
              <a:cs typeface="Calibri"/>
            </a:endParaRPr>
          </a:p>
          <a:p>
            <a:pPr marL="285750" lvl="1" indent="-285750">
              <a:buFont typeface="Arial"/>
              <a:buChar char="•"/>
            </a:pPr>
            <a:r>
              <a:rPr lang="en-US" b="1" dirty="0"/>
              <a:t>Predictive Maintenance:</a:t>
            </a:r>
            <a:r>
              <a:rPr lang="en-US" dirty="0"/>
              <a:t> AI algorithms can predict when and where maintenance is required, preventing delays and improving safety.</a:t>
            </a:r>
            <a:endParaRPr lang="en-US" dirty="0">
              <a:ea typeface="Calibri"/>
              <a:cs typeface="Calibri"/>
            </a:endParaRPr>
          </a:p>
          <a:p>
            <a:pPr marL="285750" lvl="1" indent="-285750">
              <a:buFont typeface="Arial"/>
              <a:buChar char="•"/>
            </a:pPr>
            <a:r>
              <a:rPr lang="en-US" b="1" dirty="0"/>
              <a:t>Enhanced Customer Experience:</a:t>
            </a:r>
            <a:r>
              <a:rPr lang="en-US" dirty="0"/>
              <a:t> AI-driven tools can offer personalized recommendations, real-time updates, and improved customer service.</a:t>
            </a:r>
            <a:endParaRPr lang="en-US" dirty="0">
              <a:ea typeface="Calibri"/>
              <a:cs typeface="Calibri"/>
            </a:endParaRPr>
          </a:p>
          <a:p>
            <a:pPr marL="285750" indent="-285750">
              <a:buFont typeface="Arial"/>
              <a:buChar char="•"/>
            </a:pPr>
            <a:r>
              <a:rPr lang="en-US" b="1" dirty="0"/>
              <a:t>Specific Benefits for Southeastern Railway:</a:t>
            </a:r>
            <a:endParaRPr lang="en-US" dirty="0"/>
          </a:p>
          <a:p>
            <a:pPr marL="285750" lvl="1" indent="-285750">
              <a:buFont typeface="Arial"/>
              <a:buChar char="•"/>
            </a:pPr>
            <a:r>
              <a:rPr lang="en-US" b="1" dirty="0"/>
              <a:t>Optimized Scheduling:</a:t>
            </a:r>
            <a:r>
              <a:rPr lang="en-US" dirty="0"/>
              <a:t> AI can help in scheduling and routing trains more efficiently, reducing delays and improving punctuality.</a:t>
            </a:r>
            <a:endParaRPr lang="en-US" dirty="0">
              <a:ea typeface="Calibri"/>
              <a:cs typeface="Calibri"/>
            </a:endParaRPr>
          </a:p>
          <a:p>
            <a:pPr marL="285750" lvl="1" indent="-285750">
              <a:buFont typeface="Arial"/>
              <a:buChar char="•"/>
            </a:pPr>
            <a:r>
              <a:rPr lang="en-US" b="1" dirty="0"/>
              <a:t>Demand Forecasting:</a:t>
            </a:r>
            <a:r>
              <a:rPr lang="en-US" dirty="0"/>
              <a:t> Predicting passenger demand to optimize ticket pricing and availability.</a:t>
            </a:r>
            <a:endParaRPr lang="en-US" dirty="0">
              <a:ea typeface="Calibri"/>
              <a:cs typeface="Calibri"/>
            </a:endParaRPr>
          </a:p>
          <a:p>
            <a:pPr marL="285750" lvl="1" indent="-285750">
              <a:buFont typeface="Arial"/>
              <a:buChar char="•"/>
            </a:pPr>
            <a:r>
              <a:rPr lang="en-US" b="1" dirty="0"/>
              <a:t>Anomaly Detection:</a:t>
            </a:r>
            <a:r>
              <a:rPr lang="en-US" dirty="0"/>
              <a:t> Identifying patterns and anomalies in data to foresee potential issues before they become significant problems.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t>2</a:t>
            </a:fld>
            <a:endParaRPr lang="en-US"/>
          </a:p>
        </p:txBody>
      </p:sp>
    </p:spTree>
    <p:extLst>
      <p:ext uri="{BB962C8B-B14F-4D97-AF65-F5344CB8AC3E}">
        <p14:creationId xmlns:p14="http://schemas.microsoft.com/office/powerpoint/2010/main" val="4224976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13: Q&amp;A and Discussion</a:t>
            </a:r>
          </a:p>
          <a:p>
            <a:r>
              <a:rPr lang="en-US" b="1" dirty="0"/>
              <a:t>Title:</a:t>
            </a:r>
            <a:r>
              <a:rPr lang="en-US" dirty="0"/>
              <a:t> Questions &amp; Answers</a:t>
            </a:r>
            <a:endParaRPr lang="en-US" dirty="0">
              <a:ea typeface="Calibri"/>
              <a:cs typeface="Calibri"/>
            </a:endParaRPr>
          </a:p>
          <a:p>
            <a:r>
              <a:rPr lang="en-US" b="1" dirty="0"/>
              <a:t>Objective:</a:t>
            </a:r>
            <a:r>
              <a:rPr lang="en-US" dirty="0"/>
              <a:t> To open the floor for questions from the audience, clarify any points discussed in the presentation, and engage in a constructive discussion about the AI implementation strategy for Southeastern Railway.</a:t>
            </a:r>
            <a:endParaRPr lang="en-US" dirty="0">
              <a:ea typeface="Calibri"/>
              <a:cs typeface="Calibri"/>
            </a:endParaRPr>
          </a:p>
          <a:p>
            <a:endParaRPr lang="en-US"/>
          </a:p>
          <a:p>
            <a:endParaRPr lang="en-US"/>
          </a:p>
          <a:p>
            <a:r>
              <a:rPr lang="en-US" dirty="0"/>
              <a:t>**1. </a:t>
            </a:r>
            <a:r>
              <a:rPr lang="en-US" b="1" dirty="0"/>
              <a:t>Encourage Questions:</a:t>
            </a:r>
            <a:endParaRPr lang="en-US" dirty="0"/>
          </a:p>
          <a:p>
            <a:pPr marL="171450" indent="-171450">
              <a:buFont typeface="Arial"/>
              <a:buChar char="•"/>
            </a:pPr>
            <a:r>
              <a:rPr lang="en-US" b="1" dirty="0"/>
              <a:t>Invitation to Ask:</a:t>
            </a:r>
            <a:r>
              <a:rPr lang="en-US" dirty="0"/>
              <a:t> Invite the audience to ask any questions they have regarding the AI implementation strategy, specific details from the presentation, or related topics.</a:t>
            </a:r>
            <a:endParaRPr lang="en-US" dirty="0">
              <a:ea typeface="Calibri"/>
              <a:cs typeface="Calibri"/>
            </a:endParaRPr>
          </a:p>
          <a:p>
            <a:pPr marL="171450" indent="-171450">
              <a:buFont typeface="Arial"/>
              <a:buChar char="•"/>
            </a:pPr>
            <a:r>
              <a:rPr lang="en-US" b="1" dirty="0"/>
              <a:t>Topics for Discussion:</a:t>
            </a:r>
            <a:r>
              <a:rPr lang="en-US" dirty="0"/>
              <a:t> Encourage questions on areas such as:</a:t>
            </a:r>
            <a:endParaRPr lang="en-US" dirty="0">
              <a:ea typeface="Calibri"/>
              <a:cs typeface="Calibri"/>
            </a:endParaRPr>
          </a:p>
          <a:p>
            <a:pPr marL="628650" lvl="1" indent="-171450">
              <a:buFont typeface="Arial"/>
              <a:buChar char="•"/>
            </a:pPr>
            <a:r>
              <a:rPr lang="en-US" dirty="0"/>
              <a:t>The practical aspects of AI integration</a:t>
            </a:r>
            <a:endParaRPr lang="en-US" dirty="0">
              <a:ea typeface="Calibri"/>
              <a:cs typeface="Calibri"/>
            </a:endParaRPr>
          </a:p>
          <a:p>
            <a:pPr marL="628650" lvl="1" indent="-171450">
              <a:buFont typeface="Arial"/>
              <a:buChar char="•"/>
            </a:pPr>
            <a:r>
              <a:rPr lang="en-US" dirty="0"/>
              <a:t>Specific AI technologies and tools mentioned</a:t>
            </a:r>
            <a:endParaRPr lang="en-US" dirty="0">
              <a:ea typeface="Calibri"/>
              <a:cs typeface="Calibri"/>
            </a:endParaRPr>
          </a:p>
          <a:p>
            <a:pPr marL="628650" lvl="1" indent="-171450">
              <a:buFont typeface="Arial"/>
              <a:buChar char="•"/>
            </a:pPr>
            <a:r>
              <a:rPr lang="en-US" dirty="0"/>
              <a:t>Data management and quality assurance</a:t>
            </a:r>
            <a:endParaRPr lang="en-US" dirty="0">
              <a:ea typeface="Calibri"/>
              <a:cs typeface="Calibri"/>
            </a:endParaRPr>
          </a:p>
          <a:p>
            <a:pPr marL="628650" lvl="1" indent="-171450">
              <a:buFont typeface="Arial"/>
              <a:buChar char="•"/>
            </a:pPr>
            <a:r>
              <a:rPr lang="en-US" dirty="0"/>
              <a:t>Expected outcomes and ROI</a:t>
            </a:r>
            <a:endParaRPr lang="en-US" dirty="0">
              <a:ea typeface="Calibri"/>
              <a:cs typeface="Calibri"/>
            </a:endParaRPr>
          </a:p>
          <a:p>
            <a:pPr marL="628650" lvl="1" indent="-171450">
              <a:buFont typeface="Arial"/>
              <a:buChar char="•"/>
            </a:pPr>
            <a:r>
              <a:rPr lang="en-US" dirty="0"/>
              <a:t>Challenges and how they will be addressed</a:t>
            </a:r>
            <a:endParaRPr lang="en-US" dirty="0">
              <a:ea typeface="Calibri"/>
              <a:cs typeface="Calibri"/>
            </a:endParaRPr>
          </a:p>
          <a:p>
            <a:pPr lvl="1"/>
            <a:r>
              <a:rPr lang="en-US" dirty="0"/>
              <a:t>**2. </a:t>
            </a:r>
            <a:r>
              <a:rPr lang="en-US" b="1" dirty="0"/>
              <a:t>Facilitate Discussion:</a:t>
            </a:r>
            <a:endParaRPr lang="en-US" dirty="0"/>
          </a:p>
          <a:p>
            <a:pPr marL="171450" indent="-171450">
              <a:buFont typeface="Arial"/>
              <a:buChar char="•"/>
            </a:pPr>
            <a:r>
              <a:rPr lang="en-US" b="1" dirty="0"/>
              <a:t>Interactive Dialogue:</a:t>
            </a:r>
            <a:r>
              <a:rPr lang="en-US" dirty="0"/>
              <a:t> Foster an interactive dialogue where participants can share their thoughts, concerns, or insights about the AI strategy.</a:t>
            </a:r>
            <a:endParaRPr lang="en-US" dirty="0">
              <a:ea typeface="Calibri"/>
              <a:cs typeface="Calibri"/>
            </a:endParaRPr>
          </a:p>
          <a:p>
            <a:pPr marL="171450" indent="-171450">
              <a:buFont typeface="Arial"/>
              <a:buChar char="•"/>
            </a:pPr>
            <a:r>
              <a:rPr lang="en-US" b="1" dirty="0"/>
              <a:t>Clarify Doubts:</a:t>
            </a:r>
            <a:r>
              <a:rPr lang="en-US" dirty="0"/>
              <a:t> Address any uncertainties or misconceptions about the AI implementation process and its impact.</a:t>
            </a:r>
            <a:endParaRPr lang="en-US" dirty="0">
              <a:ea typeface="Calibri"/>
              <a:cs typeface="Calibri"/>
            </a:endParaRPr>
          </a:p>
          <a:p>
            <a:pPr marL="171450" indent="-171450">
              <a:buFont typeface="Arial"/>
              <a:buChar char="•"/>
            </a:pPr>
            <a:r>
              <a:rPr lang="en-US" b="1" dirty="0"/>
              <a:t>Feedback:</a:t>
            </a:r>
            <a:r>
              <a:rPr lang="en-US" dirty="0"/>
              <a:t> Collect feedback on the proposed strategy and discuss any additional suggestions or improvements.</a:t>
            </a:r>
            <a:endParaRPr lang="en-US" dirty="0">
              <a:ea typeface="Calibri"/>
              <a:cs typeface="Calibri"/>
            </a:endParaRPr>
          </a:p>
          <a:p>
            <a:r>
              <a:rPr lang="en-US" dirty="0"/>
              <a:t>**3. </a:t>
            </a:r>
            <a:r>
              <a:rPr lang="en-US" b="1" dirty="0"/>
              <a:t>Action Points:</a:t>
            </a:r>
            <a:endParaRPr lang="en-US" dirty="0"/>
          </a:p>
          <a:p>
            <a:pPr marL="171450" indent="-171450">
              <a:buFont typeface="Arial"/>
              <a:buChar char="•"/>
            </a:pPr>
            <a:r>
              <a:rPr lang="en-US" b="1" dirty="0"/>
              <a:t>Summarize Key Takeaways:</a:t>
            </a:r>
            <a:r>
              <a:rPr lang="en-US" dirty="0"/>
              <a:t> Summarize the key takeaways from the discussion and any actionable items that arise.</a:t>
            </a:r>
            <a:endParaRPr lang="en-US" dirty="0">
              <a:ea typeface="Calibri"/>
              <a:cs typeface="Calibri"/>
            </a:endParaRPr>
          </a:p>
          <a:p>
            <a:pPr marL="171450" indent="-171450">
              <a:buFont typeface="Arial"/>
              <a:buChar char="•"/>
            </a:pPr>
            <a:r>
              <a:rPr lang="en-US" b="1" dirty="0"/>
              <a:t>Follow-Up:</a:t>
            </a:r>
            <a:r>
              <a:rPr lang="en-US" dirty="0"/>
              <a:t> Highlight any follow-up actions or next steps based on the questions and feedback received.</a:t>
            </a:r>
            <a:endParaRPr lang="en-US" dirty="0">
              <a:ea typeface="Calibri"/>
              <a:cs typeface="Calibri"/>
            </a:endParaRPr>
          </a:p>
          <a:p>
            <a:r>
              <a:rPr lang="en-US" dirty="0"/>
              <a:t>**4. </a:t>
            </a:r>
            <a:r>
              <a:rPr lang="en-US" b="1" dirty="0"/>
              <a:t>Contact Information:</a:t>
            </a:r>
            <a:endParaRPr lang="en-US" dirty="0"/>
          </a:p>
          <a:p>
            <a:pPr marL="171450" indent="-171450">
              <a:buFont typeface="Arial"/>
              <a:buChar char="•"/>
            </a:pPr>
            <a:r>
              <a:rPr lang="en-US" b="1" dirty="0"/>
              <a:t>Provide Contacts:</a:t>
            </a:r>
            <a:r>
              <a:rPr lang="en-US" dirty="0"/>
              <a:t> Share contact information for further questions or continued discussion. Include details such as:</a:t>
            </a:r>
            <a:endParaRPr lang="en-US" dirty="0">
              <a:ea typeface="Calibri"/>
              <a:cs typeface="Calibri"/>
            </a:endParaRPr>
          </a:p>
          <a:p>
            <a:pPr marL="628650" lvl="1" indent="-171450">
              <a:buFont typeface="Arial"/>
              <a:buChar char="•"/>
            </a:pPr>
            <a:r>
              <a:rPr lang="en-US" dirty="0"/>
              <a:t>Email addresses</a:t>
            </a:r>
            <a:endParaRPr lang="en-US" dirty="0">
              <a:ea typeface="Calibri"/>
              <a:cs typeface="Calibri"/>
            </a:endParaRPr>
          </a:p>
          <a:p>
            <a:pPr marL="628650" lvl="1" indent="-171450">
              <a:buFont typeface="Arial"/>
              <a:buChar char="•"/>
            </a:pPr>
            <a:r>
              <a:rPr lang="en-US" dirty="0"/>
              <a:t>Phone numbers</a:t>
            </a:r>
            <a:endParaRPr lang="en-US" dirty="0">
              <a:ea typeface="Calibri"/>
              <a:cs typeface="Calibri"/>
            </a:endParaRPr>
          </a:p>
          <a:p>
            <a:pPr marL="628650" lvl="1" indent="-171450">
              <a:buFont typeface="Arial"/>
              <a:buChar char="•"/>
            </a:pPr>
            <a:r>
              <a:rPr lang="en-US" dirty="0"/>
              <a:t>Relevant team members or departments to reach out to</a:t>
            </a:r>
            <a:endParaRPr lang="en-US" dirty="0">
              <a:ea typeface="Calibri"/>
              <a:cs typeface="Calibri"/>
            </a:endParaRPr>
          </a:p>
          <a:p>
            <a:pPr lvl="1"/>
            <a:r>
              <a:rPr lang="en-US" dirty="0"/>
              <a:t>**5. </a:t>
            </a:r>
            <a:r>
              <a:rPr lang="en-US" b="1" dirty="0"/>
              <a:t>Visuals and Graphics:</a:t>
            </a:r>
            <a:endParaRPr lang="en-US" dirty="0"/>
          </a:p>
          <a:p>
            <a:pPr marL="171450" indent="-171450">
              <a:buFont typeface="Arial"/>
              <a:buChar char="•"/>
            </a:pPr>
            <a:r>
              <a:rPr lang="en-US" b="1" dirty="0"/>
              <a:t>Q&amp;A Icon:</a:t>
            </a:r>
            <a:r>
              <a:rPr lang="en-US" dirty="0"/>
              <a:t> Use a Q&amp;A icon or graphic to signify the start of the question and answer session.</a:t>
            </a:r>
            <a:endParaRPr lang="en-US" dirty="0">
              <a:ea typeface="Calibri"/>
              <a:cs typeface="Calibri"/>
            </a:endParaRPr>
          </a:p>
          <a:p>
            <a:pPr marL="171450" indent="-171450">
              <a:buFont typeface="Arial"/>
              <a:buChar char="•"/>
            </a:pPr>
            <a:r>
              <a:rPr lang="en-US" b="1" dirty="0"/>
              <a:t>Discussion Points:</a:t>
            </a:r>
            <a:r>
              <a:rPr lang="en-US" dirty="0"/>
              <a:t> Optionally, display key discussion points or topics on the slide to guide the conversation.</a:t>
            </a:r>
            <a:endParaRPr lang="en-US" dirty="0">
              <a:ea typeface="Calibri"/>
              <a:cs typeface="Calibri"/>
            </a:endParaRPr>
          </a:p>
          <a:p>
            <a:r>
              <a:rPr lang="en-US" dirty="0"/>
              <a:t>**6. </a:t>
            </a:r>
            <a:r>
              <a:rPr lang="en-US" b="1" dirty="0"/>
              <a:t>Wrap-Up:</a:t>
            </a:r>
            <a:endParaRPr lang="en-US" dirty="0"/>
          </a:p>
          <a:p>
            <a:pPr marL="171450" indent="-171450">
              <a:buFont typeface="Arial"/>
              <a:buChar char="•"/>
            </a:pPr>
            <a:r>
              <a:rPr lang="en-US" b="1" dirty="0"/>
              <a:t>Thank the Audience:</a:t>
            </a:r>
            <a:r>
              <a:rPr lang="en-US" dirty="0"/>
              <a:t> Thank the audience for their participation and engagement.</a:t>
            </a:r>
            <a:endParaRPr lang="en-US" dirty="0">
              <a:ea typeface="Calibri"/>
              <a:cs typeface="Calibri"/>
            </a:endParaRPr>
          </a:p>
          <a:p>
            <a:pPr marL="171450" indent="-171450">
              <a:buFont typeface="Arial"/>
              <a:buChar char="•"/>
            </a:pPr>
            <a:r>
              <a:rPr lang="en-US" b="1" dirty="0"/>
              <a:t>Reiterate Importance:</a:t>
            </a:r>
            <a:r>
              <a:rPr lang="en-US" dirty="0"/>
              <a:t> Reiterate the importance of collaboration and feedback in the successful implementation of AI at Southeastern Railway.</a:t>
            </a:r>
            <a:endParaRPr lang="en-US" dirty="0">
              <a:ea typeface="Calibri"/>
              <a:cs typeface="Calibri"/>
            </a:endParaRPr>
          </a:p>
          <a:p>
            <a:endParaRPr lang="en-US"/>
          </a:p>
          <a:p>
            <a:endParaRPr lang="en-US"/>
          </a:p>
          <a:p>
            <a:r>
              <a:rPr lang="en-US" b="1" dirty="0"/>
              <a:t>Final Note:</a:t>
            </a:r>
            <a:r>
              <a:rPr lang="en-US" dirty="0"/>
              <a:t> This slide provides an opportunity for interactive engagement with the audience, allowing for a deeper understanding of the AI strategy and addressing any remaining questions or concerns. It helps ensure that stakeholders are fully informed and supportive of the proposed AI initiatives.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rPr lang="en-US"/>
              <a:t>15</a:t>
            </a:fld>
            <a:endParaRPr lang="en-US"/>
          </a:p>
        </p:txBody>
      </p:sp>
    </p:spTree>
    <p:extLst>
      <p:ext uri="{BB962C8B-B14F-4D97-AF65-F5344CB8AC3E}">
        <p14:creationId xmlns:p14="http://schemas.microsoft.com/office/powerpoint/2010/main" val="405017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Slide 3: Data Overview</a:t>
            </a:r>
            <a:endParaRPr lang="en-US"/>
          </a:p>
          <a:p>
            <a:r>
              <a:rPr lang="en-US" b="1"/>
              <a:t>Title:</a:t>
            </a:r>
            <a:r>
              <a:rPr lang="en-US"/>
              <a:t> Overview of National Rail Data</a:t>
            </a:r>
          </a:p>
          <a:p>
            <a:r>
              <a:rPr lang="en-US" b="1" dirty="0"/>
              <a:t>Content:</a:t>
            </a:r>
            <a:endParaRPr lang="en-US" dirty="0"/>
          </a:p>
          <a:p>
            <a:pPr marL="285750" indent="-285750">
              <a:buFont typeface="Arial"/>
              <a:buChar char="•"/>
            </a:pPr>
            <a:r>
              <a:rPr lang="en-US" b="1" dirty="0"/>
              <a:t>Dataset Summary:</a:t>
            </a:r>
            <a:endParaRPr lang="en-US" dirty="0"/>
          </a:p>
          <a:p>
            <a:pPr marL="285750" lvl="1" indent="-285750">
              <a:buFont typeface="Arial"/>
              <a:buChar char="•"/>
            </a:pPr>
            <a:r>
              <a:rPr lang="en-US" b="1" dirty="0"/>
              <a:t>Number of Entries:</a:t>
            </a:r>
            <a:r>
              <a:rPr lang="en-US" dirty="0"/>
              <a:t> 31,653</a:t>
            </a:r>
            <a:endParaRPr lang="en-US" dirty="0">
              <a:ea typeface="Calibri"/>
              <a:cs typeface="Calibri"/>
            </a:endParaRPr>
          </a:p>
          <a:p>
            <a:pPr marL="285750" lvl="1" indent="-285750">
              <a:buFont typeface="Arial"/>
              <a:buChar char="•"/>
            </a:pPr>
            <a:r>
              <a:rPr lang="en-US" b="1" dirty="0"/>
              <a:t>Number of Columns:</a:t>
            </a:r>
            <a:r>
              <a:rPr lang="en-US" dirty="0"/>
              <a:t> 18</a:t>
            </a:r>
            <a:endParaRPr lang="en-US" dirty="0">
              <a:ea typeface="Calibri"/>
              <a:cs typeface="Calibri"/>
            </a:endParaRPr>
          </a:p>
          <a:p>
            <a:pPr marL="285750" lvl="1" indent="-285750">
              <a:buFont typeface="Arial"/>
              <a:buChar char="•"/>
            </a:pPr>
            <a:r>
              <a:rPr lang="en-US" b="1" dirty="0"/>
              <a:t>Data Types:</a:t>
            </a:r>
            <a:endParaRPr lang="en-US" dirty="0"/>
          </a:p>
          <a:p>
            <a:pPr marL="285750" lvl="2" indent="-285750">
              <a:buFont typeface="Arial"/>
              <a:buChar char="•"/>
            </a:pPr>
            <a:r>
              <a:rPr lang="en-US" dirty="0"/>
              <a:t>Categorical (e.g., Purchase Type, Ticket Class)</a:t>
            </a:r>
            <a:endParaRPr lang="en-US" dirty="0">
              <a:ea typeface="Calibri"/>
              <a:cs typeface="Calibri"/>
            </a:endParaRPr>
          </a:p>
          <a:p>
            <a:pPr marL="285750" lvl="2" indent="-285750">
              <a:buFont typeface="Arial"/>
              <a:buChar char="•"/>
            </a:pPr>
            <a:r>
              <a:rPr lang="en-US" dirty="0"/>
              <a:t>Numerical (e.g., Price)</a:t>
            </a:r>
            <a:endParaRPr lang="en-US" dirty="0">
              <a:ea typeface="Calibri"/>
              <a:cs typeface="Calibri"/>
            </a:endParaRPr>
          </a:p>
          <a:p>
            <a:pPr marL="285750" lvl="2" indent="-285750">
              <a:buFont typeface="Arial"/>
              <a:buChar char="•"/>
            </a:pPr>
            <a:r>
              <a:rPr lang="en-US" dirty="0"/>
              <a:t>Date/Time (e.g., Date of Purchase, Departure Time)</a:t>
            </a:r>
            <a:endParaRPr lang="en-US" dirty="0">
              <a:ea typeface="Calibri"/>
              <a:cs typeface="Calibri"/>
            </a:endParaRPr>
          </a:p>
          <a:p>
            <a:pPr marL="285750" lvl="2" indent="-285750">
              <a:buFont typeface="Arial"/>
              <a:buChar char="•"/>
            </a:pPr>
            <a:r>
              <a:rPr lang="en-US" dirty="0"/>
              <a:t>Text (e.g., Departure Station, Arrival Destination)</a:t>
            </a:r>
            <a:endParaRPr lang="en-US" dirty="0">
              <a:ea typeface="Calibri"/>
              <a:cs typeface="Calibri"/>
            </a:endParaRPr>
          </a:p>
          <a:p>
            <a:pPr marL="285750" indent="-285750">
              <a:buFont typeface="Arial"/>
              <a:buChar char="•"/>
            </a:pPr>
            <a:r>
              <a:rPr lang="en-US" b="1" dirty="0"/>
              <a:t>Key Columns in the Dataset:</a:t>
            </a:r>
            <a:endParaRPr lang="en-US" dirty="0"/>
          </a:p>
          <a:p>
            <a:pPr marL="285750" lvl="1" indent="-285750">
              <a:buFont typeface="Arial"/>
              <a:buChar char="•"/>
            </a:pPr>
            <a:r>
              <a:rPr lang="en-US" b="1" dirty="0"/>
              <a:t>Date of Purchase, Time of Purchase:</a:t>
            </a:r>
            <a:r>
              <a:rPr lang="en-US" dirty="0"/>
              <a:t> When the ticket was bought.</a:t>
            </a:r>
            <a:endParaRPr lang="en-US" dirty="0">
              <a:ea typeface="Calibri"/>
              <a:cs typeface="Calibri"/>
            </a:endParaRPr>
          </a:p>
          <a:p>
            <a:pPr marL="285750" lvl="1" indent="-285750">
              <a:buFont typeface="Arial"/>
              <a:buChar char="•"/>
            </a:pPr>
            <a:r>
              <a:rPr lang="en-US" b="1" dirty="0"/>
              <a:t>Purchase Type, Payment Method:</a:t>
            </a:r>
            <a:r>
              <a:rPr lang="en-US" dirty="0"/>
              <a:t> How the ticket was purchased and paid for.</a:t>
            </a:r>
            <a:endParaRPr lang="en-US" dirty="0">
              <a:ea typeface="Calibri"/>
              <a:cs typeface="Calibri"/>
            </a:endParaRPr>
          </a:p>
          <a:p>
            <a:pPr marL="285750" lvl="1" indent="-285750">
              <a:buFont typeface="Arial"/>
              <a:buChar char="•"/>
            </a:pPr>
            <a:r>
              <a:rPr lang="en-US" b="1" dirty="0" err="1"/>
              <a:t>Railcard</a:t>
            </a:r>
            <a:r>
              <a:rPr lang="en-US" b="1" dirty="0"/>
              <a:t>, Ticket Class, Ticket Type:</a:t>
            </a:r>
            <a:r>
              <a:rPr lang="en-US" dirty="0"/>
              <a:t> Details about the </a:t>
            </a:r>
            <a:r>
              <a:rPr lang="en-US" dirty="0" err="1"/>
              <a:t>railcard</a:t>
            </a:r>
            <a:r>
              <a:rPr lang="en-US" dirty="0"/>
              <a:t>, ticket class, and type.</a:t>
            </a:r>
            <a:endParaRPr lang="en-US" dirty="0">
              <a:ea typeface="Calibri"/>
              <a:cs typeface="Calibri"/>
            </a:endParaRPr>
          </a:p>
          <a:p>
            <a:pPr marL="285750" lvl="1" indent="-285750">
              <a:buFont typeface="Arial"/>
              <a:buChar char="•"/>
            </a:pPr>
            <a:r>
              <a:rPr lang="en-US" b="1" dirty="0"/>
              <a:t>Price:</a:t>
            </a:r>
            <a:r>
              <a:rPr lang="en-US" dirty="0"/>
              <a:t> The cost of the ticket.</a:t>
            </a:r>
            <a:endParaRPr lang="en-US" dirty="0">
              <a:ea typeface="Calibri"/>
              <a:cs typeface="Calibri"/>
            </a:endParaRPr>
          </a:p>
          <a:p>
            <a:pPr marL="285750" lvl="1" indent="-285750">
              <a:buFont typeface="Arial"/>
              <a:buChar char="•"/>
            </a:pPr>
            <a:r>
              <a:rPr lang="en-US" b="1" dirty="0"/>
              <a:t>Departure Station, Arrival Destination:</a:t>
            </a:r>
            <a:r>
              <a:rPr lang="en-US" dirty="0"/>
              <a:t> Locations of the start and end of the journey.</a:t>
            </a:r>
            <a:endParaRPr lang="en-US" dirty="0">
              <a:ea typeface="Calibri"/>
              <a:cs typeface="Calibri"/>
            </a:endParaRPr>
          </a:p>
          <a:p>
            <a:pPr marL="285750" lvl="1" indent="-285750">
              <a:buFont typeface="Arial"/>
              <a:buChar char="•"/>
            </a:pPr>
            <a:r>
              <a:rPr lang="en-US" b="1" dirty="0"/>
              <a:t>Date of Journey, Departure Time, Arrival Time:</a:t>
            </a:r>
            <a:r>
              <a:rPr lang="en-US" dirty="0"/>
              <a:t> Scheduled times for the journey.</a:t>
            </a:r>
            <a:endParaRPr lang="en-US" dirty="0">
              <a:ea typeface="Calibri"/>
              <a:cs typeface="Calibri"/>
            </a:endParaRPr>
          </a:p>
          <a:p>
            <a:pPr marL="285750" lvl="1" indent="-285750">
              <a:buFont typeface="Arial"/>
              <a:buChar char="•"/>
            </a:pPr>
            <a:r>
              <a:rPr lang="en-US" b="1" dirty="0"/>
              <a:t>Actual Arrival Time:</a:t>
            </a:r>
            <a:r>
              <a:rPr lang="en-US" dirty="0"/>
              <a:t> The actual time the train arrived at its destination.</a:t>
            </a:r>
            <a:endParaRPr lang="en-US" dirty="0">
              <a:ea typeface="Calibri"/>
              <a:cs typeface="Calibri"/>
            </a:endParaRPr>
          </a:p>
          <a:p>
            <a:pPr marL="285750" lvl="1" indent="-285750">
              <a:buFont typeface="Arial"/>
              <a:buChar char="•"/>
            </a:pPr>
            <a:r>
              <a:rPr lang="en-US" b="1" dirty="0"/>
              <a:t>Journey Status:</a:t>
            </a:r>
            <a:r>
              <a:rPr lang="en-US" dirty="0"/>
              <a:t> Whether the journey was on time or delayed.</a:t>
            </a:r>
            <a:endParaRPr lang="en-US" dirty="0">
              <a:ea typeface="Calibri"/>
              <a:cs typeface="Calibri"/>
            </a:endParaRPr>
          </a:p>
          <a:p>
            <a:pPr marL="285750" lvl="1" indent="-285750">
              <a:buFont typeface="Arial"/>
              <a:buChar char="•"/>
            </a:pPr>
            <a:r>
              <a:rPr lang="en-US" b="1" dirty="0"/>
              <a:t>Reason for Delay:</a:t>
            </a:r>
            <a:r>
              <a:rPr lang="en-US" dirty="0"/>
              <a:t> If delayed, the cause of the delay.</a:t>
            </a:r>
            <a:endParaRPr lang="en-US" dirty="0">
              <a:ea typeface="Calibri"/>
              <a:cs typeface="Calibri"/>
            </a:endParaRPr>
          </a:p>
          <a:p>
            <a:pPr marL="285750" lvl="1" indent="-285750">
              <a:buFont typeface="Arial"/>
              <a:buChar char="•"/>
            </a:pPr>
            <a:r>
              <a:rPr lang="en-US" b="1" dirty="0"/>
              <a:t>Refund Request:</a:t>
            </a:r>
            <a:r>
              <a:rPr lang="en-US" dirty="0"/>
              <a:t> If a refund was requested.</a:t>
            </a:r>
            <a:endParaRPr lang="en-US" dirty="0">
              <a:ea typeface="Calibri"/>
              <a:cs typeface="Calibri"/>
            </a:endParaRPr>
          </a:p>
          <a:p>
            <a:pPr marL="285750" indent="-285750">
              <a:buFont typeface="Arial"/>
              <a:buChar char="•"/>
            </a:pPr>
            <a:r>
              <a:rPr lang="en-US" b="1" dirty="0"/>
              <a:t>Initial Data Inspection:</a:t>
            </a:r>
            <a:endParaRPr lang="en-US" dirty="0"/>
          </a:p>
          <a:p>
            <a:pPr marL="285750" lvl="1" indent="-285750">
              <a:buFont typeface="Arial"/>
              <a:buChar char="•"/>
            </a:pPr>
            <a:r>
              <a:rPr lang="en-US" b="1" dirty="0"/>
              <a:t>Sample Entries:</a:t>
            </a:r>
            <a:r>
              <a:rPr lang="en-US" dirty="0"/>
              <a:t> Display the first few rows to provide a tangible sense of the data.</a:t>
            </a:r>
            <a:endParaRPr lang="en-US" dirty="0">
              <a:ea typeface="Calibri"/>
              <a:cs typeface="Calibri"/>
            </a:endParaRPr>
          </a:p>
          <a:p>
            <a:pPr marL="285750" lvl="1" indent="-285750">
              <a:buFont typeface="Arial"/>
              <a:buChar char="•"/>
            </a:pPr>
            <a:r>
              <a:rPr lang="en-US" b="1" dirty="0"/>
              <a:t>Column Types and Examples:</a:t>
            </a:r>
            <a:r>
              <a:rPr lang="en-US" dirty="0"/>
              <a:t> Illustrate the types of data present in key columns (e.g., dates in Date of Purchase, categorical values in Purchase Type).</a:t>
            </a:r>
            <a:endParaRPr lang="en-US" dirty="0">
              <a:ea typeface="Calibri"/>
              <a:cs typeface="Calibri"/>
            </a:endParaRPr>
          </a:p>
          <a:p>
            <a:pPr marL="285750" indent="-285750">
              <a:buFont typeface="Arial"/>
              <a:buChar char="•"/>
            </a:pPr>
            <a:r>
              <a:rPr lang="en-US" b="1" dirty="0"/>
              <a:t>Challenges and Considerations:</a:t>
            </a:r>
            <a:endParaRPr lang="en-US" dirty="0"/>
          </a:p>
          <a:p>
            <a:pPr marL="285750" lvl="1" indent="-285750">
              <a:buFont typeface="Arial"/>
              <a:buChar char="•"/>
            </a:pPr>
            <a:r>
              <a:rPr lang="en-US" b="1" dirty="0"/>
              <a:t>Missing Values:</a:t>
            </a:r>
            <a:r>
              <a:rPr lang="en-US" dirty="0"/>
              <a:t> Highlight any columns with missing values that need attention.</a:t>
            </a:r>
            <a:endParaRPr lang="en-US" dirty="0">
              <a:ea typeface="Calibri"/>
              <a:cs typeface="Calibri"/>
            </a:endParaRPr>
          </a:p>
          <a:p>
            <a:pPr marL="285750" lvl="1" indent="-285750">
              <a:buFont typeface="Arial"/>
              <a:buChar char="•"/>
            </a:pPr>
            <a:r>
              <a:rPr lang="en-US" b="1" dirty="0"/>
              <a:t>Data Cleaning Needs:</a:t>
            </a:r>
            <a:r>
              <a:rPr lang="en-US" dirty="0"/>
              <a:t> Discuss the initial steps needed for preprocessing, such as handling missing values and encoding categorical variables.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t>3</a:t>
            </a:fld>
            <a:endParaRPr lang="en-US"/>
          </a:p>
        </p:txBody>
      </p:sp>
    </p:spTree>
    <p:extLst>
      <p:ext uri="{BB962C8B-B14F-4D97-AF65-F5344CB8AC3E}">
        <p14:creationId xmlns:p14="http://schemas.microsoft.com/office/powerpoint/2010/main" val="223593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Slide 4: Data Preprocessing</a:t>
            </a:r>
            <a:endParaRPr lang="en-US"/>
          </a:p>
          <a:p>
            <a:pPr marL="285750" indent="-285750">
              <a:buFont typeface="Arial"/>
              <a:buChar char="•"/>
            </a:pPr>
            <a:r>
              <a:rPr lang="en-US" b="1" dirty="0"/>
              <a:t>Title:</a:t>
            </a:r>
            <a:r>
              <a:rPr lang="en-US" dirty="0"/>
              <a:t> Data Preprocessing Steps</a:t>
            </a:r>
            <a:endParaRPr lang="en-US" dirty="0">
              <a:ea typeface="Calibri"/>
              <a:cs typeface="Calibri"/>
            </a:endParaRPr>
          </a:p>
          <a:p>
            <a:pPr marL="285750" indent="-285750">
              <a:buFont typeface="Arial"/>
              <a:buChar char="•"/>
            </a:pPr>
            <a:r>
              <a:rPr lang="en-US" b="1" dirty="0"/>
              <a:t>Content:</a:t>
            </a:r>
            <a:endParaRPr lang="en-US" dirty="0"/>
          </a:p>
          <a:p>
            <a:pPr marL="285750" lvl="1" indent="-285750">
              <a:buFont typeface="Arial"/>
              <a:buChar char="•"/>
            </a:pPr>
            <a:r>
              <a:rPr lang="en-US" b="1" dirty="0"/>
              <a:t>Datetime Conversion:</a:t>
            </a:r>
            <a:r>
              <a:rPr lang="en-US" dirty="0"/>
              <a:t> Convert date and time columns to appropriate datetime formats.</a:t>
            </a:r>
            <a:endParaRPr lang="en-US" dirty="0">
              <a:ea typeface="Calibri"/>
              <a:cs typeface="Calibri"/>
            </a:endParaRPr>
          </a:p>
          <a:p>
            <a:pPr marL="285750" lvl="1" indent="-285750">
              <a:buFont typeface="Arial"/>
              <a:buChar char="•"/>
            </a:pPr>
            <a:r>
              <a:rPr lang="en-US" b="1" dirty="0"/>
              <a:t>Handling Missing Values:</a:t>
            </a:r>
            <a:endParaRPr lang="en-US" dirty="0"/>
          </a:p>
          <a:p>
            <a:pPr marL="285750" lvl="2" indent="-285750">
              <a:buFont typeface="Arial"/>
              <a:buChar char="•"/>
            </a:pPr>
            <a:r>
              <a:rPr lang="en-US" dirty="0"/>
              <a:t>Focus on columns like "Actual Arrival Time" and "Reason for Delay".</a:t>
            </a:r>
            <a:endParaRPr lang="en-US" dirty="0">
              <a:ea typeface="Calibri"/>
              <a:cs typeface="Calibri"/>
            </a:endParaRPr>
          </a:p>
          <a:p>
            <a:pPr marL="285750" lvl="2" indent="-285750">
              <a:buFont typeface="Arial"/>
              <a:buChar char="•"/>
            </a:pPr>
            <a:r>
              <a:rPr lang="en-US" dirty="0"/>
              <a:t>Drop or fill missing values depending on their significance.</a:t>
            </a:r>
            <a:endParaRPr lang="en-US" dirty="0">
              <a:ea typeface="Calibri"/>
              <a:cs typeface="Calibri"/>
            </a:endParaRPr>
          </a:p>
          <a:p>
            <a:pPr marL="285750" lvl="1" indent="-285750">
              <a:buFont typeface="Arial"/>
              <a:buChar char="•"/>
            </a:pPr>
            <a:r>
              <a:rPr lang="en-US" b="1" dirty="0"/>
              <a:t>Categorical Encoding:</a:t>
            </a:r>
            <a:r>
              <a:rPr lang="en-US" dirty="0"/>
              <a:t> Encode categorical variables like "Purchase Type" and "Payment Method" for modeling.</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t>4</a:t>
            </a:fld>
            <a:endParaRPr lang="en-US"/>
          </a:p>
        </p:txBody>
      </p:sp>
    </p:spTree>
    <p:extLst>
      <p:ext uri="{BB962C8B-B14F-4D97-AF65-F5344CB8AC3E}">
        <p14:creationId xmlns:p14="http://schemas.microsoft.com/office/powerpoint/2010/main" val="119172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Slide 7: Modeling: Classification</a:t>
            </a:r>
            <a:endParaRPr lang="en-US"/>
          </a:p>
          <a:p>
            <a:pPr marL="285750" indent="-285750">
              <a:buFont typeface="Arial"/>
              <a:buChar char="•"/>
            </a:pPr>
            <a:r>
              <a:rPr lang="en-US" b="1"/>
              <a:t>Title:</a:t>
            </a:r>
            <a:r>
              <a:rPr lang="en-US"/>
              <a:t> Modeling: Delay Prediction</a:t>
            </a:r>
          </a:p>
          <a:p>
            <a:pPr marL="285750" indent="-285750">
              <a:buFont typeface="Arial"/>
              <a:buChar char="•"/>
            </a:pPr>
            <a:r>
              <a:rPr lang="en-US" b="1"/>
              <a:t>Content:</a:t>
            </a:r>
          </a:p>
          <a:p>
            <a:pPr marL="285750" lvl="1" indent="-285750">
              <a:buFont typeface="Arial"/>
              <a:buChar char="•"/>
            </a:pPr>
            <a:r>
              <a:rPr lang="en-US" b="1"/>
              <a:t>Model Selection:</a:t>
            </a:r>
          </a:p>
          <a:p>
            <a:pPr marL="285750" lvl="2" indent="-285750">
              <a:buFont typeface="Arial"/>
              <a:buChar char="•"/>
            </a:pPr>
            <a:r>
              <a:rPr lang="en-US"/>
              <a:t>Choose models like Random Forest, XGBoost, or Logistic Regression for predicting delays.</a:t>
            </a:r>
          </a:p>
          <a:p>
            <a:pPr marL="285750" lvl="2" indent="-285750">
              <a:buFont typeface="Arial"/>
              <a:buChar char="•"/>
            </a:pPr>
            <a:r>
              <a:rPr lang="en-US"/>
              <a:t>Justify the choice of model based on the problem and dataset.</a:t>
            </a:r>
          </a:p>
          <a:p>
            <a:pPr marL="285750" lvl="1" indent="-285750">
              <a:buFont typeface="Arial"/>
              <a:buChar char="•"/>
            </a:pPr>
            <a:r>
              <a:rPr lang="en-US" b="1" dirty="0"/>
              <a:t>Training and Testing:</a:t>
            </a:r>
          </a:p>
          <a:p>
            <a:pPr marL="285750" lvl="2" indent="-285750">
              <a:buFont typeface="Arial"/>
              <a:buChar char="•"/>
            </a:pPr>
            <a:r>
              <a:rPr lang="en-US" dirty="0"/>
              <a:t>Split the data into training and testing sets.</a:t>
            </a:r>
          </a:p>
          <a:p>
            <a:pPr marL="285750" lvl="2" indent="-285750">
              <a:buFont typeface="Arial"/>
              <a:buChar char="•"/>
            </a:pPr>
            <a:r>
              <a:rPr lang="en-US" dirty="0"/>
              <a:t>Train the model on the training set and evaluate on the test set.</a:t>
            </a:r>
          </a:p>
          <a:p>
            <a:pPr marL="285750" lvl="1" indent="-285750">
              <a:buFont typeface="Arial"/>
              <a:buChar char="•"/>
            </a:pPr>
            <a:r>
              <a:rPr lang="en-US" b="1" dirty="0"/>
              <a:t>Evaluation Metrics:</a:t>
            </a:r>
            <a:r>
              <a:rPr lang="en-US" dirty="0"/>
              <a:t> Use accuracy, precision, recall, and F1 score to evaluate model performance.</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t>9</a:t>
            </a:fld>
            <a:endParaRPr lang="en-US"/>
          </a:p>
        </p:txBody>
      </p:sp>
    </p:spTree>
    <p:extLst>
      <p:ext uri="{BB962C8B-B14F-4D97-AF65-F5344CB8AC3E}">
        <p14:creationId xmlns:p14="http://schemas.microsoft.com/office/powerpoint/2010/main" val="136888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8: Modeling: Time Series Forecasting</a:t>
            </a:r>
            <a:endParaRPr lang="en-US" dirty="0"/>
          </a:p>
          <a:p>
            <a:pPr marL="285750" indent="-285750">
              <a:buFont typeface="Arial"/>
              <a:buChar char="•"/>
            </a:pPr>
            <a:r>
              <a:rPr lang="en-US" b="1" dirty="0"/>
              <a:t>Title:</a:t>
            </a:r>
            <a:r>
              <a:rPr lang="en-US" dirty="0"/>
              <a:t> Time Series Forecasting</a:t>
            </a:r>
            <a:endParaRPr lang="en-US" dirty="0">
              <a:ea typeface="Calibri"/>
              <a:cs typeface="Calibri"/>
            </a:endParaRPr>
          </a:p>
          <a:p>
            <a:pPr marL="285750" indent="-285750">
              <a:buFont typeface="Arial"/>
              <a:buChar char="•"/>
            </a:pPr>
            <a:r>
              <a:rPr lang="en-US" b="1" dirty="0"/>
              <a:t>Content:</a:t>
            </a:r>
            <a:endParaRPr lang="en-US" dirty="0"/>
          </a:p>
          <a:p>
            <a:pPr marL="285750" lvl="1" indent="-285750">
              <a:buFont typeface="Arial"/>
              <a:buChar char="•"/>
            </a:pPr>
            <a:r>
              <a:rPr lang="en-US" b="1" dirty="0"/>
              <a:t>Objective:</a:t>
            </a:r>
            <a:r>
              <a:rPr lang="en-US" dirty="0"/>
              <a:t> Forecast future ticket sales and potential delays.</a:t>
            </a:r>
            <a:endParaRPr lang="en-US" dirty="0">
              <a:ea typeface="Calibri"/>
              <a:cs typeface="Calibri"/>
            </a:endParaRPr>
          </a:p>
          <a:p>
            <a:pPr marL="285750" lvl="1" indent="-285750">
              <a:buFont typeface="Arial"/>
              <a:buChar char="•"/>
            </a:pPr>
            <a:r>
              <a:rPr lang="en-US" b="1" dirty="0"/>
              <a:t>Models Used:</a:t>
            </a:r>
            <a:endParaRPr lang="en-US" dirty="0"/>
          </a:p>
          <a:p>
            <a:pPr marL="285750" lvl="2" indent="-285750">
              <a:buFont typeface="Arial"/>
              <a:buChar char="•"/>
            </a:pPr>
            <a:r>
              <a:rPr lang="en-US" dirty="0"/>
              <a:t>ARIMA, Prophet, or LSTM for time series forecasting.</a:t>
            </a:r>
            <a:endParaRPr lang="en-US" dirty="0">
              <a:ea typeface="Calibri"/>
              <a:cs typeface="Calibri"/>
            </a:endParaRPr>
          </a:p>
          <a:p>
            <a:pPr marL="285750" lvl="1" indent="-285750">
              <a:buFont typeface="Arial"/>
              <a:buChar char="•"/>
            </a:pPr>
            <a:r>
              <a:rPr lang="en-US" b="1" dirty="0"/>
              <a:t>Steps:</a:t>
            </a:r>
            <a:endParaRPr lang="en-US" dirty="0"/>
          </a:p>
          <a:p>
            <a:pPr marL="285750" lvl="2" indent="-285750">
              <a:buFont typeface="Arial"/>
              <a:buChar char="•"/>
            </a:pPr>
            <a:r>
              <a:rPr lang="en-US" dirty="0"/>
              <a:t>Aggregate ticket sales by date.</a:t>
            </a:r>
            <a:endParaRPr lang="en-US" dirty="0">
              <a:ea typeface="Calibri"/>
              <a:cs typeface="Calibri"/>
            </a:endParaRPr>
          </a:p>
          <a:p>
            <a:pPr marL="285750" lvl="2" indent="-285750">
              <a:buFont typeface="Arial"/>
              <a:buChar char="•"/>
            </a:pPr>
            <a:r>
              <a:rPr lang="en-US" dirty="0"/>
              <a:t>Fit the model and forecast future sales for the next four years.</a:t>
            </a:r>
            <a:endParaRPr lang="en-US" dirty="0">
              <a:ea typeface="Calibri"/>
              <a:cs typeface="Calibri"/>
            </a:endParaRPr>
          </a:p>
          <a:p>
            <a:pPr marL="285750" lvl="1" indent="-285750">
              <a:buFont typeface="Arial"/>
              <a:buChar char="•"/>
            </a:pPr>
            <a:r>
              <a:rPr lang="en-US" b="1" dirty="0"/>
              <a:t>Evaluation:</a:t>
            </a:r>
            <a:r>
              <a:rPr lang="en-US" dirty="0"/>
              <a:t> Use MAE and RMSE to assess the accuracy of the forecast.</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t>10</a:t>
            </a:fld>
            <a:endParaRPr lang="en-US"/>
          </a:p>
        </p:txBody>
      </p:sp>
    </p:spTree>
    <p:extLst>
      <p:ext uri="{BB962C8B-B14F-4D97-AF65-F5344CB8AC3E}">
        <p14:creationId xmlns:p14="http://schemas.microsoft.com/office/powerpoint/2010/main" val="79837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t>Slide 9: Model Evaluation</a:t>
            </a:r>
            <a:endParaRPr lang="en-US" dirty="0"/>
          </a:p>
          <a:p>
            <a:pPr lvl="1"/>
            <a:r>
              <a:rPr lang="en-US" b="1" dirty="0"/>
              <a:t>Title:</a:t>
            </a:r>
            <a:r>
              <a:rPr lang="en-US" dirty="0"/>
              <a:t> Evaluating Model Performance</a:t>
            </a:r>
            <a:endParaRPr lang="en-US" dirty="0">
              <a:ea typeface="Calibri"/>
              <a:cs typeface="Calibri"/>
            </a:endParaRPr>
          </a:p>
          <a:p>
            <a:pPr lvl="1"/>
            <a:r>
              <a:rPr lang="en-US" b="1" dirty="0"/>
              <a:t>Content:</a:t>
            </a:r>
            <a:endParaRPr lang="en-US" dirty="0"/>
          </a:p>
          <a:p>
            <a:pPr marL="171450" indent="-171450">
              <a:buFont typeface="Arial"/>
              <a:buChar char="•"/>
            </a:pPr>
            <a:r>
              <a:rPr lang="en-US" b="1" dirty="0"/>
              <a:t>Overview of Model Evaluation:</a:t>
            </a:r>
            <a:endParaRPr lang="en-US" dirty="0"/>
          </a:p>
          <a:p>
            <a:pPr marL="628650" lvl="1" indent="-171450">
              <a:buFont typeface="Arial"/>
              <a:buChar char="•"/>
            </a:pPr>
            <a:r>
              <a:rPr lang="en-US" b="1" dirty="0"/>
              <a:t>Purpose:</a:t>
            </a:r>
            <a:r>
              <a:rPr lang="en-US" dirty="0"/>
              <a:t> Assess the effectiveness of the machine learning models to ensure they perform well and generalize effectively to unseen data.</a:t>
            </a:r>
            <a:endParaRPr lang="en-US" dirty="0">
              <a:ea typeface="Calibri"/>
              <a:cs typeface="Calibri"/>
            </a:endParaRPr>
          </a:p>
          <a:p>
            <a:pPr marL="628650" lvl="1" indent="-171450">
              <a:buFont typeface="Arial"/>
              <a:buChar char="•"/>
            </a:pPr>
            <a:r>
              <a:rPr lang="en-US" b="1" dirty="0"/>
              <a:t>Key Metrics:</a:t>
            </a:r>
            <a:r>
              <a:rPr lang="en-US" dirty="0"/>
              <a:t> Metrics for classification and forecasting models to measure performance and accuracy.</a:t>
            </a:r>
            <a:endParaRPr lang="en-US" dirty="0">
              <a:ea typeface="Calibri"/>
              <a:cs typeface="Calibri"/>
            </a:endParaRPr>
          </a:p>
          <a:p>
            <a:pPr marL="171450" indent="-171450">
              <a:buFont typeface="Arial"/>
              <a:buChar char="•"/>
            </a:pPr>
            <a:r>
              <a:rPr lang="en-US" b="1" dirty="0"/>
              <a:t>Classification Model Evaluation:</a:t>
            </a:r>
            <a:endParaRPr lang="en-US" dirty="0"/>
          </a:p>
          <a:p>
            <a:pPr marL="628650" lvl="1" indent="-171450">
              <a:buFont typeface="Arial"/>
              <a:buChar char="•"/>
            </a:pPr>
            <a:r>
              <a:rPr lang="en-US" b="1" dirty="0"/>
              <a:t>Accuracy:</a:t>
            </a:r>
            <a:endParaRPr lang="en-US" dirty="0"/>
          </a:p>
          <a:p>
            <a:pPr marL="1085850" lvl="2" indent="-171450">
              <a:buFont typeface="Arial"/>
              <a:buChar char="•"/>
            </a:pPr>
            <a:r>
              <a:rPr lang="en-US" b="1" dirty="0"/>
              <a:t>Definition:</a:t>
            </a:r>
            <a:r>
              <a:rPr lang="en-US" dirty="0"/>
              <a:t> The proportion of correctly predicted instances out of the total instances.</a:t>
            </a:r>
            <a:endParaRPr lang="en-US" dirty="0">
              <a:ea typeface="Calibri"/>
              <a:cs typeface="Calibri"/>
            </a:endParaRPr>
          </a:p>
          <a:p>
            <a:pPr marL="1085850" lvl="2" indent="-171450">
              <a:buFont typeface="Arial"/>
              <a:buChar char="•"/>
            </a:pPr>
            <a:r>
              <a:rPr lang="en-US" b="1" dirty="0"/>
              <a:t>Formula:</a:t>
            </a:r>
            <a:r>
              <a:rPr lang="en-US"/>
              <a:t> Accuracy=Number of Correct Predictions/Total Number of Predictions</a:t>
            </a:r>
          </a:p>
          <a:p>
            <a:pPr lvl="2"/>
            <a:endParaRPr lang="en-US" dirty="0">
              <a:ea typeface="Calibri"/>
              <a:cs typeface="Calibri"/>
            </a:endParaRPr>
          </a:p>
          <a:p>
            <a:pPr marL="628650" lvl="1" indent="-171450">
              <a:buFont typeface="Arial"/>
              <a:buChar char="•"/>
            </a:pPr>
            <a:r>
              <a:rPr lang="en-US" b="1" dirty="0"/>
              <a:t>Precision, Recall, and F1 Score:</a:t>
            </a:r>
            <a:r>
              <a:rPr lang="en-US" dirty="0"/>
              <a:t>
</a:t>
            </a:r>
            <a:endParaRPr lang="en-US">
              <a:ea typeface="Calibri"/>
              <a:cs typeface="Calibri"/>
            </a:endParaRPr>
          </a:p>
          <a:p>
            <a:pPr marL="628650" lvl="1" indent="-171450">
              <a:buFont typeface="Arial"/>
              <a:buChar char="•"/>
            </a:pPr>
            <a:r>
              <a:rPr lang="en-US" b="1" dirty="0"/>
              <a:t>Confusion Matrix:</a:t>
            </a:r>
            <a:endParaRPr lang="en-US" dirty="0"/>
          </a:p>
          <a:p>
            <a:pPr marL="1085850" lvl="2" indent="-171450">
              <a:buFont typeface="Arial"/>
              <a:buChar char="•"/>
            </a:pPr>
            <a:r>
              <a:rPr lang="en-US" b="1" dirty="0"/>
              <a:t>Definition:</a:t>
            </a:r>
            <a:r>
              <a:rPr lang="en-US" dirty="0"/>
              <a:t> A matrix showing the true vs. predicted classifications.</a:t>
            </a:r>
            <a:endParaRPr lang="en-US" dirty="0">
              <a:ea typeface="Calibri"/>
              <a:cs typeface="Calibri"/>
            </a:endParaRPr>
          </a:p>
          <a:p>
            <a:pPr marL="1085850" lvl="2" indent="-171450">
              <a:buFont typeface="Arial"/>
              <a:buChar char="•"/>
            </a:pPr>
            <a:r>
              <a:rPr lang="en-US" b="1" dirty="0"/>
              <a:t>Purpose:</a:t>
            </a:r>
            <a:r>
              <a:rPr lang="en-US" dirty="0"/>
              <a:t> Helps visualize performance, showing true positives, false positives, true negatives, and false negatives.</a:t>
            </a:r>
            <a:endParaRPr lang="en-US" dirty="0">
              <a:ea typeface="Calibri"/>
              <a:cs typeface="Calibri"/>
            </a:endParaRPr>
          </a:p>
          <a:p>
            <a:pPr marL="1085850" lvl="2" indent="-171450">
              <a:buFont typeface="Arial"/>
              <a:buChar char="•"/>
            </a:pPr>
            <a:endParaRPr lang="en-US" b="1" dirty="0">
              <a:ea typeface="Calibri"/>
              <a:cs typeface="Calibri"/>
            </a:endParaRPr>
          </a:p>
          <a:p>
            <a:pPr marL="628650" lvl="1" indent="-171450">
              <a:buFont typeface="Arial"/>
              <a:buChar char="•"/>
            </a:pPr>
            <a:r>
              <a:rPr lang="en-US" b="1" dirty="0"/>
              <a:t>Visualizations:</a:t>
            </a:r>
            <a:endParaRPr lang="en-US" dirty="0"/>
          </a:p>
          <a:p>
            <a:pPr marL="1085850" lvl="2" indent="-171450">
              <a:buFont typeface="Arial"/>
              <a:buChar char="•"/>
            </a:pPr>
            <a:r>
              <a:rPr lang="en-US" b="1" dirty="0"/>
              <a:t>Confusion Matrix Heatmap:</a:t>
            </a:r>
            <a:r>
              <a:rPr lang="en-US" dirty="0"/>
              <a:t> Provide a visual representation of the confusion matrix to easily interpret classification results.
</a:t>
            </a:r>
            <a:endParaRPr lang="en-US" dirty="0">
              <a:ea typeface="Calibri"/>
              <a:cs typeface="Calibri"/>
            </a:endParaRPr>
          </a:p>
          <a:p>
            <a:pPr marL="171450" indent="-171450">
              <a:buFont typeface="Arial"/>
              <a:buChar char="•"/>
            </a:pPr>
            <a:r>
              <a:rPr lang="en-US" b="1" dirty="0"/>
              <a:t>Forecasting Model Evaluation:</a:t>
            </a:r>
            <a:endParaRPr lang="en-US" dirty="0"/>
          </a:p>
          <a:p>
            <a:pPr marL="628650" lvl="1" indent="-171450">
              <a:buFont typeface="Arial"/>
              <a:buChar char="•"/>
            </a:pPr>
            <a:r>
              <a:rPr lang="en-US" b="1" dirty="0"/>
              <a:t>Mean Absolute Error (MAE):</a:t>
            </a:r>
            <a:endParaRPr lang="en-US" dirty="0"/>
          </a:p>
          <a:p>
            <a:pPr marL="1085850" lvl="2" indent="-171450">
              <a:buFont typeface="Arial"/>
              <a:buChar char="•"/>
            </a:pPr>
            <a:r>
              <a:rPr lang="en-US" b="1" dirty="0"/>
              <a:t>Definition:</a:t>
            </a:r>
            <a:r>
              <a:rPr lang="en-US" dirty="0"/>
              <a:t> The average of the absolute errors between predicted and actual values.</a:t>
            </a:r>
            <a:endParaRPr lang="en-US" dirty="0">
              <a:ea typeface="Calibri"/>
              <a:cs typeface="Calibri"/>
            </a:endParaRPr>
          </a:p>
          <a:p>
            <a:pPr marL="1085850" lvl="2" indent="-171450">
              <a:buFont typeface="Arial"/>
              <a:buChar char="•"/>
            </a:pPr>
            <a:endParaRPr lang="en-US" dirty="0">
              <a:ea typeface="Calibri"/>
              <a:cs typeface="Calibri"/>
            </a:endParaRPr>
          </a:p>
          <a:p>
            <a:pPr marL="628650" lvl="1" indent="-171450">
              <a:buFont typeface="Arial"/>
              <a:buChar char="•"/>
            </a:pPr>
            <a:r>
              <a:rPr lang="en-US" b="1" dirty="0"/>
              <a:t>Root Mean Squared Error (RMSE):</a:t>
            </a:r>
            <a:endParaRPr lang="en-US" dirty="0"/>
          </a:p>
          <a:p>
            <a:pPr marL="1085850" lvl="2" indent="-171450">
              <a:buFont typeface="Arial"/>
              <a:buChar char="•"/>
            </a:pPr>
            <a:r>
              <a:rPr lang="en-US" b="1" dirty="0"/>
              <a:t>Definition:</a:t>
            </a:r>
            <a:r>
              <a:rPr lang="en-US" dirty="0"/>
              <a:t> The square root of the average of squared errors between predicted and actual values.</a:t>
            </a:r>
            <a:endParaRPr lang="en-US" dirty="0">
              <a:ea typeface="Calibri"/>
              <a:cs typeface="Calibri"/>
            </a:endParaRPr>
          </a:p>
          <a:p>
            <a:pPr lvl="2"/>
            <a:r>
              <a:rPr lang="en-US" dirty="0"/>
              <a:t>
</a:t>
            </a:r>
            <a:endParaRPr lang="en-US" dirty="0">
              <a:ea typeface="Calibri"/>
              <a:cs typeface="Calibri"/>
            </a:endParaRPr>
          </a:p>
          <a:p>
            <a:pPr marL="628650" lvl="1" indent="-171450">
              <a:buFont typeface="Arial"/>
              <a:buChar char="•"/>
            </a:pPr>
            <a:r>
              <a:rPr lang="en-US" b="1" dirty="0"/>
              <a:t>Visualizations:</a:t>
            </a:r>
            <a:endParaRPr lang="en-US" dirty="0"/>
          </a:p>
          <a:p>
            <a:pPr marL="1085850" lvl="2" indent="-171450">
              <a:buFont typeface="Arial"/>
              <a:buChar char="•"/>
            </a:pPr>
            <a:r>
              <a:rPr lang="en-US" b="1" dirty="0"/>
              <a:t>Forecast Accuracy Plot:</a:t>
            </a:r>
            <a:r>
              <a:rPr lang="en-US" dirty="0"/>
              <a:t> Plot showing the forecasted values against actual values to visualize prediction accuracy.</a:t>
            </a:r>
            <a:endParaRPr lang="en-US" dirty="0">
              <a:ea typeface="Calibri"/>
              <a:cs typeface="Calibri"/>
            </a:endParaRPr>
          </a:p>
          <a:p>
            <a:pPr marL="1085850" lvl="2" indent="-171450">
              <a:buFont typeface="Arial"/>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t>11</a:t>
            </a:fld>
            <a:endParaRPr lang="en-US"/>
          </a:p>
        </p:txBody>
      </p:sp>
    </p:spTree>
    <p:extLst>
      <p:ext uri="{BB962C8B-B14F-4D97-AF65-F5344CB8AC3E}">
        <p14:creationId xmlns:p14="http://schemas.microsoft.com/office/powerpoint/2010/main" val="292946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10: AI Implementation Strategy for Southeastern Railway</a:t>
            </a:r>
          </a:p>
          <a:p>
            <a:r>
              <a:rPr lang="en-US" b="1" dirty="0"/>
              <a:t>Title:</a:t>
            </a:r>
            <a:r>
              <a:rPr lang="en-US" dirty="0"/>
              <a:t> AI Implementation Strategy for Southeastern Railway</a:t>
            </a:r>
          </a:p>
          <a:p>
            <a:r>
              <a:rPr lang="en-US" b="1" dirty="0"/>
              <a:t>Objective:</a:t>
            </a:r>
            <a:r>
              <a:rPr lang="en-US" dirty="0"/>
              <a:t> To provide a strategic roadmap for integrating AI technologies to enhance operations, optimize performance, and improve customer satisfaction within the Southeastern Railway.</a:t>
            </a:r>
          </a:p>
          <a:p>
            <a:r>
              <a:rPr lang="en-US" dirty="0"/>
              <a:t>**1. </a:t>
            </a:r>
            <a:r>
              <a:rPr lang="en-US" b="1" dirty="0"/>
              <a:t>AI Strategy Overview:</a:t>
            </a:r>
            <a:endParaRPr lang="en-US" dirty="0"/>
          </a:p>
          <a:p>
            <a:pPr marL="285750" indent="-285750">
              <a:buFont typeface="Arial"/>
              <a:buChar char="•"/>
            </a:pPr>
            <a:r>
              <a:rPr lang="en-US" b="1" dirty="0"/>
              <a:t>Goals:</a:t>
            </a:r>
            <a:endParaRPr lang="en-US" dirty="0"/>
          </a:p>
          <a:p>
            <a:pPr marL="285750" lvl="1" indent="-285750">
              <a:buFont typeface="Arial"/>
              <a:buChar char="•"/>
            </a:pPr>
            <a:r>
              <a:rPr lang="en-US" dirty="0"/>
              <a:t>Improve operational efficiency.</a:t>
            </a:r>
          </a:p>
          <a:p>
            <a:pPr marL="285750" lvl="1" indent="-285750">
              <a:buFont typeface="Arial"/>
              <a:buChar char="•"/>
            </a:pPr>
            <a:r>
              <a:rPr lang="en-US" dirty="0"/>
              <a:t>Enhance customer experience.</a:t>
            </a:r>
          </a:p>
          <a:p>
            <a:pPr marL="285750" lvl="1" indent="-285750">
              <a:buFont typeface="Arial"/>
              <a:buChar char="•"/>
            </a:pPr>
            <a:r>
              <a:rPr lang="en-US" dirty="0"/>
              <a:t>Optimize resource allocation.</a:t>
            </a:r>
          </a:p>
          <a:p>
            <a:pPr marL="285750" lvl="1" indent="-285750">
              <a:buFont typeface="Arial"/>
              <a:buChar char="•"/>
            </a:pPr>
            <a:r>
              <a:rPr lang="en-US" dirty="0"/>
              <a:t>Reduce operational costs.</a:t>
            </a:r>
          </a:p>
          <a:p>
            <a:pPr lvl="1"/>
            <a:r>
              <a:rPr lang="en-US" dirty="0"/>
              <a:t>**2. </a:t>
            </a:r>
            <a:r>
              <a:rPr lang="en-US" b="1" dirty="0"/>
              <a:t>AI Use Cases and Solutions:</a:t>
            </a:r>
            <a:endParaRPr lang="en-US" dirty="0"/>
          </a:p>
          <a:p>
            <a:pPr marL="285750" indent="-285750">
              <a:buFont typeface="Arial"/>
              <a:buChar char="•"/>
            </a:pPr>
            <a:r>
              <a:rPr lang="en-US" b="1" dirty="0"/>
              <a:t>Predictive Maintenance:</a:t>
            </a:r>
            <a:endParaRPr lang="en-US" dirty="0"/>
          </a:p>
          <a:p>
            <a:pPr marL="285750" lvl="1" indent="-285750">
              <a:buFont typeface="Arial"/>
              <a:buChar char="•"/>
            </a:pPr>
            <a:r>
              <a:rPr lang="en-US" b="1" dirty="0"/>
              <a:t>Objective:</a:t>
            </a:r>
            <a:r>
              <a:rPr lang="en-US" dirty="0"/>
              <a:t> Minimize downtime and maintenance costs by predicting equipment failures.</a:t>
            </a:r>
          </a:p>
          <a:p>
            <a:pPr marL="285750" lvl="1" indent="-285750">
              <a:buFont typeface="Arial"/>
              <a:buChar char="•"/>
            </a:pPr>
            <a:r>
              <a:rPr lang="en-US" b="1" dirty="0"/>
              <a:t>Implementation:</a:t>
            </a:r>
            <a:r>
              <a:rPr lang="en-US" dirty="0"/>
              <a:t> Use machine learning models to analyze sensor data from trains and infrastructure to predict failures.</a:t>
            </a:r>
          </a:p>
          <a:p>
            <a:pPr marL="285750" lvl="1" indent="-285750">
              <a:buFont typeface="Arial"/>
              <a:buChar char="•"/>
            </a:pPr>
            <a:r>
              <a:rPr lang="en-US" b="1" dirty="0"/>
              <a:t>Benefit:</a:t>
            </a:r>
            <a:r>
              <a:rPr lang="en-US" dirty="0"/>
              <a:t> Reduces unexpected breakdowns and improves safety.</a:t>
            </a:r>
          </a:p>
          <a:p>
            <a:pPr marL="285750" indent="-285750">
              <a:buFont typeface="Arial"/>
              <a:buChar char="•"/>
            </a:pPr>
            <a:r>
              <a:rPr lang="en-US" b="1" dirty="0"/>
              <a:t>Demand Forecasting:</a:t>
            </a:r>
            <a:endParaRPr lang="en-US" dirty="0"/>
          </a:p>
          <a:p>
            <a:pPr marL="285750" lvl="1" indent="-285750">
              <a:buFont typeface="Arial"/>
              <a:buChar char="•"/>
            </a:pPr>
            <a:r>
              <a:rPr lang="en-US" b="1" dirty="0"/>
              <a:t>Objective:</a:t>
            </a:r>
            <a:r>
              <a:rPr lang="en-US" dirty="0"/>
              <a:t> Accurately predict passenger demand and ticket sales.</a:t>
            </a:r>
          </a:p>
          <a:p>
            <a:pPr marL="285750" lvl="1" indent="-285750">
              <a:buFont typeface="Arial"/>
              <a:buChar char="•"/>
            </a:pPr>
            <a:r>
              <a:rPr lang="en-US" b="1" dirty="0"/>
              <a:t>Implementation:</a:t>
            </a:r>
            <a:r>
              <a:rPr lang="en-US" dirty="0"/>
              <a:t> Utilize time series forecasting models to anticipate future travel patterns and sales trends.</a:t>
            </a:r>
          </a:p>
          <a:p>
            <a:pPr marL="285750" lvl="1" indent="-285750">
              <a:buFont typeface="Arial"/>
              <a:buChar char="•"/>
            </a:pPr>
            <a:r>
              <a:rPr lang="en-US" b="1" dirty="0"/>
              <a:t>Benefit:</a:t>
            </a:r>
            <a:r>
              <a:rPr lang="en-US" dirty="0"/>
              <a:t> Enhances scheduling, staffing, and resource management.</a:t>
            </a:r>
          </a:p>
          <a:p>
            <a:pPr marL="285750" indent="-285750">
              <a:buFont typeface="Arial"/>
              <a:buChar char="•"/>
            </a:pPr>
            <a:r>
              <a:rPr lang="en-US" b="1" dirty="0"/>
              <a:t>Dynamic Pricing:</a:t>
            </a:r>
            <a:endParaRPr lang="en-US" dirty="0"/>
          </a:p>
          <a:p>
            <a:pPr marL="285750" lvl="1" indent="-285750">
              <a:buFont typeface="Arial"/>
              <a:buChar char="•"/>
            </a:pPr>
            <a:r>
              <a:rPr lang="en-US" b="1" dirty="0"/>
              <a:t>Objective:</a:t>
            </a:r>
            <a:r>
              <a:rPr lang="en-US" dirty="0"/>
              <a:t> Optimize ticket pricing based on demand fluctuations and customer behavior.</a:t>
            </a:r>
          </a:p>
          <a:p>
            <a:pPr marL="285750" lvl="1" indent="-285750">
              <a:buFont typeface="Arial"/>
              <a:buChar char="•"/>
            </a:pPr>
            <a:r>
              <a:rPr lang="en-US" b="1" dirty="0"/>
              <a:t>Implementation:</a:t>
            </a:r>
            <a:r>
              <a:rPr lang="en-US" dirty="0"/>
              <a:t> Apply machine learning algorithms to adjust ticket prices dynamically.</a:t>
            </a:r>
          </a:p>
          <a:p>
            <a:pPr marL="285750" lvl="1" indent="-285750">
              <a:buFont typeface="Arial"/>
              <a:buChar char="•"/>
            </a:pPr>
            <a:r>
              <a:rPr lang="en-US" b="1" dirty="0"/>
              <a:t>Benefit:</a:t>
            </a:r>
            <a:r>
              <a:rPr lang="en-US" dirty="0"/>
              <a:t> Maximizes revenue and adjusts prices according to market conditions.</a:t>
            </a:r>
          </a:p>
          <a:p>
            <a:pPr marL="285750" indent="-285750">
              <a:buFont typeface="Arial"/>
              <a:buChar char="•"/>
            </a:pPr>
            <a:r>
              <a:rPr lang="en-US" b="1" dirty="0"/>
              <a:t>Customer Service Chatbots:</a:t>
            </a:r>
            <a:endParaRPr lang="en-US" dirty="0"/>
          </a:p>
          <a:p>
            <a:pPr marL="285750" lvl="1" indent="-285750">
              <a:buFont typeface="Arial"/>
              <a:buChar char="•"/>
            </a:pPr>
            <a:r>
              <a:rPr lang="en-US" b="1" dirty="0"/>
              <a:t>Objective:</a:t>
            </a:r>
            <a:r>
              <a:rPr lang="en-US" dirty="0"/>
              <a:t> Provide 24/7 customer support and handle common queries.</a:t>
            </a:r>
          </a:p>
          <a:p>
            <a:pPr marL="285750" lvl="1" indent="-285750">
              <a:buFont typeface="Arial"/>
              <a:buChar char="•"/>
            </a:pPr>
            <a:r>
              <a:rPr lang="en-US" b="1" dirty="0"/>
              <a:t>Implementation:</a:t>
            </a:r>
            <a:r>
              <a:rPr lang="en-US" dirty="0"/>
              <a:t> Deploy AI-driven chatbots for real-time assistance and support.</a:t>
            </a:r>
          </a:p>
          <a:p>
            <a:pPr marL="285750" lvl="1" indent="-285750">
              <a:buFont typeface="Arial"/>
              <a:buChar char="•"/>
            </a:pPr>
            <a:r>
              <a:rPr lang="en-US" b="1" dirty="0"/>
              <a:t>Benefit:</a:t>
            </a:r>
            <a:r>
              <a:rPr lang="en-US" dirty="0"/>
              <a:t> Improves customer service efficiency and satisfaction.</a:t>
            </a:r>
          </a:p>
          <a:p>
            <a:pPr marL="285750" indent="-285750">
              <a:buFont typeface="Arial"/>
              <a:buChar char="•"/>
            </a:pPr>
            <a:r>
              <a:rPr lang="en-US" b="1" dirty="0"/>
              <a:t>Journey Optimization:</a:t>
            </a:r>
            <a:endParaRPr lang="en-US" dirty="0"/>
          </a:p>
          <a:p>
            <a:pPr marL="285750" lvl="1" indent="-285750">
              <a:buFont typeface="Arial"/>
              <a:buChar char="•"/>
            </a:pPr>
            <a:r>
              <a:rPr lang="en-US" b="1" dirty="0"/>
              <a:t>Objective:</a:t>
            </a:r>
            <a:r>
              <a:rPr lang="en-US" dirty="0"/>
              <a:t> Optimize route planning and reduce travel times.</a:t>
            </a:r>
          </a:p>
          <a:p>
            <a:pPr marL="285750" lvl="1" indent="-285750">
              <a:buFont typeface="Arial"/>
              <a:buChar char="•"/>
            </a:pPr>
            <a:r>
              <a:rPr lang="en-US" b="1" dirty="0"/>
              <a:t>Implementation:</a:t>
            </a:r>
            <a:r>
              <a:rPr lang="en-US" dirty="0"/>
              <a:t> Use AI to analyze historical journey data and optimize schedules and routes.</a:t>
            </a:r>
          </a:p>
          <a:p>
            <a:pPr marL="285750" lvl="1" indent="-285750">
              <a:buFont typeface="Arial"/>
              <a:buChar char="•"/>
            </a:pPr>
            <a:r>
              <a:rPr lang="en-US" b="1" dirty="0"/>
              <a:t>Benefit:</a:t>
            </a:r>
            <a:r>
              <a:rPr lang="en-US" dirty="0"/>
              <a:t> Enhances operational efficiency and reduces delays.</a:t>
            </a:r>
          </a:p>
          <a:p>
            <a:pPr lvl="1"/>
            <a:r>
              <a:rPr lang="en-US" dirty="0"/>
              <a:t>**3. </a:t>
            </a:r>
            <a:r>
              <a:rPr lang="en-US" b="1" dirty="0"/>
              <a:t>Implementation Steps:</a:t>
            </a:r>
            <a:endParaRPr lang="en-US" dirty="0"/>
          </a:p>
          <a:p>
            <a:pPr marL="285750" indent="-285750">
              <a:buFont typeface="Arial"/>
              <a:buChar char="•"/>
            </a:pPr>
            <a:r>
              <a:rPr lang="en-US" b="1" dirty="0"/>
              <a:t>Phase 1: Pilot Projects</a:t>
            </a:r>
            <a:endParaRPr lang="en-US" dirty="0"/>
          </a:p>
          <a:p>
            <a:pPr marL="285750" lvl="1" indent="-285750">
              <a:buFont typeface="Arial"/>
              <a:buChar char="•"/>
            </a:pPr>
            <a:r>
              <a:rPr lang="en-US" b="1" dirty="0"/>
              <a:t>Selection:</a:t>
            </a:r>
            <a:r>
              <a:rPr lang="en-US" dirty="0"/>
              <a:t> Choose specific use cases for initial implementation (e.g., predictive maintenance, demand forecasting).</a:t>
            </a:r>
          </a:p>
          <a:p>
            <a:pPr marL="285750" lvl="1" indent="-285750">
              <a:buFont typeface="Arial"/>
              <a:buChar char="•"/>
            </a:pPr>
            <a:r>
              <a:rPr lang="en-US" b="1" dirty="0"/>
              <a:t>Execution:</a:t>
            </a:r>
            <a:r>
              <a:rPr lang="en-US" dirty="0"/>
              <a:t> Run pilot projects to test feasibility and refine models.</a:t>
            </a:r>
          </a:p>
          <a:p>
            <a:pPr marL="285750" lvl="1" indent="-285750">
              <a:buFont typeface="Arial"/>
              <a:buChar char="•"/>
            </a:pPr>
            <a:r>
              <a:rPr lang="en-US" b="1" dirty="0"/>
              <a:t>Evaluation:</a:t>
            </a:r>
            <a:r>
              <a:rPr lang="en-US" dirty="0"/>
              <a:t> Assess pilot outcomes and gather feedback.</a:t>
            </a:r>
          </a:p>
          <a:p>
            <a:pPr marL="285750" indent="-285750">
              <a:buFont typeface="Arial"/>
              <a:buChar char="•"/>
            </a:pPr>
            <a:r>
              <a:rPr lang="en-US" b="1" dirty="0"/>
              <a:t>Phase 2: Scaling Up</a:t>
            </a:r>
            <a:endParaRPr lang="en-US" dirty="0"/>
          </a:p>
          <a:p>
            <a:pPr marL="285750" lvl="1" indent="-285750">
              <a:buFont typeface="Arial"/>
              <a:buChar char="•"/>
            </a:pPr>
            <a:r>
              <a:rPr lang="en-US" b="1" dirty="0"/>
              <a:t>Integration:</a:t>
            </a:r>
            <a:r>
              <a:rPr lang="en-US" dirty="0"/>
              <a:t> Expand successful pilot projects to broader operations.</a:t>
            </a:r>
          </a:p>
          <a:p>
            <a:pPr marL="285750" lvl="1" indent="-285750">
              <a:buFont typeface="Arial"/>
              <a:buChar char="•"/>
            </a:pPr>
            <a:r>
              <a:rPr lang="en-US" b="1" dirty="0"/>
              <a:t>Training:</a:t>
            </a:r>
            <a:r>
              <a:rPr lang="en-US" dirty="0"/>
              <a:t> Train staff and integrate AI tools into existing systems.</a:t>
            </a:r>
          </a:p>
          <a:p>
            <a:pPr marL="285750" lvl="1" indent="-285750">
              <a:buFont typeface="Arial"/>
              <a:buChar char="•"/>
            </a:pPr>
            <a:r>
              <a:rPr lang="en-US" b="1" dirty="0"/>
              <a:t>Monitoring:</a:t>
            </a:r>
            <a:r>
              <a:rPr lang="en-US" dirty="0"/>
              <a:t> Continuously monitor performance and make necessary adjustments.</a:t>
            </a:r>
          </a:p>
          <a:p>
            <a:pPr marL="285750" indent="-285750">
              <a:buFont typeface="Arial"/>
              <a:buChar char="•"/>
            </a:pPr>
            <a:r>
              <a:rPr lang="en-US" b="1" dirty="0"/>
              <a:t>Phase 3: Full Deployment</a:t>
            </a:r>
            <a:endParaRPr lang="en-US" dirty="0"/>
          </a:p>
          <a:p>
            <a:pPr marL="285750" lvl="1" indent="-285750">
              <a:buFont typeface="Arial"/>
              <a:buChar char="•"/>
            </a:pPr>
            <a:r>
              <a:rPr lang="en-US" b="1" dirty="0"/>
              <a:t>Expansion:</a:t>
            </a:r>
            <a:r>
              <a:rPr lang="en-US" dirty="0"/>
              <a:t> Roll out AI solutions across all relevant areas of the organization.</a:t>
            </a:r>
          </a:p>
          <a:p>
            <a:pPr marL="285750" lvl="1" indent="-285750">
              <a:buFont typeface="Arial"/>
              <a:buChar char="•"/>
            </a:pPr>
            <a:r>
              <a:rPr lang="en-US" b="1" dirty="0"/>
              <a:t>Optimization:</a:t>
            </a:r>
            <a:r>
              <a:rPr lang="en-US" dirty="0"/>
              <a:t> Regularly update models and systems based on new data and insights.</a:t>
            </a:r>
          </a:p>
          <a:p>
            <a:pPr marL="285750" lvl="1" indent="-285750">
              <a:buFont typeface="Arial"/>
              <a:buChar char="•"/>
            </a:pPr>
            <a:r>
              <a:rPr lang="en-US" b="1" dirty="0"/>
              <a:t>Evaluation:</a:t>
            </a:r>
            <a:r>
              <a:rPr lang="en-US" dirty="0"/>
              <a:t> Conduct comprehensive evaluations to measure impact and ROI.</a:t>
            </a:r>
          </a:p>
          <a:p>
            <a:pPr lvl="1"/>
            <a:r>
              <a:rPr lang="en-US" dirty="0"/>
              <a:t>**4. </a:t>
            </a:r>
            <a:r>
              <a:rPr lang="en-US" b="1" dirty="0"/>
              <a:t>Key Success Factors:</a:t>
            </a:r>
            <a:endParaRPr lang="en-US" dirty="0"/>
          </a:p>
          <a:p>
            <a:pPr marL="285750" indent="-285750">
              <a:buFont typeface="Arial"/>
              <a:buChar char="•"/>
            </a:pPr>
            <a:r>
              <a:rPr lang="en-US" b="1" dirty="0"/>
              <a:t>Data Quality:</a:t>
            </a:r>
            <a:r>
              <a:rPr lang="en-US" dirty="0"/>
              <a:t> Ensure high-quality, clean data for accurate AI model performance.</a:t>
            </a:r>
          </a:p>
          <a:p>
            <a:pPr marL="285750" indent="-285750">
              <a:buFont typeface="Arial"/>
              <a:buChar char="•"/>
            </a:pPr>
            <a:r>
              <a:rPr lang="en-US" b="1" dirty="0"/>
              <a:t>Change Management:</a:t>
            </a:r>
            <a:r>
              <a:rPr lang="en-US" dirty="0"/>
              <a:t> Manage organizational change and train employees to work with AI tools.</a:t>
            </a:r>
          </a:p>
          <a:p>
            <a:pPr marL="285750" indent="-285750">
              <a:buFont typeface="Arial"/>
              <a:buChar char="•"/>
            </a:pPr>
            <a:r>
              <a:rPr lang="en-US" b="1" dirty="0"/>
              <a:t>Stakeholder Engagement:</a:t>
            </a:r>
            <a:r>
              <a:rPr lang="en-US" dirty="0"/>
              <a:t> Involve key stakeholders in the planning and implementation process.</a:t>
            </a:r>
          </a:p>
          <a:p>
            <a:pPr marL="285750" indent="-285750">
              <a:buFont typeface="Arial"/>
              <a:buChar char="•"/>
            </a:pPr>
            <a:r>
              <a:rPr lang="en-US" b="1" dirty="0"/>
              <a:t>Continuous Improvement:</a:t>
            </a:r>
            <a:r>
              <a:rPr lang="en-US" dirty="0"/>
              <a:t> Regularly review and update AI strategies to align with evolving needs and technologies.</a:t>
            </a:r>
          </a:p>
          <a:p>
            <a:r>
              <a:rPr lang="en-US" dirty="0"/>
              <a:t>**5. </a:t>
            </a:r>
            <a:r>
              <a:rPr lang="en-US" b="1" dirty="0"/>
              <a:t>Challenges and Mitigation:</a:t>
            </a:r>
            <a:endParaRPr lang="en-US" dirty="0"/>
          </a:p>
          <a:p>
            <a:pPr marL="285750" indent="-285750">
              <a:buFont typeface="Arial"/>
              <a:buChar char="•"/>
            </a:pPr>
            <a:r>
              <a:rPr lang="en-US" b="1" dirty="0"/>
              <a:t>Data Privacy:</a:t>
            </a:r>
            <a:r>
              <a:rPr lang="en-US" dirty="0"/>
              <a:t> Implement robust data protection measures to ensure compliance with regulations.</a:t>
            </a:r>
          </a:p>
          <a:p>
            <a:pPr marL="285750" indent="-285750">
              <a:buFont typeface="Arial"/>
              <a:buChar char="•"/>
            </a:pPr>
            <a:r>
              <a:rPr lang="en-US" b="1" dirty="0"/>
              <a:t>Integration Complexity:</a:t>
            </a:r>
            <a:r>
              <a:rPr lang="en-US" dirty="0"/>
              <a:t> Develop a detailed integration plan to address technical and operational challenges.</a:t>
            </a:r>
          </a:p>
          <a:p>
            <a:pPr marL="285750" indent="-285750">
              <a:buFont typeface="Arial"/>
              <a:buChar char="•"/>
            </a:pPr>
            <a:r>
              <a:rPr lang="en-US" b="1" dirty="0"/>
              <a:t>Cost:</a:t>
            </a:r>
            <a:r>
              <a:rPr lang="en-US" dirty="0"/>
              <a:t> Conduct a cost-benefit analysis to justify AI investments and ensure alignment with budget constraints.</a:t>
            </a:r>
          </a:p>
          <a:p>
            <a:r>
              <a:rPr lang="en-US" dirty="0"/>
              <a:t>**6. </a:t>
            </a:r>
            <a:r>
              <a:rPr lang="en-US" b="1" dirty="0"/>
              <a:t>Conclusion:</a:t>
            </a:r>
            <a:endParaRPr lang="en-US" dirty="0"/>
          </a:p>
          <a:p>
            <a:pPr marL="285750" indent="-285750">
              <a:buFont typeface="Arial"/>
              <a:buChar char="•"/>
            </a:pPr>
            <a:r>
              <a:rPr lang="en-US" b="1" dirty="0"/>
              <a:t>Summary:</a:t>
            </a:r>
            <a:r>
              <a:rPr lang="en-US" dirty="0"/>
              <a:t> Recap the strategic benefits of AI for the Southeastern Railway.</a:t>
            </a:r>
          </a:p>
          <a:p>
            <a:pPr marL="285750" indent="-285750">
              <a:buFont typeface="Arial"/>
              <a:buChar char="•"/>
            </a:pPr>
            <a:r>
              <a:rPr lang="en-US" b="1" dirty="0"/>
              <a:t>Call to Action:</a:t>
            </a:r>
            <a:r>
              <a:rPr lang="en-US" dirty="0"/>
              <a:t> Encourage the initiation of pilot projects and continued investment in AI technologies.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rPr lang="en-US"/>
              <a:t>12</a:t>
            </a:fld>
            <a:endParaRPr lang="en-US"/>
          </a:p>
        </p:txBody>
      </p:sp>
    </p:spTree>
    <p:extLst>
      <p:ext uri="{BB962C8B-B14F-4D97-AF65-F5344CB8AC3E}">
        <p14:creationId xmlns:p14="http://schemas.microsoft.com/office/powerpoint/2010/main" val="399304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11: Challenges and Considerations</a:t>
            </a:r>
          </a:p>
          <a:p>
            <a:r>
              <a:rPr lang="en-US" b="1"/>
              <a:t>Title:</a:t>
            </a:r>
            <a:r>
              <a:rPr lang="en-US"/>
              <a:t> Challenges and Considerations in Implementing AI for Southeastern Railway</a:t>
            </a:r>
          </a:p>
          <a:p>
            <a:r>
              <a:rPr lang="en-US" b="1" dirty="0"/>
              <a:t>Objective:</a:t>
            </a:r>
            <a:r>
              <a:rPr lang="en-US" dirty="0"/>
              <a:t> To identify and address the key challenges and considerations associated with implementing AI technologies within the Southeastern Railway, and to propose strategies for overcoming these hurdles.</a:t>
            </a:r>
            <a:endParaRPr lang="en-US" dirty="0">
              <a:ea typeface="Calibri"/>
              <a:cs typeface="Calibri"/>
            </a:endParaRPr>
          </a:p>
          <a:p>
            <a:endParaRPr lang="en-US"/>
          </a:p>
          <a:p>
            <a:endParaRPr lang="en-US"/>
          </a:p>
          <a:p>
            <a:r>
              <a:rPr lang="en-US" dirty="0"/>
              <a:t>**1. </a:t>
            </a:r>
            <a:r>
              <a:rPr lang="en-US" b="1" dirty="0"/>
              <a:t>Data Quality and Availability:</a:t>
            </a:r>
            <a:endParaRPr lang="en-US" dirty="0"/>
          </a:p>
          <a:p>
            <a:pPr marL="285750" indent="-285750">
              <a:buFont typeface="Arial"/>
              <a:buChar char="•"/>
            </a:pPr>
            <a:r>
              <a:rPr lang="en-US" b="1" dirty="0"/>
              <a:t>Challenge:</a:t>
            </a:r>
            <a:r>
              <a:rPr lang="en-US" dirty="0"/>
              <a:t> AI models rely on high-quality, accurate, and comprehensive data. Incomplete or inconsistent data can lead to unreliable predictions and insights.</a:t>
            </a:r>
            <a:endParaRPr lang="en-US" dirty="0">
              <a:ea typeface="Calibri"/>
              <a:cs typeface="Calibri"/>
            </a:endParaRPr>
          </a:p>
          <a:p>
            <a:pPr marL="285750" indent="-285750">
              <a:buFont typeface="Arial"/>
              <a:buChar char="•"/>
            </a:pPr>
            <a:r>
              <a:rPr lang="en-US" b="1" dirty="0"/>
              <a:t>Consideration:</a:t>
            </a:r>
            <a:r>
              <a:rPr lang="en-US" dirty="0"/>
              <a:t> Ensure robust data collection processes and invest in data cleaning and preprocessing. Implement regular data audits and validation procedures.</a:t>
            </a:r>
            <a:endParaRPr lang="en-US" dirty="0">
              <a:ea typeface="Calibri"/>
              <a:cs typeface="Calibri"/>
            </a:endParaRPr>
          </a:p>
          <a:p>
            <a:r>
              <a:rPr lang="en-US" dirty="0"/>
              <a:t>**2. </a:t>
            </a:r>
            <a:r>
              <a:rPr lang="en-US" b="1" dirty="0"/>
              <a:t>Integration with Legacy Systems:</a:t>
            </a:r>
            <a:endParaRPr lang="en-US" dirty="0"/>
          </a:p>
          <a:p>
            <a:pPr marL="285750" indent="-285750">
              <a:buFont typeface="Arial"/>
              <a:buChar char="•"/>
            </a:pPr>
            <a:r>
              <a:rPr lang="en-US" b="1" dirty="0"/>
              <a:t>Challenge:</a:t>
            </a:r>
            <a:r>
              <a:rPr lang="en-US" dirty="0"/>
              <a:t> Integrating AI solutions with existing legacy systems can be complex and may require significant modifications.</a:t>
            </a:r>
            <a:endParaRPr lang="en-US" dirty="0">
              <a:ea typeface="Calibri"/>
              <a:cs typeface="Calibri"/>
            </a:endParaRPr>
          </a:p>
          <a:p>
            <a:pPr marL="285750" indent="-285750">
              <a:buFont typeface="Arial"/>
              <a:buChar char="•"/>
            </a:pPr>
            <a:r>
              <a:rPr lang="en-US" b="1" dirty="0"/>
              <a:t>Consideration:</a:t>
            </a:r>
            <a:r>
              <a:rPr lang="en-US" dirty="0"/>
              <a:t> Develop a clear integration strategy that includes compatibility checks and incremental implementation. Consider using middleware or APIs to bridge gaps between new AI systems and legacy infrastructure.</a:t>
            </a:r>
            <a:endParaRPr lang="en-US" dirty="0">
              <a:ea typeface="Calibri"/>
              <a:cs typeface="Calibri"/>
            </a:endParaRPr>
          </a:p>
          <a:p>
            <a:r>
              <a:rPr lang="en-US" dirty="0"/>
              <a:t>**3. </a:t>
            </a:r>
            <a:r>
              <a:rPr lang="en-US" b="1" dirty="0"/>
              <a:t>Cost and Resource Allocation:</a:t>
            </a:r>
            <a:endParaRPr lang="en-US" dirty="0"/>
          </a:p>
          <a:p>
            <a:pPr marL="285750" indent="-285750">
              <a:buFont typeface="Arial"/>
              <a:buChar char="•"/>
            </a:pPr>
            <a:r>
              <a:rPr lang="en-US" b="1" dirty="0"/>
              <a:t>Challenge:</a:t>
            </a:r>
            <a:r>
              <a:rPr lang="en-US" dirty="0"/>
              <a:t> The initial cost of implementing AI technologies can be high, including expenses for technology, training, and infrastructure.</a:t>
            </a:r>
          </a:p>
          <a:p>
            <a:pPr marL="285750" indent="-285750">
              <a:buFont typeface="Arial"/>
              <a:buChar char="•"/>
            </a:pPr>
            <a:r>
              <a:rPr lang="en-US" b="1" dirty="0"/>
              <a:t>Consideration:</a:t>
            </a:r>
            <a:r>
              <a:rPr lang="en-US" dirty="0"/>
              <a:t> Perform a thorough cost-benefit analysis to justify the investment. Explore phased implementation and funding options, and consider leveraging grants or partnerships.</a:t>
            </a:r>
          </a:p>
          <a:p>
            <a:r>
              <a:rPr lang="en-US" dirty="0"/>
              <a:t>**4. </a:t>
            </a:r>
            <a:r>
              <a:rPr lang="en-US" b="1" dirty="0"/>
              <a:t>Change Management:</a:t>
            </a:r>
            <a:endParaRPr lang="en-US" dirty="0"/>
          </a:p>
          <a:p>
            <a:pPr marL="285750" indent="-285750">
              <a:buFont typeface="Arial"/>
              <a:buChar char="•"/>
            </a:pPr>
            <a:r>
              <a:rPr lang="en-US" b="1" dirty="0"/>
              <a:t>Challenge:</a:t>
            </a:r>
            <a:r>
              <a:rPr lang="en-US" dirty="0"/>
              <a:t> AI implementation can face resistance from employees and stakeholders who are accustomed to existing processes.</a:t>
            </a:r>
          </a:p>
          <a:p>
            <a:pPr marL="285750" indent="-285750">
              <a:buFont typeface="Arial"/>
              <a:buChar char="•"/>
            </a:pPr>
            <a:r>
              <a:rPr lang="en-US" b="1" dirty="0"/>
              <a:t>Consideration:</a:t>
            </a:r>
            <a:r>
              <a:rPr lang="en-US" dirty="0"/>
              <a:t> Develop a comprehensive change management plan that includes training, communication, and support. Engage employees early in the process and address their concerns proactively.</a:t>
            </a:r>
          </a:p>
          <a:p>
            <a:r>
              <a:rPr lang="en-US" dirty="0"/>
              <a:t>**5. </a:t>
            </a:r>
            <a:r>
              <a:rPr lang="en-US" b="1" dirty="0"/>
              <a:t>Skill Gaps and Training:</a:t>
            </a:r>
            <a:endParaRPr lang="en-US" dirty="0"/>
          </a:p>
          <a:p>
            <a:pPr marL="285750" indent="-285750">
              <a:buFont typeface="Arial"/>
              <a:buChar char="•"/>
            </a:pPr>
            <a:r>
              <a:rPr lang="en-US" b="1" dirty="0"/>
              <a:t>Challenge:</a:t>
            </a:r>
            <a:r>
              <a:rPr lang="en-US" dirty="0"/>
              <a:t> AI technologies require specialized skills that may not be readily available within the existing workforce.</a:t>
            </a:r>
          </a:p>
          <a:p>
            <a:pPr marL="285750" indent="-285750">
              <a:buFont typeface="Arial"/>
              <a:buChar char="•"/>
            </a:pPr>
            <a:r>
              <a:rPr lang="en-US" b="1" dirty="0"/>
              <a:t>Consideration:</a:t>
            </a:r>
            <a:r>
              <a:rPr lang="en-US" dirty="0"/>
              <a:t> Invest in training programs to upskill current employees and consider hiring or consulting with AI experts. Foster a culture of continuous learning and development.</a:t>
            </a:r>
          </a:p>
          <a:p>
            <a:r>
              <a:rPr lang="en-US" dirty="0"/>
              <a:t>**6. </a:t>
            </a:r>
            <a:r>
              <a:rPr lang="en-US" b="1" dirty="0"/>
              <a:t>Ethical and Regulatory Compliance:</a:t>
            </a:r>
            <a:endParaRPr lang="en-US" dirty="0"/>
          </a:p>
          <a:p>
            <a:pPr marL="285750" indent="-285750">
              <a:buFont typeface="Arial"/>
              <a:buChar char="•"/>
            </a:pPr>
            <a:r>
              <a:rPr lang="en-US" b="1" dirty="0"/>
              <a:t>Challenge:</a:t>
            </a:r>
            <a:r>
              <a:rPr lang="en-US" dirty="0"/>
              <a:t> Ensuring that AI systems comply with ethical standards and regulatory requirements is critical to avoid legal issues and maintain public trust.</a:t>
            </a:r>
          </a:p>
          <a:p>
            <a:pPr marL="285750" indent="-285750">
              <a:buFont typeface="Arial"/>
              <a:buChar char="•"/>
            </a:pPr>
            <a:r>
              <a:rPr lang="en-US" b="1" dirty="0"/>
              <a:t>Consideration:</a:t>
            </a:r>
            <a:r>
              <a:rPr lang="en-US" dirty="0"/>
              <a:t> Stay informed about relevant regulations and ethical guidelines. Implement robust governance frameworks and conduct regular audits to ensure compliance.</a:t>
            </a:r>
          </a:p>
          <a:p>
            <a:r>
              <a:rPr lang="en-US" dirty="0"/>
              <a:t>**7. </a:t>
            </a:r>
            <a:r>
              <a:rPr lang="en-US" b="1" dirty="0"/>
              <a:t>Data Privacy and Security:</a:t>
            </a:r>
            <a:endParaRPr lang="en-US" dirty="0"/>
          </a:p>
          <a:p>
            <a:pPr marL="285750" indent="-285750">
              <a:buFont typeface="Arial"/>
              <a:buChar char="•"/>
            </a:pPr>
            <a:r>
              <a:rPr lang="en-US" b="1" dirty="0"/>
              <a:t>Challenge:</a:t>
            </a:r>
            <a:r>
              <a:rPr lang="en-US" dirty="0"/>
              <a:t> Handling sensitive data, such as passenger information, requires stringent security measures to prevent breaches and misuse.</a:t>
            </a:r>
          </a:p>
          <a:p>
            <a:pPr marL="285750" indent="-285750">
              <a:buFont typeface="Arial"/>
              <a:buChar char="•"/>
            </a:pPr>
            <a:r>
              <a:rPr lang="en-US" b="1" dirty="0"/>
              <a:t>Consideration:</a:t>
            </a:r>
            <a:r>
              <a:rPr lang="en-US" dirty="0"/>
              <a:t> Implement strong data security protocols, including encryption and access controls. Ensure compliance with data protection regulations such as GDPR or CCPA.</a:t>
            </a:r>
          </a:p>
          <a:p>
            <a:r>
              <a:rPr lang="en-US" dirty="0"/>
              <a:t>**8. </a:t>
            </a:r>
            <a:r>
              <a:rPr lang="en-US" b="1" dirty="0"/>
              <a:t>Model Accuracy and Reliability:</a:t>
            </a:r>
            <a:endParaRPr lang="en-US" dirty="0"/>
          </a:p>
          <a:p>
            <a:pPr marL="285750" indent="-285750">
              <a:buFont typeface="Arial"/>
              <a:buChar char="•"/>
            </a:pPr>
            <a:r>
              <a:rPr lang="en-US" b="1" dirty="0"/>
              <a:t>Challenge:</a:t>
            </a:r>
            <a:r>
              <a:rPr lang="en-US" dirty="0"/>
              <a:t> AI models need to be accurate and reliable to deliver value. Inaccurate models can lead to poor decision-making and operational issues.</a:t>
            </a:r>
          </a:p>
          <a:p>
            <a:pPr marL="285750" indent="-285750">
              <a:buFont typeface="Arial"/>
              <a:buChar char="•"/>
            </a:pPr>
            <a:r>
              <a:rPr lang="en-US" b="1" dirty="0"/>
              <a:t>Consideration:</a:t>
            </a:r>
            <a:r>
              <a:rPr lang="en-US" dirty="0"/>
              <a:t> Regularly evaluate and update AI models using new data and performance metrics. Implement validation techniques and continuous monitoring to ensure model reliability.</a:t>
            </a:r>
          </a:p>
          <a:p>
            <a:r>
              <a:rPr lang="en-US" dirty="0"/>
              <a:t>**9. </a:t>
            </a:r>
            <a:r>
              <a:rPr lang="en-US" b="1" dirty="0"/>
              <a:t>Scalability and Flexibility:</a:t>
            </a:r>
            <a:endParaRPr lang="en-US" dirty="0"/>
          </a:p>
          <a:p>
            <a:pPr marL="285750" indent="-285750">
              <a:buFont typeface="Arial"/>
              <a:buChar char="•"/>
            </a:pPr>
            <a:r>
              <a:rPr lang="en-US" b="1" dirty="0"/>
              <a:t>Challenge:</a:t>
            </a:r>
            <a:r>
              <a:rPr lang="en-US" dirty="0"/>
              <a:t> AI solutions must be scalable to handle increasing data volumes and adaptable to evolving needs.</a:t>
            </a:r>
          </a:p>
          <a:p>
            <a:pPr marL="285750" indent="-285750">
              <a:buFont typeface="Arial"/>
              <a:buChar char="•"/>
            </a:pPr>
            <a:r>
              <a:rPr lang="en-US" b="1" dirty="0"/>
              <a:t>Consideration:</a:t>
            </a:r>
            <a:r>
              <a:rPr lang="en-US" dirty="0"/>
              <a:t> Design AI systems with scalability in mind and ensure they can be easily adapted to new use cases or changes in the business environment.</a:t>
            </a:r>
          </a:p>
          <a:p>
            <a:r>
              <a:rPr lang="en-US" dirty="0"/>
              <a:t>**10. </a:t>
            </a:r>
            <a:r>
              <a:rPr lang="en-US" b="1" dirty="0"/>
              <a:t>Performance Monitoring and Evaluation:</a:t>
            </a:r>
            <a:endParaRPr lang="en-US" dirty="0"/>
          </a:p>
          <a:p>
            <a:pPr marL="285750" indent="-285750">
              <a:buFont typeface="Arial"/>
              <a:buChar char="•"/>
            </a:pPr>
            <a:r>
              <a:rPr lang="en-US" b="1" dirty="0"/>
              <a:t>Challenge:</a:t>
            </a:r>
            <a:r>
              <a:rPr lang="en-US" dirty="0"/>
              <a:t> Continuous monitoring and evaluation of AI performance are essential for ensuring long-term success.</a:t>
            </a:r>
          </a:p>
          <a:p>
            <a:pPr marL="285750" indent="-285750">
              <a:buFont typeface="Arial"/>
              <a:buChar char="•"/>
            </a:pPr>
            <a:r>
              <a:rPr lang="en-US" b="1" dirty="0"/>
              <a:t>Consideration:</a:t>
            </a:r>
            <a:r>
              <a:rPr lang="en-US" dirty="0"/>
              <a:t> Establish performance metrics and monitoring tools to track AI system effectiveness. Use feedback loops to make iterative improvements based on performance data.</a:t>
            </a:r>
          </a:p>
          <a:p>
            <a:r>
              <a:rPr lang="en-US" dirty="0"/>
              <a:t>**11. </a:t>
            </a:r>
            <a:r>
              <a:rPr lang="en-US" b="1" dirty="0"/>
              <a:t>Vendor Management:</a:t>
            </a:r>
            <a:endParaRPr lang="en-US" dirty="0"/>
          </a:p>
          <a:p>
            <a:pPr marL="285750" indent="-285750">
              <a:buFont typeface="Arial"/>
              <a:buChar char="•"/>
            </a:pPr>
            <a:r>
              <a:rPr lang="en-US" b="1" dirty="0"/>
              <a:t>Challenge:</a:t>
            </a:r>
            <a:r>
              <a:rPr lang="en-US" dirty="0"/>
              <a:t> Choosing and managing vendors for AI technology and services can be challenging.</a:t>
            </a:r>
          </a:p>
          <a:p>
            <a:pPr marL="285750" indent="-285750">
              <a:buFont typeface="Arial"/>
              <a:buChar char="•"/>
            </a:pPr>
            <a:r>
              <a:rPr lang="en-US" b="1" dirty="0"/>
              <a:t>Consideration:</a:t>
            </a:r>
            <a:r>
              <a:rPr lang="en-US" dirty="0"/>
              <a:t> Conduct thorough vendor evaluations and establish clear contracts and service level agreements (SLAs). Maintain regular communication and performance reviews with vendors.</a:t>
            </a:r>
          </a:p>
          <a:p>
            <a:r>
              <a:rPr lang="en-US" dirty="0"/>
              <a:t>**12. </a:t>
            </a:r>
            <a:r>
              <a:rPr lang="en-US" b="1" dirty="0"/>
              <a:t>Customer Acceptance:</a:t>
            </a:r>
            <a:endParaRPr lang="en-US" dirty="0"/>
          </a:p>
          <a:p>
            <a:pPr marL="285750" indent="-285750">
              <a:buFont typeface="Arial"/>
              <a:buChar char="•"/>
            </a:pPr>
            <a:r>
              <a:rPr lang="en-US" b="1" dirty="0"/>
              <a:t>Challenge:</a:t>
            </a:r>
            <a:r>
              <a:rPr lang="en-US" dirty="0"/>
              <a:t> Ensuring that customers accept and trust AI-driven services can be a barrier to successful implementation.</a:t>
            </a:r>
          </a:p>
          <a:p>
            <a:pPr marL="285750" indent="-285750">
              <a:buFont typeface="Arial"/>
              <a:buChar char="•"/>
            </a:pPr>
            <a:r>
              <a:rPr lang="en-US" b="1" dirty="0"/>
              <a:t>Consideration:</a:t>
            </a:r>
            <a:r>
              <a:rPr lang="en-US" dirty="0"/>
              <a:t> Communicate the benefits of AI technologies to customers and provide transparent information about how their data is used. Implement user-friendly interfaces and provide support for any issues.</a:t>
            </a:r>
          </a:p>
          <a:p>
            <a:endParaRPr lang="en-US"/>
          </a:p>
          <a:p>
            <a:endParaRPr lang="en-US"/>
          </a:p>
          <a:p>
            <a:r>
              <a:rPr lang="en-US" b="1" dirty="0"/>
              <a:t>Notes for Presentation:</a:t>
            </a:r>
            <a:endParaRPr lang="en-US" dirty="0"/>
          </a:p>
          <a:p>
            <a:pPr marL="285750" indent="-285750">
              <a:buFont typeface="Arial"/>
              <a:buChar char="•"/>
            </a:pPr>
            <a:r>
              <a:rPr lang="en-US" b="1" dirty="0"/>
              <a:t>Visuals and Graphics:</a:t>
            </a:r>
            <a:endParaRPr lang="en-US" dirty="0"/>
          </a:p>
          <a:p>
            <a:pPr marL="285750" lvl="1" indent="-285750">
              <a:buFont typeface="Arial"/>
              <a:buChar char="•"/>
            </a:pPr>
            <a:r>
              <a:rPr lang="en-US" dirty="0"/>
              <a:t>Use diagrams or flowcharts to illustrate integration processes and change management strategies.</a:t>
            </a:r>
          </a:p>
          <a:p>
            <a:pPr marL="285750" lvl="1" indent="-285750">
              <a:buFont typeface="Arial"/>
              <a:buChar char="•"/>
            </a:pPr>
            <a:r>
              <a:rPr lang="en-US" dirty="0"/>
              <a:t>Include bullet points or tables to summarize challenges and considerations for clarity.</a:t>
            </a:r>
          </a:p>
          <a:p>
            <a:pPr marL="285750" indent="-285750">
              <a:buFont typeface="Arial"/>
              <a:buChar char="•"/>
            </a:pPr>
            <a:r>
              <a:rPr lang="en-US" b="1" dirty="0"/>
              <a:t>Examples:</a:t>
            </a:r>
            <a:endParaRPr lang="en-US" dirty="0"/>
          </a:p>
          <a:p>
            <a:pPr marL="285750" lvl="1" indent="-285750">
              <a:buFont typeface="Arial"/>
              <a:buChar char="•"/>
            </a:pPr>
            <a:r>
              <a:rPr lang="en-US" dirty="0"/>
              <a:t>Provide real-world examples of challenges faced by other organizations in implementing AI and how they were addressed.</a:t>
            </a:r>
          </a:p>
          <a:p>
            <a:pPr marL="285750" indent="-285750">
              <a:buFont typeface="Arial"/>
              <a:buChar char="•"/>
            </a:pPr>
            <a:r>
              <a:rPr lang="en-US" b="1" dirty="0"/>
              <a:t>Q&amp;A:</a:t>
            </a:r>
            <a:endParaRPr lang="en-US" dirty="0"/>
          </a:p>
          <a:p>
            <a:pPr marL="285750" lvl="1" indent="-285750">
              <a:buFont typeface="Arial"/>
              <a:buChar char="•"/>
            </a:pPr>
            <a:r>
              <a:rPr lang="en-US" dirty="0"/>
              <a:t>Be prepared to discuss specific challenges related to the Southeastern Railway’s context and how the proposed strategies can be tailored to address them.</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rPr lang="en-US"/>
              <a:t>13</a:t>
            </a:fld>
            <a:endParaRPr lang="en-US"/>
          </a:p>
        </p:txBody>
      </p:sp>
    </p:spTree>
    <p:extLst>
      <p:ext uri="{BB962C8B-B14F-4D97-AF65-F5344CB8AC3E}">
        <p14:creationId xmlns:p14="http://schemas.microsoft.com/office/powerpoint/2010/main" val="3335938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12: Conclusion</a:t>
            </a:r>
          </a:p>
          <a:p>
            <a:r>
              <a:rPr lang="en-US" b="1" dirty="0"/>
              <a:t>Title:</a:t>
            </a:r>
            <a:r>
              <a:rPr lang="en-US" dirty="0"/>
              <a:t> Conclusion and Call to Action</a:t>
            </a:r>
          </a:p>
          <a:p>
            <a:r>
              <a:rPr lang="en-US" b="1" dirty="0"/>
              <a:t>Objective:</a:t>
            </a:r>
            <a:r>
              <a:rPr lang="en-US" dirty="0"/>
              <a:t> To summarize the key takeaways from the presentation, reaffirm the benefits of AI integration for Southeastern Railway, and outline the immediate next steps and call to action for stakeholders.</a:t>
            </a:r>
          </a:p>
          <a:p>
            <a:endParaRPr lang="en-US"/>
          </a:p>
          <a:p>
            <a:endParaRPr lang="en-US"/>
          </a:p>
          <a:p>
            <a:r>
              <a:rPr lang="en-US" dirty="0"/>
              <a:t>**1. </a:t>
            </a:r>
            <a:r>
              <a:rPr lang="en-US" b="1" dirty="0"/>
              <a:t>Summary of Key Points:</a:t>
            </a:r>
            <a:endParaRPr lang="en-US" dirty="0"/>
          </a:p>
          <a:p>
            <a:pPr marL="285750" indent="-285750">
              <a:buFont typeface="Arial"/>
              <a:buChar char="•"/>
            </a:pPr>
            <a:r>
              <a:rPr lang="en-US" b="1" dirty="0"/>
              <a:t>AI Potential:</a:t>
            </a:r>
            <a:r>
              <a:rPr lang="en-US" dirty="0"/>
              <a:t> Artificial Intelligence offers transformative potential for Southeastern Railway, including improved operational efficiency, enhanced customer experience, and innovative solutions for future growth.</a:t>
            </a:r>
          </a:p>
          <a:p>
            <a:pPr marL="285750" indent="-285750">
              <a:buFont typeface="Arial"/>
              <a:buChar char="•"/>
            </a:pPr>
            <a:r>
              <a:rPr lang="en-US" b="1" dirty="0"/>
              <a:t>Strategic Implementation:</a:t>
            </a:r>
            <a:r>
              <a:rPr lang="en-US" dirty="0"/>
              <a:t> A structured approach involving phased implementation, continuous monitoring, and adaptation is crucial for successful AI integration.</a:t>
            </a:r>
          </a:p>
          <a:p>
            <a:pPr marL="285750" indent="-285750">
              <a:buFont typeface="Arial"/>
              <a:buChar char="•"/>
            </a:pPr>
            <a:r>
              <a:rPr lang="en-US" b="1" dirty="0"/>
              <a:t>Challenges and Considerations:</a:t>
            </a:r>
            <a:r>
              <a:rPr lang="en-US" dirty="0"/>
              <a:t> Addressing challenges such as data quality, integration complexity, and regulatory compliance is essential for effective AI deployment.</a:t>
            </a:r>
          </a:p>
          <a:p>
            <a:pPr marL="285750" indent="-285750">
              <a:buFont typeface="Arial"/>
              <a:buChar char="•"/>
            </a:pPr>
            <a:r>
              <a:rPr lang="en-US" b="1" dirty="0"/>
              <a:t>Future Outlook:</a:t>
            </a:r>
            <a:r>
              <a:rPr lang="en-US" dirty="0"/>
              <a:t> Embracing AI as part of the long-term vision will drive operational excellence, foster innovation, and ensure Southeastern Railway remains competitive in the evolving transportation landscape.</a:t>
            </a:r>
          </a:p>
          <a:p>
            <a:r>
              <a:rPr lang="en-US" dirty="0"/>
              <a:t>**2. </a:t>
            </a:r>
            <a:r>
              <a:rPr lang="en-US" b="1" dirty="0"/>
              <a:t>Benefits of AI Integration:</a:t>
            </a:r>
            <a:endParaRPr lang="en-US" dirty="0"/>
          </a:p>
          <a:p>
            <a:pPr marL="285750" indent="-285750">
              <a:buFont typeface="Arial"/>
              <a:buChar char="•"/>
            </a:pPr>
            <a:r>
              <a:rPr lang="en-US" b="1" dirty="0"/>
              <a:t>Enhanced Efficiency:</a:t>
            </a:r>
            <a:r>
              <a:rPr lang="en-US" dirty="0"/>
              <a:t> Streamlined operations, optimized resource allocation, and reduced operational costs.</a:t>
            </a:r>
          </a:p>
          <a:p>
            <a:pPr marL="285750" indent="-285750">
              <a:buFont typeface="Arial"/>
              <a:buChar char="•"/>
            </a:pPr>
            <a:r>
              <a:rPr lang="en-US" b="1" dirty="0"/>
              <a:t>Improved Customer Experience:</a:t>
            </a:r>
            <a:r>
              <a:rPr lang="en-US" dirty="0"/>
              <a:t> Personalized services, real-time updates, and increased satisfaction.</a:t>
            </a:r>
          </a:p>
          <a:p>
            <a:pPr marL="285750" indent="-285750">
              <a:buFont typeface="Arial"/>
              <a:buChar char="•"/>
            </a:pPr>
            <a:r>
              <a:rPr lang="en-US" b="1" dirty="0"/>
              <a:t>Innovative Capabilities:</a:t>
            </a:r>
            <a:r>
              <a:rPr lang="en-US" dirty="0"/>
              <a:t> New technological solutions, predictive maintenance, and advanced safety measures.</a:t>
            </a:r>
          </a:p>
          <a:p>
            <a:r>
              <a:rPr lang="en-US" dirty="0"/>
              <a:t>**3. </a:t>
            </a:r>
            <a:r>
              <a:rPr lang="en-US" b="1" dirty="0"/>
              <a:t>Next Steps:</a:t>
            </a:r>
            <a:endParaRPr lang="en-US" dirty="0"/>
          </a:p>
          <a:p>
            <a:pPr marL="285750" indent="-285750">
              <a:buFont typeface="Arial"/>
              <a:buChar char="•"/>
            </a:pPr>
            <a:r>
              <a:rPr lang="en-US" b="1" dirty="0"/>
              <a:t>Initiate Pilot Projects:</a:t>
            </a:r>
            <a:r>
              <a:rPr lang="en-US" dirty="0"/>
              <a:t> Begin with pilot projects to test and refine AI applications.</a:t>
            </a:r>
          </a:p>
          <a:p>
            <a:pPr marL="285750" indent="-285750">
              <a:buFont typeface="Arial"/>
              <a:buChar char="•"/>
            </a:pPr>
            <a:r>
              <a:rPr lang="en-US" b="1" dirty="0"/>
              <a:t>Build Data Infrastructure:</a:t>
            </a:r>
            <a:r>
              <a:rPr lang="en-US" dirty="0"/>
              <a:t> Enhance data collection and management practices to support AI initiatives.</a:t>
            </a:r>
          </a:p>
          <a:p>
            <a:pPr marL="285750" indent="-285750">
              <a:buFont typeface="Arial"/>
              <a:buChar char="•"/>
            </a:pPr>
            <a:r>
              <a:rPr lang="en-US" b="1" dirty="0"/>
              <a:t>Employee Training:</a:t>
            </a:r>
            <a:r>
              <a:rPr lang="en-US" dirty="0"/>
              <a:t> Invest in training programs to develop AI skills and knowledge within the organization.</a:t>
            </a:r>
          </a:p>
          <a:p>
            <a:pPr marL="285750" indent="-285750">
              <a:buFont typeface="Arial"/>
              <a:buChar char="•"/>
            </a:pPr>
            <a:r>
              <a:rPr lang="en-US" b="1" dirty="0"/>
              <a:t>Engage Stakeholders:</a:t>
            </a:r>
            <a:r>
              <a:rPr lang="en-US" dirty="0"/>
              <a:t> Involve employees, customers, and partners in the AI implementation process to ensure alignment and support.</a:t>
            </a:r>
          </a:p>
          <a:p>
            <a:r>
              <a:rPr lang="en-US" dirty="0"/>
              <a:t>**4. </a:t>
            </a:r>
            <a:r>
              <a:rPr lang="en-US" b="1" dirty="0"/>
              <a:t>Call to Action:</a:t>
            </a:r>
            <a:endParaRPr lang="en-US" dirty="0"/>
          </a:p>
          <a:p>
            <a:pPr marL="285750" indent="-285750">
              <a:buFont typeface="Arial"/>
              <a:buChar char="•"/>
            </a:pPr>
            <a:r>
              <a:rPr lang="en-US" b="1" dirty="0"/>
              <a:t>Leadership Commitment:</a:t>
            </a:r>
            <a:r>
              <a:rPr lang="en-US" dirty="0"/>
              <a:t> Secure commitment from leadership to support and drive AI initiatives.</a:t>
            </a:r>
          </a:p>
          <a:p>
            <a:pPr marL="285750" indent="-285750">
              <a:buFont typeface="Arial"/>
              <a:buChar char="•"/>
            </a:pPr>
            <a:r>
              <a:rPr lang="en-US" b="1" dirty="0"/>
              <a:t>Cross-Functional Collaboration:</a:t>
            </a:r>
            <a:r>
              <a:rPr lang="en-US" dirty="0"/>
              <a:t> Foster collaboration across departments to ensure successful AI integration and maximize benefits.</a:t>
            </a:r>
          </a:p>
          <a:p>
            <a:pPr marL="285750" indent="-285750">
              <a:buFont typeface="Arial"/>
              <a:buChar char="•"/>
            </a:pPr>
            <a:r>
              <a:rPr lang="en-US" b="1" dirty="0"/>
              <a:t>Continuous Evaluation:</a:t>
            </a:r>
            <a:r>
              <a:rPr lang="en-US" dirty="0"/>
              <a:t> Implement mechanisms for ongoing evaluation and improvement of AI solutions.</a:t>
            </a:r>
          </a:p>
          <a:p>
            <a:pPr marL="285750" indent="-285750">
              <a:buFont typeface="Arial"/>
              <a:buChar char="•"/>
            </a:pPr>
            <a:r>
              <a:rPr lang="en-US" b="1" dirty="0"/>
              <a:t>Feedback Integration:</a:t>
            </a:r>
            <a:r>
              <a:rPr lang="en-US" dirty="0"/>
              <a:t> Encourage feedback from stakeholders to refine AI strategies and address any challenges.</a:t>
            </a:r>
          </a:p>
          <a:p>
            <a:r>
              <a:rPr lang="en-US" dirty="0"/>
              <a:t>**5. </a:t>
            </a:r>
            <a:r>
              <a:rPr lang="en-US" b="1" dirty="0"/>
              <a:t>Final Thoughts:</a:t>
            </a:r>
            <a:endParaRPr lang="en-US" dirty="0"/>
          </a:p>
          <a:p>
            <a:pPr marL="285750" indent="-285750">
              <a:buFont typeface="Arial"/>
              <a:buChar char="•"/>
            </a:pPr>
            <a:r>
              <a:rPr lang="en-US" b="1" dirty="0"/>
              <a:t>AI as a Strategic Asset:</a:t>
            </a:r>
            <a:r>
              <a:rPr lang="en-US" dirty="0"/>
              <a:t> Emphasize that AI is not just a technological upgrade but a strategic asset that can significantly enhance Southeastern Railway’s operations and customer service.</a:t>
            </a:r>
          </a:p>
          <a:p>
            <a:pPr marL="285750" indent="-285750">
              <a:buFont typeface="Arial"/>
              <a:buChar char="•"/>
            </a:pPr>
            <a:r>
              <a:rPr lang="en-US" b="1" dirty="0"/>
              <a:t>Long-Term Vision:</a:t>
            </a:r>
            <a:r>
              <a:rPr lang="en-US" dirty="0"/>
              <a:t> Reinforce the importance of aligning AI initiatives with the long-term vision of the organization to drive sustainable growth and innovation.</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BD4319F-E8A5-4037-AFF7-193E129E68AB}" type="slidenum">
              <a:rPr lang="en-US"/>
              <a:t>14</a:t>
            </a:fld>
            <a:endParaRPr lang="en-US"/>
          </a:p>
        </p:txBody>
      </p:sp>
    </p:spTree>
    <p:extLst>
      <p:ext uri="{BB962C8B-B14F-4D97-AF65-F5344CB8AC3E}">
        <p14:creationId xmlns:p14="http://schemas.microsoft.com/office/powerpoint/2010/main" val="193370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8/24/2024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90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8/24/2024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1636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8/24/2024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23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8/24/2024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5835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8/24/2024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59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8/24/2024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3324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8/24/2024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91176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8/24/2024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8325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8/24/2024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18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8/24/2024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3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8/24/2024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46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8/24/2024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72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scikit-learn.org/stable/index.html" TargetMode="External"/><Relationship Id="rId1" Type="http://schemas.openxmlformats.org/officeDocument/2006/relationships/slideLayout" Target="../slideLayouts/slideLayout2.xml"/><Relationship Id="rId6" Type="http://schemas.openxmlformats.org/officeDocument/2006/relationships/hyperlink" Target="https://doi.org/10.1109/eitce47263.2019.9094932" TargetMode="External"/><Relationship Id="rId5" Type="http://schemas.openxmlformats.org/officeDocument/2006/relationships/hyperlink" Target="https://www.oreilly.com/library/view/hands-on-machine/9781492032632/" TargetMode="External"/><Relationship Id="rId4" Type="http://schemas.openxmlformats.org/officeDocument/2006/relationships/hyperlink" Target="https://doi.org/10.1016/j.trc.2022.103679"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7F1A35B-B68D-C7C3-BF16-FEB831DF335A}"/>
              </a:ext>
            </a:extLst>
          </p:cNvPr>
          <p:cNvPicPr>
            <a:picLocks noChangeAspect="1"/>
          </p:cNvPicPr>
          <p:nvPr/>
        </p:nvPicPr>
        <p:blipFill>
          <a:blip r:embed="rId2"/>
          <a:srcRect l="4641" r="2403"/>
          <a:stretch/>
        </p:blipFill>
        <p:spPr>
          <a:xfrm>
            <a:off x="-1" y="-2"/>
            <a:ext cx="6374929" cy="6858002"/>
          </a:xfrm>
          <a:prstGeom prst="rect">
            <a:avLst/>
          </a:prstGeom>
        </p:spPr>
      </p:pic>
      <p:cxnSp>
        <p:nvCxnSpPr>
          <p:cNvPr id="36" name="Straight Connector 3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a:extLst>
              <a:ext uri="{FF2B5EF4-FFF2-40B4-BE49-F238E27FC236}">
                <a16:creationId xmlns:a16="http://schemas.microsoft.com/office/drawing/2014/main" id="{C8847975-3CEB-FFBC-590B-554B1A425698}"/>
              </a:ext>
            </a:extLst>
          </p:cNvPr>
          <p:cNvGraphicFramePr>
            <a:graphicFrameLocks noGrp="1"/>
          </p:cNvGraphicFramePr>
          <p:nvPr>
            <p:extLst>
              <p:ext uri="{D42A27DB-BD31-4B8C-83A1-F6EECF244321}">
                <p14:modId xmlns:p14="http://schemas.microsoft.com/office/powerpoint/2010/main" val="4159183804"/>
              </p:ext>
            </p:extLst>
          </p:nvPr>
        </p:nvGraphicFramePr>
        <p:xfrm>
          <a:off x="6371639" y="838546"/>
          <a:ext cx="5823460" cy="3417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3" name="Content Placeholder">
            <a:extLst>
              <a:ext uri="{FF2B5EF4-FFF2-40B4-BE49-F238E27FC236}">
                <a16:creationId xmlns:a16="http://schemas.microsoft.com/office/drawing/2014/main" id="{214588C3-A779-89A7-B72B-107C927A6B64}"/>
              </a:ext>
            </a:extLst>
          </p:cNvPr>
          <p:cNvSpPr>
            <a:spLocks noGrp="1"/>
          </p:cNvSpPr>
          <p:nvPr/>
        </p:nvSpPr>
        <p:spPr>
          <a:xfrm>
            <a:off x="6371639" y="3900923"/>
            <a:ext cx="5823461" cy="2957383"/>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By </a:t>
            </a:r>
            <a:endParaRPr lang="en-US"/>
          </a:p>
          <a:p>
            <a:pPr algn="ctr"/>
            <a:r>
              <a:rPr lang="en-US" b="1" dirty="0"/>
              <a:t>Paul Akinpelu</a:t>
            </a:r>
          </a:p>
          <a:p>
            <a:pPr algn="ctr"/>
            <a:r>
              <a:rPr lang="en-US" dirty="0"/>
              <a:t>MSc in Artificial Intelligence (In-View)</a:t>
            </a:r>
          </a:p>
        </p:txBody>
      </p:sp>
    </p:spTree>
    <p:extLst>
      <p:ext uri="{BB962C8B-B14F-4D97-AF65-F5344CB8AC3E}">
        <p14:creationId xmlns:p14="http://schemas.microsoft.com/office/powerpoint/2010/main" val="1851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1802" y="858982"/>
            <a:ext cx="3451060" cy="5152933"/>
          </a:xfrm>
        </p:spPr>
        <p:txBody>
          <a:bodyPr>
            <a:normAutofit/>
          </a:bodyPr>
          <a:lstStyle/>
          <a:p>
            <a:r>
              <a:rPr lang="en-US" dirty="0"/>
              <a:t>Slide 8: Modeling: Time Series Forecasting</a:t>
            </a: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9FA09EDD-5D69-5B2C-22CC-1336AF17E0CD}"/>
              </a:ext>
            </a:extLst>
          </p:cNvPr>
          <p:cNvGraphicFramePr>
            <a:graphicFrameLocks noGrp="1"/>
          </p:cNvGraphicFramePr>
          <p:nvPr>
            <p:ph idx="1"/>
            <p:extLst>
              <p:ext uri="{D42A27DB-BD31-4B8C-83A1-F6EECF244321}">
                <p14:modId xmlns:p14="http://schemas.microsoft.com/office/powerpoint/2010/main" val="2512827844"/>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28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6575305" y="235881"/>
            <a:ext cx="4569006" cy="1877832"/>
          </a:xfrm>
        </p:spPr>
        <p:txBody>
          <a:bodyPr vert="horz" lIns="91440" tIns="45720" rIns="91440" bIns="45720" rtlCol="0" anchor="ctr">
            <a:normAutofit/>
          </a:bodyPr>
          <a:lstStyle/>
          <a:p>
            <a:r>
              <a:rPr lang="en-US" sz="4800" dirty="0"/>
              <a:t>Slide 9: Model Evaluation</a:t>
            </a:r>
          </a:p>
        </p:txBody>
      </p:sp>
      <p:sp>
        <p:nvSpPr>
          <p:cNvPr id="3" name="Content Placeholder"/>
          <p:cNvSpPr>
            <a:spLocks noGrp="1"/>
          </p:cNvSpPr>
          <p:nvPr>
            <p:ph idx="1"/>
          </p:nvPr>
        </p:nvSpPr>
        <p:spPr>
          <a:xfrm>
            <a:off x="6100853" y="2126928"/>
            <a:ext cx="6093005" cy="4731377"/>
          </a:xfrm>
        </p:spPr>
        <p:txBody>
          <a:bodyPr vert="horz" lIns="91440" tIns="45720" rIns="91440" bIns="45720" rtlCol="0" anchor="b">
            <a:normAutofit lnSpcReduction="10000"/>
          </a:bodyPr>
          <a:lstStyle/>
          <a:p>
            <a:pPr lvl="0"/>
            <a:r>
              <a:rPr lang="en-US" sz="2400" dirty="0"/>
              <a:t>Title: Model Evaluation Metrics</a:t>
            </a:r>
          </a:p>
          <a:p>
            <a:endParaRPr lang="en-US" sz="2400" dirty="0"/>
          </a:p>
          <a:p>
            <a:pPr marL="342900" indent="-342900">
              <a:buChar char="•"/>
            </a:pPr>
            <a:r>
              <a:rPr lang="en-US" sz="2400" dirty="0"/>
              <a:t>Regression Metrics: Explain Mean Absolute Error (MAE) and Root Mean Squared Error (RMSE) for time series models.  </a:t>
            </a:r>
          </a:p>
          <a:p>
            <a:pPr marL="342900" indent="-342900">
              <a:buChar char="•"/>
            </a:pPr>
            <a:r>
              <a:rPr lang="en-US" sz="2400" dirty="0"/>
              <a:t>Classification Metrics: Detail accuracy, precision, recall, and F1 score for classification models.</a:t>
            </a:r>
          </a:p>
          <a:p>
            <a:pPr marL="342900" indent="-342900">
              <a:buChar char="•"/>
            </a:pPr>
            <a:r>
              <a:rPr lang="en-US" sz="2400" dirty="0"/>
              <a:t>Comparison: Show how different models performed on the test data.</a:t>
            </a:r>
            <a:endParaRPr lang="en-US" dirty="0"/>
          </a:p>
        </p:txBody>
      </p:sp>
      <p:pic>
        <p:nvPicPr>
          <p:cNvPr id="6" name="Picture 5" descr="Red toy person in front of two lines of white figures">
            <a:extLst>
              <a:ext uri="{FF2B5EF4-FFF2-40B4-BE49-F238E27FC236}">
                <a16:creationId xmlns:a16="http://schemas.microsoft.com/office/drawing/2014/main" id="{47F45434-0A82-3FE6-1C32-11C9DAA44115}"/>
              </a:ext>
            </a:extLst>
          </p:cNvPr>
          <p:cNvPicPr>
            <a:picLocks noChangeAspect="1"/>
          </p:cNvPicPr>
          <p:nvPr/>
        </p:nvPicPr>
        <p:blipFill>
          <a:blip r:embed="rId3"/>
          <a:srcRect l="22486" r="18967" b="5"/>
          <a:stretch/>
        </p:blipFill>
        <p:spPr>
          <a:xfrm>
            <a:off x="20" y="10"/>
            <a:ext cx="6095978" cy="6857989"/>
          </a:xfrm>
          <a:prstGeom prst="rect">
            <a:avLst/>
          </a:prstGeom>
        </p:spPr>
      </p:pic>
      <p:cxnSp>
        <p:nvCxnSpPr>
          <p:cNvPr id="22" name="Straight Connector 21">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10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788582" y="858983"/>
            <a:ext cx="3968783" cy="2021378"/>
          </a:xfrm>
        </p:spPr>
        <p:txBody>
          <a:bodyPr>
            <a:normAutofit/>
          </a:bodyPr>
          <a:lstStyle/>
          <a:p>
            <a:pPr>
              <a:lnSpc>
                <a:spcPct val="90000"/>
              </a:lnSpc>
            </a:pPr>
            <a:r>
              <a:rPr lang="en-US" sz="4100"/>
              <a:t>Slide 10: AI Implementation Strategy</a:t>
            </a:r>
          </a:p>
        </p:txBody>
      </p:sp>
      <p:pic>
        <p:nvPicPr>
          <p:cNvPr id="6" name="Picture 5" descr="Boxes and roller conveyor">
            <a:extLst>
              <a:ext uri="{FF2B5EF4-FFF2-40B4-BE49-F238E27FC236}">
                <a16:creationId xmlns:a16="http://schemas.microsoft.com/office/drawing/2014/main" id="{250D0EE5-C5A7-005B-17F0-4CCB89ED431D}"/>
              </a:ext>
            </a:extLst>
          </p:cNvPr>
          <p:cNvPicPr>
            <a:picLocks noChangeAspect="1"/>
          </p:cNvPicPr>
          <p:nvPr/>
        </p:nvPicPr>
        <p:blipFill>
          <a:blip r:embed="rId3"/>
          <a:srcRect l="11035" r="19250" b="3"/>
          <a:stretch/>
        </p:blipFill>
        <p:spPr>
          <a:xfrm>
            <a:off x="-1" y="-2"/>
            <a:ext cx="6374929" cy="6858002"/>
          </a:xfrm>
          <a:prstGeom prst="rect">
            <a:avLst/>
          </a:prstGeom>
        </p:spPr>
      </p:pic>
      <p:sp>
        <p:nvSpPr>
          <p:cNvPr id="3" name="Content Placeholder"/>
          <p:cNvSpPr>
            <a:spLocks noGrp="1"/>
          </p:cNvSpPr>
          <p:nvPr>
            <p:ph idx="1"/>
          </p:nvPr>
        </p:nvSpPr>
        <p:spPr>
          <a:xfrm>
            <a:off x="6788582" y="3282696"/>
            <a:ext cx="3968783" cy="2957383"/>
          </a:xfrm>
        </p:spPr>
        <p:txBody>
          <a:bodyPr anchor="ctr">
            <a:normAutofit/>
          </a:bodyPr>
          <a:lstStyle/>
          <a:p>
            <a:pPr lvl="0"/>
            <a:r>
              <a:rPr lang="en-US" dirty="0"/>
              <a:t>Title: AI Implementation Strategy for Southeastern Railway</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77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71639" y="-3658"/>
            <a:ext cx="5837838" cy="2021378"/>
          </a:xfrm>
        </p:spPr>
        <p:txBody>
          <a:bodyPr>
            <a:normAutofit/>
          </a:bodyPr>
          <a:lstStyle/>
          <a:p>
            <a:pPr>
              <a:lnSpc>
                <a:spcPct val="90000"/>
              </a:lnSpc>
            </a:pPr>
            <a:r>
              <a:rPr lang="en-US"/>
              <a:t>Slide 11: Challenges and Considerations</a:t>
            </a:r>
          </a:p>
        </p:txBody>
      </p:sp>
      <p:pic>
        <p:nvPicPr>
          <p:cNvPr id="6" name="Picture 5" descr="Person writing on a board">
            <a:extLst>
              <a:ext uri="{FF2B5EF4-FFF2-40B4-BE49-F238E27FC236}">
                <a16:creationId xmlns:a16="http://schemas.microsoft.com/office/drawing/2014/main" id="{C19737D4-C251-DA4E-18BE-02D794F53364}"/>
              </a:ext>
            </a:extLst>
          </p:cNvPr>
          <p:cNvPicPr>
            <a:picLocks noChangeAspect="1"/>
          </p:cNvPicPr>
          <p:nvPr/>
        </p:nvPicPr>
        <p:blipFill>
          <a:blip r:embed="rId3"/>
          <a:srcRect l="31098" r="5" b="5"/>
          <a:stretch/>
        </p:blipFill>
        <p:spPr>
          <a:xfrm>
            <a:off x="-1" y="-2"/>
            <a:ext cx="6245533" cy="6858002"/>
          </a:xfrm>
          <a:prstGeom prst="rect">
            <a:avLst/>
          </a:prstGeom>
        </p:spPr>
      </p:pic>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a:extLst>
              <a:ext uri="{FF2B5EF4-FFF2-40B4-BE49-F238E27FC236}">
                <a16:creationId xmlns:a16="http://schemas.microsoft.com/office/drawing/2014/main" id="{4C2C8766-6B91-EF6E-B29D-0216F6579FFE}"/>
              </a:ext>
            </a:extLst>
          </p:cNvPr>
          <p:cNvSpPr>
            <a:spLocks noGrp="1"/>
          </p:cNvSpPr>
          <p:nvPr/>
        </p:nvSpPr>
        <p:spPr>
          <a:xfrm>
            <a:off x="6244627" y="1479946"/>
            <a:ext cx="5934853" cy="5637152"/>
          </a:xfrm>
          <a:prstGeom prst="rect">
            <a:avLst/>
          </a:prstGeom>
        </p:spPr>
        <p:txBody>
          <a:bodyPr vert="horz" lIns="91440" tIns="45720" rIns="91440" bIns="45720" rtlCol="0" anchor="b">
            <a:no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Symbol"/>
              <a:buChar char="•"/>
            </a:pPr>
            <a:r>
              <a:rPr lang="en-US" sz="1800" b="1" dirty="0">
                <a:latin typeface="Aptos"/>
              </a:rPr>
              <a:t>Title:</a:t>
            </a:r>
            <a:r>
              <a:rPr lang="en-US" sz="1800" dirty="0">
                <a:latin typeface="Aptos"/>
              </a:rPr>
              <a:t> Challenges and Considerations</a:t>
            </a:r>
          </a:p>
          <a:p>
            <a:pPr marL="285750" indent="-285750">
              <a:buFont typeface="Symbol"/>
              <a:buChar char="•"/>
            </a:pPr>
            <a:r>
              <a:rPr lang="en-US" sz="1800" b="1" dirty="0">
                <a:latin typeface="Aptos"/>
              </a:rPr>
              <a:t>Content:</a:t>
            </a:r>
            <a:endParaRPr lang="en-US" sz="1800" dirty="0">
              <a:latin typeface="Aptos"/>
            </a:endParaRPr>
          </a:p>
          <a:p>
            <a:pPr marL="514350" lvl="1" indent="-285750">
              <a:buFont typeface="Courier New"/>
              <a:buChar char="○"/>
            </a:pPr>
            <a:r>
              <a:rPr lang="en-US" sz="1800" b="1" dirty="0">
                <a:latin typeface="Aptos"/>
              </a:rPr>
              <a:t>Data Challenges:</a:t>
            </a:r>
            <a:endParaRPr lang="en-US" sz="1800" dirty="0">
              <a:latin typeface="Aptos"/>
            </a:endParaRPr>
          </a:p>
          <a:p>
            <a:pPr marL="742950" lvl="2" indent="-285750">
              <a:buFont typeface="Wingdings"/>
              <a:buChar char="▪"/>
            </a:pPr>
            <a:r>
              <a:rPr lang="en-US" dirty="0">
                <a:latin typeface="Aptos"/>
              </a:rPr>
              <a:t>Issues with data quality, completeness, and consistency.</a:t>
            </a:r>
          </a:p>
          <a:p>
            <a:pPr marL="514350" lvl="1" indent="-285750">
              <a:buFont typeface="Courier New"/>
              <a:buChar char="○"/>
            </a:pPr>
            <a:r>
              <a:rPr lang="en-US" sz="1800" b="1" dirty="0">
                <a:latin typeface="Aptos"/>
              </a:rPr>
              <a:t>Model Challenges:</a:t>
            </a:r>
            <a:endParaRPr lang="en-US" sz="1800" dirty="0">
              <a:latin typeface="Aptos"/>
            </a:endParaRPr>
          </a:p>
          <a:p>
            <a:pPr marL="742950" lvl="2" indent="-285750">
              <a:buFont typeface="Wingdings"/>
              <a:buChar char="▪"/>
            </a:pPr>
            <a:r>
              <a:rPr lang="en-US" dirty="0">
                <a:latin typeface="Aptos"/>
              </a:rPr>
              <a:t>Overfitting, interpretability, and generalization to new data.</a:t>
            </a:r>
          </a:p>
          <a:p>
            <a:pPr marL="514350" lvl="1" indent="-285750">
              <a:buFont typeface="Courier New"/>
              <a:buChar char="○"/>
            </a:pPr>
            <a:r>
              <a:rPr lang="en-US" sz="1800" b="1" dirty="0">
                <a:latin typeface="Aptos"/>
              </a:rPr>
              <a:t>Ethical Considerations:</a:t>
            </a:r>
            <a:endParaRPr lang="en-US" sz="1800" dirty="0">
              <a:latin typeface="Aptos"/>
            </a:endParaRPr>
          </a:p>
          <a:p>
            <a:pPr marL="742950" lvl="2" indent="-285750">
              <a:buFont typeface="Wingdings"/>
              <a:buChar char="▪"/>
            </a:pPr>
            <a:r>
              <a:rPr lang="en-US" dirty="0">
                <a:latin typeface="Aptos"/>
              </a:rPr>
              <a:t>Data privacy, algorithmic bias, and transparency.</a:t>
            </a:r>
          </a:p>
          <a:p>
            <a:pPr marL="514350" lvl="1" indent="-285750">
              <a:buFont typeface="Courier New"/>
              <a:buChar char="○"/>
            </a:pPr>
            <a:r>
              <a:rPr lang="en-US" sz="1800" b="1" dirty="0">
                <a:latin typeface="Aptos"/>
              </a:rPr>
              <a:t>Stakeholder Buy-In:</a:t>
            </a:r>
            <a:endParaRPr lang="en-US" sz="1800" dirty="0">
              <a:latin typeface="Aptos"/>
            </a:endParaRPr>
          </a:p>
          <a:p>
            <a:pPr marL="742950" lvl="2" indent="-285750">
              <a:buFont typeface="Wingdings"/>
              <a:buChar char="▪"/>
            </a:pPr>
            <a:r>
              <a:rPr lang="en-US" dirty="0">
                <a:latin typeface="Aptos"/>
              </a:rPr>
              <a:t>Importance of getting support from key stakeholders for AI adoption.</a:t>
            </a:r>
          </a:p>
          <a:p>
            <a:pPr lvl="0"/>
            <a:endParaRPr lang="en-US" sz="2400" dirty="0"/>
          </a:p>
        </p:txBody>
      </p:sp>
    </p:spTree>
    <p:extLst>
      <p:ext uri="{BB962C8B-B14F-4D97-AF65-F5344CB8AC3E}">
        <p14:creationId xmlns:p14="http://schemas.microsoft.com/office/powerpoint/2010/main" val="39318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788582" y="858983"/>
            <a:ext cx="3968783" cy="2021378"/>
          </a:xfrm>
        </p:spPr>
        <p:txBody>
          <a:bodyPr>
            <a:normAutofit/>
          </a:bodyPr>
          <a:lstStyle/>
          <a:p>
            <a:r>
              <a:rPr lang="en-US" sz="4800"/>
              <a:t>Slide 12: Conclusion</a:t>
            </a:r>
          </a:p>
        </p:txBody>
      </p:sp>
      <p:pic>
        <p:nvPicPr>
          <p:cNvPr id="6" name="Picture 5" descr="Pen placed on top of a signature line">
            <a:extLst>
              <a:ext uri="{FF2B5EF4-FFF2-40B4-BE49-F238E27FC236}">
                <a16:creationId xmlns:a16="http://schemas.microsoft.com/office/drawing/2014/main" id="{0B5B46DF-9A81-8DAE-FD58-0D323EE1AFD0}"/>
              </a:ext>
            </a:extLst>
          </p:cNvPr>
          <p:cNvPicPr>
            <a:picLocks noChangeAspect="1"/>
          </p:cNvPicPr>
          <p:nvPr/>
        </p:nvPicPr>
        <p:blipFill>
          <a:blip r:embed="rId3"/>
          <a:srcRect l="38046" r="-4" b="-4"/>
          <a:stretch/>
        </p:blipFill>
        <p:spPr>
          <a:xfrm>
            <a:off x="-1" y="-2"/>
            <a:ext cx="6374929" cy="6858002"/>
          </a:xfrm>
          <a:prstGeom prst="rect">
            <a:avLst/>
          </a:prstGeom>
        </p:spPr>
      </p:pic>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a:extLst>
              <a:ext uri="{FF2B5EF4-FFF2-40B4-BE49-F238E27FC236}">
                <a16:creationId xmlns:a16="http://schemas.microsoft.com/office/drawing/2014/main" id="{3981A637-8D1D-A4EC-277B-3A953B5486E4}"/>
              </a:ext>
            </a:extLst>
          </p:cNvPr>
          <p:cNvSpPr>
            <a:spLocks noGrp="1"/>
          </p:cNvSpPr>
          <p:nvPr/>
        </p:nvSpPr>
        <p:spPr>
          <a:xfrm>
            <a:off x="6554682" y="2689939"/>
            <a:ext cx="4582492" cy="134202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400" dirty="0"/>
              <a:t>Summary: Recap how AI can be utilized to enhance Southeastern Railway’s operations</a:t>
            </a:r>
          </a:p>
        </p:txBody>
      </p:sp>
      <p:sp>
        <p:nvSpPr>
          <p:cNvPr id="8" name="Content Placeholder">
            <a:extLst>
              <a:ext uri="{FF2B5EF4-FFF2-40B4-BE49-F238E27FC236}">
                <a16:creationId xmlns:a16="http://schemas.microsoft.com/office/drawing/2014/main" id="{14FB314B-2018-CE04-0B5F-120C07C3E619}"/>
              </a:ext>
            </a:extLst>
          </p:cNvPr>
          <p:cNvSpPr>
            <a:spLocks noGrp="1"/>
          </p:cNvSpPr>
          <p:nvPr/>
        </p:nvSpPr>
        <p:spPr>
          <a:xfrm>
            <a:off x="6558544" y="3958431"/>
            <a:ext cx="4371349" cy="2899874"/>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Call to Action: Encourage stakeholders to explore AI opportunities in the railway industry</a:t>
            </a:r>
          </a:p>
        </p:txBody>
      </p:sp>
    </p:spTree>
    <p:extLst>
      <p:ext uri="{BB962C8B-B14F-4D97-AF65-F5344CB8AC3E}">
        <p14:creationId xmlns:p14="http://schemas.microsoft.com/office/powerpoint/2010/main" val="282255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788582" y="858983"/>
            <a:ext cx="3968783" cy="2021378"/>
          </a:xfrm>
        </p:spPr>
        <p:txBody>
          <a:bodyPr>
            <a:normAutofit/>
          </a:bodyPr>
          <a:lstStyle/>
          <a:p>
            <a:r>
              <a:rPr lang="en-US" sz="4800"/>
              <a:t>Slide 13: Q&amp;A</a:t>
            </a:r>
          </a:p>
        </p:txBody>
      </p:sp>
      <p:pic>
        <p:nvPicPr>
          <p:cNvPr id="6" name="Picture 5" descr="Magnifying glass and question mark">
            <a:extLst>
              <a:ext uri="{FF2B5EF4-FFF2-40B4-BE49-F238E27FC236}">
                <a16:creationId xmlns:a16="http://schemas.microsoft.com/office/drawing/2014/main" id="{790DD604-5813-B2E7-C441-7E92A090081C}"/>
              </a:ext>
            </a:extLst>
          </p:cNvPr>
          <p:cNvPicPr>
            <a:picLocks noChangeAspect="1"/>
          </p:cNvPicPr>
          <p:nvPr/>
        </p:nvPicPr>
        <p:blipFill>
          <a:blip r:embed="rId3"/>
          <a:srcRect l="25260" r="22451" b="-2"/>
          <a:stretch/>
        </p:blipFill>
        <p:spPr>
          <a:xfrm>
            <a:off x="-1" y="-2"/>
            <a:ext cx="6374929" cy="6858002"/>
          </a:xfrm>
          <a:prstGeom prst="rect">
            <a:avLst/>
          </a:prstGeom>
        </p:spPr>
      </p:pic>
      <p:sp>
        <p:nvSpPr>
          <p:cNvPr id="3" name="Content Placeholder"/>
          <p:cNvSpPr>
            <a:spLocks noGrp="1"/>
          </p:cNvSpPr>
          <p:nvPr>
            <p:ph idx="1"/>
          </p:nvPr>
        </p:nvSpPr>
        <p:spPr>
          <a:xfrm>
            <a:off x="6788582" y="3282696"/>
            <a:ext cx="3968783" cy="2957383"/>
          </a:xfrm>
        </p:spPr>
        <p:txBody>
          <a:bodyPr anchor="ctr">
            <a:normAutofit/>
          </a:bodyPr>
          <a:lstStyle/>
          <a:p>
            <a:pPr lvl="0"/>
            <a:r>
              <a:rPr lang="en-US" dirty="0"/>
              <a:t>Title: Questions &amp; Answers</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76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2572930" y="-3659"/>
            <a:ext cx="7058322" cy="950935"/>
          </a:xfrm>
        </p:spPr>
        <p:txBody>
          <a:bodyPr>
            <a:normAutofit/>
          </a:bodyPr>
          <a:lstStyle/>
          <a:p>
            <a:pPr algn="ctr"/>
            <a:r>
              <a:rPr lang="en-US" dirty="0"/>
              <a:t>Slide 14: References</a:t>
            </a:r>
            <a:endParaRPr lang="en-US"/>
          </a:p>
        </p:txBody>
      </p:sp>
      <p:sp>
        <p:nvSpPr>
          <p:cNvPr id="3" name="Content Placeholder"/>
          <p:cNvSpPr>
            <a:spLocks noGrp="1"/>
          </p:cNvSpPr>
          <p:nvPr>
            <p:ph idx="1"/>
          </p:nvPr>
        </p:nvSpPr>
        <p:spPr>
          <a:xfrm>
            <a:off x="445081" y="951462"/>
            <a:ext cx="11727021" cy="5894339"/>
          </a:xfrm>
        </p:spPr>
        <p:txBody>
          <a:bodyPr vert="horz" lIns="91440" tIns="45720" rIns="91440" bIns="45720" rtlCol="0" anchor="t">
            <a:normAutofit/>
          </a:bodyPr>
          <a:lstStyle/>
          <a:p>
            <a:pPr marL="457200" indent="-457200">
              <a:lnSpc>
                <a:spcPct val="90000"/>
              </a:lnSpc>
              <a:buAutoNum type="arabicPeriod"/>
            </a:pPr>
            <a:r>
              <a:rPr lang="en-US" dirty="0"/>
              <a:t>Artificial Intelligence in Transportation Information for Application. (2007). https://onlinepubs.trb.org/onlinepubs/circulars/ec113.pdf</a:t>
            </a:r>
            <a:endParaRPr lang="en-US"/>
          </a:p>
          <a:p>
            <a:pPr marL="457200" indent="-457200">
              <a:lnSpc>
                <a:spcPct val="90000"/>
              </a:lnSpc>
              <a:buAutoNum type="arabicPeriod"/>
            </a:pPr>
            <a:r>
              <a:rPr lang="en-US" dirty="0"/>
              <a:t>Aslam, M. (2024). National Rail UK Train Ticket Data. Kaggle.com. https://www.kaggle.com/datasets/motsimaslam/national-rail-uk-train-ticket-data</a:t>
            </a:r>
          </a:p>
          <a:p>
            <a:pPr marL="457200" indent="-457200">
              <a:lnSpc>
                <a:spcPct val="90000"/>
              </a:lnSpc>
              <a:buAutoNum type="arabicPeriod"/>
            </a:pPr>
            <a:r>
              <a:rPr lang="en-US" dirty="0"/>
              <a:t>ISO. (2022). ISO/IEC 27001 standard – information security management systems. ISO. https://www.iso.org/standard/27001</a:t>
            </a:r>
          </a:p>
          <a:p>
            <a:pPr marL="457200" indent="-457200">
              <a:lnSpc>
                <a:spcPct val="90000"/>
              </a:lnSpc>
              <a:buAutoNum type="arabicPeriod"/>
            </a:pPr>
            <a:r>
              <a:rPr lang="en-US" dirty="0"/>
              <a:t>NIST, G. M. (2024). Artificial Intelligence Risk Management Framework: Generative Artificial Intelligence Profile. Artificial Intelligence Risk Management Framework: Generative Artificial Intelligence Profile, NIST AI 600-1(NIST AI 600-1 2024). https://doi.org/10.6028/nist.ai.600-1</a:t>
            </a:r>
          </a:p>
          <a:p>
            <a:pPr marL="457200" indent="-457200">
              <a:lnSpc>
                <a:spcPct val="90000"/>
              </a:lnSpc>
              <a:buAutoNum type="arabicPeriod"/>
            </a:pPr>
            <a:r>
              <a:rPr lang="en-US" dirty="0"/>
              <a:t>Provost, F., &amp; Fawcett, T. (2013, August 20). Data Science for Business [Book]. Www.oreilly.com. https://www.oreilly.com/library/view/data-science-for/9781449374273/</a:t>
            </a:r>
          </a:p>
          <a:p>
            <a:pPr marL="457200" indent="-457200">
              <a:lnSpc>
                <a:spcPct val="90000"/>
              </a:lnSpc>
              <a:buAutoNum type="arabicPeriod"/>
            </a:pPr>
            <a:r>
              <a:rPr lang="en-US" dirty="0"/>
              <a:t>Quick Start. (2017). Prophet. https://facebook.github.io/prophet/docs/quick_start.html</a:t>
            </a:r>
          </a:p>
          <a:p>
            <a:pPr marL="457200" indent="-457200">
              <a:buAutoNum type="arabicPeriod"/>
            </a:pPr>
            <a:endParaRPr lang="en-US" dirty="0"/>
          </a:p>
          <a:p>
            <a:pPr marL="457200" indent="-457200">
              <a:buAutoNum type="arabicPeriod"/>
            </a:pPr>
            <a:endParaRPr lang="en-US" dirty="0"/>
          </a:p>
        </p:txBody>
      </p:sp>
      <p:cxnSp>
        <p:nvCxnSpPr>
          <p:cNvPr id="14" name="Straight Connector 1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64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E864-292F-3ACA-8B7F-108C72FE4019}"/>
              </a:ext>
            </a:extLst>
          </p:cNvPr>
          <p:cNvSpPr>
            <a:spLocks noGrp="1"/>
          </p:cNvSpPr>
          <p:nvPr>
            <p:ph type="title"/>
          </p:nvPr>
        </p:nvSpPr>
        <p:spPr>
          <a:xfrm>
            <a:off x="905575" y="-3659"/>
            <a:ext cx="10380573" cy="857179"/>
          </a:xfrm>
        </p:spPr>
        <p:txBody>
          <a:bodyPr/>
          <a:lstStyle/>
          <a:p>
            <a:pPr algn="ctr"/>
            <a:r>
              <a:rPr lang="en-US" dirty="0"/>
              <a:t>References (Cont'd)</a:t>
            </a:r>
          </a:p>
        </p:txBody>
      </p:sp>
      <p:sp>
        <p:nvSpPr>
          <p:cNvPr id="3" name="Content Placeholder 2">
            <a:extLst>
              <a:ext uri="{FF2B5EF4-FFF2-40B4-BE49-F238E27FC236}">
                <a16:creationId xmlns:a16="http://schemas.microsoft.com/office/drawing/2014/main" id="{794A27AA-D9C5-1D7B-22F9-76D429912555}"/>
              </a:ext>
            </a:extLst>
          </p:cNvPr>
          <p:cNvSpPr>
            <a:spLocks noGrp="1"/>
          </p:cNvSpPr>
          <p:nvPr>
            <p:ph idx="1"/>
          </p:nvPr>
        </p:nvSpPr>
        <p:spPr>
          <a:xfrm>
            <a:off x="402366" y="679787"/>
            <a:ext cx="11416373" cy="5950354"/>
          </a:xfrm>
        </p:spPr>
        <p:txBody>
          <a:bodyPr vert="horz" lIns="91440" tIns="45720" rIns="91440" bIns="45720" rtlCol="0" anchor="t">
            <a:normAutofit/>
          </a:bodyPr>
          <a:lstStyle/>
          <a:p>
            <a:pPr>
              <a:lnSpc>
                <a:spcPct val="90000"/>
              </a:lnSpc>
            </a:pPr>
            <a:r>
              <a:rPr lang="en-US" sz="1900" dirty="0"/>
              <a:t>7. Scikit-learn</a:t>
            </a:r>
            <a:r>
              <a:rPr lang="en-US" sz="1900" dirty="0">
                <a:ea typeface="+mn-lt"/>
                <a:cs typeface="+mn-lt"/>
              </a:rPr>
              <a:t>. (2019). scikit-learn: machine learning in Python — scikit-learn 0.20.3 documentation.</a:t>
            </a:r>
            <a:endParaRPr lang="en-US" sz="1900" dirty="0">
              <a:ea typeface="+mn-lt"/>
              <a:cs typeface="+mn-lt"/>
              <a:hlinkClick r:id="rId2"/>
            </a:endParaRPr>
          </a:p>
          <a:p>
            <a:pPr>
              <a:lnSpc>
                <a:spcPct val="90000"/>
              </a:lnSpc>
            </a:pPr>
            <a:r>
              <a:rPr lang="en-US" sz="1900" dirty="0">
                <a:ea typeface="+mn-lt"/>
                <a:cs typeface="+mn-lt"/>
              </a:rPr>
              <a:t>  Scikit-Learn.org. </a:t>
            </a:r>
            <a:r>
              <a:rPr lang="en-US" sz="1900" dirty="0">
                <a:ea typeface="+mn-lt"/>
                <a:cs typeface="+mn-lt"/>
                <a:hlinkClick r:id="rId2"/>
              </a:rPr>
              <a:t>https://scikit-learn.org/stable/index.html</a:t>
            </a:r>
            <a:endParaRPr lang="en-US" sz="1900">
              <a:hlinkClick r:id=""/>
            </a:endParaRPr>
          </a:p>
          <a:p>
            <a:pPr>
              <a:lnSpc>
                <a:spcPct val="90000"/>
              </a:lnSpc>
            </a:pPr>
            <a:r>
              <a:rPr lang="en-US" sz="1900" dirty="0">
                <a:ea typeface="+mn-lt"/>
                <a:cs typeface="+mn-lt"/>
              </a:rPr>
              <a:t>8. Seaborn. (2012). seaborn: statistical data visualization — seaborn 0.9.0 documentation. Pydata.org.   </a:t>
            </a:r>
            <a:r>
              <a:rPr lang="en-US" sz="1900" dirty="0">
                <a:ea typeface="+mn-lt"/>
                <a:cs typeface="+mn-lt"/>
                <a:hlinkClick r:id="rId3"/>
              </a:rPr>
              <a:t>https://seaborn.pydata.org/</a:t>
            </a:r>
            <a:endParaRPr lang="en-US" sz="1900"/>
          </a:p>
          <a:p>
            <a:pPr>
              <a:lnSpc>
                <a:spcPct val="90000"/>
              </a:lnSpc>
            </a:pPr>
            <a:r>
              <a:rPr lang="en-US" sz="1900" dirty="0">
                <a:ea typeface="+mn-lt"/>
                <a:cs typeface="+mn-lt"/>
              </a:rPr>
              <a:t>9. Tang, R., De Donato, L., </a:t>
            </a:r>
            <a:r>
              <a:rPr lang="en-US" sz="1900" dirty="0" err="1">
                <a:ea typeface="+mn-lt"/>
                <a:cs typeface="+mn-lt"/>
              </a:rPr>
              <a:t>Bes̆inovićN</a:t>
            </a:r>
            <a:r>
              <a:rPr lang="en-US" sz="1900" dirty="0">
                <a:ea typeface="+mn-lt"/>
                <a:cs typeface="+mn-lt"/>
              </a:rPr>
              <a:t>., Flammini, F., </a:t>
            </a:r>
            <a:r>
              <a:rPr lang="en-US" sz="1900" dirty="0" err="1">
                <a:ea typeface="+mn-lt"/>
                <a:cs typeface="+mn-lt"/>
              </a:rPr>
              <a:t>Goverde</a:t>
            </a:r>
            <a:r>
              <a:rPr lang="en-US" sz="1900" dirty="0">
                <a:ea typeface="+mn-lt"/>
                <a:cs typeface="+mn-lt"/>
              </a:rPr>
              <a:t>, R. M. P., Lin, Z., Liu, R., Tang, T., Vittorini,   V., &amp; Wang, Z. (2022). A literature review of Artificial Intelligence applications in railway systems.          Transportation Research Part C: Emerging Technologies, 140(103679), 103679.                          </a:t>
            </a:r>
            <a:r>
              <a:rPr lang="en-US" sz="1900" dirty="0">
                <a:ea typeface="+mn-lt"/>
                <a:cs typeface="+mn-lt"/>
                <a:hlinkClick r:id="rId4"/>
              </a:rPr>
              <a:t>https://doi.org/10.1016/j.trc.2022.103679</a:t>
            </a:r>
            <a:endParaRPr lang="en-US" sz="1900" dirty="0"/>
          </a:p>
          <a:p>
            <a:pPr>
              <a:lnSpc>
                <a:spcPct val="90000"/>
              </a:lnSpc>
            </a:pPr>
            <a:r>
              <a:rPr lang="en-US" sz="1900" dirty="0">
                <a:ea typeface="+mn-lt"/>
                <a:cs typeface="+mn-lt"/>
              </a:rPr>
              <a:t>10. With, L. (2019). Hands-On Machine Learning with Scikit-Learn, </a:t>
            </a:r>
            <a:r>
              <a:rPr lang="en-US" sz="1900" dirty="0" err="1">
                <a:ea typeface="+mn-lt"/>
                <a:cs typeface="+mn-lt"/>
              </a:rPr>
              <a:t>Keras</a:t>
            </a:r>
            <a:r>
              <a:rPr lang="en-US" sz="1900" dirty="0">
                <a:ea typeface="+mn-lt"/>
                <a:cs typeface="+mn-lt"/>
              </a:rPr>
              <a:t>, and TensorFlow, 2nd Edition.       O’Reilly Online Learning. </a:t>
            </a:r>
            <a:r>
              <a:rPr lang="en-US" sz="1900" dirty="0">
                <a:ea typeface="+mn-lt"/>
                <a:cs typeface="+mn-lt"/>
                <a:hlinkClick r:id="rId5"/>
              </a:rPr>
              <a:t>https://www.oreilly.com/library/view/hands-on-machine/9781492032632/</a:t>
            </a:r>
            <a:endParaRPr lang="en-US" sz="1900">
              <a:hlinkClick r:id="rId5"/>
            </a:endParaRPr>
          </a:p>
          <a:p>
            <a:pPr>
              <a:lnSpc>
                <a:spcPct val="90000"/>
              </a:lnSpc>
            </a:pPr>
            <a:r>
              <a:rPr lang="en-US" sz="1900" dirty="0">
                <a:ea typeface="+mn-lt"/>
                <a:cs typeface="+mn-lt"/>
              </a:rPr>
              <a:t>11. Yu, R., Lu, J., Zhao, Z., Han, J., &amp; Bai, L. (2019). Research on CMT Welding Temperature Field Detection   Technology Based on Color CCD. 2019 3rd International Conference on Electronic Information       Technology and Computer Engineering (EITCE). </a:t>
            </a:r>
            <a:r>
              <a:rPr lang="en-US" sz="1900" dirty="0">
                <a:ea typeface="+mn-lt"/>
                <a:cs typeface="+mn-lt"/>
                <a:hlinkClick r:id="rId6"/>
              </a:rPr>
              <a:t>https://doi.org/10.1109/eitce47263.2019.9094932</a:t>
            </a:r>
            <a:endParaRPr lang="en-US" sz="1900"/>
          </a:p>
          <a:p>
            <a:endParaRPr lang="en-US" b="1" dirty="0"/>
          </a:p>
        </p:txBody>
      </p:sp>
    </p:spTree>
    <p:extLst>
      <p:ext uri="{BB962C8B-B14F-4D97-AF65-F5344CB8AC3E}">
        <p14:creationId xmlns:p14="http://schemas.microsoft.com/office/powerpoint/2010/main" val="86672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15463" y="858982"/>
            <a:ext cx="3997399" cy="5095424"/>
          </a:xfrm>
        </p:spPr>
        <p:txBody>
          <a:bodyPr>
            <a:normAutofit/>
          </a:bodyPr>
          <a:lstStyle/>
          <a:p>
            <a:r>
              <a:rPr lang="en-US">
                <a:latin typeface="Bierstadt"/>
                <a:ea typeface="Calibri"/>
                <a:cs typeface="Calibri"/>
              </a:rPr>
              <a:t>Introduction to AI in Railways</a:t>
            </a:r>
            <a:endParaRPr lang="en-US"/>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EBA20933-0F58-A6D8-4331-FFBE395A83BA}"/>
              </a:ext>
            </a:extLst>
          </p:cNvPr>
          <p:cNvGraphicFramePr>
            <a:graphicFrameLocks noGrp="1"/>
          </p:cNvGraphicFramePr>
          <p:nvPr>
            <p:ph idx="1"/>
            <p:extLst>
              <p:ext uri="{D42A27DB-BD31-4B8C-83A1-F6EECF244321}">
                <p14:modId xmlns:p14="http://schemas.microsoft.com/office/powerpoint/2010/main" val="450642946"/>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479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1802" y="858982"/>
            <a:ext cx="3451060" cy="5152933"/>
          </a:xfrm>
        </p:spPr>
        <p:txBody>
          <a:bodyPr>
            <a:normAutofit/>
          </a:bodyPr>
          <a:lstStyle/>
          <a:p>
            <a:r>
              <a:rPr lang="en-US" dirty="0"/>
              <a:t>Slide 3: Dataset Overview</a:t>
            </a: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F26352C6-DFF4-472E-85A0-FF7E8BAE638D}"/>
              </a:ext>
            </a:extLst>
          </p:cNvPr>
          <p:cNvGraphicFramePr>
            <a:graphicFrameLocks noGrp="1"/>
          </p:cNvGraphicFramePr>
          <p:nvPr>
            <p:ph idx="1"/>
            <p:extLst>
              <p:ext uri="{D42A27DB-BD31-4B8C-83A1-F6EECF244321}">
                <p14:modId xmlns:p14="http://schemas.microsoft.com/office/powerpoint/2010/main" val="2391269526"/>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825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788582" y="858983"/>
            <a:ext cx="3968783" cy="2021378"/>
          </a:xfrm>
        </p:spPr>
        <p:txBody>
          <a:bodyPr vert="horz" lIns="91440" tIns="45720" rIns="91440" bIns="45720" rtlCol="0">
            <a:normAutofit/>
          </a:bodyPr>
          <a:lstStyle/>
          <a:p>
            <a:r>
              <a:rPr lang="en-US" sz="4800"/>
              <a:t>Slide 4: Data Preprocessing</a:t>
            </a:r>
          </a:p>
        </p:txBody>
      </p:sp>
      <p:pic>
        <p:nvPicPr>
          <p:cNvPr id="5" name="Picture 4" descr="A diagram of data processing&#10;&#10;Description automatically generated">
            <a:extLst>
              <a:ext uri="{FF2B5EF4-FFF2-40B4-BE49-F238E27FC236}">
                <a16:creationId xmlns:a16="http://schemas.microsoft.com/office/drawing/2014/main" id="{282B55EA-E74C-055E-EB31-80162451BA7F}"/>
              </a:ext>
            </a:extLst>
          </p:cNvPr>
          <p:cNvPicPr>
            <a:picLocks noChangeAspect="1"/>
          </p:cNvPicPr>
          <p:nvPr/>
        </p:nvPicPr>
        <p:blipFill>
          <a:blip r:embed="rId3"/>
          <a:srcRect l="16212" r="15697" b="-1"/>
          <a:stretch/>
        </p:blipFill>
        <p:spPr>
          <a:xfrm>
            <a:off x="-1" y="-2"/>
            <a:ext cx="6374929" cy="6858002"/>
          </a:xfrm>
          <a:prstGeom prst="rect">
            <a:avLst/>
          </a:prstGeom>
        </p:spPr>
      </p:pic>
      <p:sp>
        <p:nvSpPr>
          <p:cNvPr id="3" name="Content Placeholder"/>
          <p:cNvSpPr>
            <a:spLocks noGrp="1"/>
          </p:cNvSpPr>
          <p:nvPr>
            <p:ph idx="1"/>
          </p:nvPr>
        </p:nvSpPr>
        <p:spPr>
          <a:xfrm>
            <a:off x="6788582" y="3282696"/>
            <a:ext cx="3968783" cy="2957383"/>
          </a:xfrm>
        </p:spPr>
        <p:txBody>
          <a:bodyPr vert="horz" lIns="91440" tIns="45720" rIns="91440" bIns="45720" rtlCol="0" anchor="ctr">
            <a:normAutofit fontScale="92500" lnSpcReduction="20000"/>
          </a:bodyPr>
          <a:lstStyle/>
          <a:p>
            <a:pPr lvl="0"/>
            <a:r>
              <a:rPr lang="en-US" b="1" dirty="0"/>
              <a:t>Data Preprocessing Steps</a:t>
            </a:r>
          </a:p>
          <a:p>
            <a:pPr marL="342900" indent="-342900">
              <a:buChar char="•"/>
            </a:pPr>
            <a:r>
              <a:rPr lang="en-US" dirty="0">
                <a:ea typeface="+mn-lt"/>
                <a:cs typeface="+mn-lt"/>
              </a:rPr>
              <a:t>Data Cleaning</a:t>
            </a:r>
          </a:p>
          <a:p>
            <a:pPr marL="342900" indent="-342900">
              <a:buChar char="•"/>
            </a:pPr>
            <a:r>
              <a:rPr lang="en-US" dirty="0">
                <a:ea typeface="+mn-lt"/>
                <a:cs typeface="+mn-lt"/>
              </a:rPr>
              <a:t>Data Integration</a:t>
            </a:r>
          </a:p>
          <a:p>
            <a:pPr marL="571500" lvl="1" indent="-342900">
              <a:buFont typeface="Courier New" panose="020B0604020202020204" pitchFamily="34" charset="0"/>
              <a:buChar char="o"/>
            </a:pPr>
            <a:r>
              <a:rPr lang="en-US" dirty="0">
                <a:ea typeface="+mn-lt"/>
                <a:cs typeface="+mn-lt"/>
              </a:rPr>
              <a:t>Datetime Conversion</a:t>
            </a:r>
            <a:endParaRPr lang="en-US" dirty="0"/>
          </a:p>
          <a:p>
            <a:pPr marL="571500" lvl="1" indent="-342900">
              <a:buFont typeface="Courier New" panose="020B0604020202020204" pitchFamily="34" charset="0"/>
              <a:buChar char="o"/>
            </a:pPr>
            <a:r>
              <a:rPr lang="en-US" dirty="0">
                <a:ea typeface="+mn-lt"/>
                <a:cs typeface="+mn-lt"/>
              </a:rPr>
              <a:t>Handling Missing Values</a:t>
            </a:r>
          </a:p>
          <a:p>
            <a:pPr marL="342900" indent="-342900">
              <a:buChar char="•"/>
            </a:pPr>
            <a:r>
              <a:rPr lang="en-US" dirty="0">
                <a:ea typeface="+mn-lt"/>
                <a:cs typeface="+mn-lt"/>
              </a:rPr>
              <a:t>Data Transformation</a:t>
            </a:r>
            <a:endParaRPr lang="en-US"/>
          </a:p>
          <a:p>
            <a:pPr marL="342900" indent="-342900">
              <a:buChar char="•"/>
            </a:pPr>
            <a:r>
              <a:rPr lang="en-US" dirty="0">
                <a:ea typeface="+mn-lt"/>
                <a:cs typeface="+mn-lt"/>
              </a:rPr>
              <a:t>Data reduction or Dimension Reduction</a:t>
            </a:r>
            <a:endParaRPr lang="en-US"/>
          </a:p>
        </p:txBody>
      </p:sp>
      <p:cxnSp>
        <p:nvCxnSpPr>
          <p:cNvPr id="78" name="Straight Connector 77">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92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788582" y="858983"/>
            <a:ext cx="3968783" cy="2021378"/>
          </a:xfrm>
        </p:spPr>
        <p:txBody>
          <a:bodyPr>
            <a:normAutofit/>
          </a:bodyPr>
          <a:lstStyle/>
          <a:p>
            <a:pPr>
              <a:lnSpc>
                <a:spcPct val="90000"/>
              </a:lnSpc>
            </a:pPr>
            <a:r>
              <a:rPr lang="en-US"/>
              <a:t>Slide 5: Exploratory Data Analysis</a:t>
            </a:r>
          </a:p>
        </p:txBody>
      </p:sp>
      <p:pic>
        <p:nvPicPr>
          <p:cNvPr id="5" name="Picture 4" descr="A screenshot of a graph&#10;&#10;Description automatically generated">
            <a:extLst>
              <a:ext uri="{FF2B5EF4-FFF2-40B4-BE49-F238E27FC236}">
                <a16:creationId xmlns:a16="http://schemas.microsoft.com/office/drawing/2014/main" id="{9AF63B8D-8579-456D-635B-6D2FC7EB7F0B}"/>
              </a:ext>
            </a:extLst>
          </p:cNvPr>
          <p:cNvPicPr>
            <a:picLocks noChangeAspect="1"/>
          </p:cNvPicPr>
          <p:nvPr/>
        </p:nvPicPr>
        <p:blipFill>
          <a:blip r:embed="rId2"/>
          <a:srcRect r="35628" b="-1"/>
          <a:stretch/>
        </p:blipFill>
        <p:spPr>
          <a:xfrm>
            <a:off x="-1" y="-2"/>
            <a:ext cx="6374929" cy="6858002"/>
          </a:xfrm>
          <a:prstGeom prst="rect">
            <a:avLst/>
          </a:prstGeom>
        </p:spPr>
      </p:pic>
      <p:sp>
        <p:nvSpPr>
          <p:cNvPr id="3" name="Content Placeholder"/>
          <p:cNvSpPr>
            <a:spLocks noGrp="1"/>
          </p:cNvSpPr>
          <p:nvPr>
            <p:ph idx="1"/>
          </p:nvPr>
        </p:nvSpPr>
        <p:spPr>
          <a:xfrm>
            <a:off x="6788582" y="3282696"/>
            <a:ext cx="3968783" cy="2957383"/>
          </a:xfrm>
        </p:spPr>
        <p:txBody>
          <a:bodyPr anchor="ctr">
            <a:normAutofit/>
          </a:bodyPr>
          <a:lstStyle/>
          <a:p>
            <a:pPr lvl="0">
              <a:lnSpc>
                <a:spcPct val="100000"/>
              </a:lnSpc>
            </a:pPr>
            <a:r>
              <a:rPr lang="en-US" sz="1500"/>
              <a:t>Title: Exploratory Data Analysis</a:t>
            </a:r>
          </a:p>
          <a:p>
            <a:pPr marL="342900" indent="-342900">
              <a:lnSpc>
                <a:spcPct val="100000"/>
              </a:lnSpc>
              <a:buChar char="•"/>
            </a:pPr>
            <a:r>
              <a:rPr lang="en-US" sz="1500" b="1"/>
              <a:t>Ticket Price Distribution</a:t>
            </a:r>
            <a:r>
              <a:rPr lang="en-US" sz="1500"/>
              <a:t>: Analyze the distribution of ticket prices.</a:t>
            </a:r>
          </a:p>
          <a:p>
            <a:pPr marL="342900" indent="-342900">
              <a:lnSpc>
                <a:spcPct val="100000"/>
              </a:lnSpc>
              <a:buChar char="•"/>
            </a:pPr>
            <a:r>
              <a:rPr lang="en-US" sz="1500" b="1"/>
              <a:t>Patterns in Delays</a:t>
            </a:r>
            <a:r>
              <a:rPr lang="en-US" sz="1500"/>
              <a:t>: Examine delays by departure station, time of day, ticket class, etc.</a:t>
            </a:r>
          </a:p>
          <a:p>
            <a:pPr marL="342900" indent="-342900">
              <a:lnSpc>
                <a:spcPct val="100000"/>
              </a:lnSpc>
              <a:buChar char="•"/>
            </a:pPr>
            <a:r>
              <a:rPr lang="en-US" sz="1500" b="1"/>
              <a:t>Correlation Analysis</a:t>
            </a:r>
            <a:r>
              <a:rPr lang="en-US" sz="1500"/>
              <a:t>: Investigate relationships between different variables, such as the correlation between ticket class and delay likelihood.</a:t>
            </a:r>
          </a:p>
          <a:p>
            <a:pPr>
              <a:lnSpc>
                <a:spcPct val="100000"/>
              </a:lnSpc>
            </a:pPr>
            <a:endParaRPr lang="en-US" sz="1500"/>
          </a:p>
        </p:txBody>
      </p:sp>
      <p:cxnSp>
        <p:nvCxnSpPr>
          <p:cNvPr id="36" name="Straight Connector 3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12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1802" y="858982"/>
            <a:ext cx="3451060" cy="5152933"/>
          </a:xfrm>
        </p:spPr>
        <p:txBody>
          <a:bodyPr>
            <a:normAutofit/>
          </a:bodyPr>
          <a:lstStyle/>
          <a:p>
            <a:r>
              <a:rPr lang="en-US" dirty="0"/>
              <a:t>Slide 6: Feature Engineering</a:t>
            </a: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A523266B-E86F-3B21-259F-C960FE196961}"/>
              </a:ext>
            </a:extLst>
          </p:cNvPr>
          <p:cNvGraphicFramePr>
            <a:graphicFrameLocks noGrp="1"/>
          </p:cNvGraphicFramePr>
          <p:nvPr>
            <p:ph idx="1"/>
            <p:extLst>
              <p:ext uri="{D42A27DB-BD31-4B8C-83A1-F6EECF244321}">
                <p14:modId xmlns:p14="http://schemas.microsoft.com/office/powerpoint/2010/main" val="2186135078"/>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85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ord cloud with different colored text&#10;&#10;Description automatically generated">
            <a:extLst>
              <a:ext uri="{FF2B5EF4-FFF2-40B4-BE49-F238E27FC236}">
                <a16:creationId xmlns:a16="http://schemas.microsoft.com/office/drawing/2014/main" id="{1C0A34C0-EC48-905F-F245-061A13292DC7}"/>
              </a:ext>
            </a:extLst>
          </p:cNvPr>
          <p:cNvPicPr>
            <a:picLocks noGrp="1" noChangeAspect="1"/>
          </p:cNvPicPr>
          <p:nvPr>
            <p:ph idx="1"/>
          </p:nvPr>
        </p:nvPicPr>
        <p:blipFill>
          <a:blip r:embed="rId2"/>
          <a:stretch>
            <a:fillRect/>
          </a:stretch>
        </p:blipFill>
        <p:spPr>
          <a:xfrm>
            <a:off x="-6423" y="4051"/>
            <a:ext cx="12492742" cy="6841751"/>
          </a:xfrm>
        </p:spPr>
      </p:pic>
    </p:spTree>
    <p:extLst>
      <p:ext uri="{BB962C8B-B14F-4D97-AF65-F5344CB8AC3E}">
        <p14:creationId xmlns:p14="http://schemas.microsoft.com/office/powerpoint/2010/main" val="393825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C0FBB6-4CCA-4358-9DD5-CDF2173E63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6B771E-DDF7-430C-9462-BA1D3742C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795749"/>
            <a:ext cx="12192000" cy="1062250"/>
          </a:xfrm>
          <a:prstGeom prst="rect">
            <a:avLst/>
          </a:prstGeom>
          <a:ln>
            <a:noFill/>
          </a:ln>
          <a:effectLst>
            <a:outerShdw blurRad="203200" dist="101600" dir="1212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0823557" y="603813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word cloud with different colored text&#10;&#10;Description automatically generated">
            <a:extLst>
              <a:ext uri="{FF2B5EF4-FFF2-40B4-BE49-F238E27FC236}">
                <a16:creationId xmlns:a16="http://schemas.microsoft.com/office/drawing/2014/main" id="{93F0FA79-DC94-91F2-BC27-5A28BF72CAFF}"/>
              </a:ext>
            </a:extLst>
          </p:cNvPr>
          <p:cNvPicPr>
            <a:picLocks noGrp="1" noChangeAspect="1"/>
          </p:cNvPicPr>
          <p:nvPr>
            <p:ph idx="1"/>
          </p:nvPr>
        </p:nvPicPr>
        <p:blipFill>
          <a:blip r:embed="rId2"/>
          <a:stretch>
            <a:fillRect/>
          </a:stretch>
        </p:blipFill>
        <p:spPr>
          <a:xfrm>
            <a:off x="8250" y="4052"/>
            <a:ext cx="12075207" cy="6712354"/>
          </a:xfrm>
        </p:spPr>
      </p:pic>
    </p:spTree>
    <p:extLst>
      <p:ext uri="{BB962C8B-B14F-4D97-AF65-F5344CB8AC3E}">
        <p14:creationId xmlns:p14="http://schemas.microsoft.com/office/powerpoint/2010/main" val="423927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6575305" y="235881"/>
            <a:ext cx="4569006" cy="2884247"/>
          </a:xfrm>
        </p:spPr>
        <p:txBody>
          <a:bodyPr vert="horz" lIns="91440" tIns="45720" rIns="91440" bIns="45720" rtlCol="0" anchor="ctr">
            <a:normAutofit/>
          </a:bodyPr>
          <a:lstStyle/>
          <a:p>
            <a:r>
              <a:rPr lang="en-US" sz="4800" dirty="0"/>
              <a:t>Slide 7: Modeling: Classification</a:t>
            </a:r>
          </a:p>
        </p:txBody>
      </p:sp>
      <p:sp>
        <p:nvSpPr>
          <p:cNvPr id="3" name="Content Placeholder"/>
          <p:cNvSpPr>
            <a:spLocks noGrp="1"/>
          </p:cNvSpPr>
          <p:nvPr>
            <p:ph idx="1"/>
          </p:nvPr>
        </p:nvSpPr>
        <p:spPr>
          <a:xfrm>
            <a:off x="6575305" y="3880965"/>
            <a:ext cx="5014704" cy="2359114"/>
          </a:xfrm>
        </p:spPr>
        <p:txBody>
          <a:bodyPr vert="horz" lIns="91440" tIns="45720" rIns="91440" bIns="45720" rtlCol="0" anchor="b">
            <a:normAutofit/>
          </a:bodyPr>
          <a:lstStyle/>
          <a:p>
            <a:pPr lvl="0"/>
            <a:r>
              <a:rPr lang="en-US" sz="2400" b="1" dirty="0"/>
              <a:t>Modeling: Delay Prediction</a:t>
            </a:r>
          </a:p>
          <a:p>
            <a:pPr marL="457200" indent="-457200">
              <a:buAutoNum type="arabicPeriod"/>
            </a:pPr>
            <a:r>
              <a:rPr lang="en-US" sz="2400" dirty="0">
                <a:ea typeface="+mn-lt"/>
                <a:cs typeface="+mn-lt"/>
              </a:rPr>
              <a:t>Model Selection</a:t>
            </a:r>
          </a:p>
          <a:p>
            <a:pPr marL="457200" indent="-457200">
              <a:buAutoNum type="arabicPeriod"/>
            </a:pPr>
            <a:r>
              <a:rPr lang="en-US" sz="2400" dirty="0"/>
              <a:t>Training and Testing</a:t>
            </a:r>
          </a:p>
          <a:p>
            <a:pPr marL="457200" indent="-457200">
              <a:buAutoNum type="arabicPeriod"/>
            </a:pPr>
            <a:r>
              <a:rPr lang="en-US" sz="2400"/>
              <a:t>Evaluation Metrics</a:t>
            </a:r>
            <a:endParaRPr lang="en-US"/>
          </a:p>
        </p:txBody>
      </p:sp>
      <p:pic>
        <p:nvPicPr>
          <p:cNvPr id="6" name="Picture 5" descr="Colourful maths learning objects">
            <a:extLst>
              <a:ext uri="{FF2B5EF4-FFF2-40B4-BE49-F238E27FC236}">
                <a16:creationId xmlns:a16="http://schemas.microsoft.com/office/drawing/2014/main" id="{A6D8B3E1-B5C0-1AED-D0BB-BE953B11707E}"/>
              </a:ext>
            </a:extLst>
          </p:cNvPr>
          <p:cNvPicPr>
            <a:picLocks noChangeAspect="1"/>
          </p:cNvPicPr>
          <p:nvPr/>
        </p:nvPicPr>
        <p:blipFill>
          <a:blip r:embed="rId3"/>
          <a:srcRect l="17795" r="22911" b="-10"/>
          <a:stretch/>
        </p:blipFill>
        <p:spPr>
          <a:xfrm>
            <a:off x="20" y="10"/>
            <a:ext cx="6095978" cy="6857989"/>
          </a:xfrm>
          <a:prstGeom prst="rect">
            <a:avLst/>
          </a:prstGeom>
        </p:spPr>
      </p:pic>
      <p:cxnSp>
        <p:nvCxnSpPr>
          <p:cNvPr id="22" name="Straight Connector 21">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777485"/>
      </p:ext>
    </p:extLst>
  </p:cSld>
  <p:clrMapOvr>
    <a:masterClrMapping/>
  </p:clrMapOvr>
</p:sld>
</file>

<file path=ppt/theme/theme1.xml><?xml version="1.0" encoding="utf-8"?>
<a:theme xmlns:a="http://schemas.openxmlformats.org/drawingml/2006/main" name="BevelVTI">
  <a:themeElements>
    <a:clrScheme name="AnalogousFromLightSeed_2SEEDS">
      <a:dk1>
        <a:srgbClr val="000000"/>
      </a:dk1>
      <a:lt1>
        <a:srgbClr val="FFFFFF"/>
      </a:lt1>
      <a:dk2>
        <a:srgbClr val="3C3522"/>
      </a:dk2>
      <a:lt2>
        <a:srgbClr val="E8E2E5"/>
      </a:lt2>
      <a:accent1>
        <a:srgbClr val="75AB92"/>
      </a:accent1>
      <a:accent2>
        <a:srgbClr val="81AC87"/>
      </a:accent2>
      <a:accent3>
        <a:srgbClr val="80A9A7"/>
      </a:accent3>
      <a:accent4>
        <a:srgbClr val="BA7F85"/>
      </a:accent4>
      <a:accent5>
        <a:srgbClr val="BF9988"/>
      </a:accent5>
      <a:accent6>
        <a:srgbClr val="AFA077"/>
      </a:accent6>
      <a:hlink>
        <a:srgbClr val="AE6989"/>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Words>
  <Application>Microsoft Office PowerPoint</Application>
  <PresentationFormat>Widescreen</PresentationFormat>
  <Paragraphs>5</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BevelVTI</vt:lpstr>
      <vt:lpstr>PowerPoint Presentation</vt:lpstr>
      <vt:lpstr>Introduction to AI in Railways</vt:lpstr>
      <vt:lpstr>Slide 3: Dataset Overview</vt:lpstr>
      <vt:lpstr>Slide 4: Data Preprocessing</vt:lpstr>
      <vt:lpstr>Slide 5: Exploratory Data Analysis</vt:lpstr>
      <vt:lpstr>Slide 6: Feature Engineering</vt:lpstr>
      <vt:lpstr>PowerPoint Presentation</vt:lpstr>
      <vt:lpstr>PowerPoint Presentation</vt:lpstr>
      <vt:lpstr>Slide 7: Modeling: Classification</vt:lpstr>
      <vt:lpstr>Slide 8: Modeling: Time Series Forecasting</vt:lpstr>
      <vt:lpstr>Slide 9: Model Evaluation</vt:lpstr>
      <vt:lpstr>Slide 10: AI Implementation Strategy</vt:lpstr>
      <vt:lpstr>Slide 11: Challenges and Considerations</vt:lpstr>
      <vt:lpstr>Slide 12: Conclusion</vt:lpstr>
      <vt:lpstr>Slide 13: Q&amp;A</vt:lpstr>
      <vt:lpstr>Slide 14: References</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344</cp:revision>
  <dcterms:created xsi:type="dcterms:W3CDTF">2024-08-24T18:38:59Z</dcterms:created>
  <dcterms:modified xsi:type="dcterms:W3CDTF">2024-08-24T22:23:09Z</dcterms:modified>
</cp:coreProperties>
</file>