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57" r:id="rId7"/>
    <p:sldId id="264" r:id="rId8"/>
    <p:sldId id="265" r:id="rId9"/>
    <p:sldId id="266" r:id="rId10"/>
    <p:sldId id="267" r:id="rId11"/>
    <p:sldId id="268" r:id="rId12"/>
    <p:sldId id="269" r:id="rId13"/>
    <p:sldId id="270" r:id="rId14"/>
    <p:sldId id="271" r:id="rId15"/>
    <p:sldId id="272" r:id="rId16"/>
    <p:sldId id="273"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CC00"/>
    <a:srgbClr val="FF6600"/>
    <a:srgbClr val="FF3300"/>
    <a:srgbClr val="99FF33"/>
    <a:srgbClr val="66FFFF"/>
    <a:srgbClr val="00FF00"/>
    <a:srgbClr val="66003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270"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856E09-2FB1-4EBA-90AB-1307EF1046C1}" type="doc">
      <dgm:prSet loTypeId="urn:microsoft.com/office/officeart/2005/8/layout/hierarchy4" loCatId="hierarchy" qsTypeId="urn:microsoft.com/office/officeart/2005/8/quickstyle/simple3" qsCatId="simple" csTypeId="urn:microsoft.com/office/officeart/2005/8/colors/colorful4" csCatId="colorful" phldr="1"/>
      <dgm:spPr/>
      <dgm:t>
        <a:bodyPr/>
        <a:lstStyle/>
        <a:p>
          <a:endParaRPr lang="en-US"/>
        </a:p>
      </dgm:t>
    </dgm:pt>
    <dgm:pt modelId="{FC8E0291-FAE3-4E1D-8F32-A380329C68B7}">
      <dgm:prSet phldrT="[Text]"/>
      <dgm:spPr/>
      <dgm:t>
        <a:bodyPr/>
        <a:lstStyle/>
        <a:p>
          <a:r>
            <a:rPr lang="en-US" dirty="0" smtClean="0"/>
            <a:t>Target of bio-attack</a:t>
          </a:r>
          <a:endParaRPr lang="en-US" dirty="0"/>
        </a:p>
      </dgm:t>
    </dgm:pt>
    <dgm:pt modelId="{6084CD2E-042B-46AD-914A-F7DBBA3C92B5}" type="parTrans" cxnId="{C5A169AB-BCC0-4DC4-A3AD-3E82F396D5C2}">
      <dgm:prSet/>
      <dgm:spPr/>
      <dgm:t>
        <a:bodyPr/>
        <a:lstStyle/>
        <a:p>
          <a:endParaRPr lang="en-US"/>
        </a:p>
      </dgm:t>
    </dgm:pt>
    <dgm:pt modelId="{5E665289-62B1-4D89-BF80-991D0AEA02EF}" type="sibTrans" cxnId="{C5A169AB-BCC0-4DC4-A3AD-3E82F396D5C2}">
      <dgm:prSet/>
      <dgm:spPr/>
      <dgm:t>
        <a:bodyPr/>
        <a:lstStyle/>
        <a:p>
          <a:endParaRPr lang="en-US"/>
        </a:p>
      </dgm:t>
    </dgm:pt>
    <dgm:pt modelId="{2DDB7380-5303-496D-B0E6-33EAFFEAE8F2}">
      <dgm:prSet phldrT="[Text]"/>
      <dgm:spPr/>
      <dgm:t>
        <a:bodyPr/>
        <a:lstStyle/>
        <a:p>
          <a:r>
            <a:rPr lang="en-US" dirty="0" smtClean="0"/>
            <a:t>Biological</a:t>
          </a:r>
        </a:p>
        <a:p>
          <a:r>
            <a:rPr lang="en-US" dirty="0" smtClean="0"/>
            <a:t>(target to cause disease) </a:t>
          </a:r>
          <a:endParaRPr lang="en-US" dirty="0"/>
        </a:p>
      </dgm:t>
    </dgm:pt>
    <dgm:pt modelId="{4423FFE7-281B-48ED-A583-A6ACD7FB4C8B}" type="parTrans" cxnId="{AEB483B7-863A-4387-8A22-070EE12CDB95}">
      <dgm:prSet/>
      <dgm:spPr/>
      <dgm:t>
        <a:bodyPr/>
        <a:lstStyle/>
        <a:p>
          <a:endParaRPr lang="en-US"/>
        </a:p>
      </dgm:t>
    </dgm:pt>
    <dgm:pt modelId="{F8FFD50C-A066-4F95-96EE-4587142500D1}" type="sibTrans" cxnId="{AEB483B7-863A-4387-8A22-070EE12CDB95}">
      <dgm:prSet/>
      <dgm:spPr/>
      <dgm:t>
        <a:bodyPr/>
        <a:lstStyle/>
        <a:p>
          <a:endParaRPr lang="en-US"/>
        </a:p>
      </dgm:t>
    </dgm:pt>
    <dgm:pt modelId="{43DB067C-240E-45BA-A5E8-84D21DF5382A}">
      <dgm:prSet phldrT="[Text]"/>
      <dgm:spPr/>
      <dgm:t>
        <a:bodyPr/>
        <a:lstStyle/>
        <a:p>
          <a:r>
            <a:rPr lang="en-US" dirty="0" smtClean="0"/>
            <a:t>Hard</a:t>
          </a:r>
        </a:p>
        <a:p>
          <a:r>
            <a:rPr lang="en-US" dirty="0" smtClean="0"/>
            <a:t>(very large scale) </a:t>
          </a:r>
          <a:endParaRPr lang="en-US" dirty="0"/>
        </a:p>
      </dgm:t>
    </dgm:pt>
    <dgm:pt modelId="{F26D3A9A-1A28-4188-8F4A-E416A856589E}" type="parTrans" cxnId="{7F7F4899-A446-4DB0-8013-BB9C899351A0}">
      <dgm:prSet/>
      <dgm:spPr/>
      <dgm:t>
        <a:bodyPr/>
        <a:lstStyle/>
        <a:p>
          <a:endParaRPr lang="en-US"/>
        </a:p>
      </dgm:t>
    </dgm:pt>
    <dgm:pt modelId="{C170AC0A-E22A-484C-9044-4150F550ABC0}" type="sibTrans" cxnId="{7F7F4899-A446-4DB0-8013-BB9C899351A0}">
      <dgm:prSet/>
      <dgm:spPr/>
      <dgm:t>
        <a:bodyPr/>
        <a:lstStyle/>
        <a:p>
          <a:endParaRPr lang="en-US"/>
        </a:p>
      </dgm:t>
    </dgm:pt>
    <dgm:pt modelId="{71F498B1-47D2-4836-B049-D0B117A1AB83}">
      <dgm:prSet phldrT="[Text]"/>
      <dgm:spPr/>
      <dgm:t>
        <a:bodyPr/>
        <a:lstStyle/>
        <a:p>
          <a:r>
            <a:rPr lang="en-US" dirty="0" smtClean="0"/>
            <a:t>Soft</a:t>
          </a:r>
        </a:p>
        <a:p>
          <a:r>
            <a:rPr lang="en-US" dirty="0" smtClean="0"/>
            <a:t>(small scale)</a:t>
          </a:r>
          <a:endParaRPr lang="en-US" dirty="0"/>
        </a:p>
      </dgm:t>
    </dgm:pt>
    <dgm:pt modelId="{116EE6E1-48C1-4CDC-A6FB-ADA4BAEE29B9}" type="parTrans" cxnId="{468F5B98-EAE4-4CE7-BECE-310E337A9526}">
      <dgm:prSet/>
      <dgm:spPr/>
      <dgm:t>
        <a:bodyPr/>
        <a:lstStyle/>
        <a:p>
          <a:endParaRPr lang="en-US"/>
        </a:p>
      </dgm:t>
    </dgm:pt>
    <dgm:pt modelId="{4A952BA0-CE3F-4814-A058-4A26614F5011}" type="sibTrans" cxnId="{468F5B98-EAE4-4CE7-BECE-310E337A9526}">
      <dgm:prSet/>
      <dgm:spPr/>
      <dgm:t>
        <a:bodyPr/>
        <a:lstStyle/>
        <a:p>
          <a:endParaRPr lang="en-US"/>
        </a:p>
      </dgm:t>
    </dgm:pt>
    <dgm:pt modelId="{1244C103-8551-41A0-8260-C7B65EC92154}">
      <dgm:prSet phldrT="[Text]"/>
      <dgm:spPr/>
      <dgm:t>
        <a:bodyPr/>
        <a:lstStyle/>
        <a:p>
          <a:r>
            <a:rPr lang="en-US" dirty="0" smtClean="0"/>
            <a:t>Economical/political</a:t>
          </a:r>
        </a:p>
        <a:p>
          <a:r>
            <a:rPr lang="en-US" dirty="0" smtClean="0"/>
            <a:t>(target to destroy economy)</a:t>
          </a:r>
          <a:endParaRPr lang="en-US" dirty="0"/>
        </a:p>
      </dgm:t>
    </dgm:pt>
    <dgm:pt modelId="{C5FE4050-45C7-48DD-8770-DFA345A91B49}" type="parTrans" cxnId="{CEF3AE09-55B0-4019-A7D2-2CE9530FE395}">
      <dgm:prSet/>
      <dgm:spPr/>
      <dgm:t>
        <a:bodyPr/>
        <a:lstStyle/>
        <a:p>
          <a:endParaRPr lang="en-US"/>
        </a:p>
      </dgm:t>
    </dgm:pt>
    <dgm:pt modelId="{FB4AEC4E-1661-46DB-B0E1-5C1F36A61AD4}" type="sibTrans" cxnId="{CEF3AE09-55B0-4019-A7D2-2CE9530FE395}">
      <dgm:prSet/>
      <dgm:spPr/>
      <dgm:t>
        <a:bodyPr/>
        <a:lstStyle/>
        <a:p>
          <a:endParaRPr lang="en-US"/>
        </a:p>
      </dgm:t>
    </dgm:pt>
    <dgm:pt modelId="{3B99E03C-C140-485F-AE19-C5645D99B14B}" type="pres">
      <dgm:prSet presAssocID="{EB856E09-2FB1-4EBA-90AB-1307EF1046C1}" presName="Name0" presStyleCnt="0">
        <dgm:presLayoutVars>
          <dgm:chPref val="1"/>
          <dgm:dir/>
          <dgm:animOne val="branch"/>
          <dgm:animLvl val="lvl"/>
          <dgm:resizeHandles/>
        </dgm:presLayoutVars>
      </dgm:prSet>
      <dgm:spPr/>
      <dgm:t>
        <a:bodyPr/>
        <a:lstStyle/>
        <a:p>
          <a:endParaRPr lang="en-US"/>
        </a:p>
      </dgm:t>
    </dgm:pt>
    <dgm:pt modelId="{A3D06BE8-3239-4A2A-B822-CAECEBD215B0}" type="pres">
      <dgm:prSet presAssocID="{FC8E0291-FAE3-4E1D-8F32-A380329C68B7}" presName="vertOne" presStyleCnt="0"/>
      <dgm:spPr/>
    </dgm:pt>
    <dgm:pt modelId="{A6633C0E-827B-4C9D-ADC9-24E206477A1C}" type="pres">
      <dgm:prSet presAssocID="{FC8E0291-FAE3-4E1D-8F32-A380329C68B7}" presName="txOne" presStyleLbl="node0" presStyleIdx="0" presStyleCnt="1">
        <dgm:presLayoutVars>
          <dgm:chPref val="3"/>
        </dgm:presLayoutVars>
      </dgm:prSet>
      <dgm:spPr/>
      <dgm:t>
        <a:bodyPr/>
        <a:lstStyle/>
        <a:p>
          <a:endParaRPr lang="en-US"/>
        </a:p>
      </dgm:t>
    </dgm:pt>
    <dgm:pt modelId="{C90699EE-ADB5-4198-8411-60C66C389239}" type="pres">
      <dgm:prSet presAssocID="{FC8E0291-FAE3-4E1D-8F32-A380329C68B7}" presName="parTransOne" presStyleCnt="0"/>
      <dgm:spPr/>
    </dgm:pt>
    <dgm:pt modelId="{EC093C40-1A36-4937-BCDF-2320CAE66A31}" type="pres">
      <dgm:prSet presAssocID="{FC8E0291-FAE3-4E1D-8F32-A380329C68B7}" presName="horzOne" presStyleCnt="0"/>
      <dgm:spPr/>
    </dgm:pt>
    <dgm:pt modelId="{D52A6087-1360-44DA-921C-378944C970FA}" type="pres">
      <dgm:prSet presAssocID="{2DDB7380-5303-496D-B0E6-33EAFFEAE8F2}" presName="vertTwo" presStyleCnt="0"/>
      <dgm:spPr/>
    </dgm:pt>
    <dgm:pt modelId="{F4CDD59C-053B-4576-BF72-EEDB31DEBD2D}" type="pres">
      <dgm:prSet presAssocID="{2DDB7380-5303-496D-B0E6-33EAFFEAE8F2}" presName="txTwo" presStyleLbl="node2" presStyleIdx="0" presStyleCnt="2" custScaleX="81441">
        <dgm:presLayoutVars>
          <dgm:chPref val="3"/>
        </dgm:presLayoutVars>
      </dgm:prSet>
      <dgm:spPr/>
      <dgm:t>
        <a:bodyPr/>
        <a:lstStyle/>
        <a:p>
          <a:endParaRPr lang="en-US"/>
        </a:p>
      </dgm:t>
    </dgm:pt>
    <dgm:pt modelId="{CA101DBF-BBCF-4C33-AC23-313D36B6F492}" type="pres">
      <dgm:prSet presAssocID="{2DDB7380-5303-496D-B0E6-33EAFFEAE8F2}" presName="parTransTwo" presStyleCnt="0"/>
      <dgm:spPr/>
    </dgm:pt>
    <dgm:pt modelId="{A3F44E59-2DC4-482C-BDD5-DE7689EDB859}" type="pres">
      <dgm:prSet presAssocID="{2DDB7380-5303-496D-B0E6-33EAFFEAE8F2}" presName="horzTwo" presStyleCnt="0"/>
      <dgm:spPr/>
    </dgm:pt>
    <dgm:pt modelId="{B21FE0E1-E804-40B1-BEA2-39A81D55BC68}" type="pres">
      <dgm:prSet presAssocID="{43DB067C-240E-45BA-A5E8-84D21DF5382A}" presName="vertThree" presStyleCnt="0"/>
      <dgm:spPr/>
    </dgm:pt>
    <dgm:pt modelId="{B8CAEAD0-797D-4F57-8BF2-003C00469360}" type="pres">
      <dgm:prSet presAssocID="{43DB067C-240E-45BA-A5E8-84D21DF5382A}" presName="txThree" presStyleLbl="node3" presStyleIdx="0" presStyleCnt="2" custScaleX="132978">
        <dgm:presLayoutVars>
          <dgm:chPref val="3"/>
        </dgm:presLayoutVars>
      </dgm:prSet>
      <dgm:spPr/>
      <dgm:t>
        <a:bodyPr/>
        <a:lstStyle/>
        <a:p>
          <a:endParaRPr lang="en-US"/>
        </a:p>
      </dgm:t>
    </dgm:pt>
    <dgm:pt modelId="{8090077F-305B-4EC4-B5BF-6BD15C4A33E9}" type="pres">
      <dgm:prSet presAssocID="{43DB067C-240E-45BA-A5E8-84D21DF5382A}" presName="horzThree" presStyleCnt="0"/>
      <dgm:spPr/>
    </dgm:pt>
    <dgm:pt modelId="{77EB10FF-4733-4C55-9F1E-837C3EF74648}" type="pres">
      <dgm:prSet presAssocID="{C170AC0A-E22A-484C-9044-4150F550ABC0}" presName="sibSpaceThree" presStyleCnt="0"/>
      <dgm:spPr/>
    </dgm:pt>
    <dgm:pt modelId="{39CDF090-9020-4BC0-A8F1-13831EC1AAB7}" type="pres">
      <dgm:prSet presAssocID="{71F498B1-47D2-4836-B049-D0B117A1AB83}" presName="vertThree" presStyleCnt="0"/>
      <dgm:spPr/>
    </dgm:pt>
    <dgm:pt modelId="{147943C3-E039-43C3-8216-24E301798045}" type="pres">
      <dgm:prSet presAssocID="{71F498B1-47D2-4836-B049-D0B117A1AB83}" presName="txThree" presStyleLbl="node3" presStyleIdx="1" presStyleCnt="2">
        <dgm:presLayoutVars>
          <dgm:chPref val="3"/>
        </dgm:presLayoutVars>
      </dgm:prSet>
      <dgm:spPr/>
      <dgm:t>
        <a:bodyPr/>
        <a:lstStyle/>
        <a:p>
          <a:endParaRPr lang="en-US"/>
        </a:p>
      </dgm:t>
    </dgm:pt>
    <dgm:pt modelId="{0B9B5479-8201-4E80-9A36-8BF2C5726743}" type="pres">
      <dgm:prSet presAssocID="{71F498B1-47D2-4836-B049-D0B117A1AB83}" presName="horzThree" presStyleCnt="0"/>
      <dgm:spPr/>
    </dgm:pt>
    <dgm:pt modelId="{E2DF3AA6-808D-4711-AB0D-3A96FD6B886F}" type="pres">
      <dgm:prSet presAssocID="{F8FFD50C-A066-4F95-96EE-4587142500D1}" presName="sibSpaceTwo" presStyleCnt="0"/>
      <dgm:spPr/>
    </dgm:pt>
    <dgm:pt modelId="{3E9359B2-23D8-4408-81A7-7AFC511E0AEC}" type="pres">
      <dgm:prSet presAssocID="{1244C103-8551-41A0-8260-C7B65EC92154}" presName="vertTwo" presStyleCnt="0"/>
      <dgm:spPr/>
    </dgm:pt>
    <dgm:pt modelId="{0A7E6179-EAD5-477A-A6DB-069CD08A1360}" type="pres">
      <dgm:prSet presAssocID="{1244C103-8551-41A0-8260-C7B65EC92154}" presName="txTwo" presStyleLbl="node2" presStyleIdx="1" presStyleCnt="2" custScaleX="127866" custScaleY="121973">
        <dgm:presLayoutVars>
          <dgm:chPref val="3"/>
        </dgm:presLayoutVars>
      </dgm:prSet>
      <dgm:spPr/>
      <dgm:t>
        <a:bodyPr/>
        <a:lstStyle/>
        <a:p>
          <a:endParaRPr lang="en-US"/>
        </a:p>
      </dgm:t>
    </dgm:pt>
    <dgm:pt modelId="{3718534D-8C9B-4675-96AB-AA239882852B}" type="pres">
      <dgm:prSet presAssocID="{1244C103-8551-41A0-8260-C7B65EC92154}" presName="horzTwo" presStyleCnt="0"/>
      <dgm:spPr/>
    </dgm:pt>
  </dgm:ptLst>
  <dgm:cxnLst>
    <dgm:cxn modelId="{468F5B98-EAE4-4CE7-BECE-310E337A9526}" srcId="{2DDB7380-5303-496D-B0E6-33EAFFEAE8F2}" destId="{71F498B1-47D2-4836-B049-D0B117A1AB83}" srcOrd="1" destOrd="0" parTransId="{116EE6E1-48C1-4CDC-A6FB-ADA4BAEE29B9}" sibTransId="{4A952BA0-CE3F-4814-A058-4A26614F5011}"/>
    <dgm:cxn modelId="{C5A169AB-BCC0-4DC4-A3AD-3E82F396D5C2}" srcId="{EB856E09-2FB1-4EBA-90AB-1307EF1046C1}" destId="{FC8E0291-FAE3-4E1D-8F32-A380329C68B7}" srcOrd="0" destOrd="0" parTransId="{6084CD2E-042B-46AD-914A-F7DBBA3C92B5}" sibTransId="{5E665289-62B1-4D89-BF80-991D0AEA02EF}"/>
    <dgm:cxn modelId="{AEB483B7-863A-4387-8A22-070EE12CDB95}" srcId="{FC8E0291-FAE3-4E1D-8F32-A380329C68B7}" destId="{2DDB7380-5303-496D-B0E6-33EAFFEAE8F2}" srcOrd="0" destOrd="0" parTransId="{4423FFE7-281B-48ED-A583-A6ACD7FB4C8B}" sibTransId="{F8FFD50C-A066-4F95-96EE-4587142500D1}"/>
    <dgm:cxn modelId="{C387324A-1946-414E-A736-D8CBA89C2F8A}" type="presOf" srcId="{2DDB7380-5303-496D-B0E6-33EAFFEAE8F2}" destId="{F4CDD59C-053B-4576-BF72-EEDB31DEBD2D}" srcOrd="0" destOrd="0" presId="urn:microsoft.com/office/officeart/2005/8/layout/hierarchy4"/>
    <dgm:cxn modelId="{C546BFD6-138C-4DBF-91B9-6AF01823C635}" type="presOf" srcId="{FC8E0291-FAE3-4E1D-8F32-A380329C68B7}" destId="{A6633C0E-827B-4C9D-ADC9-24E206477A1C}" srcOrd="0" destOrd="0" presId="urn:microsoft.com/office/officeart/2005/8/layout/hierarchy4"/>
    <dgm:cxn modelId="{255FACB2-D2BF-40CE-949D-1491221300FC}" type="presOf" srcId="{43DB067C-240E-45BA-A5E8-84D21DF5382A}" destId="{B8CAEAD0-797D-4F57-8BF2-003C00469360}" srcOrd="0" destOrd="0" presId="urn:microsoft.com/office/officeart/2005/8/layout/hierarchy4"/>
    <dgm:cxn modelId="{5A4886A9-89C0-442C-B707-364308E3684D}" type="presOf" srcId="{EB856E09-2FB1-4EBA-90AB-1307EF1046C1}" destId="{3B99E03C-C140-485F-AE19-C5645D99B14B}" srcOrd="0" destOrd="0" presId="urn:microsoft.com/office/officeart/2005/8/layout/hierarchy4"/>
    <dgm:cxn modelId="{7F7F4899-A446-4DB0-8013-BB9C899351A0}" srcId="{2DDB7380-5303-496D-B0E6-33EAFFEAE8F2}" destId="{43DB067C-240E-45BA-A5E8-84D21DF5382A}" srcOrd="0" destOrd="0" parTransId="{F26D3A9A-1A28-4188-8F4A-E416A856589E}" sibTransId="{C170AC0A-E22A-484C-9044-4150F550ABC0}"/>
    <dgm:cxn modelId="{A10F7A68-966E-402C-B61B-42E07FC05D7F}" type="presOf" srcId="{71F498B1-47D2-4836-B049-D0B117A1AB83}" destId="{147943C3-E039-43C3-8216-24E301798045}" srcOrd="0" destOrd="0" presId="urn:microsoft.com/office/officeart/2005/8/layout/hierarchy4"/>
    <dgm:cxn modelId="{CEF3AE09-55B0-4019-A7D2-2CE9530FE395}" srcId="{FC8E0291-FAE3-4E1D-8F32-A380329C68B7}" destId="{1244C103-8551-41A0-8260-C7B65EC92154}" srcOrd="1" destOrd="0" parTransId="{C5FE4050-45C7-48DD-8770-DFA345A91B49}" sibTransId="{FB4AEC4E-1661-46DB-B0E1-5C1F36A61AD4}"/>
    <dgm:cxn modelId="{31E6AF03-68B8-4F2D-8255-6E79F50A001F}" type="presOf" srcId="{1244C103-8551-41A0-8260-C7B65EC92154}" destId="{0A7E6179-EAD5-477A-A6DB-069CD08A1360}" srcOrd="0" destOrd="0" presId="urn:microsoft.com/office/officeart/2005/8/layout/hierarchy4"/>
    <dgm:cxn modelId="{61333A3F-F5B7-4834-ADF1-8E82C25345F7}" type="presParOf" srcId="{3B99E03C-C140-485F-AE19-C5645D99B14B}" destId="{A3D06BE8-3239-4A2A-B822-CAECEBD215B0}" srcOrd="0" destOrd="0" presId="urn:microsoft.com/office/officeart/2005/8/layout/hierarchy4"/>
    <dgm:cxn modelId="{32432D28-0650-4D22-A3BD-F54546D4251E}" type="presParOf" srcId="{A3D06BE8-3239-4A2A-B822-CAECEBD215B0}" destId="{A6633C0E-827B-4C9D-ADC9-24E206477A1C}" srcOrd="0" destOrd="0" presId="urn:microsoft.com/office/officeart/2005/8/layout/hierarchy4"/>
    <dgm:cxn modelId="{B2B3EA67-F841-4206-B82C-144925DC99B3}" type="presParOf" srcId="{A3D06BE8-3239-4A2A-B822-CAECEBD215B0}" destId="{C90699EE-ADB5-4198-8411-60C66C389239}" srcOrd="1" destOrd="0" presId="urn:microsoft.com/office/officeart/2005/8/layout/hierarchy4"/>
    <dgm:cxn modelId="{5A36D946-F893-4257-BB05-AC9DC785FC81}" type="presParOf" srcId="{A3D06BE8-3239-4A2A-B822-CAECEBD215B0}" destId="{EC093C40-1A36-4937-BCDF-2320CAE66A31}" srcOrd="2" destOrd="0" presId="urn:microsoft.com/office/officeart/2005/8/layout/hierarchy4"/>
    <dgm:cxn modelId="{F39E7744-4036-43EA-96D6-C11B33C3CEDF}" type="presParOf" srcId="{EC093C40-1A36-4937-BCDF-2320CAE66A31}" destId="{D52A6087-1360-44DA-921C-378944C970FA}" srcOrd="0" destOrd="0" presId="urn:microsoft.com/office/officeart/2005/8/layout/hierarchy4"/>
    <dgm:cxn modelId="{B0BC8BA6-B331-4FF9-A415-B37F9C1C476C}" type="presParOf" srcId="{D52A6087-1360-44DA-921C-378944C970FA}" destId="{F4CDD59C-053B-4576-BF72-EEDB31DEBD2D}" srcOrd="0" destOrd="0" presId="urn:microsoft.com/office/officeart/2005/8/layout/hierarchy4"/>
    <dgm:cxn modelId="{521F3628-B7F0-43B0-9ECE-6BC9638EE0FD}" type="presParOf" srcId="{D52A6087-1360-44DA-921C-378944C970FA}" destId="{CA101DBF-BBCF-4C33-AC23-313D36B6F492}" srcOrd="1" destOrd="0" presId="urn:microsoft.com/office/officeart/2005/8/layout/hierarchy4"/>
    <dgm:cxn modelId="{3FC99154-278B-4A47-BE70-1BC51825EE5D}" type="presParOf" srcId="{D52A6087-1360-44DA-921C-378944C970FA}" destId="{A3F44E59-2DC4-482C-BDD5-DE7689EDB859}" srcOrd="2" destOrd="0" presId="urn:microsoft.com/office/officeart/2005/8/layout/hierarchy4"/>
    <dgm:cxn modelId="{52E3157C-2FE6-40F4-8B2B-8DCB82D9EE41}" type="presParOf" srcId="{A3F44E59-2DC4-482C-BDD5-DE7689EDB859}" destId="{B21FE0E1-E804-40B1-BEA2-39A81D55BC68}" srcOrd="0" destOrd="0" presId="urn:microsoft.com/office/officeart/2005/8/layout/hierarchy4"/>
    <dgm:cxn modelId="{DE60BA41-46DF-4E38-BA85-26A0036CDFFA}" type="presParOf" srcId="{B21FE0E1-E804-40B1-BEA2-39A81D55BC68}" destId="{B8CAEAD0-797D-4F57-8BF2-003C00469360}" srcOrd="0" destOrd="0" presId="urn:microsoft.com/office/officeart/2005/8/layout/hierarchy4"/>
    <dgm:cxn modelId="{B8C30C62-A578-419A-B65B-33B86B22AFF0}" type="presParOf" srcId="{B21FE0E1-E804-40B1-BEA2-39A81D55BC68}" destId="{8090077F-305B-4EC4-B5BF-6BD15C4A33E9}" srcOrd="1" destOrd="0" presId="urn:microsoft.com/office/officeart/2005/8/layout/hierarchy4"/>
    <dgm:cxn modelId="{0FFEC762-B34B-4DBC-B670-FF7D9E930576}" type="presParOf" srcId="{A3F44E59-2DC4-482C-BDD5-DE7689EDB859}" destId="{77EB10FF-4733-4C55-9F1E-837C3EF74648}" srcOrd="1" destOrd="0" presId="urn:microsoft.com/office/officeart/2005/8/layout/hierarchy4"/>
    <dgm:cxn modelId="{3739D8AA-1FD6-4E7B-8E4E-E80BD3486AB2}" type="presParOf" srcId="{A3F44E59-2DC4-482C-BDD5-DE7689EDB859}" destId="{39CDF090-9020-4BC0-A8F1-13831EC1AAB7}" srcOrd="2" destOrd="0" presId="urn:microsoft.com/office/officeart/2005/8/layout/hierarchy4"/>
    <dgm:cxn modelId="{EA4ED66E-B3AE-4371-970A-13776335E8C8}" type="presParOf" srcId="{39CDF090-9020-4BC0-A8F1-13831EC1AAB7}" destId="{147943C3-E039-43C3-8216-24E301798045}" srcOrd="0" destOrd="0" presId="urn:microsoft.com/office/officeart/2005/8/layout/hierarchy4"/>
    <dgm:cxn modelId="{ED4A9451-2014-4D6B-9A03-54F0670FB9A9}" type="presParOf" srcId="{39CDF090-9020-4BC0-A8F1-13831EC1AAB7}" destId="{0B9B5479-8201-4E80-9A36-8BF2C5726743}" srcOrd="1" destOrd="0" presId="urn:microsoft.com/office/officeart/2005/8/layout/hierarchy4"/>
    <dgm:cxn modelId="{ACA8697A-1B9B-43C0-83A9-A41D9C604ED8}" type="presParOf" srcId="{EC093C40-1A36-4937-BCDF-2320CAE66A31}" destId="{E2DF3AA6-808D-4711-AB0D-3A96FD6B886F}" srcOrd="1" destOrd="0" presId="urn:microsoft.com/office/officeart/2005/8/layout/hierarchy4"/>
    <dgm:cxn modelId="{79C16454-C529-4980-8F8D-CAE360453F8D}" type="presParOf" srcId="{EC093C40-1A36-4937-BCDF-2320CAE66A31}" destId="{3E9359B2-23D8-4408-81A7-7AFC511E0AEC}" srcOrd="2" destOrd="0" presId="urn:microsoft.com/office/officeart/2005/8/layout/hierarchy4"/>
    <dgm:cxn modelId="{AEC97C2D-1FD1-4306-838D-FE0A0E7878DD}" type="presParOf" srcId="{3E9359B2-23D8-4408-81A7-7AFC511E0AEC}" destId="{0A7E6179-EAD5-477A-A6DB-069CD08A1360}" srcOrd="0" destOrd="0" presId="urn:microsoft.com/office/officeart/2005/8/layout/hierarchy4"/>
    <dgm:cxn modelId="{A2E94B6C-C780-4EA8-92E1-E7692CBDFF81}" type="presParOf" srcId="{3E9359B2-23D8-4408-81A7-7AFC511E0AEC}" destId="{3718534D-8C9B-4675-96AB-AA239882852B}" srcOrd="1" destOrd="0" presId="urn:microsoft.com/office/officeart/2005/8/layout/hierarchy4"/>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C2D06C-EBB5-42E8-8AF4-D295B63CCE3C}" type="datetimeFigureOut">
              <a:rPr lang="en-US" smtClean="0"/>
              <a:pPr/>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BFDF87-CC75-46BA-8E48-9AB9286F6F5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C2D06C-EBB5-42E8-8AF4-D295B63CCE3C}" type="datetimeFigureOut">
              <a:rPr lang="en-US" smtClean="0"/>
              <a:pPr/>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BFDF87-CC75-46BA-8E48-9AB9286F6F5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C2D06C-EBB5-42E8-8AF4-D295B63CCE3C}" type="datetimeFigureOut">
              <a:rPr lang="en-US" smtClean="0"/>
              <a:pPr/>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BFDF87-CC75-46BA-8E48-9AB9286F6F5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C2D06C-EBB5-42E8-8AF4-D295B63CCE3C}" type="datetimeFigureOut">
              <a:rPr lang="en-US" smtClean="0"/>
              <a:pPr/>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BFDF87-CC75-46BA-8E48-9AB9286F6F5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C2D06C-EBB5-42E8-8AF4-D295B63CCE3C}" type="datetimeFigureOut">
              <a:rPr lang="en-US" smtClean="0"/>
              <a:pPr/>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BFDF87-CC75-46BA-8E48-9AB9286F6F5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C2D06C-EBB5-42E8-8AF4-D295B63CCE3C}" type="datetimeFigureOut">
              <a:rPr lang="en-US" smtClean="0"/>
              <a:pPr/>
              <a:t>7/25/2021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BFDF87-CC75-46BA-8E48-9AB9286F6F5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C2D06C-EBB5-42E8-8AF4-D295B63CCE3C}" type="datetimeFigureOut">
              <a:rPr lang="en-US" smtClean="0"/>
              <a:pPr/>
              <a:t>7/25/2021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BFDF87-CC75-46BA-8E48-9AB9286F6F5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C2D06C-EBB5-42E8-8AF4-D295B63CCE3C}" type="datetimeFigureOut">
              <a:rPr lang="en-US" smtClean="0"/>
              <a:pPr/>
              <a:t>7/25/2021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BFDF87-CC75-46BA-8E48-9AB9286F6F5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C2D06C-EBB5-42E8-8AF4-D295B63CCE3C}" type="datetimeFigureOut">
              <a:rPr lang="en-US" smtClean="0"/>
              <a:pPr/>
              <a:t>7/25/2021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BFDF87-CC75-46BA-8E48-9AB9286F6F5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C2D06C-EBB5-42E8-8AF4-D295B63CCE3C}" type="datetimeFigureOut">
              <a:rPr lang="en-US" smtClean="0"/>
              <a:pPr/>
              <a:t>7/25/2021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BFDF87-CC75-46BA-8E48-9AB9286F6F5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C2D06C-EBB5-42E8-8AF4-D295B63CCE3C}" type="datetimeFigureOut">
              <a:rPr lang="en-US" smtClean="0"/>
              <a:pPr/>
              <a:t>7/25/2021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BFDF87-CC75-46BA-8E48-9AB9286F6F5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55000" r="-5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C2D06C-EBB5-42E8-8AF4-D295B63CCE3C}" type="datetimeFigureOut">
              <a:rPr lang="en-US" smtClean="0"/>
              <a:pPr/>
              <a:t>7/25/2021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BFDF87-CC75-46BA-8E48-9AB9286F6F5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3600"/>
            <a:ext cx="9067800" cy="2133600"/>
          </a:xfrm>
        </p:spPr>
        <p:txBody>
          <a:bodyPr>
            <a:normAutofit fontScale="90000"/>
          </a:bodyPr>
          <a:lstStyle/>
          <a:p>
            <a:r>
              <a:rPr lang="en-US" sz="8000" dirty="0" smtClean="0">
                <a:solidFill>
                  <a:srgbClr val="FFFF00"/>
                </a:solidFill>
                <a:latin typeface="Viner Hand ITC" pitchFamily="66" charset="0"/>
                <a:cs typeface="MoolBoran" pitchFamily="34" charset="0"/>
              </a:rPr>
              <a:t>Biological Warfare</a:t>
            </a:r>
            <a:endParaRPr lang="en-US" sz="8000" dirty="0">
              <a:solidFill>
                <a:srgbClr val="FFFF00"/>
              </a:solidFill>
              <a:latin typeface="Viner Hand ITC" pitchFamily="66" charset="0"/>
              <a:cs typeface="MoolBoran" pitchFamily="34" charset="0"/>
            </a:endParaRPr>
          </a:p>
        </p:txBody>
      </p:sp>
      <p:sp>
        <p:nvSpPr>
          <p:cNvPr id="3" name="Subtitle 2"/>
          <p:cNvSpPr>
            <a:spLocks noGrp="1"/>
          </p:cNvSpPr>
          <p:nvPr>
            <p:ph type="subTitle" idx="1"/>
          </p:nvPr>
        </p:nvSpPr>
        <p:spPr>
          <a:xfrm>
            <a:off x="1295400" y="1219200"/>
            <a:ext cx="6400800" cy="990600"/>
          </a:xfrm>
        </p:spPr>
        <p:txBody>
          <a:bodyPr>
            <a:normAutofit/>
          </a:bodyPr>
          <a:lstStyle/>
          <a:p>
            <a:r>
              <a:rPr lang="en-US" sz="4800" dirty="0" smtClean="0">
                <a:solidFill>
                  <a:schemeClr val="accent6">
                    <a:lumMod val="40000"/>
                    <a:lumOff val="60000"/>
                  </a:schemeClr>
                </a:solidFill>
                <a:effectLst>
                  <a:glow rad="228600">
                    <a:schemeClr val="accent5">
                      <a:satMod val="175000"/>
                      <a:alpha val="40000"/>
                    </a:schemeClr>
                  </a:glow>
                </a:effectLst>
                <a:latin typeface="Cooper Black" pitchFamily="18" charset="0"/>
              </a:rPr>
              <a:t>A Review on </a:t>
            </a:r>
            <a:endParaRPr lang="en-US" sz="4800" dirty="0">
              <a:solidFill>
                <a:schemeClr val="accent6">
                  <a:lumMod val="40000"/>
                  <a:lumOff val="60000"/>
                </a:schemeClr>
              </a:solidFill>
              <a:effectLst>
                <a:glow rad="228600">
                  <a:schemeClr val="accent5">
                    <a:satMod val="175000"/>
                    <a:alpha val="40000"/>
                  </a:schemeClr>
                </a:glow>
              </a:effectLst>
              <a:latin typeface="Cooper Black" pitchFamily="18" charset="0"/>
            </a:endParaRPr>
          </a:p>
        </p:txBody>
      </p:sp>
      <p:sp>
        <p:nvSpPr>
          <p:cNvPr id="4" name="TextBox 3"/>
          <p:cNvSpPr txBox="1"/>
          <p:nvPr/>
        </p:nvSpPr>
        <p:spPr>
          <a:xfrm>
            <a:off x="1447800" y="3886200"/>
            <a:ext cx="6096000" cy="923330"/>
          </a:xfrm>
          <a:prstGeom prst="rect">
            <a:avLst/>
          </a:prstGeom>
          <a:noFill/>
        </p:spPr>
        <p:txBody>
          <a:bodyPr wrap="square" rtlCol="0">
            <a:spAutoFit/>
          </a:bodyPr>
          <a:lstStyle/>
          <a:p>
            <a:r>
              <a:rPr lang="en-US" sz="5400" dirty="0" smtClean="0">
                <a:solidFill>
                  <a:schemeClr val="bg1"/>
                </a:solidFill>
                <a:latin typeface="Edwardian Script ITC" pitchFamily="66" charset="0"/>
              </a:rPr>
              <a:t>From historical past to present</a:t>
            </a:r>
            <a:endParaRPr lang="en-US" sz="5400" dirty="0">
              <a:solidFill>
                <a:schemeClr val="bg1"/>
              </a:solidFill>
              <a:latin typeface="Edwardian Script ITC" pitchFamily="66"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balanced" dir="t">
                <a:rot lat="0" lon="0" rev="2100000"/>
              </a:lightRig>
            </a:scene3d>
            <a:sp3d extrusionH="57150" prstMaterial="metal">
              <a:bevelT w="38100" h="25400"/>
              <a:contourClr>
                <a:schemeClr val="bg2"/>
              </a:contourClr>
            </a:sp3d>
          </a:bodyPr>
          <a:lstStyle/>
          <a:p>
            <a:r>
              <a:rPr lang="en-US" b="1" dirty="0" smtClean="0">
                <a:ln w="50800"/>
                <a:solidFill>
                  <a:schemeClr val="bg1">
                    <a:shade val="50000"/>
                  </a:schemeClr>
                </a:solidFill>
              </a:rPr>
              <a:t>Mode of delivery</a:t>
            </a:r>
            <a:endParaRPr lang="en-US" b="1" dirty="0">
              <a:ln w="50800"/>
              <a:solidFill>
                <a:schemeClr val="bg1">
                  <a:shade val="50000"/>
                </a:schemeClr>
              </a:solidFill>
            </a:endParaRPr>
          </a:p>
        </p:txBody>
      </p:sp>
      <p:sp>
        <p:nvSpPr>
          <p:cNvPr id="3" name="Content Placeholder 2"/>
          <p:cNvSpPr>
            <a:spLocks noGrp="1"/>
          </p:cNvSpPr>
          <p:nvPr>
            <p:ph idx="1"/>
          </p:nvPr>
        </p:nvSpPr>
        <p:spPr>
          <a:xfrm>
            <a:off x="457200" y="1600201"/>
            <a:ext cx="8229600" cy="1905000"/>
          </a:xfrm>
        </p:spPr>
        <p:txBody>
          <a:bodyPr/>
          <a:lstStyle/>
          <a:p>
            <a:pPr>
              <a:buNone/>
            </a:pPr>
            <a:r>
              <a:rPr lang="en-US" dirty="0" smtClean="0">
                <a:solidFill>
                  <a:srgbClr val="FFFF00"/>
                </a:solidFill>
              </a:rPr>
              <a:t>Mainly 2 mediums are accepted</a:t>
            </a:r>
          </a:p>
          <a:p>
            <a:r>
              <a:rPr lang="en-US" dirty="0" smtClean="0">
                <a:solidFill>
                  <a:srgbClr val="FFFF00"/>
                </a:solidFill>
              </a:rPr>
              <a:t>Air </a:t>
            </a:r>
            <a:r>
              <a:rPr lang="en-US" dirty="0" smtClean="0">
                <a:solidFill>
                  <a:srgbClr val="FFFF00"/>
                </a:solidFill>
              </a:rPr>
              <a:t>medium</a:t>
            </a:r>
          </a:p>
          <a:p>
            <a:r>
              <a:rPr lang="en-US" dirty="0" smtClean="0">
                <a:solidFill>
                  <a:srgbClr val="FFFF00"/>
                </a:solidFill>
              </a:rPr>
              <a:t>Food and water medium</a:t>
            </a:r>
          </a:p>
          <a:p>
            <a:pPr>
              <a:buNone/>
            </a:pPr>
            <a:endParaRPr lang="en-US" dirty="0">
              <a:solidFill>
                <a:srgbClr val="FFFF00"/>
              </a:solidFill>
            </a:endParaRPr>
          </a:p>
        </p:txBody>
      </p:sp>
      <p:pic>
        <p:nvPicPr>
          <p:cNvPr id="4" name="Picture 3"/>
          <p:cNvPicPr/>
          <p:nvPr/>
        </p:nvPicPr>
        <p:blipFill>
          <a:blip r:embed="rId2"/>
          <a:srcRect/>
          <a:stretch>
            <a:fillRect/>
          </a:stretch>
        </p:blipFill>
        <p:spPr bwMode="auto">
          <a:xfrm>
            <a:off x="6172200" y="1371600"/>
            <a:ext cx="2133600" cy="3200400"/>
          </a:xfrm>
          <a:prstGeom prst="rect">
            <a:avLst/>
          </a:prstGeom>
          <a:noFill/>
          <a:ln w="9525">
            <a:noFill/>
            <a:miter lim="800000"/>
            <a:headEnd/>
            <a:tailEnd/>
          </a:ln>
        </p:spPr>
      </p:pic>
      <p:sp>
        <p:nvSpPr>
          <p:cNvPr id="5" name="TextBox 4"/>
          <p:cNvSpPr txBox="1"/>
          <p:nvPr/>
        </p:nvSpPr>
        <p:spPr>
          <a:xfrm>
            <a:off x="6324600" y="4648200"/>
            <a:ext cx="1882760" cy="369332"/>
          </a:xfrm>
          <a:prstGeom prst="rect">
            <a:avLst/>
          </a:prstGeom>
          <a:noFill/>
          <a:ln w="76200">
            <a:solidFill>
              <a:srgbClr val="FFFF00"/>
            </a:solidFill>
          </a:ln>
        </p:spPr>
        <p:txBody>
          <a:bodyPr wrap="none" rtlCol="0">
            <a:spAutoFit/>
          </a:bodyPr>
          <a:lstStyle/>
          <a:p>
            <a:r>
              <a:rPr lang="en-US" b="1" dirty="0" smtClean="0">
                <a:solidFill>
                  <a:srgbClr val="FFFF00"/>
                </a:solidFill>
              </a:rPr>
              <a:t>Air mode delivery</a:t>
            </a:r>
            <a:endParaRPr lang="en-US" b="1" dirty="0">
              <a:solidFill>
                <a:srgbClr val="FFFF00"/>
              </a:solidFill>
            </a:endParaRPr>
          </a:p>
        </p:txBody>
      </p:sp>
      <p:pic>
        <p:nvPicPr>
          <p:cNvPr id="1026" name="Picture 2" descr="E:\BGC ALL\aaaa\review files\photo review\unnamed.jpg"/>
          <p:cNvPicPr>
            <a:picLocks noChangeAspect="1" noChangeArrowheads="1"/>
          </p:cNvPicPr>
          <p:nvPr/>
        </p:nvPicPr>
        <p:blipFill>
          <a:blip r:embed="rId3"/>
          <a:srcRect/>
          <a:stretch>
            <a:fillRect/>
          </a:stretch>
        </p:blipFill>
        <p:spPr bwMode="auto">
          <a:xfrm>
            <a:off x="609600" y="3581400"/>
            <a:ext cx="3733800" cy="1981200"/>
          </a:xfrm>
          <a:prstGeom prst="rect">
            <a:avLst/>
          </a:prstGeom>
          <a:noFill/>
        </p:spPr>
      </p:pic>
      <p:sp>
        <p:nvSpPr>
          <p:cNvPr id="7" name="TextBox 6"/>
          <p:cNvSpPr txBox="1"/>
          <p:nvPr/>
        </p:nvSpPr>
        <p:spPr>
          <a:xfrm>
            <a:off x="1066800" y="5638800"/>
            <a:ext cx="2315699" cy="369332"/>
          </a:xfrm>
          <a:prstGeom prst="rect">
            <a:avLst/>
          </a:prstGeom>
          <a:noFill/>
          <a:ln w="76200">
            <a:solidFill>
              <a:srgbClr val="FFFF00"/>
            </a:solidFill>
          </a:ln>
        </p:spPr>
        <p:txBody>
          <a:bodyPr wrap="none" rtlCol="0">
            <a:spAutoFit/>
          </a:bodyPr>
          <a:lstStyle/>
          <a:p>
            <a:r>
              <a:rPr lang="en-US" b="1" dirty="0" smtClean="0">
                <a:solidFill>
                  <a:srgbClr val="FFFF00"/>
                </a:solidFill>
              </a:rPr>
              <a:t>Delivered in agro-field</a:t>
            </a:r>
            <a:endParaRPr lang="en-US" b="1" dirty="0">
              <a:solidFill>
                <a:srgbClr val="FFFF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Targets </a:t>
            </a: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graphicFrame>
        <p:nvGraphicFramePr>
          <p:cNvPr id="5" name="Content Placeholder 4"/>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7" name="Straight Arrow Connector 6"/>
          <p:cNvCxnSpPr/>
          <p:nvPr/>
        </p:nvCxnSpPr>
        <p:spPr>
          <a:xfrm rot="10800000" flipV="1">
            <a:off x="4191000" y="2743200"/>
            <a:ext cx="1066800" cy="762000"/>
          </a:xfrm>
          <a:prstGeom prst="straightConnector1">
            <a:avLst/>
          </a:prstGeom>
          <a:ln w="57150">
            <a:solidFill>
              <a:srgbClr val="660033"/>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181600" y="2743200"/>
            <a:ext cx="1143000" cy="685800"/>
          </a:xfrm>
          <a:prstGeom prst="straightConnector1">
            <a:avLst/>
          </a:prstGeom>
          <a:ln w="57150">
            <a:solidFill>
              <a:srgbClr val="660033"/>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6200000" flipH="1">
            <a:off x="3352800" y="4419600"/>
            <a:ext cx="685800" cy="685800"/>
          </a:xfrm>
          <a:prstGeom prst="straightConnector1">
            <a:avLst/>
          </a:prstGeom>
          <a:ln w="57150">
            <a:solidFill>
              <a:srgbClr val="660033"/>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flipV="1">
            <a:off x="2438400" y="4419600"/>
            <a:ext cx="914400" cy="609600"/>
          </a:xfrm>
          <a:prstGeom prst="straightConnector1">
            <a:avLst/>
          </a:prstGeom>
          <a:ln w="57150">
            <a:solidFill>
              <a:srgbClr val="660033"/>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Impacts on physical and mental health</a:t>
            </a:r>
            <a:endPar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Content Placeholder 2"/>
          <p:cNvSpPr>
            <a:spLocks noGrp="1"/>
          </p:cNvSpPr>
          <p:nvPr>
            <p:ph idx="1"/>
          </p:nvPr>
        </p:nvSpPr>
        <p:spPr/>
        <p:txBody>
          <a:bodyPr>
            <a:normAutofit lnSpcReduction="10000"/>
          </a:bodyPr>
          <a:lstStyle/>
          <a:p>
            <a:r>
              <a:rPr lang="en-US" dirty="0" smtClean="0">
                <a:solidFill>
                  <a:srgbClr val="FFFF00"/>
                </a:solidFill>
              </a:rPr>
              <a:t>Ability to break down the total physical and mental health</a:t>
            </a:r>
          </a:p>
          <a:p>
            <a:r>
              <a:rPr lang="en-US" dirty="0" smtClean="0">
                <a:solidFill>
                  <a:srgbClr val="FFFF00"/>
                </a:solidFill>
              </a:rPr>
              <a:t>Create depression and anxiety due to helplessness for family, friend, lover, neighbor</a:t>
            </a:r>
          </a:p>
          <a:p>
            <a:r>
              <a:rPr lang="en-US" dirty="0" smtClean="0">
                <a:solidFill>
                  <a:srgbClr val="FFFF00"/>
                </a:solidFill>
              </a:rPr>
              <a:t>Autonomic arousal appears in many unaffected persons</a:t>
            </a:r>
          </a:p>
          <a:p>
            <a:r>
              <a:rPr lang="en-US" dirty="0" smtClean="0">
                <a:solidFill>
                  <a:srgbClr val="FFFF00"/>
                </a:solidFill>
              </a:rPr>
              <a:t>Claustrophobia and breathing problems arise among the doctors and the nurses due to wear musk, gloves for a long time</a:t>
            </a:r>
            <a:endParaRPr lang="en-US" dirty="0">
              <a:solidFill>
                <a:srgbClr val="FFFF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Iraq: an example of brutality</a:t>
            </a:r>
            <a:endPar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Content Placeholder 2"/>
          <p:cNvSpPr>
            <a:spLocks noGrp="1"/>
          </p:cNvSpPr>
          <p:nvPr>
            <p:ph idx="1"/>
          </p:nvPr>
        </p:nvSpPr>
        <p:spPr/>
        <p:txBody>
          <a:bodyPr>
            <a:normAutofit lnSpcReduction="10000"/>
          </a:bodyPr>
          <a:lstStyle/>
          <a:p>
            <a:r>
              <a:rPr lang="en-US" dirty="0" smtClean="0">
                <a:solidFill>
                  <a:srgbClr val="99FF33"/>
                </a:solidFill>
              </a:rPr>
              <a:t>Iraq used bacteria, virus, fungus and toxins in the “Operation Desert Storm”</a:t>
            </a:r>
          </a:p>
          <a:p>
            <a:r>
              <a:rPr lang="en-US" dirty="0" smtClean="0">
                <a:solidFill>
                  <a:srgbClr val="99FF33"/>
                </a:solidFill>
              </a:rPr>
              <a:t>Establishment of bioterrorism centers like </a:t>
            </a:r>
            <a:r>
              <a:rPr lang="en-US" dirty="0" smtClean="0">
                <a:solidFill>
                  <a:srgbClr val="99FF33"/>
                </a:solidFill>
              </a:rPr>
              <a:t>Salman Park, Al Hakam Single cell Protein Production Plant, Al Manal, Muthana State Establishment </a:t>
            </a:r>
            <a:r>
              <a:rPr lang="en-US" dirty="0" smtClean="0">
                <a:solidFill>
                  <a:srgbClr val="99FF33"/>
                </a:solidFill>
              </a:rPr>
              <a:t>etc</a:t>
            </a:r>
          </a:p>
          <a:p>
            <a:r>
              <a:rPr lang="en-US" i="1" dirty="0" smtClean="0">
                <a:solidFill>
                  <a:srgbClr val="99FF33"/>
                </a:solidFill>
              </a:rPr>
              <a:t>Use of – Clostridium </a:t>
            </a:r>
            <a:r>
              <a:rPr lang="en-US" i="1" dirty="0" err="1" smtClean="0">
                <a:solidFill>
                  <a:srgbClr val="99FF33"/>
                </a:solidFill>
              </a:rPr>
              <a:t>perfringens</a:t>
            </a:r>
            <a:r>
              <a:rPr lang="en-US" i="1" dirty="0" smtClean="0">
                <a:solidFill>
                  <a:srgbClr val="99FF33"/>
                </a:solidFill>
              </a:rPr>
              <a:t>, </a:t>
            </a:r>
            <a:r>
              <a:rPr lang="en-US" i="1" dirty="0" smtClean="0">
                <a:solidFill>
                  <a:srgbClr val="99FF33"/>
                </a:solidFill>
              </a:rPr>
              <a:t>Aspergillus </a:t>
            </a:r>
            <a:r>
              <a:rPr lang="en-US" i="1" dirty="0" err="1" smtClean="0">
                <a:solidFill>
                  <a:srgbClr val="99FF33"/>
                </a:solidFill>
              </a:rPr>
              <a:t>flavius</a:t>
            </a:r>
            <a:r>
              <a:rPr lang="en-US" i="1" dirty="0" smtClean="0">
                <a:solidFill>
                  <a:srgbClr val="99FF33"/>
                </a:solidFill>
              </a:rPr>
              <a:t>,</a:t>
            </a:r>
            <a:r>
              <a:rPr lang="en-US" dirty="0" smtClean="0">
                <a:solidFill>
                  <a:srgbClr val="99FF33"/>
                </a:solidFill>
              </a:rPr>
              <a:t> </a:t>
            </a:r>
            <a:r>
              <a:rPr lang="en-US" i="1" dirty="0" err="1" smtClean="0">
                <a:solidFill>
                  <a:srgbClr val="99FF33"/>
                </a:solidFill>
              </a:rPr>
              <a:t>Ricinus</a:t>
            </a:r>
            <a:r>
              <a:rPr lang="en-US" i="1" dirty="0" smtClean="0">
                <a:solidFill>
                  <a:srgbClr val="99FF33"/>
                </a:solidFill>
              </a:rPr>
              <a:t> </a:t>
            </a:r>
            <a:r>
              <a:rPr lang="en-US" i="1" dirty="0" err="1" smtClean="0">
                <a:solidFill>
                  <a:srgbClr val="99FF33"/>
                </a:solidFill>
              </a:rPr>
              <a:t>communis</a:t>
            </a:r>
            <a:r>
              <a:rPr lang="en-US" i="1" dirty="0" smtClean="0">
                <a:solidFill>
                  <a:srgbClr val="99FF33"/>
                </a:solidFill>
              </a:rPr>
              <a:t>, </a:t>
            </a:r>
            <a:r>
              <a:rPr lang="en-US" i="1" dirty="0" err="1" smtClean="0">
                <a:solidFill>
                  <a:srgbClr val="99FF33"/>
                </a:solidFill>
              </a:rPr>
              <a:t>Fusarium</a:t>
            </a:r>
            <a:r>
              <a:rPr lang="en-US" i="1" dirty="0" smtClean="0">
                <a:solidFill>
                  <a:srgbClr val="99FF33"/>
                </a:solidFill>
              </a:rPr>
              <a:t> </a:t>
            </a:r>
            <a:r>
              <a:rPr lang="en-US" i="1" dirty="0" err="1" smtClean="0">
                <a:solidFill>
                  <a:srgbClr val="99FF33"/>
                </a:solidFill>
              </a:rPr>
              <a:t>oxysporium</a:t>
            </a:r>
            <a:r>
              <a:rPr lang="en-US" dirty="0" smtClean="0">
                <a:solidFill>
                  <a:srgbClr val="99FF33"/>
                </a:solidFill>
              </a:rPr>
              <a:t> </a:t>
            </a:r>
            <a:r>
              <a:rPr lang="en-US" dirty="0" smtClean="0">
                <a:solidFill>
                  <a:srgbClr val="99FF33"/>
                </a:solidFill>
              </a:rPr>
              <a:t>– as bio-weapons in normal war</a:t>
            </a:r>
            <a:endParaRPr lang="en-US" dirty="0">
              <a:solidFill>
                <a:srgbClr val="99FF33"/>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Contd.</a:t>
            </a:r>
            <a:endPar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Content Placeholder 2"/>
          <p:cNvSpPr>
            <a:spLocks noGrp="1"/>
          </p:cNvSpPr>
          <p:nvPr>
            <p:ph idx="1"/>
          </p:nvPr>
        </p:nvSpPr>
        <p:spPr/>
        <p:txBody>
          <a:bodyPr/>
          <a:lstStyle/>
          <a:p>
            <a:r>
              <a:rPr lang="en-US" dirty="0" smtClean="0">
                <a:solidFill>
                  <a:srgbClr val="99FF33"/>
                </a:solidFill>
              </a:rPr>
              <a:t>697000 US soldiers developed continuing health problems, having wide ranging symptoms, sum of signs of any morbid state Known as the Gulf War Syndrome</a:t>
            </a:r>
          </a:p>
          <a:p>
            <a:r>
              <a:rPr lang="en-US" dirty="0" smtClean="0">
                <a:solidFill>
                  <a:srgbClr val="99FF33"/>
                </a:solidFill>
              </a:rPr>
              <a:t>Gas gangrene, anthrax, food poisoning were the effects of this brutal bio-war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200" dirty="0" smtClean="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rPr>
              <a:t>Conclusion </a:t>
            </a:r>
            <a:endParaRPr lang="en-US" b="1"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endParaRPr>
          </a:p>
        </p:txBody>
      </p:sp>
      <p:sp>
        <p:nvSpPr>
          <p:cNvPr id="3" name="Content Placeholder 2"/>
          <p:cNvSpPr>
            <a:spLocks noGrp="1"/>
          </p:cNvSpPr>
          <p:nvPr>
            <p:ph idx="1"/>
          </p:nvPr>
        </p:nvSpPr>
        <p:spPr/>
        <p:txBody>
          <a:bodyPr>
            <a:normAutofit/>
          </a:bodyPr>
          <a:lstStyle/>
          <a:p>
            <a:pPr>
              <a:buNone/>
            </a:pPr>
            <a:r>
              <a:rPr lang="en-US" dirty="0" smtClean="0">
                <a:solidFill>
                  <a:srgbClr val="FF00FF"/>
                </a:solidFill>
              </a:rPr>
              <a:t>We can’t stop the heinous mentality of these bio terrorists by only some awareness programme without strong penalty. But we can take the following steps for our populations</a:t>
            </a:r>
            <a:r>
              <a:rPr lang="en-US" dirty="0" smtClean="0">
                <a:solidFill>
                  <a:srgbClr val="FF00FF"/>
                </a:solidFill>
              </a:rPr>
              <a:t> </a:t>
            </a:r>
            <a:r>
              <a:rPr lang="en-US" dirty="0" smtClean="0">
                <a:solidFill>
                  <a:srgbClr val="FF00FF"/>
                </a:solidFill>
              </a:rPr>
              <a:t>–</a:t>
            </a:r>
          </a:p>
          <a:p>
            <a:r>
              <a:rPr lang="en-US" dirty="0" smtClean="0">
                <a:solidFill>
                  <a:srgbClr val="FF00FF"/>
                </a:solidFill>
              </a:rPr>
              <a:t>Increase availability of the medicines</a:t>
            </a:r>
          </a:p>
          <a:p>
            <a:r>
              <a:rPr lang="en-US" dirty="0" smtClean="0">
                <a:solidFill>
                  <a:srgbClr val="FF00FF"/>
                </a:solidFill>
              </a:rPr>
              <a:t>Proper vaccinations programme</a:t>
            </a:r>
          </a:p>
          <a:p>
            <a:r>
              <a:rPr lang="en-US" dirty="0" smtClean="0">
                <a:solidFill>
                  <a:srgbClr val="FF00FF"/>
                </a:solidFill>
              </a:rPr>
              <a:t>Take care of elderly persons, children, pregnant women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Reference </a:t>
            </a:r>
            <a:endParaRPr lang="en-US"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3" name="Content Placeholder 2"/>
          <p:cNvSpPr>
            <a:spLocks noGrp="1"/>
          </p:cNvSpPr>
          <p:nvPr>
            <p:ph idx="1"/>
          </p:nvPr>
        </p:nvSpPr>
        <p:spPr>
          <a:xfrm>
            <a:off x="457200" y="1219200"/>
            <a:ext cx="8229600" cy="5486400"/>
          </a:xfrm>
        </p:spPr>
        <p:txBody>
          <a:bodyPr>
            <a:normAutofit fontScale="55000" lnSpcReduction="20000"/>
          </a:bodyPr>
          <a:lstStyle/>
          <a:p>
            <a:pPr lvl="0"/>
            <a:r>
              <a:rPr lang="en-US" dirty="0" err="1" smtClean="0">
                <a:solidFill>
                  <a:srgbClr val="FFCC00"/>
                </a:solidFill>
              </a:rPr>
              <a:t>Eitzen</a:t>
            </a:r>
            <a:r>
              <a:rPr lang="en-US" dirty="0" smtClean="0">
                <a:solidFill>
                  <a:srgbClr val="FFCC00"/>
                </a:solidFill>
              </a:rPr>
              <a:t> </a:t>
            </a:r>
            <a:r>
              <a:rPr lang="en-US" dirty="0" err="1" smtClean="0">
                <a:solidFill>
                  <a:srgbClr val="FFCC00"/>
                </a:solidFill>
              </a:rPr>
              <a:t>EM</a:t>
            </a:r>
            <a:r>
              <a:rPr lang="en-US" dirty="0" smtClean="0">
                <a:solidFill>
                  <a:srgbClr val="FFCC00"/>
                </a:solidFill>
              </a:rPr>
              <a:t> </a:t>
            </a:r>
            <a:r>
              <a:rPr lang="en-US" dirty="0" err="1" smtClean="0">
                <a:solidFill>
                  <a:srgbClr val="FFCC00"/>
                </a:solidFill>
              </a:rPr>
              <a:t>Jr</a:t>
            </a:r>
            <a:r>
              <a:rPr lang="en-US" dirty="0" smtClean="0">
                <a:solidFill>
                  <a:srgbClr val="FFCC00"/>
                </a:solidFill>
              </a:rPr>
              <a:t>, </a:t>
            </a:r>
            <a:r>
              <a:rPr lang="en-US" dirty="0" err="1" smtClean="0">
                <a:solidFill>
                  <a:srgbClr val="FFCC00"/>
                </a:solidFill>
              </a:rPr>
              <a:t>Tarafuji</a:t>
            </a:r>
            <a:r>
              <a:rPr lang="en-US" dirty="0" smtClean="0">
                <a:solidFill>
                  <a:srgbClr val="FFCC00"/>
                </a:solidFill>
              </a:rPr>
              <a:t> ET. (1997). </a:t>
            </a:r>
            <a:r>
              <a:rPr lang="en-US" i="1" dirty="0" smtClean="0">
                <a:solidFill>
                  <a:srgbClr val="FFCC00"/>
                </a:solidFill>
              </a:rPr>
              <a:t>Historical Overview on Biological Warfare</a:t>
            </a:r>
            <a:r>
              <a:rPr lang="en-US" dirty="0" smtClean="0">
                <a:solidFill>
                  <a:srgbClr val="FFCC00"/>
                </a:solidFill>
              </a:rPr>
              <a:t>. Walter Reed Army Medical Center, 415-423</a:t>
            </a:r>
          </a:p>
          <a:p>
            <a:pPr lvl="0"/>
            <a:r>
              <a:rPr lang="en-US" dirty="0" smtClean="0">
                <a:solidFill>
                  <a:srgbClr val="FFCC00"/>
                </a:solidFill>
              </a:rPr>
              <a:t>Riedel S. (2004). </a:t>
            </a:r>
            <a:r>
              <a:rPr lang="en-US" i="1" dirty="0" smtClean="0">
                <a:solidFill>
                  <a:srgbClr val="FFCC00"/>
                </a:solidFill>
              </a:rPr>
              <a:t>Biological Warfare and Bioterrorism: A Historical Review</a:t>
            </a:r>
            <a:r>
              <a:rPr lang="en-US" dirty="0" smtClean="0">
                <a:solidFill>
                  <a:srgbClr val="FFCC00"/>
                </a:solidFill>
              </a:rPr>
              <a:t>. Baylor University, Medical Center Proceeding; 17: 400-406</a:t>
            </a:r>
          </a:p>
          <a:p>
            <a:pPr lvl="0"/>
            <a:r>
              <a:rPr lang="en-US" dirty="0" err="1" smtClean="0">
                <a:solidFill>
                  <a:srgbClr val="FFCC00"/>
                </a:solidFill>
              </a:rPr>
              <a:t>Wheelis</a:t>
            </a:r>
            <a:r>
              <a:rPr lang="en-US" dirty="0" smtClean="0">
                <a:solidFill>
                  <a:srgbClr val="FFCC00"/>
                </a:solidFill>
              </a:rPr>
              <a:t> M. (2002). </a:t>
            </a:r>
            <a:r>
              <a:rPr lang="en-US" i="1" dirty="0" smtClean="0">
                <a:solidFill>
                  <a:srgbClr val="FFCC00"/>
                </a:solidFill>
              </a:rPr>
              <a:t>Biological Warfare at the 1346 Seize of Caffa</a:t>
            </a:r>
            <a:r>
              <a:rPr lang="en-US" dirty="0" smtClean="0">
                <a:solidFill>
                  <a:srgbClr val="FFCC00"/>
                </a:solidFill>
              </a:rPr>
              <a:t>. </a:t>
            </a:r>
            <a:r>
              <a:rPr lang="en-US" dirty="0" err="1" smtClean="0">
                <a:solidFill>
                  <a:srgbClr val="FFCC00"/>
                </a:solidFill>
              </a:rPr>
              <a:t>Emerg</a:t>
            </a:r>
            <a:r>
              <a:rPr lang="en-US" dirty="0" smtClean="0">
                <a:solidFill>
                  <a:srgbClr val="FFCC00"/>
                </a:solidFill>
              </a:rPr>
              <a:t> Infect </a:t>
            </a:r>
            <a:r>
              <a:rPr lang="en-US" dirty="0" err="1" smtClean="0">
                <a:solidFill>
                  <a:srgbClr val="FFCC00"/>
                </a:solidFill>
              </a:rPr>
              <a:t>Dis</a:t>
            </a:r>
            <a:r>
              <a:rPr lang="en-US" dirty="0" smtClean="0">
                <a:solidFill>
                  <a:srgbClr val="FFCC00"/>
                </a:solidFill>
              </a:rPr>
              <a:t>; 8: 971-975</a:t>
            </a:r>
          </a:p>
          <a:p>
            <a:pPr lvl="0"/>
            <a:r>
              <a:rPr lang="en-US" dirty="0" smtClean="0">
                <a:solidFill>
                  <a:srgbClr val="FFCC00"/>
                </a:solidFill>
              </a:rPr>
              <a:t>Christopher </a:t>
            </a:r>
            <a:r>
              <a:rPr lang="en-US" dirty="0" err="1" smtClean="0">
                <a:solidFill>
                  <a:srgbClr val="FFCC00"/>
                </a:solidFill>
              </a:rPr>
              <a:t>GW</a:t>
            </a:r>
            <a:r>
              <a:rPr lang="en-US" dirty="0" smtClean="0">
                <a:solidFill>
                  <a:srgbClr val="FFCC00"/>
                </a:solidFill>
              </a:rPr>
              <a:t>, </a:t>
            </a:r>
            <a:r>
              <a:rPr lang="en-US" dirty="0" err="1" smtClean="0">
                <a:solidFill>
                  <a:srgbClr val="FFCC00"/>
                </a:solidFill>
              </a:rPr>
              <a:t>Cieslak</a:t>
            </a:r>
            <a:r>
              <a:rPr lang="en-US" dirty="0" smtClean="0">
                <a:solidFill>
                  <a:srgbClr val="FFCC00"/>
                </a:solidFill>
              </a:rPr>
              <a:t> </a:t>
            </a:r>
            <a:r>
              <a:rPr lang="en-US" dirty="0" err="1" smtClean="0">
                <a:solidFill>
                  <a:srgbClr val="FFCC00"/>
                </a:solidFill>
              </a:rPr>
              <a:t>TJ</a:t>
            </a:r>
            <a:r>
              <a:rPr lang="en-US" dirty="0" smtClean="0">
                <a:solidFill>
                  <a:srgbClr val="FFCC00"/>
                </a:solidFill>
              </a:rPr>
              <a:t>, </a:t>
            </a:r>
            <a:r>
              <a:rPr lang="en-US" dirty="0" err="1" smtClean="0">
                <a:solidFill>
                  <a:srgbClr val="FFCC00"/>
                </a:solidFill>
              </a:rPr>
              <a:t>Pavlin</a:t>
            </a:r>
            <a:r>
              <a:rPr lang="en-US" dirty="0" smtClean="0">
                <a:solidFill>
                  <a:srgbClr val="FFCC00"/>
                </a:solidFill>
              </a:rPr>
              <a:t> JA, </a:t>
            </a:r>
            <a:r>
              <a:rPr lang="en-US" dirty="0" err="1" smtClean="0">
                <a:solidFill>
                  <a:srgbClr val="FFCC00"/>
                </a:solidFill>
              </a:rPr>
              <a:t>Eitzen</a:t>
            </a:r>
            <a:r>
              <a:rPr lang="en-US" dirty="0" smtClean="0">
                <a:solidFill>
                  <a:srgbClr val="FFCC00"/>
                </a:solidFill>
              </a:rPr>
              <a:t> </a:t>
            </a:r>
            <a:r>
              <a:rPr lang="en-US" dirty="0" err="1" smtClean="0">
                <a:solidFill>
                  <a:srgbClr val="FFCC00"/>
                </a:solidFill>
              </a:rPr>
              <a:t>EM</a:t>
            </a:r>
            <a:r>
              <a:rPr lang="en-US" dirty="0" smtClean="0">
                <a:solidFill>
                  <a:srgbClr val="FFCC00"/>
                </a:solidFill>
              </a:rPr>
              <a:t>. 919970. </a:t>
            </a:r>
            <a:r>
              <a:rPr lang="en-US" i="1" dirty="0" smtClean="0">
                <a:solidFill>
                  <a:srgbClr val="FFCC00"/>
                </a:solidFill>
              </a:rPr>
              <a:t>Biological Warfare: A Historical Perspective.</a:t>
            </a:r>
            <a:r>
              <a:rPr lang="en-US" dirty="0" smtClean="0">
                <a:solidFill>
                  <a:srgbClr val="FFCC00"/>
                </a:solidFill>
              </a:rPr>
              <a:t> </a:t>
            </a:r>
            <a:r>
              <a:rPr lang="en-US" dirty="0" err="1" smtClean="0">
                <a:solidFill>
                  <a:srgbClr val="FFCC00"/>
                </a:solidFill>
              </a:rPr>
              <a:t>JAMA</a:t>
            </a:r>
            <a:r>
              <a:rPr lang="en-US" dirty="0" smtClean="0">
                <a:solidFill>
                  <a:srgbClr val="FFCC00"/>
                </a:solidFill>
              </a:rPr>
              <a:t>; 278: 412-417</a:t>
            </a:r>
          </a:p>
          <a:p>
            <a:pPr lvl="0"/>
            <a:r>
              <a:rPr lang="en-US" dirty="0" smtClean="0">
                <a:solidFill>
                  <a:srgbClr val="FFCC00"/>
                </a:solidFill>
              </a:rPr>
              <a:t>Hugh JM. (1992). </a:t>
            </a:r>
            <a:r>
              <a:rPr lang="en-US" i="1" dirty="0" err="1" smtClean="0">
                <a:solidFill>
                  <a:srgbClr val="FFCC00"/>
                </a:solidFill>
              </a:rPr>
              <a:t>Wichham</a:t>
            </a:r>
            <a:r>
              <a:rPr lang="en-US" i="1" dirty="0" smtClean="0">
                <a:solidFill>
                  <a:srgbClr val="FFCC00"/>
                </a:solidFill>
              </a:rPr>
              <a:t> Steed and German Biological Warfare Research</a:t>
            </a:r>
            <a:r>
              <a:rPr lang="en-US" dirty="0" smtClean="0">
                <a:solidFill>
                  <a:srgbClr val="FFCC00"/>
                </a:solidFill>
              </a:rPr>
              <a:t>. Intelligence and National Security; 7: 379-402</a:t>
            </a:r>
          </a:p>
          <a:p>
            <a:r>
              <a:rPr lang="en-US" dirty="0" err="1" smtClean="0">
                <a:solidFill>
                  <a:srgbClr val="FFCC00"/>
                </a:solidFill>
              </a:rPr>
              <a:t>Stochholm</a:t>
            </a:r>
            <a:r>
              <a:rPr lang="en-US" dirty="0" smtClean="0">
                <a:solidFill>
                  <a:srgbClr val="FFCC00"/>
                </a:solidFill>
              </a:rPr>
              <a:t> International Peace Research Institute (</a:t>
            </a:r>
            <a:r>
              <a:rPr lang="en-US" dirty="0" err="1" smtClean="0">
                <a:solidFill>
                  <a:srgbClr val="FFCC00"/>
                </a:solidFill>
              </a:rPr>
              <a:t>SIPRI</a:t>
            </a:r>
            <a:r>
              <a:rPr lang="en-US" dirty="0" smtClean="0">
                <a:solidFill>
                  <a:srgbClr val="FFCC00"/>
                </a:solidFill>
              </a:rPr>
              <a:t>). </a:t>
            </a:r>
            <a:r>
              <a:rPr lang="en-US" i="1" dirty="0" smtClean="0">
                <a:solidFill>
                  <a:srgbClr val="FFCC00"/>
                </a:solidFill>
              </a:rPr>
              <a:t>The Problem of Chemical and Biological Warfare</a:t>
            </a:r>
            <a:r>
              <a:rPr lang="en-US" dirty="0" smtClean="0">
                <a:solidFill>
                  <a:srgbClr val="FFCC00"/>
                </a:solidFill>
              </a:rPr>
              <a:t>; </a:t>
            </a:r>
            <a:r>
              <a:rPr lang="en-US" dirty="0" err="1" smtClean="0">
                <a:solidFill>
                  <a:srgbClr val="FFCC00"/>
                </a:solidFill>
              </a:rPr>
              <a:t>Vol</a:t>
            </a:r>
            <a:r>
              <a:rPr lang="en-US" dirty="0" smtClean="0">
                <a:solidFill>
                  <a:srgbClr val="FFCC00"/>
                </a:solidFill>
              </a:rPr>
              <a:t>-1; The Rise of CB Weapons. New York; </a:t>
            </a:r>
            <a:r>
              <a:rPr lang="en-US" dirty="0" smtClean="0">
                <a:solidFill>
                  <a:srgbClr val="FFCC00"/>
                </a:solidFill>
              </a:rPr>
              <a:t>Humanities </a:t>
            </a:r>
            <a:r>
              <a:rPr lang="en-US" dirty="0" smtClean="0">
                <a:solidFill>
                  <a:srgbClr val="FFCC00"/>
                </a:solidFill>
              </a:rPr>
              <a:t>Press; (1971</a:t>
            </a:r>
            <a:r>
              <a:rPr lang="en-US" dirty="0" smtClean="0">
                <a:solidFill>
                  <a:srgbClr val="FFCC00"/>
                </a:solidFill>
              </a:rPr>
              <a:t>)</a:t>
            </a:r>
          </a:p>
          <a:p>
            <a:pPr lvl="0"/>
            <a:r>
              <a:rPr lang="en-US" dirty="0" smtClean="0">
                <a:solidFill>
                  <a:srgbClr val="FFCC00"/>
                </a:solidFill>
              </a:rPr>
              <a:t>US Army Control and Disarmament Agency. </a:t>
            </a:r>
            <a:r>
              <a:rPr lang="en-US" i="1" dirty="0" smtClean="0">
                <a:solidFill>
                  <a:srgbClr val="FFCC00"/>
                </a:solidFill>
              </a:rPr>
              <a:t>Arms Control and Disarmament Agreements: Text and Histories of the Negotiations</a:t>
            </a:r>
            <a:r>
              <a:rPr lang="en-US" dirty="0" smtClean="0">
                <a:solidFill>
                  <a:srgbClr val="FFCC00"/>
                </a:solidFill>
              </a:rPr>
              <a:t>. Washington, DC; (1996)</a:t>
            </a:r>
          </a:p>
          <a:p>
            <a:pPr lvl="0"/>
            <a:r>
              <a:rPr lang="en-US" dirty="0" smtClean="0">
                <a:solidFill>
                  <a:srgbClr val="FFCC00"/>
                </a:solidFill>
              </a:rPr>
              <a:t>Harris S. (1994). </a:t>
            </a:r>
            <a:r>
              <a:rPr lang="en-US" i="1" dirty="0" smtClean="0">
                <a:solidFill>
                  <a:srgbClr val="FFCC00"/>
                </a:solidFill>
              </a:rPr>
              <a:t>Factories of Death</a:t>
            </a:r>
            <a:r>
              <a:rPr lang="en-US" dirty="0" smtClean="0">
                <a:solidFill>
                  <a:srgbClr val="FFCC00"/>
                </a:solidFill>
              </a:rPr>
              <a:t>. New York; </a:t>
            </a:r>
            <a:r>
              <a:rPr lang="en-US" dirty="0" err="1" smtClean="0">
                <a:solidFill>
                  <a:srgbClr val="FFCC00"/>
                </a:solidFill>
              </a:rPr>
              <a:t>Routledge</a:t>
            </a:r>
            <a:endParaRPr lang="en-US" dirty="0" smtClean="0">
              <a:solidFill>
                <a:srgbClr val="FFCC00"/>
              </a:solidFill>
            </a:endParaRPr>
          </a:p>
          <a:p>
            <a:pPr lvl="0"/>
            <a:r>
              <a:rPr lang="en-US" dirty="0" smtClean="0">
                <a:solidFill>
                  <a:srgbClr val="FFCC00"/>
                </a:solidFill>
              </a:rPr>
              <a:t>Harries SH. (1992). </a:t>
            </a:r>
            <a:r>
              <a:rPr lang="en-US" i="1" dirty="0" smtClean="0">
                <a:solidFill>
                  <a:srgbClr val="FFCC00"/>
                </a:solidFill>
              </a:rPr>
              <a:t>Japanese Biological Warfare Research on Human: A Case Study on Microbiology and Ethics</a:t>
            </a:r>
            <a:r>
              <a:rPr lang="en-US" dirty="0" smtClean="0">
                <a:solidFill>
                  <a:srgbClr val="FFCC00"/>
                </a:solidFill>
              </a:rPr>
              <a:t>. Ann N Y </a:t>
            </a:r>
            <a:r>
              <a:rPr lang="en-US" dirty="0" err="1" smtClean="0">
                <a:solidFill>
                  <a:srgbClr val="FFCC00"/>
                </a:solidFill>
              </a:rPr>
              <a:t>Acad</a:t>
            </a:r>
            <a:r>
              <a:rPr lang="en-US" dirty="0" smtClean="0">
                <a:solidFill>
                  <a:srgbClr val="FFCC00"/>
                </a:solidFill>
              </a:rPr>
              <a:t> </a:t>
            </a:r>
            <a:r>
              <a:rPr lang="en-US" dirty="0" err="1" smtClean="0">
                <a:solidFill>
                  <a:srgbClr val="FFCC00"/>
                </a:solidFill>
              </a:rPr>
              <a:t>Sci</a:t>
            </a:r>
            <a:r>
              <a:rPr lang="en-US" dirty="0" smtClean="0">
                <a:solidFill>
                  <a:srgbClr val="FFCC00"/>
                </a:solidFill>
              </a:rPr>
              <a:t>; 666: 21-52</a:t>
            </a:r>
          </a:p>
          <a:p>
            <a:pPr lvl="0"/>
            <a:r>
              <a:rPr lang="en-US" dirty="0" err="1" smtClean="0">
                <a:solidFill>
                  <a:srgbClr val="FFCC00"/>
                </a:solidFill>
              </a:rPr>
              <a:t>Radosavljevic</a:t>
            </a:r>
            <a:r>
              <a:rPr lang="en-US" dirty="0" smtClean="0">
                <a:solidFill>
                  <a:srgbClr val="FFCC00"/>
                </a:solidFill>
              </a:rPr>
              <a:t> V. (2018). </a:t>
            </a:r>
            <a:r>
              <a:rPr lang="en-US" i="1" dirty="0" smtClean="0">
                <a:solidFill>
                  <a:srgbClr val="FFCC00"/>
                </a:solidFill>
              </a:rPr>
              <a:t>Environmental Health and Bioterrorism</a:t>
            </a:r>
            <a:r>
              <a:rPr lang="en-US" dirty="0" smtClean="0">
                <a:solidFill>
                  <a:srgbClr val="FFCC00"/>
                </a:solidFill>
              </a:rPr>
              <a:t>. Elsevier; </a:t>
            </a:r>
            <a:r>
              <a:rPr lang="en-US" dirty="0" smtClean="0">
                <a:solidFill>
                  <a:srgbClr val="FFCC00"/>
                </a:solidFill>
              </a:rPr>
              <a:t>2:450-457</a:t>
            </a:r>
            <a:endParaRPr lang="en-US" dirty="0" smtClean="0">
              <a:solidFill>
                <a:srgbClr val="FFCC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92375"/>
            <a:ext cx="7772400" cy="1470025"/>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9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a:t>
            </a:r>
            <a:endParaRPr lang="en-US" sz="9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sz="8000" b="1" dirty="0" smtClean="0">
                <a:ln/>
                <a:solidFill>
                  <a:schemeClr val="accent3"/>
                </a:solidFill>
              </a:rPr>
              <a:t>Definition</a:t>
            </a:r>
            <a:endParaRPr lang="en-US" sz="8000" b="1" dirty="0">
              <a:ln/>
              <a:solidFill>
                <a:schemeClr val="accent3"/>
              </a:solidFill>
            </a:endParaRPr>
          </a:p>
        </p:txBody>
      </p:sp>
      <p:sp>
        <p:nvSpPr>
          <p:cNvPr id="3" name="Content Placeholder 2"/>
          <p:cNvSpPr>
            <a:spLocks noGrp="1"/>
          </p:cNvSpPr>
          <p:nvPr>
            <p:ph idx="1"/>
          </p:nvPr>
        </p:nvSpPr>
        <p:spPr>
          <a:xfrm>
            <a:off x="457200" y="2027237"/>
            <a:ext cx="8229600" cy="4525963"/>
          </a:xfrm>
        </p:spPr>
        <p:txBody>
          <a:bodyPr/>
          <a:lstStyle/>
          <a:p>
            <a:r>
              <a:rPr lang="en-US" dirty="0" smtClean="0">
                <a:solidFill>
                  <a:srgbClr val="66FFFF"/>
                </a:solidFill>
              </a:rPr>
              <a:t>Also known as Germ warfare</a:t>
            </a:r>
          </a:p>
          <a:p>
            <a:r>
              <a:rPr lang="en-US" dirty="0" smtClean="0">
                <a:solidFill>
                  <a:srgbClr val="66FFFF"/>
                </a:solidFill>
              </a:rPr>
              <a:t>Biological warfare is a threat by using the biological agents like virus, bacteria, protozoa, fungus and other microorganisms, which cause disease to human, animals or plants by either releasing their toxins or by replicating within the host and finally cause to death.</a:t>
            </a:r>
            <a:endParaRPr lang="en-US" dirty="0">
              <a:solidFill>
                <a:srgbClr val="66FFF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229600" cy="1143000"/>
          </a:xfrm>
        </p:spPr>
        <p:txBody>
          <a:bodyPr/>
          <a:lstStyle/>
          <a:p>
            <a:r>
              <a:rPr lang="en-US" b="1" dirty="0" smtClean="0">
                <a:solidFill>
                  <a:schemeClr val="accent6">
                    <a:lumMod val="40000"/>
                    <a:lumOff val="60000"/>
                  </a:schemeClr>
                </a:solidFill>
                <a:effectLst>
                  <a:glow rad="101600">
                    <a:schemeClr val="accent3">
                      <a:satMod val="175000"/>
                      <a:alpha val="40000"/>
                    </a:schemeClr>
                  </a:glow>
                </a:effectLst>
              </a:rPr>
              <a:t>Evolution in methods</a:t>
            </a:r>
            <a:endParaRPr lang="en-US" b="1" dirty="0">
              <a:solidFill>
                <a:schemeClr val="accent6">
                  <a:lumMod val="40000"/>
                  <a:lumOff val="60000"/>
                </a:schemeClr>
              </a:solidFill>
              <a:effectLst>
                <a:glow rad="101600">
                  <a:schemeClr val="accent3">
                    <a:satMod val="175000"/>
                    <a:alpha val="40000"/>
                  </a:schemeClr>
                </a:glow>
              </a:effectLst>
            </a:endParaRPr>
          </a:p>
        </p:txBody>
      </p:sp>
      <p:sp>
        <p:nvSpPr>
          <p:cNvPr id="3" name="Content Placeholder 2"/>
          <p:cNvSpPr>
            <a:spLocks noGrp="1"/>
          </p:cNvSpPr>
          <p:nvPr>
            <p:ph idx="1"/>
          </p:nvPr>
        </p:nvSpPr>
        <p:spPr/>
        <p:txBody>
          <a:bodyPr/>
          <a:lstStyle/>
          <a:p>
            <a:r>
              <a:rPr lang="en-US" dirty="0" smtClean="0">
                <a:solidFill>
                  <a:schemeClr val="accent2">
                    <a:lumMod val="40000"/>
                    <a:lumOff val="60000"/>
                  </a:schemeClr>
                </a:solidFill>
              </a:rPr>
              <a:t>In ancient time the bio-agents were delivered by hurling the affected cadaver, filth or their contagious materials to the unaffected population.</a:t>
            </a:r>
          </a:p>
          <a:p>
            <a:r>
              <a:rPr lang="en-US" dirty="0" smtClean="0">
                <a:solidFill>
                  <a:schemeClr val="accent2">
                    <a:lumMod val="40000"/>
                    <a:lumOff val="60000"/>
                  </a:schemeClr>
                </a:solidFill>
              </a:rPr>
              <a:t>In modern time the bio-agents are isolated and grown in the laboratory and then have inoculated by special delivery mechanisms.</a:t>
            </a:r>
            <a:endParaRPr lang="en-US" dirty="0">
              <a:solidFill>
                <a:schemeClr val="accent2">
                  <a:lumMod val="40000"/>
                  <a:lumOff val="60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38200"/>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System of biological weapons</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a:xfrm>
            <a:off x="0" y="1752600"/>
            <a:ext cx="9144000" cy="4953000"/>
          </a:xfrm>
        </p:spPr>
        <p:txBody>
          <a:bodyPr>
            <a:normAutofit/>
          </a:bodyPr>
          <a:lstStyle/>
          <a:p>
            <a:pPr>
              <a:buNone/>
            </a:pPr>
            <a:r>
              <a:rPr lang="en-US" sz="4400" dirty="0" smtClean="0">
                <a:solidFill>
                  <a:schemeClr val="bg1"/>
                </a:solidFill>
              </a:rPr>
              <a:t>       It is composed 4 components – </a:t>
            </a:r>
          </a:p>
          <a:p>
            <a:pPr>
              <a:buFont typeface="Wingdings" pitchFamily="2" charset="2"/>
              <a:buChar char="v"/>
            </a:pPr>
            <a:r>
              <a:rPr lang="en-US" dirty="0" smtClean="0">
                <a:solidFill>
                  <a:srgbClr val="99FF33"/>
                </a:solidFill>
              </a:rPr>
              <a:t> Payloads </a:t>
            </a:r>
            <a:r>
              <a:rPr lang="en-US" dirty="0" smtClean="0">
                <a:solidFill>
                  <a:srgbClr val="FF00FF"/>
                </a:solidFill>
              </a:rPr>
              <a:t>(the biological agents)</a:t>
            </a:r>
          </a:p>
          <a:p>
            <a:pPr>
              <a:buFont typeface="Wingdings" pitchFamily="2" charset="2"/>
              <a:buChar char="v"/>
            </a:pPr>
            <a:r>
              <a:rPr lang="en-US" dirty="0" smtClean="0">
                <a:solidFill>
                  <a:srgbClr val="99FF33"/>
                </a:solidFill>
              </a:rPr>
              <a:t> Munitions </a:t>
            </a:r>
            <a:r>
              <a:rPr lang="en-US" dirty="0" smtClean="0">
                <a:solidFill>
                  <a:srgbClr val="FF00FF"/>
                </a:solidFill>
              </a:rPr>
              <a:t>(containers keep the payload)</a:t>
            </a:r>
          </a:p>
          <a:p>
            <a:pPr>
              <a:buFont typeface="Wingdings" pitchFamily="2" charset="2"/>
              <a:buChar char="v"/>
            </a:pPr>
            <a:r>
              <a:rPr lang="en-US" dirty="0" smtClean="0">
                <a:solidFill>
                  <a:srgbClr val="99FF33"/>
                </a:solidFill>
              </a:rPr>
              <a:t> Delivery system </a:t>
            </a:r>
            <a:r>
              <a:rPr lang="en-US" dirty="0" smtClean="0">
                <a:solidFill>
                  <a:srgbClr val="FF00FF"/>
                </a:solidFill>
              </a:rPr>
              <a:t>(missiles, artillery shells, aircraft)</a:t>
            </a:r>
          </a:p>
          <a:p>
            <a:pPr>
              <a:buFont typeface="Wingdings" pitchFamily="2" charset="2"/>
              <a:buChar char="v"/>
            </a:pPr>
            <a:r>
              <a:rPr lang="en-US" dirty="0" smtClean="0">
                <a:solidFill>
                  <a:srgbClr val="99FF33"/>
                </a:solidFill>
              </a:rPr>
              <a:t> Dispersal mechanisms </a:t>
            </a:r>
            <a:r>
              <a:rPr lang="en-US" dirty="0" smtClean="0">
                <a:solidFill>
                  <a:srgbClr val="FF00FF"/>
                </a:solidFill>
              </a:rPr>
              <a:t>(an explosive force or spray device)</a:t>
            </a:r>
            <a:endParaRPr lang="en-US" dirty="0">
              <a:solidFill>
                <a:srgbClr val="FF00FF"/>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BGC ALL\aaaa\review files\photo review\Bacteria.jpg"/>
          <p:cNvPicPr>
            <a:picLocks noGrp="1" noChangeAspect="1" noChangeArrowheads="1"/>
          </p:cNvPicPr>
          <p:nvPr>
            <p:ph idx="1"/>
          </p:nvPr>
        </p:nvPicPr>
        <p:blipFill>
          <a:blip r:embed="rId2" cstate="print"/>
          <a:srcRect/>
          <a:stretch>
            <a:fillRect/>
          </a:stretch>
        </p:blipFill>
        <p:spPr bwMode="auto">
          <a:xfrm>
            <a:off x="685800" y="381000"/>
            <a:ext cx="3429000" cy="2362200"/>
          </a:xfrm>
          <a:prstGeom prst="rect">
            <a:avLst/>
          </a:prstGeom>
          <a:noFill/>
        </p:spPr>
      </p:pic>
      <p:pic>
        <p:nvPicPr>
          <p:cNvPr id="5" name="Picture 3" descr="E:\BGC ALL\aaaa\review files\photo review\gbu_31_jdam_gps__by_liam2010_d5x9jk3-fullview.jpg"/>
          <p:cNvPicPr>
            <a:picLocks noChangeAspect="1" noChangeArrowheads="1"/>
          </p:cNvPicPr>
          <p:nvPr/>
        </p:nvPicPr>
        <p:blipFill>
          <a:blip r:embed="rId3"/>
          <a:srcRect/>
          <a:stretch>
            <a:fillRect/>
          </a:stretch>
        </p:blipFill>
        <p:spPr bwMode="auto">
          <a:xfrm>
            <a:off x="4648200" y="381000"/>
            <a:ext cx="3581400" cy="2388765"/>
          </a:xfrm>
          <a:prstGeom prst="rect">
            <a:avLst/>
          </a:prstGeom>
          <a:noFill/>
        </p:spPr>
      </p:pic>
      <p:pic>
        <p:nvPicPr>
          <p:cNvPr id="6" name="Picture 4" descr="E:\BGC ALL\aaaa\review files\photo review\5ed46058b185a.image.jpg"/>
          <p:cNvPicPr>
            <a:picLocks noChangeAspect="1" noChangeArrowheads="1"/>
          </p:cNvPicPr>
          <p:nvPr/>
        </p:nvPicPr>
        <p:blipFill>
          <a:blip r:embed="rId4"/>
          <a:srcRect l="21875" r="8594" b="27778"/>
          <a:stretch>
            <a:fillRect/>
          </a:stretch>
        </p:blipFill>
        <p:spPr bwMode="auto">
          <a:xfrm>
            <a:off x="4648200" y="3505200"/>
            <a:ext cx="3624567" cy="2514600"/>
          </a:xfrm>
          <a:prstGeom prst="rect">
            <a:avLst/>
          </a:prstGeom>
          <a:noFill/>
        </p:spPr>
      </p:pic>
      <p:sp>
        <p:nvSpPr>
          <p:cNvPr id="7" name="TextBox 6"/>
          <p:cNvSpPr txBox="1"/>
          <p:nvPr/>
        </p:nvSpPr>
        <p:spPr>
          <a:xfrm>
            <a:off x="1419796" y="2644914"/>
            <a:ext cx="2009204" cy="707886"/>
          </a:xfrm>
          <a:prstGeom prst="rect">
            <a:avLst/>
          </a:prstGeom>
          <a:noFill/>
        </p:spPr>
        <p:txBody>
          <a:bodyPr wrap="square" rtlCol="0">
            <a:spAutoFit/>
          </a:bodyPr>
          <a:lstStyle/>
          <a:p>
            <a:r>
              <a:rPr lang="en-US" sz="4000" dirty="0" smtClean="0">
                <a:solidFill>
                  <a:srgbClr val="66FFFF"/>
                </a:solidFill>
              </a:rPr>
              <a:t>Payloads</a:t>
            </a:r>
            <a:endParaRPr lang="en-US" sz="4000" dirty="0">
              <a:solidFill>
                <a:srgbClr val="66FFFF"/>
              </a:solidFill>
            </a:endParaRPr>
          </a:p>
        </p:txBody>
      </p:sp>
      <p:sp>
        <p:nvSpPr>
          <p:cNvPr id="8" name="TextBox 7"/>
          <p:cNvSpPr txBox="1"/>
          <p:nvPr/>
        </p:nvSpPr>
        <p:spPr>
          <a:xfrm>
            <a:off x="4800600" y="2590800"/>
            <a:ext cx="2308645" cy="707886"/>
          </a:xfrm>
          <a:prstGeom prst="rect">
            <a:avLst/>
          </a:prstGeom>
          <a:noFill/>
        </p:spPr>
        <p:txBody>
          <a:bodyPr wrap="none" rtlCol="0">
            <a:spAutoFit/>
          </a:bodyPr>
          <a:lstStyle/>
          <a:p>
            <a:r>
              <a:rPr lang="en-US" sz="4000" dirty="0" smtClean="0">
                <a:solidFill>
                  <a:srgbClr val="66FFFF"/>
                </a:solidFill>
              </a:rPr>
              <a:t>Munitions</a:t>
            </a:r>
            <a:endParaRPr lang="en-US" sz="4000" dirty="0">
              <a:solidFill>
                <a:srgbClr val="66FFFF"/>
              </a:solidFill>
            </a:endParaRPr>
          </a:p>
        </p:txBody>
      </p:sp>
      <p:sp>
        <p:nvSpPr>
          <p:cNvPr id="9" name="TextBox 8"/>
          <p:cNvSpPr txBox="1"/>
          <p:nvPr/>
        </p:nvSpPr>
        <p:spPr>
          <a:xfrm>
            <a:off x="1702437" y="5921514"/>
            <a:ext cx="1726563" cy="707886"/>
          </a:xfrm>
          <a:prstGeom prst="rect">
            <a:avLst/>
          </a:prstGeom>
          <a:noFill/>
        </p:spPr>
        <p:txBody>
          <a:bodyPr wrap="none" rtlCol="0">
            <a:spAutoFit/>
          </a:bodyPr>
          <a:lstStyle/>
          <a:p>
            <a:r>
              <a:rPr lang="en-US" sz="4000" dirty="0" smtClean="0">
                <a:solidFill>
                  <a:srgbClr val="66FFFF"/>
                </a:solidFill>
              </a:rPr>
              <a:t>Aircraft</a:t>
            </a:r>
            <a:endParaRPr lang="en-US" sz="4000" dirty="0">
              <a:solidFill>
                <a:srgbClr val="66FFFF"/>
              </a:solidFill>
            </a:endParaRPr>
          </a:p>
        </p:txBody>
      </p:sp>
      <p:sp>
        <p:nvSpPr>
          <p:cNvPr id="10" name="TextBox 9"/>
          <p:cNvSpPr txBox="1"/>
          <p:nvPr/>
        </p:nvSpPr>
        <p:spPr>
          <a:xfrm>
            <a:off x="4724400" y="5867400"/>
            <a:ext cx="1754968" cy="707886"/>
          </a:xfrm>
          <a:prstGeom prst="rect">
            <a:avLst/>
          </a:prstGeom>
          <a:noFill/>
        </p:spPr>
        <p:txBody>
          <a:bodyPr wrap="none" rtlCol="0">
            <a:spAutoFit/>
          </a:bodyPr>
          <a:lstStyle/>
          <a:p>
            <a:r>
              <a:rPr lang="en-US" sz="4000" dirty="0" smtClean="0">
                <a:solidFill>
                  <a:srgbClr val="66FFFF"/>
                </a:solidFill>
              </a:rPr>
              <a:t>Sprayer</a:t>
            </a:r>
            <a:endParaRPr lang="en-US" sz="4000" dirty="0">
              <a:solidFill>
                <a:srgbClr val="66FFFF"/>
              </a:solidFill>
            </a:endParaRPr>
          </a:p>
        </p:txBody>
      </p:sp>
      <p:pic>
        <p:nvPicPr>
          <p:cNvPr id="1026" name="Picture 2" descr="E:\BGC ALL\aaaa\review files\photo review\Rafale-696x392.jpg"/>
          <p:cNvPicPr>
            <a:picLocks noChangeAspect="1" noChangeArrowheads="1"/>
          </p:cNvPicPr>
          <p:nvPr/>
        </p:nvPicPr>
        <p:blipFill>
          <a:blip r:embed="rId5"/>
          <a:srcRect/>
          <a:stretch>
            <a:fillRect/>
          </a:stretch>
        </p:blipFill>
        <p:spPr bwMode="auto">
          <a:xfrm>
            <a:off x="457201" y="3505200"/>
            <a:ext cx="3657600" cy="24765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2133600" y="381000"/>
            <a:ext cx="4953000" cy="685800"/>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4800" b="1" i="0" u="none" strike="noStrike" kern="1200" spc="100" normalizeH="0" baseline="0" noProof="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uLnTx/>
                <a:uFillTx/>
                <a:latin typeface="Arial Black" pitchFamily="34" charset="0"/>
              </a:rPr>
              <a:t>Before</a:t>
            </a:r>
            <a:r>
              <a:rPr kumimoji="0" lang="en-US" sz="4800" b="1" i="0" u="none" strike="noStrike" kern="1200" spc="100" normalizeH="0" noProof="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uLnTx/>
                <a:uFillTx/>
                <a:latin typeface="Arial Black" pitchFamily="34" charset="0"/>
              </a:rPr>
              <a:t> World War–I</a:t>
            </a:r>
            <a:endParaRPr kumimoji="0" lang="en-US" sz="4800" b="1" i="0" u="none" strike="noStrike" kern="1200" spc="100" normalizeH="0" baseline="0" noProof="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uLnTx/>
              <a:uFillTx/>
              <a:latin typeface="Arial Black" pitchFamily="34" charset="0"/>
            </a:endParaRPr>
          </a:p>
        </p:txBody>
      </p:sp>
      <p:sp>
        <p:nvSpPr>
          <p:cNvPr id="6" name="TextBox 5"/>
          <p:cNvSpPr txBox="1"/>
          <p:nvPr/>
        </p:nvSpPr>
        <p:spPr>
          <a:xfrm>
            <a:off x="152400" y="838200"/>
            <a:ext cx="8839200" cy="1785104"/>
          </a:xfrm>
          <a:prstGeom prst="rect">
            <a:avLst/>
          </a:prstGeom>
          <a:noFill/>
        </p:spPr>
        <p:txBody>
          <a:bodyPr wrap="square" rtlCol="0">
            <a:spAutoFit/>
          </a:bodyPr>
          <a:lstStyle/>
          <a:p>
            <a:pPr lvl="1">
              <a:buFont typeface="Wingdings" pitchFamily="2" charset="2"/>
              <a:buChar char="v"/>
            </a:pPr>
            <a:r>
              <a:rPr lang="en-US" sz="2800" b="1" dirty="0" smtClean="0">
                <a:solidFill>
                  <a:schemeClr val="accent3">
                    <a:lumMod val="60000"/>
                    <a:lumOff val="40000"/>
                  </a:schemeClr>
                </a:solidFill>
              </a:rPr>
              <a:t>1</a:t>
            </a:r>
            <a:r>
              <a:rPr lang="en-US" sz="2800" b="1" baseline="30000" dirty="0" smtClean="0">
                <a:solidFill>
                  <a:schemeClr val="accent3">
                    <a:lumMod val="60000"/>
                    <a:lumOff val="40000"/>
                  </a:schemeClr>
                </a:solidFill>
              </a:rPr>
              <a:t>st</a:t>
            </a:r>
            <a:r>
              <a:rPr lang="en-US" sz="2800" b="1" dirty="0" smtClean="0">
                <a:solidFill>
                  <a:schemeClr val="accent3">
                    <a:lumMod val="60000"/>
                    <a:lumOff val="40000"/>
                  </a:schemeClr>
                </a:solidFill>
              </a:rPr>
              <a:t> one was the siege of Caffa</a:t>
            </a:r>
            <a:endParaRPr lang="en-US" sz="2800" dirty="0" smtClean="0">
              <a:solidFill>
                <a:schemeClr val="accent2">
                  <a:lumMod val="20000"/>
                  <a:lumOff val="80000"/>
                </a:schemeClr>
              </a:solidFill>
            </a:endParaRPr>
          </a:p>
          <a:p>
            <a:r>
              <a:rPr lang="en-US" dirty="0" smtClean="0">
                <a:solidFill>
                  <a:schemeClr val="accent2">
                    <a:lumMod val="20000"/>
                    <a:lumOff val="80000"/>
                  </a:schemeClr>
                </a:solidFill>
              </a:rPr>
              <a:t>Tartar force spread corpse over the Ukraine city                       First plague epidemic in Europe</a:t>
            </a:r>
          </a:p>
          <a:p>
            <a:endParaRPr lang="en-US" dirty="0" smtClean="0">
              <a:solidFill>
                <a:schemeClr val="accent2">
                  <a:lumMod val="20000"/>
                  <a:lumOff val="80000"/>
                </a:schemeClr>
              </a:solidFill>
            </a:endParaRPr>
          </a:p>
          <a:p>
            <a:pPr lvl="1">
              <a:buFont typeface="Wingdings" pitchFamily="2" charset="2"/>
              <a:buChar char="v"/>
            </a:pPr>
            <a:r>
              <a:rPr lang="en-US" sz="2800" b="1" dirty="0" smtClean="0">
                <a:solidFill>
                  <a:schemeClr val="accent3">
                    <a:lumMod val="60000"/>
                    <a:lumOff val="40000"/>
                  </a:schemeClr>
                </a:solidFill>
              </a:rPr>
              <a:t>2</a:t>
            </a:r>
            <a:r>
              <a:rPr lang="en-US" sz="2800" b="1" baseline="30000" dirty="0" smtClean="0">
                <a:solidFill>
                  <a:schemeClr val="accent3">
                    <a:lumMod val="60000"/>
                    <a:lumOff val="40000"/>
                  </a:schemeClr>
                </a:solidFill>
              </a:rPr>
              <a:t>nd</a:t>
            </a:r>
            <a:r>
              <a:rPr lang="en-US" sz="2800" b="1" dirty="0" smtClean="0">
                <a:solidFill>
                  <a:schemeClr val="accent3">
                    <a:lumMod val="60000"/>
                    <a:lumOff val="40000"/>
                  </a:schemeClr>
                </a:solidFill>
              </a:rPr>
              <a:t> one was during the French-Indian War</a:t>
            </a:r>
            <a:endParaRPr lang="en-US" sz="2800" dirty="0" smtClean="0">
              <a:solidFill>
                <a:schemeClr val="accent2">
                  <a:lumMod val="20000"/>
                  <a:lumOff val="80000"/>
                </a:schemeClr>
              </a:solidFill>
            </a:endParaRPr>
          </a:p>
          <a:p>
            <a:r>
              <a:rPr lang="en-US" dirty="0" smtClean="0">
                <a:solidFill>
                  <a:schemeClr val="accent2">
                    <a:lumMod val="20000"/>
                    <a:lumOff val="80000"/>
                  </a:schemeClr>
                </a:solidFill>
              </a:rPr>
              <a:t>Sir Jeffrey Amherst provided infected blankets                          Epidemic of smallpox</a:t>
            </a:r>
            <a:endParaRPr lang="en-US" dirty="0">
              <a:solidFill>
                <a:schemeClr val="accent2">
                  <a:lumMod val="20000"/>
                  <a:lumOff val="80000"/>
                </a:schemeClr>
              </a:solidFill>
            </a:endParaRPr>
          </a:p>
        </p:txBody>
      </p:sp>
      <p:cxnSp>
        <p:nvCxnSpPr>
          <p:cNvPr id="8" name="Straight Arrow Connector 7"/>
          <p:cNvCxnSpPr/>
          <p:nvPr/>
        </p:nvCxnSpPr>
        <p:spPr>
          <a:xfrm>
            <a:off x="4724400" y="1447800"/>
            <a:ext cx="1066800" cy="1588"/>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648200" y="2438400"/>
            <a:ext cx="1066800" cy="1588"/>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28600" y="3429000"/>
            <a:ext cx="8499947" cy="2462213"/>
          </a:xfrm>
          <a:prstGeom prst="rect">
            <a:avLst/>
          </a:prstGeom>
          <a:noFill/>
        </p:spPr>
        <p:txBody>
          <a:bodyPr wrap="square" rtlCol="0">
            <a:spAutoFit/>
          </a:bodyPr>
          <a:lstStyle/>
          <a:p>
            <a:pPr algn="ctr"/>
            <a:r>
              <a:rPr lang="en-US" sz="3400" b="1"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latin typeface="Arial Black" pitchFamily="34" charset="0"/>
              </a:rPr>
              <a:t>During World War</a:t>
            </a:r>
          </a:p>
          <a:p>
            <a:pPr>
              <a:buFont typeface="Wingdings" pitchFamily="2" charset="2"/>
              <a:buChar char="v"/>
            </a:pPr>
            <a:r>
              <a:rPr lang="en-US" sz="2800" dirty="0" smtClean="0">
                <a:solidFill>
                  <a:srgbClr val="99FF33"/>
                </a:solidFill>
              </a:rPr>
              <a:t>Germany spread anthrax, glanders to many cattle of other country</a:t>
            </a:r>
          </a:p>
          <a:p>
            <a:r>
              <a:rPr lang="en-US" dirty="0" smtClean="0">
                <a:solidFill>
                  <a:schemeClr val="accent2">
                    <a:lumMod val="20000"/>
                    <a:lumOff val="80000"/>
                  </a:schemeClr>
                </a:solidFill>
              </a:rPr>
              <a:t>League of Nation supported them</a:t>
            </a:r>
          </a:p>
          <a:p>
            <a:pPr>
              <a:buFont typeface="Wingdings" pitchFamily="2" charset="2"/>
              <a:buChar char="v"/>
            </a:pPr>
            <a:r>
              <a:rPr lang="en-US" sz="2800" dirty="0" smtClean="0">
                <a:solidFill>
                  <a:srgbClr val="99FF33"/>
                </a:solidFill>
              </a:rPr>
              <a:t>Japan construct “Unit 731” </a:t>
            </a:r>
          </a:p>
          <a:p>
            <a:r>
              <a:rPr lang="en-US" dirty="0" smtClean="0">
                <a:solidFill>
                  <a:schemeClr val="accent2">
                    <a:lumMod val="20000"/>
                    <a:lumOff val="80000"/>
                  </a:schemeClr>
                </a:solidFill>
              </a:rPr>
              <a:t>10000 prisoners were died due to illegal experiments</a:t>
            </a:r>
            <a:endParaRPr lang="en-US" dirty="0">
              <a:solidFill>
                <a:schemeClr val="accent2">
                  <a:lumMod val="20000"/>
                  <a:lumOff val="80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After World War – II </a:t>
            </a:r>
            <a:endParaRPr lang="en-US"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3" name="Content Placeholder 2"/>
          <p:cNvSpPr>
            <a:spLocks noGrp="1"/>
          </p:cNvSpPr>
          <p:nvPr>
            <p:ph idx="1"/>
          </p:nvPr>
        </p:nvSpPr>
        <p:spPr>
          <a:xfrm>
            <a:off x="457200" y="1143001"/>
            <a:ext cx="8229600" cy="3505200"/>
          </a:xfrm>
        </p:spPr>
        <p:txBody>
          <a:bodyPr/>
          <a:lstStyle/>
          <a:p>
            <a:r>
              <a:rPr lang="en-US" dirty="0" smtClean="0">
                <a:solidFill>
                  <a:schemeClr val="accent3">
                    <a:lumMod val="60000"/>
                    <a:lumOff val="40000"/>
                  </a:schemeClr>
                </a:solidFill>
              </a:rPr>
              <a:t>USA build up the “eight ball” in the Fort Detrick</a:t>
            </a:r>
          </a:p>
          <a:p>
            <a:r>
              <a:rPr lang="en-US" dirty="0" smtClean="0">
                <a:solidFill>
                  <a:schemeClr val="accent3">
                    <a:lumMod val="60000"/>
                    <a:lumOff val="40000"/>
                  </a:schemeClr>
                </a:solidFill>
              </a:rPr>
              <a:t>New York, San Francisco released </a:t>
            </a:r>
            <a:r>
              <a:rPr lang="en-US" i="1" dirty="0" smtClean="0">
                <a:solidFill>
                  <a:schemeClr val="accent3">
                    <a:lumMod val="60000"/>
                    <a:lumOff val="40000"/>
                  </a:schemeClr>
                </a:solidFill>
              </a:rPr>
              <a:t>Serratia maecescens</a:t>
            </a:r>
            <a:r>
              <a:rPr lang="en-US" dirty="0" smtClean="0">
                <a:solidFill>
                  <a:schemeClr val="accent3">
                    <a:lumMod val="60000"/>
                    <a:lumOff val="40000"/>
                  </a:schemeClr>
                </a:solidFill>
              </a:rPr>
              <a:t> over their population</a:t>
            </a:r>
          </a:p>
          <a:p>
            <a:r>
              <a:rPr lang="en-US" dirty="0" smtClean="0">
                <a:solidFill>
                  <a:schemeClr val="accent3">
                    <a:lumMod val="60000"/>
                    <a:lumOff val="40000"/>
                  </a:schemeClr>
                </a:solidFill>
              </a:rPr>
              <a:t>USA spread cholera to Hong Kong</a:t>
            </a:r>
          </a:p>
          <a:p>
            <a:r>
              <a:rPr lang="en-US" dirty="0" smtClean="0">
                <a:solidFill>
                  <a:schemeClr val="accent3">
                    <a:lumMod val="60000"/>
                    <a:lumOff val="40000"/>
                  </a:schemeClr>
                </a:solidFill>
              </a:rPr>
              <a:t>In 1993, Japan was attacked with anthrax </a:t>
            </a:r>
            <a:endParaRPr lang="en-US" dirty="0">
              <a:solidFill>
                <a:schemeClr val="accent3">
                  <a:lumMod val="60000"/>
                  <a:lumOff val="40000"/>
                </a:schemeClr>
              </a:solidFill>
            </a:endParaRPr>
          </a:p>
        </p:txBody>
      </p:sp>
      <p:pic>
        <p:nvPicPr>
          <p:cNvPr id="1026" name="Picture 2" descr="E:\BGC ALL\aaaa\review files\photo review\286b42eaacda15e1beb7aa19dccdc8ef.jpg"/>
          <p:cNvPicPr>
            <a:picLocks noChangeAspect="1" noChangeArrowheads="1"/>
          </p:cNvPicPr>
          <p:nvPr/>
        </p:nvPicPr>
        <p:blipFill>
          <a:blip r:embed="rId2"/>
          <a:srcRect/>
          <a:stretch>
            <a:fillRect/>
          </a:stretch>
        </p:blipFill>
        <p:spPr bwMode="auto">
          <a:xfrm>
            <a:off x="5943600" y="4419600"/>
            <a:ext cx="2998787" cy="2309497"/>
          </a:xfrm>
          <a:prstGeom prst="rect">
            <a:avLst/>
          </a:prstGeom>
          <a:noFill/>
        </p:spPr>
      </p:pic>
      <p:sp>
        <p:nvSpPr>
          <p:cNvPr id="5" name="TextBox 4"/>
          <p:cNvSpPr txBox="1"/>
          <p:nvPr/>
        </p:nvSpPr>
        <p:spPr>
          <a:xfrm>
            <a:off x="2590800" y="5181600"/>
            <a:ext cx="1914820" cy="646331"/>
          </a:xfrm>
          <a:prstGeom prst="rect">
            <a:avLst/>
          </a:prstGeom>
          <a:noFill/>
          <a:ln w="76200">
            <a:solidFill>
              <a:srgbClr val="FFFF00"/>
            </a:solidFill>
          </a:ln>
        </p:spPr>
        <p:txBody>
          <a:bodyPr wrap="none" rtlCol="0">
            <a:spAutoFit/>
          </a:bodyPr>
          <a:lstStyle/>
          <a:p>
            <a:r>
              <a:rPr lang="en-US" sz="3600" dirty="0" smtClean="0">
                <a:solidFill>
                  <a:srgbClr val="FFFF00"/>
                </a:solidFill>
              </a:rPr>
              <a:t>Eight Ball</a:t>
            </a:r>
            <a:endParaRPr lang="en-US" sz="3600" dirty="0">
              <a:solidFill>
                <a:srgbClr val="FFFF00"/>
              </a:solidFill>
            </a:endParaRPr>
          </a:p>
        </p:txBody>
      </p:sp>
      <p:sp>
        <p:nvSpPr>
          <p:cNvPr id="6" name="Right Arrow 5"/>
          <p:cNvSpPr/>
          <p:nvPr/>
        </p:nvSpPr>
        <p:spPr>
          <a:xfrm>
            <a:off x="4648200" y="5257800"/>
            <a:ext cx="1219200" cy="457200"/>
          </a:xfrm>
          <a:prstGeom prst="rightArrow">
            <a:avLst/>
          </a:prstGeom>
          <a:solidFill>
            <a:srgbClr val="00FF00"/>
          </a:solid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fontScale="90000"/>
          </a:bodyPr>
          <a:lstStyle/>
          <a:p>
            <a:r>
              <a:rPr lang="en-US"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Attractive criteria of bio-agents for the terrorist</a:t>
            </a:r>
            <a:endParaRPr lang="en-US"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5" name="Content Placeholder 4"/>
          <p:cNvSpPr>
            <a:spLocks noGrp="1"/>
          </p:cNvSpPr>
          <p:nvPr>
            <p:ph idx="1"/>
          </p:nvPr>
        </p:nvSpPr>
        <p:spPr>
          <a:xfrm>
            <a:off x="609600" y="2362200"/>
            <a:ext cx="8229600" cy="3048000"/>
          </a:xfrm>
        </p:spPr>
        <p:txBody>
          <a:bodyPr/>
          <a:lstStyle/>
          <a:p>
            <a:r>
              <a:rPr lang="en-US" dirty="0" smtClean="0">
                <a:solidFill>
                  <a:srgbClr val="FFFF00"/>
                </a:solidFill>
              </a:rPr>
              <a:t>New morphology</a:t>
            </a:r>
          </a:p>
          <a:p>
            <a:r>
              <a:rPr lang="en-US" dirty="0" smtClean="0">
                <a:solidFill>
                  <a:srgbClr val="FFFF00"/>
                </a:solidFill>
              </a:rPr>
              <a:t>Severely virulent</a:t>
            </a:r>
          </a:p>
          <a:p>
            <a:r>
              <a:rPr lang="en-US" dirty="0" smtClean="0">
                <a:solidFill>
                  <a:srgbClr val="FFFF00"/>
                </a:solidFill>
              </a:rPr>
              <a:t>Difficult to diagnose</a:t>
            </a:r>
          </a:p>
          <a:p>
            <a:r>
              <a:rPr lang="en-US" dirty="0" smtClean="0">
                <a:solidFill>
                  <a:srgbClr val="FFFF00"/>
                </a:solidFill>
              </a:rPr>
              <a:t>Not endemic in the target area</a:t>
            </a:r>
          </a:p>
          <a:p>
            <a:r>
              <a:rPr lang="en-US" dirty="0" smtClean="0">
                <a:solidFill>
                  <a:srgbClr val="FFFF00"/>
                </a:solidFill>
              </a:rPr>
              <a:t>No availability of vaccines and drugs</a:t>
            </a:r>
            <a:endParaRPr lang="en-US" dirty="0">
              <a:solidFill>
                <a:srgbClr val="FFFF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Classifications of the agents</a:t>
            </a:r>
            <a:endParaRPr lang="en-US"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3" name="Content Placeholder 2"/>
          <p:cNvSpPr>
            <a:spLocks noGrp="1"/>
          </p:cNvSpPr>
          <p:nvPr>
            <p:ph idx="1"/>
          </p:nvPr>
        </p:nvSpPr>
        <p:spPr>
          <a:xfrm>
            <a:off x="457200" y="1295400"/>
            <a:ext cx="8229600" cy="2285999"/>
          </a:xfrm>
        </p:spPr>
        <p:txBody>
          <a:bodyPr>
            <a:normAutofit fontScale="85000" lnSpcReduction="20000"/>
          </a:bodyPr>
          <a:lstStyle/>
          <a:p>
            <a:pPr algn="ctr"/>
            <a:r>
              <a:rPr lang="en-US" b="1" dirty="0" smtClean="0">
                <a:solidFill>
                  <a:srgbClr val="66FFFF"/>
                </a:solidFill>
              </a:rPr>
              <a:t>Category A </a:t>
            </a:r>
            <a:r>
              <a:rPr lang="en-US" dirty="0" smtClean="0">
                <a:solidFill>
                  <a:srgbClr val="FFFF00"/>
                </a:solidFill>
              </a:rPr>
              <a:t>: Highly transmissible and high mortality rate</a:t>
            </a:r>
          </a:p>
          <a:p>
            <a:pPr algn="ctr"/>
            <a:r>
              <a:rPr lang="en-US" b="1" dirty="0" smtClean="0">
                <a:solidFill>
                  <a:srgbClr val="66FFFF"/>
                </a:solidFill>
              </a:rPr>
              <a:t>Category B </a:t>
            </a:r>
            <a:r>
              <a:rPr lang="en-US" dirty="0" smtClean="0">
                <a:solidFill>
                  <a:srgbClr val="FFFF00"/>
                </a:solidFill>
              </a:rPr>
              <a:t>: Low mortality rate but diagnosis under development</a:t>
            </a:r>
          </a:p>
          <a:p>
            <a:pPr algn="ctr"/>
            <a:r>
              <a:rPr lang="en-US" b="1" dirty="0" smtClean="0">
                <a:solidFill>
                  <a:srgbClr val="66FFFF"/>
                </a:solidFill>
              </a:rPr>
              <a:t>Category C </a:t>
            </a:r>
            <a:r>
              <a:rPr lang="en-US" dirty="0" smtClean="0">
                <a:solidFill>
                  <a:srgbClr val="FFFF00"/>
                </a:solidFill>
              </a:rPr>
              <a:t>: Newly emerged disease and very  little knowledge about these</a:t>
            </a:r>
            <a:endParaRPr lang="en-US" dirty="0">
              <a:solidFill>
                <a:srgbClr val="FFFF00"/>
              </a:solidFill>
            </a:endParaRPr>
          </a:p>
        </p:txBody>
      </p:sp>
      <p:graphicFrame>
        <p:nvGraphicFramePr>
          <p:cNvPr id="4" name="Table 3"/>
          <p:cNvGraphicFramePr>
            <a:graphicFrameLocks noGrp="1"/>
          </p:cNvGraphicFramePr>
          <p:nvPr/>
        </p:nvGraphicFramePr>
        <p:xfrm>
          <a:off x="1447800" y="3810000"/>
          <a:ext cx="6248400" cy="2209800"/>
        </p:xfrm>
        <a:graphic>
          <a:graphicData uri="http://schemas.openxmlformats.org/drawingml/2006/table">
            <a:tbl>
              <a:tblPr firstRow="1" bandRow="1">
                <a:tableStyleId>{68D230F3-CF80-4859-8CE7-A43EE81993B5}</a:tableStyleId>
              </a:tblPr>
              <a:tblGrid>
                <a:gridCol w="2082800"/>
                <a:gridCol w="2082800"/>
                <a:gridCol w="2082800"/>
              </a:tblGrid>
              <a:tr h="2209800">
                <a:tc>
                  <a:txBody>
                    <a:bodyPr/>
                    <a:lstStyle/>
                    <a:p>
                      <a:r>
                        <a:rPr lang="en-US" sz="2800" u="sng" dirty="0" smtClean="0">
                          <a:solidFill>
                            <a:schemeClr val="bg1"/>
                          </a:solidFill>
                        </a:rPr>
                        <a:t>Category</a:t>
                      </a:r>
                      <a:r>
                        <a:rPr lang="en-US" sz="2800" u="sng" baseline="0" dirty="0" smtClean="0">
                          <a:solidFill>
                            <a:schemeClr val="bg1"/>
                          </a:solidFill>
                        </a:rPr>
                        <a:t> A</a:t>
                      </a:r>
                    </a:p>
                    <a:p>
                      <a:r>
                        <a:rPr lang="en-US" baseline="0" dirty="0" smtClean="0">
                          <a:solidFill>
                            <a:srgbClr val="FFFF00"/>
                          </a:solidFill>
                        </a:rPr>
                        <a:t>Anthrax</a:t>
                      </a:r>
                    </a:p>
                    <a:p>
                      <a:r>
                        <a:rPr lang="en-US" baseline="0" dirty="0" smtClean="0">
                          <a:solidFill>
                            <a:srgbClr val="FFFF00"/>
                          </a:solidFill>
                        </a:rPr>
                        <a:t>Smallpox</a:t>
                      </a:r>
                    </a:p>
                    <a:p>
                      <a:r>
                        <a:rPr lang="en-US" baseline="0" dirty="0" smtClean="0">
                          <a:solidFill>
                            <a:srgbClr val="FFFF00"/>
                          </a:solidFill>
                        </a:rPr>
                        <a:t>Botulism</a:t>
                      </a:r>
                    </a:p>
                    <a:p>
                      <a:r>
                        <a:rPr lang="en-US" baseline="0" dirty="0" smtClean="0">
                          <a:solidFill>
                            <a:srgbClr val="FFFF00"/>
                          </a:solidFill>
                        </a:rPr>
                        <a:t>plague</a:t>
                      </a:r>
                      <a:endParaRPr lang="en-US" dirty="0">
                        <a:solidFill>
                          <a:srgbClr val="FFFF00"/>
                        </a:solidFill>
                      </a:endParaRPr>
                    </a:p>
                  </a:txBody>
                  <a:tcPr/>
                </a:tc>
                <a:tc>
                  <a:txBody>
                    <a:bodyPr/>
                    <a:lstStyle/>
                    <a:p>
                      <a:r>
                        <a:rPr lang="en-US" sz="2800" u="sng" dirty="0" smtClean="0">
                          <a:solidFill>
                            <a:schemeClr val="bg1"/>
                          </a:solidFill>
                        </a:rPr>
                        <a:t>Category B</a:t>
                      </a:r>
                    </a:p>
                    <a:p>
                      <a:r>
                        <a:rPr lang="en-US" dirty="0" smtClean="0">
                          <a:solidFill>
                            <a:srgbClr val="FFFF00"/>
                          </a:solidFill>
                        </a:rPr>
                        <a:t>Glanders</a:t>
                      </a:r>
                    </a:p>
                    <a:p>
                      <a:r>
                        <a:rPr lang="en-US" dirty="0" smtClean="0">
                          <a:solidFill>
                            <a:srgbClr val="FFFF00"/>
                          </a:solidFill>
                        </a:rPr>
                        <a:t>Q-fever</a:t>
                      </a:r>
                    </a:p>
                    <a:p>
                      <a:r>
                        <a:rPr lang="en-US" dirty="0" smtClean="0">
                          <a:solidFill>
                            <a:srgbClr val="FFFF00"/>
                          </a:solidFill>
                        </a:rPr>
                        <a:t>Brucellosis</a:t>
                      </a:r>
                    </a:p>
                    <a:p>
                      <a:r>
                        <a:rPr lang="en-US" dirty="0" smtClean="0">
                          <a:solidFill>
                            <a:srgbClr val="FFFF00"/>
                          </a:solidFill>
                        </a:rPr>
                        <a:t>Typhus</a:t>
                      </a:r>
                      <a:r>
                        <a:rPr lang="en-US" baseline="0" dirty="0" smtClean="0">
                          <a:solidFill>
                            <a:srgbClr val="FFFF00"/>
                          </a:solidFill>
                        </a:rPr>
                        <a:t> fever</a:t>
                      </a:r>
                      <a:endParaRPr lang="en-US" dirty="0">
                        <a:solidFill>
                          <a:srgbClr val="FFFF00"/>
                        </a:solidFill>
                      </a:endParaRPr>
                    </a:p>
                  </a:txBody>
                  <a:tcPr/>
                </a:tc>
                <a:tc>
                  <a:txBody>
                    <a:bodyPr/>
                    <a:lstStyle/>
                    <a:p>
                      <a:r>
                        <a:rPr lang="en-US" sz="2800" u="sng" dirty="0" smtClean="0">
                          <a:solidFill>
                            <a:schemeClr val="bg1"/>
                          </a:solidFill>
                        </a:rPr>
                        <a:t>Category C</a:t>
                      </a:r>
                    </a:p>
                    <a:p>
                      <a:r>
                        <a:rPr lang="en-US" dirty="0" smtClean="0">
                          <a:solidFill>
                            <a:srgbClr val="FFFF00"/>
                          </a:solidFill>
                        </a:rPr>
                        <a:t>Nipah virus</a:t>
                      </a:r>
                    </a:p>
                    <a:p>
                      <a:r>
                        <a:rPr lang="en-US" dirty="0" smtClean="0">
                          <a:solidFill>
                            <a:srgbClr val="FFFF00"/>
                          </a:solidFill>
                        </a:rPr>
                        <a:t>Hantavirus</a:t>
                      </a:r>
                    </a:p>
                    <a:p>
                      <a:r>
                        <a:rPr lang="en-US" dirty="0" smtClean="0">
                          <a:solidFill>
                            <a:srgbClr val="FFFF00"/>
                          </a:solidFill>
                        </a:rPr>
                        <a:t>Corona virus</a:t>
                      </a:r>
                    </a:p>
                    <a:p>
                      <a:r>
                        <a:rPr lang="en-US" dirty="0" smtClean="0">
                          <a:solidFill>
                            <a:srgbClr val="FFFF00"/>
                          </a:solidFill>
                        </a:rPr>
                        <a:t>Yellow fever</a:t>
                      </a:r>
                      <a:endParaRPr lang="en-US" dirty="0">
                        <a:solidFill>
                          <a:srgbClr val="FFFF00"/>
                        </a:solidFill>
                      </a:endParaRPr>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264</TotalTime>
  <Words>865</Words>
  <Application>Microsoft Office PowerPoint</Application>
  <PresentationFormat>On-screen Show (4:3)</PresentationFormat>
  <Paragraphs>106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Biological Warfare</vt:lpstr>
      <vt:lpstr>Definition</vt:lpstr>
      <vt:lpstr>Evolution in methods</vt:lpstr>
      <vt:lpstr>System of biological weapons</vt:lpstr>
      <vt:lpstr>Slide 5</vt:lpstr>
      <vt:lpstr>Slide 6</vt:lpstr>
      <vt:lpstr>After World War – II </vt:lpstr>
      <vt:lpstr>Attractive criteria of bio-agents for the terrorist</vt:lpstr>
      <vt:lpstr>Classifications of the agents</vt:lpstr>
      <vt:lpstr>Mode of delivery</vt:lpstr>
      <vt:lpstr>Targets </vt:lpstr>
      <vt:lpstr>Impacts on physical and mental health</vt:lpstr>
      <vt:lpstr>Iraq: an example of brutality</vt:lpstr>
      <vt:lpstr>Contd.</vt:lpstr>
      <vt:lpstr>Conclusion </vt:lpstr>
      <vt:lpstr>Reference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Biological Warfare</dc:title>
  <dc:creator>Admin</dc:creator>
  <cp:lastModifiedBy>Admin</cp:lastModifiedBy>
  <cp:revision>34</cp:revision>
  <dcterms:created xsi:type="dcterms:W3CDTF">2021-07-12T15:36:33Z</dcterms:created>
  <dcterms:modified xsi:type="dcterms:W3CDTF">2021-07-25T17:17:49Z</dcterms:modified>
</cp:coreProperties>
</file>