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5/9/2018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COURSE SEARCH </a:t>
            </a:r>
            <a:r>
              <a:rPr lang="en-IN" dirty="0" smtClean="0"/>
              <a:t>ENGINE FOR U of I</a:t>
            </a:r>
            <a:endParaRPr lang="en-IN" dirty="0"/>
          </a:p>
        </p:txBody>
      </p:sp>
      <p:sp>
        <p:nvSpPr>
          <p:cNvPr id="3" name="Subtitle 2"/>
          <p:cNvSpPr>
            <a:spLocks noGrp="1"/>
          </p:cNvSpPr>
          <p:nvPr>
            <p:ph type="subTitle" idx="1"/>
          </p:nvPr>
        </p:nvSpPr>
        <p:spPr/>
        <p:txBody>
          <a:bodyPr>
            <a:normAutofit fontScale="77500" lnSpcReduction="20000"/>
          </a:bodyPr>
          <a:lstStyle/>
          <a:p>
            <a:r>
              <a:rPr lang="en-IN" dirty="0" smtClean="0"/>
              <a:t>CS </a:t>
            </a:r>
            <a:r>
              <a:rPr lang="en-IN" dirty="0"/>
              <a:t>410 – Text </a:t>
            </a:r>
            <a:r>
              <a:rPr lang="en-IN" dirty="0" smtClean="0"/>
              <a:t>Information System</a:t>
            </a:r>
          </a:p>
          <a:p>
            <a:r>
              <a:rPr lang="en-IN" dirty="0"/>
              <a:t>Paulami Ray (</a:t>
            </a:r>
            <a:r>
              <a:rPr lang="en-IN" dirty="0" smtClean="0"/>
              <a:t>paulami2)</a:t>
            </a:r>
          </a:p>
          <a:p>
            <a:r>
              <a:rPr lang="en-IN" dirty="0" err="1" smtClean="0"/>
              <a:t>Garima</a:t>
            </a:r>
            <a:r>
              <a:rPr lang="en-IN" dirty="0"/>
              <a:t> Garg (</a:t>
            </a:r>
            <a:r>
              <a:rPr lang="en-IN" dirty="0" smtClean="0"/>
              <a:t>garimag2)</a:t>
            </a:r>
          </a:p>
          <a:p>
            <a:r>
              <a:rPr lang="en-IN" dirty="0" err="1" smtClean="0"/>
              <a:t>Kumkum</a:t>
            </a:r>
            <a:r>
              <a:rPr lang="en-IN" dirty="0"/>
              <a:t> </a:t>
            </a:r>
            <a:r>
              <a:rPr lang="en-IN" dirty="0" smtClean="0"/>
              <a:t>Yadav (kumkumy2)</a:t>
            </a:r>
            <a:endParaRPr lang="en-IN" dirty="0"/>
          </a:p>
        </p:txBody>
      </p:sp>
    </p:spTree>
    <p:extLst>
      <p:ext uri="{BB962C8B-B14F-4D97-AF65-F5344CB8AC3E}">
        <p14:creationId xmlns:p14="http://schemas.microsoft.com/office/powerpoint/2010/main" val="3903821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9857" y="2747493"/>
            <a:ext cx="10353761" cy="1326321"/>
          </a:xfrm>
        </p:spPr>
        <p:txBody>
          <a:bodyPr/>
          <a:lstStyle/>
          <a:p>
            <a:r>
              <a:rPr lang="en-IN" dirty="0" smtClean="0"/>
              <a:t>THANK YOU</a:t>
            </a:r>
            <a:endParaRPr lang="en-IN" dirty="0"/>
          </a:p>
        </p:txBody>
      </p:sp>
    </p:spTree>
    <p:extLst>
      <p:ext uri="{BB962C8B-B14F-4D97-AF65-F5344CB8AC3E}">
        <p14:creationId xmlns:p14="http://schemas.microsoft.com/office/powerpoint/2010/main" val="1451828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913795" y="2096064"/>
            <a:ext cx="4315028" cy="3695136"/>
          </a:xfrm>
        </p:spPr>
        <p:txBody>
          <a:bodyPr/>
          <a:lstStyle/>
          <a:p>
            <a:r>
              <a:rPr lang="en-IN" dirty="0"/>
              <a:t>Create a web search engine to </a:t>
            </a:r>
            <a:r>
              <a:rPr lang="en-IN" dirty="0" smtClean="0"/>
              <a:t>search courses of University of </a:t>
            </a:r>
            <a:r>
              <a:rPr lang="en-IN" dirty="0"/>
              <a:t>Illinois Urbana </a:t>
            </a:r>
            <a:r>
              <a:rPr lang="en-IN" dirty="0" smtClean="0"/>
              <a:t>Champaign.</a:t>
            </a:r>
          </a:p>
          <a:p>
            <a:pPr marL="0" indent="0">
              <a:buNone/>
            </a:pPr>
            <a:endParaRPr lang="en-IN" dirty="0" smtClean="0"/>
          </a:p>
          <a:p>
            <a:r>
              <a:rPr lang="en-IN" dirty="0" smtClean="0"/>
              <a:t>Course of </a:t>
            </a:r>
            <a:r>
              <a:rPr lang="en-IN" dirty="0"/>
              <a:t>interest </a:t>
            </a:r>
            <a:r>
              <a:rPr lang="en-IN" dirty="0" smtClean="0"/>
              <a:t>can </a:t>
            </a:r>
            <a:r>
              <a:rPr lang="en-IN" dirty="0"/>
              <a:t>be </a:t>
            </a:r>
            <a:r>
              <a:rPr lang="en-IN" dirty="0" smtClean="0"/>
              <a:t>searched from the College of Engineering, College of Business</a:t>
            </a:r>
            <a:r>
              <a:rPr lang="en-IN" dirty="0"/>
              <a:t>, School of Information </a:t>
            </a:r>
            <a:r>
              <a:rPr lang="en-IN" dirty="0" smtClean="0"/>
              <a:t>Sciences </a:t>
            </a:r>
            <a:r>
              <a:rPr lang="en-IN" dirty="0"/>
              <a:t>&amp; Statistics for </a:t>
            </a:r>
            <a:r>
              <a:rPr lang="en-IN" dirty="0" smtClean="0"/>
              <a:t>Fall 2018.</a:t>
            </a:r>
          </a:p>
        </p:txBody>
      </p:sp>
      <p:pic>
        <p:nvPicPr>
          <p:cNvPr id="1028" name="Picture 4" descr="https://lh4.googleusercontent.com/TGkMrylPQuV9MnOGjyLFJS2eAErm2M8T3shk31LEfN20YcOuhW23cuTYup9_OCkmMdyTRdxLg5HwN4DEiU_HTaFUTZaPD7t3VULXJnn2qdwbgcaETfARDmoO0lE2OWL-V213sm6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03" y="2096064"/>
            <a:ext cx="5943600" cy="3695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456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 </a:t>
            </a:r>
            <a:endParaRPr lang="en-IN" dirty="0"/>
          </a:p>
        </p:txBody>
      </p:sp>
      <p:sp>
        <p:nvSpPr>
          <p:cNvPr id="3" name="Content Placeholder 2"/>
          <p:cNvSpPr>
            <a:spLocks noGrp="1"/>
          </p:cNvSpPr>
          <p:nvPr>
            <p:ph idx="1"/>
          </p:nvPr>
        </p:nvSpPr>
        <p:spPr/>
        <p:txBody>
          <a:bodyPr>
            <a:normAutofit lnSpcReduction="10000"/>
          </a:bodyPr>
          <a:lstStyle/>
          <a:p>
            <a:pPr algn="just"/>
            <a:r>
              <a:rPr lang="en-IN" sz="2400" b="1" dirty="0"/>
              <a:t>Motivation: </a:t>
            </a:r>
            <a:r>
              <a:rPr lang="en-IN" dirty="0"/>
              <a:t>The current course explorer of University of Illinois, Urbana Champaign specializes in term matching. It is equipped to give courses per term, per semester. But it lacks the ability to rank searches based on the user’s input. It does not equip the user with the knowledge of which courses correspond to his or her query but gives all the courses that match the particular user’s input</a:t>
            </a:r>
            <a:r>
              <a:rPr lang="en-IN" dirty="0" smtClean="0"/>
              <a:t>.</a:t>
            </a:r>
          </a:p>
          <a:p>
            <a:pPr marL="0" indent="0" algn="just">
              <a:buNone/>
            </a:pPr>
            <a:endParaRPr lang="en-IN" dirty="0" smtClean="0"/>
          </a:p>
          <a:p>
            <a:pPr algn="just"/>
            <a:r>
              <a:rPr lang="en-IN" sz="2400" b="1" dirty="0" smtClean="0"/>
              <a:t>Goal: </a:t>
            </a:r>
            <a:r>
              <a:rPr lang="en-IN" dirty="0"/>
              <a:t>Our model aims at solving </a:t>
            </a:r>
            <a:r>
              <a:rPr lang="en-IN" dirty="0" smtClean="0"/>
              <a:t>the </a:t>
            </a:r>
            <a:r>
              <a:rPr lang="en-IN" dirty="0"/>
              <a:t>ambiguity </a:t>
            </a:r>
            <a:r>
              <a:rPr lang="en-IN" dirty="0" smtClean="0"/>
              <a:t>of course selection by </a:t>
            </a:r>
            <a:r>
              <a:rPr lang="en-IN" dirty="0"/>
              <a:t>taking the input from the user and applying appropriate natural language processing </a:t>
            </a:r>
            <a:r>
              <a:rPr lang="en-IN" dirty="0" smtClean="0"/>
              <a:t>techniques. It returns the </a:t>
            </a:r>
            <a:r>
              <a:rPr lang="en-IN" dirty="0"/>
              <a:t>top 20 courses as per the user </a:t>
            </a:r>
            <a:r>
              <a:rPr lang="en-IN" dirty="0" smtClean="0"/>
              <a:t>query.</a:t>
            </a:r>
            <a:endParaRPr lang="en-IN" dirty="0"/>
          </a:p>
        </p:txBody>
      </p:sp>
    </p:spTree>
    <p:extLst>
      <p:ext uri="{BB962C8B-B14F-4D97-AF65-F5344CB8AC3E}">
        <p14:creationId xmlns:p14="http://schemas.microsoft.com/office/powerpoint/2010/main" val="1481301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SOFTWaRE</a:t>
            </a:r>
            <a:endParaRPr lang="en-IN" dirty="0"/>
          </a:p>
        </p:txBody>
      </p:sp>
      <p:pic>
        <p:nvPicPr>
          <p:cNvPr id="4" name="Content Placeholder 3"/>
          <p:cNvPicPr>
            <a:picLocks noGrp="1" noChangeAspect="1"/>
          </p:cNvPicPr>
          <p:nvPr>
            <p:ph idx="1"/>
          </p:nvPr>
        </p:nvPicPr>
        <p:blipFill>
          <a:blip r:embed="rId2"/>
          <a:stretch>
            <a:fillRect/>
          </a:stretch>
        </p:blipFill>
        <p:spPr>
          <a:xfrm>
            <a:off x="2141759" y="2998495"/>
            <a:ext cx="2457450" cy="1638300"/>
          </a:xfrm>
          <a:prstGeom prst="rect">
            <a:avLst/>
          </a:prstGeom>
        </p:spPr>
      </p:pic>
      <p:pic>
        <p:nvPicPr>
          <p:cNvPr id="5" name="Picture 4"/>
          <p:cNvPicPr>
            <a:picLocks noChangeAspect="1"/>
          </p:cNvPicPr>
          <p:nvPr/>
        </p:nvPicPr>
        <p:blipFill>
          <a:blip r:embed="rId3"/>
          <a:stretch>
            <a:fillRect/>
          </a:stretch>
        </p:blipFill>
        <p:spPr>
          <a:xfrm>
            <a:off x="4634978" y="2269196"/>
            <a:ext cx="3143250" cy="942975"/>
          </a:xfrm>
          <a:prstGeom prst="rect">
            <a:avLst/>
          </a:prstGeom>
        </p:spPr>
      </p:pic>
      <p:pic>
        <p:nvPicPr>
          <p:cNvPr id="6" name="Picture 5"/>
          <p:cNvPicPr>
            <a:picLocks noChangeAspect="1"/>
          </p:cNvPicPr>
          <p:nvPr/>
        </p:nvPicPr>
        <p:blipFill>
          <a:blip r:embed="rId4"/>
          <a:stretch>
            <a:fillRect/>
          </a:stretch>
        </p:blipFill>
        <p:spPr>
          <a:xfrm>
            <a:off x="4733758" y="3389021"/>
            <a:ext cx="1695450" cy="1247775"/>
          </a:xfrm>
          <a:prstGeom prst="rect">
            <a:avLst/>
          </a:prstGeom>
        </p:spPr>
      </p:pic>
      <p:pic>
        <p:nvPicPr>
          <p:cNvPr id="7" name="Picture 6"/>
          <p:cNvPicPr>
            <a:picLocks noChangeAspect="1"/>
          </p:cNvPicPr>
          <p:nvPr/>
        </p:nvPicPr>
        <p:blipFill>
          <a:blip r:embed="rId5"/>
          <a:stretch>
            <a:fillRect/>
          </a:stretch>
        </p:blipFill>
        <p:spPr>
          <a:xfrm>
            <a:off x="6090675" y="4713396"/>
            <a:ext cx="1219200" cy="981075"/>
          </a:xfrm>
          <a:prstGeom prst="rect">
            <a:avLst/>
          </a:prstGeom>
        </p:spPr>
      </p:pic>
      <p:pic>
        <p:nvPicPr>
          <p:cNvPr id="8" name="Picture 7"/>
          <p:cNvPicPr>
            <a:picLocks noChangeAspect="1"/>
          </p:cNvPicPr>
          <p:nvPr/>
        </p:nvPicPr>
        <p:blipFill>
          <a:blip r:embed="rId6"/>
          <a:stretch>
            <a:fillRect/>
          </a:stretch>
        </p:blipFill>
        <p:spPr>
          <a:xfrm>
            <a:off x="6498638" y="3462721"/>
            <a:ext cx="1066800" cy="1000125"/>
          </a:xfrm>
          <a:prstGeom prst="rect">
            <a:avLst/>
          </a:prstGeom>
        </p:spPr>
      </p:pic>
      <p:pic>
        <p:nvPicPr>
          <p:cNvPr id="9" name="Picture 8"/>
          <p:cNvPicPr>
            <a:picLocks noChangeAspect="1"/>
          </p:cNvPicPr>
          <p:nvPr/>
        </p:nvPicPr>
        <p:blipFill>
          <a:blip r:embed="rId7"/>
          <a:stretch>
            <a:fillRect/>
          </a:stretch>
        </p:blipFill>
        <p:spPr>
          <a:xfrm>
            <a:off x="7898033" y="2533715"/>
            <a:ext cx="1325110" cy="1479193"/>
          </a:xfrm>
          <a:prstGeom prst="rect">
            <a:avLst/>
          </a:prstGeom>
        </p:spPr>
      </p:pic>
      <p:pic>
        <p:nvPicPr>
          <p:cNvPr id="10" name="Picture 9"/>
          <p:cNvPicPr>
            <a:picLocks noChangeAspect="1"/>
          </p:cNvPicPr>
          <p:nvPr/>
        </p:nvPicPr>
        <p:blipFill>
          <a:blip r:embed="rId8"/>
          <a:stretch>
            <a:fillRect/>
          </a:stretch>
        </p:blipFill>
        <p:spPr>
          <a:xfrm>
            <a:off x="7634868" y="4155782"/>
            <a:ext cx="2105025" cy="962025"/>
          </a:xfrm>
          <a:prstGeom prst="rect">
            <a:avLst/>
          </a:prstGeom>
        </p:spPr>
      </p:pic>
      <p:pic>
        <p:nvPicPr>
          <p:cNvPr id="11" name="Picture 10"/>
          <p:cNvPicPr>
            <a:picLocks noChangeAspect="1"/>
          </p:cNvPicPr>
          <p:nvPr/>
        </p:nvPicPr>
        <p:blipFill>
          <a:blip r:embed="rId9"/>
          <a:stretch>
            <a:fillRect/>
          </a:stretch>
        </p:blipFill>
        <p:spPr>
          <a:xfrm>
            <a:off x="3793531" y="4713396"/>
            <a:ext cx="2062968" cy="1048967"/>
          </a:xfrm>
          <a:prstGeom prst="rect">
            <a:avLst/>
          </a:prstGeom>
        </p:spPr>
      </p:pic>
      <p:pic>
        <p:nvPicPr>
          <p:cNvPr id="12" name="Picture 11"/>
          <p:cNvPicPr>
            <a:picLocks noChangeAspect="1"/>
          </p:cNvPicPr>
          <p:nvPr/>
        </p:nvPicPr>
        <p:blipFill>
          <a:blip r:embed="rId10"/>
          <a:stretch>
            <a:fillRect/>
          </a:stretch>
        </p:blipFill>
        <p:spPr>
          <a:xfrm>
            <a:off x="7443106" y="5203933"/>
            <a:ext cx="1538288" cy="495300"/>
          </a:xfrm>
          <a:prstGeom prst="rect">
            <a:avLst/>
          </a:prstGeom>
        </p:spPr>
      </p:pic>
    </p:spTree>
    <p:extLst>
      <p:ext uri="{BB962C8B-B14F-4D97-AF65-F5344CB8AC3E}">
        <p14:creationId xmlns:p14="http://schemas.microsoft.com/office/powerpoint/2010/main" val="4246492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267305"/>
            <a:ext cx="10353761" cy="1326321"/>
          </a:xfrm>
        </p:spPr>
        <p:txBody>
          <a:bodyPr/>
          <a:lstStyle/>
          <a:p>
            <a:r>
              <a:rPr lang="en-IN" dirty="0"/>
              <a:t>PROJECT </a:t>
            </a:r>
            <a:r>
              <a:rPr lang="en-IN" dirty="0" err="1" smtClean="0"/>
              <a:t>PlaN</a:t>
            </a:r>
            <a:endParaRPr lang="en-IN" dirty="0"/>
          </a:p>
        </p:txBody>
      </p:sp>
      <p:sp>
        <p:nvSpPr>
          <p:cNvPr id="3" name="Content Placeholder 2"/>
          <p:cNvSpPr>
            <a:spLocks noGrp="1"/>
          </p:cNvSpPr>
          <p:nvPr>
            <p:ph idx="1"/>
          </p:nvPr>
        </p:nvSpPr>
        <p:spPr>
          <a:xfrm>
            <a:off x="912763" y="1935921"/>
            <a:ext cx="5385006" cy="3695136"/>
          </a:xfrm>
        </p:spPr>
        <p:txBody>
          <a:bodyPr>
            <a:normAutofit/>
          </a:bodyPr>
          <a:lstStyle/>
          <a:p>
            <a:r>
              <a:rPr lang="en-IN" sz="3200" dirty="0"/>
              <a:t>Web </a:t>
            </a:r>
            <a:r>
              <a:rPr lang="en-IN" sz="3200" dirty="0" smtClean="0"/>
              <a:t>Scraping </a:t>
            </a:r>
          </a:p>
          <a:p>
            <a:r>
              <a:rPr lang="en-IN" sz="3200" dirty="0" smtClean="0"/>
              <a:t>Data pre-processing</a:t>
            </a:r>
          </a:p>
          <a:p>
            <a:r>
              <a:rPr lang="en-IN" sz="3200" dirty="0" smtClean="0"/>
              <a:t>Topic </a:t>
            </a:r>
            <a:r>
              <a:rPr lang="en-IN" sz="3200" dirty="0"/>
              <a:t>modelling with </a:t>
            </a:r>
            <a:r>
              <a:rPr lang="en-IN" sz="3200" dirty="0" smtClean="0"/>
              <a:t>LDA</a:t>
            </a:r>
          </a:p>
          <a:p>
            <a:r>
              <a:rPr lang="en-IN" sz="3200" dirty="0" smtClean="0"/>
              <a:t>Graphical User Interface</a:t>
            </a:r>
            <a:endParaRPr lang="en-IN" sz="3200" dirty="0"/>
          </a:p>
        </p:txBody>
      </p:sp>
      <p:pic>
        <p:nvPicPr>
          <p:cNvPr id="4" name="Picture 3"/>
          <p:cNvPicPr>
            <a:picLocks noChangeAspect="1"/>
          </p:cNvPicPr>
          <p:nvPr/>
        </p:nvPicPr>
        <p:blipFill>
          <a:blip r:embed="rId2"/>
          <a:stretch>
            <a:fillRect/>
          </a:stretch>
        </p:blipFill>
        <p:spPr>
          <a:xfrm>
            <a:off x="6554315" y="1361806"/>
            <a:ext cx="5010914" cy="5088303"/>
          </a:xfrm>
          <a:prstGeom prst="rect">
            <a:avLst/>
          </a:prstGeom>
        </p:spPr>
      </p:pic>
    </p:spTree>
    <p:extLst>
      <p:ext uri="{BB962C8B-B14F-4D97-AF65-F5344CB8AC3E}">
        <p14:creationId xmlns:p14="http://schemas.microsoft.com/office/powerpoint/2010/main" val="3056568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038" y="241145"/>
            <a:ext cx="10353761" cy="1326321"/>
          </a:xfrm>
        </p:spPr>
        <p:txBody>
          <a:bodyPr/>
          <a:lstStyle/>
          <a:p>
            <a:r>
              <a:rPr lang="en-IN" dirty="0" err="1" smtClean="0"/>
              <a:t>IMPLEMENTation</a:t>
            </a:r>
            <a:endParaRPr lang="en-IN" dirty="0"/>
          </a:p>
        </p:txBody>
      </p:sp>
      <p:sp>
        <p:nvSpPr>
          <p:cNvPr id="7" name="Content Placeholder 2"/>
          <p:cNvSpPr>
            <a:spLocks noGrp="1"/>
          </p:cNvSpPr>
          <p:nvPr>
            <p:ph idx="1"/>
          </p:nvPr>
        </p:nvSpPr>
        <p:spPr>
          <a:xfrm>
            <a:off x="888038" y="1413484"/>
            <a:ext cx="10353762" cy="4897164"/>
          </a:xfrm>
        </p:spPr>
        <p:txBody>
          <a:bodyPr>
            <a:normAutofit lnSpcReduction="10000"/>
          </a:bodyPr>
          <a:lstStyle/>
          <a:p>
            <a:r>
              <a:rPr lang="en-IN" sz="2800" dirty="0"/>
              <a:t>Web Scraping using </a:t>
            </a:r>
            <a:r>
              <a:rPr lang="en-IN" sz="2800" dirty="0" smtClean="0"/>
              <a:t>Beautiful Soup</a:t>
            </a:r>
          </a:p>
          <a:p>
            <a:r>
              <a:rPr lang="en-IN" sz="2800" dirty="0"/>
              <a:t>Data Processing and </a:t>
            </a:r>
            <a:r>
              <a:rPr lang="en-IN" sz="2800" dirty="0" smtClean="0"/>
              <a:t>Feature Engineering</a:t>
            </a:r>
          </a:p>
          <a:p>
            <a:r>
              <a:rPr lang="en-IN" sz="2800" dirty="0">
                <a:effectLst/>
              </a:rPr>
              <a:t>Tokenization, Lemmatization and </a:t>
            </a:r>
            <a:r>
              <a:rPr lang="en-IN" sz="2800" dirty="0" smtClean="0">
                <a:effectLst/>
              </a:rPr>
              <a:t>Vectorization</a:t>
            </a:r>
          </a:p>
          <a:p>
            <a:r>
              <a:rPr lang="en-IN" sz="2800" dirty="0" smtClean="0">
                <a:effectLst/>
              </a:rPr>
              <a:t>Topic Modelling using Latent </a:t>
            </a:r>
            <a:r>
              <a:rPr lang="en-IN" sz="2800" dirty="0" err="1">
                <a:effectLst/>
              </a:rPr>
              <a:t>Dirichlet</a:t>
            </a:r>
            <a:r>
              <a:rPr lang="en-IN" sz="2800" dirty="0">
                <a:effectLst/>
              </a:rPr>
              <a:t> Allocation (LDA</a:t>
            </a:r>
            <a:r>
              <a:rPr lang="en-IN" sz="2800" dirty="0" smtClean="0">
                <a:effectLst/>
              </a:rPr>
              <a:t>)</a:t>
            </a:r>
          </a:p>
          <a:p>
            <a:r>
              <a:rPr lang="en-IN" sz="2800" dirty="0">
                <a:effectLst/>
              </a:rPr>
              <a:t>User enters search </a:t>
            </a:r>
            <a:r>
              <a:rPr lang="en-IN" sz="2800" dirty="0" smtClean="0">
                <a:effectLst/>
              </a:rPr>
              <a:t>query</a:t>
            </a:r>
          </a:p>
          <a:p>
            <a:r>
              <a:rPr lang="en-IN" sz="2800" dirty="0" smtClean="0">
                <a:effectLst/>
              </a:rPr>
              <a:t>Using Similarity Function for grouping</a:t>
            </a:r>
          </a:p>
          <a:p>
            <a:r>
              <a:rPr lang="en-IN" sz="2800" dirty="0" smtClean="0">
                <a:effectLst/>
              </a:rPr>
              <a:t>Top  20 topic retrieval</a:t>
            </a:r>
          </a:p>
          <a:p>
            <a:r>
              <a:rPr lang="en-IN" sz="2800" dirty="0" smtClean="0">
                <a:effectLst/>
              </a:rPr>
              <a:t>Display Search Results</a:t>
            </a:r>
            <a:endParaRPr lang="en-IN" sz="2800" dirty="0">
              <a:effectLst/>
            </a:endParaRPr>
          </a:p>
          <a:p>
            <a:endParaRPr lang="en-IN" dirty="0" smtClean="0">
              <a:effectLst/>
            </a:endParaRPr>
          </a:p>
          <a:p>
            <a:endParaRPr lang="en-IN" dirty="0"/>
          </a:p>
        </p:txBody>
      </p:sp>
    </p:spTree>
    <p:extLst>
      <p:ext uri="{BB962C8B-B14F-4D97-AF65-F5344CB8AC3E}">
        <p14:creationId xmlns:p14="http://schemas.microsoft.com/office/powerpoint/2010/main" val="711491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037" y="2515673"/>
            <a:ext cx="10353761" cy="1326321"/>
          </a:xfrm>
        </p:spPr>
        <p:txBody>
          <a:bodyPr/>
          <a:lstStyle/>
          <a:p>
            <a:r>
              <a:rPr lang="en-IN" dirty="0" smtClean="0"/>
              <a:t>PROCESS DEMO &amp; RESULTS</a:t>
            </a:r>
            <a:endParaRPr lang="en-IN" dirty="0"/>
          </a:p>
        </p:txBody>
      </p:sp>
    </p:spTree>
    <p:extLst>
      <p:ext uri="{BB962C8B-B14F-4D97-AF65-F5344CB8AC3E}">
        <p14:creationId xmlns:p14="http://schemas.microsoft.com/office/powerpoint/2010/main" val="2805283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pPr algn="just" fontAlgn="base"/>
            <a:r>
              <a:rPr lang="en-IN" sz="2400" dirty="0">
                <a:effectLst/>
              </a:rPr>
              <a:t>We can use the user’s </a:t>
            </a:r>
            <a:r>
              <a:rPr lang="en-IN" sz="2400" dirty="0" smtClean="0">
                <a:effectLst/>
              </a:rPr>
              <a:t>resume </a:t>
            </a:r>
            <a:r>
              <a:rPr lang="en-IN" sz="2400" dirty="0">
                <a:effectLst/>
              </a:rPr>
              <a:t>and extract words from them making a personalized dashboard of courses for the user best suited with his or her profile.</a:t>
            </a:r>
          </a:p>
          <a:p>
            <a:pPr algn="just" fontAlgn="base"/>
            <a:r>
              <a:rPr lang="en-IN" sz="2400" dirty="0">
                <a:effectLst/>
              </a:rPr>
              <a:t>We could also add a recommender system with some initial interests taken from the user and map those interests to </a:t>
            </a:r>
            <a:r>
              <a:rPr lang="en-IN" sz="2400" dirty="0" smtClean="0">
                <a:effectLst/>
              </a:rPr>
              <a:t>recommend similar </a:t>
            </a:r>
            <a:r>
              <a:rPr lang="en-IN" sz="2400" dirty="0">
                <a:effectLst/>
              </a:rPr>
              <a:t>courses </a:t>
            </a:r>
            <a:r>
              <a:rPr lang="en-IN" sz="2400" dirty="0" smtClean="0">
                <a:effectLst/>
              </a:rPr>
              <a:t>to the user.</a:t>
            </a:r>
            <a:endParaRPr lang="en-IN" sz="2400" dirty="0">
              <a:effectLst/>
            </a:endParaRPr>
          </a:p>
          <a:p>
            <a:endParaRPr lang="en-IN" dirty="0"/>
          </a:p>
        </p:txBody>
      </p:sp>
    </p:spTree>
    <p:extLst>
      <p:ext uri="{BB962C8B-B14F-4D97-AF65-F5344CB8AC3E}">
        <p14:creationId xmlns:p14="http://schemas.microsoft.com/office/powerpoint/2010/main" val="2462887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lgn="just">
              <a:buNone/>
            </a:pPr>
            <a:r>
              <a:rPr lang="en-IN" sz="2800" dirty="0">
                <a:effectLst/>
              </a:rPr>
              <a:t>The model successfully captures the top 20 documents related to a user’s query. We start off with analysing the capabilities in the existing search model and then think of ways to implement a search engine based on user’s query. The model uses various techniques like scraping, data </a:t>
            </a:r>
            <a:r>
              <a:rPr lang="en-IN" sz="2800" dirty="0" err="1">
                <a:effectLst/>
              </a:rPr>
              <a:t>preprocessing</a:t>
            </a:r>
            <a:r>
              <a:rPr lang="en-IN" sz="2800" dirty="0">
                <a:effectLst/>
              </a:rPr>
              <a:t>, topic modelling and GUI development.</a:t>
            </a:r>
            <a:endParaRPr lang="en-IN" sz="2800" dirty="0">
              <a:effectLst/>
            </a:endParaRPr>
          </a:p>
          <a:p>
            <a:endParaRPr lang="en-IN" dirty="0"/>
          </a:p>
        </p:txBody>
      </p:sp>
    </p:spTree>
    <p:extLst>
      <p:ext uri="{BB962C8B-B14F-4D97-AF65-F5344CB8AC3E}">
        <p14:creationId xmlns:p14="http://schemas.microsoft.com/office/powerpoint/2010/main" val="42765575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139</TotalTime>
  <Words>362</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COURSE SEARCH ENGINE FOR U of I</vt:lpstr>
      <vt:lpstr>INTRODUCTION</vt:lpstr>
      <vt:lpstr>PROJECT Overview </vt:lpstr>
      <vt:lpstr>SOFTWaRE</vt:lpstr>
      <vt:lpstr>PROJECT PlaN</vt:lpstr>
      <vt:lpstr>IMPLEMENTation</vt:lpstr>
      <vt:lpstr>PROCESS DEMO &amp; RESULTS</vt:lpstr>
      <vt:lpstr>FUTURE SCOPE</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SEARCH ENGINE FOR U of I</dc:title>
  <dc:creator>Paulami Lahiri</dc:creator>
  <cp:lastModifiedBy>Paulami Lahiri</cp:lastModifiedBy>
  <cp:revision>8</cp:revision>
  <dcterms:created xsi:type="dcterms:W3CDTF">2018-05-09T22:26:15Z</dcterms:created>
  <dcterms:modified xsi:type="dcterms:W3CDTF">2018-05-10T00:45:20Z</dcterms:modified>
</cp:coreProperties>
</file>