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4192"/>
            <a:ext cx="8286115" cy="454659"/>
          </a:xfrm>
          <a:custGeom>
            <a:avLst/>
            <a:gdLst/>
            <a:ahLst/>
            <a:cxnLst/>
            <a:rect l="l" t="t" r="r" b="b"/>
            <a:pathLst>
              <a:path w="8286115" h="454659">
                <a:moveTo>
                  <a:pt x="8285987" y="454152"/>
                </a:moveTo>
                <a:lnTo>
                  <a:pt x="0" y="454152"/>
                </a:lnTo>
                <a:lnTo>
                  <a:pt x="0" y="0"/>
                </a:lnTo>
                <a:lnTo>
                  <a:pt x="8285987" y="0"/>
                </a:lnTo>
                <a:lnTo>
                  <a:pt x="8285987" y="45415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74191"/>
            <a:ext cx="8288020" cy="455930"/>
          </a:xfrm>
          <a:custGeom>
            <a:avLst/>
            <a:gdLst/>
            <a:ahLst/>
            <a:cxnLst/>
            <a:rect l="l" t="t" r="r" b="b"/>
            <a:pathLst>
              <a:path w="8288020" h="455930">
                <a:moveTo>
                  <a:pt x="8287512" y="0"/>
                </a:moveTo>
                <a:lnTo>
                  <a:pt x="8287512" y="455675"/>
                </a:lnTo>
                <a:lnTo>
                  <a:pt x="0" y="455675"/>
                </a:lnTo>
                <a:lnTo>
                  <a:pt x="0" y="0"/>
                </a:lnTo>
              </a:path>
            </a:pathLst>
          </a:custGeom>
          <a:ln w="28956">
            <a:solidFill>
              <a:srgbClr val="21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263" y="1316505"/>
            <a:ext cx="3491229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685" y="2032690"/>
            <a:ext cx="7087870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0689590" cy="7562849"/>
            <a:chOff x="0" y="774191"/>
            <a:chExt cx="10689590" cy="5869305"/>
          </a:xfrm>
        </p:grpSpPr>
        <p:sp>
          <p:nvSpPr>
            <p:cNvPr id="6" name="object 6"/>
            <p:cNvSpPr/>
            <p:nvPr/>
          </p:nvSpPr>
          <p:spPr>
            <a:xfrm>
              <a:off x="10553700" y="774191"/>
              <a:ext cx="135890" cy="547370"/>
            </a:xfrm>
            <a:custGeom>
              <a:avLst/>
              <a:gdLst/>
              <a:ahLst/>
              <a:cxnLst/>
              <a:rect l="l" t="t" r="r" b="b"/>
              <a:pathLst>
                <a:path w="135890" h="547369">
                  <a:moveTo>
                    <a:pt x="135635" y="547116"/>
                  </a:moveTo>
                  <a:lnTo>
                    <a:pt x="0" y="547116"/>
                  </a:lnTo>
                  <a:lnTo>
                    <a:pt x="0" y="0"/>
                  </a:lnTo>
                  <a:lnTo>
                    <a:pt x="135635" y="0"/>
                  </a:lnTo>
                  <a:lnTo>
                    <a:pt x="135635" y="547116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1"/>
              <a:ext cx="10689335" cy="5868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76196" y="6030120"/>
            <a:ext cx="51384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77685" y="2338496"/>
            <a:ext cx="8092440" cy="3656329"/>
            <a:chOff x="1299209" y="1931670"/>
            <a:chExt cx="8092440" cy="3656329"/>
          </a:xfrm>
        </p:grpSpPr>
        <p:sp>
          <p:nvSpPr>
            <p:cNvPr id="10" name="object 10"/>
            <p:cNvSpPr/>
            <p:nvPr/>
          </p:nvSpPr>
          <p:spPr>
            <a:xfrm>
              <a:off x="1312163" y="1946148"/>
              <a:ext cx="8065134" cy="3625850"/>
            </a:xfrm>
            <a:custGeom>
              <a:avLst/>
              <a:gdLst/>
              <a:ahLst/>
              <a:cxnLst/>
              <a:rect l="l" t="t" r="r" b="b"/>
              <a:pathLst>
                <a:path w="8065134" h="3625850">
                  <a:moveTo>
                    <a:pt x="7769351" y="3625596"/>
                  </a:moveTo>
                  <a:lnTo>
                    <a:pt x="295656" y="3625596"/>
                  </a:lnTo>
                  <a:lnTo>
                    <a:pt x="247793" y="3622132"/>
                  </a:lnTo>
                  <a:lnTo>
                    <a:pt x="202435" y="3611233"/>
                  </a:lnTo>
                  <a:lnTo>
                    <a:pt x="160169" y="3593514"/>
                  </a:lnTo>
                  <a:lnTo>
                    <a:pt x="121578" y="3569586"/>
                  </a:lnTo>
                  <a:lnTo>
                    <a:pt x="87249" y="3540061"/>
                  </a:lnTo>
                  <a:lnTo>
                    <a:pt x="57765" y="3505553"/>
                  </a:lnTo>
                  <a:lnTo>
                    <a:pt x="33713" y="3466674"/>
                  </a:lnTo>
                  <a:lnTo>
                    <a:pt x="15678" y="3424037"/>
                  </a:lnTo>
                  <a:lnTo>
                    <a:pt x="4245" y="3378255"/>
                  </a:lnTo>
                  <a:lnTo>
                    <a:pt x="0" y="3329940"/>
                  </a:lnTo>
                  <a:lnTo>
                    <a:pt x="0" y="294131"/>
                  </a:lnTo>
                  <a:lnTo>
                    <a:pt x="4245" y="246641"/>
                  </a:lnTo>
                  <a:lnTo>
                    <a:pt x="15678" y="201509"/>
                  </a:lnTo>
                  <a:lnTo>
                    <a:pt x="33713" y="159358"/>
                  </a:lnTo>
                  <a:lnTo>
                    <a:pt x="57765" y="120810"/>
                  </a:lnTo>
                  <a:lnTo>
                    <a:pt x="87249" y="86486"/>
                  </a:lnTo>
                  <a:lnTo>
                    <a:pt x="121578" y="57009"/>
                  </a:lnTo>
                  <a:lnTo>
                    <a:pt x="160169" y="33000"/>
                  </a:lnTo>
                  <a:lnTo>
                    <a:pt x="202435" y="15081"/>
                  </a:lnTo>
                  <a:lnTo>
                    <a:pt x="247793" y="3874"/>
                  </a:lnTo>
                  <a:lnTo>
                    <a:pt x="295656" y="0"/>
                  </a:lnTo>
                  <a:lnTo>
                    <a:pt x="7769351" y="0"/>
                  </a:lnTo>
                  <a:lnTo>
                    <a:pt x="7817626" y="3874"/>
                  </a:lnTo>
                  <a:lnTo>
                    <a:pt x="7863303" y="15081"/>
                  </a:lnTo>
                  <a:lnTo>
                    <a:pt x="7905798" y="33000"/>
                  </a:lnTo>
                  <a:lnTo>
                    <a:pt x="7944526" y="57009"/>
                  </a:lnTo>
                  <a:lnTo>
                    <a:pt x="7978901" y="86486"/>
                  </a:lnTo>
                  <a:lnTo>
                    <a:pt x="8008339" y="120810"/>
                  </a:lnTo>
                  <a:lnTo>
                    <a:pt x="8032254" y="159358"/>
                  </a:lnTo>
                  <a:lnTo>
                    <a:pt x="8050060" y="201509"/>
                  </a:lnTo>
                  <a:lnTo>
                    <a:pt x="8061173" y="246641"/>
                  </a:lnTo>
                  <a:lnTo>
                    <a:pt x="8065007" y="294131"/>
                  </a:lnTo>
                  <a:lnTo>
                    <a:pt x="8065007" y="3329940"/>
                  </a:lnTo>
                  <a:lnTo>
                    <a:pt x="8061173" y="3378255"/>
                  </a:lnTo>
                  <a:lnTo>
                    <a:pt x="8050060" y="3424037"/>
                  </a:lnTo>
                  <a:lnTo>
                    <a:pt x="8032254" y="3466674"/>
                  </a:lnTo>
                  <a:lnTo>
                    <a:pt x="8008339" y="3505553"/>
                  </a:lnTo>
                  <a:lnTo>
                    <a:pt x="7978901" y="3540061"/>
                  </a:lnTo>
                  <a:lnTo>
                    <a:pt x="7944526" y="3569586"/>
                  </a:lnTo>
                  <a:lnTo>
                    <a:pt x="7905798" y="3593514"/>
                  </a:lnTo>
                  <a:lnTo>
                    <a:pt x="7863303" y="3611233"/>
                  </a:lnTo>
                  <a:lnTo>
                    <a:pt x="7817626" y="3622132"/>
                  </a:lnTo>
                  <a:lnTo>
                    <a:pt x="7769351" y="3625596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687" y="1946148"/>
              <a:ext cx="8063865" cy="3627120"/>
            </a:xfrm>
            <a:custGeom>
              <a:avLst/>
              <a:gdLst/>
              <a:ahLst/>
              <a:cxnLst/>
              <a:rect l="l" t="t" r="r" b="b"/>
              <a:pathLst>
                <a:path w="8063865" h="3627120">
                  <a:moveTo>
                    <a:pt x="0" y="295656"/>
                  </a:moveTo>
                  <a:lnTo>
                    <a:pt x="3832" y="247752"/>
                  </a:lnTo>
                  <a:lnTo>
                    <a:pt x="14935" y="202289"/>
                  </a:lnTo>
                  <a:lnTo>
                    <a:pt x="32712" y="159881"/>
                  </a:lnTo>
                  <a:lnTo>
                    <a:pt x="56570" y="121139"/>
                  </a:lnTo>
                  <a:lnTo>
                    <a:pt x="85915" y="86677"/>
                  </a:lnTo>
                  <a:lnTo>
                    <a:pt x="120152" y="57107"/>
                  </a:lnTo>
                  <a:lnTo>
                    <a:pt x="158686" y="33041"/>
                  </a:lnTo>
                  <a:lnTo>
                    <a:pt x="200924" y="15093"/>
                  </a:lnTo>
                  <a:lnTo>
                    <a:pt x="246270" y="3875"/>
                  </a:lnTo>
                  <a:lnTo>
                    <a:pt x="294131" y="0"/>
                  </a:lnTo>
                  <a:lnTo>
                    <a:pt x="7769351" y="0"/>
                  </a:lnTo>
                  <a:lnTo>
                    <a:pt x="7817213" y="3875"/>
                  </a:lnTo>
                  <a:lnTo>
                    <a:pt x="7862559" y="15093"/>
                  </a:lnTo>
                  <a:lnTo>
                    <a:pt x="7904797" y="33041"/>
                  </a:lnTo>
                  <a:lnTo>
                    <a:pt x="7943331" y="57107"/>
                  </a:lnTo>
                  <a:lnTo>
                    <a:pt x="7977568" y="86677"/>
                  </a:lnTo>
                  <a:lnTo>
                    <a:pt x="8006913" y="121139"/>
                  </a:lnTo>
                  <a:lnTo>
                    <a:pt x="8030771" y="159881"/>
                  </a:lnTo>
                  <a:lnTo>
                    <a:pt x="8048548" y="202289"/>
                  </a:lnTo>
                  <a:lnTo>
                    <a:pt x="8059651" y="247752"/>
                  </a:lnTo>
                  <a:lnTo>
                    <a:pt x="8063483" y="295656"/>
                  </a:lnTo>
                  <a:lnTo>
                    <a:pt x="8063483" y="3331464"/>
                  </a:lnTo>
                  <a:lnTo>
                    <a:pt x="8059651" y="3379367"/>
                  </a:lnTo>
                  <a:lnTo>
                    <a:pt x="8048548" y="3424830"/>
                  </a:lnTo>
                  <a:lnTo>
                    <a:pt x="8030771" y="3467238"/>
                  </a:lnTo>
                  <a:lnTo>
                    <a:pt x="8006913" y="3505980"/>
                  </a:lnTo>
                  <a:lnTo>
                    <a:pt x="7977568" y="3540442"/>
                  </a:lnTo>
                  <a:lnTo>
                    <a:pt x="7943331" y="3570012"/>
                  </a:lnTo>
                  <a:lnTo>
                    <a:pt x="7904797" y="3594078"/>
                  </a:lnTo>
                  <a:lnTo>
                    <a:pt x="7862559" y="3612026"/>
                  </a:lnTo>
                  <a:lnTo>
                    <a:pt x="7817213" y="3623244"/>
                  </a:lnTo>
                  <a:lnTo>
                    <a:pt x="7769351" y="3627120"/>
                  </a:lnTo>
                  <a:lnTo>
                    <a:pt x="294131" y="3627120"/>
                  </a:lnTo>
                  <a:lnTo>
                    <a:pt x="246270" y="3623244"/>
                  </a:lnTo>
                  <a:lnTo>
                    <a:pt x="200924" y="3612026"/>
                  </a:lnTo>
                  <a:lnTo>
                    <a:pt x="158686" y="3594078"/>
                  </a:lnTo>
                  <a:lnTo>
                    <a:pt x="120152" y="3570012"/>
                  </a:lnTo>
                  <a:lnTo>
                    <a:pt x="85915" y="3540442"/>
                  </a:lnTo>
                  <a:lnTo>
                    <a:pt x="56570" y="3505980"/>
                  </a:lnTo>
                  <a:lnTo>
                    <a:pt x="32712" y="3467238"/>
                  </a:lnTo>
                  <a:lnTo>
                    <a:pt x="14935" y="3424830"/>
                  </a:lnTo>
                  <a:lnTo>
                    <a:pt x="3832" y="3379367"/>
                  </a:lnTo>
                  <a:lnTo>
                    <a:pt x="0" y="3331464"/>
                  </a:lnTo>
                  <a:lnTo>
                    <a:pt x="0" y="295656"/>
                  </a:lnTo>
                  <a:close/>
                </a:path>
              </a:pathLst>
            </a:custGeom>
            <a:ln w="28956">
              <a:solidFill>
                <a:srgbClr val="9AD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551" y="2670048"/>
              <a:ext cx="1360932" cy="414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7680" y="2654808"/>
              <a:ext cx="920495" cy="4846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88864" y="2569464"/>
              <a:ext cx="1704339" cy="657225"/>
            </a:xfrm>
            <a:custGeom>
              <a:avLst/>
              <a:gdLst/>
              <a:ahLst/>
              <a:cxnLst/>
              <a:rect l="l" t="t" r="r" b="b"/>
              <a:pathLst>
                <a:path w="1704340" h="657225">
                  <a:moveTo>
                    <a:pt x="0" y="0"/>
                  </a:moveTo>
                  <a:lnTo>
                    <a:pt x="0" y="656843"/>
                  </a:lnTo>
                </a:path>
                <a:path w="1704340" h="657225">
                  <a:moveTo>
                    <a:pt x="1703832" y="0"/>
                  </a:moveTo>
                  <a:lnTo>
                    <a:pt x="1703832" y="656843"/>
                  </a:lnTo>
                </a:path>
              </a:pathLst>
            </a:custGeom>
            <a:ln w="10668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1860" y="2683764"/>
              <a:ext cx="1639823" cy="4251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26991" y="2569464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0"/>
                  </a:moveTo>
                  <a:lnTo>
                    <a:pt x="0" y="656843"/>
                  </a:lnTo>
                </a:path>
              </a:pathLst>
            </a:custGeom>
            <a:ln w="10668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848" y="2522219"/>
              <a:ext cx="2122932" cy="53035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31848" y="3492915"/>
            <a:ext cx="7024522" cy="5155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50" b="0" dirty="0">
                <a:solidFill>
                  <a:srgbClr val="000000"/>
                </a:solidFill>
                <a:latin typeface="Times New Roman"/>
                <a:cs typeface="Times New Roman"/>
              </a:rPr>
              <a:t>Spotify Music Recommendation System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8684" y="4300394"/>
            <a:ext cx="3809343" cy="10451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50"/>
              </a:spcBef>
            </a:pP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Paul Anderson G</a:t>
            </a: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Times New Roman"/>
                <a:cs typeface="Times New Roman"/>
              </a:rPr>
              <a:t>Email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lang="en-US" sz="1600" spc="20" dirty="0">
                <a:latin typeface="Times New Roman"/>
                <a:cs typeface="Times New Roman"/>
              </a:rPr>
              <a:t> gpaulanderson10@gmail.com</a:t>
            </a: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latin typeface="Times New Roman"/>
                <a:cs typeface="Times New Roman"/>
              </a:rPr>
              <a:t>NM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aut22lae02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8700" y="5002974"/>
            <a:ext cx="2747671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Times New Roman"/>
                <a:cs typeface="Times New Roman"/>
              </a:rPr>
              <a:t>Guide: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P.Raja(Master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Trainer)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3259" y="3232257"/>
            <a:ext cx="240157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</a:rPr>
              <a:t>Thank</a:t>
            </a:r>
            <a:r>
              <a:rPr sz="3500" spc="-25" dirty="0">
                <a:solidFill>
                  <a:srgbClr val="000000"/>
                </a:solidFill>
              </a:rPr>
              <a:t> </a:t>
            </a:r>
            <a:r>
              <a:rPr sz="3500" spc="-20" dirty="0">
                <a:solidFill>
                  <a:srgbClr val="000000"/>
                </a:solidFill>
              </a:rPr>
              <a:t>you!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287" y="1493269"/>
            <a:ext cx="1670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112" y="1899443"/>
            <a:ext cx="5935388" cy="429768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Abstract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Proposed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Architecture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Embedded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Video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Conclusion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Future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Scope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4" y="2165285"/>
            <a:ext cx="9841436" cy="3256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 algn="just">
              <a:lnSpc>
                <a:spcPct val="100099"/>
              </a:lnSpc>
              <a:spcBef>
                <a:spcPts val="95"/>
              </a:spcBef>
            </a:pPr>
            <a:r>
              <a:rPr lang="en-US" sz="2100" dirty="0">
                <a:latin typeface="Times New Roman"/>
                <a:cs typeface="Times New Roman"/>
              </a:rPr>
              <a:t>       </a:t>
            </a:r>
            <a:r>
              <a:rPr sz="2100" dirty="0">
                <a:latin typeface="Times New Roman"/>
                <a:cs typeface="Times New Roman"/>
              </a:rPr>
              <a:t>Develop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recommendation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songs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based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on </a:t>
            </a:r>
            <a:r>
              <a:rPr sz="2100" dirty="0">
                <a:latin typeface="Times New Roman"/>
                <a:cs typeface="Times New Roman"/>
              </a:rPr>
              <a:t>their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listening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preferences.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engagement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satisfaction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platform.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Increase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discovery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exploration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among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users. </a:t>
            </a:r>
            <a:r>
              <a:rPr sz="2100" spc="100" dirty="0">
                <a:latin typeface="Times New Roman"/>
                <a:cs typeface="Times New Roman"/>
              </a:rPr>
              <a:t>Users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often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struggle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to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find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new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music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that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aligns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with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their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tastes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and </a:t>
            </a:r>
            <a:r>
              <a:rPr sz="2100" spc="-10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1120" indent="132715" algn="just">
              <a:lnSpc>
                <a:spcPct val="100200"/>
              </a:lnSpc>
            </a:pPr>
            <a:r>
              <a:rPr lang="en-US" sz="2100" dirty="0">
                <a:latin typeface="Times New Roman"/>
                <a:cs typeface="Times New Roman"/>
              </a:rPr>
              <a:t>      </a:t>
            </a: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recommendation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fully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capture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preferences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provide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accurate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suggestions.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aims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enhance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experience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competitiveness.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content-based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filtering </a:t>
            </a:r>
            <a:r>
              <a:rPr sz="2100" dirty="0">
                <a:latin typeface="Times New Roman"/>
                <a:cs typeface="Times New Roman"/>
              </a:rPr>
              <a:t>works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features.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filtering</a:t>
            </a:r>
            <a:r>
              <a:rPr sz="2100" spc="3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items</a:t>
            </a:r>
            <a:r>
              <a:rPr sz="2100" spc="3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having </a:t>
            </a:r>
            <a:r>
              <a:rPr sz="2100" dirty="0">
                <a:latin typeface="Times New Roman"/>
                <a:cs typeface="Times New Roman"/>
              </a:rPr>
              <a:t>similar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characteristics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user’s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previous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engagements.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263" y="1369917"/>
            <a:ext cx="32308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</a:t>
            </a:r>
            <a:r>
              <a:rPr spc="-29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3" y="2255199"/>
            <a:ext cx="5344795" cy="36127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419734" indent="130810" algn="just">
              <a:lnSpc>
                <a:spcPct val="102899"/>
              </a:lnSpc>
              <a:spcBef>
                <a:spcPts val="25"/>
              </a:spcBef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often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struggle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aligns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their </a:t>
            </a:r>
            <a:r>
              <a:rPr sz="2100" dirty="0">
                <a:latin typeface="Times New Roman"/>
                <a:cs typeface="Times New Roman"/>
              </a:rPr>
              <a:t>tastes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1120" indent="132715" algn="just">
              <a:lnSpc>
                <a:spcPct val="100499"/>
              </a:lnSpc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may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fully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capture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user </a:t>
            </a:r>
            <a:r>
              <a:rPr sz="2100" dirty="0">
                <a:latin typeface="Times New Roman"/>
                <a:cs typeface="Times New Roman"/>
              </a:rPr>
              <a:t>preferences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provide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accurate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suggestions.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 indent="132715" algn="just">
              <a:lnSpc>
                <a:spcPct val="100000"/>
              </a:lnSpc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aims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enhance</a:t>
            </a:r>
            <a:r>
              <a:rPr sz="2100" spc="-20" dirty="0">
                <a:latin typeface="Times New Roman"/>
                <a:cs typeface="Times New Roman"/>
              </a:rPr>
              <a:t> user </a:t>
            </a:r>
            <a:r>
              <a:rPr sz="2100" dirty="0">
                <a:latin typeface="Times New Roman"/>
                <a:cs typeface="Times New Roman"/>
              </a:rPr>
              <a:t>experience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competitiveness.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300" y="1964436"/>
            <a:ext cx="3417823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5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1" y="2201849"/>
            <a:ext cx="9067800" cy="223971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040" algn="just">
              <a:spcBef>
                <a:spcPts val="85"/>
              </a:spcBef>
            </a:pPr>
            <a:r>
              <a:rPr lang="en-US" sz="2000" dirty="0">
                <a:latin typeface="Times New Roman"/>
                <a:cs typeface="Times New Roman"/>
              </a:rPr>
              <a:t>            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k-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32130" indent="66040" algn="just"/>
            <a:r>
              <a:rPr lang="en-US" sz="2400" dirty="0">
                <a:latin typeface="Times New Roman"/>
                <a:cs typeface="Times New Roman"/>
              </a:rPr>
              <a:t>              </a:t>
            </a:r>
            <a:r>
              <a:rPr sz="2400" dirty="0">
                <a:latin typeface="Times New Roman"/>
                <a:cs typeface="Times New Roman"/>
              </a:rPr>
              <a:t>Gather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listening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interactions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Spotify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profiles,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playlists,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songs,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skipped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songs,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5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700" y="1798320"/>
            <a:ext cx="6805857" cy="4245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697" y="1235779"/>
            <a:ext cx="38239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spc="-20" dirty="0"/>
              <a:t>Demo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882E4-EB75-7325-CA5A-E52825F4A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67093"/>
            <a:ext cx="10438090" cy="4259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263" y="1316505"/>
            <a:ext cx="1964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1F60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484" y="2125637"/>
            <a:ext cx="9146392" cy="335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 algn="just">
              <a:lnSpc>
                <a:spcPct val="101099"/>
              </a:lnSpc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         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conclusion,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Spotify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project </a:t>
            </a:r>
            <a:r>
              <a:rPr sz="2400" spc="85" dirty="0">
                <a:latin typeface="Times New Roman"/>
                <a:cs typeface="Times New Roman"/>
              </a:rPr>
              <a:t>has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been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success,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achieving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its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goals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objectives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while </a:t>
            </a:r>
            <a:r>
              <a:rPr sz="2400" spc="114" dirty="0">
                <a:latin typeface="Times New Roman"/>
                <a:cs typeface="Times New Roman"/>
              </a:rPr>
              <a:t>providing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unique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and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personalized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music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recommendation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indent="59055" algn="just">
              <a:lnSpc>
                <a:spcPct val="101099"/>
              </a:lnSpc>
            </a:pPr>
            <a:r>
              <a:rPr lang="en-US" sz="2400" spc="70" dirty="0">
                <a:latin typeface="Times New Roman"/>
                <a:cs typeface="Times New Roman"/>
              </a:rPr>
              <a:t>         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system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been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designed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provide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personalized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music </a:t>
            </a:r>
            <a:r>
              <a:rPr sz="2400" dirty="0">
                <a:latin typeface="Times New Roman"/>
                <a:cs typeface="Times New Roman"/>
              </a:rPr>
              <a:t>recommendations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listening </a:t>
            </a:r>
            <a:r>
              <a:rPr sz="2400" spc="95" dirty="0">
                <a:latin typeface="Times New Roman"/>
                <a:cs typeface="Times New Roman"/>
              </a:rPr>
              <a:t>history,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been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shown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improve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user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engagement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satisfaction.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40" dirty="0"/>
              <a:t> </a:t>
            </a:r>
            <a:r>
              <a:rPr spc="-10" dirty="0"/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8264" y="2032690"/>
            <a:ext cx="9460436" cy="37305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785" algn="just">
              <a:lnSpc>
                <a:spcPct val="100200"/>
              </a:lnSpc>
              <a:spcBef>
                <a:spcPts val="90"/>
              </a:spcBef>
            </a:pPr>
            <a:r>
              <a:rPr sz="2400" b="1" dirty="0">
                <a:latin typeface="Times New Roman"/>
                <a:cs typeface="Times New Roman"/>
              </a:rPr>
              <a:t>Integrating</a:t>
            </a:r>
            <a:r>
              <a:rPr sz="2400" b="1" spc="3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services: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spc="45" dirty="0"/>
              <a:t>Integrating</a:t>
            </a:r>
            <a:r>
              <a:rPr sz="2400" spc="270" dirty="0"/>
              <a:t> </a:t>
            </a:r>
            <a:r>
              <a:rPr sz="2400" dirty="0"/>
              <a:t>the</a:t>
            </a:r>
            <a:r>
              <a:rPr sz="2400" spc="290" dirty="0"/>
              <a:t> </a:t>
            </a:r>
            <a:r>
              <a:rPr sz="2400" dirty="0"/>
              <a:t>system</a:t>
            </a:r>
            <a:r>
              <a:rPr sz="2400" spc="275" dirty="0"/>
              <a:t> </a:t>
            </a:r>
            <a:r>
              <a:rPr sz="2400" spc="-20" dirty="0"/>
              <a:t>with </a:t>
            </a:r>
            <a:r>
              <a:rPr sz="2400" dirty="0"/>
              <a:t>other</a:t>
            </a:r>
            <a:r>
              <a:rPr sz="2400" spc="5" dirty="0"/>
              <a:t> </a:t>
            </a:r>
            <a:r>
              <a:rPr sz="2400" dirty="0"/>
              <a:t>services,</a:t>
            </a:r>
            <a:r>
              <a:rPr sz="2400" spc="-10" dirty="0"/>
              <a:t> </a:t>
            </a:r>
            <a:r>
              <a:rPr sz="2400" dirty="0"/>
              <a:t>such</a:t>
            </a:r>
            <a:r>
              <a:rPr sz="2400" spc="20" dirty="0"/>
              <a:t> </a:t>
            </a:r>
            <a:r>
              <a:rPr sz="2400" dirty="0"/>
              <a:t>as</a:t>
            </a:r>
            <a:r>
              <a:rPr sz="2400" spc="15" dirty="0"/>
              <a:t> </a:t>
            </a:r>
            <a:r>
              <a:rPr sz="2400" dirty="0"/>
              <a:t>social</a:t>
            </a:r>
            <a:r>
              <a:rPr sz="2400" spc="40" dirty="0"/>
              <a:t> </a:t>
            </a:r>
            <a:r>
              <a:rPr sz="2400" dirty="0"/>
              <a:t>media,</a:t>
            </a:r>
            <a:r>
              <a:rPr sz="2400" spc="40" dirty="0"/>
              <a:t> </a:t>
            </a:r>
            <a:r>
              <a:rPr sz="2400" dirty="0"/>
              <a:t>calendar,</a:t>
            </a:r>
            <a:r>
              <a:rPr sz="2400" spc="15" dirty="0"/>
              <a:t> </a:t>
            </a:r>
            <a:r>
              <a:rPr sz="2400" dirty="0"/>
              <a:t>and</a:t>
            </a:r>
            <a:r>
              <a:rPr sz="2400" spc="40" dirty="0"/>
              <a:t> </a:t>
            </a:r>
            <a:r>
              <a:rPr sz="2400" dirty="0"/>
              <a:t>location-</a:t>
            </a:r>
            <a:r>
              <a:rPr sz="2400" spc="-10" dirty="0"/>
              <a:t>based services.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 spc="-10" dirty="0"/>
          </a:p>
          <a:p>
            <a:pPr marL="12700" marR="5080" indent="65405" algn="just">
              <a:lnSpc>
                <a:spcPct val="100200"/>
              </a:lnSpc>
            </a:pPr>
            <a:r>
              <a:rPr sz="2400" b="1" spc="114" dirty="0">
                <a:latin typeface="Times New Roman"/>
                <a:cs typeface="Times New Roman"/>
              </a:rPr>
              <a:t>Enhancing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user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feedback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mechanisms: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spc="110" dirty="0"/>
              <a:t>Enhancing</a:t>
            </a:r>
            <a:r>
              <a:rPr sz="2400" spc="300" dirty="0"/>
              <a:t> </a:t>
            </a:r>
            <a:r>
              <a:rPr sz="2400" spc="75" dirty="0"/>
              <a:t>user </a:t>
            </a:r>
            <a:r>
              <a:rPr sz="2400" dirty="0"/>
              <a:t>feedback</a:t>
            </a:r>
            <a:r>
              <a:rPr sz="2400" spc="185" dirty="0"/>
              <a:t> </a:t>
            </a:r>
            <a:r>
              <a:rPr sz="2400" dirty="0"/>
              <a:t>mechanisms</a:t>
            </a:r>
            <a:r>
              <a:rPr sz="2400" spc="160" dirty="0"/>
              <a:t> </a:t>
            </a:r>
            <a:r>
              <a:rPr sz="2400" dirty="0"/>
              <a:t>to</a:t>
            </a:r>
            <a:r>
              <a:rPr sz="2400" spc="165" dirty="0"/>
              <a:t> </a:t>
            </a:r>
            <a:r>
              <a:rPr sz="2400" dirty="0"/>
              <a:t>improve</a:t>
            </a:r>
            <a:r>
              <a:rPr sz="2400" spc="175" dirty="0"/>
              <a:t> </a:t>
            </a:r>
            <a:r>
              <a:rPr sz="2400" dirty="0"/>
              <a:t>the</a:t>
            </a:r>
            <a:r>
              <a:rPr sz="2400" spc="180" dirty="0"/>
              <a:t> </a:t>
            </a:r>
            <a:r>
              <a:rPr sz="2400" dirty="0"/>
              <a:t>accuracy</a:t>
            </a:r>
            <a:r>
              <a:rPr sz="2400" spc="190" dirty="0"/>
              <a:t> </a:t>
            </a:r>
            <a:r>
              <a:rPr sz="2400" dirty="0"/>
              <a:t>and</a:t>
            </a:r>
            <a:r>
              <a:rPr sz="2400" spc="160" dirty="0"/>
              <a:t> </a:t>
            </a:r>
            <a:r>
              <a:rPr sz="2400" dirty="0"/>
              <a:t>relevance</a:t>
            </a:r>
            <a:r>
              <a:rPr sz="2400" spc="150" dirty="0"/>
              <a:t> </a:t>
            </a:r>
            <a:r>
              <a:rPr sz="2400" spc="-25" dirty="0"/>
              <a:t>of </a:t>
            </a:r>
            <a:r>
              <a:rPr sz="2400" dirty="0"/>
              <a:t>music</a:t>
            </a:r>
            <a:r>
              <a:rPr sz="2400" spc="-55" dirty="0"/>
              <a:t> </a:t>
            </a:r>
            <a:r>
              <a:rPr sz="2400" spc="-10" dirty="0"/>
              <a:t>recommendations.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 spc="-10" dirty="0"/>
          </a:p>
          <a:p>
            <a:pPr marL="12700" marR="6350" indent="66040" algn="just">
              <a:lnSpc>
                <a:spcPct val="100200"/>
              </a:lnSpc>
            </a:pPr>
            <a:r>
              <a:rPr sz="2400" b="1" dirty="0">
                <a:latin typeface="Times New Roman"/>
                <a:cs typeface="Times New Roman"/>
              </a:rPr>
              <a:t>Exploring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techniques: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dirty="0"/>
              <a:t>Exploring</a:t>
            </a:r>
            <a:r>
              <a:rPr sz="2400" spc="150" dirty="0"/>
              <a:t> </a:t>
            </a:r>
            <a:r>
              <a:rPr sz="2400" dirty="0"/>
              <a:t>new</a:t>
            </a:r>
            <a:r>
              <a:rPr sz="2400" spc="170" dirty="0"/>
              <a:t> </a:t>
            </a:r>
            <a:r>
              <a:rPr sz="2400" dirty="0"/>
              <a:t>techniques,</a:t>
            </a:r>
            <a:r>
              <a:rPr sz="2400" spc="155" dirty="0"/>
              <a:t> </a:t>
            </a:r>
            <a:r>
              <a:rPr sz="2400" dirty="0"/>
              <a:t>such</a:t>
            </a:r>
            <a:r>
              <a:rPr sz="2400" spc="150" dirty="0"/>
              <a:t> </a:t>
            </a:r>
            <a:r>
              <a:rPr sz="2400" spc="-25" dirty="0"/>
              <a:t>as </a:t>
            </a:r>
            <a:r>
              <a:rPr sz="2400" spc="50" dirty="0"/>
              <a:t>natural</a:t>
            </a:r>
            <a:r>
              <a:rPr sz="2400" spc="165" dirty="0"/>
              <a:t> </a:t>
            </a:r>
            <a:r>
              <a:rPr sz="2400" spc="50" dirty="0"/>
              <a:t>language</a:t>
            </a:r>
            <a:r>
              <a:rPr sz="2400" spc="175" dirty="0"/>
              <a:t> </a:t>
            </a:r>
            <a:r>
              <a:rPr sz="2400" spc="55" dirty="0"/>
              <a:t>processing</a:t>
            </a:r>
            <a:r>
              <a:rPr sz="2400" spc="185" dirty="0"/>
              <a:t> </a:t>
            </a:r>
            <a:r>
              <a:rPr sz="2400" dirty="0"/>
              <a:t>and</a:t>
            </a:r>
            <a:r>
              <a:rPr sz="2400" spc="185" dirty="0"/>
              <a:t> </a:t>
            </a:r>
            <a:r>
              <a:rPr sz="2400" spc="50" dirty="0"/>
              <a:t>computer</a:t>
            </a:r>
            <a:r>
              <a:rPr sz="2400" spc="180" dirty="0"/>
              <a:t> </a:t>
            </a:r>
            <a:r>
              <a:rPr sz="2400" spc="50" dirty="0"/>
              <a:t>vision,</a:t>
            </a:r>
            <a:r>
              <a:rPr sz="2400" spc="204" dirty="0"/>
              <a:t> </a:t>
            </a:r>
            <a:r>
              <a:rPr sz="2400" dirty="0"/>
              <a:t>to</a:t>
            </a:r>
            <a:r>
              <a:rPr sz="2400" spc="204" dirty="0"/>
              <a:t> </a:t>
            </a:r>
            <a:r>
              <a:rPr sz="2400" spc="40" dirty="0"/>
              <a:t>improve </a:t>
            </a:r>
            <a:r>
              <a:rPr sz="2400" dirty="0"/>
              <a:t>music</a:t>
            </a:r>
            <a:r>
              <a:rPr sz="2400" spc="-55" dirty="0"/>
              <a:t> </a:t>
            </a:r>
            <a:r>
              <a:rPr sz="2400" spc="-10" dirty="0"/>
              <a:t>recommendations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448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Times New Roman</vt:lpstr>
      <vt:lpstr>Office Theme</vt:lpstr>
      <vt:lpstr>Spotify Music Recommendation System</vt:lpstr>
      <vt:lpstr>OUTLINE</vt:lpstr>
      <vt:lpstr>Abstract</vt:lpstr>
      <vt:lpstr>Problem Statement</vt:lpstr>
      <vt:lpstr>Proposed Solution</vt:lpstr>
      <vt:lpstr>System Architecture</vt:lpstr>
      <vt:lpstr>Video of Project Demo</vt:lpstr>
      <vt:lpstr>Spotify Music Recommentation System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4.0 Capstone Project PPT Template.pptx</dc:title>
  <dc:creator>Deekshitha senthil</dc:creator>
  <cp:lastModifiedBy>Deekshitha senthil</cp:lastModifiedBy>
  <cp:revision>5</cp:revision>
  <dcterms:created xsi:type="dcterms:W3CDTF">2024-11-09T05:41:18Z</dcterms:created>
  <dcterms:modified xsi:type="dcterms:W3CDTF">2024-11-12T08:36:47Z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LastSaved">
    <vt:filetime>2024-11-09T00:00:00Z</vt:filetime>
  </property>
  <property fmtid="{D5CDD505-2E9C-101B-9397-08002B2CF9AE}" pid="4" name="Producer">
    <vt:lpwstr>Microsoft: Print To PDF</vt:lpwstr>
  </property>
</Properties>
</file>