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IaT2ZHs/opJYYK2bkLtOtrKe0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0CCE61-2CD3-4FEA-B0BD-85AEBA22962F}">
  <a:tblStyle styleId="{3E0CCE61-2CD3-4FEA-B0BD-85AEBA22962F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dk1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dk1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13" name="Google Shape;1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5" name="Google Shape;8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3" name="Google Shape;9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1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0" name="Google Shape;10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18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1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es-MX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es-MX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0" name="Google Shape;11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3" name="Google Shape;113;p1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7" name="Google Shape;11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20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20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3" name="Google Shape;123;p20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20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5" name="Google Shape;125;p2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9" name="Google Shape;12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21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21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1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21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6" name="Google Shape;136;p21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8" name="Google Shape;138;p21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" name="Google Shape;139;p21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p2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4" name="Google Shape;14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 rot="5400000">
            <a:off x="4383948" y="-1103080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51" name="Google Shape;15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>
            <p:ph type="title"/>
          </p:nvPr>
        </p:nvSpPr>
        <p:spPr>
          <a:xfrm rot="5400000">
            <a:off x="7410763" y="1923738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 rot="5400000">
            <a:off x="2152338" y="-628962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7" name="Google Shape;2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8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y objetos">
  <p:cSld name="1_Título y obje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9" name="Google Shape;3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0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6" name="Google Shape;4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4" name="Google Shape;5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2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4" name="Google Shape;6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9" name="Google Shape;6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hyperlink" Target="https://drive.google.com/drive/folders/1om7hzrpvDXyDWsHvBB6mX5GhLWQNHoW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"/>
          <p:cNvSpPr txBox="1"/>
          <p:nvPr>
            <p:ph type="ctrTitle"/>
          </p:nvPr>
        </p:nvSpPr>
        <p:spPr>
          <a:xfrm>
            <a:off x="7160465" y="839492"/>
            <a:ext cx="5031535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lang="es-MX" sz="6000"/>
              <a:t>SIMULACIÓN</a:t>
            </a:r>
            <a:br>
              <a:rPr lang="es-MX" sz="6000"/>
            </a:br>
            <a:r>
              <a:rPr lang="es-MX" sz="6000"/>
              <a:t>CAJERO</a:t>
            </a:r>
            <a:endParaRPr sz="6000"/>
          </a:p>
        </p:txBody>
      </p:sp>
      <p:sp>
        <p:nvSpPr>
          <p:cNvPr id="162" name="Google Shape;162;p1"/>
          <p:cNvSpPr txBox="1"/>
          <p:nvPr>
            <p:ph idx="1" type="subTitle"/>
          </p:nvPr>
        </p:nvSpPr>
        <p:spPr>
          <a:xfrm>
            <a:off x="7228636" y="3194646"/>
            <a:ext cx="4671264" cy="1479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MX"/>
              <a:t>MARÍA PAULA RODRÍGUEZ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MX"/>
              <a:t>NAJHERY SOLER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MX"/>
              <a:t>NICOLAS STIVEN JAIMES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MX"/>
              <a:t>DANIEL BAEZ</a:t>
            </a:r>
            <a:endParaRPr/>
          </a:p>
        </p:txBody>
      </p:sp>
      <p:pic>
        <p:nvPicPr>
          <p:cNvPr descr="Dónde y cómo denunciar a bancos y fintech por incumplimientos o maltratos" id="163" name="Google Shape;1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926" y="1586551"/>
            <a:ext cx="6091678" cy="368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s-MX"/>
              <a:t>PARÁMETROS</a:t>
            </a:r>
            <a:endParaRPr/>
          </a:p>
        </p:txBody>
      </p:sp>
      <p:sp>
        <p:nvSpPr>
          <p:cNvPr id="169" name="Google Shape;169;p2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s-MX" cap="none">
                <a:latin typeface="Roboto"/>
                <a:ea typeface="Roboto"/>
                <a:cs typeface="Roboto"/>
                <a:sym typeface="Roboto"/>
              </a:rPr>
              <a:t>Generar aleatorios para los tiempos de entre llegadas ( exponencial 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s-MX" cap="none">
                <a:latin typeface="Roboto"/>
                <a:ea typeface="Roboto"/>
                <a:cs typeface="Roboto"/>
                <a:sym typeface="Roboto"/>
              </a:rPr>
              <a:t>Generar aleatorios para los tiempos de atención ( exponencial 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s-MX" cap="none">
                <a:latin typeface="Roboto"/>
                <a:ea typeface="Roboto"/>
                <a:cs typeface="Roboto"/>
                <a:sym typeface="Roboto"/>
              </a:rPr>
              <a:t>Declarar un tiempo T, donde no se permitan más llegadas (8h = 480min)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s-MX" cap="none">
                <a:latin typeface="Roboto"/>
                <a:ea typeface="Roboto"/>
                <a:cs typeface="Roboto"/>
                <a:sym typeface="Roboto"/>
              </a:rPr>
              <a:t>Para calcular el tiempo de espera: </a:t>
            </a:r>
            <a:r>
              <a:rPr b="1" i="0" lang="es-MX" cap="none">
                <a:latin typeface="Roboto"/>
                <a:ea typeface="Roboto"/>
                <a:cs typeface="Roboto"/>
                <a:sym typeface="Roboto"/>
              </a:rPr>
              <a:t>salida - ( llegada + atención )</a:t>
            </a:r>
            <a:endParaRPr b="0" i="0" cap="none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s-MX" cap="none">
                <a:latin typeface="Roboto"/>
                <a:ea typeface="Roboto"/>
                <a:cs typeface="Roboto"/>
                <a:sym typeface="Roboto"/>
              </a:rPr>
              <a:t>Para calcular el tiempo de salida del banco: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s-MX" cap="none">
                <a:latin typeface="Roboto"/>
                <a:ea typeface="Roboto"/>
                <a:cs typeface="Roboto"/>
                <a:sym typeface="Roboto"/>
              </a:rPr>
              <a:t>Para el primer cliente: </a:t>
            </a:r>
            <a:r>
              <a:rPr b="1" i="0" lang="es-MX" cap="none">
                <a:latin typeface="Roboto"/>
                <a:ea typeface="Roboto"/>
                <a:cs typeface="Roboto"/>
                <a:sym typeface="Roboto"/>
              </a:rPr>
              <a:t>llegada + atención</a:t>
            </a:r>
            <a:endParaRPr b="0" i="0" cap="none">
              <a:latin typeface="Roboto"/>
              <a:ea typeface="Roboto"/>
              <a:cs typeface="Roboto"/>
              <a:sym typeface="Roboto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s-MX" cap="none">
                <a:latin typeface="Roboto"/>
                <a:ea typeface="Roboto"/>
                <a:cs typeface="Roboto"/>
                <a:sym typeface="Roboto"/>
              </a:rPr>
              <a:t>Para el caso de: llegada &gt; salida del anterior: </a:t>
            </a:r>
            <a:r>
              <a:rPr b="1" i="0" lang="es-MX" cap="none">
                <a:latin typeface="Roboto"/>
                <a:ea typeface="Roboto"/>
                <a:cs typeface="Roboto"/>
                <a:sym typeface="Roboto"/>
              </a:rPr>
              <a:t>llegada + atención  </a:t>
            </a:r>
            <a:endParaRPr b="0" i="0" cap="none">
              <a:latin typeface="Roboto"/>
              <a:ea typeface="Roboto"/>
              <a:cs typeface="Roboto"/>
              <a:sym typeface="Roboto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s-MX" cap="none">
                <a:latin typeface="Roboto"/>
                <a:ea typeface="Roboto"/>
                <a:cs typeface="Roboto"/>
                <a:sym typeface="Roboto"/>
              </a:rPr>
              <a:t>Para los demás: </a:t>
            </a:r>
            <a:r>
              <a:rPr b="1" i="0" lang="es-MX" cap="none">
                <a:latin typeface="Roboto"/>
                <a:ea typeface="Roboto"/>
                <a:cs typeface="Roboto"/>
                <a:sym typeface="Roboto"/>
              </a:rPr>
              <a:t>salida + atención</a:t>
            </a:r>
            <a:endParaRPr b="0" i="0" cap="none">
              <a:latin typeface="Roboto"/>
              <a:ea typeface="Roboto"/>
              <a:cs typeface="Roboto"/>
              <a:sym typeface="Roboto"/>
            </a:endParaRPr>
          </a:p>
          <a:p>
            <a:pPr indent="-1111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3747" l="4546" r="11428" t="2151"/>
          <a:stretch/>
        </p:blipFill>
        <p:spPr>
          <a:xfrm>
            <a:off x="304800" y="1713630"/>
            <a:ext cx="6337300" cy="36936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176" name="Google Shape;176;p3"/>
          <p:cNvGraphicFramePr/>
          <p:nvPr/>
        </p:nvGraphicFramePr>
        <p:xfrm>
          <a:off x="6781800" y="17136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{3E0CCE61-2CD3-4FEA-B0BD-85AEBA22962F}</a:tableStyleId>
              </a:tblPr>
              <a:tblGrid>
                <a:gridCol w="1049025"/>
                <a:gridCol w="1049025"/>
                <a:gridCol w="1049025"/>
                <a:gridCol w="1049025"/>
                <a:gridCol w="1049025"/>
              </a:tblGrid>
              <a:tr h="6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1800" u="none" cap="none" strike="noStrike"/>
                        <a:t>Entre Llegada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1800" u="none" cap="none" strike="noStrike"/>
                        <a:t>Llegada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1800" u="none" cap="none" strike="noStrike"/>
                        <a:t>Atención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1800" u="none" cap="none" strike="noStrike"/>
                        <a:t>Espera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1800" u="none" cap="none" strike="noStrike"/>
                        <a:t>Salida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4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4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1800" u="none" cap="none" strike="noStrike"/>
                        <a:t>17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4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1800" u="none" cap="none" strike="noStrike"/>
                        <a:t>2,5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1800" u="none" cap="none" strike="noStrike"/>
                        <a:t>7,5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1800" u="none" cap="none" strike="noStrike"/>
                        <a:t>9,5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1800" u="none" cap="none" strike="noStrike"/>
                        <a:t>19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4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1800" u="none" cap="none" strike="noStrike"/>
                        <a:t>8,5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1800" u="none" cap="none" strike="noStrike"/>
                        <a:t>10,5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1800" u="none" cap="none" strike="noStrike"/>
                        <a:t>20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6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1800" u="none" cap="none" strike="noStrike"/>
                        <a:t>14,5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1800" u="none" cap="none" strike="noStrike"/>
                        <a:t>22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MX" sz="1800" u="none" cap="none" strike="noStrike"/>
                        <a:t>23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7" name="Google Shape;177;p3"/>
          <p:cNvSpPr txBox="1"/>
          <p:nvPr>
            <p:ph type="title"/>
          </p:nvPr>
        </p:nvSpPr>
        <p:spPr>
          <a:xfrm>
            <a:off x="304800" y="5793010"/>
            <a:ext cx="3845976" cy="760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wentieth Century"/>
              <a:buNone/>
            </a:pPr>
            <a:r>
              <a:rPr lang="es-MX" u="sng">
                <a:solidFill>
                  <a:schemeClr val="hlink"/>
                </a:solidFill>
                <a:hlinkClick r:id="rId4"/>
              </a:rPr>
              <a:t>LINK REPOSITORIO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type="title"/>
          </p:nvPr>
        </p:nvSpPr>
        <p:spPr>
          <a:xfrm>
            <a:off x="713325" y="2935510"/>
            <a:ext cx="589385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s-MX"/>
              <a:t>GRACIAS POR SU ATENCIÓN</a:t>
            </a:r>
            <a:endParaRPr/>
          </a:p>
        </p:txBody>
      </p:sp>
      <p:pic>
        <p:nvPicPr>
          <p:cNvPr descr="Gracias Por Su Atencion Bbmdp GIF - BBMDP Cute Gracias Por Su Atencion -  Discover &amp; Share GIFs" id="183" name="Google Shape;1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6674" y="1722437"/>
            <a:ext cx="3413125" cy="34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ta">
  <a:themeElements>
    <a:clrScheme name="Gota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