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91" r:id="rId4"/>
    <p:sldId id="260" r:id="rId5"/>
    <p:sldId id="305" r:id="rId6"/>
    <p:sldId id="311" r:id="rId7"/>
    <p:sldId id="310" r:id="rId8"/>
    <p:sldId id="306" r:id="rId9"/>
    <p:sldId id="259" r:id="rId10"/>
    <p:sldId id="304" r:id="rId11"/>
    <p:sldId id="292" r:id="rId12"/>
    <p:sldId id="308" r:id="rId13"/>
    <p:sldId id="309" r:id="rId14"/>
    <p:sldId id="307" r:id="rId15"/>
    <p:sldId id="281" r:id="rId16"/>
    <p:sldId id="293" r:id="rId17"/>
    <p:sldId id="294" r:id="rId18"/>
    <p:sldId id="299" r:id="rId19"/>
    <p:sldId id="300" r:id="rId20"/>
    <p:sldId id="302" r:id="rId21"/>
    <p:sldId id="303" r:id="rId22"/>
    <p:sldId id="301" r:id="rId23"/>
    <p:sldId id="298" r:id="rId24"/>
    <p:sldId id="283" r:id="rId25"/>
    <p:sldId id="284" r:id="rId26"/>
    <p:sldId id="286" r:id="rId27"/>
    <p:sldId id="285" r:id="rId28"/>
    <p:sldId id="287" r:id="rId29"/>
    <p:sldId id="28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nu Chacko Madappillikunn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89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1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9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23856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121578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1364487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3269125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079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89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981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02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63;g106cc0946f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64;g106cc0946f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314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603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224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58;g11b345f946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259;g11b345f946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61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Google Shape;277;g12fa968f40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6" name="Google Shape;278;g12fa968f40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285;g119e52f24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1" name="Google Shape;286;g119e52f24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Google Shape;299;gf658b5408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1" name="Google Shape;300;gf658b5408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292;g1355f326a4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6" name="Google Shape;293;g1355f326a4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Google Shape;306;gf658b5408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6" name="Google Shape;307;gf658b5408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313;g106cc0946f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0" name="Google Shape;314;g106cc0946f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  <p:extLst>
      <p:ext uri="{BB962C8B-B14F-4D97-AF65-F5344CB8AC3E}">
        <p14:creationId xmlns:p14="http://schemas.microsoft.com/office/powerpoint/2010/main" val="424281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81;gf658b540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82;gf658b540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2449333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63DB904-7CAA-3149-D78F-453C74C3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>
            <a:extLst>
              <a:ext uri="{FF2B5EF4-FFF2-40B4-BE49-F238E27FC236}">
                <a16:creationId xmlns:a16="http://schemas.microsoft.com/office/drawing/2014/main" id="{3817F1E8-1588-7E3E-AE2D-A83041B7E8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>
            <a:extLst>
              <a:ext uri="{FF2B5EF4-FFF2-40B4-BE49-F238E27FC236}">
                <a16:creationId xmlns:a16="http://schemas.microsoft.com/office/drawing/2014/main" id="{8E76EEF0-5E9E-26F7-DA41-E296F4C697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205465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5BECAE4-A928-7A89-48DD-481F9542F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>
            <a:extLst>
              <a:ext uri="{FF2B5EF4-FFF2-40B4-BE49-F238E27FC236}">
                <a16:creationId xmlns:a16="http://schemas.microsoft.com/office/drawing/2014/main" id="{E18A17F2-56D0-8622-6122-2A2C26A509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>
            <a:extLst>
              <a:ext uri="{FF2B5EF4-FFF2-40B4-BE49-F238E27FC236}">
                <a16:creationId xmlns:a16="http://schemas.microsoft.com/office/drawing/2014/main" id="{8F0C829E-85EB-2FF6-F2BE-399A505F4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396219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1;g12fa968f40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2;g12fa968f40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resonance imaging (fMRI)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measures brain activity. MRI measures brain structure.</a:t>
            </a:r>
          </a:p>
        </p:txBody>
      </p:sp>
    </p:spTree>
    <p:extLst>
      <p:ext uri="{BB962C8B-B14F-4D97-AF65-F5344CB8AC3E}">
        <p14:creationId xmlns:p14="http://schemas.microsoft.com/office/powerpoint/2010/main" val="66856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2;gf658b540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3;gf658b540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Concerning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Times New Roman"/>
              <a:buNone/>
              <a:defRPr sz="5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82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583" name="Google Shape;14;p2"/>
          <p:cNvSpPr/>
          <p:nvPr/>
        </p:nvSpPr>
        <p:spPr>
          <a:xfrm>
            <a:off x="0" y="4782600"/>
            <a:ext cx="9144000" cy="3609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4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48585" name="Google Shape;16;p2"/>
          <p:cNvSpPr txBox="1"/>
          <p:nvPr/>
        </p:nvSpPr>
        <p:spPr>
          <a:xfrm>
            <a:off x="0" y="4812126"/>
            <a:ext cx="684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Department of Computer Science and Engineering, MACE, Kothamangalam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80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762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763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782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4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785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786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87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768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77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7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048579" name="Google Shape;9;p1"/>
          <p:cNvSpPr/>
          <p:nvPr/>
        </p:nvSpPr>
        <p:spPr>
          <a:xfrm>
            <a:off x="0" y="4804800"/>
            <a:ext cx="9144000" cy="3387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0" name="Google Shape;10;p1"/>
          <p:cNvSpPr txBox="1"/>
          <p:nvPr/>
        </p:nvSpPr>
        <p:spPr>
          <a:xfrm>
            <a:off x="0" y="4812126"/>
            <a:ext cx="684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Department of Computer Science and Engineering, MACE, Kothamangalam</a:t>
            </a:r>
            <a:endParaRPr sz="100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bjet.1333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0894439321103408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58;p13"/>
          <p:cNvSpPr txBox="1">
            <a:spLocks noGrp="1"/>
          </p:cNvSpPr>
          <p:nvPr>
            <p:ph type="ctrTitle"/>
          </p:nvPr>
        </p:nvSpPr>
        <p:spPr>
          <a:xfrm>
            <a:off x="311708" y="526093"/>
            <a:ext cx="8494089" cy="1422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Al-Driven Framework for Optimized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Management of Local Body and MP Funds</a:t>
            </a:r>
            <a:endParaRPr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8587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80750" y="2943616"/>
            <a:ext cx="3288000" cy="15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The Team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</a:rPr>
              <a:t>         Group no.16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048588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1048589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5767500" y="2876290"/>
            <a:ext cx="2843700" cy="1422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Project Guide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53702" y="206653"/>
            <a:ext cx="391657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Functionalities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413359" y="1192809"/>
            <a:ext cx="8006798" cy="365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Public Engagement and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FeedbackProblem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 of community participation in decision-making.AI/ML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Solution:Use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chatbots powered by NLP to collect feedback from citizens about local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projects.Analyze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social media sentiment using AI to understand public opinion about ongoing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initiatives.Deploy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recommender systems to suggest projects based on citizen preferences.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Impact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AssessmentProblem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Measuring the effectiveness of completed projects.AI/ML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Solution:Use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models to analyze pre- and post-implementation data (e.g., literacy rates, health outcomes, employment levels) to evaluate project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success.Use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predictive models to forecast long-term impacts of completed projects.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Budget Planning and Resource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ForecastingProblem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Ensuring optimal use of funds in future planning.AI/ML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Solution:Use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time-series forecasting models to predict budget requirements based on historical spending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patterns.Optimize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resource allocation using dynamic programming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Transparency and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ReportingProblem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Ensuring accountability in fund usage.AI/ML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Solution:Implement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 generation systems to provide regular updates to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stakeholders.Use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dashboards to create interactive visualizations for public scrutiny.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sz="11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3526D-0E7E-0F0D-02B8-E487BA95C1D1}"/>
              </a:ext>
            </a:extLst>
          </p:cNvPr>
          <p:cNvSpPr txBox="1"/>
          <p:nvPr/>
        </p:nvSpPr>
        <p:spPr>
          <a:xfrm>
            <a:off x="2286000" y="24264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1B0DC-51E2-0DEE-1BA2-7A7508F207BE}"/>
              </a:ext>
            </a:extLst>
          </p:cNvPr>
          <p:cNvSpPr txBox="1"/>
          <p:nvPr/>
        </p:nvSpPr>
        <p:spPr>
          <a:xfrm>
            <a:off x="344466" y="178900"/>
            <a:ext cx="6144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 Continuation</a:t>
            </a:r>
          </a:p>
        </p:txBody>
      </p:sp>
    </p:spTree>
    <p:extLst>
      <p:ext uri="{BB962C8B-B14F-4D97-AF65-F5344CB8AC3E}">
        <p14:creationId xmlns:p14="http://schemas.microsoft.com/office/powerpoint/2010/main" val="199841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68800" y="249210"/>
            <a:ext cx="576269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</p:txBody>
      </p:sp>
      <p:sp>
        <p:nvSpPr>
          <p:cNvPr id="1048601" name="Google Shape;77;p15"/>
          <p:cNvSpPr txBox="1"/>
          <p:nvPr/>
        </p:nvSpPr>
        <p:spPr>
          <a:xfrm>
            <a:off x="368800" y="895510"/>
            <a:ext cx="5330543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workflow</a:t>
            </a:r>
          </a:p>
          <a:p>
            <a:pPr algn="just">
              <a:lnSpc>
                <a:spcPct val="150000"/>
              </a:lnSpc>
            </a:pPr>
            <a:endParaRPr lang="en-US" sz="16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Taking the input as speech patterns through microphone.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data recognition and conversion into text.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input with predefined commands.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Giving the desired output.</a:t>
            </a:r>
          </a:p>
          <a:p>
            <a:pPr algn="just">
              <a:lnSpc>
                <a:spcPct val="15000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4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68800" y="249210"/>
            <a:ext cx="576269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</a:p>
        </p:txBody>
      </p:sp>
      <p:sp>
        <p:nvSpPr>
          <p:cNvPr id="1048601" name="Google Shape;77;p15"/>
          <p:cNvSpPr txBox="1"/>
          <p:nvPr/>
        </p:nvSpPr>
        <p:spPr>
          <a:xfrm>
            <a:off x="413359" y="726510"/>
            <a:ext cx="5285984" cy="26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>
              <a:lnSpc>
                <a:spcPct val="150000"/>
              </a:lnSpc>
            </a:pPr>
            <a:endParaRPr lang="en-US" sz="16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DC83C-A59B-E8C1-3706-A0155572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776" y="1365338"/>
            <a:ext cx="2676525" cy="32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2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68800" y="249210"/>
            <a:ext cx="576269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</a:p>
        </p:txBody>
      </p:sp>
      <p:sp>
        <p:nvSpPr>
          <p:cNvPr id="1048601" name="Google Shape;77;p15"/>
          <p:cNvSpPr txBox="1"/>
          <p:nvPr/>
        </p:nvSpPr>
        <p:spPr>
          <a:xfrm>
            <a:off x="368800" y="726510"/>
            <a:ext cx="5330543" cy="261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block of STT to TTS</a:t>
            </a:r>
          </a:p>
          <a:p>
            <a:pPr algn="just">
              <a:lnSpc>
                <a:spcPct val="150000"/>
              </a:lnSpc>
            </a:pPr>
            <a:endParaRPr lang="en-US" sz="16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E9014-2336-9FA7-CC0F-C9886783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484334"/>
            <a:ext cx="6686550" cy="31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0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68799" y="249210"/>
            <a:ext cx="545580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6CA13-721A-5167-D629-1EB6EF5F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" y="1672313"/>
            <a:ext cx="4002065" cy="2843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F4647-06A0-C733-ED77-9812FCBF2DA0}"/>
              </a:ext>
            </a:extLst>
          </p:cNvPr>
          <p:cNvSpPr txBox="1"/>
          <p:nvPr/>
        </p:nvSpPr>
        <p:spPr>
          <a:xfrm>
            <a:off x="457200" y="10235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79416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69517" y="-131522"/>
            <a:ext cx="6150279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269310" y="951978"/>
            <a:ext cx="8239248" cy="418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>
              <a:lnSpc>
                <a:spcPct val="130000"/>
              </a:lnSpc>
              <a:buClr>
                <a:schemeClr val="dk1"/>
              </a:buClr>
              <a:buSzPts val="1600"/>
            </a:pP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development</a:t>
            </a:r>
          </a:p>
          <a:p>
            <a:pPr marL="412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user login</a:t>
            </a:r>
          </a:p>
          <a:p>
            <a:pPr marL="412750" indent="-285750">
              <a:lnSpc>
                <a:spcPct val="13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user input &amp; starting data capture.</a:t>
            </a:r>
          </a:p>
          <a:p>
            <a:pPr marL="127000">
              <a:lnSpc>
                <a:spcPct val="130000"/>
              </a:lnSpc>
              <a:buClr>
                <a:schemeClr val="dk1"/>
              </a:buClr>
              <a:buSzPts val="1600"/>
            </a:pPr>
            <a:endParaRPr lang="en-GB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indent="-285750">
              <a:lnSpc>
                <a:spcPct val="13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u="sng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Platfrom</a:t>
            </a:r>
            <a:r>
              <a:rPr lang="en-GB" sz="16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</a:t>
            </a:r>
            <a:r>
              <a:rPr lang="en-GB" sz="16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6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Qt Designer</a:t>
            </a:r>
            <a:endParaRPr lang="en-GB" sz="160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indent="-285750">
              <a:lnSpc>
                <a:spcPct val="13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GUI builder tool.</a:t>
            </a:r>
          </a:p>
          <a:p>
            <a:pPr marL="412750" indent="-285750">
              <a:lnSpc>
                <a:spcPct val="13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drag and drop interface </a:t>
            </a:r>
          </a:p>
          <a:p>
            <a:pPr marL="412750" indent="-285750">
              <a:lnSpc>
                <a:spcPct val="13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the code. </a:t>
            </a:r>
          </a:p>
          <a:p>
            <a:pPr marL="412750" indent="-285750">
              <a:lnSpc>
                <a:spcPct val="13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an IDE.</a:t>
            </a:r>
          </a:p>
          <a:p>
            <a:pPr marL="412750" indent="-285750">
              <a:lnSpc>
                <a:spcPct val="13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facility to debug and build the application.</a:t>
            </a:r>
            <a:endParaRPr lang="en-GB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0" lvl="3">
              <a:lnSpc>
                <a:spcPct val="130000"/>
              </a:lnSpc>
              <a:buClr>
                <a:schemeClr val="dk1"/>
              </a:buClr>
              <a:buSzPts val="1600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</a:p>
          <a:p>
            <a:pPr marL="1270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68800" y="489034"/>
            <a:ext cx="397991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development</a:t>
            </a:r>
            <a:endParaRPr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722" name="Google Shape;263;p36"/>
          <p:cNvSpPr txBox="1"/>
          <p:nvPr/>
        </p:nvSpPr>
        <p:spPr>
          <a:xfrm>
            <a:off x="368800" y="1328100"/>
            <a:ext cx="8139758" cy="306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used </a:t>
            </a:r>
            <a:r>
              <a:rPr lang="en-GB" sz="16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Python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eneral-purpose programming language. 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in machine learning, web development, desktop applications</a:t>
            </a:r>
          </a:p>
          <a:p>
            <a:pPr marL="412750" indent="-285750" algn="just">
              <a:lnSpc>
                <a:spcPct val="13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easy-to-use syntax </a:t>
            </a:r>
          </a:p>
          <a:p>
            <a:pPr marL="127000" algn="just">
              <a:lnSpc>
                <a:spcPct val="130000"/>
              </a:lnSpc>
              <a:buClr>
                <a:schemeClr val="dk1"/>
              </a:buClr>
              <a:buSzPts val="1600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750" indent="-285750" algn="just">
              <a:lnSpc>
                <a:spcPct val="13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 used </a:t>
            </a:r>
            <a:r>
              <a:rPr lang="en-GB" sz="16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PyCharm</a:t>
            </a:r>
          </a:p>
          <a:p>
            <a:pPr marL="412750" lvl="3" indent="-285750">
              <a:lnSpc>
                <a:spcPct val="13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to write code and develop applications.</a:t>
            </a:r>
          </a:p>
          <a:p>
            <a:pPr marL="412750" lvl="3" indent="-285750">
              <a:lnSpc>
                <a:spcPct val="13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 Python programming and  web development using Django. 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F5C47-1744-58EF-E29D-7A0C451C7BC4}"/>
              </a:ext>
            </a:extLst>
          </p:cNvPr>
          <p:cNvSpPr txBox="1"/>
          <p:nvPr/>
        </p:nvSpPr>
        <p:spPr>
          <a:xfrm>
            <a:off x="368800" y="335146"/>
            <a:ext cx="5267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137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68799" y="602150"/>
            <a:ext cx="396113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development</a:t>
            </a:r>
            <a:endParaRPr lang="en-GB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722" name="Google Shape;263;p36"/>
          <p:cNvSpPr txBox="1"/>
          <p:nvPr/>
        </p:nvSpPr>
        <p:spPr>
          <a:xfrm>
            <a:off x="368800" y="1334363"/>
            <a:ext cx="8139758" cy="274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GB" sz="1600" u="sng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6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support</a:t>
            </a:r>
            <a:r>
              <a:rPr lang="en-GB" sz="16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SQLite</a:t>
            </a:r>
          </a:p>
          <a:p>
            <a:pPr marL="1270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GB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oftware library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elf-contained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ero-configuration</a:t>
            </a:r>
          </a:p>
          <a:p>
            <a:pPr marL="412750" lvl="0" indent="-2857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ransactional SQL database engine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9480C-078D-12E6-BBA6-A9C4808FA43C}"/>
              </a:ext>
            </a:extLst>
          </p:cNvPr>
          <p:cNvSpPr txBox="1"/>
          <p:nvPr/>
        </p:nvSpPr>
        <p:spPr>
          <a:xfrm>
            <a:off x="368799" y="271996"/>
            <a:ext cx="5418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060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68800" y="727228"/>
            <a:ext cx="3898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modules required: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306888" y="1246340"/>
            <a:ext cx="8468311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 understand whatever the humans speak and convert it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pyttsx3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 to speech conversion library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xtracts data’s required from Wikipedia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to show the date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B604C-31A0-A7EE-A73B-2F7D6C5814F7}"/>
              </a:ext>
            </a:extLst>
          </p:cNvPr>
          <p:cNvSpPr txBox="1"/>
          <p:nvPr/>
        </p:nvSpPr>
        <p:spPr>
          <a:xfrm>
            <a:off x="368800" y="301343"/>
            <a:ext cx="5737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296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04701" y="613775"/>
            <a:ext cx="389850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modules required: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304702" y="1603332"/>
            <a:ext cx="8288154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elps to display time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extracts data from the web to perform Web Search.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to send all types of HTTP request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wolfram alpha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which can compute expert-level answers using Wolfram’s algorithms, 	                knowledge base and AI technology. 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B38592-0EDE-6346-1C7E-75055A744BA8}"/>
              </a:ext>
            </a:extLst>
          </p:cNvPr>
          <p:cNvSpPr txBox="1"/>
          <p:nvPr/>
        </p:nvSpPr>
        <p:spPr>
          <a:xfrm>
            <a:off x="304701" y="196523"/>
            <a:ext cx="55950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40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1048593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1048594" name="Google Shape;68;p14"/>
          <p:cNvSpPr txBox="1"/>
          <p:nvPr/>
        </p:nvSpPr>
        <p:spPr>
          <a:xfrm>
            <a:off x="368800" y="259178"/>
            <a:ext cx="4914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5" name="Google Shape;69;p14"/>
          <p:cNvSpPr txBox="1"/>
          <p:nvPr/>
        </p:nvSpPr>
        <p:spPr>
          <a:xfrm>
            <a:off x="959125" y="23131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70;p14"/>
          <p:cNvSpPr txBox="1"/>
          <p:nvPr/>
        </p:nvSpPr>
        <p:spPr>
          <a:xfrm>
            <a:off x="368800" y="857125"/>
            <a:ext cx="7356300" cy="3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statement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23850">
              <a:lnSpc>
                <a:spcPct val="130000"/>
              </a:lnSpc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23850">
              <a:lnSpc>
                <a:spcPct val="130000"/>
              </a:lnSpc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Comparison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  <a:p>
            <a:pPr marL="457200" indent="-323850">
              <a:lnSpc>
                <a:spcPct val="130000"/>
              </a:lnSpc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</a:p>
          <a:p>
            <a:pPr marL="457200" indent="-323850">
              <a:lnSpc>
                <a:spcPct val="130000"/>
              </a:lnSpc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</a:t>
            </a: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457200" lvl="0" indent="-3238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463464" y="901874"/>
            <a:ext cx="380383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modules required</a:t>
            </a:r>
            <a:r>
              <a:rPr lang="en-US" sz="16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416462" y="1835062"/>
            <a:ext cx="800369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b="1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GUI widgets toolkit and Python interface for Qt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SQLite3 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ntegrates the SQLite database with 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anipulates Python runtime environment.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:-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ends mail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BCFD57-5D5F-D125-B6F8-29FE2192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32" y="337407"/>
            <a:ext cx="184731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7080D-B2A4-3D5F-01B2-91D694C302AC}"/>
              </a:ext>
            </a:extLst>
          </p:cNvPr>
          <p:cNvSpPr txBox="1"/>
          <p:nvPr/>
        </p:nvSpPr>
        <p:spPr>
          <a:xfrm>
            <a:off x="416461" y="473446"/>
            <a:ext cx="56336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965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68800" y="630309"/>
            <a:ext cx="3898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modules required: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416463" y="1419918"/>
            <a:ext cx="8051358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b="1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16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functions for interacting with the operating system.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PyAutoGUI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automate your GUI and programmatically control your keyboard and mouse.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win32clipboard 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sz="16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module which supports the Windows Clipboard API.</a:t>
            </a:r>
          </a:p>
          <a:p>
            <a:pPr algn="l"/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:- provide a convenient API to access Selenium Web Driver like Firefox, Chrome, etc.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BCFD57-5D5F-D125-B6F8-29FE2192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32" y="337407"/>
            <a:ext cx="184731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9069D-9E98-1A3F-43A2-CC21AA39C0B8}"/>
              </a:ext>
            </a:extLst>
          </p:cNvPr>
          <p:cNvSpPr txBox="1"/>
          <p:nvPr/>
        </p:nvSpPr>
        <p:spPr>
          <a:xfrm>
            <a:off x="368799" y="322532"/>
            <a:ext cx="53555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6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469726" y="544882"/>
            <a:ext cx="379131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Imported :</a:t>
            </a:r>
          </a:p>
        </p:txBody>
      </p:sp>
      <p:sp>
        <p:nvSpPr>
          <p:cNvPr id="1048722" name="Google Shape;263;p36"/>
          <p:cNvSpPr txBox="1"/>
          <p:nvPr/>
        </p:nvSpPr>
        <p:spPr>
          <a:xfrm>
            <a:off x="469726" y="1365336"/>
            <a:ext cx="7950432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pyttsx3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datetime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webbrowser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time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wolframalpha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requests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FB78B-8CE3-8758-3DCA-83D8CE805C9F}"/>
              </a:ext>
            </a:extLst>
          </p:cNvPr>
          <p:cNvSpPr txBox="1"/>
          <p:nvPr/>
        </p:nvSpPr>
        <p:spPr>
          <a:xfrm>
            <a:off x="413359" y="390993"/>
            <a:ext cx="5311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continuation</a:t>
            </a:r>
            <a:endParaRPr lang="en-GB" sz="3200" b="1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91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261;p3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sp>
        <p:nvSpPr>
          <p:cNvPr id="1048721" name="Google Shape;262;p36"/>
          <p:cNvSpPr txBox="1"/>
          <p:nvPr/>
        </p:nvSpPr>
        <p:spPr>
          <a:xfrm>
            <a:off x="393851" y="-60261"/>
            <a:ext cx="5111337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Comparison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839703E-8E2F-072E-8107-BC26F88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59390"/>
              </p:ext>
            </p:extLst>
          </p:nvPr>
        </p:nvGraphicFramePr>
        <p:xfrm>
          <a:off x="519829" y="1372844"/>
          <a:ext cx="7791190" cy="2922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014">
                  <a:extLst>
                    <a:ext uri="{9D8B030D-6E8A-4147-A177-3AD203B41FA5}">
                      <a16:colId xmlns:a16="http://schemas.microsoft.com/office/drawing/2014/main" val="296793924"/>
                    </a:ext>
                  </a:extLst>
                </a:gridCol>
                <a:gridCol w="2611113">
                  <a:extLst>
                    <a:ext uri="{9D8B030D-6E8A-4147-A177-3AD203B41FA5}">
                      <a16:colId xmlns:a16="http://schemas.microsoft.com/office/drawing/2014/main" val="3850792077"/>
                    </a:ext>
                  </a:extLst>
                </a:gridCol>
                <a:gridCol w="2597063">
                  <a:extLst>
                    <a:ext uri="{9D8B030D-6E8A-4147-A177-3AD203B41FA5}">
                      <a16:colId xmlns:a16="http://schemas.microsoft.com/office/drawing/2014/main" val="3157505128"/>
                    </a:ext>
                  </a:extLst>
                </a:gridCol>
              </a:tblGrid>
              <a:tr h="60626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38288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more effort to do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less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effort,eyes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free,hands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9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16533"/>
                  </a:ext>
                </a:extLst>
              </a:tr>
              <a:tr h="5788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615122"/>
                  </a:ext>
                </a:extLst>
              </a:tr>
              <a:tr h="5788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9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30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280;p38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  <p:sp>
        <p:nvSpPr>
          <p:cNvPr id="1048733" name="Google Shape;281;p38"/>
          <p:cNvSpPr txBox="1"/>
          <p:nvPr/>
        </p:nvSpPr>
        <p:spPr>
          <a:xfrm>
            <a:off x="388307" y="382043"/>
            <a:ext cx="586861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48734" name="Google Shape;283;p38"/>
          <p:cNvSpPr txBox="1"/>
          <p:nvPr/>
        </p:nvSpPr>
        <p:spPr>
          <a:xfrm>
            <a:off x="267725" y="1434231"/>
            <a:ext cx="8105924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smart voice assistant for employees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could help them with simple tasks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their efficiency,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productivity,minimizing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errors ,and freeing up employee bandwidth for more important tasks</a:t>
            </a:r>
          </a:p>
          <a:p>
            <a:pPr marL="127000" lvl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0" lvl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0" lvl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0" lvl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0" lvl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27000" lvl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Note: include screenshots as next page</a:t>
            </a:r>
          </a:p>
          <a:p>
            <a:pPr marL="127000" lvl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Also provide more </a:t>
            </a:r>
            <a:r>
              <a:rPr lang="en-US" sz="160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comparison results 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288;p39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  <p:sp>
        <p:nvSpPr>
          <p:cNvPr id="1048738" name="Google Shape;289;p39"/>
          <p:cNvSpPr txBox="1"/>
          <p:nvPr/>
        </p:nvSpPr>
        <p:spPr>
          <a:xfrm>
            <a:off x="311700" y="445925"/>
            <a:ext cx="3585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30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this be improved?</a:t>
            </a:r>
          </a:p>
        </p:txBody>
      </p:sp>
      <p:sp>
        <p:nvSpPr>
          <p:cNvPr id="1048739" name="Google Shape;290;p39"/>
          <p:cNvSpPr txBox="1"/>
          <p:nvPr/>
        </p:nvSpPr>
        <p:spPr>
          <a:xfrm>
            <a:off x="311700" y="1522000"/>
            <a:ext cx="7719000" cy="370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for more specific tasks.</a:t>
            </a:r>
          </a:p>
          <a:p>
            <a:pPr marL="412750" indent="-285750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Customization</a:t>
            </a:r>
          </a:p>
          <a:p>
            <a:pPr marL="412750" indent="-285750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voice assistant that can accept native languages also.</a:t>
            </a:r>
          </a:p>
          <a:p>
            <a:pPr marL="0" lvl="0" indent="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indent="-28575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0"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302;p41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  <p:sp>
        <p:nvSpPr>
          <p:cNvPr id="1048748" name="Google Shape;303;p41"/>
          <p:cNvSpPr txBox="1"/>
          <p:nvPr/>
        </p:nvSpPr>
        <p:spPr>
          <a:xfrm>
            <a:off x="300624" y="93945"/>
            <a:ext cx="4982476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this important?</a:t>
            </a:r>
            <a:endParaRPr sz="1600" b="1" i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49" name="Google Shape;304;p41"/>
          <p:cNvSpPr txBox="1"/>
          <p:nvPr/>
        </p:nvSpPr>
        <p:spPr>
          <a:xfrm>
            <a:off x="432148" y="1283917"/>
            <a:ext cx="8076409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a highly engaging user experience </a:t>
            </a:r>
          </a:p>
          <a:p>
            <a:pPr algn="l" fontAlgn="base"/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rustration free </a:t>
            </a:r>
          </a:p>
          <a:p>
            <a:pPr algn="l" fontAlgn="base"/>
            <a:endParaRPr lang="en-US" sz="16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24/7 support, without the costs</a:t>
            </a:r>
          </a:p>
          <a:p>
            <a:pPr algn="l" fontAlgn="base"/>
            <a:endParaRPr lang="en-US" sz="16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Builds your brand</a:t>
            </a:r>
          </a:p>
          <a:p>
            <a:pPr algn="l" fontAlgn="base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 user really wants </a:t>
            </a:r>
          </a:p>
          <a:p>
            <a:pPr algn="l" fontAlgn="base"/>
            <a:endParaRPr lang="en-US" sz="1600" b="0" i="0" dirty="0">
              <a:solidFill>
                <a:schemeClr val="tx1"/>
              </a:solidFill>
              <a:effectLst/>
              <a:latin typeface="Nunito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295;p40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  <p:sp>
        <p:nvSpPr>
          <p:cNvPr id="1048743" name="Google Shape;296;p40"/>
          <p:cNvSpPr txBox="1"/>
          <p:nvPr/>
        </p:nvSpPr>
        <p:spPr>
          <a:xfrm>
            <a:off x="311700" y="445925"/>
            <a:ext cx="3585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did we infer from this?</a:t>
            </a:r>
          </a:p>
        </p:txBody>
      </p:sp>
      <p:sp>
        <p:nvSpPr>
          <p:cNvPr id="1048744" name="Google Shape;297;p40"/>
          <p:cNvSpPr txBox="1"/>
          <p:nvPr/>
        </p:nvSpPr>
        <p:spPr>
          <a:xfrm>
            <a:off x="263047" y="1338725"/>
            <a:ext cx="8173232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Voice enabled personal assistant, in today's life style will be more effective in case of saving time and helpful to differently abled people, compared to that of previous days.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voice assistant, we have automated various services using a single voice command.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built using open source software modules with PyCharm community backing which can accommodate any updates shortly.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309;p42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  <p:sp>
        <p:nvSpPr>
          <p:cNvPr id="1048753" name="Google Shape;310;p42"/>
          <p:cNvSpPr txBox="1"/>
          <p:nvPr/>
        </p:nvSpPr>
        <p:spPr>
          <a:xfrm>
            <a:off x="368800" y="259178"/>
            <a:ext cx="4914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research works.</a:t>
            </a:r>
            <a:endParaRPr sz="1600" b="1" i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54" name="Google Shape;311;p42"/>
          <p:cNvSpPr txBox="1"/>
          <p:nvPr/>
        </p:nvSpPr>
        <p:spPr>
          <a:xfrm>
            <a:off x="368800" y="1098180"/>
            <a:ext cx="84951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P. Goel and A. Ganatra, "A Survey on Chatbot: Futuristic Conversational Agent for User Interaction," 2021 3rd International Conference on Signal Processing and Communication (ICPSC), 2021, pp. 736-740,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10.1109/ICSPC51351.2021.9451763.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H. Saibaba, S. F.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H. Raju, V.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C. Prasad, "Intelligent Voice Assistant by Using OpenCV Approach," 2021 Second International Conference on Electronics and Sustainable Communication Systems (ICESC), 2021, pp. 1586-1593,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10.1109/ICESC51422.2021.9532956.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www.pythonprogramming.net </a:t>
            </a:r>
          </a:p>
          <a:p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https://www.tutorialspoint.com/python/index.htm</a:t>
            </a:r>
          </a:p>
          <a:p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How to create a voice assistant using Python</a:t>
            </a:r>
            <a:endParaRPr lang="it-IT" sz="13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Google Shape;316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758" name="Google Shape;317;p43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368800" y="249210"/>
            <a:ext cx="404640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in Local Body &amp; MP Fund Management</a:t>
            </a:r>
            <a:endParaRPr sz="1600" b="1" i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1" name="Google Shape;77;p15"/>
          <p:cNvSpPr txBox="1"/>
          <p:nvPr/>
        </p:nvSpPr>
        <p:spPr>
          <a:xfrm>
            <a:off x="276216" y="1475868"/>
            <a:ext cx="6736714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Fund Allocation → Misaligned priorities, lack of data-driven strategy.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Project Prioritization → No systematic approach based on public demand &amp; feasibility.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&amp; Cost Overruns → Ineffective monitoring, bureaucratic inefficiencies.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&amp; Anomalies → Weak financial oversight, lack of transparency.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Public Engagement → Minimal citizen involvement, reduced accountability.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296F9-6AB9-A3C8-7198-D4963753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12" y="1142010"/>
            <a:ext cx="2818356" cy="31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1048606" name="Google Shape;85;p16"/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Statement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7" name="Google Shape;86;p16"/>
          <p:cNvSpPr txBox="1"/>
          <p:nvPr/>
        </p:nvSpPr>
        <p:spPr>
          <a:xfrm>
            <a:off x="959125" y="2313175"/>
            <a:ext cx="9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9" name="Google Shape;88;p16"/>
          <p:cNvSpPr txBox="1"/>
          <p:nvPr/>
        </p:nvSpPr>
        <p:spPr>
          <a:xfrm>
            <a:off x="469726" y="1365338"/>
            <a:ext cx="8318674" cy="191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Local Body and MP fund management, addressing inefficiencies, project delays, fraud risks, and lack of public engagement through a data-driven framework.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1048614" name="Google Shape;95;p17"/>
          <p:cNvSpPr txBox="1"/>
          <p:nvPr/>
        </p:nvSpPr>
        <p:spPr>
          <a:xfrm>
            <a:off x="368783" y="869644"/>
            <a:ext cx="8139775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1C1D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natural language processing to support peer-feedback in the age of artificial intelligence: A cross-disciplinary framework and a research agenda</a:t>
            </a:r>
          </a:p>
          <a:p>
            <a:pPr algn="just"/>
            <a:r>
              <a:rPr lang="en-IN" b="0" i="0" dirty="0">
                <a:solidFill>
                  <a:srgbClr val="76767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i="0" u="none" strike="noStrike" dirty="0">
                <a:solidFill>
                  <a:srgbClr val="76767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https://doi.org/10.1111/bjet.13336</a:t>
            </a:r>
            <a:endParaRPr lang="en-IN" b="0" i="0" dirty="0">
              <a:solidFill>
                <a:srgbClr val="76767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dvantages: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NLP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Peer-Feedback Process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NLP-Based Adaptive 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Terminological and Procedural Scheme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Cross-Disciplinary 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Education-Focused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Governance-Specific NLP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Real-World 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Integration with Financial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Scalability Issues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7" name="Google Shape;98;p17"/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624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5EE97ADD-165A-7C5C-BB6E-C0DB0D435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>
            <a:extLst>
              <a:ext uri="{FF2B5EF4-FFF2-40B4-BE49-F238E27FC236}">
                <a16:creationId xmlns:a16="http://schemas.microsoft.com/office/drawing/2014/main" id="{7F2B686F-96D7-D96A-A3DE-93AA83F24C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1048614" name="Google Shape;95;p17">
            <a:extLst>
              <a:ext uri="{FF2B5EF4-FFF2-40B4-BE49-F238E27FC236}">
                <a16:creationId xmlns:a16="http://schemas.microsoft.com/office/drawing/2014/main" id="{7120F6E5-CAE7-0F09-0A7F-5053D9D2F448}"/>
              </a:ext>
            </a:extLst>
          </p:cNvPr>
          <p:cNvSpPr txBox="1"/>
          <p:nvPr/>
        </p:nvSpPr>
        <p:spPr>
          <a:xfrm>
            <a:off x="368783" y="869644"/>
            <a:ext cx="8139775" cy="366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Government: Taking Stock and Moving Forward</a:t>
            </a:r>
          </a:p>
          <a:p>
            <a:pPr algn="just"/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https://doi.org/10.1177/08944393211034087</a:t>
            </a:r>
            <a:endParaRPr lang="en-IN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Policy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 of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Trustworthy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Assessment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Governance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Focus on AI in Government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Technical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NLP-Specific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Monitoring Discussion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Without Implementation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7" name="Google Shape;98;p17">
            <a:extLst>
              <a:ext uri="{FF2B5EF4-FFF2-40B4-BE49-F238E27FC236}">
                <a16:creationId xmlns:a16="http://schemas.microsoft.com/office/drawing/2014/main" id="{D3B8461B-CE67-722D-4509-E800C9691C9F}"/>
              </a:ext>
            </a:extLst>
          </p:cNvPr>
          <p:cNvSpPr txBox="1"/>
          <p:nvPr/>
        </p:nvSpPr>
        <p:spPr>
          <a:xfrm>
            <a:off x="368800" y="259178"/>
            <a:ext cx="4914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32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5B41EC1B-8C3E-2C1B-010F-0CFAD600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>
            <a:extLst>
              <a:ext uri="{FF2B5EF4-FFF2-40B4-BE49-F238E27FC236}">
                <a16:creationId xmlns:a16="http://schemas.microsoft.com/office/drawing/2014/main" id="{7EDB95F8-7F7F-49AE-4EFF-9E61CC498A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1048614" name="Google Shape;95;p17">
            <a:extLst>
              <a:ext uri="{FF2B5EF4-FFF2-40B4-BE49-F238E27FC236}">
                <a16:creationId xmlns:a16="http://schemas.microsoft.com/office/drawing/2014/main" id="{0F5F93C6-B1DE-9068-D0AF-EFABD602E81A}"/>
              </a:ext>
            </a:extLst>
          </p:cNvPr>
          <p:cNvSpPr txBox="1"/>
          <p:nvPr/>
        </p:nvSpPr>
        <p:spPr>
          <a:xfrm>
            <a:off x="368800" y="1151978"/>
            <a:ext cx="8139775" cy="409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P. Goel and A. Ganatra, "A Survey on Chatbot: Futuristic Conversational Agent for User Interaction," 2021 3rd International Conference on Signal Processing and Communication (ICPSC), 2021, pp. 736-740,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10.1109/ICSPC51351.2021.9451763.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good performance 					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Mishearing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 drops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data use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issues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7" name="Google Shape;98;p17">
            <a:extLst>
              <a:ext uri="{FF2B5EF4-FFF2-40B4-BE49-F238E27FC236}">
                <a16:creationId xmlns:a16="http://schemas.microsoft.com/office/drawing/2014/main" id="{10226798-2430-E4EB-8804-05C6F9C5ED7B}"/>
              </a:ext>
            </a:extLst>
          </p:cNvPr>
          <p:cNvSpPr txBox="1"/>
          <p:nvPr/>
        </p:nvSpPr>
        <p:spPr>
          <a:xfrm>
            <a:off x="368800" y="259178"/>
            <a:ext cx="49143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are researchers with this?</a:t>
            </a:r>
            <a:endParaRPr sz="1600" b="1" i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841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1048614" name="Google Shape;95;p17"/>
          <p:cNvSpPr txBox="1"/>
          <p:nvPr/>
        </p:nvSpPr>
        <p:spPr>
          <a:xfrm>
            <a:off x="368800" y="1196236"/>
            <a:ext cx="8139775" cy="4472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H. Saibaba, S. F.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H. Raju, V.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C.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Jadala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C. Prasad, "Intelligent Voice Assistant by Using OpenCV Approach," 2021 Second International Conference on Electronics and Sustainable Communication Systems (ICESC), 2021, pp. 1586-1593,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10.1109/ICESC51422.2021.9532956.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use					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</a:p>
          <a:p>
            <a:pPr algn="just"/>
            <a:r>
              <a:rPr lang="en-US" sz="1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Listening Problems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Reliance on a constant Web connection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Google Shape;98;p17"/>
          <p:cNvSpPr txBox="1"/>
          <p:nvPr/>
        </p:nvSpPr>
        <p:spPr>
          <a:xfrm>
            <a:off x="368800" y="259178"/>
            <a:ext cx="530549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continuation</a:t>
            </a:r>
            <a:endParaRPr sz="3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are researchers with this?</a:t>
            </a:r>
            <a:endParaRPr sz="1600" b="1" i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90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08558" y="476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sp>
        <p:nvSpPr>
          <p:cNvPr id="1048600" name="Google Shape;76;p15"/>
          <p:cNvSpPr txBox="1"/>
          <p:nvPr/>
        </p:nvSpPr>
        <p:spPr>
          <a:xfrm>
            <a:off x="673382" y="198410"/>
            <a:ext cx="40464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</a:p>
        </p:txBody>
      </p:sp>
      <p:sp>
        <p:nvSpPr>
          <p:cNvPr id="1048601" name="Google Shape;77;p15"/>
          <p:cNvSpPr txBox="1"/>
          <p:nvPr/>
        </p:nvSpPr>
        <p:spPr>
          <a:xfrm>
            <a:off x="400907" y="932454"/>
            <a:ext cx="8170944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Fund Allocation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equitable and need-based allocation of funds.AI/ML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Solution:Use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analytics to identify areas with the highest need based on socio-economic indicators (e.g., poverty levels, literacy rates, healthcare access).Employ clustering algorithms to group regions by development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priority.Use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models to suggest fund allocations that maximize impact.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projects that deliver the most benefit.AI/ML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Solution:Use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language processing (NLP) to analyze community feedback, survey responses, and project proposals to gauge public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demand.Implement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multi-criteria decision-making models to evaluate project feasibility, cost-effectiveness, and expected impact.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Fraud Detection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ComplianceProblem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Misuse or diversion of funds.AI/ML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Solution:Use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anomaly detection algorithms to identify irregularities in fund disbursement or expenditure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patterns.Apply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recognition to validate the completion of physical infrastructure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projects.Use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blockchain technology for transparent and tamper-proof transaction records.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Monitoring and Progress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projects are completed on time and within budget.AI/ML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Solution:Use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IoT-enabled devices for real-time tracking of construction and development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projects.Analyze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satellite imagery with computer vision to monitor large-scale infrastructure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projects.Build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systems using ML to visualize project status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1778</Words>
  <Application>Microsoft Office PowerPoint</Application>
  <PresentationFormat>On-screen Show (16:9)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Nunito Sans</vt:lpstr>
      <vt:lpstr>Proxima Nova</vt:lpstr>
      <vt:lpstr>Times New Roman</vt:lpstr>
      <vt:lpstr>Wingdings</vt:lpstr>
      <vt:lpstr>Simple Light</vt:lpstr>
      <vt:lpstr>Al-Driven Framework for Optimized Management of Local Body and MP Funds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2201117TI</dc:creator>
  <cp:lastModifiedBy>Ronal George</cp:lastModifiedBy>
  <cp:revision>345</cp:revision>
  <dcterms:created xsi:type="dcterms:W3CDTF">2022-07-18T14:48:45Z</dcterms:created>
  <dcterms:modified xsi:type="dcterms:W3CDTF">2025-02-06T08:55:29Z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bdd9cc79fe7c4977ac1ee73593679e37</vt:lpwstr>
  </property>
</Properties>
</file>