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</p:sldIdLst>
  <p:sldSz cx="9144000" cy="5143500" type="screen16x9"/>
  <p:notesSz cx="9144000" cy="51435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9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38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38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38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4895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81162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70273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54757" y="3903682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9B2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891594"/>
            <a:ext cx="9144000" cy="252095"/>
          </a:xfrm>
          <a:custGeom>
            <a:avLst/>
            <a:gdLst/>
            <a:ahLst/>
            <a:cxnLst/>
            <a:rect l="l" t="t" r="r" b="b"/>
            <a:pathLst>
              <a:path w="9144000" h="252095">
                <a:moveTo>
                  <a:pt x="9143999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19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233883"/>
            <a:ext cx="8374549" cy="753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A38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49" y="1253750"/>
            <a:ext cx="8193500" cy="2033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8378" y="4"/>
            <a:ext cx="3046095" cy="2030730"/>
            <a:chOff x="6098378" y="4"/>
            <a:chExt cx="3046095" cy="2030730"/>
          </a:xfrm>
        </p:grpSpPr>
        <p:sp>
          <p:nvSpPr>
            <p:cNvPr id="4" name="object 4"/>
            <p:cNvSpPr/>
            <p:nvPr/>
          </p:nvSpPr>
          <p:spPr>
            <a:xfrm>
              <a:off x="812880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463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3588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199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8378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8789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1125" y="1217911"/>
            <a:ext cx="5177790" cy="131766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algn="ctr">
              <a:lnSpc>
                <a:spcPts val="5030"/>
              </a:lnSpc>
              <a:spcBef>
                <a:spcPts val="275"/>
              </a:spcBef>
            </a:pPr>
            <a:r>
              <a:rPr sz="4200" spc="15" dirty="0">
                <a:solidFill>
                  <a:srgbClr val="FFFFFF"/>
                </a:solidFill>
              </a:rPr>
              <a:t>Predicting </a:t>
            </a:r>
            <a:r>
              <a:rPr lang="es-ES" sz="4200" spc="-105" dirty="0">
                <a:solidFill>
                  <a:srgbClr val="FFFFFF"/>
                </a:solidFill>
              </a:rPr>
              <a:t>Car </a:t>
            </a:r>
            <a:r>
              <a:rPr lang="es-ES" sz="4200" spc="-105" dirty="0" err="1">
                <a:solidFill>
                  <a:srgbClr val="FFFFFF"/>
                </a:solidFill>
              </a:rPr>
              <a:t>Accident</a:t>
            </a:r>
            <a:r>
              <a:rPr lang="es-ES" sz="4200" spc="-105" dirty="0">
                <a:solidFill>
                  <a:srgbClr val="FFFFFF"/>
                </a:solidFill>
              </a:rPr>
              <a:t> </a:t>
            </a:r>
            <a:r>
              <a:rPr lang="es-ES" sz="4200" spc="-105" dirty="0" err="1">
                <a:solidFill>
                  <a:srgbClr val="FFFFFF"/>
                </a:solidFill>
              </a:rPr>
              <a:t>Severity</a:t>
            </a:r>
            <a:r>
              <a:rPr lang="es-ES" sz="4200" spc="-105" dirty="0">
                <a:solidFill>
                  <a:srgbClr val="FFFFFF"/>
                </a:solidFill>
              </a:rPr>
              <a:t> </a:t>
            </a:r>
            <a:endParaRPr sz="4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70832"/>
            <a:ext cx="77247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pc="10" dirty="0" err="1"/>
              <a:t>Introduction</a:t>
            </a:r>
            <a:r>
              <a:rPr lang="es-CL" spc="10" dirty="0"/>
              <a:t>/Business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475249" y="1253750"/>
            <a:ext cx="7991475" cy="3084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800" spc="-50" dirty="0">
                <a:solidFill>
                  <a:srgbClr val="434343"/>
                </a:solidFill>
                <a:latin typeface="Arial"/>
                <a:cs typeface="Arial"/>
              </a:rPr>
              <a:t>More than 3,000 people die every day in the world, as a result of traffic accidents</a:t>
            </a:r>
            <a:r>
              <a:rPr sz="1800" spc="10" dirty="0">
                <a:solidFill>
                  <a:srgbClr val="434343"/>
                </a:solidFill>
                <a:latin typeface="Arial"/>
                <a:cs typeface="Arial"/>
              </a:rPr>
              <a:t>.</a:t>
            </a:r>
            <a:endParaRPr lang="es-ES" sz="1800" spc="10" dirty="0">
              <a:solidFill>
                <a:srgbClr val="434343"/>
              </a:solidFill>
              <a:latin typeface="Arial"/>
              <a:cs typeface="Arial"/>
            </a:endParaRPr>
          </a:p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latin typeface="Arial"/>
                <a:cs typeface="Arial"/>
              </a:rPr>
              <a:t>The World Health Organization (WHO) qualifies the situation of traffic accidents as a priority public health problem throughout the world.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800" spc="-35" dirty="0">
                <a:solidFill>
                  <a:srgbClr val="434343"/>
                </a:solidFill>
                <a:latin typeface="Arial"/>
                <a:cs typeface="Arial"/>
              </a:rPr>
              <a:t>In this </a:t>
            </a:r>
            <a:r>
              <a:rPr lang="en-US" sz="1800" spc="-35" dirty="0" err="1">
                <a:solidFill>
                  <a:srgbClr val="434343"/>
                </a:solidFill>
                <a:latin typeface="Arial"/>
                <a:cs typeface="Arial"/>
              </a:rPr>
              <a:t>proyect</a:t>
            </a:r>
            <a:r>
              <a:rPr lang="en-US" sz="1800" spc="-35" dirty="0">
                <a:solidFill>
                  <a:srgbClr val="434343"/>
                </a:solidFill>
                <a:latin typeface="Arial"/>
                <a:cs typeface="Arial"/>
              </a:rPr>
              <a:t> will build a model to predict the severity of an accident.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s-CL" spc="5" dirty="0" err="1">
                <a:solidFill>
                  <a:srgbClr val="434343"/>
                </a:solidFill>
                <a:latin typeface="Arial"/>
                <a:cs typeface="Arial"/>
              </a:rPr>
              <a:t>I</a:t>
            </a:r>
            <a:r>
              <a:rPr lang="es-CL" sz="1800" spc="5" dirty="0" err="1">
                <a:solidFill>
                  <a:srgbClr val="434343"/>
                </a:solidFill>
                <a:latin typeface="Arial"/>
                <a:cs typeface="Arial"/>
              </a:rPr>
              <a:t>nterested</a:t>
            </a:r>
            <a:r>
              <a:rPr lang="en-US" spc="5" dirty="0">
                <a:solidFill>
                  <a:srgbClr val="434343"/>
                </a:solidFill>
                <a:latin typeface="Arial"/>
                <a:cs typeface="Arial"/>
              </a:rPr>
              <a:t>:</a:t>
            </a:r>
            <a:endParaRPr lang="en-US" sz="18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lang="en-US" sz="1400" spc="-5" dirty="0">
                <a:solidFill>
                  <a:srgbClr val="434343"/>
                </a:solidFill>
                <a:latin typeface="Arial"/>
                <a:cs typeface="Arial"/>
              </a:rPr>
              <a:t>Drivers are interested in knowing the probabilities of a traffic accident to choose a better route, be careful when driving or postpone their trip.</a:t>
            </a: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lang="en-US" sz="1400" spc="-15" dirty="0">
                <a:solidFill>
                  <a:srgbClr val="434343"/>
                </a:solidFill>
                <a:latin typeface="Arial"/>
                <a:cs typeface="Arial"/>
              </a:rPr>
              <a:t>Responsible for transport in each country, to better understand the contributing factors and the relationships between them in order to introduce specific awareness campaigns and programs to reduce collision.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5001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/>
              <a:t>Data </a:t>
            </a:r>
            <a:r>
              <a:rPr sz="3000" spc="30" dirty="0"/>
              <a:t>acquisition </a:t>
            </a:r>
            <a:r>
              <a:rPr sz="3000" spc="-20" dirty="0"/>
              <a:t>and</a:t>
            </a:r>
            <a:r>
              <a:rPr sz="3000" spc="-300" dirty="0"/>
              <a:t> </a:t>
            </a:r>
            <a:r>
              <a:rPr sz="3000" dirty="0"/>
              <a:t>cleaning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9" y="1253750"/>
            <a:ext cx="7835265" cy="31444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800" spc="-30" dirty="0">
                <a:solidFill>
                  <a:srgbClr val="434343"/>
                </a:solidFill>
                <a:latin typeface="Arial"/>
                <a:cs typeface="Arial"/>
              </a:rPr>
              <a:t>Dataset called Data-Collisions.csv from the Seattle Department of Transportation for the period    between 1st January 2004 and 20th May 2020. </a:t>
            </a:r>
          </a:p>
          <a:p>
            <a:pPr marL="379095" marR="247015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US" sz="1800" spc="-30" dirty="0">
                <a:solidFill>
                  <a:srgbClr val="434343"/>
                </a:solidFill>
                <a:latin typeface="Arial"/>
                <a:cs typeface="Arial"/>
              </a:rPr>
              <a:t>This data set contain a total of 194,673 collision incidents with 37 attribute.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800" spc="-15" dirty="0">
                <a:solidFill>
                  <a:srgbClr val="434343"/>
                </a:solidFill>
                <a:latin typeface="Arial"/>
                <a:cs typeface="Arial"/>
              </a:rPr>
              <a:t>Dropped variables with many missing values and variables that do not add value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800" spc="-20" dirty="0">
                <a:solidFill>
                  <a:srgbClr val="434343"/>
                </a:solidFill>
                <a:latin typeface="Arial"/>
                <a:cs typeface="Arial"/>
              </a:rPr>
              <a:t>Dropped row with missing values.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800" spc="-35" dirty="0">
                <a:solidFill>
                  <a:srgbClr val="434343"/>
                </a:solidFill>
                <a:latin typeface="Arial"/>
                <a:cs typeface="Arial"/>
              </a:rPr>
              <a:t>Cleaned data contain a total of 182,895 collision incidents with </a:t>
            </a: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r>
              <a:rPr lang="en-US" spc="-35" dirty="0">
                <a:solidFill>
                  <a:srgbClr val="434343"/>
                </a:solidFill>
                <a:latin typeface="Arial"/>
                <a:cs typeface="Arial"/>
              </a:rPr>
              <a:t>      </a:t>
            </a:r>
            <a:r>
              <a:rPr lang="en-US" sz="1800" spc="-35" dirty="0">
                <a:solidFill>
                  <a:srgbClr val="434343"/>
                </a:solidFill>
                <a:latin typeface="Arial"/>
                <a:cs typeface="Arial"/>
              </a:rPr>
              <a:t>15 attribute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468800"/>
            <a:ext cx="79228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2800" spc="-25" dirty="0" err="1"/>
              <a:t>Exploratory</a:t>
            </a:r>
            <a:r>
              <a:rPr lang="es-CL" sz="2800" spc="-25" dirty="0"/>
              <a:t> Data </a:t>
            </a:r>
            <a:r>
              <a:rPr lang="es-CL" sz="2800" spc="-25" dirty="0" err="1"/>
              <a:t>Analysis</a:t>
            </a:r>
            <a:endParaRPr sz="2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B8313D-4196-48D4-9D67-DA5FD3CDCC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71585"/>
            <a:ext cx="2856865" cy="1685925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9570F048-90EE-4C8F-8E9D-76FD6C42B869}"/>
              </a:ext>
            </a:extLst>
          </p:cNvPr>
          <p:cNvSpPr txBox="1"/>
          <p:nvPr/>
        </p:nvSpPr>
        <p:spPr>
          <a:xfrm>
            <a:off x="609600" y="3081336"/>
            <a:ext cx="2112010" cy="17407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384">
              <a:lnSpc>
                <a:spcPct val="116100"/>
              </a:lnSpc>
              <a:spcBef>
                <a:spcPts val="100"/>
              </a:spcBef>
            </a:pPr>
            <a:r>
              <a:rPr lang="en-US" sz="1400" b="1" spc="5" dirty="0">
                <a:solidFill>
                  <a:srgbClr val="434343"/>
                </a:solidFill>
                <a:latin typeface="Arial"/>
                <a:cs typeface="Arial"/>
              </a:rPr>
              <a:t>TARGET VARIABLE: </a:t>
            </a:r>
            <a:r>
              <a:rPr lang="en-US" sz="1400" spc="5" dirty="0">
                <a:solidFill>
                  <a:srgbClr val="434343"/>
                </a:solidFill>
                <a:latin typeface="Arial"/>
                <a:cs typeface="Arial"/>
              </a:rPr>
              <a:t>The vast majority of accidents involve "property damage only collision" (1), and  only a 1/3 of accidents involve "injury collision“.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701CCE1-8B15-42F3-99DF-F480019F069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52800" y="1271585"/>
            <a:ext cx="5524500" cy="1562100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BF58FB57-F307-4118-A3F6-C76F969A5D56}"/>
              </a:ext>
            </a:extLst>
          </p:cNvPr>
          <p:cNvSpPr txBox="1"/>
          <p:nvPr/>
        </p:nvSpPr>
        <p:spPr>
          <a:xfrm>
            <a:off x="4876800" y="3081336"/>
            <a:ext cx="2057400" cy="9909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384">
              <a:lnSpc>
                <a:spcPct val="116100"/>
              </a:lnSpc>
              <a:spcBef>
                <a:spcPts val="100"/>
              </a:spcBef>
            </a:pPr>
            <a:r>
              <a:rPr lang="en-US" sz="1400" b="1" spc="5" dirty="0">
                <a:solidFill>
                  <a:srgbClr val="434343"/>
                </a:solidFill>
                <a:latin typeface="Arial"/>
                <a:cs typeface="Arial"/>
              </a:rPr>
              <a:t>CORRELATION: </a:t>
            </a:r>
            <a:r>
              <a:rPr lang="en-US" sz="1400" spc="5" dirty="0">
                <a:solidFill>
                  <a:srgbClr val="434343"/>
                </a:solidFill>
                <a:latin typeface="Arial"/>
                <a:cs typeface="Arial"/>
              </a:rPr>
              <a:t>not found correlation between variables numerical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33350"/>
            <a:ext cx="719328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3000" spc="-40" dirty="0" err="1"/>
              <a:t>Exploratory</a:t>
            </a:r>
            <a:r>
              <a:rPr lang="es-CL" sz="3000" spc="-40" dirty="0"/>
              <a:t> Data </a:t>
            </a:r>
            <a:r>
              <a:rPr lang="es-CL" sz="3000" spc="-40" dirty="0" err="1"/>
              <a:t>Analysis</a:t>
            </a:r>
            <a:r>
              <a:rPr lang="es-CL" sz="3000" spc="-40" dirty="0"/>
              <a:t> –</a:t>
            </a:r>
            <a:r>
              <a:rPr lang="es-CL" sz="3000" spc="-40" dirty="0" err="1"/>
              <a:t>Numerical</a:t>
            </a:r>
            <a:r>
              <a:rPr lang="es-CL" sz="3000" spc="-40" dirty="0"/>
              <a:t> variables</a:t>
            </a:r>
            <a:endParaRPr sz="3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F0529C9-BA97-405F-A0D1-7EDAF1CE6A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79421" y="1146340"/>
            <a:ext cx="3094990" cy="20764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4C5B0FD-0143-43EB-96A5-E39C80921B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2690" y="1069504"/>
            <a:ext cx="2693399" cy="207645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29CABB0-F2E7-48B7-931D-6E4E864A40D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79820" y="1223175"/>
            <a:ext cx="2933700" cy="1922780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34DA5C94-53A3-4695-8CFB-3FAA924870E2}"/>
              </a:ext>
            </a:extLst>
          </p:cNvPr>
          <p:cNvSpPr txBox="1"/>
          <p:nvPr/>
        </p:nvSpPr>
        <p:spPr>
          <a:xfrm>
            <a:off x="1066800" y="3299626"/>
            <a:ext cx="2693398" cy="241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384">
              <a:lnSpc>
                <a:spcPct val="116100"/>
              </a:lnSpc>
              <a:spcBef>
                <a:spcPts val="100"/>
              </a:spcBef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9F34750-8E4A-4F57-927D-2A3A33C14C5E}"/>
              </a:ext>
            </a:extLst>
          </p:cNvPr>
          <p:cNvSpPr txBox="1"/>
          <p:nvPr/>
        </p:nvSpPr>
        <p:spPr>
          <a:xfrm>
            <a:off x="685800" y="3335440"/>
            <a:ext cx="58077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High relationship between the number of accidents and the number of cars, it was decided to use the variable VEHCOUNT. At the same time high relationship between: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cars and people in the car, PERSONCOUNT </a:t>
            </a:r>
            <a:r>
              <a:rPr lang="en-US" sz="1600" dirty="0" err="1"/>
              <a:t>discarted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cars and pedestrians PEDCOUNT </a:t>
            </a:r>
            <a:r>
              <a:rPr lang="en-US" sz="1600" dirty="0" err="1"/>
              <a:t>discarted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18959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35" dirty="0"/>
              <a:t>Exploratory Data Analysis –Categorical Variables</a:t>
            </a:r>
            <a:endParaRPr sz="3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32E023-B7A8-40D7-9F8E-23E99E6EEE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86600" y="3114262"/>
            <a:ext cx="2057400" cy="1600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4C822A7-E16A-4020-8BBF-906883A8A75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10790" y="1123950"/>
            <a:ext cx="2095500" cy="192006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7F0B6CD-7324-454F-8A56-B32B0CE2EB1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66124" y="3070686"/>
            <a:ext cx="3781425" cy="16383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CB975D1-8E43-4DF5-9304-CD58677E8BE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414269" y="3086712"/>
            <a:ext cx="1672331" cy="16383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2CF00AD-760E-4C30-9FFA-2D24AE84B14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613910" y="979403"/>
            <a:ext cx="2303969" cy="199031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F60C86C-5D40-4509-934E-6939EC9AF3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2171" y="1123950"/>
            <a:ext cx="2634829" cy="199031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3E7C9EC-294F-4415-A566-28BFA9B32CA6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6984457" y="968944"/>
            <a:ext cx="2137111" cy="1990312"/>
          </a:xfrm>
          <a:prstGeom prst="rect">
            <a:avLst/>
          </a:prstGeom>
        </p:spPr>
      </p:pic>
      <p:sp>
        <p:nvSpPr>
          <p:cNvPr id="14" name="object 4">
            <a:extLst>
              <a:ext uri="{FF2B5EF4-FFF2-40B4-BE49-F238E27FC236}">
                <a16:creationId xmlns:a16="http://schemas.microsoft.com/office/drawing/2014/main" id="{7933E073-DAB6-4C66-867C-24CBDBED0467}"/>
              </a:ext>
            </a:extLst>
          </p:cNvPr>
          <p:cNvSpPr txBox="1"/>
          <p:nvPr/>
        </p:nvSpPr>
        <p:spPr>
          <a:xfrm>
            <a:off x="32171" y="3245212"/>
            <a:ext cx="1533953" cy="16391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384">
              <a:lnSpc>
                <a:spcPct val="116100"/>
              </a:lnSpc>
              <a:spcBef>
                <a:spcPts val="100"/>
              </a:spcBef>
            </a:pPr>
            <a:r>
              <a:rPr lang="es-ES" sz="1400" dirty="0">
                <a:latin typeface="Arial"/>
                <a:cs typeface="Arial"/>
              </a:rPr>
              <a:t>Used in </a:t>
            </a:r>
            <a:r>
              <a:rPr lang="es-ES" sz="1400" dirty="0" err="1">
                <a:latin typeface="Arial"/>
                <a:cs typeface="Arial"/>
              </a:rPr>
              <a:t>models</a:t>
            </a:r>
            <a:r>
              <a:rPr lang="es-ES" sz="1400" dirty="0">
                <a:latin typeface="Arial"/>
                <a:cs typeface="Arial"/>
              </a:rPr>
              <a:t>:</a:t>
            </a:r>
          </a:p>
          <a:p>
            <a:pPr marL="298450" marR="32384" indent="-285750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ES" sz="120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WEATHER,</a:t>
            </a:r>
          </a:p>
          <a:p>
            <a:pPr marL="298450" marR="32384" indent="-285750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/>
                <a:cs typeface="Arial"/>
              </a:rPr>
              <a:t>ROADCOND,</a:t>
            </a:r>
          </a:p>
          <a:p>
            <a:pPr marL="298450" marR="32384" indent="-285750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/>
                <a:cs typeface="Arial"/>
              </a:rPr>
              <a:t>LIGHTCOND,</a:t>
            </a:r>
          </a:p>
          <a:p>
            <a:pPr marL="298450" marR="32384" indent="-285750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/>
                <a:cs typeface="Arial"/>
              </a:rPr>
              <a:t>ADDRTYPE</a:t>
            </a:r>
          </a:p>
          <a:p>
            <a:pPr marL="298450" marR="32384" indent="-285750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/>
                <a:cs typeface="Arial"/>
              </a:rPr>
              <a:t>JUNCTIONTYPE</a:t>
            </a:r>
          </a:p>
          <a:p>
            <a:pPr marL="12700" marR="32384">
              <a:lnSpc>
                <a:spcPct val="116100"/>
              </a:lnSpc>
              <a:spcBef>
                <a:spcPts val="100"/>
              </a:spcBef>
            </a:pPr>
            <a:r>
              <a:rPr lang="en-US" sz="1400" dirty="0">
                <a:latin typeface="Arial"/>
                <a:cs typeface="Arial"/>
              </a:rPr>
              <a:t>	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232970"/>
            <a:ext cx="806386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3000" spc="-25" dirty="0"/>
              <a:t>Machine </a:t>
            </a:r>
            <a:r>
              <a:rPr lang="es-CL" sz="3000" spc="-25" dirty="0" err="1"/>
              <a:t>Learning</a:t>
            </a:r>
            <a:r>
              <a:rPr lang="es-CL" sz="3000" spc="-25" dirty="0"/>
              <a:t> </a:t>
            </a:r>
            <a:r>
              <a:rPr lang="es-CL" sz="3000" spc="-25" dirty="0" err="1"/>
              <a:t>Models</a:t>
            </a:r>
            <a:endParaRPr sz="3000" spc="1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90B56F3-8C14-43A6-ABA1-9674F297AD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19600" y="868228"/>
            <a:ext cx="4495800" cy="25336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AC4A0ED-D7DD-4633-A02A-91667807ED7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5800" y="998970"/>
            <a:ext cx="3048000" cy="227216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7C87644-0C5D-4949-9A7A-DDF2F2D54053}"/>
              </a:ext>
            </a:extLst>
          </p:cNvPr>
          <p:cNvSpPr txBox="1"/>
          <p:nvPr/>
        </p:nvSpPr>
        <p:spPr>
          <a:xfrm>
            <a:off x="34290" y="3271135"/>
            <a:ext cx="2438400" cy="1533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es-C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C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</a:t>
            </a:r>
          </a:p>
          <a:p>
            <a:pPr marL="285750" lvl="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CL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</a:t>
            </a:r>
            <a:r>
              <a:rPr lang="es-C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</a:t>
            </a:r>
            <a:endParaRPr lang="es-C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C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SVM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</a:t>
            </a:r>
            <a:r>
              <a:rPr lang="es-C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endParaRPr lang="es-C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6EE5262-D0E7-479E-80FA-4ADFC0831165}"/>
              </a:ext>
            </a:extLst>
          </p:cNvPr>
          <p:cNvSpPr txBox="1"/>
          <p:nvPr/>
        </p:nvSpPr>
        <p:spPr>
          <a:xfrm>
            <a:off x="2590800" y="3405234"/>
            <a:ext cx="3470912" cy="1397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 and Decision 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ees have the deficiency, that it is necessary to find the number of optimal neighbors k and the optimal depth,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 these cases they are k 25 and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max_dept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7</a:t>
            </a:r>
            <a:endParaRPr lang="es-C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233883"/>
            <a:ext cx="8374549" cy="400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lang="es-CL" sz="3000" spc="-25" dirty="0" err="1"/>
              <a:t>Models</a:t>
            </a:r>
            <a:r>
              <a:rPr lang="es-CL" sz="3000" spc="-25" dirty="0"/>
              <a:t> </a:t>
            </a:r>
            <a:r>
              <a:rPr lang="es-CL" sz="3000" spc="-25" dirty="0" err="1"/>
              <a:t>Evaluation</a:t>
            </a:r>
            <a:endParaRPr sz="3000" spc="25" dirty="0"/>
          </a:p>
        </p:txBody>
      </p:sp>
      <p:sp>
        <p:nvSpPr>
          <p:cNvPr id="4" name="object 4"/>
          <p:cNvSpPr txBox="1"/>
          <p:nvPr/>
        </p:nvSpPr>
        <p:spPr>
          <a:xfrm>
            <a:off x="4419600" y="1123950"/>
            <a:ext cx="3371850" cy="31277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s-ES" spc="10" dirty="0">
                <a:solidFill>
                  <a:srgbClr val="434343"/>
                </a:solidFill>
                <a:latin typeface="Arial"/>
                <a:cs typeface="Arial"/>
              </a:rPr>
              <a:t>Used Jaccard, F1-score and </a:t>
            </a:r>
            <a:r>
              <a:rPr lang="es-ES" spc="10" dirty="0" err="1">
                <a:solidFill>
                  <a:srgbClr val="434343"/>
                </a:solidFill>
                <a:latin typeface="Arial"/>
                <a:cs typeface="Arial"/>
              </a:rPr>
              <a:t>LogLoss</a:t>
            </a:r>
            <a:r>
              <a:rPr lang="es-ES" spc="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ES" spc="10" dirty="0" err="1">
                <a:solidFill>
                  <a:srgbClr val="434343"/>
                </a:solidFill>
                <a:latin typeface="Arial"/>
                <a:cs typeface="Arial"/>
              </a:rPr>
              <a:t>for</a:t>
            </a:r>
            <a:r>
              <a:rPr lang="es-ES" spc="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ES" spc="10" dirty="0" err="1">
                <a:solidFill>
                  <a:srgbClr val="434343"/>
                </a:solidFill>
                <a:latin typeface="Arial"/>
                <a:cs typeface="Arial"/>
              </a:rPr>
              <a:t>evaluation</a:t>
            </a:r>
            <a:r>
              <a:rPr lang="es-ES" spc="10" dirty="0">
                <a:solidFill>
                  <a:srgbClr val="434343"/>
                </a:solidFill>
                <a:latin typeface="Arial"/>
                <a:cs typeface="Arial"/>
              </a:rPr>
              <a:t>:</a:t>
            </a:r>
          </a:p>
          <a:p>
            <a:pPr marL="836294" marR="94615" lvl="1" indent="-336550">
              <a:lnSpc>
                <a:spcPct val="116100"/>
              </a:lnSpc>
              <a:buChar char="○"/>
              <a:tabLst>
                <a:tab pos="836294" algn="l"/>
                <a:tab pos="836930" algn="l"/>
              </a:tabLst>
            </a:pPr>
            <a:r>
              <a:rPr lang="es-ES" sz="1400" spc="-25" dirty="0" err="1">
                <a:solidFill>
                  <a:srgbClr val="434343"/>
                </a:solidFill>
                <a:latin typeface="Arial"/>
                <a:cs typeface="Arial"/>
              </a:rPr>
              <a:t>Best</a:t>
            </a:r>
            <a:r>
              <a:rPr lang="es-ES" sz="1400" spc="-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ES" sz="1400" spc="-25" dirty="0" err="1">
                <a:solidFill>
                  <a:srgbClr val="434343"/>
                </a:solidFill>
                <a:latin typeface="Arial"/>
                <a:cs typeface="Arial"/>
              </a:rPr>
              <a:t>model</a:t>
            </a:r>
            <a:r>
              <a:rPr lang="es-ES" sz="1400" spc="-25" dirty="0">
                <a:solidFill>
                  <a:srgbClr val="434343"/>
                </a:solidFill>
                <a:latin typeface="Arial"/>
                <a:cs typeface="Arial"/>
              </a:rPr>
              <a:t> are </a:t>
            </a:r>
            <a:r>
              <a:rPr lang="es-ES" sz="1400" spc="-25" dirty="0" err="1">
                <a:solidFill>
                  <a:srgbClr val="434343"/>
                </a:solidFill>
                <a:latin typeface="Arial"/>
                <a:cs typeface="Arial"/>
              </a:rPr>
              <a:t>Decision</a:t>
            </a:r>
            <a:r>
              <a:rPr lang="es-ES" sz="1400" spc="-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ES" sz="1400" spc="-25" dirty="0" err="1">
                <a:solidFill>
                  <a:srgbClr val="434343"/>
                </a:solidFill>
                <a:latin typeface="Arial"/>
                <a:cs typeface="Arial"/>
              </a:rPr>
              <a:t>Tree</a:t>
            </a:r>
            <a:r>
              <a:rPr lang="es-ES" sz="1400" spc="-25" dirty="0">
                <a:solidFill>
                  <a:srgbClr val="434343"/>
                </a:solidFill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836294" marR="543560" lvl="1" indent="-336550">
              <a:lnSpc>
                <a:spcPct val="116100"/>
              </a:lnSpc>
              <a:buChar char="○"/>
              <a:tabLst>
                <a:tab pos="836294" algn="l"/>
                <a:tab pos="836930" algn="l"/>
              </a:tabLst>
            </a:pPr>
            <a:r>
              <a:rPr lang="es-ES" sz="1400" spc="-25" dirty="0">
                <a:solidFill>
                  <a:srgbClr val="434343"/>
                </a:solidFill>
                <a:latin typeface="Arial"/>
                <a:cs typeface="Arial"/>
              </a:rPr>
              <a:t>KNN-SVM are Good </a:t>
            </a:r>
            <a:r>
              <a:rPr lang="es-ES" sz="1400" spc="-25" dirty="0" err="1">
                <a:solidFill>
                  <a:srgbClr val="434343"/>
                </a:solidFill>
                <a:latin typeface="Arial"/>
                <a:cs typeface="Arial"/>
              </a:rPr>
              <a:t>models</a:t>
            </a:r>
            <a:r>
              <a:rPr lang="es-ES" sz="1400" spc="-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ES" sz="1400" spc="-25" dirty="0" err="1">
                <a:solidFill>
                  <a:srgbClr val="434343"/>
                </a:solidFill>
                <a:latin typeface="Arial"/>
                <a:cs typeface="Arial"/>
              </a:rPr>
              <a:t>too</a:t>
            </a:r>
            <a:r>
              <a:rPr lang="es-ES" sz="1400" spc="-25" dirty="0">
                <a:solidFill>
                  <a:srgbClr val="434343"/>
                </a:solidFill>
                <a:latin typeface="Arial"/>
                <a:cs typeface="Arial"/>
              </a:rPr>
              <a:t>.</a:t>
            </a:r>
          </a:p>
          <a:p>
            <a:pPr marL="836294" marR="543560" lvl="1" indent="-336550">
              <a:lnSpc>
                <a:spcPct val="116100"/>
              </a:lnSpc>
              <a:buChar char="○"/>
              <a:tabLst>
                <a:tab pos="836294" algn="l"/>
                <a:tab pos="836930" algn="l"/>
              </a:tabLst>
            </a:pPr>
            <a:r>
              <a:rPr lang="en-US" sz="1400" spc="-25" dirty="0">
                <a:solidFill>
                  <a:srgbClr val="434343"/>
                </a:solidFill>
                <a:latin typeface="Arial"/>
                <a:cs typeface="Arial"/>
              </a:rPr>
              <a:t>The Logistic Regression model performs </a:t>
            </a:r>
            <a:r>
              <a:rPr lang="en-US" sz="1400" spc="-25" dirty="0" err="1">
                <a:solidFill>
                  <a:srgbClr val="434343"/>
                </a:solidFill>
                <a:latin typeface="Arial"/>
                <a:cs typeface="Arial"/>
              </a:rPr>
              <a:t>poorest.</a:t>
            </a:r>
            <a:r>
              <a:rPr sz="1400" spc="-10" dirty="0" err="1">
                <a:solidFill>
                  <a:srgbClr val="434343"/>
                </a:solidFill>
                <a:latin typeface="Arial"/>
                <a:cs typeface="Arial"/>
              </a:rPr>
              <a:t>Team</a:t>
            </a:r>
            <a:endParaRPr lang="es-ES" sz="1400" spc="-10" dirty="0">
              <a:solidFill>
                <a:srgbClr val="434343"/>
              </a:solidFill>
              <a:latin typeface="Arial"/>
              <a:cs typeface="Arial"/>
            </a:endParaRPr>
          </a:p>
          <a:p>
            <a:pPr marL="836294" marR="543560" lvl="1" indent="-336550">
              <a:lnSpc>
                <a:spcPct val="116100"/>
              </a:lnSpc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ES" sz="1400" spc="-10" dirty="0">
                <a:solidFill>
                  <a:srgbClr val="434343"/>
                </a:solidFill>
                <a:latin typeface="Arial"/>
                <a:cs typeface="Arial"/>
              </a:rPr>
              <a:t>In general, </a:t>
            </a:r>
            <a:r>
              <a:rPr lang="en-US" sz="1400" spc="-10" dirty="0">
                <a:solidFill>
                  <a:srgbClr val="434343"/>
                </a:solidFill>
                <a:latin typeface="Arial"/>
                <a:cs typeface="Arial"/>
              </a:rPr>
              <a:t>decent indices but with high possibility of improving models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70334E-99F7-4271-97A5-7D9BF003A3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733550"/>
            <a:ext cx="27432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5506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Conclusion </a:t>
            </a:r>
            <a:r>
              <a:rPr sz="3000" spc="-20" dirty="0"/>
              <a:t>and </a:t>
            </a:r>
            <a:r>
              <a:rPr sz="3000" spc="35" dirty="0"/>
              <a:t>future</a:t>
            </a:r>
            <a:r>
              <a:rPr sz="3000" spc="-275" dirty="0"/>
              <a:t> </a:t>
            </a:r>
            <a:r>
              <a:rPr sz="3000" spc="30" dirty="0"/>
              <a:t>directions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3400" y="1200150"/>
            <a:ext cx="7961630" cy="3169456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10" dirty="0">
                <a:solidFill>
                  <a:srgbClr val="434343"/>
                </a:solidFill>
                <a:latin typeface="Arial"/>
                <a:cs typeface="Arial"/>
              </a:rPr>
              <a:t>Built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useful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models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predict</a:t>
            </a:r>
            <a:r>
              <a:rPr lang="es-ES" sz="1800" spc="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ES" sz="1800" spc="15" dirty="0" err="1">
                <a:solidFill>
                  <a:srgbClr val="434343"/>
                </a:solidFill>
                <a:latin typeface="Arial"/>
                <a:cs typeface="Arial"/>
              </a:rPr>
              <a:t>accident</a:t>
            </a:r>
            <a:r>
              <a:rPr lang="es-ES" sz="1800" spc="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ES" sz="1800" spc="15" dirty="0" err="1">
                <a:solidFill>
                  <a:srgbClr val="434343"/>
                </a:solidFill>
                <a:latin typeface="Arial"/>
                <a:cs typeface="Arial"/>
              </a:rPr>
              <a:t>severity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.</a:t>
            </a:r>
            <a:endParaRPr lang="es-ES" sz="1800" dirty="0">
              <a:solidFill>
                <a:srgbClr val="434343"/>
              </a:solidFill>
              <a:latin typeface="Arial"/>
              <a:cs typeface="Arial"/>
            </a:endParaRPr>
          </a:p>
          <a:p>
            <a:pPr marL="836294" marR="0" lvl="1" indent="-336550" algn="l" defTabSz="914400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Tx/>
              <a:buSzTx/>
              <a:buFontTx/>
              <a:buChar char="○"/>
              <a:tabLst>
                <a:tab pos="836294" algn="l"/>
                <a:tab pos="836930" algn="l"/>
              </a:tabLst>
              <a:defRPr/>
            </a:pPr>
            <a:r>
              <a:rPr lang="en-US" sz="1800" dirty="0">
                <a:latin typeface="Arial"/>
                <a:cs typeface="Arial"/>
              </a:rPr>
              <a:t>The Decision Tree model perform best, with an average F1-score of 0.64 and Jaccard of 0.63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800" spc="-5" dirty="0">
                <a:solidFill>
                  <a:srgbClr val="434343"/>
                </a:solidFill>
                <a:latin typeface="Arial"/>
                <a:cs typeface="Arial"/>
              </a:rPr>
              <a:t>Accuracy</a:t>
            </a:r>
            <a:r>
              <a:rPr lang="en-US"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n-US" sz="1800" spc="70" dirty="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lang="en-US"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n-US" sz="18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lang="en-US"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n-US" sz="1800" spc="15" dirty="0">
                <a:solidFill>
                  <a:srgbClr val="434343"/>
                </a:solidFill>
                <a:latin typeface="Arial"/>
                <a:cs typeface="Arial"/>
              </a:rPr>
              <a:t>models</a:t>
            </a:r>
            <a:r>
              <a:rPr lang="en-US"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n-US" sz="1800" spc="-5" dirty="0">
                <a:solidFill>
                  <a:srgbClr val="434343"/>
                </a:solidFill>
                <a:latin typeface="Arial"/>
                <a:cs typeface="Arial"/>
              </a:rPr>
              <a:t>has</a:t>
            </a:r>
            <a:r>
              <a:rPr lang="en-US"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n-US" sz="1800" spc="30" dirty="0">
                <a:solidFill>
                  <a:srgbClr val="434343"/>
                </a:solidFill>
                <a:latin typeface="Arial"/>
                <a:cs typeface="Arial"/>
              </a:rPr>
              <a:t>room</a:t>
            </a:r>
            <a:r>
              <a:rPr lang="en-US"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n-US" sz="1800" spc="50" dirty="0">
                <a:solidFill>
                  <a:srgbClr val="434343"/>
                </a:solidFill>
                <a:latin typeface="Arial"/>
                <a:cs typeface="Arial"/>
              </a:rPr>
              <a:t>for</a:t>
            </a:r>
            <a:r>
              <a:rPr lang="en-US"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n-US" sz="1800" spc="5" dirty="0">
                <a:solidFill>
                  <a:srgbClr val="434343"/>
                </a:solidFill>
                <a:latin typeface="Arial"/>
                <a:cs typeface="Arial"/>
              </a:rPr>
              <a:t>improvement.</a:t>
            </a:r>
          </a:p>
          <a:p>
            <a:pPr marL="836294" marR="0" lvl="1" indent="-336550" algn="l" defTabSz="914400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Tx/>
              <a:buSzTx/>
              <a:buFontTx/>
              <a:buChar char="○"/>
              <a:tabLst>
                <a:tab pos="836294" algn="l"/>
                <a:tab pos="836930" algn="l"/>
              </a:tabLst>
              <a:defRPr/>
            </a:pPr>
            <a:r>
              <a:rPr lang="en-US" sz="1400" spc="-5" dirty="0">
                <a:solidFill>
                  <a:srgbClr val="434343"/>
                </a:solidFill>
                <a:latin typeface="Arial"/>
                <a:cs typeface="Arial"/>
              </a:rPr>
              <a:t>T</a:t>
            </a:r>
            <a:r>
              <a:rPr kumimoji="0" lang="en-US" sz="1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 best models have Jaccard and F1-score indexes close to 1 and in our case they are approximately 0.63</a:t>
            </a:r>
            <a:endParaRPr lang="en-US"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pc="-20" dirty="0">
                <a:solidFill>
                  <a:srgbClr val="434343"/>
                </a:solidFill>
                <a:latin typeface="Arial"/>
                <a:cs typeface="Arial"/>
              </a:rPr>
              <a:t>R</a:t>
            </a:r>
            <a:r>
              <a:rPr lang="en-US" sz="1800" spc="-20" dirty="0">
                <a:solidFill>
                  <a:srgbClr val="434343"/>
                </a:solidFill>
                <a:latin typeface="Arial"/>
                <a:cs typeface="Arial"/>
              </a:rPr>
              <a:t>evealing hidden patterns in predicting severity in accidents based on the features Weather, Road and Light conditions, </a:t>
            </a:r>
            <a:r>
              <a:rPr lang="en-US" sz="1800" spc="-20" dirty="0" err="1">
                <a:solidFill>
                  <a:srgbClr val="434343"/>
                </a:solidFill>
                <a:latin typeface="Arial"/>
                <a:cs typeface="Arial"/>
              </a:rPr>
              <a:t>addresstype</a:t>
            </a:r>
            <a:r>
              <a:rPr lang="en-US" sz="1800" spc="-20" dirty="0">
                <a:solidFill>
                  <a:srgbClr val="434343"/>
                </a:solidFill>
                <a:latin typeface="Arial"/>
                <a:cs typeface="Arial"/>
              </a:rPr>
              <a:t>, </a:t>
            </a:r>
            <a:r>
              <a:rPr lang="en-US" sz="1800" spc="-20" dirty="0" err="1">
                <a:solidFill>
                  <a:srgbClr val="434343"/>
                </a:solidFill>
                <a:latin typeface="Arial"/>
                <a:cs typeface="Arial"/>
              </a:rPr>
              <a:t>junctiontype</a:t>
            </a:r>
            <a:r>
              <a:rPr lang="en-US" sz="1800" spc="-20" dirty="0">
                <a:solidFill>
                  <a:srgbClr val="434343"/>
                </a:solidFill>
                <a:latin typeface="Arial"/>
                <a:cs typeface="Arial"/>
              </a:rPr>
              <a:t> and </a:t>
            </a:r>
            <a:r>
              <a:rPr lang="en-US" sz="1800" spc="-20" dirty="0" err="1">
                <a:solidFill>
                  <a:srgbClr val="434343"/>
                </a:solidFill>
                <a:latin typeface="Arial"/>
                <a:cs typeface="Arial"/>
              </a:rPr>
              <a:t>vehcount</a:t>
            </a:r>
            <a:r>
              <a:rPr lang="en-US" sz="1800" spc="20" dirty="0">
                <a:solidFill>
                  <a:srgbClr val="434343"/>
                </a:solidFill>
                <a:latin typeface="Arial"/>
                <a:cs typeface="Arial"/>
              </a:rPr>
              <a:t>.</a:t>
            </a:r>
            <a:endParaRPr lang="en-US"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pc="-1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lang="en-US" sz="1800" spc="-15" dirty="0">
                <a:solidFill>
                  <a:srgbClr val="434343"/>
                </a:solidFill>
                <a:latin typeface="Arial"/>
                <a:cs typeface="Arial"/>
              </a:rPr>
              <a:t>nother project can start to collect more information from other sources or directly from the roads.</a:t>
            </a:r>
            <a:r>
              <a:rPr sz="18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0629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</TotalTime>
  <Words>507</Words>
  <Application>Microsoft Office PowerPoint</Application>
  <PresentationFormat>Presentación en pantalla (16:9)</PresentationFormat>
  <Paragraphs>50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Predicting Car Accident Severity </vt:lpstr>
      <vt:lpstr>Introduction/Business</vt:lpstr>
      <vt:lpstr>Data acquisition and cleaning</vt:lpstr>
      <vt:lpstr>Exploratory Data Analysis</vt:lpstr>
      <vt:lpstr>Exploratory Data Analysis –Numerical variables</vt:lpstr>
      <vt:lpstr>Exploratory Data Analysis –Categorical Variables</vt:lpstr>
      <vt:lpstr>Machine Learning Models</vt:lpstr>
      <vt:lpstr>Models Evaluation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NBA player  improvement</dc:title>
  <cp:lastModifiedBy>Paulina</cp:lastModifiedBy>
  <cp:revision>10</cp:revision>
  <dcterms:created xsi:type="dcterms:W3CDTF">2020-10-15T04:35:32Z</dcterms:created>
  <dcterms:modified xsi:type="dcterms:W3CDTF">2020-10-15T15:37:24Z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