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7"/>
  </p:notesMasterIdLst>
  <p:sldIdLst>
    <p:sldId id="256" r:id="rId2"/>
    <p:sldId id="257" r:id="rId3"/>
    <p:sldId id="258" r:id="rId4"/>
    <p:sldId id="260" r:id="rId5"/>
    <p:sldId id="261" r:id="rId6"/>
    <p:sldId id="262" r:id="rId7"/>
    <p:sldId id="263" r:id="rId8"/>
    <p:sldId id="264" r:id="rId9"/>
    <p:sldId id="265" r:id="rId10"/>
    <p:sldId id="266" r:id="rId11"/>
    <p:sldId id="267" r:id="rId12"/>
    <p:sldId id="276" r:id="rId13"/>
    <p:sldId id="268" r:id="rId14"/>
    <p:sldId id="279" r:id="rId15"/>
    <p:sldId id="270" r:id="rId16"/>
    <p:sldId id="271" r:id="rId17"/>
    <p:sldId id="282" r:id="rId18"/>
    <p:sldId id="283" r:id="rId19"/>
    <p:sldId id="284" r:id="rId20"/>
    <p:sldId id="272" r:id="rId21"/>
    <p:sldId id="281" r:id="rId22"/>
    <p:sldId id="273" r:id="rId23"/>
    <p:sldId id="269" r:id="rId24"/>
    <p:sldId id="274" r:id="rId25"/>
    <p:sldId id="275"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277" r:id="rId44"/>
    <p:sldId id="278" r:id="rId45"/>
    <p:sldId id="302" r:id="rId46"/>
    <p:sldId id="304" r:id="rId47"/>
    <p:sldId id="303" r:id="rId48"/>
    <p:sldId id="305" r:id="rId49"/>
    <p:sldId id="306" r:id="rId50"/>
    <p:sldId id="307" r:id="rId51"/>
    <p:sldId id="308" r:id="rId52"/>
    <p:sldId id="309" r:id="rId53"/>
    <p:sldId id="311" r:id="rId54"/>
    <p:sldId id="325" r:id="rId55"/>
    <p:sldId id="326" r:id="rId56"/>
    <p:sldId id="327" r:id="rId57"/>
    <p:sldId id="360" r:id="rId58"/>
    <p:sldId id="329" r:id="rId59"/>
    <p:sldId id="330" r:id="rId60"/>
    <p:sldId id="331" r:id="rId61"/>
    <p:sldId id="332" r:id="rId62"/>
    <p:sldId id="405" r:id="rId63"/>
    <p:sldId id="310" r:id="rId64"/>
    <p:sldId id="313" r:id="rId65"/>
    <p:sldId id="314" r:id="rId66"/>
    <p:sldId id="315" r:id="rId67"/>
    <p:sldId id="316" r:id="rId68"/>
    <p:sldId id="317" r:id="rId69"/>
    <p:sldId id="318" r:id="rId70"/>
    <p:sldId id="319" r:id="rId71"/>
    <p:sldId id="320" r:id="rId72"/>
    <p:sldId id="321" r:id="rId73"/>
    <p:sldId id="324" r:id="rId74"/>
    <p:sldId id="334" r:id="rId75"/>
    <p:sldId id="335" r:id="rId76"/>
    <p:sldId id="333" r:id="rId77"/>
    <p:sldId id="336" r:id="rId78"/>
    <p:sldId id="337" r:id="rId79"/>
    <p:sldId id="338" r:id="rId80"/>
    <p:sldId id="339" r:id="rId81"/>
    <p:sldId id="340" r:id="rId82"/>
    <p:sldId id="341" r:id="rId83"/>
    <p:sldId id="342" r:id="rId84"/>
    <p:sldId id="346" r:id="rId85"/>
    <p:sldId id="347" r:id="rId86"/>
    <p:sldId id="349" r:id="rId87"/>
    <p:sldId id="343" r:id="rId88"/>
    <p:sldId id="323" r:id="rId89"/>
    <p:sldId id="344" r:id="rId90"/>
    <p:sldId id="350" r:id="rId91"/>
    <p:sldId id="351" r:id="rId92"/>
    <p:sldId id="345" r:id="rId93"/>
    <p:sldId id="352" r:id="rId94"/>
    <p:sldId id="353" r:id="rId95"/>
    <p:sldId id="354" r:id="rId96"/>
    <p:sldId id="355" r:id="rId97"/>
    <p:sldId id="322" r:id="rId98"/>
    <p:sldId id="356" r:id="rId99"/>
    <p:sldId id="357" r:id="rId100"/>
    <p:sldId id="358" r:id="rId101"/>
    <p:sldId id="359" r:id="rId102"/>
    <p:sldId id="382" r:id="rId103"/>
    <p:sldId id="373" r:id="rId104"/>
    <p:sldId id="375" r:id="rId105"/>
    <p:sldId id="374" r:id="rId106"/>
    <p:sldId id="376" r:id="rId107"/>
    <p:sldId id="377" r:id="rId108"/>
    <p:sldId id="378" r:id="rId109"/>
    <p:sldId id="379" r:id="rId110"/>
    <p:sldId id="380" r:id="rId111"/>
    <p:sldId id="381" r:id="rId112"/>
    <p:sldId id="361" r:id="rId113"/>
    <p:sldId id="362" r:id="rId114"/>
    <p:sldId id="363" r:id="rId115"/>
    <p:sldId id="364" r:id="rId116"/>
    <p:sldId id="365" r:id="rId117"/>
    <p:sldId id="366" r:id="rId118"/>
    <p:sldId id="368" r:id="rId119"/>
    <p:sldId id="367" r:id="rId120"/>
    <p:sldId id="369" r:id="rId121"/>
    <p:sldId id="370" r:id="rId122"/>
    <p:sldId id="371" r:id="rId123"/>
    <p:sldId id="372" r:id="rId124"/>
    <p:sldId id="383" r:id="rId125"/>
    <p:sldId id="384" r:id="rId126"/>
    <p:sldId id="385" r:id="rId127"/>
    <p:sldId id="401" r:id="rId128"/>
    <p:sldId id="402" r:id="rId129"/>
    <p:sldId id="403" r:id="rId130"/>
    <p:sldId id="388" r:id="rId131"/>
    <p:sldId id="386" r:id="rId132"/>
    <p:sldId id="387" r:id="rId133"/>
    <p:sldId id="390" r:id="rId134"/>
    <p:sldId id="389" r:id="rId135"/>
    <p:sldId id="391" r:id="rId136"/>
    <p:sldId id="392" r:id="rId137"/>
    <p:sldId id="393" r:id="rId138"/>
    <p:sldId id="394" r:id="rId139"/>
    <p:sldId id="396" r:id="rId140"/>
    <p:sldId id="395" r:id="rId141"/>
    <p:sldId id="397" r:id="rId142"/>
    <p:sldId id="398" r:id="rId143"/>
    <p:sldId id="399" r:id="rId144"/>
    <p:sldId id="400" r:id="rId145"/>
    <p:sldId id="404" r:id="rId14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029B760-6211-4B17-99F7-BBD6BC727BE4}">
          <p14:sldIdLst>
            <p14:sldId id="256"/>
          </p14:sldIdLst>
        </p14:section>
        <p14:section name="XML" id="{03CDFE30-D782-453D-8790-D680E261D6F7}">
          <p14:sldIdLst>
            <p14:sldId id="257"/>
            <p14:sldId id="258"/>
            <p14:sldId id="260"/>
            <p14:sldId id="261"/>
            <p14:sldId id="262"/>
            <p14:sldId id="263"/>
            <p14:sldId id="264"/>
            <p14:sldId id="265"/>
            <p14:sldId id="266"/>
            <p14:sldId id="267"/>
            <p14:sldId id="276"/>
            <p14:sldId id="268"/>
            <p14:sldId id="279"/>
            <p14:sldId id="270"/>
            <p14:sldId id="271"/>
            <p14:sldId id="282"/>
            <p14:sldId id="283"/>
            <p14:sldId id="284"/>
            <p14:sldId id="272"/>
            <p14:sldId id="281"/>
            <p14:sldId id="273"/>
            <p14:sldId id="269"/>
            <p14:sldId id="274"/>
            <p14:sldId id="275"/>
            <p14:sldId id="285"/>
            <p14:sldId id="286"/>
            <p14:sldId id="287"/>
            <p14:sldId id="288"/>
            <p14:sldId id="289"/>
            <p14:sldId id="290"/>
            <p14:sldId id="291"/>
            <p14:sldId id="292"/>
            <p14:sldId id="293"/>
            <p14:sldId id="294"/>
            <p14:sldId id="295"/>
            <p14:sldId id="296"/>
            <p14:sldId id="297"/>
            <p14:sldId id="298"/>
            <p14:sldId id="299"/>
            <p14:sldId id="300"/>
            <p14:sldId id="301"/>
            <p14:sldId id="277"/>
            <p14:sldId id="278"/>
            <p14:sldId id="302"/>
          </p14:sldIdLst>
        </p14:section>
        <p14:section name="XSD" id="{72E4D7A6-6714-4B59-99A1-11486DD62075}">
          <p14:sldIdLst>
            <p14:sldId id="304"/>
            <p14:sldId id="303"/>
            <p14:sldId id="305"/>
            <p14:sldId id="306"/>
            <p14:sldId id="307"/>
            <p14:sldId id="308"/>
            <p14:sldId id="309"/>
            <p14:sldId id="311"/>
            <p14:sldId id="325"/>
            <p14:sldId id="326"/>
            <p14:sldId id="327"/>
            <p14:sldId id="360"/>
            <p14:sldId id="329"/>
            <p14:sldId id="330"/>
            <p14:sldId id="331"/>
            <p14:sldId id="332"/>
            <p14:sldId id="405"/>
            <p14:sldId id="310"/>
            <p14:sldId id="313"/>
            <p14:sldId id="314"/>
            <p14:sldId id="315"/>
            <p14:sldId id="316"/>
            <p14:sldId id="317"/>
            <p14:sldId id="318"/>
            <p14:sldId id="319"/>
            <p14:sldId id="320"/>
            <p14:sldId id="321"/>
            <p14:sldId id="324"/>
            <p14:sldId id="334"/>
            <p14:sldId id="335"/>
            <p14:sldId id="333"/>
            <p14:sldId id="336"/>
            <p14:sldId id="337"/>
            <p14:sldId id="338"/>
            <p14:sldId id="339"/>
            <p14:sldId id="340"/>
            <p14:sldId id="341"/>
            <p14:sldId id="342"/>
            <p14:sldId id="346"/>
            <p14:sldId id="347"/>
            <p14:sldId id="349"/>
            <p14:sldId id="343"/>
            <p14:sldId id="323"/>
            <p14:sldId id="344"/>
            <p14:sldId id="350"/>
            <p14:sldId id="351"/>
            <p14:sldId id="345"/>
            <p14:sldId id="352"/>
            <p14:sldId id="353"/>
            <p14:sldId id="354"/>
            <p14:sldId id="355"/>
            <p14:sldId id="322"/>
            <p14:sldId id="356"/>
            <p14:sldId id="357"/>
            <p14:sldId id="358"/>
            <p14:sldId id="359"/>
          </p14:sldIdLst>
        </p14:section>
        <p14:section name="xPath" id="{FA8717ED-F5A9-4A80-B567-F3C94BE2CA2A}">
          <p14:sldIdLst>
            <p14:sldId id="382"/>
            <p14:sldId id="373"/>
            <p14:sldId id="375"/>
            <p14:sldId id="374"/>
            <p14:sldId id="376"/>
            <p14:sldId id="377"/>
            <p14:sldId id="378"/>
            <p14:sldId id="379"/>
            <p14:sldId id="380"/>
            <p14:sldId id="381"/>
          </p14:sldIdLst>
        </p14:section>
        <p14:section name="XSLT" id="{85AA8675-A8A1-405A-9EE6-1654A86FBA2B}">
          <p14:sldIdLst>
            <p14:sldId id="361"/>
            <p14:sldId id="362"/>
            <p14:sldId id="363"/>
            <p14:sldId id="364"/>
            <p14:sldId id="365"/>
            <p14:sldId id="366"/>
            <p14:sldId id="368"/>
            <p14:sldId id="367"/>
            <p14:sldId id="369"/>
            <p14:sldId id="370"/>
            <p14:sldId id="371"/>
            <p14:sldId id="372"/>
            <p14:sldId id="383"/>
            <p14:sldId id="384"/>
            <p14:sldId id="385"/>
            <p14:sldId id="401"/>
            <p14:sldId id="402"/>
            <p14:sldId id="403"/>
            <p14:sldId id="388"/>
            <p14:sldId id="386"/>
            <p14:sldId id="387"/>
            <p14:sldId id="390"/>
            <p14:sldId id="389"/>
            <p14:sldId id="391"/>
            <p14:sldId id="392"/>
            <p14:sldId id="393"/>
            <p14:sldId id="394"/>
            <p14:sldId id="396"/>
            <p14:sldId id="395"/>
            <p14:sldId id="397"/>
            <p14:sldId id="398"/>
            <p14:sldId id="399"/>
            <p14:sldId id="400"/>
            <p14:sldId id="4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007F"/>
    <a:srgbClr val="3F7F7F"/>
    <a:srgbClr val="2A00FF"/>
    <a:srgbClr val="7F00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45" autoAdjust="0"/>
    <p:restoredTop sz="80288" autoAdjust="0"/>
  </p:normalViewPr>
  <p:slideViewPr>
    <p:cSldViewPr>
      <p:cViewPr varScale="1">
        <p:scale>
          <a:sx n="59" d="100"/>
          <a:sy n="59" d="100"/>
        </p:scale>
        <p:origin x="72" y="330"/>
      </p:cViewPr>
      <p:guideLst>
        <p:guide orient="horz" pos="2160"/>
        <p:guide pos="2880"/>
      </p:guideLst>
    </p:cSldViewPr>
  </p:slideViewPr>
  <p:outlineViewPr>
    <p:cViewPr>
      <p:scale>
        <a:sx n="33" d="100"/>
        <a:sy n="33" d="100"/>
      </p:scale>
      <p:origin x="0" y="936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FE2BA-8F3B-4CF5-AE63-F0DE84746D8C}" type="datetimeFigureOut">
              <a:rPr lang="uk-UA" smtClean="0"/>
              <a:t>30.06.2017</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094A9-F722-44CE-BA7E-37668AA1A33C}" type="slidenum">
              <a:rPr lang="uk-UA" smtClean="0"/>
              <a:t>‹#›</a:t>
            </a:fld>
            <a:endParaRPr lang="uk-UA"/>
          </a:p>
        </p:txBody>
      </p:sp>
    </p:spTree>
    <p:extLst>
      <p:ext uri="{BB962C8B-B14F-4D97-AF65-F5344CB8AC3E}">
        <p14:creationId xmlns:p14="http://schemas.microsoft.com/office/powerpoint/2010/main" val="324421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64</a:t>
            </a:fld>
            <a:endParaRPr lang="uk-UA"/>
          </a:p>
        </p:txBody>
      </p:sp>
    </p:spTree>
    <p:extLst>
      <p:ext uri="{BB962C8B-B14F-4D97-AF65-F5344CB8AC3E}">
        <p14:creationId xmlns:p14="http://schemas.microsoft.com/office/powerpoint/2010/main" val="1883729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107</a:t>
            </a:fld>
            <a:endParaRPr lang="uk-UA"/>
          </a:p>
        </p:txBody>
      </p:sp>
    </p:spTree>
    <p:extLst>
      <p:ext uri="{BB962C8B-B14F-4D97-AF65-F5344CB8AC3E}">
        <p14:creationId xmlns:p14="http://schemas.microsoft.com/office/powerpoint/2010/main" val="773782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114</a:t>
            </a:fld>
            <a:endParaRPr lang="uk-UA"/>
          </a:p>
        </p:txBody>
      </p:sp>
    </p:spTree>
    <p:extLst>
      <p:ext uri="{BB962C8B-B14F-4D97-AF65-F5344CB8AC3E}">
        <p14:creationId xmlns:p14="http://schemas.microsoft.com/office/powerpoint/2010/main" val="184611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0" kern="1200" dirty="0" smtClean="0">
                <a:solidFill>
                  <a:schemeClr val="tx1"/>
                </a:solidFill>
                <a:effectLst/>
                <a:latin typeface="+mn-lt"/>
                <a:ea typeface="+mn-ea"/>
                <a:cs typeface="+mn-cs"/>
              </a:rPr>
              <a:t>Процесс преобразования исходного дерева в конечное осуществляется путем сопоставления так называемых образцов и шаблонов. Образец сравнивается с элементами исходного дерева, и по правилам шаблона происходит преобразование в набор узлов конечного дерева. Причем исходное и конечное деревья полностью отделены друг от друга.</a:t>
            </a:r>
          </a:p>
          <a:p>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Просмотр элементов исходного дерева направлен сверху вниз, от корня к листьям. Это свойство, а также эффективно организованная древовидная форма структуры данных позволяют разбивать описание представления документа на части и редактировать каждую из них по отдельности. Помимо</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редактирования у разработчика есть возможность использовать механизм взаимодействия этих частей. Это означает, что из любого места (с учетом сохранения корректности) сценария XSLT можно "вызвать" некоторый где-либо описанный набор правил и применить к текущему узлу. Такая модульность и возможность организации рекурсии добавляют значительную гибкость стилевым таблицам.</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118</a:t>
            </a:fld>
            <a:endParaRPr lang="uk-UA"/>
          </a:p>
        </p:txBody>
      </p:sp>
    </p:spTree>
    <p:extLst>
      <p:ext uri="{BB962C8B-B14F-4D97-AF65-F5344CB8AC3E}">
        <p14:creationId xmlns:p14="http://schemas.microsoft.com/office/powerpoint/2010/main" val="1295545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0" kern="1200" dirty="0" smtClean="0">
                <a:solidFill>
                  <a:schemeClr val="tx1"/>
                </a:solidFill>
                <a:effectLst/>
                <a:latin typeface="+mn-lt"/>
                <a:ea typeface="+mn-ea"/>
                <a:cs typeface="+mn-cs"/>
              </a:rPr>
              <a:t>Дело в том, что с импортом тесно связано понятие приоритета таблиц стилей. И если во время включения при дублировании деклараций возникает ошибка, то при импорте обрабатывается та декларация, которая имеет более высокий приоритет. Правило определения приоритета для импортированных стилевых таблиц можно сформулировать следующим образом.</a:t>
            </a:r>
          </a:p>
          <a:p>
            <a:r>
              <a:rPr lang="ru-RU" sz="1200" i="0" kern="1200" dirty="0" smtClean="0">
                <a:solidFill>
                  <a:schemeClr val="tx1"/>
                </a:solidFill>
                <a:effectLst/>
                <a:latin typeface="+mn-lt"/>
                <a:ea typeface="+mn-ea"/>
                <a:cs typeface="+mn-cs"/>
              </a:rPr>
              <a:t>При импортировании стилевых таблиц </a:t>
            </a:r>
            <a:r>
              <a:rPr lang="ru-RU" sz="1200" b="1" i="0" kern="1200" dirty="0" smtClean="0">
                <a:solidFill>
                  <a:schemeClr val="tx1"/>
                </a:solidFill>
                <a:effectLst/>
                <a:latin typeface="+mn-lt"/>
                <a:ea typeface="+mn-ea"/>
                <a:cs typeface="+mn-cs"/>
              </a:rPr>
              <a:t>строится дерево импорта</a:t>
            </a:r>
            <a:r>
              <a:rPr lang="ru-RU" sz="1200" i="0" kern="1200" dirty="0" smtClean="0">
                <a:solidFill>
                  <a:schemeClr val="tx1"/>
                </a:solidFill>
                <a:effectLst/>
                <a:latin typeface="+mn-lt"/>
                <a:ea typeface="+mn-ea"/>
                <a:cs typeface="+mn-cs"/>
              </a:rPr>
              <a:t>, корневым элементом которого является импортирующая таблица, элементами второго (следующего) уровня дерева — таблицы, импортированные в таблицу, представляющую корневой узел дерева импорта, третьего уровня — элементы, импортированные в таблицы, представляющие узлы второго уровня дерева и т. д. </a:t>
            </a:r>
          </a:p>
          <a:p>
            <a:r>
              <a:rPr lang="ru-RU" sz="1200" b="1" i="1" kern="1200" dirty="0" smtClean="0">
                <a:solidFill>
                  <a:schemeClr val="tx1"/>
                </a:solidFill>
                <a:effectLst/>
                <a:latin typeface="+mn-lt"/>
                <a:ea typeface="+mn-ea"/>
                <a:cs typeface="+mn-cs"/>
              </a:rPr>
              <a:t>Приоритет импортируемой таблицы стилей определяется номером уровня узла дерева импорта</a:t>
            </a:r>
            <a:r>
              <a:rPr lang="ru-RU" sz="1200" i="0" kern="1200" dirty="0" smtClean="0">
                <a:solidFill>
                  <a:schemeClr val="tx1"/>
                </a:solidFill>
                <a:effectLst/>
                <a:latin typeface="+mn-lt"/>
                <a:ea typeface="+mn-ea"/>
                <a:cs typeface="+mn-cs"/>
              </a:rPr>
              <a:t>. Самым высоким приоритетом обладает исходная таблица, которую никто не импортирует и которая представляет собой корень дерева импорта или его узел первого уровня.</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120</a:t>
            </a:fld>
            <a:endParaRPr lang="uk-UA"/>
          </a:p>
        </p:txBody>
      </p:sp>
    </p:spTree>
    <p:extLst>
      <p:ext uri="{BB962C8B-B14F-4D97-AF65-F5344CB8AC3E}">
        <p14:creationId xmlns:p14="http://schemas.microsoft.com/office/powerpoint/2010/main" val="233548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121</a:t>
            </a:fld>
            <a:endParaRPr lang="uk-UA"/>
          </a:p>
        </p:txBody>
      </p:sp>
    </p:spTree>
    <p:extLst>
      <p:ext uri="{BB962C8B-B14F-4D97-AF65-F5344CB8AC3E}">
        <p14:creationId xmlns:p14="http://schemas.microsoft.com/office/powerpoint/2010/main" val="2641538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132</a:t>
            </a:fld>
            <a:endParaRPr lang="uk-UA"/>
          </a:p>
        </p:txBody>
      </p:sp>
    </p:spTree>
    <p:extLst>
      <p:ext uri="{BB962C8B-B14F-4D97-AF65-F5344CB8AC3E}">
        <p14:creationId xmlns:p14="http://schemas.microsoft.com/office/powerpoint/2010/main" val="401810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65</a:t>
            </a:fld>
            <a:endParaRPr lang="uk-UA"/>
          </a:p>
        </p:txBody>
      </p:sp>
    </p:spTree>
    <p:extLst>
      <p:ext uri="{BB962C8B-B14F-4D97-AF65-F5344CB8AC3E}">
        <p14:creationId xmlns:p14="http://schemas.microsoft.com/office/powerpoint/2010/main" val="55324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66</a:t>
            </a:fld>
            <a:endParaRPr lang="uk-UA"/>
          </a:p>
        </p:txBody>
      </p:sp>
    </p:spTree>
    <p:extLst>
      <p:ext uri="{BB962C8B-B14F-4D97-AF65-F5344CB8AC3E}">
        <p14:creationId xmlns:p14="http://schemas.microsoft.com/office/powerpoint/2010/main" val="25794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67</a:t>
            </a:fld>
            <a:endParaRPr lang="uk-UA"/>
          </a:p>
        </p:txBody>
      </p:sp>
    </p:spTree>
    <p:extLst>
      <p:ext uri="{BB962C8B-B14F-4D97-AF65-F5344CB8AC3E}">
        <p14:creationId xmlns:p14="http://schemas.microsoft.com/office/powerpoint/2010/main" val="90903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68</a:t>
            </a:fld>
            <a:endParaRPr lang="uk-UA"/>
          </a:p>
        </p:txBody>
      </p:sp>
    </p:spTree>
    <p:extLst>
      <p:ext uri="{BB962C8B-B14F-4D97-AF65-F5344CB8AC3E}">
        <p14:creationId xmlns:p14="http://schemas.microsoft.com/office/powerpoint/2010/main" val="363803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69</a:t>
            </a:fld>
            <a:endParaRPr lang="uk-UA"/>
          </a:p>
        </p:txBody>
      </p:sp>
    </p:spTree>
    <p:extLst>
      <p:ext uri="{BB962C8B-B14F-4D97-AF65-F5344CB8AC3E}">
        <p14:creationId xmlns:p14="http://schemas.microsoft.com/office/powerpoint/2010/main" val="221248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70</a:t>
            </a:fld>
            <a:endParaRPr lang="uk-UA"/>
          </a:p>
        </p:txBody>
      </p:sp>
    </p:spTree>
    <p:extLst>
      <p:ext uri="{BB962C8B-B14F-4D97-AF65-F5344CB8AC3E}">
        <p14:creationId xmlns:p14="http://schemas.microsoft.com/office/powerpoint/2010/main" val="546347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71</a:t>
            </a:fld>
            <a:endParaRPr lang="uk-UA"/>
          </a:p>
        </p:txBody>
      </p:sp>
    </p:spTree>
    <p:extLst>
      <p:ext uri="{BB962C8B-B14F-4D97-AF65-F5344CB8AC3E}">
        <p14:creationId xmlns:p14="http://schemas.microsoft.com/office/powerpoint/2010/main" val="142482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54094A9-F722-44CE-BA7E-37668AA1A33C}" type="slidenum">
              <a:rPr lang="uk-UA" smtClean="0"/>
              <a:t>72</a:t>
            </a:fld>
            <a:endParaRPr lang="uk-UA"/>
          </a:p>
        </p:txBody>
      </p:sp>
    </p:spTree>
    <p:extLst>
      <p:ext uri="{BB962C8B-B14F-4D97-AF65-F5344CB8AC3E}">
        <p14:creationId xmlns:p14="http://schemas.microsoft.com/office/powerpoint/2010/main" val="387916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lvl1pPr>
              <a:defRPr b="1"/>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87E212-94B8-43A0-A32A-40F10AC1D5AD}" type="datetime1">
              <a:rPr lang="ru-RU" smtClean="0"/>
              <a:t>30.06.2017</a:t>
            </a:fld>
            <a:endParaRPr lang="ru-RU"/>
          </a:p>
        </p:txBody>
      </p:sp>
      <p:sp>
        <p:nvSpPr>
          <p:cNvPr id="5" name="Нижний колонтитул 4"/>
          <p:cNvSpPr>
            <a:spLocks noGrp="1"/>
          </p:cNvSpPr>
          <p:nvPr>
            <p:ph type="ftr" sz="quarter" idx="11"/>
          </p:nvPr>
        </p:nvSpPr>
        <p:spPr/>
        <p:txBody>
          <a:bodyPr/>
          <a:lstStyle>
            <a:lvl1pPr algn="l">
              <a:defRPr b="1">
                <a:solidFill>
                  <a:schemeClr val="bg1"/>
                </a:solidFill>
              </a:defRPr>
            </a:lvl1pPr>
          </a:lstStyle>
          <a:p>
            <a:r>
              <a:rPr lang="ru-RU" smtClean="0"/>
              <a:t>Мищеряков Ю.В. доц. каф. СТ</a:t>
            </a:r>
            <a:endParaRPr lang="ru-RU"/>
          </a:p>
        </p:txBody>
      </p:sp>
      <p:sp>
        <p:nvSpPr>
          <p:cNvPr id="6" name="Номер слайда 5"/>
          <p:cNvSpPr>
            <a:spLocks noGrp="1"/>
          </p:cNvSpPr>
          <p:nvPr>
            <p:ph type="sldNum" sz="quarter" idx="12"/>
          </p:nvPr>
        </p:nvSpPr>
        <p:spPr/>
        <p:txBody>
          <a:bodyPr/>
          <a:lstStyle>
            <a:lvl1pPr>
              <a:defRPr>
                <a:solidFill>
                  <a:schemeClr val="bg1"/>
                </a:solidFill>
                <a:latin typeface="Segoe UI Semibold" pitchFamily="34" charset="0"/>
              </a:defRPr>
            </a:lvl1pPr>
          </a:lstStyle>
          <a:p>
            <a:fld id="{C6690285-930E-402B-82BF-951CF32E4894}" type="slidenum">
              <a:rPr lang="ru-RU" smtClean="0"/>
              <a:t>‹#›</a:t>
            </a:fld>
            <a:endParaRPr lang="ru-RU"/>
          </a:p>
        </p:txBody>
      </p:sp>
    </p:spTree>
    <p:extLst>
      <p:ext uri="{BB962C8B-B14F-4D97-AF65-F5344CB8AC3E}">
        <p14:creationId xmlns:p14="http://schemas.microsoft.com/office/powerpoint/2010/main" val="1200585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DF1EE1-1030-46A2-8B32-22218E650846}" type="datetime1">
              <a:rPr lang="ru-RU" smtClean="0"/>
              <a:t>30.06.2017</a:t>
            </a:fld>
            <a:endParaRPr lang="ru-RU"/>
          </a:p>
        </p:txBody>
      </p:sp>
      <p:sp>
        <p:nvSpPr>
          <p:cNvPr id="5" name="Нижний колонтитул 4"/>
          <p:cNvSpPr>
            <a:spLocks noGrp="1"/>
          </p:cNvSpPr>
          <p:nvPr>
            <p:ph type="ftr" sz="quarter" idx="11"/>
          </p:nvPr>
        </p:nvSpPr>
        <p:spPr/>
        <p:txBody>
          <a:bodyPr/>
          <a:lstStyle/>
          <a:p>
            <a:r>
              <a:rPr lang="ru-RU" smtClean="0"/>
              <a:t>Мищеряков Ю.В. доц. каф. СТ</a:t>
            </a:r>
            <a:endParaRPr lang="ru-RU"/>
          </a:p>
        </p:txBody>
      </p:sp>
      <p:sp>
        <p:nvSpPr>
          <p:cNvPr id="6" name="Номер слайда 5"/>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267483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692696"/>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692696"/>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2335A40-5D3D-4406-8407-9110F8D0BDE5}" type="datetime1">
              <a:rPr lang="ru-RU" smtClean="0"/>
              <a:t>30.06.2017</a:t>
            </a:fld>
            <a:endParaRPr lang="ru-RU"/>
          </a:p>
        </p:txBody>
      </p:sp>
      <p:sp>
        <p:nvSpPr>
          <p:cNvPr id="5" name="Нижний колонтитул 4"/>
          <p:cNvSpPr>
            <a:spLocks noGrp="1"/>
          </p:cNvSpPr>
          <p:nvPr>
            <p:ph type="ftr" sz="quarter" idx="11"/>
          </p:nvPr>
        </p:nvSpPr>
        <p:spPr/>
        <p:txBody>
          <a:bodyPr/>
          <a:lstStyle/>
          <a:p>
            <a:r>
              <a:rPr lang="ru-RU" smtClean="0"/>
              <a:t>Мищеряков Ю.В. доц. каф. СТ</a:t>
            </a:r>
            <a:endParaRPr lang="ru-RU"/>
          </a:p>
        </p:txBody>
      </p:sp>
      <p:sp>
        <p:nvSpPr>
          <p:cNvPr id="6" name="Номер слайда 5"/>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12872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4805CB4-156C-4436-B54E-7CA843745047}" type="datetime1">
              <a:rPr lang="ru-RU" smtClean="0"/>
              <a:t>30.06.2017</a:t>
            </a:fld>
            <a:endParaRPr lang="ru-RU"/>
          </a:p>
        </p:txBody>
      </p:sp>
      <p:sp>
        <p:nvSpPr>
          <p:cNvPr id="5" name="Нижний колонтитул 4"/>
          <p:cNvSpPr>
            <a:spLocks noGrp="1"/>
          </p:cNvSpPr>
          <p:nvPr>
            <p:ph type="ftr" sz="quarter" idx="11"/>
          </p:nvPr>
        </p:nvSpPr>
        <p:spPr/>
        <p:txBody>
          <a:bodyPr/>
          <a:lstStyle/>
          <a:p>
            <a:r>
              <a:rPr lang="ru-RU" smtClean="0"/>
              <a:t>Мищеряков Ю.В. доц. каф. СТ</a:t>
            </a:r>
            <a:endParaRPr lang="ru-RU"/>
          </a:p>
        </p:txBody>
      </p:sp>
      <p:sp>
        <p:nvSpPr>
          <p:cNvPr id="6" name="Номер слайда 5"/>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331060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5F7D161-A405-4995-B904-100D1A9CAC1E}" type="datetime1">
              <a:rPr lang="ru-RU" smtClean="0"/>
              <a:t>30.06.2017</a:t>
            </a:fld>
            <a:endParaRPr lang="ru-RU"/>
          </a:p>
        </p:txBody>
      </p:sp>
      <p:sp>
        <p:nvSpPr>
          <p:cNvPr id="5" name="Нижний колонтитул 4"/>
          <p:cNvSpPr>
            <a:spLocks noGrp="1"/>
          </p:cNvSpPr>
          <p:nvPr>
            <p:ph type="ftr" sz="quarter" idx="11"/>
          </p:nvPr>
        </p:nvSpPr>
        <p:spPr/>
        <p:txBody>
          <a:bodyPr/>
          <a:lstStyle/>
          <a:p>
            <a:r>
              <a:rPr lang="ru-RU" smtClean="0"/>
              <a:t>Мищеряков Ю.В. доц. каф. СТ</a:t>
            </a:r>
            <a:endParaRPr lang="ru-RU"/>
          </a:p>
        </p:txBody>
      </p:sp>
      <p:sp>
        <p:nvSpPr>
          <p:cNvPr id="6" name="Номер слайда 5"/>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101152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2737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2737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1699416-42A5-4D1A-B019-C6DFBC1C28C2}" type="datetime1">
              <a:rPr lang="ru-RU" smtClean="0"/>
              <a:t>30.06.2017</a:t>
            </a:fld>
            <a:endParaRPr lang="ru-RU"/>
          </a:p>
        </p:txBody>
      </p:sp>
      <p:sp>
        <p:nvSpPr>
          <p:cNvPr id="6" name="Нижний колонтитул 5"/>
          <p:cNvSpPr>
            <a:spLocks noGrp="1"/>
          </p:cNvSpPr>
          <p:nvPr>
            <p:ph type="ftr" sz="quarter" idx="11"/>
          </p:nvPr>
        </p:nvSpPr>
        <p:spPr/>
        <p:txBody>
          <a:bodyPr/>
          <a:lstStyle/>
          <a:p>
            <a:r>
              <a:rPr lang="ru-RU" smtClean="0"/>
              <a:t>Мищеряков Ю.В. доц. каф. СТ</a:t>
            </a:r>
            <a:endParaRPr lang="ru-RU"/>
          </a:p>
        </p:txBody>
      </p:sp>
      <p:sp>
        <p:nvSpPr>
          <p:cNvPr id="7" name="Номер слайда 6"/>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35922699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85313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49289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85313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49289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DEFCDF4-C68E-4321-A1B4-10D8ADC98103}" type="datetime1">
              <a:rPr lang="ru-RU" smtClean="0"/>
              <a:t>30.06.2017</a:t>
            </a:fld>
            <a:endParaRPr lang="ru-RU"/>
          </a:p>
        </p:txBody>
      </p:sp>
      <p:sp>
        <p:nvSpPr>
          <p:cNvPr id="8" name="Нижний колонтитул 7"/>
          <p:cNvSpPr>
            <a:spLocks noGrp="1"/>
          </p:cNvSpPr>
          <p:nvPr>
            <p:ph type="ftr" sz="quarter" idx="11"/>
          </p:nvPr>
        </p:nvSpPr>
        <p:spPr/>
        <p:txBody>
          <a:bodyPr/>
          <a:lstStyle/>
          <a:p>
            <a:r>
              <a:rPr lang="ru-RU" smtClean="0"/>
              <a:t>Мищеряков Ю.В. доц. каф. СТ</a:t>
            </a:r>
            <a:endParaRPr lang="ru-RU"/>
          </a:p>
        </p:txBody>
      </p:sp>
      <p:sp>
        <p:nvSpPr>
          <p:cNvPr id="9" name="Номер слайда 8"/>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2373958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87B7467-90CE-4136-989E-4F4670ECD0ED}" type="datetime1">
              <a:rPr lang="ru-RU" smtClean="0"/>
              <a:t>30.06.2017</a:t>
            </a:fld>
            <a:endParaRPr lang="ru-RU"/>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6771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49FA335-7DE9-4EB6-945C-1BB3EB48CCCE}" type="datetime1">
              <a:rPr lang="ru-RU" smtClean="0"/>
              <a:t>30.06.2017</a:t>
            </a:fld>
            <a:endParaRPr lang="ru-RU"/>
          </a:p>
        </p:txBody>
      </p:sp>
      <p:sp>
        <p:nvSpPr>
          <p:cNvPr id="3" name="Нижний колонтитул 2"/>
          <p:cNvSpPr>
            <a:spLocks noGrp="1"/>
          </p:cNvSpPr>
          <p:nvPr>
            <p:ph type="ftr" sz="quarter" idx="11"/>
          </p:nvPr>
        </p:nvSpPr>
        <p:spPr/>
        <p:txBody>
          <a:bodyPr/>
          <a:lstStyle/>
          <a:p>
            <a:r>
              <a:rPr lang="ru-RU" smtClean="0"/>
              <a:t>Мищеряков Ю.В. доц. каф. СТ</a:t>
            </a:r>
            <a:endParaRPr lang="ru-RU"/>
          </a:p>
        </p:txBody>
      </p:sp>
      <p:sp>
        <p:nvSpPr>
          <p:cNvPr id="4" name="Номер слайда 3"/>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10692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92696"/>
            <a:ext cx="3008313" cy="1090042"/>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692696"/>
            <a:ext cx="5111750" cy="57811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782738"/>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1FFE3CD-BD76-4E27-9F0A-031DA0B3C20B}" type="datetime1">
              <a:rPr lang="ru-RU" smtClean="0"/>
              <a:t>30.06.2017</a:t>
            </a:fld>
            <a:endParaRPr lang="ru-RU"/>
          </a:p>
        </p:txBody>
      </p:sp>
      <p:sp>
        <p:nvSpPr>
          <p:cNvPr id="6" name="Нижний колонтитул 5"/>
          <p:cNvSpPr>
            <a:spLocks noGrp="1"/>
          </p:cNvSpPr>
          <p:nvPr>
            <p:ph type="ftr" sz="quarter" idx="11"/>
          </p:nvPr>
        </p:nvSpPr>
        <p:spPr/>
        <p:txBody>
          <a:bodyPr/>
          <a:lstStyle/>
          <a:p>
            <a:r>
              <a:rPr lang="ru-RU" smtClean="0"/>
              <a:t>Мищеряков Ю.В. доц. каф. СТ</a:t>
            </a:r>
            <a:endParaRPr lang="ru-RU"/>
          </a:p>
        </p:txBody>
      </p:sp>
      <p:sp>
        <p:nvSpPr>
          <p:cNvPr id="7" name="Номер слайда 6"/>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27339386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5024537"/>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83671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59127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732426F-FD97-4039-BCD4-19119B63F475}" type="datetime1">
              <a:rPr lang="ru-RU" smtClean="0"/>
              <a:t>30.06.2017</a:t>
            </a:fld>
            <a:endParaRPr lang="ru-RU"/>
          </a:p>
        </p:txBody>
      </p:sp>
      <p:sp>
        <p:nvSpPr>
          <p:cNvPr id="6" name="Нижний колонтитул 5"/>
          <p:cNvSpPr>
            <a:spLocks noGrp="1"/>
          </p:cNvSpPr>
          <p:nvPr>
            <p:ph type="ftr" sz="quarter" idx="11"/>
          </p:nvPr>
        </p:nvSpPr>
        <p:spPr/>
        <p:txBody>
          <a:bodyPr/>
          <a:lstStyle/>
          <a:p>
            <a:r>
              <a:rPr lang="ru-RU" smtClean="0"/>
              <a:t>Мищеряков Ю.В. доц. каф. СТ</a:t>
            </a:r>
            <a:endParaRPr lang="ru-RU"/>
          </a:p>
        </p:txBody>
      </p:sp>
      <p:sp>
        <p:nvSpPr>
          <p:cNvPr id="7" name="Номер слайда 6"/>
          <p:cNvSpPr>
            <a:spLocks noGrp="1"/>
          </p:cNvSpPr>
          <p:nvPr>
            <p:ph type="sldNum" sz="quarter" idx="12"/>
          </p:nvPr>
        </p:nvSpPr>
        <p:spPr/>
        <p:txBody>
          <a:bodyPr/>
          <a:lstStyle/>
          <a:p>
            <a:fld id="{C6690285-930E-402B-82BF-951CF32E4894}" type="slidenum">
              <a:rPr lang="ru-RU" smtClean="0"/>
              <a:t>‹#›</a:t>
            </a:fld>
            <a:endParaRPr lang="ru-RU"/>
          </a:p>
        </p:txBody>
      </p:sp>
    </p:spTree>
    <p:extLst>
      <p:ext uri="{BB962C8B-B14F-4D97-AF65-F5344CB8AC3E}">
        <p14:creationId xmlns:p14="http://schemas.microsoft.com/office/powerpoint/2010/main" val="312698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1824"/>
            <a:ext cx="8229600" cy="1143000"/>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457200" y="1946250"/>
            <a:ext cx="82296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6136478" y="6597352"/>
            <a:ext cx="2133600" cy="260648"/>
          </a:xfrm>
          <a:prstGeom prst="rect">
            <a:avLst/>
          </a:prstGeom>
        </p:spPr>
        <p:txBody>
          <a:bodyPr vert="horz" lIns="91440" tIns="45720" rIns="91440" bIns="45720" rtlCol="0" anchor="ctr"/>
          <a:lstStyle>
            <a:lvl1pPr algn="r">
              <a:defRPr sz="1200">
                <a:solidFill>
                  <a:schemeClr val="tx1">
                    <a:tint val="75000"/>
                  </a:schemeClr>
                </a:solidFill>
              </a:defRPr>
            </a:lvl1pPr>
          </a:lstStyle>
          <a:p>
            <a:fld id="{40F6A5D6-6FC6-4EDA-BE01-18557C8857D9}" type="datetime1">
              <a:rPr lang="ru-RU" smtClean="0"/>
              <a:t>30.06.2017</a:t>
            </a:fld>
            <a:endParaRPr lang="ru-RU"/>
          </a:p>
        </p:txBody>
      </p:sp>
      <p:sp>
        <p:nvSpPr>
          <p:cNvPr id="5" name="Нижний колонтитул 4"/>
          <p:cNvSpPr>
            <a:spLocks noGrp="1"/>
          </p:cNvSpPr>
          <p:nvPr>
            <p:ph type="ftr" sz="quarter" idx="3"/>
          </p:nvPr>
        </p:nvSpPr>
        <p:spPr>
          <a:xfrm>
            <a:off x="0" y="6597352"/>
            <a:ext cx="5868144" cy="260648"/>
          </a:xfrm>
          <a:prstGeom prst="rect">
            <a:avLst/>
          </a:prstGeom>
        </p:spPr>
        <p:txBody>
          <a:bodyPr vert="horz" lIns="91440" tIns="45720" rIns="91440" bIns="45720" rtlCol="0" anchor="ctr"/>
          <a:lstStyle>
            <a:lvl1pPr algn="l">
              <a:defRPr sz="1200">
                <a:solidFill>
                  <a:schemeClr val="bg1"/>
                </a:solidFill>
              </a:defRPr>
            </a:lvl1pPr>
          </a:lstStyle>
          <a:p>
            <a:r>
              <a:rPr lang="ru-RU" smtClean="0"/>
              <a:t>Мищеряков Ю.В. доц. каф. СТ</a:t>
            </a:r>
            <a:endParaRPr lang="ru-RU"/>
          </a:p>
        </p:txBody>
      </p:sp>
      <p:sp>
        <p:nvSpPr>
          <p:cNvPr id="6" name="Номер слайда 5"/>
          <p:cNvSpPr>
            <a:spLocks noGrp="1"/>
          </p:cNvSpPr>
          <p:nvPr>
            <p:ph type="sldNum" sz="quarter" idx="4"/>
          </p:nvPr>
        </p:nvSpPr>
        <p:spPr>
          <a:xfrm>
            <a:off x="8512741" y="6597352"/>
            <a:ext cx="622815" cy="260648"/>
          </a:xfrm>
          <a:prstGeom prst="rect">
            <a:avLst/>
          </a:prstGeom>
        </p:spPr>
        <p:txBody>
          <a:bodyPr vert="horz" lIns="91440" tIns="45720" rIns="91440" bIns="45720" rtlCol="0" anchor="ctr"/>
          <a:lstStyle>
            <a:lvl1pPr algn="r">
              <a:defRPr sz="1200">
                <a:solidFill>
                  <a:schemeClr val="tx1">
                    <a:tint val="75000"/>
                  </a:schemeClr>
                </a:solidFill>
              </a:defRPr>
            </a:lvl1pPr>
          </a:lstStyle>
          <a:p>
            <a:fld id="{C6690285-930E-402B-82BF-951CF32E4894}" type="slidenum">
              <a:rPr lang="ru-RU" smtClean="0"/>
              <a:t>‹#›</a:t>
            </a:fld>
            <a:endParaRPr lang="ru-RU"/>
          </a:p>
        </p:txBody>
      </p:sp>
    </p:spTree>
    <p:extLst>
      <p:ext uri="{BB962C8B-B14F-4D97-AF65-F5344CB8AC3E}">
        <p14:creationId xmlns:p14="http://schemas.microsoft.com/office/powerpoint/2010/main" val="1967261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b="0" kern="1200">
          <a:solidFill>
            <a:schemeClr val="tx1"/>
          </a:solidFill>
          <a:latin typeface="Segoe WP Black" pitchFamily="34" charset="0"/>
          <a:ea typeface="+mj-ea"/>
          <a:cs typeface="+mj-cs"/>
        </a:defRPr>
      </a:lvl1pPr>
    </p:titleStyle>
    <p:bodyStyle>
      <a:lvl1pPr marL="342900" indent="-342900" algn="l" defTabSz="914400" rtl="0" eaLnBrk="1" latinLnBrk="0" hangingPunct="1">
        <a:spcBef>
          <a:spcPct val="20000"/>
        </a:spcBef>
        <a:buFontTx/>
        <a:buBlip>
          <a:blip r:embed="rId14"/>
        </a:buBlip>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435E"/>
        </a:buClr>
        <a:buFont typeface="Segoe UI Symbo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www.w3.org/1999/XSL/Transfor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org/TR/2008/REC-xml-20081126/#NT-Nam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nure.ua/i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Интернет технологии</a:t>
            </a:r>
            <a:endParaRPr lang="uk-UA" dirty="0"/>
          </a:p>
        </p:txBody>
      </p:sp>
      <p:sp>
        <p:nvSpPr>
          <p:cNvPr id="3" name="Подзаголовок 2"/>
          <p:cNvSpPr>
            <a:spLocks noGrp="1"/>
          </p:cNvSpPr>
          <p:nvPr>
            <p:ph type="subTitle" idx="1"/>
          </p:nvPr>
        </p:nvSpPr>
        <p:spPr/>
        <p:txBody>
          <a:bodyPr/>
          <a:lstStyle/>
          <a:p>
            <a:r>
              <a:rPr lang="ru-RU" dirty="0"/>
              <a:t>АВТОР: </a:t>
            </a:r>
          </a:p>
          <a:p>
            <a:r>
              <a:rPr lang="ru-RU" dirty="0"/>
              <a:t>ДОЦ. КАФ. СТ МИЩЕРЯКОВ Ю.В</a:t>
            </a:r>
            <a:r>
              <a:rPr lang="ru-RU" dirty="0" smtClean="0"/>
              <a:t>.</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a:t>
            </a:fld>
            <a:endParaRPr lang="ru-RU"/>
          </a:p>
        </p:txBody>
      </p:sp>
    </p:spTree>
    <p:extLst>
      <p:ext uri="{BB962C8B-B14F-4D97-AF65-F5344CB8AC3E}">
        <p14:creationId xmlns:p14="http://schemas.microsoft.com/office/powerpoint/2010/main" val="1314563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XML – </a:t>
            </a:r>
            <a:r>
              <a:rPr lang="uk-UA" dirty="0" smtClean="0"/>
              <a:t>ЯЗЫК</a:t>
            </a:r>
            <a:endParaRPr lang="uk-UA" dirty="0"/>
          </a:p>
        </p:txBody>
      </p:sp>
      <p:sp>
        <p:nvSpPr>
          <p:cNvPr id="3" name="Объект 2"/>
          <p:cNvSpPr>
            <a:spLocks noGrp="1"/>
          </p:cNvSpPr>
          <p:nvPr>
            <p:ph idx="1"/>
          </p:nvPr>
        </p:nvSpPr>
        <p:spPr/>
        <p:txBody>
          <a:bodyPr>
            <a:normAutofit fontScale="92500" lnSpcReduction="20000"/>
          </a:bodyPr>
          <a:lstStyle/>
          <a:p>
            <a:r>
              <a:rPr lang="ru-RU" dirty="0"/>
              <a:t>XML является формальным языком разметки документов</a:t>
            </a:r>
          </a:p>
          <a:p>
            <a:r>
              <a:rPr lang="ru-RU" dirty="0"/>
              <a:t>Документ имеет физическую и логическую структуру</a:t>
            </a:r>
          </a:p>
          <a:p>
            <a:pPr lvl="1"/>
            <a:r>
              <a:rPr lang="ru-RU" dirty="0"/>
              <a:t>Физическая:</a:t>
            </a:r>
          </a:p>
          <a:p>
            <a:pPr lvl="2"/>
            <a:r>
              <a:rPr lang="ru-RU" dirty="0"/>
              <a:t>Состоит из элементов, </a:t>
            </a:r>
            <a:r>
              <a:rPr lang="ru-RU" dirty="0" smtClean="0"/>
              <a:t>называемых сущностями может </a:t>
            </a:r>
            <a:r>
              <a:rPr lang="ru-RU" dirty="0"/>
              <a:t>ссылаться к другим сущностям</a:t>
            </a:r>
          </a:p>
          <a:p>
            <a:pPr lvl="2"/>
            <a:r>
              <a:rPr lang="ru-RU" dirty="0"/>
              <a:t>Существует "корень" или сущность </a:t>
            </a:r>
            <a:r>
              <a:rPr lang="ru-RU" dirty="0" smtClean="0"/>
              <a:t>документ</a:t>
            </a:r>
            <a:r>
              <a:rPr lang="en-US" dirty="0" smtClean="0"/>
              <a:t> (</a:t>
            </a:r>
            <a:r>
              <a:rPr lang="ru-RU" dirty="0" smtClean="0"/>
              <a:t>не путать с корневым элементом)</a:t>
            </a:r>
            <a:endParaRPr lang="ru-RU" dirty="0"/>
          </a:p>
          <a:p>
            <a:pPr lvl="1"/>
            <a:r>
              <a:rPr lang="ru-RU" dirty="0"/>
              <a:t>Логическая:</a:t>
            </a:r>
          </a:p>
          <a:p>
            <a:pPr lvl="2"/>
            <a:r>
              <a:rPr lang="ru-RU" dirty="0"/>
              <a:t>Содержит декларации, элементы, атрибуты, комментарии, символьные ссылки и инструкции по </a:t>
            </a:r>
            <a:r>
              <a:rPr lang="ru-RU" dirty="0" smtClean="0"/>
              <a:t>обработке</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10</a:t>
            </a:fld>
            <a:endParaRPr lang="ru-RU"/>
          </a:p>
        </p:txBody>
      </p:sp>
    </p:spTree>
    <p:extLst>
      <p:ext uri="{BB962C8B-B14F-4D97-AF65-F5344CB8AC3E}">
        <p14:creationId xmlns:p14="http://schemas.microsoft.com/office/powerpoint/2010/main" val="4617538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Объединение</a:t>
            </a:r>
            <a:endParaRPr lang="uk-UA" dirty="0"/>
          </a:p>
        </p:txBody>
      </p:sp>
      <p:sp>
        <p:nvSpPr>
          <p:cNvPr id="3" name="Объект 2"/>
          <p:cNvSpPr>
            <a:spLocks noGrp="1"/>
          </p:cNvSpPr>
          <p:nvPr>
            <p:ph idx="1"/>
          </p:nvPr>
        </p:nvSpPr>
        <p:spPr/>
        <p:txBody>
          <a:bodyPr>
            <a:normAutofit fontScale="77500" lnSpcReduction="20000"/>
          </a:bodyPr>
          <a:lstStyle/>
          <a:p>
            <a:r>
              <a:rPr lang="ru-RU" dirty="0"/>
              <a:t>Определяет простой тип как совокупность </a:t>
            </a:r>
            <a:r>
              <a:rPr lang="ru-RU" dirty="0" smtClean="0"/>
              <a:t>(объединение) </a:t>
            </a:r>
            <a:r>
              <a:rPr lang="ru-RU" dirty="0"/>
              <a:t>значений из заданных простых типов </a:t>
            </a:r>
            <a:r>
              <a:rPr lang="ru-RU" dirty="0" smtClean="0"/>
              <a:t>данных</a:t>
            </a:r>
          </a:p>
          <a:p>
            <a:r>
              <a:rPr lang="ru-RU" dirty="0" smtClean="0"/>
              <a:t>Позволяет перечислить допустимые типы данных для элемента</a:t>
            </a:r>
          </a:p>
          <a:p>
            <a:r>
              <a:rPr lang="en-US" b="1" dirty="0"/>
              <a:t>Parent elements:</a:t>
            </a:r>
            <a:r>
              <a:rPr lang="en-US" dirty="0"/>
              <a:t> </a:t>
            </a:r>
            <a:r>
              <a:rPr lang="en-US" dirty="0" err="1" smtClean="0"/>
              <a:t>simpleType</a:t>
            </a:r>
            <a:endParaRPr lang="ru-RU" dirty="0" smtClean="0"/>
          </a:p>
          <a:p>
            <a:pPr marL="0" indent="0">
              <a:buNone/>
            </a:pPr>
            <a:r>
              <a:rPr lang="en-US" dirty="0" smtClean="0">
                <a:solidFill>
                  <a:srgbClr val="008080"/>
                </a:solidFill>
                <a:latin typeface="Consolas"/>
              </a:rPr>
              <a:t>&lt;</a:t>
            </a:r>
            <a:r>
              <a:rPr lang="en-US" dirty="0">
                <a:solidFill>
                  <a:srgbClr val="3F7F7F"/>
                </a:solidFill>
                <a:latin typeface="Consolas"/>
              </a:rPr>
              <a:t>union </a:t>
            </a:r>
            <a:r>
              <a:rPr lang="en-US" dirty="0">
                <a:solidFill>
                  <a:srgbClr val="7F007F"/>
                </a:solidFill>
                <a:latin typeface="Consolas"/>
              </a:rPr>
              <a:t>id</a:t>
            </a:r>
            <a:r>
              <a:rPr lang="en-US" dirty="0">
                <a:solidFill>
                  <a:srgbClr val="000000"/>
                </a:solidFill>
                <a:latin typeface="Consolas"/>
              </a:rPr>
              <a:t>=</a:t>
            </a:r>
            <a:r>
              <a:rPr lang="en-US" i="1" dirty="0">
                <a:solidFill>
                  <a:srgbClr val="2A00FF"/>
                </a:solidFill>
                <a:latin typeface="Consolas"/>
              </a:rPr>
              <a:t>ID </a:t>
            </a:r>
            <a:endParaRPr lang="ru-RU" i="1" dirty="0" smtClean="0">
              <a:solidFill>
                <a:srgbClr val="2A00FF"/>
              </a:solidFill>
              <a:latin typeface="Consolas"/>
            </a:endParaRPr>
          </a:p>
          <a:p>
            <a:pPr marL="0" indent="0">
              <a:buNone/>
            </a:pPr>
            <a:r>
              <a:rPr lang="ru-RU" i="1" dirty="0">
                <a:solidFill>
                  <a:srgbClr val="2A00FF"/>
                </a:solidFill>
                <a:latin typeface="Consolas"/>
              </a:rPr>
              <a:t>	</a:t>
            </a:r>
            <a:r>
              <a:rPr lang="en-US" i="1" dirty="0" err="1" smtClean="0">
                <a:solidFill>
                  <a:srgbClr val="7F007F"/>
                </a:solidFill>
                <a:latin typeface="Consolas"/>
              </a:rPr>
              <a:t>memberTypes</a:t>
            </a:r>
            <a:r>
              <a:rPr lang="en-US" i="1" dirty="0">
                <a:solidFill>
                  <a:srgbClr val="000000"/>
                </a:solidFill>
                <a:latin typeface="Consolas"/>
              </a:rPr>
              <a:t>=</a:t>
            </a:r>
            <a:r>
              <a:rPr lang="en-US" i="1" dirty="0">
                <a:solidFill>
                  <a:srgbClr val="2A00FF"/>
                </a:solidFill>
                <a:latin typeface="Consolas"/>
              </a:rPr>
              <a:t>"list of </a:t>
            </a:r>
            <a:r>
              <a:rPr lang="en-US" i="1" dirty="0" err="1">
                <a:solidFill>
                  <a:srgbClr val="2A00FF"/>
                </a:solidFill>
                <a:latin typeface="Consolas"/>
              </a:rPr>
              <a:t>QNames</a:t>
            </a:r>
            <a:r>
              <a:rPr lang="en-US" i="1" dirty="0">
                <a:solidFill>
                  <a:srgbClr val="2A00FF"/>
                </a:solidFill>
                <a:latin typeface="Consolas"/>
              </a:rPr>
              <a:t>" </a:t>
            </a:r>
            <a:endParaRPr lang="ru-RU" i="1" dirty="0" smtClean="0">
              <a:solidFill>
                <a:srgbClr val="2A00FF"/>
              </a:solidFill>
              <a:latin typeface="Consolas"/>
            </a:endParaRPr>
          </a:p>
          <a:p>
            <a:pPr marL="0" indent="0">
              <a:buNone/>
            </a:pPr>
            <a:r>
              <a:rPr lang="ru-RU" i="1" dirty="0">
                <a:solidFill>
                  <a:srgbClr val="2A00FF"/>
                </a:solidFill>
                <a:latin typeface="Consolas"/>
              </a:rPr>
              <a:t>	</a:t>
            </a:r>
            <a:r>
              <a:rPr lang="en-US" i="1" dirty="0" smtClean="0">
                <a:solidFill>
                  <a:srgbClr val="7F007F"/>
                </a:solidFill>
                <a:latin typeface="Consolas"/>
              </a:rPr>
              <a:t>any </a:t>
            </a:r>
            <a:r>
              <a:rPr lang="en-US" i="1" dirty="0">
                <a:solidFill>
                  <a:srgbClr val="7F007F"/>
                </a:solidFill>
                <a:latin typeface="Consolas"/>
              </a:rPr>
              <a:t>attributes</a:t>
            </a:r>
            <a:r>
              <a:rPr lang="en-US" i="1" dirty="0">
                <a:solidFill>
                  <a:srgbClr val="008080"/>
                </a:solidFill>
                <a:latin typeface="Consolas"/>
              </a:rPr>
              <a:t>&gt;</a:t>
            </a:r>
          </a:p>
          <a:p>
            <a:pPr marL="400050" lvl="1" indent="0">
              <a:buNone/>
            </a:pPr>
            <a:r>
              <a:rPr lang="en-US" dirty="0">
                <a:solidFill>
                  <a:srgbClr val="000000"/>
                </a:solidFill>
                <a:latin typeface="Consolas"/>
              </a:rPr>
              <a:t>Content:</a:t>
            </a:r>
          </a:p>
          <a:p>
            <a:pPr marL="400050" lvl="1" indent="0">
              <a:buNone/>
            </a:pPr>
            <a:r>
              <a:rPr lang="en-US" dirty="0">
                <a:solidFill>
                  <a:srgbClr val="000000"/>
                </a:solidFill>
                <a:latin typeface="Consolas"/>
              </a:rPr>
              <a:t>(annotation?,(</a:t>
            </a:r>
            <a:r>
              <a:rPr lang="en-US" dirty="0" err="1">
                <a:solidFill>
                  <a:srgbClr val="000000"/>
                </a:solidFill>
                <a:latin typeface="Consolas"/>
              </a:rPr>
              <a:t>simpleType</a:t>
            </a:r>
            <a:r>
              <a:rPr lang="en-US"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latin typeface="Consolas"/>
              </a:rPr>
              <a:t>union</a:t>
            </a:r>
            <a:r>
              <a:rPr lang="en-US" dirty="0">
                <a:solidFill>
                  <a:srgbClr val="008080"/>
                </a:solidFill>
                <a:latin typeface="Consolas"/>
              </a:rPr>
              <a:t>&gt;</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100</a:t>
            </a:fld>
            <a:endParaRPr lang="ru-RU"/>
          </a:p>
        </p:txBody>
      </p:sp>
    </p:spTree>
    <p:extLst>
      <p:ext uri="{BB962C8B-B14F-4D97-AF65-F5344CB8AC3E}">
        <p14:creationId xmlns:p14="http://schemas.microsoft.com/office/powerpoint/2010/main" val="30686917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Наследование</a:t>
            </a:r>
            <a:endParaRPr lang="uk-UA" dirty="0"/>
          </a:p>
        </p:txBody>
      </p:sp>
      <p:sp>
        <p:nvSpPr>
          <p:cNvPr id="3" name="Объект 2"/>
          <p:cNvSpPr>
            <a:spLocks noGrp="1"/>
          </p:cNvSpPr>
          <p:nvPr>
            <p:ph idx="1"/>
          </p:nvPr>
        </p:nvSpPr>
        <p:spPr/>
        <p:txBody>
          <a:bodyPr>
            <a:normAutofit fontScale="85000" lnSpcReduction="10000"/>
          </a:bodyPr>
          <a:lstStyle/>
          <a:p>
            <a:r>
              <a:rPr lang="ru-RU" dirty="0"/>
              <a:t>Расширяет </a:t>
            </a:r>
            <a:r>
              <a:rPr lang="ru-RU" dirty="0" smtClean="0"/>
              <a:t>существующий элемент </a:t>
            </a:r>
            <a:r>
              <a:rPr lang="ru-RU" dirty="0" err="1">
                <a:solidFill>
                  <a:srgbClr val="2A00FF"/>
                </a:solidFill>
              </a:rPr>
              <a:t>simpleType</a:t>
            </a:r>
            <a:r>
              <a:rPr lang="ru-RU" dirty="0">
                <a:solidFill>
                  <a:srgbClr val="2A00FF"/>
                </a:solidFill>
              </a:rPr>
              <a:t> </a:t>
            </a:r>
            <a:r>
              <a:rPr lang="ru-RU" dirty="0"/>
              <a:t>или </a:t>
            </a:r>
            <a:r>
              <a:rPr lang="ru-RU" dirty="0" err="1" smtClean="0">
                <a:solidFill>
                  <a:srgbClr val="2A00FF"/>
                </a:solidFill>
              </a:rPr>
              <a:t>ComplexType</a:t>
            </a:r>
            <a:endParaRPr lang="en-US" b="1" dirty="0"/>
          </a:p>
          <a:p>
            <a:r>
              <a:rPr lang="en-US" b="1" dirty="0"/>
              <a:t>Parent elements:</a:t>
            </a:r>
            <a:r>
              <a:rPr lang="en-US" dirty="0"/>
              <a:t> </a:t>
            </a:r>
            <a:r>
              <a:rPr lang="en-US" dirty="0" err="1"/>
              <a:t>simpleContent</a:t>
            </a:r>
            <a:r>
              <a:rPr lang="en-US" dirty="0"/>
              <a:t>, </a:t>
            </a:r>
            <a:r>
              <a:rPr lang="en-US" dirty="0" err="1"/>
              <a:t>complexContent</a:t>
            </a:r>
            <a:r>
              <a:rPr lang="en-US" dirty="0"/>
              <a:t> </a:t>
            </a:r>
            <a:endParaRPr lang="ru-RU" dirty="0" smtClean="0"/>
          </a:p>
          <a:p>
            <a:r>
              <a:rPr lang="ru-RU" dirty="0"/>
              <a:t>Для простого типа позволяет добавить атрибут</a:t>
            </a:r>
            <a:endParaRPr lang="uk-UA" dirty="0">
              <a:solidFill>
                <a:srgbClr val="008080"/>
              </a:solidFill>
              <a:latin typeface="Consolas"/>
            </a:endParaRPr>
          </a:p>
          <a:p>
            <a:pPr marL="0" indent="0">
              <a:buNone/>
            </a:pPr>
            <a:r>
              <a:rPr lang="en-US" dirty="0">
                <a:solidFill>
                  <a:srgbClr val="008080"/>
                </a:solidFill>
                <a:latin typeface="Consolas"/>
              </a:rPr>
              <a:t>&lt;</a:t>
            </a:r>
            <a:r>
              <a:rPr lang="en-US" dirty="0">
                <a:solidFill>
                  <a:srgbClr val="3F7F7F"/>
                </a:solidFill>
                <a:latin typeface="Consolas"/>
              </a:rPr>
              <a:t>extension </a:t>
            </a:r>
            <a:r>
              <a:rPr lang="en-US" dirty="0">
                <a:solidFill>
                  <a:srgbClr val="7F007F"/>
                </a:solidFill>
                <a:latin typeface="Consolas"/>
              </a:rPr>
              <a:t>id</a:t>
            </a:r>
            <a:r>
              <a:rPr lang="en-US" dirty="0">
                <a:solidFill>
                  <a:srgbClr val="000000"/>
                </a:solidFill>
                <a:latin typeface="Consolas"/>
              </a:rPr>
              <a:t>=</a:t>
            </a:r>
            <a:r>
              <a:rPr lang="en-US" i="1" dirty="0">
                <a:solidFill>
                  <a:srgbClr val="2A00FF"/>
                </a:solidFill>
                <a:latin typeface="Consolas"/>
              </a:rPr>
              <a:t>ID </a:t>
            </a:r>
            <a:endParaRPr lang="ru-RU" i="1" dirty="0" smtClean="0">
              <a:solidFill>
                <a:srgbClr val="2A00FF"/>
              </a:solidFill>
              <a:latin typeface="Consolas"/>
            </a:endParaRPr>
          </a:p>
          <a:p>
            <a:pPr marL="0" indent="0">
              <a:buNone/>
            </a:pPr>
            <a:r>
              <a:rPr lang="ru-RU" i="1" dirty="0">
                <a:solidFill>
                  <a:srgbClr val="2A00FF"/>
                </a:solidFill>
                <a:latin typeface="Consolas"/>
              </a:rPr>
              <a:t>	</a:t>
            </a:r>
            <a:r>
              <a:rPr lang="en-US" i="1" dirty="0" smtClean="0">
                <a:solidFill>
                  <a:srgbClr val="7F007F"/>
                </a:solidFill>
                <a:latin typeface="Consolas"/>
              </a:rPr>
              <a:t>base</a:t>
            </a:r>
            <a:r>
              <a:rPr lang="en-US" i="1" dirty="0" smtClean="0">
                <a:solidFill>
                  <a:srgbClr val="000000"/>
                </a:solidFill>
                <a:latin typeface="Consolas"/>
              </a:rPr>
              <a:t>=</a:t>
            </a:r>
            <a:r>
              <a:rPr lang="en-US" i="1" dirty="0" err="1" smtClean="0">
                <a:solidFill>
                  <a:srgbClr val="2A00FF"/>
                </a:solidFill>
                <a:latin typeface="Consolas"/>
              </a:rPr>
              <a:t>QName</a:t>
            </a:r>
            <a:r>
              <a:rPr lang="en-US" i="1" dirty="0" smtClean="0">
                <a:solidFill>
                  <a:srgbClr val="2A00FF"/>
                </a:solidFill>
                <a:latin typeface="Consolas"/>
              </a:rPr>
              <a:t> </a:t>
            </a:r>
            <a:endParaRPr lang="ru-RU" i="1" dirty="0" smtClean="0">
              <a:solidFill>
                <a:srgbClr val="2A00FF"/>
              </a:solidFill>
              <a:latin typeface="Consolas"/>
            </a:endParaRPr>
          </a:p>
          <a:p>
            <a:pPr marL="0" indent="0">
              <a:buNone/>
            </a:pPr>
            <a:r>
              <a:rPr lang="ru-RU" i="1" dirty="0">
                <a:solidFill>
                  <a:srgbClr val="2A00FF"/>
                </a:solidFill>
                <a:latin typeface="Consolas"/>
              </a:rPr>
              <a:t>	</a:t>
            </a:r>
            <a:r>
              <a:rPr lang="en-US" i="1" dirty="0" smtClean="0">
                <a:solidFill>
                  <a:srgbClr val="7F007F"/>
                </a:solidFill>
                <a:latin typeface="Consolas"/>
              </a:rPr>
              <a:t>any </a:t>
            </a:r>
            <a:r>
              <a:rPr lang="en-US" i="1" dirty="0">
                <a:solidFill>
                  <a:srgbClr val="7F007F"/>
                </a:solidFill>
                <a:latin typeface="Consolas"/>
              </a:rPr>
              <a:t>attributes</a:t>
            </a:r>
            <a:r>
              <a:rPr lang="en-US" i="1" dirty="0">
                <a:solidFill>
                  <a:srgbClr val="008080"/>
                </a:solidFill>
                <a:latin typeface="Consolas"/>
              </a:rPr>
              <a:t>&gt;</a:t>
            </a:r>
          </a:p>
          <a:p>
            <a:pPr marL="400050" lvl="1" indent="0">
              <a:buNone/>
            </a:pPr>
            <a:r>
              <a:rPr lang="en-US" dirty="0" smtClean="0">
                <a:solidFill>
                  <a:srgbClr val="000000"/>
                </a:solidFill>
                <a:latin typeface="Consolas"/>
              </a:rPr>
              <a:t>(</a:t>
            </a:r>
            <a:r>
              <a:rPr lang="en-US" dirty="0">
                <a:solidFill>
                  <a:srgbClr val="000000"/>
                </a:solidFill>
                <a:latin typeface="Consolas"/>
              </a:rPr>
              <a:t>annotation?,((</a:t>
            </a:r>
            <a:r>
              <a:rPr lang="en-US" dirty="0" err="1">
                <a:solidFill>
                  <a:srgbClr val="000000"/>
                </a:solidFill>
                <a:latin typeface="Consolas"/>
              </a:rPr>
              <a:t>group|all|choice|sequence</a:t>
            </a:r>
            <a:r>
              <a:rPr lang="en-US" dirty="0">
                <a:solidFill>
                  <a:srgbClr val="000000"/>
                </a:solidFill>
                <a:latin typeface="Consolas"/>
              </a:rPr>
              <a:t>)?,</a:t>
            </a:r>
          </a:p>
          <a:p>
            <a:pPr marL="400050" lvl="1" indent="0">
              <a:buNone/>
            </a:pPr>
            <a:r>
              <a:rPr lang="en-US" dirty="0">
                <a:solidFill>
                  <a:srgbClr val="000000"/>
                </a:solidFill>
                <a:latin typeface="Consolas"/>
              </a:rPr>
              <a:t>((</a:t>
            </a:r>
            <a:r>
              <a:rPr lang="en-US" dirty="0" err="1">
                <a:solidFill>
                  <a:srgbClr val="000000"/>
                </a:solidFill>
                <a:latin typeface="Consolas"/>
              </a:rPr>
              <a:t>attribute|attributeGroup</a:t>
            </a:r>
            <a:r>
              <a:rPr lang="en-US" dirty="0">
                <a:solidFill>
                  <a:srgbClr val="000000"/>
                </a:solidFill>
                <a:latin typeface="Consolas"/>
              </a:rPr>
              <a:t>)*,</a:t>
            </a:r>
            <a:r>
              <a:rPr lang="en-US" dirty="0" err="1">
                <a:solidFill>
                  <a:srgbClr val="000000"/>
                </a:solidFill>
                <a:latin typeface="Consolas"/>
              </a:rPr>
              <a:t>anyAttribute</a:t>
            </a:r>
            <a:r>
              <a:rPr lang="en-US" dirty="0">
                <a:solidFill>
                  <a:srgbClr val="000000"/>
                </a:solidFill>
                <a:latin typeface="Consolas"/>
              </a:rPr>
              <a:t>?)))</a:t>
            </a:r>
          </a:p>
          <a:p>
            <a:pPr marL="0" indent="0">
              <a:buNone/>
            </a:pPr>
            <a:r>
              <a:rPr lang="en-US" dirty="0" smtClean="0">
                <a:solidFill>
                  <a:srgbClr val="008080"/>
                </a:solidFill>
                <a:latin typeface="Consolas"/>
              </a:rPr>
              <a:t>&lt;/</a:t>
            </a:r>
            <a:r>
              <a:rPr lang="en-US" dirty="0">
                <a:solidFill>
                  <a:srgbClr val="3F7F7F"/>
                </a:solidFill>
                <a:latin typeface="Consolas"/>
              </a:rPr>
              <a:t>extension</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101</a:t>
            </a:fld>
            <a:endParaRPr lang="ru-RU"/>
          </a:p>
        </p:txBody>
      </p:sp>
    </p:spTree>
    <p:extLst>
      <p:ext uri="{BB962C8B-B14F-4D97-AF65-F5344CB8AC3E}">
        <p14:creationId xmlns:p14="http://schemas.microsoft.com/office/powerpoint/2010/main" val="27293609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endParaRPr lang="ru-RU" dirty="0"/>
          </a:p>
        </p:txBody>
      </p:sp>
      <p:sp>
        <p:nvSpPr>
          <p:cNvPr id="3" name="Text Placeholder 2"/>
          <p:cNvSpPr>
            <a:spLocks noGrp="1"/>
          </p:cNvSpPr>
          <p:nvPr>
            <p:ph type="body" idx="1"/>
          </p:nvPr>
        </p:nvSpPr>
        <p:spPr/>
        <p:txBody>
          <a:bodyPr/>
          <a:lstStyle/>
          <a:p>
            <a:endParaRPr lang="ru-RU"/>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102</a:t>
            </a:fld>
            <a:endParaRPr lang="ru-RU"/>
          </a:p>
        </p:txBody>
      </p:sp>
    </p:spTree>
    <p:extLst>
      <p:ext uri="{BB962C8B-B14F-4D97-AF65-F5344CB8AC3E}">
        <p14:creationId xmlns:p14="http://schemas.microsoft.com/office/powerpoint/2010/main" val="18421808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Отбор узлов </a:t>
            </a:r>
            <a:r>
              <a:rPr lang="en-US" dirty="0"/>
              <a:t>XML </a:t>
            </a:r>
            <a:r>
              <a:rPr lang="ru-RU" dirty="0" smtClean="0"/>
              <a:t>дерева</a:t>
            </a:r>
            <a:endParaRPr lang="ru-RU" dirty="0"/>
          </a:p>
        </p:txBody>
      </p:sp>
      <p:sp>
        <p:nvSpPr>
          <p:cNvPr id="3" name="Content Placeholder 2"/>
          <p:cNvSpPr>
            <a:spLocks noGrp="1"/>
          </p:cNvSpPr>
          <p:nvPr>
            <p:ph idx="1"/>
          </p:nvPr>
        </p:nvSpPr>
        <p:spPr>
          <a:xfrm>
            <a:off x="457200" y="1946250"/>
            <a:ext cx="8229600" cy="3140683"/>
          </a:xfrm>
        </p:spPr>
        <p:txBody>
          <a:bodyPr>
            <a:normAutofit fontScale="92500" lnSpcReduction="10000"/>
          </a:bodyPr>
          <a:lstStyle/>
          <a:p>
            <a:r>
              <a:rPr lang="ru-RU" dirty="0" smtClean="0"/>
              <a:t>Использует </a:t>
            </a:r>
            <a:r>
              <a:rPr lang="en-US" b="1" dirty="0" err="1" smtClean="0"/>
              <a:t>xPath</a:t>
            </a:r>
            <a:endParaRPr lang="ru-RU" b="1" dirty="0" smtClean="0"/>
          </a:p>
          <a:p>
            <a:r>
              <a:rPr lang="ru-RU" dirty="0" smtClean="0"/>
              <a:t>Аналогия – пути в файловой системе</a:t>
            </a:r>
          </a:p>
          <a:p>
            <a:pPr lvl="1"/>
            <a:r>
              <a:rPr lang="ru-RU" dirty="0" smtClean="0"/>
              <a:t>Абсолютный (начинается с </a:t>
            </a:r>
            <a:r>
              <a:rPr lang="ru-RU" dirty="0"/>
              <a:t>--</a:t>
            </a:r>
            <a:r>
              <a:rPr lang="en-US" dirty="0"/>
              <a:t>&gt; </a:t>
            </a:r>
            <a:r>
              <a:rPr lang="ru-RU" b="1" dirty="0" smtClean="0">
                <a:solidFill>
                  <a:srgbClr val="FF0000"/>
                </a:solidFill>
              </a:rPr>
              <a:t>/ </a:t>
            </a:r>
            <a:r>
              <a:rPr lang="ru-RU" dirty="0" smtClean="0"/>
              <a:t>)</a:t>
            </a:r>
            <a:endParaRPr lang="ru-RU" b="1" dirty="0" smtClean="0">
              <a:solidFill>
                <a:srgbClr val="FF0000"/>
              </a:solidFill>
            </a:endParaRPr>
          </a:p>
          <a:p>
            <a:pPr lvl="1"/>
            <a:r>
              <a:rPr lang="ru-RU" dirty="0" smtClean="0"/>
              <a:t>Относительный</a:t>
            </a:r>
          </a:p>
          <a:p>
            <a:pPr lvl="1"/>
            <a:r>
              <a:rPr lang="ru-RU" dirty="0" smtClean="0"/>
              <a:t>Могут использоваться подстановочные символы и функции</a:t>
            </a:r>
          </a:p>
          <a:p>
            <a:pPr lvl="1"/>
            <a:r>
              <a:rPr lang="ru-RU" dirty="0" smtClean="0"/>
              <a:t>Разделитель --</a:t>
            </a:r>
            <a:r>
              <a:rPr lang="en-US" dirty="0" smtClean="0"/>
              <a:t>&gt; </a:t>
            </a:r>
            <a:r>
              <a:rPr lang="ru-RU" b="1" dirty="0" smtClean="0">
                <a:solidFill>
                  <a:srgbClr val="FF0000"/>
                </a:solidFill>
              </a:rPr>
              <a:t>/</a:t>
            </a:r>
            <a:endParaRPr lang="ru-RU" dirty="0" smtClean="0"/>
          </a:p>
          <a:p>
            <a:pPr lvl="1"/>
            <a:endParaRPr lang="ru-RU" dirty="0" smtClean="0"/>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103</a:t>
            </a:fld>
            <a:endParaRPr lang="ru-RU"/>
          </a:p>
        </p:txBody>
      </p:sp>
      <p:graphicFrame>
        <p:nvGraphicFramePr>
          <p:cNvPr id="6" name="Table 5"/>
          <p:cNvGraphicFramePr>
            <a:graphicFrameLocks noGrp="1"/>
          </p:cNvGraphicFramePr>
          <p:nvPr>
            <p:extLst>
              <p:ext uri="{D42A27DB-BD31-4B8C-83A1-F6EECF244321}">
                <p14:modId xmlns:p14="http://schemas.microsoft.com/office/powerpoint/2010/main" val="895753098"/>
              </p:ext>
            </p:extLst>
          </p:nvPr>
        </p:nvGraphicFramePr>
        <p:xfrm>
          <a:off x="457200" y="5086933"/>
          <a:ext cx="8229600" cy="1385280"/>
        </p:xfrm>
        <a:graphic>
          <a:graphicData uri="http://schemas.openxmlformats.org/drawingml/2006/table">
            <a:tbl>
              <a:tblPr firstRow="1">
                <a:tableStyleId>{69CF1AB2-1976-4502-BF36-3FF5EA218861}</a:tableStyleId>
              </a:tblPr>
              <a:tblGrid>
                <a:gridCol w="3191435">
                  <a:extLst>
                    <a:ext uri="{9D8B030D-6E8A-4147-A177-3AD203B41FA5}">
                      <a16:colId xmlns:a16="http://schemas.microsoft.com/office/drawing/2014/main" val="2466103290"/>
                    </a:ext>
                  </a:extLst>
                </a:gridCol>
                <a:gridCol w="5038165">
                  <a:extLst>
                    <a:ext uri="{9D8B030D-6E8A-4147-A177-3AD203B41FA5}">
                      <a16:colId xmlns:a16="http://schemas.microsoft.com/office/drawing/2014/main" val="2402151223"/>
                    </a:ext>
                  </a:extLst>
                </a:gridCol>
              </a:tblGrid>
              <a:tr h="310753">
                <a:tc>
                  <a:txBody>
                    <a:bodyPr/>
                    <a:lstStyle/>
                    <a:p>
                      <a:pPr algn="ctr" fontAlgn="ctr"/>
                      <a:r>
                        <a:rPr lang="en-US" sz="1800" u="none" strike="noStrike" dirty="0">
                          <a:effectLst/>
                        </a:rPr>
                        <a:t>Wildcard</a:t>
                      </a:r>
                      <a:endParaRPr lang="en-US" sz="1800" b="1" i="0" u="none" strike="noStrike" dirty="0">
                        <a:solidFill>
                          <a:srgbClr val="000000"/>
                        </a:solidFill>
                        <a:effectLst/>
                        <a:latin typeface="Calibri" panose="020F0502020204030204" pitchFamily="34" charset="0"/>
                      </a:endParaRPr>
                    </a:p>
                  </a:txBody>
                  <a:tcPr marL="108000" marR="108000" marT="36000" marB="36000" anchor="ctr"/>
                </a:tc>
                <a:tc>
                  <a:txBody>
                    <a:bodyPr/>
                    <a:lstStyle/>
                    <a:p>
                      <a:pPr algn="ctr" fontAlgn="ctr"/>
                      <a:r>
                        <a:rPr lang="en-US" sz="1800" u="none" strike="noStrike" dirty="0">
                          <a:effectLst/>
                        </a:rPr>
                        <a:t>Description</a:t>
                      </a:r>
                      <a:endParaRPr lang="en-US" sz="1800" b="1" i="0" u="none" strike="noStrike" dirty="0">
                        <a:solidFill>
                          <a:srgbClr val="000000"/>
                        </a:solidFill>
                        <a:effectLst/>
                        <a:latin typeface="Calibri" panose="020F0502020204030204" pitchFamily="34" charset="0"/>
                      </a:endParaRPr>
                    </a:p>
                  </a:txBody>
                  <a:tcPr marL="108000" marR="108000" marT="36000" marB="36000" anchor="ctr"/>
                </a:tc>
                <a:extLst>
                  <a:ext uri="{0D108BD9-81ED-4DB2-BD59-A6C34878D82A}">
                    <a16:rowId xmlns:a16="http://schemas.microsoft.com/office/drawing/2014/main" val="597345774"/>
                  </a:ext>
                </a:extLst>
              </a:tr>
              <a:tr h="310753">
                <a:tc>
                  <a:txBody>
                    <a:bodyPr/>
                    <a:lstStyle/>
                    <a:p>
                      <a:pPr algn="l" fontAlgn="ctr"/>
                      <a:r>
                        <a:rPr lang="ru-RU" sz="1800" b="1" u="none" strike="noStrike" dirty="0">
                          <a:effectLst/>
                        </a:rPr>
                        <a:t>*</a:t>
                      </a:r>
                      <a:endParaRPr lang="ru-RU" sz="1800" b="1" i="0" u="none" strike="noStrike" dirty="0">
                        <a:solidFill>
                          <a:srgbClr val="000000"/>
                        </a:solidFill>
                        <a:effectLst/>
                        <a:latin typeface="Calibri" panose="020F0502020204030204" pitchFamily="34" charset="0"/>
                      </a:endParaRPr>
                    </a:p>
                  </a:txBody>
                  <a:tcPr marL="108000" marR="108000" marT="36000" marB="36000" anchor="ctr"/>
                </a:tc>
                <a:tc>
                  <a:txBody>
                    <a:bodyPr/>
                    <a:lstStyle/>
                    <a:p>
                      <a:pPr algn="l" fontAlgn="b"/>
                      <a:r>
                        <a:rPr lang="ru-RU" sz="1800" u="none" strike="noStrike" dirty="0">
                          <a:effectLst/>
                        </a:rPr>
                        <a:t>Любой узел </a:t>
                      </a:r>
                      <a:r>
                        <a:rPr lang="ru-RU" sz="1800" u="none" strike="noStrike" dirty="0" smtClean="0">
                          <a:effectLst/>
                        </a:rPr>
                        <a:t>– элемент </a:t>
                      </a:r>
                      <a:endParaRPr lang="ru-RU" sz="1800" b="0" i="0" u="none" strike="noStrike" dirty="0">
                        <a:solidFill>
                          <a:srgbClr val="000000"/>
                        </a:solidFill>
                        <a:effectLst/>
                        <a:latin typeface="Calibri" panose="020F0502020204030204" pitchFamily="34" charset="0"/>
                      </a:endParaRPr>
                    </a:p>
                  </a:txBody>
                  <a:tcPr marL="108000" marR="108000" marT="36000" marB="36000" anchor="b"/>
                </a:tc>
                <a:extLst>
                  <a:ext uri="{0D108BD9-81ED-4DB2-BD59-A6C34878D82A}">
                    <a16:rowId xmlns:a16="http://schemas.microsoft.com/office/drawing/2014/main" val="1977035250"/>
                  </a:ext>
                </a:extLst>
              </a:tr>
              <a:tr h="310753">
                <a:tc>
                  <a:txBody>
                    <a:bodyPr/>
                    <a:lstStyle/>
                    <a:p>
                      <a:pPr algn="l" fontAlgn="ctr"/>
                      <a:r>
                        <a:rPr lang="ru-RU" sz="1800" b="1" u="none" strike="noStrike" dirty="0">
                          <a:effectLst/>
                        </a:rPr>
                        <a:t>@*</a:t>
                      </a:r>
                      <a:endParaRPr lang="ru-RU" sz="1800" b="1" i="0" u="none" strike="noStrike" dirty="0">
                        <a:solidFill>
                          <a:srgbClr val="000000"/>
                        </a:solidFill>
                        <a:effectLst/>
                        <a:latin typeface="Calibri" panose="020F0502020204030204" pitchFamily="34" charset="0"/>
                      </a:endParaRPr>
                    </a:p>
                  </a:txBody>
                  <a:tcPr marL="108000" marR="108000" marT="36000" marB="36000" anchor="ctr"/>
                </a:tc>
                <a:tc>
                  <a:txBody>
                    <a:bodyPr/>
                    <a:lstStyle/>
                    <a:p>
                      <a:pPr algn="l" fontAlgn="b"/>
                      <a:r>
                        <a:rPr lang="ru-RU" sz="1800" u="none" strike="noStrike" dirty="0">
                          <a:effectLst/>
                        </a:rPr>
                        <a:t>Любой узел </a:t>
                      </a:r>
                      <a:r>
                        <a:rPr lang="ru-RU" sz="1800" u="none" strike="noStrike" dirty="0" smtClean="0">
                          <a:effectLst/>
                        </a:rPr>
                        <a:t>– атрибут </a:t>
                      </a:r>
                      <a:endParaRPr lang="ru-RU" sz="1800" b="0" i="0" u="none" strike="noStrike" dirty="0">
                        <a:solidFill>
                          <a:srgbClr val="000000"/>
                        </a:solidFill>
                        <a:effectLst/>
                        <a:latin typeface="Calibri" panose="020F0502020204030204" pitchFamily="34" charset="0"/>
                      </a:endParaRPr>
                    </a:p>
                  </a:txBody>
                  <a:tcPr marL="108000" marR="108000" marT="36000" marB="36000" anchor="b"/>
                </a:tc>
                <a:extLst>
                  <a:ext uri="{0D108BD9-81ED-4DB2-BD59-A6C34878D82A}">
                    <a16:rowId xmlns:a16="http://schemas.microsoft.com/office/drawing/2014/main" val="1990867267"/>
                  </a:ext>
                </a:extLst>
              </a:tr>
              <a:tr h="310753">
                <a:tc>
                  <a:txBody>
                    <a:bodyPr/>
                    <a:lstStyle/>
                    <a:p>
                      <a:pPr algn="l" fontAlgn="ctr"/>
                      <a:r>
                        <a:rPr lang="en-US" sz="1800" b="1" u="none" strike="noStrike" dirty="0">
                          <a:effectLst/>
                        </a:rPr>
                        <a:t>node()</a:t>
                      </a:r>
                      <a:endParaRPr lang="en-US" sz="1800" b="1" i="0" u="none" strike="noStrike" dirty="0">
                        <a:solidFill>
                          <a:srgbClr val="000000"/>
                        </a:solidFill>
                        <a:effectLst/>
                        <a:latin typeface="Calibri" panose="020F0502020204030204" pitchFamily="34" charset="0"/>
                      </a:endParaRPr>
                    </a:p>
                  </a:txBody>
                  <a:tcPr marL="108000" marR="108000" marT="36000" marB="36000" anchor="ctr"/>
                </a:tc>
                <a:tc>
                  <a:txBody>
                    <a:bodyPr/>
                    <a:lstStyle/>
                    <a:p>
                      <a:pPr algn="l" fontAlgn="b"/>
                      <a:r>
                        <a:rPr lang="ru-RU" sz="1800" u="none" strike="noStrike" dirty="0">
                          <a:effectLst/>
                        </a:rPr>
                        <a:t>Узлы любого вида</a:t>
                      </a:r>
                      <a:endParaRPr lang="ru-RU" sz="1800" b="0" i="0" u="none" strike="noStrike" dirty="0">
                        <a:solidFill>
                          <a:srgbClr val="000000"/>
                        </a:solidFill>
                        <a:effectLst/>
                        <a:latin typeface="Calibri" panose="020F0502020204030204" pitchFamily="34" charset="0"/>
                      </a:endParaRPr>
                    </a:p>
                  </a:txBody>
                  <a:tcPr marL="108000" marR="108000" marT="36000" marB="36000" anchor="b"/>
                </a:tc>
                <a:extLst>
                  <a:ext uri="{0D108BD9-81ED-4DB2-BD59-A6C34878D82A}">
                    <a16:rowId xmlns:a16="http://schemas.microsoft.com/office/drawing/2014/main" val="2522221088"/>
                  </a:ext>
                </a:extLst>
              </a:tr>
            </a:tbl>
          </a:graphicData>
        </a:graphic>
      </p:graphicFrame>
    </p:spTree>
    <p:extLst>
      <p:ext uri="{BB962C8B-B14F-4D97-AF65-F5344CB8AC3E}">
        <p14:creationId xmlns:p14="http://schemas.microsoft.com/office/powerpoint/2010/main" val="32069251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Отношения </a:t>
            </a:r>
            <a:r>
              <a:rPr lang="ru-RU" dirty="0" smtClean="0"/>
              <a:t>между узлами</a:t>
            </a:r>
            <a:endParaRPr lang="ru-RU" dirty="0"/>
          </a:p>
        </p:txBody>
      </p:sp>
      <p:sp>
        <p:nvSpPr>
          <p:cNvPr id="3" name="Content Placeholder 2"/>
          <p:cNvSpPr>
            <a:spLocks noGrp="1"/>
          </p:cNvSpPr>
          <p:nvPr>
            <p:ph idx="1"/>
          </p:nvPr>
        </p:nvSpPr>
        <p:spPr/>
        <p:txBody>
          <a:bodyPr>
            <a:normAutofit fontScale="77500" lnSpcReduction="20000"/>
          </a:bodyPr>
          <a:lstStyle/>
          <a:p>
            <a:r>
              <a:rPr lang="en-US" b="1" dirty="0" smtClean="0"/>
              <a:t>Parent</a:t>
            </a:r>
            <a:r>
              <a:rPr lang="ru-RU" dirty="0" smtClean="0"/>
              <a:t> – непосредственный предок</a:t>
            </a:r>
          </a:p>
          <a:p>
            <a:r>
              <a:rPr lang="en-US" b="1" dirty="0" smtClean="0"/>
              <a:t>Children</a:t>
            </a:r>
            <a:r>
              <a:rPr lang="ru-RU" dirty="0" smtClean="0"/>
              <a:t> – </a:t>
            </a:r>
            <a:r>
              <a:rPr lang="ru-RU" dirty="0"/>
              <a:t>непосредственный</a:t>
            </a:r>
            <a:r>
              <a:rPr lang="ru-RU" dirty="0" smtClean="0"/>
              <a:t> потомок</a:t>
            </a:r>
          </a:p>
          <a:p>
            <a:r>
              <a:rPr lang="en-US" b="1" dirty="0" smtClean="0"/>
              <a:t>Siblings</a:t>
            </a:r>
            <a:r>
              <a:rPr lang="ru-RU" dirty="0" smtClean="0"/>
              <a:t> – соседний узел</a:t>
            </a:r>
          </a:p>
          <a:p>
            <a:r>
              <a:rPr lang="en-US" b="1" dirty="0" smtClean="0"/>
              <a:t>Ancestors</a:t>
            </a:r>
            <a:r>
              <a:rPr lang="ru-RU" dirty="0" smtClean="0"/>
              <a:t> – предок (любой)</a:t>
            </a:r>
          </a:p>
          <a:p>
            <a:r>
              <a:rPr lang="en-US" b="1" dirty="0" smtClean="0"/>
              <a:t>Descendants</a:t>
            </a:r>
            <a:r>
              <a:rPr lang="ru-RU" dirty="0" smtClean="0"/>
              <a:t> – потомок (любой)</a:t>
            </a:r>
          </a:p>
          <a:p>
            <a:endParaRPr lang="ru-RU" dirty="0">
              <a:latin typeface="Consolas" panose="020B0609020204030204" pitchFamily="49" charset="0"/>
            </a:endParaRP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r</a:t>
            </a:r>
            <a:r>
              <a:rPr lang="en-US" dirty="0">
                <a:solidFill>
                  <a:srgbClr val="008080"/>
                </a:solidFill>
                <a:latin typeface="Consolas" panose="020B0609020204030204" pitchFamily="49" charset="0"/>
              </a:rPr>
              <a:t>&gt;</a:t>
            </a:r>
          </a:p>
          <a:p>
            <a:pPr marL="45720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a</a:t>
            </a:r>
            <a:r>
              <a:rPr lang="en-US" dirty="0">
                <a:solidFill>
                  <a:srgbClr val="008080"/>
                </a:solidFill>
                <a:latin typeface="Consolas" panose="020B0609020204030204" pitchFamily="49" charset="0"/>
              </a:rPr>
              <a:t>&gt;</a:t>
            </a:r>
          </a:p>
          <a:p>
            <a:pPr marL="914400" lvl="2"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a:t>
            </a:r>
            <a:r>
              <a:rPr lang="en-US" dirty="0">
                <a:solidFill>
                  <a:srgbClr val="008080"/>
                </a:solidFill>
                <a:latin typeface="Consolas" panose="020B0609020204030204" pitchFamily="49" charset="0"/>
              </a:rPr>
              <a:t>&gt;&lt;/</a:t>
            </a:r>
            <a:r>
              <a:rPr lang="en-US" dirty="0">
                <a:solidFill>
                  <a:srgbClr val="3F7F7F"/>
                </a:solidFill>
                <a:latin typeface="Consolas" panose="020B0609020204030204" pitchFamily="49" charset="0"/>
              </a:rPr>
              <a:t>b</a:t>
            </a:r>
            <a:r>
              <a:rPr lang="en-US" dirty="0">
                <a:solidFill>
                  <a:srgbClr val="008080"/>
                </a:solidFill>
                <a:latin typeface="Consolas" panose="020B0609020204030204" pitchFamily="49" charset="0"/>
              </a:rPr>
              <a:t>&gt;</a:t>
            </a:r>
          </a:p>
          <a:p>
            <a:pPr marL="45720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a</a:t>
            </a:r>
            <a:r>
              <a:rPr lang="en-US" dirty="0">
                <a:solidFill>
                  <a:srgbClr val="008080"/>
                </a:solidFill>
                <a:latin typeface="Consolas" panose="020B0609020204030204" pitchFamily="49" charset="0"/>
              </a:rPr>
              <a:t>&gt;</a:t>
            </a:r>
          </a:p>
          <a:p>
            <a:pPr marL="45720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a:t>
            </a:r>
            <a:r>
              <a:rPr lang="en-US" dirty="0">
                <a:solidFill>
                  <a:srgbClr val="008080"/>
                </a:solidFill>
                <a:latin typeface="Consolas" panose="020B0609020204030204" pitchFamily="49" charset="0"/>
              </a:rPr>
              <a:t>&gt;&lt;/</a:t>
            </a:r>
            <a:r>
              <a:rPr lang="en-US" dirty="0">
                <a:solidFill>
                  <a:srgbClr val="3F7F7F"/>
                </a:solidFill>
                <a:latin typeface="Consolas" panose="020B0609020204030204" pitchFamily="49" charset="0"/>
              </a:rPr>
              <a:t>c</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r</a:t>
            </a:r>
            <a:r>
              <a:rPr lang="en-US" dirty="0" smtClean="0">
                <a:solidFill>
                  <a:srgbClr val="008080"/>
                </a:solidFill>
                <a:latin typeface="Consolas" panose="020B0609020204030204" pitchFamily="49" charset="0"/>
              </a:rPr>
              <a:t>&gt;</a:t>
            </a:r>
            <a:endParaRPr lang="en-US" dirty="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104</a:t>
            </a:fld>
            <a:endParaRPr lang="ru-RU"/>
          </a:p>
        </p:txBody>
      </p:sp>
      <p:graphicFrame>
        <p:nvGraphicFramePr>
          <p:cNvPr id="6" name="Table 5"/>
          <p:cNvGraphicFramePr>
            <a:graphicFrameLocks noGrp="1"/>
          </p:cNvGraphicFramePr>
          <p:nvPr>
            <p:extLst>
              <p:ext uri="{D42A27DB-BD31-4B8C-83A1-F6EECF244321}">
                <p14:modId xmlns:p14="http://schemas.microsoft.com/office/powerpoint/2010/main" val="2393889871"/>
              </p:ext>
            </p:extLst>
          </p:nvPr>
        </p:nvGraphicFramePr>
        <p:xfrm>
          <a:off x="2768598" y="4437112"/>
          <a:ext cx="5918202" cy="1562905"/>
        </p:xfrm>
        <a:graphic>
          <a:graphicData uri="http://schemas.openxmlformats.org/drawingml/2006/table">
            <a:tbl>
              <a:tblPr firstRow="1" firstCol="1">
                <a:tableStyleId>{BC89EF96-8CEA-46FF-86C4-4CE0E7609802}</a:tableStyleId>
              </a:tblPr>
              <a:tblGrid>
                <a:gridCol w="500130">
                  <a:extLst>
                    <a:ext uri="{9D8B030D-6E8A-4147-A177-3AD203B41FA5}">
                      <a16:colId xmlns:a16="http://schemas.microsoft.com/office/drawing/2014/main" val="1180534747"/>
                    </a:ext>
                  </a:extLst>
                </a:gridCol>
                <a:gridCol w="1354518">
                  <a:extLst>
                    <a:ext uri="{9D8B030D-6E8A-4147-A177-3AD203B41FA5}">
                      <a16:colId xmlns:a16="http://schemas.microsoft.com/office/drawing/2014/main" val="1936242192"/>
                    </a:ext>
                  </a:extLst>
                </a:gridCol>
                <a:gridCol w="1354518">
                  <a:extLst>
                    <a:ext uri="{9D8B030D-6E8A-4147-A177-3AD203B41FA5}">
                      <a16:colId xmlns:a16="http://schemas.microsoft.com/office/drawing/2014/main" val="1765637549"/>
                    </a:ext>
                  </a:extLst>
                </a:gridCol>
                <a:gridCol w="1354518">
                  <a:extLst>
                    <a:ext uri="{9D8B030D-6E8A-4147-A177-3AD203B41FA5}">
                      <a16:colId xmlns:a16="http://schemas.microsoft.com/office/drawing/2014/main" val="3624058191"/>
                    </a:ext>
                  </a:extLst>
                </a:gridCol>
                <a:gridCol w="1354518">
                  <a:extLst>
                    <a:ext uri="{9D8B030D-6E8A-4147-A177-3AD203B41FA5}">
                      <a16:colId xmlns:a16="http://schemas.microsoft.com/office/drawing/2014/main" val="1033503494"/>
                    </a:ext>
                  </a:extLst>
                </a:gridCol>
              </a:tblGrid>
              <a:tr h="312581">
                <a:tc>
                  <a:txBody>
                    <a:bodyPr/>
                    <a:lstStyle/>
                    <a:p>
                      <a:pPr algn="ctr" fontAlgn="ctr"/>
                      <a:endParaRPr lang="ru-RU" sz="1800" b="1"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dirty="0">
                          <a:effectLst/>
                        </a:rPr>
                        <a:t>r</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dirty="0">
                          <a:effectLst/>
                        </a:rPr>
                        <a:t>a</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dirty="0">
                          <a:effectLst/>
                        </a:rPr>
                        <a:t>b</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dirty="0">
                          <a:effectLst/>
                        </a:rPr>
                        <a:t>c</a:t>
                      </a:r>
                      <a:endParaRPr lang="en-US" sz="1800" b="1" i="0" u="none" strike="noStrike" dirty="0">
                        <a:solidFill>
                          <a:srgbClr val="000000"/>
                        </a:solidFill>
                        <a:effectLst/>
                        <a:latin typeface="Calibri" panose="020F0502020204030204" pitchFamily="34" charset="0"/>
                      </a:endParaRPr>
                    </a:p>
                  </a:txBody>
                  <a:tcPr marL="15629" marR="15629" marT="15629" marB="0" anchor="ctr"/>
                </a:tc>
                <a:extLst>
                  <a:ext uri="{0D108BD9-81ED-4DB2-BD59-A6C34878D82A}">
                    <a16:rowId xmlns:a16="http://schemas.microsoft.com/office/drawing/2014/main" val="2123347023"/>
                  </a:ext>
                </a:extLst>
              </a:tr>
              <a:tr h="312581">
                <a:tc>
                  <a:txBody>
                    <a:bodyPr/>
                    <a:lstStyle/>
                    <a:p>
                      <a:pPr algn="ctr" fontAlgn="ctr"/>
                      <a:r>
                        <a:rPr lang="en-US" sz="1800" u="none" strike="noStrike" dirty="0">
                          <a:effectLst/>
                        </a:rPr>
                        <a:t>r</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parent</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ancestor</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parent</a:t>
                      </a:r>
                      <a:endParaRPr lang="en-US" sz="1800" b="0" i="0" u="none" strike="noStrike">
                        <a:solidFill>
                          <a:srgbClr val="000000"/>
                        </a:solidFill>
                        <a:effectLst/>
                        <a:latin typeface="Calibri" panose="020F0502020204030204" pitchFamily="34" charset="0"/>
                      </a:endParaRPr>
                    </a:p>
                  </a:txBody>
                  <a:tcPr marL="15629" marR="15629" marT="15629" marB="0" anchor="ctr"/>
                </a:tc>
                <a:extLst>
                  <a:ext uri="{0D108BD9-81ED-4DB2-BD59-A6C34878D82A}">
                    <a16:rowId xmlns:a16="http://schemas.microsoft.com/office/drawing/2014/main" val="1736050106"/>
                  </a:ext>
                </a:extLst>
              </a:tr>
              <a:tr h="312581">
                <a:tc>
                  <a:txBody>
                    <a:bodyPr/>
                    <a:lstStyle/>
                    <a:p>
                      <a:pPr algn="ctr" fontAlgn="ctr"/>
                      <a:r>
                        <a:rPr lang="en-US" sz="1800" u="none" strike="noStrike" dirty="0">
                          <a:effectLst/>
                        </a:rPr>
                        <a:t>a</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child</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parent</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sibling</a:t>
                      </a:r>
                      <a:endParaRPr lang="en-US" sz="1800" b="0" i="0" u="none" strike="noStrike">
                        <a:solidFill>
                          <a:srgbClr val="000000"/>
                        </a:solidFill>
                        <a:effectLst/>
                        <a:latin typeface="Calibri" panose="020F0502020204030204" pitchFamily="34" charset="0"/>
                      </a:endParaRPr>
                    </a:p>
                  </a:txBody>
                  <a:tcPr marL="15629" marR="15629" marT="15629" marB="0" anchor="ctr"/>
                </a:tc>
                <a:extLst>
                  <a:ext uri="{0D108BD9-81ED-4DB2-BD59-A6C34878D82A}">
                    <a16:rowId xmlns:a16="http://schemas.microsoft.com/office/drawing/2014/main" val="845218287"/>
                  </a:ext>
                </a:extLst>
              </a:tr>
              <a:tr h="312581">
                <a:tc>
                  <a:txBody>
                    <a:bodyPr/>
                    <a:lstStyle/>
                    <a:p>
                      <a:pPr algn="ctr" fontAlgn="ctr"/>
                      <a:r>
                        <a:rPr lang="en-US" sz="1800" u="none" strike="noStrike" dirty="0">
                          <a:effectLst/>
                        </a:rPr>
                        <a:t>b</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descendant</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child</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ru-RU" sz="1800" u="none" strike="noStrike">
                          <a:effectLst/>
                        </a:rPr>
                        <a:t>.</a:t>
                      </a:r>
                      <a:endParaRPr lang="ru-RU"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endParaRPr lang="ru-RU" sz="1800" b="0" i="0" u="none" strike="noStrike">
                        <a:solidFill>
                          <a:srgbClr val="000000"/>
                        </a:solidFill>
                        <a:effectLst/>
                        <a:latin typeface="Calibri" panose="020F0502020204030204" pitchFamily="34" charset="0"/>
                      </a:endParaRPr>
                    </a:p>
                  </a:txBody>
                  <a:tcPr marL="15629" marR="15629" marT="15629" marB="0" anchor="ctr"/>
                </a:tc>
                <a:extLst>
                  <a:ext uri="{0D108BD9-81ED-4DB2-BD59-A6C34878D82A}">
                    <a16:rowId xmlns:a16="http://schemas.microsoft.com/office/drawing/2014/main" val="978613239"/>
                  </a:ext>
                </a:extLst>
              </a:tr>
              <a:tr h="312581">
                <a:tc>
                  <a:txBody>
                    <a:bodyPr/>
                    <a:lstStyle/>
                    <a:p>
                      <a:pPr algn="ctr" fontAlgn="ctr"/>
                      <a:r>
                        <a:rPr lang="en-US" sz="1800" u="none" strike="noStrike" dirty="0">
                          <a:effectLst/>
                        </a:rPr>
                        <a:t>c</a:t>
                      </a:r>
                      <a:endParaRPr lang="en-US" sz="1800" b="1" i="0" u="none" strike="noStrike" dirty="0">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child</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en-US" sz="1800" u="none" strike="noStrike">
                          <a:effectLst/>
                        </a:rPr>
                        <a:t>sibling</a:t>
                      </a:r>
                      <a:endParaRPr lang="en-US"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endParaRPr lang="ru-RU" sz="1800" b="0" i="0" u="none" strike="noStrike">
                        <a:solidFill>
                          <a:srgbClr val="000000"/>
                        </a:solidFill>
                        <a:effectLst/>
                        <a:latin typeface="Calibri" panose="020F0502020204030204" pitchFamily="34" charset="0"/>
                      </a:endParaRPr>
                    </a:p>
                  </a:txBody>
                  <a:tcPr marL="15629" marR="15629" marT="15629" marB="0" anchor="ctr"/>
                </a:tc>
                <a:tc>
                  <a:txBody>
                    <a:bodyPr/>
                    <a:lstStyle/>
                    <a:p>
                      <a:pPr algn="ctr" fontAlgn="ctr"/>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15629" marR="15629" marT="15629" marB="0" anchor="ctr"/>
                </a:tc>
                <a:extLst>
                  <a:ext uri="{0D108BD9-81ED-4DB2-BD59-A6C34878D82A}">
                    <a16:rowId xmlns:a16="http://schemas.microsoft.com/office/drawing/2014/main" val="1255289632"/>
                  </a:ext>
                </a:extLst>
              </a:tr>
            </a:tbl>
          </a:graphicData>
        </a:graphic>
      </p:graphicFrame>
    </p:spTree>
    <p:extLst>
      <p:ext uri="{BB962C8B-B14F-4D97-AF65-F5344CB8AC3E}">
        <p14:creationId xmlns:p14="http://schemas.microsoft.com/office/powerpoint/2010/main" val="4717387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Подбор узлов</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4304933"/>
              </p:ext>
            </p:extLst>
          </p:nvPr>
        </p:nvGraphicFramePr>
        <p:xfrm>
          <a:off x="470646" y="1840431"/>
          <a:ext cx="8216154" cy="4665600"/>
        </p:xfrm>
        <a:graphic>
          <a:graphicData uri="http://schemas.openxmlformats.org/drawingml/2006/table">
            <a:tbl>
              <a:tblPr firstRow="1" firstCol="1">
                <a:tableStyleId>{5C22544A-7EE6-4342-B048-85BDC9FD1C3A}</a:tableStyleId>
              </a:tblPr>
              <a:tblGrid>
                <a:gridCol w="1941114">
                  <a:extLst>
                    <a:ext uri="{9D8B030D-6E8A-4147-A177-3AD203B41FA5}">
                      <a16:colId xmlns:a16="http://schemas.microsoft.com/office/drawing/2014/main" val="631352213"/>
                    </a:ext>
                  </a:extLst>
                </a:gridCol>
                <a:gridCol w="6275040">
                  <a:extLst>
                    <a:ext uri="{9D8B030D-6E8A-4147-A177-3AD203B41FA5}">
                      <a16:colId xmlns:a16="http://schemas.microsoft.com/office/drawing/2014/main" val="1893737753"/>
                    </a:ext>
                  </a:extLst>
                </a:gridCol>
              </a:tblGrid>
              <a:tr h="463436">
                <a:tc>
                  <a:txBody>
                    <a:bodyPr/>
                    <a:lstStyle/>
                    <a:p>
                      <a:pPr algn="ctr" fontAlgn="ctr"/>
                      <a:r>
                        <a:rPr lang="en-US" sz="2400" u="none" strike="noStrike" dirty="0">
                          <a:effectLst/>
                        </a:rPr>
                        <a:t>Expression</a:t>
                      </a:r>
                      <a:endParaRPr lang="en-US" sz="2400" b="1" i="0" u="none" strike="noStrike" dirty="0">
                        <a:solidFill>
                          <a:srgbClr val="000000"/>
                        </a:solidFill>
                        <a:effectLst/>
                        <a:latin typeface="Calibri" panose="020F0502020204030204" pitchFamily="34" charset="0"/>
                      </a:endParaRPr>
                    </a:p>
                  </a:txBody>
                  <a:tcPr marL="72000" marR="72000" marT="72000" marB="72000" anchor="ctr"/>
                </a:tc>
                <a:tc>
                  <a:txBody>
                    <a:bodyPr/>
                    <a:lstStyle/>
                    <a:p>
                      <a:pPr algn="ctr" fontAlgn="ctr"/>
                      <a:r>
                        <a:rPr lang="en-US" sz="2400" u="none" strike="noStrike" dirty="0">
                          <a:effectLst/>
                        </a:rPr>
                        <a:t>Description</a:t>
                      </a:r>
                      <a:endParaRPr lang="en-US" sz="2400" b="1"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1671150503"/>
                  </a:ext>
                </a:extLst>
              </a:tr>
              <a:tr h="795957">
                <a:tc>
                  <a:txBody>
                    <a:bodyPr/>
                    <a:lstStyle/>
                    <a:p>
                      <a:pPr algn="ctr" fontAlgn="ctr"/>
                      <a:r>
                        <a:rPr lang="en-US" sz="2400" u="none" strike="noStrike" dirty="0" err="1">
                          <a:solidFill>
                            <a:srgbClr val="7F007F"/>
                          </a:solidFill>
                          <a:effectLst/>
                        </a:rPr>
                        <a:t>nodename</a:t>
                      </a:r>
                      <a:endParaRPr lang="en-US" sz="2400" b="0" i="1"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a:effectLst/>
                        </a:rPr>
                        <a:t>Выбирает все узлы с именем "</a:t>
                      </a:r>
                      <a:r>
                        <a:rPr lang="ru-RU" sz="2400" i="1" u="none" strike="noStrike" dirty="0" err="1">
                          <a:effectLst/>
                        </a:rPr>
                        <a:t>nodename</a:t>
                      </a:r>
                      <a:r>
                        <a:rPr lang="ru-RU" sz="2400" u="none" strike="noStrike" dirty="0">
                          <a:effectLst/>
                        </a:rPr>
                        <a:t>" </a:t>
                      </a:r>
                      <a:r>
                        <a:rPr lang="ru-RU" sz="2400" u="none" strike="noStrike" dirty="0" smtClean="0">
                          <a:effectLst/>
                        </a:rPr>
                        <a:t/>
                      </a:r>
                      <a:br>
                        <a:rPr lang="ru-RU" sz="2400" u="none" strike="noStrike" dirty="0" smtClean="0">
                          <a:effectLst/>
                        </a:rPr>
                      </a:br>
                      <a:r>
                        <a:rPr lang="ru-RU" sz="2400" u="none" strike="noStrike" dirty="0" smtClean="0">
                          <a:effectLst/>
                        </a:rPr>
                        <a:t>(</a:t>
                      </a:r>
                      <a:r>
                        <a:rPr lang="ru-RU" sz="2400" u="none" strike="noStrike" dirty="0">
                          <a:effectLst/>
                        </a:rPr>
                        <a:t>в контексте текущего)</a:t>
                      </a:r>
                      <a:endParaRPr lang="ru-RU" sz="2400" b="0"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3224233346"/>
                  </a:ext>
                </a:extLst>
              </a:tr>
              <a:tr h="795957">
                <a:tc>
                  <a:txBody>
                    <a:bodyPr/>
                    <a:lstStyle/>
                    <a:p>
                      <a:pPr algn="ctr" fontAlgn="ctr"/>
                      <a:r>
                        <a:rPr lang="ru-RU" sz="2400" u="none" strike="noStrike" dirty="0">
                          <a:solidFill>
                            <a:srgbClr val="7F007F"/>
                          </a:solidFill>
                          <a:effectLst/>
                        </a:rPr>
                        <a:t>/</a:t>
                      </a:r>
                      <a:endParaRPr lang="ru-RU" sz="2400" b="0" i="0"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smtClean="0">
                          <a:effectLst/>
                        </a:rPr>
                        <a:t>Указывает, что нужно выбирать узлы </a:t>
                      </a:r>
                      <a:r>
                        <a:rPr lang="ru-RU" sz="2400" u="none" strike="noStrike" dirty="0">
                          <a:effectLst/>
                        </a:rPr>
                        <a:t>начиная с корневого (абсолютный путь)</a:t>
                      </a:r>
                      <a:endParaRPr lang="ru-RU" sz="2400" b="0"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3940260425"/>
                  </a:ext>
                </a:extLst>
              </a:tr>
              <a:tr h="807209">
                <a:tc>
                  <a:txBody>
                    <a:bodyPr/>
                    <a:lstStyle/>
                    <a:p>
                      <a:pPr algn="ctr" fontAlgn="ctr"/>
                      <a:r>
                        <a:rPr lang="ru-RU" sz="2400" u="none" strike="noStrike" dirty="0">
                          <a:solidFill>
                            <a:srgbClr val="7F007F"/>
                          </a:solidFill>
                          <a:effectLst/>
                        </a:rPr>
                        <a:t>//</a:t>
                      </a:r>
                      <a:endParaRPr lang="ru-RU" sz="2400" b="0" i="0"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smtClean="0">
                          <a:effectLst/>
                        </a:rPr>
                        <a:t>Указывает, что нужно выбирать  </a:t>
                      </a:r>
                      <a:r>
                        <a:rPr lang="ru-RU" sz="2400" b="1" u="none" strike="noStrike" dirty="0" err="1" smtClean="0">
                          <a:effectLst/>
                        </a:rPr>
                        <a:t>descendants</a:t>
                      </a:r>
                      <a:r>
                        <a:rPr lang="ru-RU" sz="2400" u="none" strike="noStrike" dirty="0" smtClean="0">
                          <a:effectLst/>
                        </a:rPr>
                        <a:t> (в контексте текущего)</a:t>
                      </a:r>
                      <a:endParaRPr lang="ru-RU" sz="2400" b="0"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2448465875"/>
                  </a:ext>
                </a:extLst>
              </a:tr>
              <a:tr h="463436">
                <a:tc>
                  <a:txBody>
                    <a:bodyPr/>
                    <a:lstStyle/>
                    <a:p>
                      <a:pPr algn="ctr" fontAlgn="ctr"/>
                      <a:r>
                        <a:rPr lang="ru-RU" sz="2400" u="none" strike="noStrike" dirty="0">
                          <a:solidFill>
                            <a:srgbClr val="7F007F"/>
                          </a:solidFill>
                          <a:effectLst/>
                        </a:rPr>
                        <a:t>.</a:t>
                      </a:r>
                      <a:endParaRPr lang="ru-RU" sz="2400" b="0" i="0"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a:effectLst/>
                        </a:rPr>
                        <a:t>Выбирает текущий узел</a:t>
                      </a:r>
                      <a:endParaRPr lang="ru-RU" sz="2400" b="0"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3955912866"/>
                  </a:ext>
                </a:extLst>
              </a:tr>
              <a:tr h="463436">
                <a:tc>
                  <a:txBody>
                    <a:bodyPr/>
                    <a:lstStyle/>
                    <a:p>
                      <a:pPr algn="ctr" fontAlgn="ctr"/>
                      <a:r>
                        <a:rPr lang="ru-RU" sz="2400" u="none" strike="noStrike" dirty="0">
                          <a:solidFill>
                            <a:srgbClr val="7F007F"/>
                          </a:solidFill>
                          <a:effectLst/>
                        </a:rPr>
                        <a:t>..</a:t>
                      </a:r>
                      <a:endParaRPr lang="ru-RU" sz="2400" b="0" i="0"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a:effectLst/>
                        </a:rPr>
                        <a:t>Выбирает </a:t>
                      </a:r>
                      <a:r>
                        <a:rPr lang="en-US" sz="2400" b="1" u="none" strike="noStrike" dirty="0">
                          <a:effectLst/>
                        </a:rPr>
                        <a:t>parent</a:t>
                      </a:r>
                      <a:endParaRPr lang="en-US" sz="2400" b="1"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725438000"/>
                  </a:ext>
                </a:extLst>
              </a:tr>
              <a:tr h="463436">
                <a:tc>
                  <a:txBody>
                    <a:bodyPr/>
                    <a:lstStyle/>
                    <a:p>
                      <a:pPr algn="ctr" fontAlgn="ctr"/>
                      <a:r>
                        <a:rPr lang="ru-RU" sz="2400" u="none" strike="noStrike" dirty="0">
                          <a:solidFill>
                            <a:srgbClr val="7F007F"/>
                          </a:solidFill>
                          <a:effectLst/>
                        </a:rPr>
                        <a:t>@</a:t>
                      </a:r>
                      <a:endParaRPr lang="ru-RU" sz="2400" b="0" i="0" u="none" strike="noStrike" dirty="0">
                        <a:solidFill>
                          <a:srgbClr val="7F007F"/>
                        </a:solidFill>
                        <a:effectLst/>
                        <a:latin typeface="Calibri" panose="020F0502020204030204" pitchFamily="34" charset="0"/>
                      </a:endParaRPr>
                    </a:p>
                  </a:txBody>
                  <a:tcPr marL="72000" marR="72000" marT="72000" marB="72000" anchor="ctr"/>
                </a:tc>
                <a:tc>
                  <a:txBody>
                    <a:bodyPr/>
                    <a:lstStyle/>
                    <a:p>
                      <a:pPr algn="l" fontAlgn="b"/>
                      <a:r>
                        <a:rPr lang="ru-RU" sz="2400" u="none" strike="noStrike" dirty="0">
                          <a:effectLst/>
                        </a:rPr>
                        <a:t>Указывает, что нужно выбирать атрибут</a:t>
                      </a:r>
                      <a:endParaRPr lang="ru-RU" sz="2400" b="0" i="0" u="none" strike="noStrike" dirty="0">
                        <a:solidFill>
                          <a:srgbClr val="000000"/>
                        </a:solidFill>
                        <a:effectLst/>
                        <a:latin typeface="Calibri" panose="020F0502020204030204" pitchFamily="34" charset="0"/>
                      </a:endParaRPr>
                    </a:p>
                  </a:txBody>
                  <a:tcPr marL="72000" marR="72000" marT="72000" marB="72000" anchor="ctr"/>
                </a:tc>
                <a:extLst>
                  <a:ext uri="{0D108BD9-81ED-4DB2-BD59-A6C34878D82A}">
                    <a16:rowId xmlns:a16="http://schemas.microsoft.com/office/drawing/2014/main" val="1789145137"/>
                  </a:ext>
                </a:extLst>
              </a:tr>
            </a:tbl>
          </a:graphicData>
        </a:graphic>
      </p:graphicFrame>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105</a:t>
            </a:fld>
            <a:endParaRPr lang="ru-RU"/>
          </a:p>
        </p:txBody>
      </p:sp>
    </p:spTree>
    <p:extLst>
      <p:ext uri="{BB962C8B-B14F-4D97-AF65-F5344CB8AC3E}">
        <p14:creationId xmlns:p14="http://schemas.microsoft.com/office/powerpoint/2010/main" val="900580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Предикаты</a:t>
            </a:r>
          </a:p>
        </p:txBody>
      </p:sp>
      <p:sp>
        <p:nvSpPr>
          <p:cNvPr id="3" name="Content Placeholder 2"/>
          <p:cNvSpPr>
            <a:spLocks noGrp="1"/>
          </p:cNvSpPr>
          <p:nvPr>
            <p:ph idx="1"/>
          </p:nvPr>
        </p:nvSpPr>
        <p:spPr/>
        <p:txBody>
          <a:bodyPr/>
          <a:lstStyle/>
          <a:p>
            <a:r>
              <a:rPr lang="ru-RU" dirty="0"/>
              <a:t>Предикаты используются, чтобы найти конкретный узел или узел, который содержит конкретное значение.</a:t>
            </a:r>
          </a:p>
          <a:p>
            <a:r>
              <a:rPr lang="ru-RU" dirty="0" smtClean="0"/>
              <a:t>Предикаты </a:t>
            </a:r>
            <a:r>
              <a:rPr lang="ru-RU" dirty="0"/>
              <a:t>всегда вкладываются в квадратные </a:t>
            </a:r>
            <a:r>
              <a:rPr lang="ru-RU" dirty="0" smtClean="0"/>
              <a:t>скобки</a:t>
            </a:r>
            <a:r>
              <a:rPr lang="ru-RU" dirty="0"/>
              <a:t>. </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106</a:t>
            </a:fld>
            <a:endParaRPr lang="ru-RU"/>
          </a:p>
        </p:txBody>
      </p:sp>
    </p:spTree>
    <p:extLst>
      <p:ext uri="{BB962C8B-B14F-4D97-AF65-F5344CB8AC3E}">
        <p14:creationId xmlns:p14="http://schemas.microsoft.com/office/powerpoint/2010/main" val="30218618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76329418"/>
              </p:ext>
            </p:extLst>
          </p:nvPr>
        </p:nvGraphicFramePr>
        <p:xfrm>
          <a:off x="457200" y="692695"/>
          <a:ext cx="8229600" cy="5778550"/>
        </p:xfrm>
        <a:graphic>
          <a:graphicData uri="http://schemas.openxmlformats.org/drawingml/2006/table">
            <a:tbl>
              <a:tblPr>
                <a:tableStyleId>{5C22544A-7EE6-4342-B048-85BDC9FD1C3A}</a:tableStyleId>
              </a:tblPr>
              <a:tblGrid>
                <a:gridCol w="3322712">
                  <a:extLst>
                    <a:ext uri="{9D8B030D-6E8A-4147-A177-3AD203B41FA5}">
                      <a16:colId xmlns:a16="http://schemas.microsoft.com/office/drawing/2014/main" val="3179289700"/>
                    </a:ext>
                  </a:extLst>
                </a:gridCol>
                <a:gridCol w="4906888">
                  <a:extLst>
                    <a:ext uri="{9D8B030D-6E8A-4147-A177-3AD203B41FA5}">
                      <a16:colId xmlns:a16="http://schemas.microsoft.com/office/drawing/2014/main" val="2151058076"/>
                    </a:ext>
                  </a:extLst>
                </a:gridCol>
              </a:tblGrid>
              <a:tr h="595434">
                <a:tc>
                  <a:txBody>
                    <a:bodyPr/>
                    <a:lstStyle/>
                    <a:p>
                      <a:pPr algn="l" fontAlgn="b"/>
                      <a:r>
                        <a:rPr lang="en-US" sz="1600" u="none" strike="noStrike" dirty="0">
                          <a:effectLst/>
                        </a:rPr>
                        <a:t>/bookstore/book[last()]</a:t>
                      </a:r>
                      <a:endParaRPr lang="en-US" sz="1600" b="0"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последний элемент с именем </a:t>
                      </a:r>
                      <a:r>
                        <a:rPr lang="ru-RU" sz="1600" u="none" strike="noStrike" dirty="0" err="1">
                          <a:solidFill>
                            <a:srgbClr val="7F007F"/>
                          </a:solidFill>
                          <a:effectLst/>
                        </a:rPr>
                        <a:t>book</a:t>
                      </a:r>
                      <a:r>
                        <a:rPr lang="ru-RU" sz="1600" u="none" strike="noStrike" dirty="0">
                          <a:effectLst/>
                        </a:rPr>
                        <a:t> в контексте корневого элемента (</a:t>
                      </a:r>
                      <a:r>
                        <a:rPr lang="ru-RU" sz="1600" u="none" strike="noStrike" dirty="0" err="1">
                          <a:solidFill>
                            <a:srgbClr val="7F007F"/>
                          </a:solidFill>
                          <a:effectLst/>
                        </a:rPr>
                        <a:t>bookstore</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2126658319"/>
                  </a:ext>
                </a:extLst>
              </a:tr>
              <a:tr h="595434">
                <a:tc>
                  <a:txBody>
                    <a:bodyPr/>
                    <a:lstStyle/>
                    <a:p>
                      <a:pPr algn="l" fontAlgn="b"/>
                      <a:r>
                        <a:rPr lang="en-US" sz="1600" u="none" strike="noStrike" dirty="0">
                          <a:effectLst/>
                        </a:rPr>
                        <a:t>/bookstore/book[last()-1]</a:t>
                      </a:r>
                      <a:endParaRPr lang="en-US" sz="1600" b="0"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предпоследний элемент с именем </a:t>
                      </a:r>
                      <a:r>
                        <a:rPr lang="ru-RU" sz="1600" u="none" strike="noStrike" dirty="0" err="1">
                          <a:solidFill>
                            <a:srgbClr val="7F007F"/>
                          </a:solidFill>
                          <a:effectLst/>
                        </a:rPr>
                        <a:t>book</a:t>
                      </a:r>
                      <a:r>
                        <a:rPr lang="ru-RU" sz="1600" u="none" strike="noStrike" dirty="0">
                          <a:effectLst/>
                        </a:rPr>
                        <a:t> в контексте корневого элемента (</a:t>
                      </a:r>
                      <a:r>
                        <a:rPr lang="ru-RU" sz="1600" u="none" strike="noStrike" dirty="0" err="1">
                          <a:solidFill>
                            <a:srgbClr val="7F007F"/>
                          </a:solidFill>
                          <a:effectLst/>
                        </a:rPr>
                        <a:t>bookstore</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2940931730"/>
                  </a:ext>
                </a:extLst>
              </a:tr>
              <a:tr h="595434">
                <a:tc>
                  <a:txBody>
                    <a:bodyPr/>
                    <a:lstStyle/>
                    <a:p>
                      <a:pPr algn="l" fontAlgn="b"/>
                      <a:r>
                        <a:rPr lang="en-US" sz="1600" u="none" strike="noStrike" dirty="0">
                          <a:effectLst/>
                        </a:rPr>
                        <a:t>/bookstore/book[position()&lt;3]</a:t>
                      </a:r>
                      <a:endParaRPr lang="en-US" sz="1600" b="0"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первые </a:t>
                      </a:r>
                      <a:r>
                        <a:rPr lang="ru-RU" sz="1600" b="1" u="none" strike="noStrike" dirty="0">
                          <a:effectLst/>
                        </a:rPr>
                        <a:t>2</a:t>
                      </a:r>
                      <a:r>
                        <a:rPr lang="ru-RU" sz="1600" u="none" strike="noStrike" dirty="0">
                          <a:effectLst/>
                        </a:rPr>
                        <a:t> элемента с именем </a:t>
                      </a:r>
                      <a:r>
                        <a:rPr lang="ru-RU" sz="1600" u="none" strike="noStrike" dirty="0" err="1">
                          <a:solidFill>
                            <a:srgbClr val="7F007F"/>
                          </a:solidFill>
                          <a:effectLst/>
                        </a:rPr>
                        <a:t>book</a:t>
                      </a:r>
                      <a:r>
                        <a:rPr lang="ru-RU" sz="1600" u="none" strike="noStrike" dirty="0">
                          <a:effectLst/>
                        </a:rPr>
                        <a:t> в контексте корневого элемента (</a:t>
                      </a:r>
                      <a:r>
                        <a:rPr lang="ru-RU" sz="1600" u="none" strike="noStrike" dirty="0" err="1">
                          <a:solidFill>
                            <a:srgbClr val="7F007F"/>
                          </a:solidFill>
                          <a:effectLst/>
                        </a:rPr>
                        <a:t>bookstore</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790760493"/>
                  </a:ext>
                </a:extLst>
              </a:tr>
              <a:tr h="850168">
                <a:tc>
                  <a:txBody>
                    <a:bodyPr/>
                    <a:lstStyle/>
                    <a:p>
                      <a:pPr algn="l" fontAlgn="b"/>
                      <a:r>
                        <a:rPr lang="en-US" sz="1600" u="none" strike="noStrike">
                          <a:effectLst/>
                        </a:rPr>
                        <a:t>//title[@lang]</a:t>
                      </a:r>
                      <a:endParaRPr lang="en-US" sz="1600" b="0" i="0" u="none" strike="noStrike">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элементы с именем </a:t>
                      </a:r>
                      <a:r>
                        <a:rPr lang="ru-RU" sz="1600" u="none" strike="noStrike" dirty="0" err="1">
                          <a:solidFill>
                            <a:srgbClr val="7F007F"/>
                          </a:solidFill>
                          <a:effectLst/>
                        </a:rPr>
                        <a:t>title</a:t>
                      </a:r>
                      <a:r>
                        <a:rPr lang="ru-RU" sz="1600" u="none" strike="noStrike" dirty="0">
                          <a:effectLst/>
                        </a:rPr>
                        <a:t> в контексте </a:t>
                      </a:r>
                      <a:r>
                        <a:rPr lang="ru-RU" sz="1600" u="none" strike="noStrike" dirty="0" err="1">
                          <a:effectLst/>
                        </a:rPr>
                        <a:t>кроневого</a:t>
                      </a:r>
                      <a:r>
                        <a:rPr lang="ru-RU" sz="1600" u="none" strike="noStrike" dirty="0">
                          <a:effectLst/>
                        </a:rPr>
                        <a:t> элемента вне зависимости от уровня вложенности имеющие атрибут </a:t>
                      </a:r>
                      <a:r>
                        <a:rPr lang="ru-RU" sz="1600" u="none" strike="noStrike" dirty="0" err="1">
                          <a:effectLst/>
                        </a:rPr>
                        <a:t>lang</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4136663506"/>
                  </a:ext>
                </a:extLst>
              </a:tr>
              <a:tr h="1017388">
                <a:tc>
                  <a:txBody>
                    <a:bodyPr/>
                    <a:lstStyle/>
                    <a:p>
                      <a:pPr algn="l" fontAlgn="b"/>
                      <a:r>
                        <a:rPr lang="en-US" sz="1600" u="none" strike="noStrike" dirty="0">
                          <a:effectLst/>
                        </a:rPr>
                        <a:t>//title[@</a:t>
                      </a:r>
                      <a:r>
                        <a:rPr lang="en-US" sz="1600" u="none" strike="noStrike" dirty="0" err="1">
                          <a:effectLst/>
                        </a:rPr>
                        <a:t>lang</a:t>
                      </a:r>
                      <a:r>
                        <a:rPr lang="en-US" sz="1600" u="none" strike="noStrike" dirty="0">
                          <a:effectLst/>
                        </a:rPr>
                        <a:t>='</a:t>
                      </a:r>
                      <a:r>
                        <a:rPr lang="en-US" sz="1600" u="none" strike="noStrike" dirty="0" err="1">
                          <a:effectLst/>
                        </a:rPr>
                        <a:t>en</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элементы с именем </a:t>
                      </a:r>
                      <a:r>
                        <a:rPr lang="ru-RU" sz="1600" u="none" strike="noStrike" dirty="0" err="1">
                          <a:solidFill>
                            <a:srgbClr val="7F007F"/>
                          </a:solidFill>
                          <a:effectLst/>
                        </a:rPr>
                        <a:t>title</a:t>
                      </a:r>
                      <a:r>
                        <a:rPr lang="ru-RU" sz="1600" u="none" strike="noStrike" dirty="0">
                          <a:effectLst/>
                        </a:rPr>
                        <a:t> в контексте </a:t>
                      </a:r>
                      <a:r>
                        <a:rPr lang="ru-RU" sz="1600" u="none" strike="noStrike" dirty="0" err="1">
                          <a:effectLst/>
                        </a:rPr>
                        <a:t>кроневого</a:t>
                      </a:r>
                      <a:r>
                        <a:rPr lang="ru-RU" sz="1600" u="none" strike="noStrike" dirty="0">
                          <a:effectLst/>
                        </a:rPr>
                        <a:t> элемента вне зависимости от уровня вложенности имеющие атрибут </a:t>
                      </a:r>
                      <a:r>
                        <a:rPr lang="ru-RU" sz="1600" u="none" strike="noStrike" dirty="0" err="1">
                          <a:solidFill>
                            <a:srgbClr val="7F007F"/>
                          </a:solidFill>
                          <a:effectLst/>
                        </a:rPr>
                        <a:t>lang</a:t>
                      </a:r>
                      <a:r>
                        <a:rPr lang="ru-RU" sz="1600" u="none" strike="noStrike" dirty="0">
                          <a:effectLst/>
                        </a:rPr>
                        <a:t> со значением </a:t>
                      </a:r>
                      <a:r>
                        <a:rPr lang="ru-RU" sz="1600" u="none" strike="noStrike" dirty="0" err="1">
                          <a:solidFill>
                            <a:srgbClr val="2A00FF"/>
                          </a:solidFill>
                          <a:effectLst/>
                        </a:rPr>
                        <a:t>en</a:t>
                      </a:r>
                      <a:endParaRPr lang="ru-RU" sz="1600" b="0" i="0" u="none" strike="noStrike" dirty="0">
                        <a:solidFill>
                          <a:srgbClr val="2A00FF"/>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2511406888"/>
                  </a:ext>
                </a:extLst>
              </a:tr>
              <a:tr h="1017388">
                <a:tc>
                  <a:txBody>
                    <a:bodyPr/>
                    <a:lstStyle/>
                    <a:p>
                      <a:pPr algn="l" fontAlgn="b"/>
                      <a:r>
                        <a:rPr lang="en-US" sz="1600" u="none" strike="noStrike">
                          <a:effectLst/>
                        </a:rPr>
                        <a:t>/bookstore/book[price&gt;35.00]</a:t>
                      </a:r>
                      <a:endParaRPr lang="en-US" sz="1600" b="0" i="0" u="none" strike="noStrike">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элементы с именем </a:t>
                      </a:r>
                      <a:r>
                        <a:rPr lang="ru-RU" sz="1600" u="none" strike="noStrike" dirty="0" err="1">
                          <a:effectLst/>
                        </a:rPr>
                        <a:t>book</a:t>
                      </a:r>
                      <a:r>
                        <a:rPr lang="ru-RU" sz="1600" u="none" strike="noStrike" dirty="0">
                          <a:effectLst/>
                        </a:rPr>
                        <a:t> в контексте корневого элемента (</a:t>
                      </a:r>
                      <a:r>
                        <a:rPr lang="ru-RU" sz="1600" u="none" strike="noStrike" dirty="0" err="1">
                          <a:effectLst/>
                        </a:rPr>
                        <a:t>bookstore</a:t>
                      </a:r>
                      <a:r>
                        <a:rPr lang="ru-RU" sz="1600" u="none" strike="noStrike" dirty="0">
                          <a:effectLst/>
                        </a:rPr>
                        <a:t>), содержащие элемент </a:t>
                      </a:r>
                      <a:r>
                        <a:rPr lang="ru-RU" sz="1600" u="none" strike="noStrike" dirty="0" err="1">
                          <a:effectLst/>
                        </a:rPr>
                        <a:t>price</a:t>
                      </a:r>
                      <a:r>
                        <a:rPr lang="ru-RU" sz="1600" u="none" strike="noStrike" dirty="0">
                          <a:effectLst/>
                        </a:rPr>
                        <a:t> со значением больше 35.00 (</a:t>
                      </a:r>
                      <a:r>
                        <a:rPr lang="ru-RU" sz="1600" u="none" strike="noStrike" dirty="0" err="1">
                          <a:effectLst/>
                        </a:rPr>
                        <a:t>предпросмотр</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386611290"/>
                  </a:ext>
                </a:extLst>
              </a:tr>
              <a:tr h="1017388">
                <a:tc>
                  <a:txBody>
                    <a:bodyPr/>
                    <a:lstStyle/>
                    <a:p>
                      <a:pPr algn="l" fontAlgn="b"/>
                      <a:r>
                        <a:rPr lang="en-US" sz="1600" u="none" strike="noStrike" dirty="0">
                          <a:effectLst/>
                        </a:rPr>
                        <a:t>/</a:t>
                      </a:r>
                      <a:r>
                        <a:rPr lang="en-US" sz="1600" u="none" strike="noStrike" dirty="0" smtClean="0">
                          <a:effectLst/>
                        </a:rPr>
                        <a:t>bookstore/book[</a:t>
                      </a:r>
                      <a:r>
                        <a:rPr lang="en-US" sz="1600" i="0" u="none" strike="noStrike" dirty="0" smtClean="0">
                          <a:effectLst/>
                        </a:rPr>
                        <a:t>price&gt;35.00</a:t>
                      </a:r>
                      <a:r>
                        <a:rPr lang="ru-RU" sz="1600" i="0" u="none" strike="noStrike" dirty="0" smtClean="0">
                          <a:effectLst/>
                        </a:rPr>
                        <a:t> </a:t>
                      </a:r>
                      <a:r>
                        <a:rPr lang="en-US" sz="1600" i="0" u="none" strike="noStrike" dirty="0" smtClean="0">
                          <a:effectLst/>
                        </a:rPr>
                        <a:t>and count &lt; 5</a:t>
                      </a:r>
                      <a:r>
                        <a:rPr lang="en-US" sz="1600" u="none" strike="noStrike" dirty="0" smtClean="0">
                          <a:effectLst/>
                        </a:rPr>
                        <a:t>]/</a:t>
                      </a:r>
                      <a:r>
                        <a:rPr lang="en-US" sz="1600" u="none" strike="noStrike" dirty="0">
                          <a:effectLst/>
                        </a:rPr>
                        <a:t>title</a:t>
                      </a:r>
                      <a:endParaRPr lang="en-US" sz="1600" b="0"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600" u="none" strike="noStrike" dirty="0">
                          <a:effectLst/>
                        </a:rPr>
                        <a:t>Выбирает элементы с именем </a:t>
                      </a:r>
                      <a:r>
                        <a:rPr lang="ru-RU" sz="1600" u="none" strike="noStrike" dirty="0" err="1">
                          <a:solidFill>
                            <a:srgbClr val="7F007F"/>
                          </a:solidFill>
                          <a:effectLst/>
                        </a:rPr>
                        <a:t>title</a:t>
                      </a:r>
                      <a:r>
                        <a:rPr lang="ru-RU" sz="1600" u="none" strike="noStrike" dirty="0">
                          <a:effectLst/>
                        </a:rPr>
                        <a:t> в контексте элементов </a:t>
                      </a:r>
                      <a:r>
                        <a:rPr lang="ru-RU" sz="1600" u="none" strike="noStrike" dirty="0" err="1" smtClean="0">
                          <a:solidFill>
                            <a:srgbClr val="7F007F"/>
                          </a:solidFill>
                          <a:effectLst/>
                        </a:rPr>
                        <a:t>book</a:t>
                      </a:r>
                      <a:r>
                        <a:rPr lang="ru-RU" sz="1600" u="none" strike="noStrike" dirty="0" smtClean="0">
                          <a:effectLst/>
                        </a:rPr>
                        <a:t>, </a:t>
                      </a:r>
                      <a:r>
                        <a:rPr lang="ru-RU" sz="1600" u="none" strike="noStrike" dirty="0">
                          <a:effectLst/>
                        </a:rPr>
                        <a:t>содержащих элемент </a:t>
                      </a:r>
                      <a:r>
                        <a:rPr lang="ru-RU" sz="1600" u="none" strike="noStrike" dirty="0" err="1">
                          <a:solidFill>
                            <a:srgbClr val="7F007F"/>
                          </a:solidFill>
                          <a:effectLst/>
                        </a:rPr>
                        <a:t>price</a:t>
                      </a:r>
                      <a:r>
                        <a:rPr lang="ru-RU" sz="1600" u="none" strike="noStrike" dirty="0">
                          <a:effectLst/>
                        </a:rPr>
                        <a:t> со значением больше </a:t>
                      </a:r>
                      <a:r>
                        <a:rPr lang="ru-RU" sz="1600" u="none" strike="noStrike" dirty="0" smtClean="0">
                          <a:solidFill>
                            <a:srgbClr val="2A00FF"/>
                          </a:solidFill>
                          <a:effectLst/>
                        </a:rPr>
                        <a:t>35.00</a:t>
                      </a:r>
                      <a:r>
                        <a:rPr lang="ru-RU" sz="1600" u="none" strike="noStrike" dirty="0" smtClean="0">
                          <a:effectLst/>
                        </a:rPr>
                        <a:t>, корневого элемента (</a:t>
                      </a:r>
                      <a:r>
                        <a:rPr lang="ru-RU" sz="1600" u="none" strike="noStrike" dirty="0" err="1" smtClean="0">
                          <a:solidFill>
                            <a:srgbClr val="7F007F"/>
                          </a:solidFill>
                          <a:effectLst/>
                        </a:rPr>
                        <a:t>bookstore</a:t>
                      </a:r>
                      <a:r>
                        <a:rPr lang="ru-RU" sz="1600" u="none" strike="noStrike" dirty="0" smtClean="0">
                          <a:effectLst/>
                        </a:rPr>
                        <a:t>)</a:t>
                      </a:r>
                      <a:endParaRPr lang="ru-RU" sz="16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668684982"/>
                  </a:ext>
                </a:extLst>
              </a:tr>
            </a:tbl>
          </a:graphicData>
        </a:graphic>
      </p:graphicFrame>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107</a:t>
            </a:fld>
            <a:endParaRPr lang="ru-RU"/>
          </a:p>
        </p:txBody>
      </p:sp>
    </p:spTree>
    <p:extLst>
      <p:ext uri="{BB962C8B-B14F-4D97-AF65-F5344CB8AC3E}">
        <p14:creationId xmlns:p14="http://schemas.microsoft.com/office/powerpoint/2010/main" val="33970292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Выбор нескольких путей</a:t>
            </a:r>
            <a:endParaRPr lang="ru-RU" dirty="0"/>
          </a:p>
        </p:txBody>
      </p:sp>
      <p:sp>
        <p:nvSpPr>
          <p:cNvPr id="3" name="Content Placeholder 2"/>
          <p:cNvSpPr>
            <a:spLocks noGrp="1"/>
          </p:cNvSpPr>
          <p:nvPr>
            <p:ph idx="1"/>
          </p:nvPr>
        </p:nvSpPr>
        <p:spPr>
          <a:xfrm>
            <a:off x="457200" y="1946251"/>
            <a:ext cx="8229600" cy="834678"/>
          </a:xfrm>
        </p:spPr>
        <p:txBody>
          <a:bodyPr/>
          <a:lstStyle/>
          <a:p>
            <a:pPr marL="0" indent="0">
              <a:buNone/>
            </a:pPr>
            <a:r>
              <a:rPr lang="ru-RU" b="1" dirty="0">
                <a:solidFill>
                  <a:srgbClr val="FF0000"/>
                </a:solidFill>
              </a:rPr>
              <a:t>|</a:t>
            </a:r>
            <a:r>
              <a:rPr lang="ru-RU" dirty="0"/>
              <a:t> </a:t>
            </a:r>
            <a:r>
              <a:rPr lang="ru-RU" dirty="0" smtClean="0"/>
              <a:t>оператор</a:t>
            </a: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108</a:t>
            </a:fld>
            <a:endParaRPr lang="ru-RU"/>
          </a:p>
        </p:txBody>
      </p:sp>
      <p:graphicFrame>
        <p:nvGraphicFramePr>
          <p:cNvPr id="6" name="Table 5"/>
          <p:cNvGraphicFramePr>
            <a:graphicFrameLocks noGrp="1"/>
          </p:cNvGraphicFramePr>
          <p:nvPr>
            <p:extLst>
              <p:ext uri="{D42A27DB-BD31-4B8C-83A1-F6EECF244321}">
                <p14:modId xmlns:p14="http://schemas.microsoft.com/office/powerpoint/2010/main" val="2071130273"/>
              </p:ext>
            </p:extLst>
          </p:nvPr>
        </p:nvGraphicFramePr>
        <p:xfrm>
          <a:off x="457200" y="2996952"/>
          <a:ext cx="8229600" cy="2880320"/>
        </p:xfrm>
        <a:graphic>
          <a:graphicData uri="http://schemas.openxmlformats.org/drawingml/2006/table">
            <a:tbl>
              <a:tblPr firstRow="1">
                <a:tableStyleId>{5C22544A-7EE6-4342-B048-85BDC9FD1C3A}</a:tableStyleId>
              </a:tblPr>
              <a:tblGrid>
                <a:gridCol w="3538736">
                  <a:extLst>
                    <a:ext uri="{9D8B030D-6E8A-4147-A177-3AD203B41FA5}">
                      <a16:colId xmlns:a16="http://schemas.microsoft.com/office/drawing/2014/main" val="414304341"/>
                    </a:ext>
                  </a:extLst>
                </a:gridCol>
                <a:gridCol w="4690864">
                  <a:extLst>
                    <a:ext uri="{9D8B030D-6E8A-4147-A177-3AD203B41FA5}">
                      <a16:colId xmlns:a16="http://schemas.microsoft.com/office/drawing/2014/main" val="2996903130"/>
                    </a:ext>
                  </a:extLst>
                </a:gridCol>
              </a:tblGrid>
              <a:tr h="417479">
                <a:tc>
                  <a:txBody>
                    <a:bodyPr/>
                    <a:lstStyle/>
                    <a:p>
                      <a:pPr algn="ctr" fontAlgn="ctr"/>
                      <a:r>
                        <a:rPr lang="en-US" sz="1800" u="none" strike="noStrike">
                          <a:effectLst/>
                        </a:rPr>
                        <a:t>Path Expression</a:t>
                      </a:r>
                      <a:endParaRPr lang="en-US" sz="1800" b="1" i="0" u="none" strike="noStrike">
                        <a:solidFill>
                          <a:srgbClr val="000000"/>
                        </a:solidFill>
                        <a:effectLst/>
                        <a:latin typeface="Calibri" panose="020F0502020204030204" pitchFamily="34" charset="0"/>
                      </a:endParaRPr>
                    </a:p>
                  </a:txBody>
                  <a:tcPr marL="72000" marR="72000" marT="9525" marB="0" anchor="ctr"/>
                </a:tc>
                <a:tc>
                  <a:txBody>
                    <a:bodyPr/>
                    <a:lstStyle/>
                    <a:p>
                      <a:pPr algn="ctr" fontAlgn="ctr"/>
                      <a:r>
                        <a:rPr lang="en-US" sz="1800" u="none" strike="noStrike">
                          <a:effectLst/>
                        </a:rPr>
                        <a:t>Result</a:t>
                      </a:r>
                      <a:endParaRPr lang="en-US" sz="1800" b="1" i="0" u="none" strike="noStrike">
                        <a:solidFill>
                          <a:srgbClr val="000000"/>
                        </a:solidFill>
                        <a:effectLst/>
                        <a:latin typeface="Calibri" panose="020F0502020204030204" pitchFamily="34" charset="0"/>
                      </a:endParaRPr>
                    </a:p>
                  </a:txBody>
                  <a:tcPr marL="72000" marR="72000" marT="9525" marB="0" anchor="ctr"/>
                </a:tc>
                <a:extLst>
                  <a:ext uri="{0D108BD9-81ED-4DB2-BD59-A6C34878D82A}">
                    <a16:rowId xmlns:a16="http://schemas.microsoft.com/office/drawing/2014/main" val="2430971681"/>
                  </a:ext>
                </a:extLst>
              </a:tr>
              <a:tr h="820947">
                <a:tc>
                  <a:txBody>
                    <a:bodyPr/>
                    <a:lstStyle/>
                    <a:p>
                      <a:pPr algn="l" fontAlgn="ctr"/>
                      <a:r>
                        <a:rPr lang="en-US" sz="1800" b="1" u="none" strike="noStrike" dirty="0">
                          <a:effectLst/>
                        </a:rPr>
                        <a:t>//book/title | //book/price</a:t>
                      </a:r>
                      <a:endParaRPr lang="en-US" sz="1800" b="1" i="0" u="none" strike="noStrike" dirty="0">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smtClean="0">
                          <a:effectLst/>
                        </a:rPr>
                        <a:t>Выбирает </a:t>
                      </a:r>
                      <a:r>
                        <a:rPr lang="ru-RU" sz="1800" u="none" strike="noStrike" dirty="0">
                          <a:effectLst/>
                        </a:rPr>
                        <a:t>все элементы </a:t>
                      </a:r>
                      <a:r>
                        <a:rPr lang="ru-RU" sz="1800" u="none" strike="noStrike" dirty="0" err="1">
                          <a:solidFill>
                            <a:srgbClr val="7F007F"/>
                          </a:solidFill>
                          <a:effectLst/>
                        </a:rPr>
                        <a:t>title</a:t>
                      </a:r>
                      <a:r>
                        <a:rPr lang="ru-RU" sz="1800" u="none" strike="noStrike" dirty="0">
                          <a:effectLst/>
                        </a:rPr>
                        <a:t> </a:t>
                      </a:r>
                      <a:r>
                        <a:rPr lang="ru-RU" sz="1800" b="1" u="none" strike="noStrike" dirty="0">
                          <a:solidFill>
                            <a:srgbClr val="FF0000"/>
                          </a:solidFill>
                          <a:effectLst/>
                        </a:rPr>
                        <a:t>И</a:t>
                      </a:r>
                      <a:r>
                        <a:rPr lang="ru-RU" sz="1800" u="none" strike="noStrike" dirty="0">
                          <a:effectLst/>
                        </a:rPr>
                        <a:t> </a:t>
                      </a:r>
                      <a:r>
                        <a:rPr lang="ru-RU" sz="1800" u="none" strike="noStrike" dirty="0" err="1">
                          <a:solidFill>
                            <a:srgbClr val="7F007F"/>
                          </a:solidFill>
                          <a:effectLst/>
                        </a:rPr>
                        <a:t>price</a:t>
                      </a:r>
                      <a:r>
                        <a:rPr lang="ru-RU" sz="1800" u="none" strike="noStrike" dirty="0">
                          <a:effectLst/>
                        </a:rPr>
                        <a:t> из всех элементов </a:t>
                      </a:r>
                      <a:r>
                        <a:rPr lang="ru-RU" sz="1800" u="none" strike="noStrike" dirty="0" err="1">
                          <a:solidFill>
                            <a:srgbClr val="7F007F"/>
                          </a:solidFill>
                          <a:effectLst/>
                        </a:rPr>
                        <a:t>book</a:t>
                      </a:r>
                      <a:r>
                        <a:rPr lang="ru-RU" sz="1800" u="none" strike="noStrike" dirty="0">
                          <a:effectLst/>
                        </a:rPr>
                        <a:t> документа</a:t>
                      </a:r>
                      <a:endParaRPr lang="ru-RU" sz="1800" b="0" i="0" u="none" strike="noStrike" dirty="0">
                        <a:solidFill>
                          <a:srgbClr val="000000"/>
                        </a:solidFill>
                        <a:effectLst/>
                        <a:latin typeface="Calibri" panose="020F0502020204030204" pitchFamily="34" charset="0"/>
                      </a:endParaRPr>
                    </a:p>
                  </a:txBody>
                  <a:tcPr marL="72000" marR="72000" marT="9525" marB="0" anchor="ctr"/>
                </a:tc>
                <a:extLst>
                  <a:ext uri="{0D108BD9-81ED-4DB2-BD59-A6C34878D82A}">
                    <a16:rowId xmlns:a16="http://schemas.microsoft.com/office/drawing/2014/main" val="2632253925"/>
                  </a:ext>
                </a:extLst>
              </a:tr>
              <a:tr h="820947">
                <a:tc>
                  <a:txBody>
                    <a:bodyPr/>
                    <a:lstStyle/>
                    <a:p>
                      <a:pPr algn="l" fontAlgn="ctr"/>
                      <a:r>
                        <a:rPr lang="en-US" sz="1800" b="1" u="none" strike="noStrike" dirty="0">
                          <a:effectLst/>
                        </a:rPr>
                        <a:t>//title | //price</a:t>
                      </a:r>
                      <a:endParaRPr lang="en-US" sz="1800" b="1" i="0" u="none" strike="noStrike" dirty="0">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smtClean="0">
                          <a:effectLst/>
                        </a:rPr>
                        <a:t>Выбирает </a:t>
                      </a:r>
                      <a:r>
                        <a:rPr lang="ru-RU" sz="1800" u="none" strike="noStrike" dirty="0">
                          <a:effectLst/>
                        </a:rPr>
                        <a:t>все элементы </a:t>
                      </a:r>
                      <a:r>
                        <a:rPr lang="ru-RU" sz="1800" u="none" strike="noStrike" dirty="0" err="1">
                          <a:solidFill>
                            <a:srgbClr val="7F007F"/>
                          </a:solidFill>
                          <a:effectLst/>
                        </a:rPr>
                        <a:t>title</a:t>
                      </a:r>
                      <a:r>
                        <a:rPr lang="ru-RU" sz="1800" u="none" strike="noStrike" dirty="0">
                          <a:effectLst/>
                        </a:rPr>
                        <a:t> </a:t>
                      </a:r>
                      <a:r>
                        <a:rPr lang="ru-RU" sz="1800" b="1" u="none" strike="noStrike" dirty="0">
                          <a:solidFill>
                            <a:srgbClr val="FF0000"/>
                          </a:solidFill>
                          <a:effectLst/>
                        </a:rPr>
                        <a:t>И</a:t>
                      </a:r>
                      <a:r>
                        <a:rPr lang="ru-RU" sz="1800" u="none" strike="noStrike" dirty="0">
                          <a:effectLst/>
                        </a:rPr>
                        <a:t> </a:t>
                      </a:r>
                      <a:r>
                        <a:rPr lang="ru-RU" sz="1800" u="none" strike="noStrike" dirty="0" err="1">
                          <a:solidFill>
                            <a:srgbClr val="7F007F"/>
                          </a:solidFill>
                          <a:effectLst/>
                        </a:rPr>
                        <a:t>price</a:t>
                      </a:r>
                      <a:r>
                        <a:rPr lang="ru-RU" sz="1800" u="none" strike="noStrike" dirty="0">
                          <a:effectLst/>
                        </a:rPr>
                        <a:t> в документе</a:t>
                      </a:r>
                      <a:endParaRPr lang="ru-RU" sz="1800" b="0" i="0" u="none" strike="noStrike" dirty="0">
                        <a:solidFill>
                          <a:srgbClr val="000000"/>
                        </a:solidFill>
                        <a:effectLst/>
                        <a:latin typeface="Calibri" panose="020F0502020204030204" pitchFamily="34" charset="0"/>
                      </a:endParaRPr>
                    </a:p>
                  </a:txBody>
                  <a:tcPr marL="72000" marR="72000" marT="9525" marB="0" anchor="ctr"/>
                </a:tc>
                <a:extLst>
                  <a:ext uri="{0D108BD9-81ED-4DB2-BD59-A6C34878D82A}">
                    <a16:rowId xmlns:a16="http://schemas.microsoft.com/office/drawing/2014/main" val="1711154403"/>
                  </a:ext>
                </a:extLst>
              </a:tr>
              <a:tr h="820947">
                <a:tc>
                  <a:txBody>
                    <a:bodyPr/>
                    <a:lstStyle/>
                    <a:p>
                      <a:pPr algn="l" fontAlgn="ctr"/>
                      <a:r>
                        <a:rPr lang="en-US" sz="1800" b="1" u="none" strike="noStrike" dirty="0">
                          <a:effectLst/>
                        </a:rPr>
                        <a:t>/bookstore/book/title | //price</a:t>
                      </a:r>
                      <a:endParaRPr lang="en-US" sz="1800" b="1" i="0" u="none" strike="noStrike" dirty="0">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smtClean="0">
                          <a:effectLst/>
                        </a:rPr>
                        <a:t>Выбирает </a:t>
                      </a:r>
                      <a:r>
                        <a:rPr lang="ru-RU" sz="1800" u="none" strike="noStrike" dirty="0">
                          <a:effectLst/>
                        </a:rPr>
                        <a:t>все элементы </a:t>
                      </a:r>
                      <a:r>
                        <a:rPr lang="ru-RU" sz="1800" u="none" strike="noStrike" dirty="0" err="1">
                          <a:solidFill>
                            <a:srgbClr val="7F007F"/>
                          </a:solidFill>
                          <a:effectLst/>
                        </a:rPr>
                        <a:t>title</a:t>
                      </a:r>
                      <a:r>
                        <a:rPr lang="ru-RU" sz="1800" u="none" strike="noStrike" dirty="0">
                          <a:effectLst/>
                        </a:rPr>
                        <a:t> из элемента </a:t>
                      </a:r>
                      <a:r>
                        <a:rPr lang="ru-RU" sz="1800" u="none" strike="noStrike" dirty="0" err="1">
                          <a:solidFill>
                            <a:srgbClr val="7F007F"/>
                          </a:solidFill>
                          <a:effectLst/>
                        </a:rPr>
                        <a:t>book</a:t>
                      </a:r>
                      <a:r>
                        <a:rPr lang="ru-RU" sz="1800" u="none" strike="noStrike" dirty="0">
                          <a:effectLst/>
                        </a:rPr>
                        <a:t> И элементы </a:t>
                      </a:r>
                      <a:r>
                        <a:rPr lang="ru-RU" sz="1800" u="none" strike="noStrike" dirty="0" err="1">
                          <a:solidFill>
                            <a:srgbClr val="7F007F"/>
                          </a:solidFill>
                          <a:effectLst/>
                        </a:rPr>
                        <a:t>price</a:t>
                      </a:r>
                      <a:r>
                        <a:rPr lang="ru-RU" sz="1800" u="none" strike="noStrike" dirty="0">
                          <a:effectLst/>
                        </a:rPr>
                        <a:t> из всего документа</a:t>
                      </a:r>
                      <a:endParaRPr lang="ru-RU" sz="1800" b="0" i="0" u="none" strike="noStrike" dirty="0">
                        <a:solidFill>
                          <a:srgbClr val="000000"/>
                        </a:solidFill>
                        <a:effectLst/>
                        <a:latin typeface="Calibri" panose="020F0502020204030204" pitchFamily="34" charset="0"/>
                      </a:endParaRPr>
                    </a:p>
                  </a:txBody>
                  <a:tcPr marL="72000" marR="72000" marT="9525" marB="0" anchor="ctr"/>
                </a:tc>
                <a:extLst>
                  <a:ext uri="{0D108BD9-81ED-4DB2-BD59-A6C34878D82A}">
                    <a16:rowId xmlns:a16="http://schemas.microsoft.com/office/drawing/2014/main" val="1222854494"/>
                  </a:ext>
                </a:extLst>
              </a:tr>
            </a:tbl>
          </a:graphicData>
        </a:graphic>
      </p:graphicFrame>
    </p:spTree>
    <p:extLst>
      <p:ext uri="{BB962C8B-B14F-4D97-AF65-F5344CB8AC3E}">
        <p14:creationId xmlns:p14="http://schemas.microsoft.com/office/powerpoint/2010/main" val="19063891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a:t>
            </a:r>
            <a:r>
              <a:rPr lang="ru-RU" dirty="0" smtClean="0"/>
              <a:t>ось координат)</a:t>
            </a:r>
            <a:endParaRPr lang="ru-RU" dirty="0"/>
          </a:p>
        </p:txBody>
      </p:sp>
      <p:sp>
        <p:nvSpPr>
          <p:cNvPr id="3" name="Content Placeholder 2"/>
          <p:cNvSpPr>
            <a:spLocks noGrp="1"/>
          </p:cNvSpPr>
          <p:nvPr>
            <p:ph idx="1"/>
          </p:nvPr>
        </p:nvSpPr>
        <p:spPr/>
        <p:txBody>
          <a:bodyPr>
            <a:normAutofit fontScale="85000" lnSpcReduction="20000"/>
          </a:bodyPr>
          <a:lstStyle/>
          <a:p>
            <a:r>
              <a:rPr lang="ru-RU" b="1" dirty="0"/>
              <a:t>Ось</a:t>
            </a:r>
            <a:r>
              <a:rPr lang="ru-RU" dirty="0"/>
              <a:t> определяет множество узлов относительно текущего </a:t>
            </a:r>
            <a:r>
              <a:rPr lang="ru-RU" dirty="0" smtClean="0"/>
              <a:t>узла</a:t>
            </a:r>
          </a:p>
          <a:p>
            <a:r>
              <a:rPr lang="ru-RU" dirty="0"/>
              <a:t>Каждый шаг оценивается по узлам в текущем наборе узлов</a:t>
            </a:r>
            <a:r>
              <a:rPr lang="ru-RU" dirty="0" smtClean="0"/>
              <a:t>.</a:t>
            </a:r>
            <a:endParaRPr lang="en-US" dirty="0" smtClean="0"/>
          </a:p>
          <a:p>
            <a:r>
              <a:rPr lang="ru-RU" dirty="0"/>
              <a:t>Шаг состоит из</a:t>
            </a:r>
            <a:r>
              <a:rPr lang="ru-RU" dirty="0" smtClean="0"/>
              <a:t>:</a:t>
            </a:r>
            <a:endParaRPr lang="ru-RU" dirty="0"/>
          </a:p>
          <a:p>
            <a:pPr lvl="1"/>
            <a:r>
              <a:rPr lang="ru-RU" dirty="0" smtClean="0"/>
              <a:t>выбор оси </a:t>
            </a:r>
            <a:r>
              <a:rPr lang="ru-RU" dirty="0"/>
              <a:t>(определяет древовидную связь между выбранными узлами и </a:t>
            </a:r>
            <a:r>
              <a:rPr lang="ru-RU" dirty="0" smtClean="0"/>
              <a:t>текущим узлом)</a:t>
            </a:r>
            <a:endParaRPr lang="en-US" dirty="0" smtClean="0"/>
          </a:p>
          <a:p>
            <a:pPr lvl="1"/>
            <a:r>
              <a:rPr lang="ru-RU" dirty="0" smtClean="0"/>
              <a:t>тест</a:t>
            </a:r>
            <a:r>
              <a:rPr lang="en-US" dirty="0" smtClean="0"/>
              <a:t> </a:t>
            </a:r>
            <a:r>
              <a:rPr lang="ru-RU" dirty="0" smtClean="0"/>
              <a:t>узла </a:t>
            </a:r>
            <a:r>
              <a:rPr lang="ru-RU" dirty="0"/>
              <a:t>(идентифицирует узел в пределах оси</a:t>
            </a:r>
            <a:r>
              <a:rPr lang="ru-RU" dirty="0" smtClean="0"/>
              <a:t>)</a:t>
            </a:r>
          </a:p>
          <a:p>
            <a:pPr lvl="1"/>
            <a:r>
              <a:rPr lang="ru-RU" dirty="0" smtClean="0"/>
              <a:t>применение ноль </a:t>
            </a:r>
            <a:r>
              <a:rPr lang="ru-RU" dirty="0"/>
              <a:t>или более </a:t>
            </a:r>
            <a:r>
              <a:rPr lang="ru-RU" dirty="0" smtClean="0"/>
              <a:t>предикатов </a:t>
            </a:r>
            <a:r>
              <a:rPr lang="ru-RU" dirty="0"/>
              <a:t>(для дальнейшего уточнения выбранного </a:t>
            </a:r>
            <a:r>
              <a:rPr lang="ru-RU" dirty="0" smtClean="0"/>
              <a:t>набора </a:t>
            </a:r>
            <a:r>
              <a:rPr lang="ru-RU" dirty="0"/>
              <a:t>узлов</a:t>
            </a:r>
            <a:r>
              <a:rPr lang="ru-RU" dirty="0" smtClean="0"/>
              <a:t>)</a:t>
            </a:r>
            <a:endParaRPr lang="en-US" dirty="0" smtClean="0"/>
          </a:p>
          <a:p>
            <a:pPr marL="457200" lvl="1" indent="0">
              <a:buNone/>
            </a:pPr>
            <a:r>
              <a:rPr lang="ru-RU" dirty="0" smtClean="0"/>
              <a:t> </a:t>
            </a:r>
          </a:p>
          <a:p>
            <a:pPr marL="0" indent="0">
              <a:buNone/>
            </a:pPr>
            <a:r>
              <a:rPr lang="en-US" b="1" dirty="0" err="1">
                <a:latin typeface="Consolas" panose="020B0609020204030204" pitchFamily="49" charset="0"/>
                <a:cs typeface="Consolas" panose="020B0609020204030204" pitchFamily="49" charset="0"/>
              </a:rPr>
              <a:t>axisname</a:t>
            </a: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nodetest</a:t>
            </a:r>
            <a:r>
              <a:rPr lang="en-US" b="1" dirty="0">
                <a:latin typeface="Consolas" panose="020B0609020204030204" pitchFamily="49" charset="0"/>
                <a:cs typeface="Consolas" panose="020B0609020204030204" pitchFamily="49" charset="0"/>
              </a:rPr>
              <a:t>[predicate] </a:t>
            </a:r>
            <a:endParaRPr lang="ru-RU" b="1"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109</a:t>
            </a:fld>
            <a:endParaRPr lang="ru-RU"/>
          </a:p>
        </p:txBody>
      </p:sp>
    </p:spTree>
    <p:extLst>
      <p:ext uri="{BB962C8B-B14F-4D97-AF65-F5344CB8AC3E}">
        <p14:creationId xmlns:p14="http://schemas.microsoft.com/office/powerpoint/2010/main" val="650258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XML – </a:t>
            </a:r>
            <a:r>
              <a:rPr lang="uk-UA" dirty="0" smtClean="0"/>
              <a:t>ЯЗЫК</a:t>
            </a:r>
            <a:endParaRPr lang="uk-UA" dirty="0"/>
          </a:p>
        </p:txBody>
      </p:sp>
      <p:sp>
        <p:nvSpPr>
          <p:cNvPr id="3" name="Объект 2"/>
          <p:cNvSpPr>
            <a:spLocks noGrp="1"/>
          </p:cNvSpPr>
          <p:nvPr>
            <p:ph idx="1"/>
          </p:nvPr>
        </p:nvSpPr>
        <p:spPr/>
        <p:txBody>
          <a:bodyPr>
            <a:normAutofit/>
          </a:bodyPr>
          <a:lstStyle/>
          <a:p>
            <a:r>
              <a:rPr lang="ru-RU" dirty="0" smtClean="0"/>
              <a:t>XML </a:t>
            </a:r>
            <a:r>
              <a:rPr lang="ru-RU" dirty="0"/>
              <a:t>имеет синтаксис</a:t>
            </a:r>
          </a:p>
          <a:p>
            <a:pPr lvl="1"/>
            <a:r>
              <a:rPr lang="ru-RU" dirty="0"/>
              <a:t>Указывается в документе специальной разметкой</a:t>
            </a:r>
          </a:p>
          <a:p>
            <a:pPr lvl="1"/>
            <a:r>
              <a:rPr lang="ru-RU" dirty="0"/>
              <a:t>Логические и физические структуры должны располагаться </a:t>
            </a:r>
            <a:r>
              <a:rPr lang="ru-RU" dirty="0" smtClean="0"/>
              <a:t>правильно</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11</a:t>
            </a:fld>
            <a:endParaRPr lang="ru-RU"/>
          </a:p>
        </p:txBody>
      </p:sp>
    </p:spTree>
    <p:extLst>
      <p:ext uri="{BB962C8B-B14F-4D97-AF65-F5344CB8AC3E}">
        <p14:creationId xmlns:p14="http://schemas.microsoft.com/office/powerpoint/2010/main" val="380160612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48853861"/>
              </p:ext>
            </p:extLst>
          </p:nvPr>
        </p:nvGraphicFramePr>
        <p:xfrm>
          <a:off x="467544" y="692696"/>
          <a:ext cx="8208912" cy="5688635"/>
        </p:xfrm>
        <a:graphic>
          <a:graphicData uri="http://schemas.openxmlformats.org/drawingml/2006/table">
            <a:tbl>
              <a:tblPr firstRow="1">
                <a:tableStyleId>{5C22544A-7EE6-4342-B048-85BDC9FD1C3A}</a:tableStyleId>
              </a:tblPr>
              <a:tblGrid>
                <a:gridCol w="2520280">
                  <a:extLst>
                    <a:ext uri="{9D8B030D-6E8A-4147-A177-3AD203B41FA5}">
                      <a16:colId xmlns:a16="http://schemas.microsoft.com/office/drawing/2014/main" val="2592921669"/>
                    </a:ext>
                  </a:extLst>
                </a:gridCol>
                <a:gridCol w="5688632">
                  <a:extLst>
                    <a:ext uri="{9D8B030D-6E8A-4147-A177-3AD203B41FA5}">
                      <a16:colId xmlns:a16="http://schemas.microsoft.com/office/drawing/2014/main" val="4289499243"/>
                    </a:ext>
                  </a:extLst>
                </a:gridCol>
              </a:tblGrid>
              <a:tr h="355540">
                <a:tc>
                  <a:txBody>
                    <a:bodyPr/>
                    <a:lstStyle/>
                    <a:p>
                      <a:pPr algn="ctr" fontAlgn="ctr"/>
                      <a:r>
                        <a:rPr lang="en-US" sz="1800" u="none" strike="noStrike" dirty="0">
                          <a:effectLst/>
                        </a:rPr>
                        <a:t>Example</a:t>
                      </a:r>
                      <a:endParaRPr lang="en-US" sz="1800" b="1" i="0" u="none" strike="noStrike" dirty="0">
                        <a:solidFill>
                          <a:srgbClr val="000000"/>
                        </a:solidFill>
                        <a:effectLst/>
                        <a:latin typeface="Calibri" panose="020F0502020204030204" pitchFamily="34" charset="0"/>
                      </a:endParaRPr>
                    </a:p>
                  </a:txBody>
                  <a:tcPr marL="72000" marR="72000" marT="9525" marB="0" anchor="ctr"/>
                </a:tc>
                <a:tc>
                  <a:txBody>
                    <a:bodyPr/>
                    <a:lstStyle/>
                    <a:p>
                      <a:pPr algn="ctr" fontAlgn="ctr"/>
                      <a:r>
                        <a:rPr lang="en-US" sz="1800" u="none" strike="noStrike" dirty="0">
                          <a:effectLst/>
                        </a:rPr>
                        <a:t>Result</a:t>
                      </a:r>
                      <a:endParaRPr lang="en-US" sz="1800" b="1" i="0" u="none" strike="noStrike" dirty="0">
                        <a:solidFill>
                          <a:srgbClr val="000000"/>
                        </a:solidFill>
                        <a:effectLst/>
                        <a:latin typeface="Calibri" panose="020F0502020204030204" pitchFamily="34" charset="0"/>
                      </a:endParaRPr>
                    </a:p>
                  </a:txBody>
                  <a:tcPr marL="72000" marR="72000" marT="9525" marB="0" anchor="ctr"/>
                </a:tc>
                <a:extLst>
                  <a:ext uri="{0D108BD9-81ED-4DB2-BD59-A6C34878D82A}">
                    <a16:rowId xmlns:a16="http://schemas.microsoft.com/office/drawing/2014/main" val="1507297020"/>
                  </a:ext>
                </a:extLst>
              </a:tr>
              <a:tr h="711079">
                <a:tc>
                  <a:txBody>
                    <a:bodyPr/>
                    <a:lstStyle/>
                    <a:p>
                      <a:pPr algn="l" fontAlgn="ctr"/>
                      <a:r>
                        <a:rPr lang="en-US" sz="1800" u="none" strike="noStrike" dirty="0">
                          <a:effectLst/>
                        </a:rPr>
                        <a:t>child::book</a:t>
                      </a:r>
                      <a:endParaRPr lang="en-US" sz="1800" b="0" i="0" u="none" strike="noStrike" dirty="0">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none" strike="noStrike" dirty="0" err="1">
                          <a:solidFill>
                            <a:srgbClr val="7F007F"/>
                          </a:solidFill>
                          <a:effectLst/>
                        </a:rPr>
                        <a:t>book</a:t>
                      </a:r>
                      <a:r>
                        <a:rPr lang="ru-RU" sz="1800" u="none" strike="noStrike" dirty="0">
                          <a:effectLst/>
                        </a:rPr>
                        <a:t>, </a:t>
                      </a:r>
                      <a:r>
                        <a:rPr lang="ru-RU" sz="1800" u="sng" strike="noStrike" dirty="0">
                          <a:effectLst/>
                        </a:rPr>
                        <a:t>непосредственные</a:t>
                      </a:r>
                      <a:r>
                        <a:rPr lang="ru-RU" sz="1800" u="none" strike="noStrike" dirty="0">
                          <a:effectLst/>
                        </a:rPr>
                        <a:t> потомки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505748563"/>
                  </a:ext>
                </a:extLst>
              </a:tr>
              <a:tr h="355540">
                <a:tc>
                  <a:txBody>
                    <a:bodyPr/>
                    <a:lstStyle/>
                    <a:p>
                      <a:pPr algn="l" fontAlgn="ctr"/>
                      <a:r>
                        <a:rPr lang="en-US" sz="1800" u="none" strike="noStrike">
                          <a:effectLst/>
                        </a:rPr>
                        <a:t>attribute::lang</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smtClean="0">
                          <a:effectLst/>
                        </a:rPr>
                        <a:t>Выбирает </a:t>
                      </a:r>
                      <a:r>
                        <a:rPr lang="ru-RU" sz="1800" u="none" strike="noStrike" dirty="0">
                          <a:effectLst/>
                        </a:rPr>
                        <a:t>все атрибуты </a:t>
                      </a:r>
                      <a:r>
                        <a:rPr lang="ru-RU" sz="1800" u="none" strike="noStrike" dirty="0" err="1">
                          <a:solidFill>
                            <a:srgbClr val="7F007F"/>
                          </a:solidFill>
                          <a:effectLst/>
                        </a:rPr>
                        <a:t>lang</a:t>
                      </a:r>
                      <a:r>
                        <a:rPr lang="ru-RU" sz="1800" u="none" strike="noStrike" dirty="0">
                          <a:effectLst/>
                        </a:rPr>
                        <a:t>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1149395294"/>
                  </a:ext>
                </a:extLst>
              </a:tr>
              <a:tr h="711079">
                <a:tc>
                  <a:txBody>
                    <a:bodyPr/>
                    <a:lstStyle/>
                    <a:p>
                      <a:pPr algn="l" fontAlgn="ctr"/>
                      <a:r>
                        <a:rPr lang="en-US" sz="1800" u="none" strike="noStrike">
                          <a:effectLst/>
                        </a:rPr>
                        <a:t>child::*</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всех </a:t>
                      </a:r>
                      <a:r>
                        <a:rPr lang="ru-RU" sz="1800" u="sng" strike="noStrike" dirty="0">
                          <a:effectLst/>
                        </a:rPr>
                        <a:t>непосредственных</a:t>
                      </a:r>
                      <a:r>
                        <a:rPr lang="ru-RU" sz="1800" u="none" strike="noStrike" dirty="0">
                          <a:effectLst/>
                        </a:rPr>
                        <a:t> потомков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786293307"/>
                  </a:ext>
                </a:extLst>
              </a:tr>
              <a:tr h="355540">
                <a:tc>
                  <a:txBody>
                    <a:bodyPr/>
                    <a:lstStyle/>
                    <a:p>
                      <a:pPr algn="l" fontAlgn="ctr"/>
                      <a:r>
                        <a:rPr lang="en-US" sz="1800" u="none" strike="noStrike">
                          <a:effectLst/>
                        </a:rPr>
                        <a:t>attribute::*</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smtClean="0">
                          <a:effectLst/>
                        </a:rPr>
                        <a:t>Выбирает </a:t>
                      </a:r>
                      <a:r>
                        <a:rPr lang="ru-RU" sz="1800" u="none" strike="noStrike" dirty="0">
                          <a:effectLst/>
                        </a:rPr>
                        <a:t>все </a:t>
                      </a:r>
                      <a:r>
                        <a:rPr lang="ru-RU" sz="1800" u="sng" strike="noStrike" dirty="0">
                          <a:effectLst/>
                        </a:rPr>
                        <a:t>атрибуты</a:t>
                      </a:r>
                      <a:r>
                        <a:rPr lang="ru-RU" sz="1800" u="none" strike="noStrike" dirty="0">
                          <a:effectLst/>
                        </a:rPr>
                        <a:t>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727248600"/>
                  </a:ext>
                </a:extLst>
              </a:tr>
              <a:tr h="711079">
                <a:tc>
                  <a:txBody>
                    <a:bodyPr/>
                    <a:lstStyle/>
                    <a:p>
                      <a:pPr algn="l" fontAlgn="ctr"/>
                      <a:r>
                        <a:rPr lang="en-US" sz="1800" u="none" strike="noStrike">
                          <a:effectLst/>
                        </a:rPr>
                        <a:t>child::text()</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a:t>
                      </a:r>
                      <a:r>
                        <a:rPr lang="ru-RU" sz="1800" u="sng" strike="noStrike" dirty="0">
                          <a:effectLst/>
                        </a:rPr>
                        <a:t>текстовые</a:t>
                      </a:r>
                      <a:r>
                        <a:rPr lang="ru-RU" sz="1800" u="none" strike="noStrike" dirty="0">
                          <a:effectLst/>
                        </a:rPr>
                        <a:t> узлы непосредственные потомки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45198648"/>
                  </a:ext>
                </a:extLst>
              </a:tr>
              <a:tr h="711079">
                <a:tc>
                  <a:txBody>
                    <a:bodyPr/>
                    <a:lstStyle/>
                    <a:p>
                      <a:pPr algn="l" fontAlgn="ctr"/>
                      <a:r>
                        <a:rPr lang="en-US" sz="1800" u="none" strike="noStrike">
                          <a:effectLst/>
                        </a:rPr>
                        <a:t>child::node()</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sng" strike="noStrike" dirty="0">
                          <a:effectLst/>
                        </a:rPr>
                        <a:t>непосредственные</a:t>
                      </a:r>
                      <a:r>
                        <a:rPr lang="ru-RU" sz="1800" u="none" strike="noStrike" dirty="0">
                          <a:effectLst/>
                        </a:rPr>
                        <a:t> потомки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729617413"/>
                  </a:ext>
                </a:extLst>
              </a:tr>
              <a:tr h="355540">
                <a:tc>
                  <a:txBody>
                    <a:bodyPr/>
                    <a:lstStyle/>
                    <a:p>
                      <a:pPr algn="l" fontAlgn="ctr"/>
                      <a:r>
                        <a:rPr lang="en-US" sz="1800" u="none" strike="noStrike">
                          <a:effectLst/>
                        </a:rPr>
                        <a:t>descendant::book</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none" strike="noStrike" dirty="0" err="1">
                          <a:solidFill>
                            <a:srgbClr val="7F007F"/>
                          </a:solidFill>
                          <a:effectLst/>
                        </a:rPr>
                        <a:t>book</a:t>
                      </a:r>
                      <a:r>
                        <a:rPr lang="ru-RU" sz="1800" u="none" strike="noStrike" dirty="0">
                          <a:effectLst/>
                        </a:rPr>
                        <a:t> </a:t>
                      </a:r>
                      <a:r>
                        <a:rPr lang="ru-RU" sz="1800" u="sng" strike="noStrike" dirty="0">
                          <a:effectLst/>
                        </a:rPr>
                        <a:t>потомки</a:t>
                      </a:r>
                      <a:r>
                        <a:rPr lang="ru-RU" sz="1800" u="none" strike="noStrike" dirty="0">
                          <a:effectLst/>
                        </a:rPr>
                        <a:t>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359667042"/>
                  </a:ext>
                </a:extLst>
              </a:tr>
              <a:tr h="355540">
                <a:tc>
                  <a:txBody>
                    <a:bodyPr/>
                    <a:lstStyle/>
                    <a:p>
                      <a:pPr algn="l" fontAlgn="ctr"/>
                      <a:r>
                        <a:rPr lang="en-US" sz="1800" u="none" strike="noStrike">
                          <a:effectLst/>
                        </a:rPr>
                        <a:t>ancestor::book</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none" strike="noStrike" dirty="0" err="1">
                          <a:solidFill>
                            <a:srgbClr val="7F007F"/>
                          </a:solidFill>
                          <a:effectLst/>
                        </a:rPr>
                        <a:t>book</a:t>
                      </a:r>
                      <a:r>
                        <a:rPr lang="ru-RU" sz="1800" u="none" strike="noStrike" dirty="0">
                          <a:effectLst/>
                        </a:rPr>
                        <a:t> </a:t>
                      </a:r>
                      <a:r>
                        <a:rPr lang="ru-RU" sz="1800" u="sng" strike="noStrike" dirty="0">
                          <a:effectLst/>
                        </a:rPr>
                        <a:t>предки</a:t>
                      </a:r>
                      <a:r>
                        <a:rPr lang="ru-RU" sz="1800" u="none" strike="noStrike" dirty="0">
                          <a:effectLst/>
                        </a:rPr>
                        <a:t>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3481768596"/>
                  </a:ext>
                </a:extLst>
              </a:tr>
              <a:tr h="711079">
                <a:tc>
                  <a:txBody>
                    <a:bodyPr/>
                    <a:lstStyle/>
                    <a:p>
                      <a:pPr algn="l" fontAlgn="ctr"/>
                      <a:r>
                        <a:rPr lang="en-US" sz="1800" u="none" strike="noStrike">
                          <a:effectLst/>
                        </a:rPr>
                        <a:t>ancestor-or-self::book</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none" strike="noStrike" dirty="0" err="1">
                          <a:solidFill>
                            <a:srgbClr val="7F007F"/>
                          </a:solidFill>
                          <a:effectLst/>
                        </a:rPr>
                        <a:t>book</a:t>
                      </a:r>
                      <a:r>
                        <a:rPr lang="ru-RU" sz="1800" u="none" strike="noStrike" dirty="0">
                          <a:effectLst/>
                        </a:rPr>
                        <a:t> </a:t>
                      </a:r>
                      <a:r>
                        <a:rPr lang="ru-RU" sz="1800" u="sng" strike="noStrike" dirty="0">
                          <a:effectLst/>
                        </a:rPr>
                        <a:t>предки</a:t>
                      </a:r>
                      <a:r>
                        <a:rPr lang="ru-RU" sz="1800" u="none" strike="noStrike" dirty="0">
                          <a:effectLst/>
                        </a:rPr>
                        <a:t> текущего узла </a:t>
                      </a:r>
                      <a:r>
                        <a:rPr lang="ru-RU" sz="1800" b="1" u="none" strike="noStrike" dirty="0">
                          <a:solidFill>
                            <a:srgbClr val="FF0000"/>
                          </a:solidFill>
                          <a:effectLst/>
                        </a:rPr>
                        <a:t>И</a:t>
                      </a:r>
                      <a:r>
                        <a:rPr lang="ru-RU" sz="1800" u="none" strike="noStrike" dirty="0">
                          <a:effectLst/>
                        </a:rPr>
                        <a:t> </a:t>
                      </a:r>
                      <a:r>
                        <a:rPr lang="ru-RU" sz="1800" u="sng" strike="noStrike" dirty="0">
                          <a:effectLst/>
                        </a:rPr>
                        <a:t>текущий</a:t>
                      </a:r>
                      <a:r>
                        <a:rPr lang="ru-RU" sz="1800" u="none" strike="noStrike" dirty="0">
                          <a:effectLst/>
                        </a:rPr>
                        <a:t> узел если он </a:t>
                      </a:r>
                      <a:r>
                        <a:rPr lang="ru-RU" sz="1800" u="none" strike="noStrike" dirty="0" err="1">
                          <a:solidFill>
                            <a:srgbClr val="7F007F"/>
                          </a:solidFill>
                          <a:effectLst/>
                        </a:rPr>
                        <a:t>book</a:t>
                      </a:r>
                      <a:endParaRPr lang="ru-RU" sz="1800" b="0" i="0" u="none" strike="noStrike" dirty="0">
                        <a:solidFill>
                          <a:srgbClr val="7F007F"/>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729685761"/>
                  </a:ext>
                </a:extLst>
              </a:tr>
              <a:tr h="355540">
                <a:tc>
                  <a:txBody>
                    <a:bodyPr/>
                    <a:lstStyle/>
                    <a:p>
                      <a:pPr algn="l" fontAlgn="ctr"/>
                      <a:r>
                        <a:rPr lang="en-US" sz="1800" u="none" strike="noStrike">
                          <a:effectLst/>
                        </a:rPr>
                        <a:t>child::*/child::price</a:t>
                      </a:r>
                      <a:endParaRPr lang="en-US" sz="1800" b="0" i="0" u="none" strike="noStrike">
                        <a:solidFill>
                          <a:srgbClr val="000000"/>
                        </a:solidFill>
                        <a:effectLst/>
                        <a:latin typeface="Calibri" panose="020F0502020204030204" pitchFamily="34" charset="0"/>
                      </a:endParaRPr>
                    </a:p>
                  </a:txBody>
                  <a:tcPr marL="72000" marR="72000" marT="9525" marB="0" anchor="ctr"/>
                </a:tc>
                <a:tc>
                  <a:txBody>
                    <a:bodyPr/>
                    <a:lstStyle/>
                    <a:p>
                      <a:pPr algn="l" fontAlgn="b"/>
                      <a:r>
                        <a:rPr lang="ru-RU" sz="1800" u="none" strike="noStrike" dirty="0">
                          <a:effectLst/>
                        </a:rPr>
                        <a:t>Выбирает все узлы </a:t>
                      </a:r>
                      <a:r>
                        <a:rPr lang="ru-RU" sz="1800" u="none" strike="noStrike" dirty="0" err="1">
                          <a:solidFill>
                            <a:srgbClr val="7F007F"/>
                          </a:solidFill>
                          <a:effectLst/>
                        </a:rPr>
                        <a:t>price</a:t>
                      </a:r>
                      <a:r>
                        <a:rPr lang="ru-RU" sz="1800" u="none" strike="noStrike" dirty="0">
                          <a:effectLst/>
                        </a:rPr>
                        <a:t> </a:t>
                      </a:r>
                      <a:r>
                        <a:rPr lang="ru-RU" sz="1800" u="sng" strike="noStrike" dirty="0">
                          <a:effectLst/>
                        </a:rPr>
                        <a:t>внуки</a:t>
                      </a:r>
                      <a:r>
                        <a:rPr lang="ru-RU" sz="1800" u="none" strike="noStrike" dirty="0">
                          <a:effectLst/>
                        </a:rPr>
                        <a:t> текущего узла</a:t>
                      </a:r>
                      <a:endParaRPr lang="ru-RU" sz="1800" b="0" i="0" u="none" strike="noStrike" dirty="0">
                        <a:solidFill>
                          <a:srgbClr val="000000"/>
                        </a:solidFill>
                        <a:effectLst/>
                        <a:latin typeface="Calibri" panose="020F0502020204030204" pitchFamily="34" charset="0"/>
                      </a:endParaRPr>
                    </a:p>
                  </a:txBody>
                  <a:tcPr marL="72000" marR="72000" marT="9525" marB="0" anchor="b"/>
                </a:tc>
                <a:extLst>
                  <a:ext uri="{0D108BD9-81ED-4DB2-BD59-A6C34878D82A}">
                    <a16:rowId xmlns:a16="http://schemas.microsoft.com/office/drawing/2014/main" val="2054672"/>
                  </a:ext>
                </a:extLst>
              </a:tr>
            </a:tbl>
          </a:graphicData>
        </a:graphic>
      </p:graphicFrame>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110</a:t>
            </a:fld>
            <a:endParaRPr lang="ru-RU"/>
          </a:p>
        </p:txBody>
      </p:sp>
    </p:spTree>
    <p:extLst>
      <p:ext uri="{BB962C8B-B14F-4D97-AF65-F5344CB8AC3E}">
        <p14:creationId xmlns:p14="http://schemas.microsoft.com/office/powerpoint/2010/main" val="219848070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Операторы </a:t>
            </a:r>
            <a:r>
              <a:rPr lang="en-US" dirty="0"/>
              <a:t>XPath</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68742507"/>
              </p:ext>
            </p:extLst>
          </p:nvPr>
        </p:nvGraphicFramePr>
        <p:xfrm>
          <a:off x="457200" y="1844831"/>
          <a:ext cx="8229600" cy="4518015"/>
        </p:xfrm>
        <a:graphic>
          <a:graphicData uri="http://schemas.openxmlformats.org/drawingml/2006/table">
            <a:tbl>
              <a:tblPr firstRow="1" firstCol="1">
                <a:tableStyleId>{5C22544A-7EE6-4342-B048-85BDC9FD1C3A}</a:tableStyleId>
              </a:tblPr>
              <a:tblGrid>
                <a:gridCol w="1234480">
                  <a:extLst>
                    <a:ext uri="{9D8B030D-6E8A-4147-A177-3AD203B41FA5}">
                      <a16:colId xmlns:a16="http://schemas.microsoft.com/office/drawing/2014/main" val="434616925"/>
                    </a:ext>
                  </a:extLst>
                </a:gridCol>
                <a:gridCol w="4198654">
                  <a:extLst>
                    <a:ext uri="{9D8B030D-6E8A-4147-A177-3AD203B41FA5}">
                      <a16:colId xmlns:a16="http://schemas.microsoft.com/office/drawing/2014/main" val="4173075882"/>
                    </a:ext>
                  </a:extLst>
                </a:gridCol>
                <a:gridCol w="2796466">
                  <a:extLst>
                    <a:ext uri="{9D8B030D-6E8A-4147-A177-3AD203B41FA5}">
                      <a16:colId xmlns:a16="http://schemas.microsoft.com/office/drawing/2014/main" val="501918021"/>
                    </a:ext>
                  </a:extLst>
                </a:gridCol>
              </a:tblGrid>
              <a:tr h="148888">
                <a:tc>
                  <a:txBody>
                    <a:bodyPr/>
                    <a:lstStyle/>
                    <a:p>
                      <a:pPr algn="l" fontAlgn="b"/>
                      <a:r>
                        <a:rPr lang="en-US" sz="1800" u="none" strike="noStrike" dirty="0">
                          <a:effectLst/>
                        </a:rPr>
                        <a:t>Operator</a:t>
                      </a:r>
                      <a:endParaRPr lang="en-US"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Description</a:t>
                      </a:r>
                      <a:endParaRPr lang="en-US"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Example</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731456288"/>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Вычисляет 2 подмножества узлов</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//book | //cd</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101292619"/>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Сложение</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6 + 4</a:t>
                      </a:r>
                      <a:endParaRPr lang="ru-RU"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3392454568"/>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dirty="0">
                          <a:effectLst/>
                        </a:rPr>
                        <a:t>Вычитание</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dirty="0">
                          <a:effectLst/>
                        </a:rPr>
                        <a:t>6 - 4</a:t>
                      </a:r>
                      <a:endParaRPr lang="ru-RU" sz="1800" b="0" i="0" u="none" strike="noStrike" dirty="0">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3898804102"/>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Умножение</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6 * 4</a:t>
                      </a:r>
                      <a:endParaRPr lang="ru-RU"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2160758914"/>
                  </a:ext>
                </a:extLst>
              </a:tr>
              <a:tr h="148888">
                <a:tc>
                  <a:txBody>
                    <a:bodyPr/>
                    <a:lstStyle/>
                    <a:p>
                      <a:pPr algn="l" fontAlgn="b"/>
                      <a:r>
                        <a:rPr lang="en-US" sz="1800" u="none" strike="noStrike" dirty="0">
                          <a:effectLst/>
                        </a:rPr>
                        <a:t>div</a:t>
                      </a:r>
                      <a:endParaRPr lang="en-US"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Деление</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8 div 4</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2928313824"/>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Сравнение на равенство</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3817024020"/>
                  </a:ext>
                </a:extLst>
              </a:tr>
              <a:tr h="148888">
                <a:tc>
                  <a:txBody>
                    <a:bodyPr/>
                    <a:lstStyle/>
                    <a:p>
                      <a:pPr algn="l" fontAlgn="b"/>
                      <a:r>
                        <a:rPr lang="ru-RU" sz="1800" u="none" strike="noStrike" dirty="0">
                          <a:effectLst/>
                        </a:rPr>
                        <a: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Сравнение на не равенство</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4017889632"/>
                  </a:ext>
                </a:extLst>
              </a:tr>
              <a:tr h="148888">
                <a:tc>
                  <a:txBody>
                    <a:bodyPr/>
                    <a:lstStyle/>
                    <a:p>
                      <a:pPr algn="l" fontAlgn="b"/>
                      <a:r>
                        <a:rPr lang="ru-RU" sz="1800" u="none" strike="noStrike" dirty="0">
                          <a:effectLst/>
                        </a:rPr>
                        <a:t>&lt;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Меньше</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price&lt;9.80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1121531994"/>
                  </a:ext>
                </a:extLst>
              </a:tr>
              <a:tr h="148888">
                <a:tc>
                  <a:txBody>
                    <a:bodyPr/>
                    <a:lstStyle/>
                    <a:p>
                      <a:pPr algn="l" fontAlgn="b"/>
                      <a:r>
                        <a:rPr lang="ru-RU" sz="1800" u="none" strike="noStrike" dirty="0">
                          <a:effectLst/>
                        </a:rPr>
                        <a:t>&lt;=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Меньше или равно</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price&lt;=9.80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2129001749"/>
                  </a:ext>
                </a:extLst>
              </a:tr>
              <a:tr h="148888">
                <a:tc>
                  <a:txBody>
                    <a:bodyPr/>
                    <a:lstStyle/>
                    <a:p>
                      <a:pPr algn="l" fontAlgn="b"/>
                      <a:r>
                        <a:rPr lang="ru-RU" sz="1800" u="none" strike="noStrike" dirty="0">
                          <a:effectLst/>
                        </a:rPr>
                        <a:t>&gt;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Больше</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price&gt;9.80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2204515704"/>
                  </a:ext>
                </a:extLst>
              </a:tr>
              <a:tr h="148888">
                <a:tc>
                  <a:txBody>
                    <a:bodyPr/>
                    <a:lstStyle/>
                    <a:p>
                      <a:pPr algn="l" fontAlgn="b"/>
                      <a:r>
                        <a:rPr lang="ru-RU" sz="1800" u="none" strike="noStrike" dirty="0">
                          <a:effectLst/>
                        </a:rPr>
                        <a:t>&gt;=</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Больше или равно</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price&gt;=9.80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660050311"/>
                  </a:ext>
                </a:extLst>
              </a:tr>
              <a:tr h="148888">
                <a:tc>
                  <a:txBody>
                    <a:bodyPr/>
                    <a:lstStyle/>
                    <a:p>
                      <a:pPr algn="l" fontAlgn="b"/>
                      <a:r>
                        <a:rPr lang="en-US" sz="1800" u="none" strike="noStrike" dirty="0">
                          <a:effectLst/>
                        </a:rPr>
                        <a:t>or</a:t>
                      </a:r>
                      <a:endParaRPr lang="en-US"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ИЛИ</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price=9.80 or price=9.70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1834301492"/>
                  </a:ext>
                </a:extLst>
              </a:tr>
              <a:tr h="148888">
                <a:tc>
                  <a:txBody>
                    <a:bodyPr/>
                    <a:lstStyle/>
                    <a:p>
                      <a:pPr algn="l" fontAlgn="b"/>
                      <a:r>
                        <a:rPr lang="en-US" sz="1800" u="none" strike="noStrike" dirty="0">
                          <a:effectLst/>
                        </a:rPr>
                        <a:t>and</a:t>
                      </a:r>
                      <a:endParaRPr lang="en-US"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a:effectLst/>
                        </a:rPr>
                        <a:t>И</a:t>
                      </a:r>
                      <a:endParaRPr lang="ru-RU"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a:effectLst/>
                        </a:rPr>
                        <a:t>price&gt;9.00 and price&lt;9.90</a:t>
                      </a:r>
                      <a:endParaRPr lang="en-US" sz="1800" b="0" i="0" u="none" strike="noStrike">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212256849"/>
                  </a:ext>
                </a:extLst>
              </a:tr>
              <a:tr h="291826">
                <a:tc>
                  <a:txBody>
                    <a:bodyPr/>
                    <a:lstStyle/>
                    <a:p>
                      <a:pPr algn="l" fontAlgn="b"/>
                      <a:r>
                        <a:rPr lang="en-US" sz="1800" u="none" strike="noStrike">
                          <a:effectLst/>
                        </a:rPr>
                        <a:t>mod</a:t>
                      </a:r>
                      <a:endParaRPr lang="en-US" sz="1800" b="0" i="0" u="none" strike="noStrike">
                        <a:solidFill>
                          <a:srgbClr val="000000"/>
                        </a:solidFill>
                        <a:effectLst/>
                        <a:latin typeface="Calibri" panose="020F0502020204030204" pitchFamily="34" charset="0"/>
                      </a:endParaRPr>
                    </a:p>
                  </a:txBody>
                  <a:tcPr marL="72000" marR="72000" marT="8881" marB="18000" anchor="b"/>
                </a:tc>
                <a:tc>
                  <a:txBody>
                    <a:bodyPr/>
                    <a:lstStyle/>
                    <a:p>
                      <a:pPr algn="l" fontAlgn="b"/>
                      <a:r>
                        <a:rPr lang="ru-RU" sz="1800" u="none" strike="noStrike" dirty="0">
                          <a:effectLst/>
                        </a:rPr>
                        <a:t>Деление по модулю (</a:t>
                      </a:r>
                      <a:r>
                        <a:rPr lang="ru-RU" sz="1800" u="none" strike="noStrike" dirty="0" smtClean="0">
                          <a:effectLst/>
                        </a:rPr>
                        <a:t>остаток)</a:t>
                      </a:r>
                      <a:endParaRPr lang="ru-RU" sz="1800" b="0" i="0" u="none" strike="noStrike" dirty="0">
                        <a:solidFill>
                          <a:srgbClr val="000000"/>
                        </a:solidFill>
                        <a:effectLst/>
                        <a:latin typeface="Calibri" panose="020F0502020204030204" pitchFamily="34" charset="0"/>
                      </a:endParaRPr>
                    </a:p>
                  </a:txBody>
                  <a:tcPr marL="72000" marR="72000" marT="8881" marB="18000" anchor="b"/>
                </a:tc>
                <a:tc>
                  <a:txBody>
                    <a:bodyPr/>
                    <a:lstStyle/>
                    <a:p>
                      <a:pPr algn="l" fontAlgn="b"/>
                      <a:r>
                        <a:rPr lang="en-US" sz="1800" u="none" strike="noStrike" dirty="0">
                          <a:effectLst/>
                        </a:rPr>
                        <a:t>5 mod 2</a:t>
                      </a:r>
                      <a:endParaRPr lang="en-US" sz="1800" b="0" i="0" u="none" strike="noStrike" dirty="0">
                        <a:solidFill>
                          <a:srgbClr val="000000"/>
                        </a:solidFill>
                        <a:effectLst/>
                        <a:latin typeface="Calibri" panose="020F0502020204030204" pitchFamily="34" charset="0"/>
                      </a:endParaRPr>
                    </a:p>
                  </a:txBody>
                  <a:tcPr marL="72000" marR="72000" marT="8881" marB="18000" anchor="b"/>
                </a:tc>
                <a:extLst>
                  <a:ext uri="{0D108BD9-81ED-4DB2-BD59-A6C34878D82A}">
                    <a16:rowId xmlns:a16="http://schemas.microsoft.com/office/drawing/2014/main" val="4069990953"/>
                  </a:ext>
                </a:extLst>
              </a:tr>
            </a:tbl>
          </a:graphicData>
        </a:graphic>
      </p:graphicFrame>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111</a:t>
            </a:fld>
            <a:endParaRPr lang="ru-RU"/>
          </a:p>
        </p:txBody>
      </p:sp>
    </p:spTree>
    <p:extLst>
      <p:ext uri="{BB962C8B-B14F-4D97-AF65-F5344CB8AC3E}">
        <p14:creationId xmlns:p14="http://schemas.microsoft.com/office/powerpoint/2010/main" val="39765115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a:t>
            </a:r>
            <a:endParaRPr lang="ru-RU" dirty="0"/>
          </a:p>
        </p:txBody>
      </p:sp>
      <p:sp>
        <p:nvSpPr>
          <p:cNvPr id="3" name="Text Placeholder 2"/>
          <p:cNvSpPr>
            <a:spLocks noGrp="1"/>
          </p:cNvSpPr>
          <p:nvPr>
            <p:ph type="body" idx="1"/>
          </p:nvPr>
        </p:nvSpPr>
        <p:spPr/>
        <p:txBody>
          <a:bodyPr/>
          <a:lstStyle/>
          <a:p>
            <a:r>
              <a:rPr lang="en-US" dirty="0" smtClean="0"/>
              <a:t>XML Stylesheet Language</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112</a:t>
            </a:fld>
            <a:endParaRPr lang="ru-RU"/>
          </a:p>
        </p:txBody>
      </p:sp>
    </p:spTree>
    <p:extLst>
      <p:ext uri="{BB962C8B-B14F-4D97-AF65-F5344CB8AC3E}">
        <p14:creationId xmlns:p14="http://schemas.microsoft.com/office/powerpoint/2010/main" val="204448541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a:t>
            </a:r>
            <a:endParaRPr lang="ru-RU" dirty="0"/>
          </a:p>
        </p:txBody>
      </p:sp>
      <p:sp>
        <p:nvSpPr>
          <p:cNvPr id="3" name="Content Placeholder 2"/>
          <p:cNvSpPr>
            <a:spLocks noGrp="1"/>
          </p:cNvSpPr>
          <p:nvPr>
            <p:ph idx="1"/>
          </p:nvPr>
        </p:nvSpPr>
        <p:spPr/>
        <p:txBody>
          <a:bodyPr>
            <a:normAutofit lnSpcReduction="10000"/>
          </a:bodyPr>
          <a:lstStyle/>
          <a:p>
            <a:r>
              <a:rPr lang="ru-RU" dirty="0" smtClean="0"/>
              <a:t>Определяет 2 спецификации</a:t>
            </a:r>
          </a:p>
          <a:p>
            <a:pPr lvl="1"/>
            <a:r>
              <a:rPr lang="en-US" dirty="0" smtClean="0"/>
              <a:t>XSLT</a:t>
            </a:r>
            <a:r>
              <a:rPr lang="ru-RU" dirty="0" smtClean="0"/>
              <a:t> – </a:t>
            </a:r>
            <a:r>
              <a:rPr lang="en-US" dirty="0" smtClean="0"/>
              <a:t>XSL for transformation</a:t>
            </a:r>
          </a:p>
          <a:p>
            <a:pPr lvl="1"/>
            <a:r>
              <a:rPr lang="en-US" dirty="0" smtClean="0"/>
              <a:t>Formatting objects – </a:t>
            </a:r>
            <a:r>
              <a:rPr lang="ru-RU" dirty="0" smtClean="0"/>
              <a:t>представление данных исходного дерева на устройстве (экран, бумага…)</a:t>
            </a:r>
          </a:p>
          <a:p>
            <a:pPr lvl="1"/>
            <a:endParaRPr lang="ru-RU" dirty="0"/>
          </a:p>
          <a:p>
            <a:r>
              <a:rPr lang="en-US" dirty="0" smtClean="0"/>
              <a:t>XSLT – </a:t>
            </a:r>
            <a:r>
              <a:rPr lang="ru-RU" dirty="0" smtClean="0"/>
              <a:t>преобразование исходного дерева в другое дерево </a:t>
            </a:r>
          </a:p>
          <a:p>
            <a:pPr lvl="1"/>
            <a:r>
              <a:rPr lang="ru-RU" dirty="0" smtClean="0"/>
              <a:t>Например: </a:t>
            </a:r>
            <a:r>
              <a:rPr lang="en-US" b="1" dirty="0" smtClean="0"/>
              <a:t>XML</a:t>
            </a:r>
            <a:r>
              <a:rPr lang="ru-RU" b="1" dirty="0" smtClean="0"/>
              <a:t> --</a:t>
            </a:r>
            <a:r>
              <a:rPr lang="en-US" b="1" dirty="0" smtClean="0"/>
              <a:t>&gt; HTML</a:t>
            </a:r>
            <a:r>
              <a:rPr lang="en-US" dirty="0" smtClean="0"/>
              <a:t>, </a:t>
            </a:r>
            <a:r>
              <a:rPr lang="en-US" dirty="0"/>
              <a:t>XML</a:t>
            </a:r>
            <a:r>
              <a:rPr lang="ru-RU" dirty="0"/>
              <a:t> --</a:t>
            </a:r>
            <a:r>
              <a:rPr lang="en-US" dirty="0"/>
              <a:t>&gt; </a:t>
            </a:r>
            <a:r>
              <a:rPr lang="en-US" dirty="0" smtClean="0"/>
              <a:t>XML</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113</a:t>
            </a:fld>
            <a:endParaRPr lang="ru-RU"/>
          </a:p>
        </p:txBody>
      </p:sp>
    </p:spTree>
    <p:extLst>
      <p:ext uri="{BB962C8B-B14F-4D97-AF65-F5344CB8AC3E}">
        <p14:creationId xmlns:p14="http://schemas.microsoft.com/office/powerpoint/2010/main" val="11507507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Определения</a:t>
            </a:r>
            <a:endParaRPr lang="ru-RU" dirty="0"/>
          </a:p>
        </p:txBody>
      </p:sp>
      <p:sp>
        <p:nvSpPr>
          <p:cNvPr id="3" name="Content Placeholder 2"/>
          <p:cNvSpPr>
            <a:spLocks noGrp="1"/>
          </p:cNvSpPr>
          <p:nvPr>
            <p:ph idx="1"/>
          </p:nvPr>
        </p:nvSpPr>
        <p:spPr/>
        <p:txBody>
          <a:bodyPr/>
          <a:lstStyle/>
          <a:p>
            <a:r>
              <a:rPr lang="ru-RU" dirty="0"/>
              <a:t>Все элементы языка XSLT принадлежат зарезервированному </a:t>
            </a:r>
            <a:r>
              <a:rPr lang="ru-RU" dirty="0" smtClean="0"/>
              <a:t>пространству</a:t>
            </a:r>
            <a:r>
              <a:rPr lang="en-US" dirty="0" smtClean="0"/>
              <a:t> </a:t>
            </a:r>
            <a:r>
              <a:rPr lang="ru-RU" dirty="0" smtClean="0"/>
              <a:t>имен</a:t>
            </a:r>
            <a:r>
              <a:rPr lang="ru-RU" dirty="0"/>
              <a:t>:</a:t>
            </a:r>
          </a:p>
          <a:p>
            <a:pPr lvl="1"/>
            <a:r>
              <a:rPr lang="ru-RU" dirty="0">
                <a:solidFill>
                  <a:srgbClr val="3F7F7F"/>
                </a:solidFill>
                <a:hlinkClick r:id="rId3"/>
              </a:rPr>
              <a:t>http://</a:t>
            </a:r>
            <a:r>
              <a:rPr lang="ru-RU" dirty="0" smtClean="0">
                <a:solidFill>
                  <a:srgbClr val="3F7F7F"/>
                </a:solidFill>
                <a:hlinkClick r:id="rId3"/>
              </a:rPr>
              <a:t>www.w3.org/1999/XSL/Transform</a:t>
            </a:r>
            <a:endParaRPr lang="en-US" dirty="0" smtClean="0">
              <a:solidFill>
                <a:srgbClr val="3F7F7F"/>
              </a:solidFill>
            </a:endParaRPr>
          </a:p>
          <a:p>
            <a:r>
              <a:rPr lang="ru-RU" dirty="0" smtClean="0"/>
              <a:t>Принято использовать </a:t>
            </a:r>
            <a:r>
              <a:rPr lang="ru-RU" dirty="0" err="1" smtClean="0"/>
              <a:t>префик</a:t>
            </a:r>
            <a:r>
              <a:rPr lang="en-US" dirty="0" smtClean="0"/>
              <a:t>c</a:t>
            </a:r>
            <a:r>
              <a:rPr lang="ru-RU" dirty="0" smtClean="0"/>
              <a:t> </a:t>
            </a:r>
            <a:r>
              <a:rPr lang="en-US" b="1" dirty="0" err="1" smtClean="0"/>
              <a:t>xsl</a:t>
            </a:r>
            <a:endParaRPr lang="en-US" b="1" dirty="0" smtClean="0"/>
          </a:p>
          <a:p>
            <a:r>
              <a:rPr lang="ru-RU" dirty="0" smtClean="0"/>
              <a:t>Корневой элемент </a:t>
            </a:r>
            <a:endParaRPr lang="en-US" dirty="0" smtClean="0"/>
          </a:p>
          <a:p>
            <a:pPr lvl="1"/>
            <a:r>
              <a:rPr lang="en-US" dirty="0" smtClean="0">
                <a:solidFill>
                  <a:srgbClr val="3F7F7F"/>
                </a:solidFill>
              </a:rPr>
              <a:t>&lt;</a:t>
            </a:r>
            <a:r>
              <a:rPr lang="en-US" dirty="0" err="1" smtClean="0">
                <a:solidFill>
                  <a:srgbClr val="3F7F7F"/>
                </a:solidFill>
              </a:rPr>
              <a:t>xsl:stylesheet</a:t>
            </a:r>
            <a:r>
              <a:rPr lang="en-US" dirty="0" smtClean="0">
                <a:solidFill>
                  <a:srgbClr val="3F7F7F"/>
                </a:solidFill>
              </a:rPr>
              <a:t>&gt;</a:t>
            </a:r>
            <a:r>
              <a:rPr lang="en-US" dirty="0" smtClean="0"/>
              <a:t> </a:t>
            </a:r>
          </a:p>
          <a:p>
            <a:pPr lvl="1"/>
            <a:r>
              <a:rPr lang="en-US" dirty="0" smtClean="0">
                <a:solidFill>
                  <a:srgbClr val="3F7F7F"/>
                </a:solidFill>
              </a:rPr>
              <a:t>&lt;</a:t>
            </a:r>
            <a:r>
              <a:rPr lang="en-US" dirty="0" err="1" smtClean="0">
                <a:solidFill>
                  <a:srgbClr val="3F7F7F"/>
                </a:solidFill>
              </a:rPr>
              <a:t>xsl:transform</a:t>
            </a:r>
            <a:r>
              <a:rPr lang="en-US" dirty="0" smtClean="0">
                <a:solidFill>
                  <a:srgbClr val="3F7F7F"/>
                </a:solidFill>
              </a:rPr>
              <a:t>&gt;</a:t>
            </a:r>
            <a:endParaRPr lang="ru-RU" dirty="0">
              <a:solidFill>
                <a:srgbClr val="3F7F7F"/>
              </a:solidFill>
            </a:endParaRPr>
          </a:p>
        </p:txBody>
      </p:sp>
      <p:sp>
        <p:nvSpPr>
          <p:cNvPr id="4" name="Footer Placeholder 3"/>
          <p:cNvSpPr>
            <a:spLocks noGrp="1"/>
          </p:cNvSpPr>
          <p:nvPr>
            <p:ph type="ftr" sz="quarter" idx="11"/>
          </p:nvPr>
        </p:nvSpPr>
        <p:spPr/>
        <p:txBody>
          <a:bodyPr/>
          <a:lstStyle/>
          <a:p>
            <a:r>
              <a:rPr lang="ru-RU" dirty="0" smtClean="0"/>
              <a:t>Мищеряков Ю.В. доц. каф. СТ</a:t>
            </a:r>
            <a:endParaRPr lang="ru-RU" dirty="0"/>
          </a:p>
        </p:txBody>
      </p:sp>
      <p:sp>
        <p:nvSpPr>
          <p:cNvPr id="5" name="Slide Number Placeholder 4"/>
          <p:cNvSpPr>
            <a:spLocks noGrp="1"/>
          </p:cNvSpPr>
          <p:nvPr>
            <p:ph type="sldNum" sz="quarter" idx="12"/>
          </p:nvPr>
        </p:nvSpPr>
        <p:spPr/>
        <p:txBody>
          <a:bodyPr/>
          <a:lstStyle/>
          <a:p>
            <a:fld id="{C6690285-930E-402B-82BF-951CF32E4894}" type="slidenum">
              <a:rPr lang="ru-RU" smtClean="0"/>
              <a:t>114</a:t>
            </a:fld>
            <a:endParaRPr lang="ru-RU"/>
          </a:p>
        </p:txBody>
      </p:sp>
    </p:spTree>
    <p:extLst>
      <p:ext uri="{BB962C8B-B14F-4D97-AF65-F5344CB8AC3E}">
        <p14:creationId xmlns:p14="http://schemas.microsoft.com/office/powerpoint/2010/main" val="20281036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Структура</a:t>
            </a:r>
            <a:endParaRPr lang="ru-RU"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xsl:stylesheet</a:t>
            </a:r>
            <a:r>
              <a:rPr lang="en-US" dirty="0">
                <a:solidFill>
                  <a:srgbClr val="3F7F7F"/>
                </a:solidFill>
                <a:latin typeface="Consolas" panose="020B0609020204030204" pitchFamily="49" charset="0"/>
              </a:rPr>
              <a:t> </a:t>
            </a:r>
          </a:p>
          <a:p>
            <a:pPr marL="0" indent="0">
              <a:buNone/>
            </a:pPr>
            <a:r>
              <a:rPr lang="ru-RU" dirty="0" smtClean="0">
                <a:solidFill>
                  <a:srgbClr val="7F007F"/>
                </a:solidFill>
                <a:latin typeface="Consolas" panose="020B0609020204030204" pitchFamily="49" charset="0"/>
              </a:rPr>
              <a:t>	</a:t>
            </a:r>
            <a:r>
              <a:rPr lang="en-US" dirty="0" smtClean="0">
                <a:solidFill>
                  <a:srgbClr val="7F007F"/>
                </a:solidFill>
                <a:latin typeface="Consolas" panose="020B0609020204030204" pitchFamily="49" charset="0"/>
              </a:rPr>
              <a:t>version</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number </a:t>
            </a:r>
            <a:r>
              <a:rPr lang="en-US" i="1" dirty="0">
                <a:solidFill>
                  <a:srgbClr val="7F007F"/>
                </a:solidFill>
                <a:latin typeface="Consolas" panose="020B0609020204030204" pitchFamily="49" charset="0"/>
              </a:rPr>
              <a:t>id</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ID</a:t>
            </a:r>
          </a:p>
          <a:p>
            <a:pPr marL="0" indent="0">
              <a:buNone/>
            </a:pPr>
            <a:r>
              <a:rPr lang="ru-RU" dirty="0" smtClean="0">
                <a:solidFill>
                  <a:srgbClr val="7F007F"/>
                </a:solidFill>
                <a:latin typeface="Consolas" panose="020B0609020204030204" pitchFamily="49" charset="0"/>
              </a:rPr>
              <a:t>	</a:t>
            </a:r>
            <a:r>
              <a:rPr lang="en-US" dirty="0" err="1" smtClean="0">
                <a:solidFill>
                  <a:srgbClr val="7F007F"/>
                </a:solidFill>
                <a:latin typeface="Consolas" panose="020B0609020204030204" pitchFamily="49" charset="0"/>
              </a:rPr>
              <a:t>xmlns:xsl</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 //www. w3.org/1999/XSL/Transform"</a:t>
            </a:r>
          </a:p>
          <a:p>
            <a:pPr marL="0" indent="0">
              <a:buNone/>
            </a:pPr>
            <a:r>
              <a:rPr lang="ru-RU" dirty="0" smtClean="0">
                <a:solidFill>
                  <a:srgbClr val="7F007F"/>
                </a:solidFill>
                <a:latin typeface="Consolas" panose="020B0609020204030204" pitchFamily="49" charset="0"/>
              </a:rPr>
              <a:t>	</a:t>
            </a:r>
            <a:r>
              <a:rPr lang="en-US" dirty="0" smtClean="0">
                <a:solidFill>
                  <a:srgbClr val="7F007F"/>
                </a:solidFill>
                <a:latin typeface="Consolas" panose="020B0609020204030204" pitchFamily="49" charset="0"/>
              </a:rPr>
              <a:t>extension-element-prefixes</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tokens </a:t>
            </a:r>
            <a:endParaRPr lang="en-US" i="1" dirty="0">
              <a:solidFill>
                <a:srgbClr val="2A00FF"/>
              </a:solidFill>
              <a:latin typeface="Consolas" panose="020B0609020204030204" pitchFamily="49" charset="0"/>
            </a:endParaRPr>
          </a:p>
          <a:p>
            <a:pPr marL="0" indent="0">
              <a:buNone/>
            </a:pPr>
            <a:r>
              <a:rPr lang="ru-RU" dirty="0" smtClean="0">
                <a:solidFill>
                  <a:srgbClr val="7F007F"/>
                </a:solidFill>
                <a:latin typeface="Consolas" panose="020B0609020204030204" pitchFamily="49" charset="0"/>
              </a:rPr>
              <a:t>	</a:t>
            </a:r>
            <a:r>
              <a:rPr lang="en-US" dirty="0" smtClean="0">
                <a:solidFill>
                  <a:srgbClr val="7F007F"/>
                </a:solidFill>
                <a:latin typeface="Consolas" panose="020B0609020204030204" pitchFamily="49" charset="0"/>
              </a:rPr>
              <a:t>exclude-result-prefixes</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tokens</a:t>
            </a:r>
            <a:r>
              <a:rPr lang="en-US" i="1" dirty="0">
                <a:solidFill>
                  <a:srgbClr val="008080"/>
                </a:solidFill>
                <a:latin typeface="Consolas" panose="020B0609020204030204" pitchFamily="49" charset="0"/>
              </a:rPr>
              <a:t>&gt;</a:t>
            </a:r>
          </a:p>
          <a:p>
            <a:pPr marL="0" indent="0">
              <a:buNone/>
            </a:pPr>
            <a:r>
              <a:rPr lang="ru-RU" dirty="0" smtClean="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&lt;!-- </a:t>
            </a:r>
            <a:r>
              <a:rPr lang="en-US" dirty="0">
                <a:solidFill>
                  <a:srgbClr val="3F5FBF"/>
                </a:solidFill>
                <a:latin typeface="Consolas" panose="020B0609020204030204" pitchFamily="49" charset="0"/>
              </a:rPr>
              <a:t>Content --&gt;</a:t>
            </a:r>
          </a:p>
          <a:p>
            <a:pPr marL="0" indent="0">
              <a:buNone/>
            </a:pP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xsl:stylesheet</a:t>
            </a:r>
            <a:r>
              <a:rPr lang="en-US" dirty="0">
                <a:solidFill>
                  <a:srgbClr val="008080"/>
                </a:solidFill>
                <a:latin typeface="Consolas" panose="020B0609020204030204" pitchFamily="49" charset="0"/>
              </a:rPr>
              <a:t>&gt;</a:t>
            </a:r>
          </a:p>
          <a:p>
            <a:pPr marL="0" indent="0">
              <a:buNone/>
            </a:pPr>
            <a:endParaRPr lang="ru-RU" dirty="0" smtClean="0"/>
          </a:p>
          <a:p>
            <a:pPr marL="0" indent="0">
              <a:buNone/>
            </a:pP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xsl:transform</a:t>
            </a:r>
            <a:r>
              <a:rPr lang="en-US" dirty="0">
                <a:solidFill>
                  <a:srgbClr val="3F7F7F"/>
                </a:solidFill>
                <a:latin typeface="Consolas" panose="020B0609020204030204" pitchFamily="49" charset="0"/>
              </a:rPr>
              <a:t> </a:t>
            </a:r>
          </a:p>
          <a:p>
            <a:pPr marL="0" indent="0">
              <a:buNone/>
            </a:pPr>
            <a:r>
              <a:rPr lang="ru-RU" dirty="0" smtClean="0">
                <a:solidFill>
                  <a:srgbClr val="7F007F"/>
                </a:solidFill>
                <a:latin typeface="Consolas" panose="020B0609020204030204" pitchFamily="49" charset="0"/>
              </a:rPr>
              <a:t>	</a:t>
            </a:r>
            <a:r>
              <a:rPr lang="en-US" dirty="0" smtClean="0">
                <a:solidFill>
                  <a:srgbClr val="7F007F"/>
                </a:solidFill>
                <a:latin typeface="Consolas" panose="020B0609020204030204" pitchFamily="49" charset="0"/>
              </a:rPr>
              <a:t>version</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number </a:t>
            </a:r>
            <a:r>
              <a:rPr lang="en-US" i="1" dirty="0">
                <a:solidFill>
                  <a:srgbClr val="7F007F"/>
                </a:solidFill>
                <a:latin typeface="Consolas" panose="020B0609020204030204" pitchFamily="49" charset="0"/>
              </a:rPr>
              <a:t>id</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ID</a:t>
            </a:r>
          </a:p>
          <a:p>
            <a:pPr marL="0" indent="0">
              <a:buNone/>
            </a:pPr>
            <a:r>
              <a:rPr lang="ru-RU" dirty="0" smtClean="0">
                <a:solidFill>
                  <a:srgbClr val="7F007F"/>
                </a:solidFill>
                <a:latin typeface="Consolas" panose="020B0609020204030204" pitchFamily="49" charset="0"/>
              </a:rPr>
              <a:t>	</a:t>
            </a:r>
            <a:r>
              <a:rPr lang="en-US" dirty="0" err="1" smtClean="0">
                <a:solidFill>
                  <a:srgbClr val="7F007F"/>
                </a:solidFill>
                <a:latin typeface="Consolas" panose="020B0609020204030204" pitchFamily="49" charset="0"/>
              </a:rPr>
              <a:t>xmlns:xsl</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 //www. w3.org/1999/XSL/Transform"</a:t>
            </a:r>
          </a:p>
          <a:p>
            <a:pPr marL="0" indent="0">
              <a:buNone/>
            </a:pPr>
            <a:r>
              <a:rPr lang="ru-RU" dirty="0" smtClean="0">
                <a:solidFill>
                  <a:srgbClr val="7F007F"/>
                </a:solidFill>
                <a:latin typeface="Consolas" panose="020B0609020204030204" pitchFamily="49" charset="0"/>
              </a:rPr>
              <a:t>	</a:t>
            </a:r>
            <a:r>
              <a:rPr lang="en-US" dirty="0" smtClean="0">
                <a:solidFill>
                  <a:srgbClr val="7F007F"/>
                </a:solidFill>
                <a:latin typeface="Consolas" panose="020B0609020204030204" pitchFamily="49" charset="0"/>
              </a:rPr>
              <a:t>extension-element-prefixes</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tokens </a:t>
            </a:r>
            <a:endParaRPr lang="ru-RU" i="1" dirty="0" smtClean="0">
              <a:solidFill>
                <a:srgbClr val="2A00FF"/>
              </a:solidFill>
              <a:latin typeface="Consolas" panose="020B0609020204030204" pitchFamily="49" charset="0"/>
            </a:endParaRPr>
          </a:p>
          <a:p>
            <a:pPr marL="0" indent="0">
              <a:buNone/>
            </a:pPr>
            <a:r>
              <a:rPr lang="ru-RU" i="1" dirty="0">
                <a:solidFill>
                  <a:srgbClr val="2A00FF"/>
                </a:solidFill>
                <a:latin typeface="Consolas" panose="020B0609020204030204" pitchFamily="49" charset="0"/>
              </a:rPr>
              <a:t>	</a:t>
            </a:r>
            <a:r>
              <a:rPr lang="en-US" i="1" dirty="0" smtClean="0">
                <a:solidFill>
                  <a:srgbClr val="7F007F"/>
                </a:solidFill>
                <a:latin typeface="Consolas" panose="020B0609020204030204" pitchFamily="49" charset="0"/>
              </a:rPr>
              <a:t>exclude-result-prefixes</a:t>
            </a:r>
            <a:r>
              <a:rPr lang="en-US" i="1"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tokens</a:t>
            </a:r>
            <a:r>
              <a:rPr lang="en-US" i="1" dirty="0">
                <a:solidFill>
                  <a:srgbClr val="008080"/>
                </a:solidFill>
                <a:latin typeface="Consolas" panose="020B0609020204030204" pitchFamily="49" charset="0"/>
              </a:rPr>
              <a:t>&gt;</a:t>
            </a:r>
          </a:p>
          <a:p>
            <a:pPr marL="0" indent="0">
              <a:buNone/>
            </a:pPr>
            <a:r>
              <a:rPr lang="ru-RU" dirty="0" smtClean="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&lt;!-- </a:t>
            </a:r>
            <a:r>
              <a:rPr lang="en-US" dirty="0">
                <a:solidFill>
                  <a:srgbClr val="3F5FBF"/>
                </a:solidFill>
                <a:latin typeface="Consolas" panose="020B0609020204030204" pitchFamily="49" charset="0"/>
              </a:rPr>
              <a:t>Content --&gt;</a:t>
            </a:r>
          </a:p>
          <a:p>
            <a:pPr marL="0" indent="0">
              <a:buNone/>
            </a:pP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xsl:transform</a:t>
            </a:r>
            <a:r>
              <a:rPr lang="en-US" dirty="0" smtClean="0">
                <a:solidFill>
                  <a:srgbClr val="008080"/>
                </a:solidFill>
                <a:latin typeface="Consolas" panose="020B0609020204030204" pitchFamily="49" charset="0"/>
              </a:rPr>
              <a:t>&gt;</a:t>
            </a:r>
            <a:endParaRPr lang="en-US" dirty="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pPr/>
              <a:t>115</a:t>
            </a:fld>
            <a:endParaRPr lang="ru-RU"/>
          </a:p>
        </p:txBody>
      </p:sp>
    </p:spTree>
    <p:extLst>
      <p:ext uri="{BB962C8B-B14F-4D97-AF65-F5344CB8AC3E}">
        <p14:creationId xmlns:p14="http://schemas.microsoft.com/office/powerpoint/2010/main" val="2691954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Корневой элемент</a:t>
            </a:r>
            <a:endParaRPr lang="ru-RU" dirty="0"/>
          </a:p>
        </p:txBody>
      </p:sp>
      <p:sp>
        <p:nvSpPr>
          <p:cNvPr id="3" name="Content Placeholder 2"/>
          <p:cNvSpPr>
            <a:spLocks noGrp="1"/>
          </p:cNvSpPr>
          <p:nvPr>
            <p:ph idx="1"/>
          </p:nvPr>
        </p:nvSpPr>
        <p:spPr/>
        <p:txBody>
          <a:bodyPr>
            <a:normAutofit fontScale="62500" lnSpcReduction="20000"/>
          </a:bodyPr>
          <a:lstStyle/>
          <a:p>
            <a:r>
              <a:rPr lang="ru-RU" dirty="0" err="1">
                <a:solidFill>
                  <a:srgbClr val="7F007F"/>
                </a:solidFill>
              </a:rPr>
              <a:t>version</a:t>
            </a:r>
            <a:r>
              <a:rPr lang="ru-RU" dirty="0"/>
              <a:t> — обязательный номер версии (на данный момент 1.0</a:t>
            </a:r>
            <a:r>
              <a:rPr lang="ru-RU" dirty="0" smtClean="0"/>
              <a:t>);</a:t>
            </a:r>
          </a:p>
          <a:p>
            <a:r>
              <a:rPr lang="ru-RU" dirty="0" err="1" smtClean="0">
                <a:solidFill>
                  <a:srgbClr val="7F007F"/>
                </a:solidFill>
              </a:rPr>
              <a:t>id</a:t>
            </a:r>
            <a:r>
              <a:rPr lang="ru-RU" dirty="0" smtClean="0"/>
              <a:t> – уникальный </a:t>
            </a:r>
            <a:r>
              <a:rPr lang="ru-RU" dirty="0"/>
              <a:t>идентификатор </a:t>
            </a:r>
            <a:r>
              <a:rPr lang="ru-RU" dirty="0" smtClean="0"/>
              <a:t>элемента;</a:t>
            </a:r>
          </a:p>
          <a:p>
            <a:r>
              <a:rPr lang="ru-RU" dirty="0" err="1" smtClean="0">
                <a:solidFill>
                  <a:srgbClr val="7F007F"/>
                </a:solidFill>
              </a:rPr>
              <a:t>xm</a:t>
            </a:r>
            <a:r>
              <a:rPr lang="en-US" dirty="0" smtClean="0">
                <a:solidFill>
                  <a:srgbClr val="7F007F"/>
                </a:solidFill>
              </a:rPr>
              <a:t>l</a:t>
            </a:r>
            <a:r>
              <a:rPr lang="ru-RU" dirty="0" err="1" smtClean="0">
                <a:solidFill>
                  <a:srgbClr val="7F007F"/>
                </a:solidFill>
              </a:rPr>
              <a:t>ns:xs</a:t>
            </a:r>
            <a:r>
              <a:rPr lang="en-US" dirty="0" smtClean="0">
                <a:solidFill>
                  <a:srgbClr val="7F007F"/>
                </a:solidFill>
              </a:rPr>
              <a:t>l</a:t>
            </a:r>
            <a:r>
              <a:rPr lang="ru-RU" dirty="0" smtClean="0"/>
              <a:t> </a:t>
            </a:r>
            <a:r>
              <a:rPr lang="en-US" dirty="0" smtClean="0"/>
              <a:t>–</a:t>
            </a:r>
            <a:r>
              <a:rPr lang="ru-RU" dirty="0" smtClean="0"/>
              <a:t> служит</a:t>
            </a:r>
            <a:r>
              <a:rPr lang="en-US" dirty="0" smtClean="0"/>
              <a:t> </a:t>
            </a:r>
            <a:r>
              <a:rPr lang="ru-RU" dirty="0" smtClean="0"/>
              <a:t>для </a:t>
            </a:r>
            <a:r>
              <a:rPr lang="ru-RU" dirty="0"/>
              <a:t>указания пространства имен. В коде </a:t>
            </a:r>
            <a:r>
              <a:rPr lang="ru-RU" dirty="0" smtClean="0"/>
              <a:t>указывается явно;</a:t>
            </a:r>
            <a:endParaRPr lang="en-US" dirty="0"/>
          </a:p>
          <a:p>
            <a:r>
              <a:rPr lang="ru-RU" dirty="0" err="1" smtClean="0">
                <a:solidFill>
                  <a:srgbClr val="7F007F"/>
                </a:solidFill>
              </a:rPr>
              <a:t>extension-element-prefixes</a:t>
            </a:r>
            <a:r>
              <a:rPr lang="ru-RU" dirty="0" smtClean="0"/>
              <a:t> </a:t>
            </a:r>
            <a:r>
              <a:rPr lang="en-US" dirty="0" smtClean="0"/>
              <a:t>–</a:t>
            </a:r>
            <a:r>
              <a:rPr lang="ru-RU" dirty="0" smtClean="0"/>
              <a:t> служит </a:t>
            </a:r>
            <a:r>
              <a:rPr lang="ru-RU" dirty="0"/>
              <a:t>для перечисления через </a:t>
            </a:r>
            <a:r>
              <a:rPr lang="ru-RU" dirty="0" smtClean="0"/>
              <a:t>пробел префиксов </a:t>
            </a:r>
            <a:r>
              <a:rPr lang="ru-RU" dirty="0"/>
              <a:t>пространств имен, которые рассматриваются как </a:t>
            </a:r>
            <a:r>
              <a:rPr lang="ru-RU" dirty="0" smtClean="0"/>
              <a:t>пространства </a:t>
            </a:r>
            <a:r>
              <a:rPr lang="ru-RU" dirty="0"/>
              <a:t>имен расширений. </a:t>
            </a:r>
            <a:endParaRPr lang="en-US" dirty="0" smtClean="0"/>
          </a:p>
          <a:p>
            <a:pPr lvl="1"/>
            <a:r>
              <a:rPr lang="ru-RU" dirty="0" smtClean="0"/>
              <a:t>Расширения бывают </a:t>
            </a:r>
            <a:r>
              <a:rPr lang="ru-RU" dirty="0"/>
              <a:t>двух типов: элементы </a:t>
            </a:r>
            <a:r>
              <a:rPr lang="ru-RU" dirty="0" smtClean="0"/>
              <a:t>расширения </a:t>
            </a:r>
            <a:r>
              <a:rPr lang="ru-RU" dirty="0"/>
              <a:t>и функции расширения. </a:t>
            </a:r>
            <a:endParaRPr lang="ru-RU" dirty="0" smtClean="0"/>
          </a:p>
          <a:p>
            <a:pPr lvl="1"/>
            <a:r>
              <a:rPr lang="ru-RU" dirty="0" smtClean="0"/>
              <a:t>Предназначены, </a:t>
            </a:r>
            <a:r>
              <a:rPr lang="ru-RU" dirty="0"/>
              <a:t>чтобы </a:t>
            </a:r>
            <a:r>
              <a:rPr lang="ru-RU" dirty="0" smtClean="0"/>
              <a:t>указать </a:t>
            </a:r>
            <a:r>
              <a:rPr lang="ru-RU" dirty="0"/>
              <a:t>процессору, как он должен реагировать, если ему </a:t>
            </a:r>
            <a:r>
              <a:rPr lang="ru-RU" dirty="0" smtClean="0"/>
              <a:t>встретятся префиксы </a:t>
            </a:r>
            <a:r>
              <a:rPr lang="ru-RU" dirty="0"/>
              <a:t>пространства имен, определенные разработчиками или </a:t>
            </a:r>
            <a:r>
              <a:rPr lang="ru-RU" dirty="0" smtClean="0"/>
              <a:t>пользователями </a:t>
            </a:r>
            <a:r>
              <a:rPr lang="ru-RU" dirty="0"/>
              <a:t>синтаксического </a:t>
            </a:r>
            <a:r>
              <a:rPr lang="ru-RU" dirty="0" smtClean="0"/>
              <a:t>анализатора;</a:t>
            </a:r>
          </a:p>
          <a:p>
            <a:r>
              <a:rPr lang="ru-RU" dirty="0" err="1" smtClean="0">
                <a:solidFill>
                  <a:srgbClr val="7F007F"/>
                </a:solidFill>
              </a:rPr>
              <a:t>exclude-result-prefixes</a:t>
            </a:r>
            <a:r>
              <a:rPr lang="ru-RU" dirty="0" smtClean="0"/>
              <a:t> – содержит </a:t>
            </a:r>
            <a:r>
              <a:rPr lang="ru-RU" dirty="0"/>
              <a:t>список префиксов пространств</a:t>
            </a:r>
            <a:br>
              <a:rPr lang="ru-RU" dirty="0"/>
            </a:br>
            <a:r>
              <a:rPr lang="ru-RU" dirty="0"/>
              <a:t>имен, разделенных пробелами, которые определяют элементы, не </a:t>
            </a:r>
            <a:r>
              <a:rPr lang="ru-RU" dirty="0" smtClean="0"/>
              <a:t>включаемые </a:t>
            </a:r>
            <a:r>
              <a:rPr lang="ru-RU" dirty="0"/>
              <a:t>в дерево результирующего документа</a:t>
            </a:r>
            <a:r>
              <a:rPr lang="ru-RU" dirty="0" smtClean="0"/>
              <a: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116</a:t>
            </a:fld>
            <a:endParaRPr lang="ru-RU"/>
          </a:p>
        </p:txBody>
      </p:sp>
    </p:spTree>
    <p:extLst>
      <p:ext uri="{BB962C8B-B14F-4D97-AF65-F5344CB8AC3E}">
        <p14:creationId xmlns:p14="http://schemas.microsoft.com/office/powerpoint/2010/main" val="23833421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Вложенные элементы</a:t>
            </a:r>
            <a:endParaRPr lang="ru-RU" dirty="0"/>
          </a:p>
        </p:txBody>
      </p:sp>
      <p:sp>
        <p:nvSpPr>
          <p:cNvPr id="3" name="Content Placeholder 2"/>
          <p:cNvSpPr>
            <a:spLocks noGrp="1"/>
          </p:cNvSpPr>
          <p:nvPr>
            <p:ph idx="1"/>
          </p:nvPr>
        </p:nvSpPr>
        <p:spPr/>
        <p:txBody>
          <a:bodyPr>
            <a:normAutofit fontScale="92500" lnSpcReduction="10000"/>
          </a:bodyPr>
          <a:lstStyle/>
          <a:p>
            <a:r>
              <a:rPr lang="ru-RU" dirty="0"/>
              <a:t>Непосредственными потомками элемента стиля могут быть </a:t>
            </a:r>
            <a:r>
              <a:rPr lang="ru-RU" dirty="0" smtClean="0"/>
              <a:t>следующие элементы</a:t>
            </a:r>
            <a:r>
              <a:rPr lang="ru-RU" dirty="0"/>
              <a:t>: </a:t>
            </a:r>
            <a:endParaRPr lang="ru-RU" dirty="0" smtClean="0"/>
          </a:p>
          <a:p>
            <a:pPr lvl="1"/>
            <a:r>
              <a:rPr lang="en-US" dirty="0" err="1" smtClean="0">
                <a:solidFill>
                  <a:srgbClr val="7F007F"/>
                </a:solidFill>
              </a:rPr>
              <a:t>xsl:import</a:t>
            </a:r>
            <a:r>
              <a:rPr lang="en-US" dirty="0">
                <a:solidFill>
                  <a:srgbClr val="7F007F"/>
                </a:solidFill>
              </a:rPr>
              <a:t>, </a:t>
            </a:r>
            <a:r>
              <a:rPr lang="en-US" dirty="0" err="1" smtClean="0">
                <a:solidFill>
                  <a:srgbClr val="7F007F"/>
                </a:solidFill>
              </a:rPr>
              <a:t>xsl:include</a:t>
            </a:r>
            <a:r>
              <a:rPr lang="en-US" dirty="0">
                <a:solidFill>
                  <a:srgbClr val="7F007F"/>
                </a:solidFill>
              </a:rPr>
              <a:t>, </a:t>
            </a:r>
            <a:r>
              <a:rPr lang="en-US" dirty="0" err="1" smtClean="0">
                <a:solidFill>
                  <a:srgbClr val="7F007F"/>
                </a:solidFill>
              </a:rPr>
              <a:t>xsl:strip-space</a:t>
            </a:r>
            <a:r>
              <a:rPr lang="en-US" dirty="0">
                <a:solidFill>
                  <a:srgbClr val="7F007F"/>
                </a:solidFill>
              </a:rPr>
              <a:t>, </a:t>
            </a:r>
            <a:r>
              <a:rPr lang="en-US" dirty="0" err="1" smtClean="0">
                <a:solidFill>
                  <a:srgbClr val="7F007F"/>
                </a:solidFill>
              </a:rPr>
              <a:t>xsl:preservespace</a:t>
            </a:r>
            <a:r>
              <a:rPr lang="en-US" dirty="0">
                <a:solidFill>
                  <a:srgbClr val="7F007F"/>
                </a:solidFill>
              </a:rPr>
              <a:t>, </a:t>
            </a:r>
            <a:r>
              <a:rPr lang="en-US" dirty="0" err="1" smtClean="0">
                <a:solidFill>
                  <a:srgbClr val="7F007F"/>
                </a:solidFill>
              </a:rPr>
              <a:t>xsl:output</a:t>
            </a:r>
            <a:r>
              <a:rPr lang="en-US" dirty="0">
                <a:solidFill>
                  <a:srgbClr val="7F007F"/>
                </a:solidFill>
              </a:rPr>
              <a:t>, </a:t>
            </a:r>
            <a:r>
              <a:rPr lang="en-US" dirty="0" err="1" smtClean="0">
                <a:solidFill>
                  <a:srgbClr val="7F007F"/>
                </a:solidFill>
              </a:rPr>
              <a:t>xsl:key</a:t>
            </a:r>
            <a:r>
              <a:rPr lang="en-US" dirty="0">
                <a:solidFill>
                  <a:srgbClr val="7F007F"/>
                </a:solidFill>
              </a:rPr>
              <a:t>, </a:t>
            </a:r>
            <a:r>
              <a:rPr lang="en-US" dirty="0" err="1" smtClean="0">
                <a:solidFill>
                  <a:srgbClr val="7F007F"/>
                </a:solidFill>
              </a:rPr>
              <a:t>xsl:decimal-format</a:t>
            </a:r>
            <a:r>
              <a:rPr lang="en-US" dirty="0">
                <a:solidFill>
                  <a:srgbClr val="7F007F"/>
                </a:solidFill>
              </a:rPr>
              <a:t>, </a:t>
            </a:r>
            <a:r>
              <a:rPr lang="en-US" dirty="0" err="1" smtClean="0">
                <a:solidFill>
                  <a:srgbClr val="7F007F"/>
                </a:solidFill>
              </a:rPr>
              <a:t>xsl:namespace-alias</a:t>
            </a:r>
            <a:r>
              <a:rPr lang="ru-RU" dirty="0" smtClean="0">
                <a:solidFill>
                  <a:srgbClr val="7F007F"/>
                </a:solidFill>
              </a:rPr>
              <a:t>, </a:t>
            </a:r>
            <a:r>
              <a:rPr lang="en-US" dirty="0" err="1" smtClean="0">
                <a:solidFill>
                  <a:srgbClr val="7F007F"/>
                </a:solidFill>
              </a:rPr>
              <a:t>xsl:attribute-set</a:t>
            </a:r>
            <a:r>
              <a:rPr lang="en-US" dirty="0">
                <a:solidFill>
                  <a:srgbClr val="7F007F"/>
                </a:solidFill>
              </a:rPr>
              <a:t>, </a:t>
            </a:r>
            <a:r>
              <a:rPr lang="en-US" dirty="0" err="1" smtClean="0">
                <a:solidFill>
                  <a:srgbClr val="7F007F"/>
                </a:solidFill>
              </a:rPr>
              <a:t>xsl:variable</a:t>
            </a:r>
            <a:r>
              <a:rPr lang="en-US" dirty="0">
                <a:solidFill>
                  <a:srgbClr val="7F007F"/>
                </a:solidFill>
              </a:rPr>
              <a:t>, </a:t>
            </a:r>
            <a:r>
              <a:rPr lang="en-US" dirty="0" err="1" smtClean="0">
                <a:solidFill>
                  <a:srgbClr val="7F007F"/>
                </a:solidFill>
              </a:rPr>
              <a:t>xsl:param</a:t>
            </a:r>
            <a:r>
              <a:rPr lang="ru-RU" dirty="0" smtClean="0">
                <a:solidFill>
                  <a:srgbClr val="7F007F"/>
                </a:solidFill>
              </a:rPr>
              <a:t>,</a:t>
            </a:r>
            <a:r>
              <a:rPr lang="en-US" dirty="0" smtClean="0">
                <a:solidFill>
                  <a:srgbClr val="7F007F"/>
                </a:solidFill>
              </a:rPr>
              <a:t> </a:t>
            </a:r>
            <a:r>
              <a:rPr lang="en-US" dirty="0" err="1" smtClean="0">
                <a:solidFill>
                  <a:srgbClr val="7F007F"/>
                </a:solidFill>
              </a:rPr>
              <a:t>xsl:template</a:t>
            </a:r>
            <a:r>
              <a:rPr lang="en-US" dirty="0"/>
              <a:t>. </a:t>
            </a:r>
            <a:endParaRPr lang="ru-RU" dirty="0" smtClean="0"/>
          </a:p>
          <a:p>
            <a:r>
              <a:rPr lang="ru-RU" dirty="0" smtClean="0"/>
              <a:t>Остальные элементы </a:t>
            </a:r>
            <a:r>
              <a:rPr lang="ru-RU" dirty="0"/>
              <a:t>могут встречаться </a:t>
            </a:r>
            <a:r>
              <a:rPr lang="ru-RU" dirty="0">
                <a:solidFill>
                  <a:srgbClr val="FF0000"/>
                </a:solidFill>
              </a:rPr>
              <a:t>только</a:t>
            </a:r>
            <a:r>
              <a:rPr lang="ru-RU" dirty="0"/>
              <a:t> в содержимом вышеперечисленных </a:t>
            </a:r>
            <a:r>
              <a:rPr lang="ru-RU" dirty="0" smtClean="0"/>
              <a:t>элементов</a:t>
            </a:r>
            <a:r>
              <a:rPr lang="ru-RU" dirty="0"/>
              <a:t>, которые называются элементами верхнего уровня.</a:t>
            </a:r>
          </a:p>
        </p:txBody>
      </p:sp>
      <p:sp>
        <p:nvSpPr>
          <p:cNvPr id="4" name="Footer Placeholder 3"/>
          <p:cNvSpPr>
            <a:spLocks noGrp="1"/>
          </p:cNvSpPr>
          <p:nvPr>
            <p:ph type="ftr" sz="quarter" idx="11"/>
          </p:nvPr>
        </p:nvSpPr>
        <p:spPr/>
        <p:txBody>
          <a:bodyPr/>
          <a:lstStyle/>
          <a:p>
            <a:r>
              <a:rPr lang="ru-RU" dirty="0" smtClean="0"/>
              <a:t>Мищеряков Ю.В. доц. каф. СТ</a:t>
            </a:r>
            <a:endParaRPr lang="ru-RU" dirty="0"/>
          </a:p>
        </p:txBody>
      </p:sp>
      <p:sp>
        <p:nvSpPr>
          <p:cNvPr id="5" name="Slide Number Placeholder 4"/>
          <p:cNvSpPr>
            <a:spLocks noGrp="1"/>
          </p:cNvSpPr>
          <p:nvPr>
            <p:ph type="sldNum" sz="quarter" idx="12"/>
          </p:nvPr>
        </p:nvSpPr>
        <p:spPr/>
        <p:txBody>
          <a:bodyPr/>
          <a:lstStyle/>
          <a:p>
            <a:fld id="{C6690285-930E-402B-82BF-951CF32E4894}" type="slidenum">
              <a:rPr lang="ru-RU" smtClean="0"/>
              <a:t>117</a:t>
            </a:fld>
            <a:endParaRPr lang="ru-RU" dirty="0"/>
          </a:p>
        </p:txBody>
      </p:sp>
    </p:spTree>
    <p:extLst>
      <p:ext uri="{BB962C8B-B14F-4D97-AF65-F5344CB8AC3E}">
        <p14:creationId xmlns:p14="http://schemas.microsoft.com/office/powerpoint/2010/main" val="37185213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Преобразование</a:t>
            </a:r>
            <a:endParaRPr lang="ru-RU" dirty="0"/>
          </a:p>
        </p:txBody>
      </p:sp>
      <p:sp>
        <p:nvSpPr>
          <p:cNvPr id="3" name="Content Placeholder 2"/>
          <p:cNvSpPr>
            <a:spLocks noGrp="1"/>
          </p:cNvSpPr>
          <p:nvPr>
            <p:ph idx="1"/>
          </p:nvPr>
        </p:nvSpPr>
        <p:spPr/>
        <p:txBody>
          <a:bodyPr/>
          <a:lstStyle/>
          <a:p>
            <a:r>
              <a:rPr lang="ru-RU" dirty="0" smtClean="0"/>
              <a:t>Сопоставление образцов </a:t>
            </a:r>
            <a:r>
              <a:rPr lang="ru-RU" dirty="0"/>
              <a:t>и </a:t>
            </a:r>
            <a:r>
              <a:rPr lang="ru-RU" dirty="0" smtClean="0"/>
              <a:t>шаблонов</a:t>
            </a:r>
          </a:p>
          <a:p>
            <a:r>
              <a:rPr lang="ru-RU" dirty="0"/>
              <a:t>Образец </a:t>
            </a:r>
            <a:r>
              <a:rPr lang="ru-RU" dirty="0" smtClean="0"/>
              <a:t>ищется в исходном дереве</a:t>
            </a:r>
          </a:p>
          <a:p>
            <a:r>
              <a:rPr lang="ru-RU" dirty="0" smtClean="0"/>
              <a:t>По правилам </a:t>
            </a:r>
            <a:r>
              <a:rPr lang="ru-RU" dirty="0"/>
              <a:t>шаблона происходит преобразование в набор узлов конечного </a:t>
            </a:r>
            <a:r>
              <a:rPr lang="ru-RU" dirty="0" smtClean="0"/>
              <a:t>дерева</a:t>
            </a:r>
          </a:p>
          <a:p>
            <a:r>
              <a:rPr lang="ru-RU" dirty="0" smtClean="0"/>
              <a:t>Направление сверху вниз (от корня к листьям)</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118</a:t>
            </a:fld>
            <a:endParaRPr lang="ru-RU"/>
          </a:p>
        </p:txBody>
      </p:sp>
    </p:spTree>
    <p:extLst>
      <p:ext uri="{BB962C8B-B14F-4D97-AF65-F5344CB8AC3E}">
        <p14:creationId xmlns:p14="http://schemas.microsoft.com/office/powerpoint/2010/main" val="30192794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Включение и импорт таблиц стилей</a:t>
            </a:r>
          </a:p>
        </p:txBody>
      </p:sp>
      <p:sp>
        <p:nvSpPr>
          <p:cNvPr id="3" name="Content Placeholder 2"/>
          <p:cNvSpPr>
            <a:spLocks noGrp="1"/>
          </p:cNvSpPr>
          <p:nvPr>
            <p:ph idx="1"/>
          </p:nvPr>
        </p:nvSpPr>
        <p:spPr/>
        <p:txBody>
          <a:bodyPr>
            <a:normAutofit fontScale="70000" lnSpcReduction="20000"/>
          </a:bodyPr>
          <a:lstStyle/>
          <a:p>
            <a:r>
              <a:rPr lang="ru-RU" dirty="0"/>
              <a:t>Набор правил XSLT может располагаться в нескольких </a:t>
            </a:r>
            <a:r>
              <a:rPr lang="ru-RU" dirty="0" smtClean="0"/>
              <a:t>файлах</a:t>
            </a:r>
          </a:p>
          <a:p>
            <a:r>
              <a:rPr lang="ru-RU" dirty="0"/>
              <a:t>Включение (</a:t>
            </a:r>
            <a:r>
              <a:rPr lang="en-US" dirty="0"/>
              <a:t>include</a:t>
            </a:r>
            <a:r>
              <a:rPr lang="en-US" dirty="0" smtClean="0"/>
              <a:t>)</a:t>
            </a:r>
            <a:endParaRPr lang="ru-RU" dirty="0">
              <a:latin typeface="Consolas" panose="020B0609020204030204" pitchFamily="49" charset="0"/>
            </a:endParaRPr>
          </a:p>
          <a:p>
            <a:pPr lvl="1"/>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xsl:include</a:t>
            </a:r>
            <a:r>
              <a:rPr lang="en-US" b="1" dirty="0">
                <a:solidFill>
                  <a:srgbClr val="3F7F7F"/>
                </a:solidFill>
                <a:latin typeface="Consolas" panose="020B0609020204030204" pitchFamily="49" charset="0"/>
              </a:rPr>
              <a:t> </a:t>
            </a:r>
            <a:r>
              <a:rPr lang="en-US" b="1" dirty="0" err="1">
                <a:solidFill>
                  <a:srgbClr val="7F007F"/>
                </a:solidFill>
                <a:latin typeface="Consolas" panose="020B0609020204030204" pitchFamily="49" charset="0"/>
              </a:rPr>
              <a:t>href</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"URL</a:t>
            </a:r>
            <a:r>
              <a:rPr lang="en-US" b="1" i="1" dirty="0" smtClean="0">
                <a:solidFill>
                  <a:srgbClr val="2A00FF"/>
                </a:solidFill>
                <a:latin typeface="Consolas" panose="020B0609020204030204" pitchFamily="49" charset="0"/>
              </a:rPr>
              <a:t>"</a:t>
            </a:r>
            <a:r>
              <a:rPr lang="en-US" b="1" i="1" dirty="0" smtClean="0">
                <a:solidFill>
                  <a:srgbClr val="008080"/>
                </a:solidFill>
                <a:latin typeface="Consolas" panose="020B0609020204030204" pitchFamily="49" charset="0"/>
              </a:rPr>
              <a:t>/&gt;</a:t>
            </a:r>
            <a:endParaRPr lang="ru-RU" b="1" i="1" dirty="0" smtClean="0">
              <a:solidFill>
                <a:srgbClr val="008080"/>
              </a:solidFill>
              <a:latin typeface="Consolas" panose="020B0609020204030204" pitchFamily="49" charset="0"/>
            </a:endParaRPr>
          </a:p>
          <a:p>
            <a:pPr lvl="1"/>
            <a:r>
              <a:rPr lang="ru-RU" dirty="0"/>
              <a:t>Включает содержимое </a:t>
            </a:r>
            <a:r>
              <a:rPr lang="ru-RU" dirty="0" smtClean="0"/>
              <a:t>одной </a:t>
            </a:r>
            <a:r>
              <a:rPr lang="ru-RU" dirty="0"/>
              <a:t>таблицы стилей в другую</a:t>
            </a:r>
            <a:r>
              <a:rPr lang="ru-RU" dirty="0" smtClean="0"/>
              <a:t>.</a:t>
            </a:r>
          </a:p>
          <a:p>
            <a:pPr lvl="1"/>
            <a:r>
              <a:rPr lang="ru-RU" sz="2900" b="1" dirty="0" err="1">
                <a:solidFill>
                  <a:srgbClr val="7F007F"/>
                </a:solidFill>
                <a:latin typeface="Consolas" panose="020B0609020204030204" pitchFamily="49" charset="0"/>
              </a:rPr>
              <a:t>href</a:t>
            </a:r>
            <a:r>
              <a:rPr lang="ru-RU" dirty="0"/>
              <a:t> </a:t>
            </a:r>
            <a:r>
              <a:rPr lang="ru-RU" dirty="0" smtClean="0"/>
              <a:t>относительная ссылка </a:t>
            </a:r>
            <a:r>
              <a:rPr lang="ru-RU" dirty="0"/>
              <a:t>на </a:t>
            </a:r>
            <a:r>
              <a:rPr lang="ru-RU" dirty="0" smtClean="0"/>
              <a:t>включаемую таблицу </a:t>
            </a:r>
            <a:r>
              <a:rPr lang="ru-RU" dirty="0"/>
              <a:t>стилей </a:t>
            </a:r>
            <a:endParaRPr lang="ru-RU" dirty="0" smtClean="0"/>
          </a:p>
          <a:p>
            <a:pPr lvl="1"/>
            <a:r>
              <a:rPr lang="ru-RU" b="1" dirty="0" smtClean="0"/>
              <a:t>Примечание</a:t>
            </a:r>
            <a:r>
              <a:rPr lang="ru-RU" dirty="0"/>
              <a:t>: </a:t>
            </a:r>
            <a:r>
              <a:rPr lang="ru-RU" dirty="0" smtClean="0"/>
              <a:t>включенная </a:t>
            </a:r>
            <a:r>
              <a:rPr lang="ru-RU" dirty="0"/>
              <a:t>таблица стилей имеет тот же приоритет, что и </a:t>
            </a:r>
            <a:r>
              <a:rPr lang="ru-RU" dirty="0" smtClean="0"/>
              <a:t>включающая</a:t>
            </a:r>
            <a:endParaRPr lang="en-US" dirty="0"/>
          </a:p>
          <a:p>
            <a:r>
              <a:rPr lang="ru-RU" dirty="0" smtClean="0"/>
              <a:t>Импорт (</a:t>
            </a:r>
            <a:r>
              <a:rPr lang="en-US" smtClean="0"/>
              <a:t>import)</a:t>
            </a:r>
            <a:endParaRPr lang="ru-RU" dirty="0"/>
          </a:p>
          <a:p>
            <a:pPr lvl="1"/>
            <a:r>
              <a:rPr lang="en-US" b="1" dirty="0" smtClean="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xsl:import</a:t>
            </a:r>
            <a:r>
              <a:rPr lang="en-US" b="1" dirty="0">
                <a:solidFill>
                  <a:srgbClr val="3F7F7F"/>
                </a:solidFill>
                <a:latin typeface="Consolas" panose="020B0609020204030204" pitchFamily="49" charset="0"/>
              </a:rPr>
              <a:t> </a:t>
            </a:r>
            <a:r>
              <a:rPr lang="en-US" b="1" dirty="0" err="1">
                <a:solidFill>
                  <a:srgbClr val="7F007F"/>
                </a:solidFill>
                <a:latin typeface="Consolas" panose="020B0609020204030204" pitchFamily="49" charset="0"/>
              </a:rPr>
              <a:t>href</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"URL</a:t>
            </a:r>
            <a:r>
              <a:rPr lang="en-US" b="1" i="1" dirty="0" smtClean="0">
                <a:solidFill>
                  <a:srgbClr val="2A00FF"/>
                </a:solidFill>
                <a:latin typeface="Consolas" panose="020B0609020204030204" pitchFamily="49" charset="0"/>
              </a:rPr>
              <a:t>"</a:t>
            </a:r>
            <a:r>
              <a:rPr lang="en-US" b="1" i="1" dirty="0" smtClean="0">
                <a:solidFill>
                  <a:srgbClr val="008080"/>
                </a:solidFill>
                <a:latin typeface="Consolas" panose="020B0609020204030204" pitchFamily="49" charset="0"/>
              </a:rPr>
              <a:t>/&gt;</a:t>
            </a:r>
            <a:endParaRPr lang="ru-RU" b="1" i="1" dirty="0" smtClean="0">
              <a:solidFill>
                <a:srgbClr val="008080"/>
              </a:solidFill>
              <a:latin typeface="Consolas" panose="020B0609020204030204" pitchFamily="49" charset="0"/>
            </a:endParaRPr>
          </a:p>
          <a:p>
            <a:pPr lvl="1"/>
            <a:r>
              <a:rPr lang="ru-RU" dirty="0"/>
              <a:t>Импортирует содержимое </a:t>
            </a:r>
            <a:r>
              <a:rPr lang="ru-RU" dirty="0" smtClean="0"/>
              <a:t>одной </a:t>
            </a:r>
            <a:r>
              <a:rPr lang="ru-RU" dirty="0"/>
              <a:t>таблицы стилей в другую. </a:t>
            </a:r>
            <a:endParaRPr lang="ru-RU" dirty="0" smtClean="0"/>
          </a:p>
          <a:p>
            <a:pPr lvl="1"/>
            <a:r>
              <a:rPr lang="ru-RU" b="1" dirty="0" smtClean="0"/>
              <a:t>Примечание</a:t>
            </a:r>
            <a:r>
              <a:rPr lang="ru-RU" dirty="0"/>
              <a:t>: </a:t>
            </a:r>
            <a:r>
              <a:rPr lang="ru-RU" dirty="0" smtClean="0"/>
              <a:t>импортированная </a:t>
            </a:r>
            <a:r>
              <a:rPr lang="ru-RU" dirty="0"/>
              <a:t>таблица стилей имеет </a:t>
            </a:r>
            <a:r>
              <a:rPr lang="ru-RU" dirty="0">
                <a:solidFill>
                  <a:srgbClr val="FF0000"/>
                </a:solidFill>
              </a:rPr>
              <a:t>более низкий приоритет</a:t>
            </a:r>
            <a:r>
              <a:rPr lang="ru-RU" dirty="0"/>
              <a:t>, чем </a:t>
            </a:r>
            <a:r>
              <a:rPr lang="ru-RU" dirty="0" smtClean="0"/>
              <a:t>импортирующая</a:t>
            </a:r>
            <a:endParaRPr lang="en-US" b="1" i="1" dirty="0">
              <a:solidFill>
                <a:srgbClr val="008080"/>
              </a:solidFill>
              <a:latin typeface="Consolas" panose="020B0609020204030204" pitchFamily="49" charset="0"/>
            </a:endParaRPr>
          </a:p>
          <a:p>
            <a:pPr lvl="1"/>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119</a:t>
            </a:fld>
            <a:endParaRPr lang="ru-RU"/>
          </a:p>
        </p:txBody>
      </p:sp>
    </p:spTree>
    <p:extLst>
      <p:ext uri="{BB962C8B-B14F-4D97-AF65-F5344CB8AC3E}">
        <p14:creationId xmlns:p14="http://schemas.microsoft.com/office/powerpoint/2010/main" val="2061409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Well-formed XML </a:t>
            </a:r>
            <a:r>
              <a:rPr lang="uk-UA" dirty="0"/>
              <a:t>документ</a:t>
            </a:r>
          </a:p>
        </p:txBody>
      </p:sp>
      <p:sp>
        <p:nvSpPr>
          <p:cNvPr id="3" name="Объект 2"/>
          <p:cNvSpPr>
            <a:spLocks noGrp="1"/>
          </p:cNvSpPr>
          <p:nvPr>
            <p:ph idx="1"/>
          </p:nvPr>
        </p:nvSpPr>
        <p:spPr/>
        <p:txBody>
          <a:bodyPr>
            <a:normAutofit fontScale="92500" lnSpcReduction="20000"/>
          </a:bodyPr>
          <a:lstStyle/>
          <a:p>
            <a:pPr algn="just"/>
            <a:r>
              <a:rPr lang="ru-RU" dirty="0"/>
              <a:t>Правильно построенный </a:t>
            </a:r>
            <a:r>
              <a:rPr lang="en-US" dirty="0"/>
              <a:t>XML </a:t>
            </a:r>
            <a:r>
              <a:rPr lang="ru-RU" dirty="0"/>
              <a:t>документ </a:t>
            </a:r>
            <a:r>
              <a:rPr lang="en-US" dirty="0"/>
              <a:t>(</a:t>
            </a:r>
            <a:r>
              <a:rPr lang="ru-RU" b="1" dirty="0" err="1"/>
              <a:t>well-formed</a:t>
            </a:r>
            <a:r>
              <a:rPr lang="en-US" dirty="0"/>
              <a:t>, </a:t>
            </a:r>
            <a:r>
              <a:rPr lang="ru-RU" dirty="0"/>
              <a:t>корректный</a:t>
            </a:r>
            <a:r>
              <a:rPr lang="en-US" dirty="0"/>
              <a:t>)</a:t>
            </a:r>
            <a:r>
              <a:rPr lang="ru-RU" dirty="0"/>
              <a:t> соответствует всем общим правилам синтаксиса XML, применимым к любому XML-документу</a:t>
            </a:r>
            <a:r>
              <a:rPr lang="ru-RU" dirty="0" smtClean="0"/>
              <a:t>.</a:t>
            </a:r>
            <a:endParaRPr lang="en-US" dirty="0"/>
          </a:p>
          <a:p>
            <a:pPr algn="just"/>
            <a:r>
              <a:rPr lang="ru-RU" dirty="0"/>
              <a:t>Документ, который неправильно построен, не может считаться документом XML</a:t>
            </a:r>
            <a:r>
              <a:rPr lang="en-US" dirty="0" smtClean="0"/>
              <a:t>.</a:t>
            </a:r>
            <a:endParaRPr lang="en-US" dirty="0"/>
          </a:p>
          <a:p>
            <a:pPr algn="just"/>
            <a:r>
              <a:rPr lang="ru-RU" dirty="0"/>
              <a:t>XML-процессор (</a:t>
            </a:r>
            <a:r>
              <a:rPr lang="ru-RU" dirty="0" err="1"/>
              <a:t>парсер</a:t>
            </a:r>
            <a:r>
              <a:rPr lang="ru-RU" dirty="0"/>
              <a:t>) не должен обрабатывать его обычным образом и обязан классифицировать ситуацию как фатальная ошибка</a:t>
            </a:r>
            <a:r>
              <a:rPr lang="en-US" dirty="0"/>
              <a:t> (</a:t>
            </a:r>
            <a:r>
              <a:rPr lang="ru-RU" dirty="0"/>
              <a:t>требование спецификации </a:t>
            </a:r>
            <a:r>
              <a:rPr lang="en-US" dirty="0"/>
              <a:t>XML</a:t>
            </a:r>
            <a:r>
              <a:rPr lang="ru-RU" dirty="0"/>
              <a:t>).</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12</a:t>
            </a:fld>
            <a:endParaRPr lang="ru-RU"/>
          </a:p>
        </p:txBody>
      </p:sp>
    </p:spTree>
    <p:extLst>
      <p:ext uri="{BB962C8B-B14F-4D97-AF65-F5344CB8AC3E}">
        <p14:creationId xmlns:p14="http://schemas.microsoft.com/office/powerpoint/2010/main" val="415798780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Приоритет импорта</a:t>
            </a:r>
            <a:endParaRPr lang="ru-RU" dirty="0"/>
          </a:p>
        </p:txBody>
      </p:sp>
      <p:sp>
        <p:nvSpPr>
          <p:cNvPr id="3" name="Content Placeholder 2"/>
          <p:cNvSpPr>
            <a:spLocks noGrp="1"/>
          </p:cNvSpPr>
          <p:nvPr>
            <p:ph idx="1"/>
          </p:nvPr>
        </p:nvSpPr>
        <p:spPr/>
        <p:txBody>
          <a:bodyPr>
            <a:normAutofit fontScale="85000" lnSpcReduction="20000"/>
          </a:bodyPr>
          <a:lstStyle/>
          <a:p>
            <a:r>
              <a:rPr lang="ru-RU" dirty="0" smtClean="0"/>
              <a:t>Строится дерево импорта</a:t>
            </a:r>
          </a:p>
          <a:p>
            <a:r>
              <a:rPr lang="ru-RU" dirty="0" smtClean="0"/>
              <a:t>Корень – импортирующая таблица</a:t>
            </a:r>
          </a:p>
          <a:p>
            <a:r>
              <a:rPr lang="ru-RU" dirty="0" smtClean="0"/>
              <a:t>Второй уровень </a:t>
            </a:r>
            <a:r>
              <a:rPr lang="ru-RU" dirty="0"/>
              <a:t>дерева — </a:t>
            </a:r>
            <a:r>
              <a:rPr lang="ru-RU" dirty="0" smtClean="0"/>
              <a:t>импортированная таблица</a:t>
            </a:r>
          </a:p>
          <a:p>
            <a:pPr lvl="1"/>
            <a:r>
              <a:rPr lang="ru-RU" dirty="0" smtClean="0"/>
              <a:t>и т.д.</a:t>
            </a:r>
          </a:p>
          <a:p>
            <a:r>
              <a:rPr lang="ru-RU" dirty="0" smtClean="0"/>
              <a:t>Самый высокий приоритет у корня</a:t>
            </a:r>
          </a:p>
          <a:p>
            <a:r>
              <a:rPr lang="ru-RU" dirty="0" smtClean="0">
                <a:solidFill>
                  <a:srgbClr val="FF0000"/>
                </a:solidFill>
              </a:rPr>
              <a:t>Не допускается прямой или косвенный импорт себя</a:t>
            </a:r>
          </a:p>
          <a:p>
            <a:r>
              <a:rPr lang="ru-RU" dirty="0" smtClean="0">
                <a:solidFill>
                  <a:srgbClr val="FF0000"/>
                </a:solidFill>
              </a:rPr>
              <a:t>Должен располагаться перед</a:t>
            </a:r>
            <a:r>
              <a:rPr lang="ru-RU" dirty="0" smtClean="0"/>
              <a:t> </a:t>
            </a:r>
            <a:r>
              <a:rPr lang="en-US" b="1" dirty="0">
                <a:solidFill>
                  <a:srgbClr val="008080"/>
                </a:solidFill>
                <a:latin typeface="Consolas" panose="020B0609020204030204" pitchFamily="49" charset="0"/>
              </a:rPr>
              <a:t>&lt;</a:t>
            </a:r>
            <a:r>
              <a:rPr lang="en-US" b="1" dirty="0" err="1" smtClean="0">
                <a:solidFill>
                  <a:srgbClr val="3F7F7F"/>
                </a:solidFill>
                <a:latin typeface="Consolas" panose="020B0609020204030204" pitchFamily="49" charset="0"/>
              </a:rPr>
              <a:t>xsl:include</a:t>
            </a:r>
            <a:r>
              <a:rPr lang="en-US" b="1" dirty="0" smtClean="0">
                <a:solidFill>
                  <a:srgbClr val="3F7F7F"/>
                </a:solidFill>
                <a:latin typeface="Consolas" panose="020B0609020204030204" pitchFamily="49" charset="0"/>
              </a:rPr>
              <a:t>&gt;</a:t>
            </a:r>
          </a:p>
          <a:p>
            <a:r>
              <a:rPr lang="ru-RU" dirty="0" smtClean="0"/>
              <a:t>Элементы включения </a:t>
            </a:r>
            <a:r>
              <a:rPr lang="ru-RU" dirty="0"/>
              <a:t>обрабатываются раньше, </a:t>
            </a:r>
            <a:r>
              <a:rPr lang="ru-RU" dirty="0" smtClean="0"/>
              <a:t>чем</a:t>
            </a:r>
            <a:r>
              <a:rPr lang="en-US" dirty="0" smtClean="0"/>
              <a:t> </a:t>
            </a:r>
            <a:r>
              <a:rPr lang="ru-RU" dirty="0" smtClean="0"/>
              <a:t>элементы </a:t>
            </a:r>
            <a:r>
              <a:rPr lang="ru-RU" dirty="0"/>
              <a:t>импорта</a:t>
            </a:r>
          </a:p>
        </p:txBody>
      </p:sp>
      <p:sp>
        <p:nvSpPr>
          <p:cNvPr id="4" name="Footer Placeholder 3"/>
          <p:cNvSpPr>
            <a:spLocks noGrp="1"/>
          </p:cNvSpPr>
          <p:nvPr>
            <p:ph type="ftr" sz="quarter" idx="11"/>
          </p:nvPr>
        </p:nvSpPr>
        <p:spPr/>
        <p:txBody>
          <a:bodyPr/>
          <a:lstStyle/>
          <a:p>
            <a:r>
              <a:rPr lang="ru-RU" dirty="0" smtClean="0"/>
              <a:t>Мищеряков Ю.В. доц. каф. СТ</a:t>
            </a:r>
            <a:endParaRPr lang="ru-RU" dirty="0"/>
          </a:p>
        </p:txBody>
      </p:sp>
      <p:sp>
        <p:nvSpPr>
          <p:cNvPr id="5" name="Slide Number Placeholder 4"/>
          <p:cNvSpPr>
            <a:spLocks noGrp="1"/>
          </p:cNvSpPr>
          <p:nvPr>
            <p:ph type="sldNum" sz="quarter" idx="12"/>
          </p:nvPr>
        </p:nvSpPr>
        <p:spPr/>
        <p:txBody>
          <a:bodyPr/>
          <a:lstStyle/>
          <a:p>
            <a:fld id="{C6690285-930E-402B-82BF-951CF32E4894}" type="slidenum">
              <a:rPr lang="ru-RU" smtClean="0"/>
              <a:t>120</a:t>
            </a:fld>
            <a:endParaRPr lang="ru-RU"/>
          </a:p>
        </p:txBody>
      </p:sp>
    </p:spTree>
    <p:extLst>
      <p:ext uri="{BB962C8B-B14F-4D97-AF65-F5344CB8AC3E}">
        <p14:creationId xmlns:p14="http://schemas.microsoft.com/office/powerpoint/2010/main" val="1763211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Шаблон</a:t>
            </a:r>
            <a:endParaRPr lang="ru-RU" dirty="0"/>
          </a:p>
        </p:txBody>
      </p:sp>
      <p:sp>
        <p:nvSpPr>
          <p:cNvPr id="3" name="Content Placeholder 2"/>
          <p:cNvSpPr>
            <a:spLocks noGrp="1"/>
          </p:cNvSpPr>
          <p:nvPr>
            <p:ph idx="1"/>
          </p:nvPr>
        </p:nvSpPr>
        <p:spPr/>
        <p:txBody>
          <a:bodyPr>
            <a:normAutofit fontScale="92500"/>
          </a:bodyPr>
          <a:lstStyle/>
          <a:p>
            <a:r>
              <a:rPr lang="ru-RU" dirty="0" smtClean="0"/>
              <a:t>Описывает правила, применяемые при сопоставлении с узлом </a:t>
            </a:r>
            <a:r>
              <a:rPr lang="en-US" dirty="0" smtClean="0"/>
              <a:t>xml </a:t>
            </a:r>
            <a:r>
              <a:rPr lang="ru-RU" dirty="0" smtClean="0"/>
              <a:t>дерева</a:t>
            </a:r>
          </a:p>
          <a:p>
            <a:pPr marL="0" indent="0">
              <a:buNone/>
            </a:pPr>
            <a:r>
              <a:rPr lang="en-US" b="1" dirty="0" smtClean="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xsl:template</a:t>
            </a:r>
            <a:r>
              <a:rPr lang="en-US" b="1" dirty="0">
                <a:solidFill>
                  <a:srgbClr val="3F7F7F"/>
                </a:solidFill>
                <a:latin typeface="Consolas" panose="020B0609020204030204" pitchFamily="49" charset="0"/>
              </a:rPr>
              <a:t> </a:t>
            </a:r>
          </a:p>
          <a:p>
            <a:pPr marL="400050" lvl="1" indent="0">
              <a:buNone/>
            </a:pPr>
            <a:r>
              <a:rPr lang="en-US" b="1" dirty="0">
                <a:solidFill>
                  <a:srgbClr val="7F007F"/>
                </a:solidFill>
                <a:latin typeface="Consolas" panose="020B0609020204030204" pitchFamily="49" charset="0"/>
              </a:rPr>
              <a:t>name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"name"</a:t>
            </a:r>
          </a:p>
          <a:p>
            <a:pPr marL="400050" lvl="1" indent="0">
              <a:buNone/>
            </a:pPr>
            <a:r>
              <a:rPr lang="en-US" b="1" dirty="0">
                <a:solidFill>
                  <a:srgbClr val="7F007F"/>
                </a:solidFill>
                <a:latin typeface="Consolas" panose="020B0609020204030204" pitchFamily="49" charset="0"/>
              </a:rPr>
              <a:t>match</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"pattern"</a:t>
            </a:r>
          </a:p>
          <a:p>
            <a:pPr marL="400050" lvl="1" indent="0">
              <a:buNone/>
            </a:pPr>
            <a:r>
              <a:rPr lang="en-US" b="1" dirty="0">
                <a:solidFill>
                  <a:srgbClr val="7F007F"/>
                </a:solidFill>
                <a:latin typeface="Consolas" panose="020B0609020204030204" pitchFamily="49" charset="0"/>
              </a:rPr>
              <a:t>mode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"mode"</a:t>
            </a:r>
          </a:p>
          <a:p>
            <a:pPr marL="400050" lvl="1" indent="0">
              <a:buNone/>
            </a:pPr>
            <a:r>
              <a:rPr lang="en-US" b="1" dirty="0">
                <a:solidFill>
                  <a:srgbClr val="7F007F"/>
                </a:solidFill>
                <a:latin typeface="Consolas" panose="020B0609020204030204" pitchFamily="49" charset="0"/>
              </a:rPr>
              <a:t>priority</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"number"</a:t>
            </a:r>
            <a:r>
              <a:rPr lang="en-US" b="1" i="1" dirty="0">
                <a:solidFill>
                  <a:srgbClr val="008080"/>
                </a:solidFill>
                <a:latin typeface="Consolas" panose="020B0609020204030204" pitchFamily="49" charset="0"/>
              </a:rPr>
              <a:t>&gt;</a:t>
            </a:r>
          </a:p>
          <a:p>
            <a:pPr marL="400050" lvl="1" indent="0">
              <a:buNone/>
            </a:pPr>
            <a:r>
              <a:rPr lang="en-US" dirty="0" smtClean="0">
                <a:solidFill>
                  <a:srgbClr val="3F5FBF"/>
                </a:solidFill>
                <a:latin typeface="Consolas" panose="020B0609020204030204" pitchFamily="49" charset="0"/>
              </a:rPr>
              <a:t>&lt;!-- </a:t>
            </a:r>
            <a:r>
              <a:rPr lang="en-US" dirty="0">
                <a:solidFill>
                  <a:srgbClr val="3F5FBF"/>
                </a:solidFill>
                <a:latin typeface="Consolas" panose="020B0609020204030204" pitchFamily="49" charset="0"/>
              </a:rPr>
              <a:t>Content:(&lt;</a:t>
            </a:r>
            <a:r>
              <a:rPr lang="en-US" dirty="0" err="1">
                <a:solidFill>
                  <a:srgbClr val="3F5FBF"/>
                </a:solidFill>
                <a:latin typeface="Consolas" panose="020B0609020204030204" pitchFamily="49" charset="0"/>
              </a:rPr>
              <a:t>xsl:param</a:t>
            </a:r>
            <a:r>
              <a:rPr lang="en-US" dirty="0">
                <a:solidFill>
                  <a:srgbClr val="3F5FBF"/>
                </a:solidFill>
                <a:latin typeface="Consolas" panose="020B0609020204030204" pitchFamily="49" charset="0"/>
              </a:rPr>
              <a:t>&gt;*,template) --&gt;</a:t>
            </a:r>
          </a:p>
          <a:p>
            <a:pPr marL="0"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xsl:template</a:t>
            </a:r>
            <a:r>
              <a:rPr lang="en-US" b="1" dirty="0">
                <a:solidFill>
                  <a:srgbClr val="008080"/>
                </a:solidFill>
                <a:latin typeface="Consolas" panose="020B0609020204030204" pitchFamily="49" charset="0"/>
              </a:rPr>
              <a:t>&gt;</a:t>
            </a: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121</a:t>
            </a:fld>
            <a:endParaRPr lang="ru-RU"/>
          </a:p>
        </p:txBody>
      </p:sp>
    </p:spTree>
    <p:extLst>
      <p:ext uri="{BB962C8B-B14F-4D97-AF65-F5344CB8AC3E}">
        <p14:creationId xmlns:p14="http://schemas.microsoft.com/office/powerpoint/2010/main" val="24361267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smtClean="0"/>
              <a:t>xsl:template</a:t>
            </a:r>
            <a:r>
              <a:rPr lang="en-US" dirty="0"/>
              <a:t>&gt;</a:t>
            </a:r>
            <a:endParaRPr lang="ru-RU" dirty="0"/>
          </a:p>
        </p:txBody>
      </p:sp>
      <p:sp>
        <p:nvSpPr>
          <p:cNvPr id="3" name="Content Placeholder 2"/>
          <p:cNvSpPr>
            <a:spLocks noGrp="1"/>
          </p:cNvSpPr>
          <p:nvPr>
            <p:ph idx="1"/>
          </p:nvPr>
        </p:nvSpPr>
        <p:spPr/>
        <p:txBody>
          <a:bodyPr>
            <a:normAutofit fontScale="85000" lnSpcReduction="20000"/>
          </a:bodyPr>
          <a:lstStyle/>
          <a:p>
            <a:r>
              <a:rPr lang="en-US" b="1" dirty="0" smtClean="0">
                <a:solidFill>
                  <a:srgbClr val="7F007F"/>
                </a:solidFill>
                <a:latin typeface="Consolas" panose="020B0609020204030204" pitchFamily="49" charset="0"/>
              </a:rPr>
              <a:t>name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smtClean="0">
                <a:solidFill>
                  <a:srgbClr val="2A00FF"/>
                </a:solidFill>
                <a:latin typeface="Consolas" panose="020B0609020204030204" pitchFamily="49" charset="0"/>
              </a:rPr>
              <a:t>name"</a:t>
            </a:r>
          </a:p>
          <a:p>
            <a:pPr lvl="1"/>
            <a:r>
              <a:rPr lang="ru-RU" dirty="0" smtClean="0"/>
              <a:t>Необязательный. Задает имя шаблона.</a:t>
            </a:r>
          </a:p>
          <a:p>
            <a:pPr lvl="1"/>
            <a:r>
              <a:rPr lang="ru-RU" b="1" dirty="0" smtClean="0"/>
              <a:t>Примечание</a:t>
            </a:r>
            <a:r>
              <a:rPr lang="ru-RU" dirty="0"/>
              <a:t>: Если этот атрибут опущен должен быть атрибут </a:t>
            </a:r>
            <a:r>
              <a:rPr lang="en-US" b="1" dirty="0" smtClean="0">
                <a:solidFill>
                  <a:srgbClr val="7F007F"/>
                </a:solidFill>
                <a:latin typeface="Consolas" panose="020B0609020204030204" pitchFamily="49" charset="0"/>
              </a:rPr>
              <a:t>match</a:t>
            </a:r>
            <a:endParaRPr lang="en-US" dirty="0" smtClean="0">
              <a:solidFill>
                <a:srgbClr val="7F007F"/>
              </a:solidFill>
            </a:endParaRPr>
          </a:p>
          <a:p>
            <a:r>
              <a:rPr lang="en-US" b="1" dirty="0" smtClean="0">
                <a:solidFill>
                  <a:srgbClr val="7F007F"/>
                </a:solidFill>
                <a:latin typeface="Consolas" panose="020B0609020204030204" pitchFamily="49" charset="0"/>
              </a:rPr>
              <a:t>match</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smtClean="0">
                <a:solidFill>
                  <a:srgbClr val="2A00FF"/>
                </a:solidFill>
                <a:latin typeface="Consolas" panose="020B0609020204030204" pitchFamily="49" charset="0"/>
              </a:rPr>
              <a:t>pattern"</a:t>
            </a:r>
          </a:p>
          <a:p>
            <a:pPr lvl="1"/>
            <a:r>
              <a:rPr lang="ru-RU" dirty="0"/>
              <a:t>Необязательный. </a:t>
            </a:r>
            <a:r>
              <a:rPr lang="ru-RU" dirty="0" smtClean="0"/>
              <a:t>Маска отбора узлов </a:t>
            </a:r>
            <a:r>
              <a:rPr lang="en-US" dirty="0" smtClean="0"/>
              <a:t>xml </a:t>
            </a:r>
            <a:r>
              <a:rPr lang="ru-RU" dirty="0" smtClean="0"/>
              <a:t>дерева.</a:t>
            </a:r>
            <a:endParaRPr lang="ru-RU" dirty="0"/>
          </a:p>
          <a:p>
            <a:pPr lvl="1"/>
            <a:r>
              <a:rPr lang="ru-RU" b="1" dirty="0"/>
              <a:t>Примечание</a:t>
            </a:r>
            <a:r>
              <a:rPr lang="ru-RU" dirty="0"/>
              <a:t>: Если этот атрибут опущен, </a:t>
            </a:r>
            <a:r>
              <a:rPr lang="ru-RU" dirty="0" smtClean="0"/>
              <a:t>должен присутствовать атрибут </a:t>
            </a:r>
            <a:r>
              <a:rPr lang="en-US" b="1" dirty="0">
                <a:solidFill>
                  <a:srgbClr val="7F007F"/>
                </a:solidFill>
                <a:latin typeface="Consolas" panose="020B0609020204030204" pitchFamily="49" charset="0"/>
              </a:rPr>
              <a:t>name</a:t>
            </a:r>
            <a:endParaRPr lang="en-US" dirty="0"/>
          </a:p>
          <a:p>
            <a:r>
              <a:rPr lang="en-US" b="1" dirty="0">
                <a:solidFill>
                  <a:srgbClr val="7F007F"/>
                </a:solidFill>
                <a:latin typeface="Consolas" panose="020B0609020204030204" pitchFamily="49" charset="0"/>
              </a:rPr>
              <a:t>mode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smtClean="0">
                <a:solidFill>
                  <a:srgbClr val="2A00FF"/>
                </a:solidFill>
                <a:latin typeface="Consolas" panose="020B0609020204030204" pitchFamily="49" charset="0"/>
              </a:rPr>
              <a:t>mode"</a:t>
            </a:r>
          </a:p>
          <a:p>
            <a:pPr lvl="1"/>
            <a:r>
              <a:rPr lang="ru-RU" dirty="0"/>
              <a:t>Необязательный. Задает режим для этого шаблона</a:t>
            </a:r>
            <a:endParaRPr lang="en-US" dirty="0"/>
          </a:p>
          <a:p>
            <a:r>
              <a:rPr lang="en-US" b="1" dirty="0">
                <a:solidFill>
                  <a:srgbClr val="7F007F"/>
                </a:solidFill>
                <a:latin typeface="Consolas" panose="020B0609020204030204" pitchFamily="49" charset="0"/>
              </a:rPr>
              <a:t>priority</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smtClean="0">
                <a:solidFill>
                  <a:srgbClr val="2A00FF"/>
                </a:solidFill>
                <a:latin typeface="Consolas" panose="020B0609020204030204" pitchFamily="49" charset="0"/>
              </a:rPr>
              <a:t>number"</a:t>
            </a:r>
            <a:endParaRPr lang="en-US" dirty="0" smtClean="0">
              <a:solidFill>
                <a:srgbClr val="000000"/>
              </a:solidFill>
              <a:latin typeface="Consolas" panose="020B0609020204030204" pitchFamily="49" charset="0"/>
            </a:endParaRPr>
          </a:p>
          <a:p>
            <a:pPr lvl="1"/>
            <a:r>
              <a:rPr lang="ru-RU" dirty="0"/>
              <a:t>Необязательный. Указывает приоритет шаблона</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122</a:t>
            </a:fld>
            <a:endParaRPr lang="ru-RU"/>
          </a:p>
        </p:txBody>
      </p:sp>
    </p:spTree>
    <p:extLst>
      <p:ext uri="{BB962C8B-B14F-4D97-AF65-F5344CB8AC3E}">
        <p14:creationId xmlns:p14="http://schemas.microsoft.com/office/powerpoint/2010/main" val="10168346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07509"/>
          </a:xfrm>
        </p:spPr>
        <p:txBody>
          <a:bodyPr>
            <a:normAutofit lnSpcReduction="10000"/>
          </a:bodyPr>
          <a:lstStyle/>
          <a:p>
            <a:pPr marL="0" indent="0">
              <a:buNone/>
            </a:pPr>
            <a:r>
              <a:rPr lang="en-US" b="1" dirty="0" smtClean="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xsl:template</a:t>
            </a:r>
            <a:r>
              <a:rPr lang="en-US" b="1" dirty="0">
                <a:solidFill>
                  <a:srgbClr val="3F7F7F"/>
                </a:solidFill>
                <a:latin typeface="Consolas" panose="020B0609020204030204" pitchFamily="49" charset="0"/>
              </a:rPr>
              <a:t> </a:t>
            </a:r>
            <a:r>
              <a:rPr lang="en-US" b="1" dirty="0">
                <a:solidFill>
                  <a:srgbClr val="7F007F"/>
                </a:solidFill>
                <a:latin typeface="Consolas" panose="020B0609020204030204" pitchFamily="49" charset="0"/>
              </a:rPr>
              <a:t>match</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a:solidFill>
                  <a:srgbClr val="008080"/>
                </a:solidFill>
                <a:latin typeface="Consolas" panose="020B0609020204030204" pitchFamily="49" charset="0"/>
              </a:rPr>
              <a:t>&gt;</a:t>
            </a:r>
          </a:p>
          <a:p>
            <a:pPr marL="40005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pPr marL="40005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pPr marL="400050" lvl="1" indent="0">
              <a:buNone/>
            </a:pPr>
            <a:r>
              <a:rPr lang="en-US" dirty="0" smtClean="0">
                <a:solidFill>
                  <a:srgbClr val="008080"/>
                </a:solidFill>
                <a:latin typeface="Consolas" panose="020B0609020204030204" pitchFamily="49" charset="0"/>
              </a:rPr>
              <a:t>&lt;</a:t>
            </a:r>
            <a:r>
              <a:rPr lang="en-US" dirty="0" smtClean="0">
                <a:solidFill>
                  <a:srgbClr val="3F7F7F"/>
                </a:solidFill>
                <a:latin typeface="Consolas" panose="020B0609020204030204" pitchFamily="49" charset="0"/>
              </a:rPr>
              <a:t>h2</a:t>
            </a:r>
            <a:r>
              <a:rPr lang="en-US" dirty="0" smtClean="0">
                <a:solidFill>
                  <a:srgbClr val="008080"/>
                </a:solidFill>
                <a:latin typeface="Consolas" panose="020B0609020204030204" pitchFamily="49" charset="0"/>
              </a:rPr>
              <a:t>&gt;</a:t>
            </a:r>
            <a:r>
              <a:rPr lang="ru-RU" dirty="0" smtClean="0">
                <a:solidFill>
                  <a:srgbClr val="000000"/>
                </a:solidFill>
                <a:latin typeface="Consolas" panose="020B0609020204030204" pitchFamily="49" charset="0"/>
              </a:rPr>
              <a:t>Книги</a:t>
            </a:r>
            <a:r>
              <a:rPr lang="en-US" dirty="0" smtClean="0">
                <a:solidFill>
                  <a:srgbClr val="008080"/>
                </a:solidFill>
                <a:latin typeface="Consolas" panose="020B0609020204030204" pitchFamily="49" charset="0"/>
              </a:rPr>
              <a:t>&lt;/</a:t>
            </a:r>
            <a:r>
              <a:rPr lang="en-US" dirty="0">
                <a:solidFill>
                  <a:srgbClr val="3F7F7F"/>
                </a:solidFill>
                <a:latin typeface="Consolas" panose="020B0609020204030204" pitchFamily="49" charset="0"/>
              </a:rPr>
              <a:t>h2</a:t>
            </a:r>
            <a:r>
              <a:rPr lang="en-US" dirty="0">
                <a:solidFill>
                  <a:srgbClr val="008080"/>
                </a:solidFill>
                <a:latin typeface="Consolas" panose="020B0609020204030204" pitchFamily="49" charset="0"/>
              </a:rPr>
              <a:t>&gt;</a:t>
            </a:r>
          </a:p>
          <a:p>
            <a:pPr marL="400050" lvl="1" indent="0">
              <a:buNone/>
            </a:pPr>
            <a:r>
              <a:rPr lang="ru-RU" b="1" dirty="0" smtClean="0">
                <a:solidFill>
                  <a:srgbClr val="008080"/>
                </a:solidFill>
                <a:latin typeface="Consolas" panose="020B0609020204030204" pitchFamily="49" charset="0"/>
              </a:rPr>
              <a:t>	</a:t>
            </a:r>
            <a:r>
              <a:rPr lang="en-US" b="1" dirty="0" smtClean="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xsl:apply-templates</a:t>
            </a:r>
            <a:r>
              <a:rPr lang="en-US" b="1" dirty="0">
                <a:solidFill>
                  <a:srgbClr val="3F7F7F"/>
                </a:solidFill>
                <a:latin typeface="Consolas" panose="020B0609020204030204" pitchFamily="49" charset="0"/>
              </a:rPr>
              <a:t> </a:t>
            </a:r>
            <a:r>
              <a:rPr lang="en-US" b="1" dirty="0">
                <a:solidFill>
                  <a:srgbClr val="008080"/>
                </a:solidFill>
                <a:latin typeface="Consolas" panose="020B0609020204030204" pitchFamily="49" charset="0"/>
              </a:rPr>
              <a:t>/&gt;</a:t>
            </a:r>
          </a:p>
          <a:p>
            <a:pPr marL="40005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pPr marL="40005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p>
          <a:p>
            <a:pPr marL="0"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xsl:template</a:t>
            </a:r>
            <a:r>
              <a:rPr lang="en-US" b="1" dirty="0" smtClean="0">
                <a:solidFill>
                  <a:srgbClr val="008080"/>
                </a:solidFill>
                <a:latin typeface="Consolas" panose="020B0609020204030204" pitchFamily="49" charset="0"/>
              </a:rPr>
              <a:t>&gt;</a:t>
            </a:r>
            <a:endParaRPr lang="ru-RU" b="1" dirty="0" smtClean="0">
              <a:solidFill>
                <a:srgbClr val="008080"/>
              </a:solidFill>
              <a:latin typeface="Consolas" panose="020B0609020204030204" pitchFamily="49" charset="0"/>
            </a:endParaRPr>
          </a:p>
          <a:p>
            <a:pPr marL="0" indent="0">
              <a:buNone/>
            </a:pPr>
            <a:endParaRPr lang="en-US" b="1" dirty="0">
              <a:solidFill>
                <a:srgbClr val="008080"/>
              </a:solidFill>
              <a:latin typeface="Consolas" panose="020B0609020204030204" pitchFamily="49" charset="0"/>
            </a:endParaRPr>
          </a:p>
          <a:p>
            <a:pPr marL="342900" lvl="1" indent="-342900">
              <a:buClrTx/>
              <a:buBlip>
                <a:blip r:embed="rId2"/>
              </a:buBlip>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xsl:apply-templates</a:t>
            </a:r>
            <a:r>
              <a:rPr lang="en-US" b="1" dirty="0">
                <a:solidFill>
                  <a:srgbClr val="3F7F7F"/>
                </a:solidFill>
                <a:latin typeface="Consolas" panose="020B0609020204030204" pitchFamily="49" charset="0"/>
              </a:rPr>
              <a:t> </a:t>
            </a:r>
            <a:r>
              <a:rPr lang="en-US" b="1" dirty="0" smtClean="0">
                <a:solidFill>
                  <a:srgbClr val="008080"/>
                </a:solidFill>
                <a:latin typeface="Consolas" panose="020B0609020204030204" pitchFamily="49" charset="0"/>
              </a:rPr>
              <a:t>/&gt;</a:t>
            </a:r>
            <a:r>
              <a:rPr lang="ru-RU" dirty="0"/>
              <a:t> </a:t>
            </a:r>
            <a:endParaRPr lang="ru-RU" dirty="0" smtClean="0"/>
          </a:p>
          <a:p>
            <a:pPr marL="742950" lvl="2" indent="-342900">
              <a:buBlip>
                <a:blip r:embed="rId2"/>
              </a:buBlip>
            </a:pPr>
            <a:r>
              <a:rPr lang="ru-RU" dirty="0" smtClean="0"/>
              <a:t>применяет шаблон (рекурсивно)</a:t>
            </a:r>
            <a:endParaRPr lang="en-US" b="1" dirty="0">
              <a:solidFill>
                <a:srgbClr val="008080"/>
              </a:solidFill>
              <a:latin typeface="Consolas" panose="020B0609020204030204" pitchFamily="49" charset="0"/>
            </a:endParaRP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123</a:t>
            </a:fld>
            <a:endParaRPr lang="ru-RU"/>
          </a:p>
        </p:txBody>
      </p:sp>
    </p:spTree>
    <p:extLst>
      <p:ext uri="{BB962C8B-B14F-4D97-AF65-F5344CB8AC3E}">
        <p14:creationId xmlns:p14="http://schemas.microsoft.com/office/powerpoint/2010/main" val="7788148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Применение шаблона</a:t>
            </a:r>
            <a:endParaRPr lang="ru-RU" dirty="0"/>
          </a:p>
        </p:txBody>
      </p:sp>
      <p:sp>
        <p:nvSpPr>
          <p:cNvPr id="3" name="Content Placeholder 2"/>
          <p:cNvSpPr>
            <a:spLocks noGrp="1"/>
          </p:cNvSpPr>
          <p:nvPr>
            <p:ph idx="1"/>
          </p:nvPr>
        </p:nvSpPr>
        <p:spPr>
          <a:xfrm>
            <a:off x="457200" y="1946250"/>
            <a:ext cx="8363272" cy="4525963"/>
          </a:xfrm>
        </p:spPr>
        <p:txBody>
          <a:bodyPr>
            <a:normAutofit lnSpcReduction="10000"/>
          </a:bodyPr>
          <a:lstStyle/>
          <a:p>
            <a:r>
              <a:rPr lang="en-US" b="1" dirty="0">
                <a:solidFill>
                  <a:srgbClr val="3F7F7F"/>
                </a:solidFill>
                <a:latin typeface="Consolas" pitchFamily="49" charset="0"/>
                <a:cs typeface="Consolas" pitchFamily="49" charset="0"/>
              </a:rPr>
              <a:t>&lt;</a:t>
            </a:r>
            <a:r>
              <a:rPr lang="en-US" b="1" dirty="0" err="1">
                <a:solidFill>
                  <a:srgbClr val="3F7F7F"/>
                </a:solidFill>
                <a:latin typeface="Consolas" pitchFamily="49" charset="0"/>
                <a:cs typeface="Consolas" pitchFamily="49" charset="0"/>
              </a:rPr>
              <a:t>xsl:apply-templates</a:t>
            </a:r>
            <a:r>
              <a:rPr lang="en-US" b="1" dirty="0">
                <a:solidFill>
                  <a:srgbClr val="3F7F7F"/>
                </a:solidFill>
                <a:latin typeface="Consolas" pitchFamily="49" charset="0"/>
                <a:cs typeface="Consolas" pitchFamily="49" charset="0"/>
              </a:rPr>
              <a:t>&gt; </a:t>
            </a:r>
            <a:endParaRPr lang="ru-RU" b="1" dirty="0" smtClean="0">
              <a:solidFill>
                <a:srgbClr val="3F7F7F"/>
              </a:solidFill>
              <a:latin typeface="Consolas" pitchFamily="49" charset="0"/>
              <a:cs typeface="Consolas" pitchFamily="49" charset="0"/>
            </a:endParaRPr>
          </a:p>
          <a:p>
            <a:pPr lvl="1"/>
            <a:r>
              <a:rPr lang="ru-RU" dirty="0" smtClean="0"/>
              <a:t>Применяет </a:t>
            </a:r>
            <a:r>
              <a:rPr lang="ru-RU" dirty="0"/>
              <a:t>правило шаблона </a:t>
            </a:r>
            <a:r>
              <a:rPr lang="ru-RU" dirty="0" smtClean="0"/>
              <a:t>к текущему элементу </a:t>
            </a:r>
            <a:r>
              <a:rPr lang="ru-RU" dirty="0"/>
              <a:t>или </a:t>
            </a:r>
            <a:r>
              <a:rPr lang="ru-RU" dirty="0" smtClean="0"/>
              <a:t>к его </a:t>
            </a:r>
            <a:r>
              <a:rPr lang="ru-RU" dirty="0"/>
              <a:t>дочерним </a:t>
            </a:r>
            <a:r>
              <a:rPr lang="ru-RU" dirty="0" smtClean="0"/>
              <a:t>узлам</a:t>
            </a:r>
          </a:p>
          <a:p>
            <a:pPr lvl="1"/>
            <a:r>
              <a:rPr lang="ru-RU" dirty="0"/>
              <a:t>Если </a:t>
            </a:r>
            <a:r>
              <a:rPr lang="ru-RU" dirty="0" smtClean="0"/>
              <a:t>добавить атрибут </a:t>
            </a:r>
            <a:r>
              <a:rPr lang="en-US" dirty="0" smtClean="0">
                <a:solidFill>
                  <a:srgbClr val="7F007F"/>
                </a:solidFill>
                <a:latin typeface="Consolas" pitchFamily="49" charset="0"/>
                <a:cs typeface="Consolas" pitchFamily="49" charset="0"/>
              </a:rPr>
              <a:t>select</a:t>
            </a:r>
            <a:r>
              <a:rPr lang="ru-RU" dirty="0" smtClean="0">
                <a:solidFill>
                  <a:srgbClr val="7F007F"/>
                </a:solidFill>
              </a:rPr>
              <a:t> </a:t>
            </a:r>
            <a:r>
              <a:rPr lang="ru-RU" dirty="0" smtClean="0"/>
              <a:t>то элемент </a:t>
            </a:r>
            <a:r>
              <a:rPr lang="ru-RU" dirty="0"/>
              <a:t>будет обрабатывать только </a:t>
            </a:r>
            <a:r>
              <a:rPr lang="ru-RU" dirty="0" smtClean="0"/>
              <a:t>дочерние элементы, которые соответствуют </a:t>
            </a:r>
            <a:r>
              <a:rPr lang="ru-RU" dirty="0"/>
              <a:t>значению атрибута. </a:t>
            </a:r>
            <a:endParaRPr lang="ru-RU" dirty="0" smtClean="0"/>
          </a:p>
          <a:p>
            <a:pPr lvl="1"/>
            <a:r>
              <a:rPr lang="ru-RU" dirty="0" smtClean="0"/>
              <a:t>Атрибут </a:t>
            </a:r>
            <a:r>
              <a:rPr lang="en-US" dirty="0" smtClean="0">
                <a:solidFill>
                  <a:srgbClr val="7F007F"/>
                </a:solidFill>
                <a:latin typeface="Consolas" pitchFamily="49" charset="0"/>
                <a:cs typeface="Consolas" pitchFamily="49" charset="0"/>
              </a:rPr>
              <a:t>select</a:t>
            </a:r>
            <a:r>
              <a:rPr lang="ru-RU" dirty="0" smtClean="0"/>
              <a:t> используют, для указания порядка обработки дочерних </a:t>
            </a:r>
            <a:r>
              <a:rPr lang="ru-RU" dirty="0"/>
              <a:t>узлов.</a:t>
            </a:r>
          </a:p>
          <a:p>
            <a:pPr lvl="1"/>
            <a:r>
              <a:rPr lang="ru-RU" dirty="0"/>
              <a:t>Может вызывать с параметром</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124</a:t>
            </a:fld>
            <a:endParaRPr lang="ru-RU"/>
          </a:p>
        </p:txBody>
      </p:sp>
    </p:spTree>
    <p:extLst>
      <p:ext uri="{BB962C8B-B14F-4D97-AF65-F5344CB8AC3E}">
        <p14:creationId xmlns:p14="http://schemas.microsoft.com/office/powerpoint/2010/main" val="119319615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3" name="Content Placeholder 2"/>
          <p:cNvSpPr>
            <a:spLocks noGrp="1"/>
          </p:cNvSpPr>
          <p:nvPr>
            <p:ph idx="1"/>
          </p:nvPr>
        </p:nvSpPr>
        <p:spPr>
          <a:xfrm>
            <a:off x="457200" y="1946251"/>
            <a:ext cx="8229600" cy="1554757"/>
          </a:xfrm>
        </p:spPr>
        <p:txBody>
          <a:bodyPr>
            <a:normAutofit lnSpcReduction="10000"/>
          </a:bodyPr>
          <a:lstStyle/>
          <a:p>
            <a:pPr marL="0" indent="0">
              <a:buNone/>
            </a:pPr>
            <a:r>
              <a:rPr lang="en-US" sz="2400" b="1" dirty="0">
                <a:solidFill>
                  <a:srgbClr val="008080"/>
                </a:solidFill>
                <a:latin typeface="Consolas" panose="020B0609020204030204" pitchFamily="49" charset="0"/>
              </a:rPr>
              <a:t>&lt;</a:t>
            </a:r>
            <a:r>
              <a:rPr lang="en-US" sz="2400" b="1" dirty="0" err="1">
                <a:solidFill>
                  <a:srgbClr val="3F7F7F"/>
                </a:solidFill>
                <a:latin typeface="Consolas" panose="020B0609020204030204" pitchFamily="49" charset="0"/>
              </a:rPr>
              <a:t>xsl:apply-templates</a:t>
            </a:r>
            <a:r>
              <a:rPr lang="en-US" sz="2400" b="1" dirty="0">
                <a:solidFill>
                  <a:srgbClr val="3F7F7F"/>
                </a:solidFill>
                <a:latin typeface="Consolas" panose="020B0609020204030204" pitchFamily="49" charset="0"/>
              </a:rPr>
              <a:t> </a:t>
            </a:r>
            <a:r>
              <a:rPr lang="en-US" sz="2400" b="1" dirty="0">
                <a:solidFill>
                  <a:srgbClr val="7F007F"/>
                </a:solidFill>
                <a:latin typeface="Consolas" panose="020B0609020204030204" pitchFamily="49" charset="0"/>
              </a:rPr>
              <a:t>select</a:t>
            </a:r>
            <a:r>
              <a:rPr lang="en-US" sz="2400" b="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"expression" </a:t>
            </a:r>
            <a:r>
              <a:rPr lang="en-US" sz="2400" b="1" i="1" dirty="0">
                <a:solidFill>
                  <a:srgbClr val="7F007F"/>
                </a:solidFill>
                <a:latin typeface="Consolas" panose="020B0609020204030204" pitchFamily="49" charset="0"/>
              </a:rPr>
              <a:t>mode</a:t>
            </a:r>
            <a:r>
              <a:rPr lang="en-US" sz="2400" b="1" i="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"name"</a:t>
            </a:r>
            <a:r>
              <a:rPr lang="en-US" sz="2400" b="1" i="1" dirty="0">
                <a:solidFill>
                  <a:srgbClr val="008080"/>
                </a:solidFill>
                <a:latin typeface="Consolas" panose="020B0609020204030204" pitchFamily="49" charset="0"/>
              </a:rPr>
              <a:t>&gt;</a:t>
            </a:r>
          </a:p>
          <a:p>
            <a:pPr marL="400050" lvl="1" indent="0">
              <a:buNone/>
            </a:pPr>
            <a:r>
              <a:rPr lang="en-US" sz="2100" dirty="0">
                <a:solidFill>
                  <a:srgbClr val="3F5FBF"/>
                </a:solidFill>
                <a:latin typeface="Consolas" panose="020B0609020204030204" pitchFamily="49" charset="0"/>
              </a:rPr>
              <a:t>&lt;!-- Content:(</a:t>
            </a:r>
            <a:r>
              <a:rPr lang="en-US" sz="2100" dirty="0" err="1">
                <a:solidFill>
                  <a:srgbClr val="3F5FBF"/>
                </a:solidFill>
                <a:latin typeface="Consolas" panose="020B0609020204030204" pitchFamily="49" charset="0"/>
              </a:rPr>
              <a:t>xsl:sort|xsl:with-param</a:t>
            </a:r>
            <a:r>
              <a:rPr lang="en-US" sz="2100" dirty="0">
                <a:solidFill>
                  <a:srgbClr val="3F5FBF"/>
                </a:solidFill>
                <a:latin typeface="Consolas" panose="020B0609020204030204" pitchFamily="49" charset="0"/>
              </a:rPr>
              <a:t>)* --&gt;</a:t>
            </a:r>
          </a:p>
          <a:p>
            <a:pPr marL="0" indent="0">
              <a:buNone/>
            </a:pPr>
            <a:r>
              <a:rPr lang="en-US" sz="2400" b="1" dirty="0">
                <a:solidFill>
                  <a:srgbClr val="008080"/>
                </a:solidFill>
                <a:latin typeface="Consolas" panose="020B0609020204030204" pitchFamily="49" charset="0"/>
              </a:rPr>
              <a:t>&lt;/</a:t>
            </a:r>
            <a:r>
              <a:rPr lang="en-US" sz="2400" b="1" dirty="0" err="1">
                <a:solidFill>
                  <a:srgbClr val="3F7F7F"/>
                </a:solidFill>
                <a:latin typeface="Consolas" panose="020B0609020204030204" pitchFamily="49" charset="0"/>
              </a:rPr>
              <a:t>xsl:apply-templates</a:t>
            </a:r>
            <a:r>
              <a:rPr lang="en-US" sz="2400" b="1" dirty="0" smtClean="0">
                <a:solidFill>
                  <a:srgbClr val="008080"/>
                </a:solidFill>
                <a:latin typeface="Consolas" panose="020B0609020204030204" pitchFamily="49" charset="0"/>
              </a:rPr>
              <a:t>&gt;</a:t>
            </a:r>
            <a:endParaRPr lang="en-US" sz="2400" b="1"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125</a:t>
            </a:fld>
            <a:endParaRPr lang="ru-RU"/>
          </a:p>
        </p:txBody>
      </p:sp>
      <p:graphicFrame>
        <p:nvGraphicFramePr>
          <p:cNvPr id="7" name="Table 6"/>
          <p:cNvGraphicFramePr>
            <a:graphicFrameLocks noGrp="1"/>
          </p:cNvGraphicFramePr>
          <p:nvPr>
            <p:extLst>
              <p:ext uri="{D42A27DB-BD31-4B8C-83A1-F6EECF244321}">
                <p14:modId xmlns:p14="http://schemas.microsoft.com/office/powerpoint/2010/main" val="1221790741"/>
              </p:ext>
            </p:extLst>
          </p:nvPr>
        </p:nvGraphicFramePr>
        <p:xfrm>
          <a:off x="457200" y="3606881"/>
          <a:ext cx="8229600" cy="2774447"/>
        </p:xfrm>
        <a:graphic>
          <a:graphicData uri="http://schemas.openxmlformats.org/drawingml/2006/table">
            <a:tbl>
              <a:tblPr firstRow="1">
                <a:tableStyleId>{5C22544A-7EE6-4342-B048-85BDC9FD1C3A}</a:tableStyleId>
              </a:tblPr>
              <a:tblGrid>
                <a:gridCol w="1306488">
                  <a:extLst>
                    <a:ext uri="{9D8B030D-6E8A-4147-A177-3AD203B41FA5}">
                      <a16:colId xmlns:a16="http://schemas.microsoft.com/office/drawing/2014/main" val="571748421"/>
                    </a:ext>
                  </a:extLst>
                </a:gridCol>
                <a:gridCol w="1440160">
                  <a:extLst>
                    <a:ext uri="{9D8B030D-6E8A-4147-A177-3AD203B41FA5}">
                      <a16:colId xmlns:a16="http://schemas.microsoft.com/office/drawing/2014/main" val="598314214"/>
                    </a:ext>
                  </a:extLst>
                </a:gridCol>
                <a:gridCol w="5482952">
                  <a:extLst>
                    <a:ext uri="{9D8B030D-6E8A-4147-A177-3AD203B41FA5}">
                      <a16:colId xmlns:a16="http://schemas.microsoft.com/office/drawing/2014/main" val="3910929449"/>
                    </a:ext>
                  </a:extLst>
                </a:gridCol>
              </a:tblGrid>
              <a:tr h="318285">
                <a:tc>
                  <a:txBody>
                    <a:bodyPr/>
                    <a:lstStyle/>
                    <a:p>
                      <a:pPr algn="ctr" fontAlgn="ctr"/>
                      <a:r>
                        <a:rPr lang="en-US" sz="2000" u="none" strike="noStrike" dirty="0" smtClean="0">
                          <a:effectLst/>
                        </a:rPr>
                        <a:t>Attribute</a:t>
                      </a:r>
                      <a:endParaRPr lang="en-US" sz="2000" b="1" i="0" u="none" strike="noStrike" dirty="0">
                        <a:solidFill>
                          <a:srgbClr val="000000"/>
                        </a:solidFill>
                        <a:effectLst/>
                        <a:latin typeface="Calibri" panose="020F0502020204030204" pitchFamily="34" charset="0"/>
                      </a:endParaRPr>
                    </a:p>
                  </a:txBody>
                  <a:tcPr marL="72000" marR="72000" marT="8881" marB="0" anchor="ctr"/>
                </a:tc>
                <a:tc>
                  <a:txBody>
                    <a:bodyPr/>
                    <a:lstStyle/>
                    <a:p>
                      <a:pPr algn="ctr" fontAlgn="ctr"/>
                      <a:r>
                        <a:rPr lang="en-US" sz="2000" u="none" strike="noStrike">
                          <a:effectLst/>
                        </a:rPr>
                        <a:t>Value</a:t>
                      </a:r>
                      <a:endParaRPr lang="en-US" sz="2000" b="1" i="0" u="none" strike="noStrike">
                        <a:solidFill>
                          <a:srgbClr val="000000"/>
                        </a:solidFill>
                        <a:effectLst/>
                        <a:latin typeface="Calibri" panose="020F0502020204030204" pitchFamily="34" charset="0"/>
                      </a:endParaRPr>
                    </a:p>
                  </a:txBody>
                  <a:tcPr marL="72000" marR="72000" marT="8881" marB="0" anchor="ctr"/>
                </a:tc>
                <a:tc>
                  <a:txBody>
                    <a:bodyPr/>
                    <a:lstStyle/>
                    <a:p>
                      <a:pPr algn="ctr" fontAlgn="ctr"/>
                      <a:r>
                        <a:rPr lang="en-US" sz="2000" u="none" strike="noStrike" dirty="0">
                          <a:effectLst/>
                        </a:rPr>
                        <a:t>Description</a:t>
                      </a:r>
                      <a:endParaRPr lang="en-US" sz="2000" b="1" i="0" u="none" strike="noStrike" dirty="0">
                        <a:solidFill>
                          <a:srgbClr val="000000"/>
                        </a:solidFill>
                        <a:effectLst/>
                        <a:latin typeface="Calibri" panose="020F0502020204030204" pitchFamily="34" charset="0"/>
                      </a:endParaRPr>
                    </a:p>
                  </a:txBody>
                  <a:tcPr marL="72000" marR="72000" marT="8881" marB="0" anchor="ctr"/>
                </a:tc>
                <a:extLst>
                  <a:ext uri="{0D108BD9-81ED-4DB2-BD59-A6C34878D82A}">
                    <a16:rowId xmlns:a16="http://schemas.microsoft.com/office/drawing/2014/main" val="3222963103"/>
                  </a:ext>
                </a:extLst>
              </a:tr>
              <a:tr h="1136280">
                <a:tc>
                  <a:txBody>
                    <a:bodyPr/>
                    <a:lstStyle/>
                    <a:p>
                      <a:pPr algn="l" fontAlgn="ctr"/>
                      <a:r>
                        <a:rPr lang="en-US" sz="2000" b="1" u="none" strike="noStrike" dirty="0">
                          <a:effectLst/>
                        </a:rPr>
                        <a:t>select</a:t>
                      </a:r>
                      <a:endParaRPr lang="en-US" sz="2000" b="1" i="0" u="none" strike="noStrike" dirty="0">
                        <a:solidFill>
                          <a:srgbClr val="000000"/>
                        </a:solidFill>
                        <a:effectLst/>
                        <a:latin typeface="Calibri" panose="020F0502020204030204" pitchFamily="34" charset="0"/>
                      </a:endParaRPr>
                    </a:p>
                  </a:txBody>
                  <a:tcPr marL="72000" marR="72000" marT="8881" marB="0"/>
                </a:tc>
                <a:tc>
                  <a:txBody>
                    <a:bodyPr/>
                    <a:lstStyle/>
                    <a:p>
                      <a:pPr algn="l" fontAlgn="ctr"/>
                      <a:r>
                        <a:rPr lang="en-US" sz="2000" b="1" u="none" strike="noStrike" dirty="0">
                          <a:effectLst/>
                        </a:rPr>
                        <a:t>expression</a:t>
                      </a:r>
                      <a:endParaRPr lang="en-US" sz="2000" b="1" i="0" u="none" strike="noStrike" dirty="0">
                        <a:solidFill>
                          <a:srgbClr val="000000"/>
                        </a:solidFill>
                        <a:effectLst/>
                        <a:latin typeface="Calibri" panose="020F0502020204030204" pitchFamily="34" charset="0"/>
                      </a:endParaRPr>
                    </a:p>
                  </a:txBody>
                  <a:tcPr marL="72000" marR="72000" marT="8881" marB="0"/>
                </a:tc>
                <a:tc>
                  <a:txBody>
                    <a:bodyPr/>
                    <a:lstStyle/>
                    <a:p>
                      <a:pPr algn="l" fontAlgn="b"/>
                      <a:r>
                        <a:rPr lang="ru-RU" sz="2000" i="1" u="none" strike="noStrike" dirty="0">
                          <a:effectLst/>
                        </a:rPr>
                        <a:t>Необязательный</a:t>
                      </a:r>
                      <a:r>
                        <a:rPr lang="ru-RU" sz="2000" u="none" strike="noStrike" dirty="0">
                          <a:effectLst/>
                        </a:rPr>
                        <a:t>. Задает узлы, подлежащие обработке. Звездочка выбирает весь набор узлов. Если этот атрибут опущен, то будут выбраны все дочерние узлы текущего узла</a:t>
                      </a:r>
                      <a:endParaRPr lang="ru-RU" sz="2000" b="0" i="0" u="none" strike="noStrike" dirty="0">
                        <a:solidFill>
                          <a:srgbClr val="000000"/>
                        </a:solidFill>
                        <a:effectLst/>
                        <a:latin typeface="Calibri" panose="020F0502020204030204" pitchFamily="34" charset="0"/>
                      </a:endParaRPr>
                    </a:p>
                  </a:txBody>
                  <a:tcPr marL="72000" marR="72000" marT="8881" marB="0"/>
                </a:tc>
                <a:extLst>
                  <a:ext uri="{0D108BD9-81ED-4DB2-BD59-A6C34878D82A}">
                    <a16:rowId xmlns:a16="http://schemas.microsoft.com/office/drawing/2014/main" val="288968416"/>
                  </a:ext>
                </a:extLst>
              </a:tr>
              <a:tr h="1108302">
                <a:tc>
                  <a:txBody>
                    <a:bodyPr/>
                    <a:lstStyle/>
                    <a:p>
                      <a:pPr algn="l" fontAlgn="ctr"/>
                      <a:r>
                        <a:rPr lang="en-US" sz="2000" b="1" u="none" strike="noStrike" dirty="0">
                          <a:effectLst/>
                        </a:rPr>
                        <a:t>mode</a:t>
                      </a:r>
                      <a:endParaRPr lang="en-US" sz="2000" b="1" i="0" u="none" strike="noStrike" dirty="0">
                        <a:solidFill>
                          <a:srgbClr val="000000"/>
                        </a:solidFill>
                        <a:effectLst/>
                        <a:latin typeface="Calibri" panose="020F0502020204030204" pitchFamily="34" charset="0"/>
                      </a:endParaRPr>
                    </a:p>
                  </a:txBody>
                  <a:tcPr marL="72000" marR="72000" marT="8881" marB="0"/>
                </a:tc>
                <a:tc>
                  <a:txBody>
                    <a:bodyPr/>
                    <a:lstStyle/>
                    <a:p>
                      <a:pPr algn="l" fontAlgn="ctr"/>
                      <a:r>
                        <a:rPr lang="en-US" sz="2000" b="1" u="none" strike="noStrike" dirty="0">
                          <a:effectLst/>
                        </a:rPr>
                        <a:t>name</a:t>
                      </a:r>
                      <a:endParaRPr lang="en-US" sz="2000" b="1" i="0" u="none" strike="noStrike" dirty="0">
                        <a:solidFill>
                          <a:srgbClr val="000000"/>
                        </a:solidFill>
                        <a:effectLst/>
                        <a:latin typeface="Calibri" panose="020F0502020204030204" pitchFamily="34" charset="0"/>
                      </a:endParaRPr>
                    </a:p>
                  </a:txBody>
                  <a:tcPr marL="72000" marR="72000" marT="8881" marB="0"/>
                </a:tc>
                <a:tc>
                  <a:txBody>
                    <a:bodyPr/>
                    <a:lstStyle/>
                    <a:p>
                      <a:pPr algn="l" fontAlgn="b"/>
                      <a:r>
                        <a:rPr lang="ru-RU" sz="2000" i="1" u="none" strike="noStrike" dirty="0">
                          <a:effectLst/>
                        </a:rPr>
                        <a:t>Необязательный</a:t>
                      </a:r>
                      <a:r>
                        <a:rPr lang="ru-RU" sz="2000" u="none" strike="noStrike" dirty="0">
                          <a:effectLst/>
                        </a:rPr>
                        <a:t>. Если существует несколько способов обработки, </a:t>
                      </a:r>
                      <a:r>
                        <a:rPr lang="ru-RU" sz="2000" u="none" strike="noStrike" dirty="0" smtClean="0">
                          <a:effectLst/>
                        </a:rPr>
                        <a:t>определенных </a:t>
                      </a:r>
                      <a:r>
                        <a:rPr lang="ru-RU" sz="2000" u="none" strike="noStrike" dirty="0">
                          <a:effectLst/>
                        </a:rPr>
                        <a:t>для одного и того же элемента, </a:t>
                      </a:r>
                      <a:r>
                        <a:rPr lang="ru-RU" sz="2000" u="none" strike="noStrike" dirty="0" smtClean="0">
                          <a:effectLst/>
                        </a:rPr>
                        <a:t>выбирает указанный режим</a:t>
                      </a:r>
                      <a:endParaRPr lang="ru-RU" sz="2000" b="0" i="0" u="none" strike="noStrike" dirty="0">
                        <a:solidFill>
                          <a:srgbClr val="000000"/>
                        </a:solidFill>
                        <a:effectLst/>
                        <a:latin typeface="Calibri" panose="020F0502020204030204" pitchFamily="34" charset="0"/>
                      </a:endParaRPr>
                    </a:p>
                  </a:txBody>
                  <a:tcPr marL="72000" marR="72000" marT="8881" marB="0"/>
                </a:tc>
                <a:extLst>
                  <a:ext uri="{0D108BD9-81ED-4DB2-BD59-A6C34878D82A}">
                    <a16:rowId xmlns:a16="http://schemas.microsoft.com/office/drawing/2014/main" val="1586489899"/>
                  </a:ext>
                </a:extLst>
              </a:tr>
            </a:tbl>
          </a:graphicData>
        </a:graphic>
      </p:graphicFrame>
    </p:spTree>
    <p:extLst>
      <p:ext uri="{BB962C8B-B14F-4D97-AF65-F5344CB8AC3E}">
        <p14:creationId xmlns:p14="http://schemas.microsoft.com/office/powerpoint/2010/main" val="7799520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xsl:value-of</a:t>
            </a:r>
            <a:r>
              <a:rPr lang="en-US" dirty="0" smtClean="0"/>
              <a:t>&gt;</a:t>
            </a:r>
            <a:endParaRPr lang="ru-RU" dirty="0"/>
          </a:p>
        </p:txBody>
      </p:sp>
      <p:sp>
        <p:nvSpPr>
          <p:cNvPr id="3" name="Content Placeholder 2"/>
          <p:cNvSpPr>
            <a:spLocks noGrp="1"/>
          </p:cNvSpPr>
          <p:nvPr>
            <p:ph idx="1"/>
          </p:nvPr>
        </p:nvSpPr>
        <p:spPr/>
        <p:txBody>
          <a:bodyPr/>
          <a:lstStyle/>
          <a:p>
            <a:r>
              <a:rPr lang="ru-RU" dirty="0"/>
              <a:t>Извлекает значение </a:t>
            </a:r>
            <a:r>
              <a:rPr lang="ru-RU" dirty="0" smtClean="0"/>
              <a:t>выбранного поддерева узла</a:t>
            </a:r>
          </a:p>
          <a:p>
            <a:r>
              <a:rPr lang="ru-RU" dirty="0" smtClean="0"/>
              <a:t>Текстовые данные конкатенируются</a:t>
            </a:r>
          </a:p>
          <a:p>
            <a:pPr marL="457200" lvl="1" indent="0">
              <a:buNone/>
            </a:pPr>
            <a:r>
              <a:rPr lang="en-US" b="1" dirty="0" smtClean="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xsl:value-of</a:t>
            </a:r>
            <a:r>
              <a:rPr lang="en-US" b="1" dirty="0">
                <a:solidFill>
                  <a:srgbClr val="3F7F7F"/>
                </a:solidFill>
                <a:latin typeface="Consolas" panose="020B0609020204030204" pitchFamily="49" charset="0"/>
              </a:rPr>
              <a:t> </a:t>
            </a:r>
            <a:r>
              <a:rPr lang="en-US" b="1" dirty="0">
                <a:solidFill>
                  <a:srgbClr val="7F007F"/>
                </a:solidFill>
                <a:latin typeface="Consolas" panose="020B0609020204030204" pitchFamily="49" charset="0"/>
              </a:rPr>
              <a:t>select</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"expression" </a:t>
            </a:r>
            <a:r>
              <a:rPr lang="en-US" b="1" i="1" dirty="0">
                <a:solidFill>
                  <a:srgbClr val="7F007F"/>
                </a:solidFill>
                <a:latin typeface="Consolas" panose="020B0609020204030204" pitchFamily="49" charset="0"/>
              </a:rPr>
              <a:t>disable-output-escaping</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yes|no</a:t>
            </a:r>
            <a:r>
              <a:rPr lang="en-US" b="1" i="1" dirty="0">
                <a:solidFill>
                  <a:srgbClr val="2A00FF"/>
                </a:solidFill>
                <a:latin typeface="Consolas" panose="020B0609020204030204" pitchFamily="49" charset="0"/>
              </a:rPr>
              <a:t>" </a:t>
            </a:r>
            <a:r>
              <a:rPr lang="en-US" b="1" i="1" dirty="0">
                <a:solidFill>
                  <a:srgbClr val="008080"/>
                </a:solidFill>
                <a:latin typeface="Consolas" panose="020B0609020204030204" pitchFamily="49" charset="0"/>
              </a:rPr>
              <a:t>/&gt;</a:t>
            </a:r>
            <a:r>
              <a:rPr lang="en-US" b="1" i="1" dirty="0">
                <a:solidFill>
                  <a:srgbClr val="000000"/>
                </a:solidFill>
                <a:latin typeface="Consolas" panose="020B0609020204030204" pitchFamily="49" charset="0"/>
              </a:rPr>
              <a:t> </a:t>
            </a: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126</a:t>
            </a:fld>
            <a:endParaRPr lang="ru-RU"/>
          </a:p>
        </p:txBody>
      </p:sp>
    </p:spTree>
    <p:extLst>
      <p:ext uri="{BB962C8B-B14F-4D97-AF65-F5344CB8AC3E}">
        <p14:creationId xmlns:p14="http://schemas.microsoft.com/office/powerpoint/2010/main" val="6792499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Применение шаблона</a:t>
            </a:r>
            <a:endParaRPr lang="ru-RU" dirty="0"/>
          </a:p>
        </p:txBody>
      </p:sp>
      <p:sp>
        <p:nvSpPr>
          <p:cNvPr id="3" name="Content Placeholder 2"/>
          <p:cNvSpPr>
            <a:spLocks noGrp="1"/>
          </p:cNvSpPr>
          <p:nvPr>
            <p:ph idx="1"/>
          </p:nvPr>
        </p:nvSpPr>
        <p:spPr>
          <a:xfrm>
            <a:off x="457200" y="1946250"/>
            <a:ext cx="8363272" cy="4525963"/>
          </a:xfrm>
        </p:spPr>
        <p:txBody>
          <a:bodyPr>
            <a:normAutofit/>
          </a:bodyPr>
          <a:lstStyle/>
          <a:p>
            <a:pPr marL="0" indent="0">
              <a:buNone/>
            </a:pPr>
            <a:r>
              <a:rPr lang="en-US" b="1" dirty="0" smtClean="0">
                <a:solidFill>
                  <a:srgbClr val="008080"/>
                </a:solidFill>
                <a:latin typeface="Consolas"/>
              </a:rPr>
              <a:t>&lt;</a:t>
            </a:r>
            <a:r>
              <a:rPr lang="en-US" b="1" dirty="0" err="1">
                <a:solidFill>
                  <a:srgbClr val="3F7F7F"/>
                </a:solidFill>
                <a:latin typeface="Consolas"/>
              </a:rPr>
              <a:t>xsl:call-template</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templatename</a:t>
            </a:r>
            <a:r>
              <a:rPr lang="en-US" b="1" i="1" dirty="0">
                <a:solidFill>
                  <a:srgbClr val="2A00FF"/>
                </a:solidFill>
                <a:latin typeface="Consolas"/>
              </a:rPr>
              <a:t>" </a:t>
            </a:r>
            <a:r>
              <a:rPr lang="en-US" b="1" i="1" dirty="0">
                <a:solidFill>
                  <a:srgbClr val="008080"/>
                </a:solidFill>
                <a:latin typeface="Consolas"/>
              </a:rPr>
              <a:t>&gt;</a:t>
            </a:r>
          </a:p>
          <a:p>
            <a:pPr marL="457200" lvl="1" indent="0">
              <a:buNone/>
            </a:pPr>
            <a:r>
              <a:rPr lang="en-US" dirty="0" smtClean="0">
                <a:solidFill>
                  <a:srgbClr val="3F5FBF"/>
                </a:solidFill>
                <a:latin typeface="Consolas"/>
              </a:rPr>
              <a:t>&lt;!-- </a:t>
            </a:r>
            <a:r>
              <a:rPr lang="en-US" dirty="0" err="1">
                <a:solidFill>
                  <a:srgbClr val="3F5FBF"/>
                </a:solidFill>
                <a:latin typeface="Consolas"/>
              </a:rPr>
              <a:t>Content:xsl:with-param</a:t>
            </a:r>
            <a:r>
              <a:rPr lang="en-US" dirty="0">
                <a:solidFill>
                  <a:srgbClr val="3F5FBF"/>
                </a:solidFill>
                <a:latin typeface="Consolas"/>
              </a:rPr>
              <a:t>* --&gt;</a:t>
            </a:r>
          </a:p>
          <a:p>
            <a:pPr marL="0" indent="0">
              <a:buNone/>
            </a:pPr>
            <a:r>
              <a:rPr lang="en-US" b="1" dirty="0" smtClean="0">
                <a:solidFill>
                  <a:srgbClr val="008080"/>
                </a:solidFill>
                <a:latin typeface="Consolas"/>
              </a:rPr>
              <a:t>&lt;/</a:t>
            </a:r>
            <a:r>
              <a:rPr lang="en-US" b="1" dirty="0" err="1">
                <a:solidFill>
                  <a:srgbClr val="3F7F7F"/>
                </a:solidFill>
                <a:latin typeface="Consolas"/>
              </a:rPr>
              <a:t>xsl:call-template</a:t>
            </a:r>
            <a:r>
              <a:rPr lang="en-US" b="1" dirty="0">
                <a:solidFill>
                  <a:srgbClr val="008080"/>
                </a:solidFill>
                <a:latin typeface="Consolas"/>
              </a:rPr>
              <a:t>&gt;</a:t>
            </a:r>
            <a:r>
              <a:rPr lang="en-US" b="1" dirty="0">
                <a:solidFill>
                  <a:srgbClr val="000000"/>
                </a:solidFill>
                <a:latin typeface="Consolas"/>
              </a:rPr>
              <a:t> </a:t>
            </a:r>
          </a:p>
          <a:p>
            <a:pPr lvl="1"/>
            <a:endParaRPr lang="ru-RU" dirty="0" smtClean="0"/>
          </a:p>
          <a:p>
            <a:pPr lvl="1"/>
            <a:r>
              <a:rPr lang="ru-RU" dirty="0" smtClean="0"/>
              <a:t>Вызывает</a:t>
            </a:r>
            <a:r>
              <a:rPr lang="en-US" dirty="0" smtClean="0"/>
              <a:t> </a:t>
            </a:r>
            <a:r>
              <a:rPr lang="ru-RU" dirty="0" smtClean="0"/>
              <a:t>именованный шаблон</a:t>
            </a:r>
          </a:p>
          <a:p>
            <a:pPr lvl="1"/>
            <a:r>
              <a:rPr lang="ru-RU" dirty="0" smtClean="0"/>
              <a:t>Атрибут </a:t>
            </a:r>
            <a:r>
              <a:rPr lang="en-US" dirty="0" smtClean="0">
                <a:solidFill>
                  <a:srgbClr val="7F007F"/>
                </a:solidFill>
                <a:latin typeface="Consolas" pitchFamily="49" charset="0"/>
                <a:cs typeface="Consolas" pitchFamily="49" charset="0"/>
              </a:rPr>
              <a:t>name</a:t>
            </a:r>
            <a:r>
              <a:rPr lang="en-US" dirty="0" smtClean="0"/>
              <a:t>. </a:t>
            </a:r>
            <a:r>
              <a:rPr lang="ru-RU" dirty="0" smtClean="0"/>
              <a:t>Обязательный.</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127</a:t>
            </a:fld>
            <a:endParaRPr lang="ru-RU"/>
          </a:p>
        </p:txBody>
      </p:sp>
    </p:spTree>
    <p:extLst>
      <p:ext uri="{BB962C8B-B14F-4D97-AF65-F5344CB8AC3E}">
        <p14:creationId xmlns:p14="http://schemas.microsoft.com/office/powerpoint/2010/main" val="25283991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Применение шаблона</a:t>
            </a:r>
            <a:endParaRPr lang="ru-RU" dirty="0"/>
          </a:p>
        </p:txBody>
      </p:sp>
      <p:sp>
        <p:nvSpPr>
          <p:cNvPr id="3" name="Content Placeholder 2"/>
          <p:cNvSpPr>
            <a:spLocks noGrp="1"/>
          </p:cNvSpPr>
          <p:nvPr>
            <p:ph idx="1"/>
          </p:nvPr>
        </p:nvSpPr>
        <p:spPr>
          <a:xfrm>
            <a:off x="457200" y="1946250"/>
            <a:ext cx="8363272" cy="4525963"/>
          </a:xfrm>
        </p:spPr>
        <p:txBody>
          <a:bodyPr>
            <a:normAutofit fontScale="77500" lnSpcReduction="20000"/>
          </a:bodyPr>
          <a:lstStyle/>
          <a:p>
            <a:pPr marL="0" indent="0">
              <a:buNone/>
            </a:pPr>
            <a:r>
              <a:rPr lang="en-US" dirty="0" smtClean="0">
                <a:solidFill>
                  <a:srgbClr val="008080"/>
                </a:solidFill>
                <a:latin typeface="Consolas"/>
              </a:rPr>
              <a:t>&lt;</a:t>
            </a:r>
            <a:r>
              <a:rPr lang="en-US" dirty="0" err="1">
                <a:solidFill>
                  <a:srgbClr val="3F7F7F"/>
                </a:solidFill>
                <a:latin typeface="Consolas"/>
              </a:rPr>
              <a:t>xsl:template</a:t>
            </a:r>
            <a:r>
              <a:rPr lang="en-US" dirty="0">
                <a:solidFill>
                  <a:srgbClr val="3F7F7F"/>
                </a:solidFill>
                <a:latin typeface="Consolas"/>
              </a:rPr>
              <a:t> </a:t>
            </a:r>
            <a:r>
              <a:rPr lang="en-US" dirty="0">
                <a:solidFill>
                  <a:srgbClr val="7F007F"/>
                </a:solidFill>
                <a:latin typeface="Consolas"/>
              </a:rPr>
              <a:t>match</a:t>
            </a:r>
            <a:r>
              <a:rPr lang="en-US" dirty="0">
                <a:solidFill>
                  <a:srgbClr val="000000"/>
                </a:solidFill>
                <a:latin typeface="Consolas"/>
              </a:rPr>
              <a:t>=</a:t>
            </a:r>
            <a:r>
              <a:rPr lang="en-US" i="1" dirty="0">
                <a:solidFill>
                  <a:srgbClr val="2A00FF"/>
                </a:solidFill>
                <a:latin typeface="Consolas"/>
              </a:rPr>
              <a:t>"chapter"</a:t>
            </a:r>
            <a:r>
              <a:rPr lang="en-US" i="1" dirty="0">
                <a:solidFill>
                  <a:srgbClr val="008080"/>
                </a:solidFill>
                <a:latin typeface="Consolas"/>
              </a:rPr>
              <a:t>&gt;</a:t>
            </a:r>
            <a:r>
              <a:rPr lang="en-US" i="1" dirty="0">
                <a:solidFill>
                  <a:srgbClr val="000000"/>
                </a:solidFill>
                <a:latin typeface="Consolas"/>
              </a:rPr>
              <a:t> </a:t>
            </a:r>
            <a:endParaRPr lang="ru-RU" i="1" dirty="0" smtClean="0">
              <a:solidFill>
                <a:srgbClr val="000000"/>
              </a:solidFill>
              <a:latin typeface="Consolas"/>
            </a:endParaRPr>
          </a:p>
          <a:p>
            <a:pPr marL="457200" lvl="1" indent="0">
              <a:buNone/>
            </a:pPr>
            <a:r>
              <a:rPr lang="en-US" dirty="0" smtClean="0">
                <a:solidFill>
                  <a:srgbClr val="008080"/>
                </a:solidFill>
                <a:latin typeface="Consolas"/>
              </a:rPr>
              <a:t>&lt;</a:t>
            </a:r>
            <a:r>
              <a:rPr lang="en-US" dirty="0" err="1">
                <a:solidFill>
                  <a:srgbClr val="3F7F7F"/>
                </a:solidFill>
                <a:latin typeface="Consolas"/>
              </a:rPr>
              <a:t>tr</a:t>
            </a:r>
            <a:r>
              <a:rPr lang="en-US" dirty="0">
                <a:solidFill>
                  <a:srgbClr val="008080"/>
                </a:solidFill>
                <a:latin typeface="Consolas"/>
              </a:rPr>
              <a:t>&gt;</a:t>
            </a:r>
          </a:p>
          <a:p>
            <a:pPr marL="457200" lvl="1" indent="0">
              <a:buNone/>
            </a:pPr>
            <a:r>
              <a:rPr lang="en-US" b="1" u="sng" dirty="0">
                <a:solidFill>
                  <a:srgbClr val="008080"/>
                </a:solidFill>
                <a:latin typeface="Consolas"/>
              </a:rPr>
              <a:t>&lt;</a:t>
            </a:r>
            <a:r>
              <a:rPr lang="en-US" b="1" u="sng" dirty="0" err="1">
                <a:solidFill>
                  <a:srgbClr val="3F7F7F"/>
                </a:solidFill>
                <a:latin typeface="Consolas"/>
              </a:rPr>
              <a:t>xsl:call-template</a:t>
            </a:r>
            <a:r>
              <a:rPr lang="en-US" b="1" u="sng" dirty="0">
                <a:solidFill>
                  <a:srgbClr val="3F7F7F"/>
                </a:solidFill>
                <a:latin typeface="Consolas"/>
              </a:rPr>
              <a:t> </a:t>
            </a:r>
            <a:r>
              <a:rPr lang="en-US" b="1" u="sng" dirty="0">
                <a:solidFill>
                  <a:srgbClr val="7F007F"/>
                </a:solidFill>
                <a:latin typeface="Consolas"/>
              </a:rPr>
              <a:t>name</a:t>
            </a:r>
            <a:r>
              <a:rPr lang="en-US" b="1" u="sng" dirty="0">
                <a:solidFill>
                  <a:srgbClr val="000000"/>
                </a:solidFill>
                <a:latin typeface="Consolas"/>
              </a:rPr>
              <a:t>=</a:t>
            </a:r>
            <a:r>
              <a:rPr lang="en-US" b="1" i="1" u="sng" dirty="0">
                <a:solidFill>
                  <a:srgbClr val="2A00FF"/>
                </a:solidFill>
                <a:latin typeface="Consolas"/>
              </a:rPr>
              <a:t>"</a:t>
            </a:r>
            <a:r>
              <a:rPr lang="en-US" b="1" i="1" u="sng" dirty="0" err="1">
                <a:solidFill>
                  <a:srgbClr val="2A00FF"/>
                </a:solidFill>
                <a:latin typeface="Consolas"/>
              </a:rPr>
              <a:t>num</a:t>
            </a:r>
            <a:r>
              <a:rPr lang="en-US" b="1" i="1" u="sng" dirty="0">
                <a:solidFill>
                  <a:srgbClr val="2A00FF"/>
                </a:solidFill>
                <a:latin typeface="Consolas"/>
              </a:rPr>
              <a:t>" </a:t>
            </a:r>
            <a:r>
              <a:rPr lang="en-US" b="1" i="1" u="sng"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xsl:apply-templates</a:t>
            </a:r>
            <a:r>
              <a:rPr lang="en-US" dirty="0">
                <a:solidFill>
                  <a:srgbClr val="3F7F7F"/>
                </a:solidFill>
                <a:latin typeface="Consolas"/>
              </a:rPr>
              <a:t> </a:t>
            </a:r>
            <a:r>
              <a:rPr lang="en-US" dirty="0">
                <a:solidFill>
                  <a:srgbClr val="7F007F"/>
                </a:solidFill>
                <a:latin typeface="Consolas"/>
              </a:rPr>
              <a:t>select</a:t>
            </a:r>
            <a:r>
              <a:rPr lang="en-US" dirty="0">
                <a:solidFill>
                  <a:srgbClr val="000000"/>
                </a:solidFill>
                <a:latin typeface="Consolas"/>
              </a:rPr>
              <a:t>=</a:t>
            </a:r>
            <a:r>
              <a:rPr lang="en-US" i="1" dirty="0">
                <a:solidFill>
                  <a:srgbClr val="2A00FF"/>
                </a:solidFill>
                <a:latin typeface="Consolas"/>
              </a:rPr>
              <a:t>"title" </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tr</a:t>
            </a:r>
            <a:r>
              <a:rPr lang="en-US" dirty="0">
                <a:solidFill>
                  <a:srgbClr val="008080"/>
                </a:solidFill>
                <a:latin typeface="Consolas"/>
              </a:rPr>
              <a:t>&gt;</a:t>
            </a:r>
          </a:p>
          <a:p>
            <a:pPr marL="457200" lvl="1" indent="0">
              <a:buNone/>
            </a:pPr>
            <a:r>
              <a:rPr lang="en-US" dirty="0">
                <a:solidFill>
                  <a:srgbClr val="000000"/>
                </a:solidFill>
                <a:latin typeface="Consolas"/>
              </a:rPr>
              <a:t> </a:t>
            </a:r>
            <a:r>
              <a:rPr lang="en-US" dirty="0">
                <a:solidFill>
                  <a:srgbClr val="008080"/>
                </a:solidFill>
                <a:latin typeface="Consolas"/>
              </a:rPr>
              <a:t>&lt;</a:t>
            </a:r>
            <a:r>
              <a:rPr lang="en-US" dirty="0" err="1">
                <a:solidFill>
                  <a:srgbClr val="3F7F7F"/>
                </a:solidFill>
                <a:latin typeface="Consolas"/>
              </a:rPr>
              <a:t>xsl:apply-templates</a:t>
            </a:r>
            <a:r>
              <a:rPr lang="en-US" dirty="0">
                <a:solidFill>
                  <a:srgbClr val="3F7F7F"/>
                </a:solidFill>
                <a:latin typeface="Consolas"/>
              </a:rPr>
              <a:t> </a:t>
            </a:r>
            <a:r>
              <a:rPr lang="en-US" dirty="0">
                <a:solidFill>
                  <a:srgbClr val="7F007F"/>
                </a:solidFill>
                <a:latin typeface="Consolas"/>
              </a:rPr>
              <a:t>select</a:t>
            </a:r>
            <a:r>
              <a:rPr lang="en-US" dirty="0">
                <a:solidFill>
                  <a:srgbClr val="000000"/>
                </a:solidFill>
                <a:latin typeface="Consolas"/>
              </a:rPr>
              <a:t>=</a:t>
            </a:r>
            <a:r>
              <a:rPr lang="en-US" i="1" dirty="0">
                <a:solidFill>
                  <a:srgbClr val="2A00FF"/>
                </a:solidFill>
                <a:latin typeface="Consolas"/>
              </a:rPr>
              <a:t>"chapter" </a:t>
            </a:r>
            <a:r>
              <a:rPr lang="en-US" i="1"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xsl:template</a:t>
            </a:r>
            <a:r>
              <a:rPr lang="en-US" dirty="0">
                <a:solidFill>
                  <a:srgbClr val="008080"/>
                </a:solidFill>
                <a:latin typeface="Consolas"/>
              </a:rPr>
              <a:t>&gt;</a:t>
            </a:r>
          </a:p>
          <a:p>
            <a:pPr marL="0" indent="0">
              <a:buNone/>
            </a:pPr>
            <a:r>
              <a:rPr lang="en-US" u="sng" dirty="0" smtClean="0">
                <a:solidFill>
                  <a:srgbClr val="008080"/>
                </a:solidFill>
                <a:latin typeface="Consolas"/>
              </a:rPr>
              <a:t>&lt;</a:t>
            </a:r>
            <a:r>
              <a:rPr lang="en-US" u="sng" dirty="0" err="1">
                <a:solidFill>
                  <a:srgbClr val="3F7F7F"/>
                </a:solidFill>
                <a:latin typeface="Consolas"/>
              </a:rPr>
              <a:t>xsl:template</a:t>
            </a:r>
            <a:r>
              <a:rPr lang="en-US" u="sng" dirty="0">
                <a:solidFill>
                  <a:srgbClr val="3F7F7F"/>
                </a:solidFill>
                <a:latin typeface="Consolas"/>
              </a:rPr>
              <a:t> </a:t>
            </a:r>
            <a:r>
              <a:rPr lang="en-US" u="sng" dirty="0">
                <a:solidFill>
                  <a:srgbClr val="7F007F"/>
                </a:solidFill>
                <a:latin typeface="Consolas"/>
              </a:rPr>
              <a:t>name</a:t>
            </a:r>
            <a:r>
              <a:rPr lang="en-US" u="sng" dirty="0">
                <a:solidFill>
                  <a:srgbClr val="000000"/>
                </a:solidFill>
                <a:latin typeface="Consolas"/>
              </a:rPr>
              <a:t>=</a:t>
            </a:r>
            <a:r>
              <a:rPr lang="en-US" i="1" u="sng" dirty="0">
                <a:solidFill>
                  <a:srgbClr val="2A00FF"/>
                </a:solidFill>
                <a:latin typeface="Consolas"/>
              </a:rPr>
              <a:t>"</a:t>
            </a:r>
            <a:r>
              <a:rPr lang="en-US" i="1" u="sng" dirty="0" err="1">
                <a:solidFill>
                  <a:srgbClr val="2A00FF"/>
                </a:solidFill>
                <a:latin typeface="Consolas"/>
              </a:rPr>
              <a:t>num</a:t>
            </a:r>
            <a:r>
              <a:rPr lang="en-US" i="1" u="sng" dirty="0">
                <a:solidFill>
                  <a:srgbClr val="2A00FF"/>
                </a:solidFill>
                <a:latin typeface="Consolas"/>
              </a:rPr>
              <a:t>"</a:t>
            </a:r>
            <a:r>
              <a:rPr lang="en-US" i="1" u="sng"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td</a:t>
            </a:r>
            <a:r>
              <a:rPr lang="en-US"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xsl:number</a:t>
            </a:r>
            <a:r>
              <a:rPr lang="en-US" dirty="0">
                <a:solidFill>
                  <a:srgbClr val="3F7F7F"/>
                </a:solidFill>
                <a:latin typeface="Consolas"/>
              </a:rPr>
              <a:t> </a:t>
            </a:r>
            <a:r>
              <a:rPr lang="en-US" dirty="0">
                <a:solidFill>
                  <a:srgbClr val="7F007F"/>
                </a:solidFill>
                <a:latin typeface="Consolas"/>
              </a:rPr>
              <a:t>count</a:t>
            </a:r>
            <a:r>
              <a:rPr lang="en-US" dirty="0">
                <a:solidFill>
                  <a:srgbClr val="000000"/>
                </a:solidFill>
                <a:latin typeface="Consolas"/>
              </a:rPr>
              <a:t>=</a:t>
            </a:r>
            <a:r>
              <a:rPr lang="en-US" i="1" dirty="0">
                <a:solidFill>
                  <a:srgbClr val="2A00FF"/>
                </a:solidFill>
                <a:latin typeface="Consolas"/>
              </a:rPr>
              <a:t>"chapter" </a:t>
            </a:r>
            <a:r>
              <a:rPr lang="en-US" i="1" dirty="0">
                <a:solidFill>
                  <a:srgbClr val="7F007F"/>
                </a:solidFill>
                <a:latin typeface="Consolas"/>
              </a:rPr>
              <a:t>format</a:t>
            </a:r>
            <a:r>
              <a:rPr lang="en-US" i="1" dirty="0">
                <a:solidFill>
                  <a:srgbClr val="000000"/>
                </a:solidFill>
                <a:latin typeface="Consolas"/>
              </a:rPr>
              <a:t>=</a:t>
            </a:r>
            <a:r>
              <a:rPr lang="en-US" i="1" dirty="0">
                <a:solidFill>
                  <a:srgbClr val="2A00FF"/>
                </a:solidFill>
                <a:latin typeface="Consolas"/>
              </a:rPr>
              <a:t>"1.1.1" </a:t>
            </a:r>
            <a:r>
              <a:rPr lang="en-US" i="1" dirty="0">
                <a:solidFill>
                  <a:srgbClr val="7F007F"/>
                </a:solidFill>
                <a:latin typeface="Consolas"/>
              </a:rPr>
              <a:t>level</a:t>
            </a:r>
            <a:r>
              <a:rPr lang="en-US" i="1" dirty="0">
                <a:solidFill>
                  <a:srgbClr val="000000"/>
                </a:solidFill>
                <a:latin typeface="Consolas"/>
              </a:rPr>
              <a:t>=</a:t>
            </a:r>
            <a:r>
              <a:rPr lang="en-US" i="1" dirty="0">
                <a:solidFill>
                  <a:srgbClr val="2A00FF"/>
                </a:solidFill>
                <a:latin typeface="Consolas"/>
              </a:rPr>
              <a:t>"multiple" </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td</a:t>
            </a:r>
            <a:r>
              <a:rPr lang="en-US"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xsl:template</a:t>
            </a:r>
            <a:r>
              <a:rPr lang="en-US" dirty="0" smtClean="0">
                <a:solidFill>
                  <a:srgbClr val="008080"/>
                </a:solidFill>
                <a:latin typeface="Consolas"/>
              </a:rPr>
              <a:t>&gt;</a:t>
            </a:r>
            <a:endParaRPr lang="en-US" dirty="0">
              <a:solidFill>
                <a:srgbClr val="008080"/>
              </a:solidFill>
              <a:latin typeface="Consolas"/>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128</a:t>
            </a:fld>
            <a:endParaRPr lang="ru-RU"/>
          </a:p>
        </p:txBody>
      </p:sp>
    </p:spTree>
    <p:extLst>
      <p:ext uri="{BB962C8B-B14F-4D97-AF65-F5344CB8AC3E}">
        <p14:creationId xmlns:p14="http://schemas.microsoft.com/office/powerpoint/2010/main" val="5387563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&lt;</a:t>
            </a:r>
            <a:r>
              <a:rPr lang="en-US" dirty="0" err="1"/>
              <a:t>xsl:with-param</a:t>
            </a:r>
            <a:r>
              <a:rPr lang="en-US" dirty="0"/>
              <a:t>&gt;</a:t>
            </a:r>
            <a:endParaRPr lang="uk-UA" dirty="0"/>
          </a:p>
        </p:txBody>
      </p:sp>
      <p:sp>
        <p:nvSpPr>
          <p:cNvPr id="3" name="Объект 2"/>
          <p:cNvSpPr>
            <a:spLocks noGrp="1"/>
          </p:cNvSpPr>
          <p:nvPr>
            <p:ph idx="1"/>
          </p:nvPr>
        </p:nvSpPr>
        <p:spPr/>
        <p:txBody>
          <a:bodyPr/>
          <a:lstStyle/>
          <a:p>
            <a:r>
              <a:rPr lang="ru-RU" dirty="0" smtClean="0"/>
              <a:t>Должен быть задан или атрибут </a:t>
            </a:r>
            <a:r>
              <a:rPr lang="en-US" dirty="0" smtClean="0">
                <a:solidFill>
                  <a:srgbClr val="7F007F"/>
                </a:solidFill>
                <a:latin typeface="Consolas" pitchFamily="49" charset="0"/>
                <a:cs typeface="Consolas" pitchFamily="49" charset="0"/>
              </a:rPr>
              <a:t>select</a:t>
            </a:r>
            <a:r>
              <a:rPr lang="en-US" dirty="0" smtClean="0"/>
              <a:t> </a:t>
            </a:r>
            <a:r>
              <a:rPr lang="ru-RU" dirty="0" smtClean="0"/>
              <a:t>или значение (данные) элемента</a:t>
            </a:r>
            <a:endParaRPr lang="en-US" dirty="0" smtClean="0"/>
          </a:p>
          <a:p>
            <a:r>
              <a:rPr lang="ru-RU" dirty="0" smtClean="0"/>
              <a:t>Атрибут </a:t>
            </a:r>
            <a:r>
              <a:rPr lang="en-US" dirty="0" smtClean="0">
                <a:solidFill>
                  <a:srgbClr val="7F007F"/>
                </a:solidFill>
                <a:latin typeface="Consolas" pitchFamily="49" charset="0"/>
                <a:cs typeface="Consolas" pitchFamily="49" charset="0"/>
              </a:rPr>
              <a:t>select</a:t>
            </a:r>
            <a:r>
              <a:rPr lang="en-US" dirty="0"/>
              <a:t> </a:t>
            </a:r>
            <a:r>
              <a:rPr lang="ru-RU" dirty="0" smtClean="0"/>
              <a:t>выбирает узлы</a:t>
            </a:r>
          </a:p>
          <a:p>
            <a:r>
              <a:rPr lang="ru-RU" dirty="0" smtClean="0"/>
              <a:t>Данные – задают конкретное значение</a:t>
            </a:r>
          </a:p>
          <a:p>
            <a:r>
              <a:rPr lang="ru-RU" dirty="0" smtClean="0"/>
              <a:t>Шаблон должен содержать объявление </a:t>
            </a:r>
            <a:r>
              <a:rPr lang="en-US" b="1" dirty="0">
                <a:solidFill>
                  <a:srgbClr val="008080"/>
                </a:solidFill>
                <a:latin typeface="Consolas"/>
              </a:rPr>
              <a:t>&lt;</a:t>
            </a:r>
            <a:r>
              <a:rPr lang="en-US" b="1" dirty="0" err="1">
                <a:solidFill>
                  <a:srgbClr val="3F7F7F"/>
                </a:solidFill>
                <a:latin typeface="Consolas"/>
              </a:rPr>
              <a:t>xsl:param</a:t>
            </a:r>
            <a:r>
              <a:rPr lang="en-US" b="1" dirty="0">
                <a:solidFill>
                  <a:srgbClr val="3F7F7F"/>
                </a:solidFill>
                <a:latin typeface="Consolas"/>
              </a:rPr>
              <a:t> </a:t>
            </a:r>
            <a:r>
              <a:rPr lang="en-US" b="1" dirty="0" smtClean="0">
                <a:solidFill>
                  <a:srgbClr val="7F007F"/>
                </a:solidFill>
                <a:latin typeface="Consolas"/>
              </a:rPr>
              <a:t>name</a:t>
            </a:r>
            <a:r>
              <a:rPr lang="en-US" b="1" dirty="0" smtClean="0">
                <a:solidFill>
                  <a:srgbClr val="000000"/>
                </a:solidFill>
                <a:latin typeface="Consolas"/>
              </a:rPr>
              <a:t>=</a:t>
            </a:r>
            <a:r>
              <a:rPr lang="en-US" b="1" i="1" dirty="0" smtClean="0">
                <a:solidFill>
                  <a:srgbClr val="2A00FF"/>
                </a:solidFill>
                <a:latin typeface="Consolas"/>
              </a:rPr>
              <a:t>"</a:t>
            </a:r>
            <a:r>
              <a:rPr lang="ru-RU" b="1" i="1" dirty="0" smtClean="0">
                <a:solidFill>
                  <a:srgbClr val="2A00FF"/>
                </a:solidFill>
                <a:latin typeface="Consolas"/>
              </a:rPr>
              <a:t>имя"</a:t>
            </a:r>
            <a:r>
              <a:rPr lang="en-US" b="1" i="1" dirty="0" smtClean="0">
                <a:solidFill>
                  <a:srgbClr val="2A00FF"/>
                </a:solidFill>
                <a:latin typeface="Consolas"/>
              </a:rPr>
              <a:t> </a:t>
            </a:r>
            <a:r>
              <a:rPr lang="en-US" b="1" i="1" dirty="0" smtClean="0">
                <a:solidFill>
                  <a:srgbClr val="008080"/>
                </a:solidFill>
                <a:latin typeface="Consolas"/>
              </a:rPr>
              <a:t>/&gt;</a:t>
            </a:r>
            <a:r>
              <a:rPr lang="en-US" dirty="0" smtClean="0"/>
              <a:t> </a:t>
            </a:r>
            <a:r>
              <a:rPr lang="ru-RU" dirty="0" smtClean="0"/>
              <a:t>совпадающее с именем </a:t>
            </a:r>
            <a:r>
              <a:rPr lang="en-US" b="1" dirty="0">
                <a:solidFill>
                  <a:srgbClr val="3F7F7F"/>
                </a:solidFill>
                <a:latin typeface="Consolas" pitchFamily="49" charset="0"/>
                <a:cs typeface="Consolas" pitchFamily="49" charset="0"/>
              </a:rPr>
              <a:t>&lt;</a:t>
            </a:r>
            <a:r>
              <a:rPr lang="en-US" b="1" dirty="0" err="1">
                <a:solidFill>
                  <a:srgbClr val="3F7F7F"/>
                </a:solidFill>
                <a:latin typeface="Consolas"/>
              </a:rPr>
              <a:t>xsl:with-param</a:t>
            </a:r>
            <a:r>
              <a:rPr lang="ru-RU"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t>
            </a:r>
            <a:r>
              <a:rPr lang="ru-RU" b="1" i="1" dirty="0">
                <a:solidFill>
                  <a:srgbClr val="2A00FF"/>
                </a:solidFill>
                <a:latin typeface="Consolas"/>
              </a:rPr>
              <a:t>имя</a:t>
            </a:r>
            <a:r>
              <a:rPr lang="en-US" b="1" i="1" dirty="0">
                <a:solidFill>
                  <a:srgbClr val="2A00FF"/>
                </a:solidFill>
                <a:latin typeface="Consolas"/>
              </a:rPr>
              <a:t>"</a:t>
            </a:r>
            <a:r>
              <a:rPr lang="en-US" b="1" i="1" dirty="0">
                <a:solidFill>
                  <a:srgbClr val="008080"/>
                </a:solidFill>
                <a:latin typeface="Consolas"/>
              </a:rPr>
              <a:t>&gt;</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129</a:t>
            </a:fld>
            <a:endParaRPr lang="ru-RU"/>
          </a:p>
        </p:txBody>
      </p:sp>
    </p:spTree>
    <p:extLst>
      <p:ext uri="{BB962C8B-B14F-4D97-AF65-F5344CB8AC3E}">
        <p14:creationId xmlns:p14="http://schemas.microsoft.com/office/powerpoint/2010/main" val="3950071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 </a:t>
            </a:r>
            <a:r>
              <a:rPr lang="uk-UA" dirty="0" smtClean="0"/>
              <a:t>ЭЛЕМЕНТЫ</a:t>
            </a:r>
            <a:endParaRPr lang="uk-UA" dirty="0"/>
          </a:p>
        </p:txBody>
      </p:sp>
      <p:sp>
        <p:nvSpPr>
          <p:cNvPr id="3" name="Объект 2"/>
          <p:cNvSpPr>
            <a:spLocks noGrp="1"/>
          </p:cNvSpPr>
          <p:nvPr>
            <p:ph sz="half" idx="1"/>
          </p:nvPr>
        </p:nvSpPr>
        <p:spPr/>
        <p:txBody>
          <a:bodyPr>
            <a:normAutofit/>
          </a:bodyPr>
          <a:lstStyle/>
          <a:p>
            <a:r>
              <a:rPr lang="ru-RU" dirty="0"/>
              <a:t>Элемент описывает данные</a:t>
            </a:r>
          </a:p>
          <a:p>
            <a:pPr lvl="1"/>
            <a:r>
              <a:rPr lang="ru-RU" dirty="0"/>
              <a:t>Можно определить произвольный </a:t>
            </a:r>
            <a:r>
              <a:rPr lang="ru-RU" dirty="0" smtClean="0"/>
              <a:t>элемент</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a:t>
            </a:fld>
            <a:endParaRPr lang="ru-RU"/>
          </a:p>
        </p:txBody>
      </p:sp>
      <p:sp>
        <p:nvSpPr>
          <p:cNvPr id="8" name="Text Box 4"/>
          <p:cNvSpPr txBox="1">
            <a:spLocks noGrp="1" noChangeArrowheads="1"/>
          </p:cNvSpPr>
          <p:nvPr>
            <p:ph sz="half" idx="2"/>
          </p:nvPr>
        </p:nvSpPr>
        <p:spPr bwMode="auto">
          <a:xfrm>
            <a:off x="4648200" y="1927373"/>
            <a:ext cx="4038600" cy="4471097"/>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sz="1800" b="1" dirty="0">
                <a:solidFill>
                  <a:srgbClr val="000000"/>
                </a:solidFill>
                <a:latin typeface="Courier New" pitchFamily="49" charset="0"/>
              </a:rPr>
              <a:t>&lt;invoice&gt;</a:t>
            </a:r>
          </a:p>
          <a:p>
            <a:pPr eaLnBrk="1" hangingPunct="1">
              <a:buClrTx/>
              <a:buFontTx/>
              <a:buNone/>
            </a:pPr>
            <a:r>
              <a:rPr lang="en-US" altLang="ru-RU" sz="1800" dirty="0">
                <a:solidFill>
                  <a:srgbClr val="000000"/>
                </a:solidFill>
                <a:latin typeface="Courier New" pitchFamily="49" charset="0"/>
              </a:rPr>
              <a:t>	&lt;from&gt;ABC TELECOM, Inc.&lt;/from&gt;</a:t>
            </a:r>
          </a:p>
          <a:p>
            <a:pPr eaLnBrk="1" hangingPunct="1">
              <a:buClrTx/>
              <a:buFontTx/>
              <a:buNone/>
            </a:pPr>
            <a:r>
              <a:rPr lang="en-US" altLang="ru-RU" sz="1800" dirty="0">
                <a:solidFill>
                  <a:srgbClr val="000000"/>
                </a:solidFill>
                <a:latin typeface="Courier New" pitchFamily="49" charset="0"/>
              </a:rPr>
              <a:t>	&lt;to&gt;John Smith&lt;/to&gt;</a:t>
            </a:r>
          </a:p>
          <a:p>
            <a:pPr eaLnBrk="1" hangingPunct="1">
              <a:buClrTx/>
              <a:buFontTx/>
              <a:buNone/>
            </a:pPr>
            <a:r>
              <a:rPr lang="en-US" altLang="ru-RU" sz="1800" dirty="0">
                <a:solidFill>
                  <a:srgbClr val="000000"/>
                </a:solidFill>
                <a:latin typeface="Courier New" pitchFamily="49" charset="0"/>
              </a:rPr>
              <a:t>	&lt;description&gt;Local Phone Service&lt;/description&gt;</a:t>
            </a:r>
          </a:p>
          <a:p>
            <a:pPr eaLnBrk="1" hangingPunct="1">
              <a:buClrTx/>
              <a:buFontTx/>
              <a:buNone/>
            </a:pPr>
            <a:r>
              <a:rPr lang="en-US" altLang="ru-RU" sz="1800" dirty="0">
                <a:solidFill>
                  <a:srgbClr val="000000"/>
                </a:solidFill>
                <a:latin typeface="Courier New" pitchFamily="49" charset="0"/>
              </a:rPr>
              <a:t>	&lt;date type="from"&gt;16 May 1999&lt;/date&gt;</a:t>
            </a:r>
          </a:p>
          <a:p>
            <a:pPr eaLnBrk="1" hangingPunct="1">
              <a:buClrTx/>
              <a:buFontTx/>
              <a:buNone/>
            </a:pPr>
            <a:r>
              <a:rPr lang="en-US" altLang="ru-RU" sz="1800" dirty="0">
                <a:solidFill>
                  <a:srgbClr val="000000"/>
                </a:solidFill>
                <a:latin typeface="Courier New" pitchFamily="49" charset="0"/>
              </a:rPr>
              <a:t>	&lt;date type="to"&gt;15 Jun 1999&lt;/date&gt;</a:t>
            </a:r>
          </a:p>
          <a:p>
            <a:pPr eaLnBrk="1" hangingPunct="1">
              <a:buClrTx/>
              <a:buFontTx/>
              <a:buNone/>
            </a:pPr>
            <a:r>
              <a:rPr lang="en-US" altLang="ru-RU" sz="1800" dirty="0" smtClean="0">
                <a:solidFill>
                  <a:srgbClr val="000000"/>
                </a:solidFill>
                <a:latin typeface="Courier New" pitchFamily="49" charset="0"/>
              </a:rPr>
              <a:t>&lt;</a:t>
            </a:r>
            <a:r>
              <a:rPr lang="en-US" altLang="ru-RU" sz="1800" dirty="0">
                <a:solidFill>
                  <a:srgbClr val="000000"/>
                </a:solidFill>
                <a:latin typeface="Courier New" pitchFamily="49" charset="0"/>
              </a:rPr>
              <a:t>amount&gt;$50.00&lt;/amount&gt;</a:t>
            </a:r>
          </a:p>
          <a:p>
            <a:pPr eaLnBrk="1" hangingPunct="1">
              <a:buClrTx/>
              <a:buFontTx/>
              <a:buNone/>
            </a:pPr>
            <a:r>
              <a:rPr lang="en-US" altLang="ru-RU" sz="1800" b="1" dirty="0">
                <a:solidFill>
                  <a:srgbClr val="000000"/>
                </a:solidFill>
                <a:latin typeface="Courier New" pitchFamily="49" charset="0"/>
              </a:rPr>
              <a:t>	&lt;</a:t>
            </a:r>
            <a:r>
              <a:rPr lang="en-US" altLang="ru-RU" sz="1800" b="1" dirty="0" err="1">
                <a:solidFill>
                  <a:srgbClr val="000000"/>
                </a:solidFill>
                <a:latin typeface="Courier New" pitchFamily="49" charset="0"/>
              </a:rPr>
              <a:t>taxRate</a:t>
            </a:r>
            <a:r>
              <a:rPr lang="en-US" altLang="ru-RU" sz="1800" b="1" dirty="0">
                <a:solidFill>
                  <a:srgbClr val="000000"/>
                </a:solidFill>
                <a:latin typeface="Courier New" pitchFamily="49" charset="0"/>
              </a:rPr>
              <a:t>&gt;6&lt;/</a:t>
            </a:r>
            <a:r>
              <a:rPr lang="en-US" altLang="ru-RU" sz="1800" b="1" dirty="0" err="1">
                <a:solidFill>
                  <a:srgbClr val="000000"/>
                </a:solidFill>
                <a:latin typeface="Courier New" pitchFamily="49" charset="0"/>
              </a:rPr>
              <a:t>taxRate</a:t>
            </a:r>
            <a:r>
              <a:rPr lang="en-US" altLang="ru-RU" sz="1800" b="1" dirty="0">
                <a:solidFill>
                  <a:srgbClr val="000000"/>
                </a:solidFill>
                <a:latin typeface="Courier New" pitchFamily="49" charset="0"/>
              </a:rPr>
              <a:t>&gt;</a:t>
            </a:r>
          </a:p>
          <a:p>
            <a:pPr eaLnBrk="1" hangingPunct="1">
              <a:buClrTx/>
              <a:buFontTx/>
              <a:buNone/>
            </a:pPr>
            <a:r>
              <a:rPr lang="en-US" altLang="ru-RU" sz="1800" dirty="0">
                <a:solidFill>
                  <a:srgbClr val="000000"/>
                </a:solidFill>
                <a:latin typeface="Courier New" pitchFamily="49" charset="0"/>
              </a:rPr>
              <a:t>	&lt;</a:t>
            </a:r>
            <a:r>
              <a:rPr lang="en-US" altLang="ru-RU" sz="1800" dirty="0" err="1">
                <a:solidFill>
                  <a:srgbClr val="000000"/>
                </a:solidFill>
                <a:latin typeface="Courier New" pitchFamily="49" charset="0"/>
              </a:rPr>
              <a:t>totalDue</a:t>
            </a:r>
            <a:r>
              <a:rPr lang="en-US" altLang="ru-RU" sz="1800" dirty="0">
                <a:solidFill>
                  <a:srgbClr val="000000"/>
                </a:solidFill>
                <a:latin typeface="Courier New" pitchFamily="49" charset="0"/>
              </a:rPr>
              <a:t>&gt;$53.00&lt;/</a:t>
            </a:r>
            <a:r>
              <a:rPr lang="en-US" altLang="ru-RU" sz="1800" dirty="0" err="1">
                <a:solidFill>
                  <a:srgbClr val="000000"/>
                </a:solidFill>
                <a:latin typeface="Courier New" pitchFamily="49" charset="0"/>
              </a:rPr>
              <a:t>totalDue</a:t>
            </a:r>
            <a:r>
              <a:rPr lang="en-US" altLang="ru-RU" sz="1800" dirty="0">
                <a:solidFill>
                  <a:srgbClr val="000000"/>
                </a:solidFill>
                <a:latin typeface="Courier New" pitchFamily="49" charset="0"/>
              </a:rPr>
              <a:t>&gt;</a:t>
            </a:r>
          </a:p>
          <a:p>
            <a:pPr eaLnBrk="1" hangingPunct="1">
              <a:buClrTx/>
              <a:buFontTx/>
              <a:buNone/>
            </a:pPr>
            <a:r>
              <a:rPr lang="en-US" altLang="ru-RU" sz="1800" b="1" dirty="0">
                <a:solidFill>
                  <a:srgbClr val="000000"/>
                </a:solidFill>
                <a:latin typeface="Courier New" pitchFamily="49" charset="0"/>
              </a:rPr>
              <a:t>&lt;/invoice&gt;</a:t>
            </a:r>
          </a:p>
        </p:txBody>
      </p:sp>
    </p:spTree>
    <p:extLst>
      <p:ext uri="{BB962C8B-B14F-4D97-AF65-F5344CB8AC3E}">
        <p14:creationId xmlns:p14="http://schemas.microsoft.com/office/powerpoint/2010/main" val="196673822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xsl:variable</a:t>
            </a:r>
            <a:r>
              <a:rPr lang="en-US" dirty="0" smtClean="0"/>
              <a:t>&gt;</a:t>
            </a:r>
            <a:endParaRPr lang="ru-RU" dirty="0"/>
          </a:p>
        </p:txBody>
      </p:sp>
      <p:sp>
        <p:nvSpPr>
          <p:cNvPr id="3" name="Content Placeholder 2"/>
          <p:cNvSpPr>
            <a:spLocks noGrp="1"/>
          </p:cNvSpPr>
          <p:nvPr>
            <p:ph idx="1"/>
          </p:nvPr>
        </p:nvSpPr>
        <p:spPr/>
        <p:txBody>
          <a:bodyPr>
            <a:normAutofit fontScale="70000" lnSpcReduction="20000"/>
          </a:bodyPr>
          <a:lstStyle/>
          <a:p>
            <a:r>
              <a:rPr lang="ru-RU" dirty="0"/>
              <a:t>Объявляет локальную или глобальную </a:t>
            </a:r>
            <a:r>
              <a:rPr lang="ru-RU" dirty="0" smtClean="0"/>
              <a:t>переменную</a:t>
            </a:r>
            <a:endParaRPr lang="en-US" dirty="0" smtClean="0"/>
          </a:p>
          <a:p>
            <a:r>
              <a:rPr lang="ru-RU" b="1" dirty="0" smtClean="0"/>
              <a:t>Примечания</a:t>
            </a:r>
            <a:r>
              <a:rPr lang="ru-RU" dirty="0" smtClean="0"/>
              <a:t>:</a:t>
            </a:r>
          </a:p>
          <a:p>
            <a:pPr lvl="1"/>
            <a:r>
              <a:rPr lang="ru-RU" dirty="0" smtClean="0">
                <a:solidFill>
                  <a:srgbClr val="FF0000"/>
                </a:solidFill>
              </a:rPr>
              <a:t>После вычисления значение не может быть изменено</a:t>
            </a:r>
            <a:r>
              <a:rPr lang="ru-RU" dirty="0" smtClean="0"/>
              <a:t> </a:t>
            </a:r>
          </a:p>
          <a:p>
            <a:pPr lvl="1"/>
            <a:r>
              <a:rPr lang="ru-RU" dirty="0" smtClean="0"/>
              <a:t>Переменная </a:t>
            </a:r>
            <a:r>
              <a:rPr lang="ru-RU" dirty="0"/>
              <a:t>является </a:t>
            </a:r>
            <a:r>
              <a:rPr lang="ru-RU" b="1" dirty="0"/>
              <a:t>глобальной</a:t>
            </a:r>
            <a:r>
              <a:rPr lang="ru-RU" dirty="0"/>
              <a:t>, если </a:t>
            </a:r>
            <a:r>
              <a:rPr lang="ru-RU" dirty="0" smtClean="0"/>
              <a:t>она объявлена </a:t>
            </a:r>
            <a:r>
              <a:rPr lang="ru-RU" dirty="0"/>
              <a:t>как элемент верхнего уровня, и </a:t>
            </a:r>
            <a:r>
              <a:rPr lang="ru-RU" b="1" dirty="0" smtClean="0"/>
              <a:t>локальной</a:t>
            </a:r>
            <a:r>
              <a:rPr lang="ru-RU" dirty="0" smtClean="0"/>
              <a:t>, </a:t>
            </a:r>
            <a:r>
              <a:rPr lang="ru-RU" dirty="0"/>
              <a:t>если </a:t>
            </a:r>
            <a:r>
              <a:rPr lang="ru-RU" dirty="0" smtClean="0"/>
              <a:t>она объявлена </a:t>
            </a:r>
            <a:r>
              <a:rPr lang="ru-RU" dirty="0"/>
              <a:t>в шаблоне</a:t>
            </a:r>
            <a:r>
              <a:rPr lang="ru-RU" dirty="0" smtClean="0"/>
              <a:t>.</a:t>
            </a:r>
          </a:p>
          <a:p>
            <a:pPr lvl="1"/>
            <a:r>
              <a:rPr lang="ru-RU" dirty="0" smtClean="0"/>
              <a:t>Значение может быть задано в теле элемента или как значение атрибута </a:t>
            </a:r>
            <a:r>
              <a:rPr lang="en-US" dirty="0" smtClean="0">
                <a:solidFill>
                  <a:srgbClr val="7F007F"/>
                </a:solidFill>
              </a:rPr>
              <a:t>select</a:t>
            </a:r>
            <a:r>
              <a:rPr lang="en-US" dirty="0" smtClean="0"/>
              <a:t> </a:t>
            </a:r>
            <a:endParaRPr lang="ru-RU" dirty="0" smtClean="0"/>
          </a:p>
          <a:p>
            <a:pPr lvl="1"/>
            <a:r>
              <a:rPr lang="ru-RU" dirty="0" smtClean="0"/>
              <a:t>Если отсутствуют и </a:t>
            </a:r>
            <a:r>
              <a:rPr lang="ru-RU" dirty="0"/>
              <a:t>атрибут</a:t>
            </a:r>
            <a:r>
              <a:rPr lang="ru-RU" dirty="0" smtClean="0">
                <a:solidFill>
                  <a:srgbClr val="FF0000"/>
                </a:solidFill>
              </a:rPr>
              <a:t> </a:t>
            </a:r>
            <a:r>
              <a:rPr lang="en-US" dirty="0" smtClean="0">
                <a:solidFill>
                  <a:srgbClr val="7F007F"/>
                </a:solidFill>
              </a:rPr>
              <a:t>select</a:t>
            </a:r>
            <a:r>
              <a:rPr lang="ru-RU" dirty="0"/>
              <a:t> и </a:t>
            </a:r>
            <a:r>
              <a:rPr lang="ru-RU" sz="2900" dirty="0">
                <a:solidFill>
                  <a:srgbClr val="3F5FBF"/>
                </a:solidFill>
                <a:latin typeface="Consolas" panose="020B0609020204030204" pitchFamily="49" charset="0"/>
              </a:rPr>
              <a:t>контент</a:t>
            </a:r>
            <a:r>
              <a:rPr lang="ru-RU" dirty="0" smtClean="0"/>
              <a:t>, то значение переменной </a:t>
            </a:r>
            <a:r>
              <a:rPr lang="ru-RU" dirty="0" smtClean="0">
                <a:solidFill>
                  <a:srgbClr val="FF0000"/>
                </a:solidFill>
              </a:rPr>
              <a:t>пусто</a:t>
            </a:r>
            <a:endParaRPr lang="en-US" dirty="0" smtClean="0">
              <a:solidFill>
                <a:srgbClr val="FF0000"/>
              </a:solidFill>
            </a:endParaRPr>
          </a:p>
          <a:p>
            <a:pPr lvl="1"/>
            <a:r>
              <a:rPr lang="ru-RU" dirty="0" smtClean="0">
                <a:solidFill>
                  <a:srgbClr val="FF0000"/>
                </a:solidFill>
              </a:rPr>
              <a:t>Если присутствует атрибут </a:t>
            </a:r>
            <a:r>
              <a:rPr lang="en-US" dirty="0" smtClean="0">
                <a:solidFill>
                  <a:srgbClr val="7F007F"/>
                </a:solidFill>
              </a:rPr>
              <a:t>select</a:t>
            </a:r>
            <a:r>
              <a:rPr lang="ru-RU" dirty="0">
                <a:solidFill>
                  <a:srgbClr val="FF0000"/>
                </a:solidFill>
              </a:rPr>
              <a:t>,</a:t>
            </a:r>
            <a:r>
              <a:rPr lang="ru-RU" dirty="0" smtClean="0">
                <a:solidFill>
                  <a:srgbClr val="FF0000"/>
                </a:solidFill>
              </a:rPr>
              <a:t> то </a:t>
            </a:r>
            <a:r>
              <a:rPr lang="ru-RU" sz="2900" dirty="0">
                <a:solidFill>
                  <a:srgbClr val="3F5FBF"/>
                </a:solidFill>
                <a:latin typeface="Consolas" panose="020B0609020204030204" pitchFamily="49" charset="0"/>
              </a:rPr>
              <a:t>контент</a:t>
            </a:r>
            <a:r>
              <a:rPr lang="ru-RU" dirty="0" smtClean="0">
                <a:solidFill>
                  <a:srgbClr val="FF0000"/>
                </a:solidFill>
              </a:rPr>
              <a:t> недопустим</a:t>
            </a:r>
            <a:endParaRPr lang="en-US" dirty="0" smtClean="0">
              <a:solidFill>
                <a:srgbClr val="FF0000"/>
              </a:solidFill>
            </a:endParaRPr>
          </a:p>
          <a:p>
            <a:pPr marL="400050" lvl="1"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xsl:variable</a:t>
            </a:r>
            <a:r>
              <a:rPr lang="en-US" b="1" dirty="0">
                <a:solidFill>
                  <a:srgbClr val="3F7F7F"/>
                </a:solidFill>
                <a:latin typeface="Consolas" panose="020B0609020204030204" pitchFamily="49" charset="0"/>
              </a:rPr>
              <a:t> </a:t>
            </a:r>
            <a:r>
              <a:rPr lang="en-US" b="1" dirty="0">
                <a:solidFill>
                  <a:srgbClr val="7F007F"/>
                </a:solidFill>
                <a:latin typeface="Consolas" panose="020B0609020204030204" pitchFamily="49" charset="0"/>
              </a:rPr>
              <a:t>name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"name" </a:t>
            </a:r>
            <a:endParaRPr lang="en-US" b="1" i="1" dirty="0" smtClean="0">
              <a:solidFill>
                <a:srgbClr val="2A00FF"/>
              </a:solidFill>
              <a:latin typeface="Consolas" panose="020B0609020204030204" pitchFamily="49" charset="0"/>
            </a:endParaRPr>
          </a:p>
          <a:p>
            <a:pPr marL="400050" lvl="1" indent="0">
              <a:buNone/>
            </a:pPr>
            <a:r>
              <a:rPr lang="en-US" b="1" i="1" dirty="0">
                <a:solidFill>
                  <a:srgbClr val="2A00FF"/>
                </a:solidFill>
                <a:latin typeface="Consolas" panose="020B0609020204030204" pitchFamily="49" charset="0"/>
              </a:rPr>
              <a:t>	</a:t>
            </a:r>
            <a:r>
              <a:rPr lang="en-US" b="1" i="1" dirty="0" smtClean="0">
                <a:solidFill>
                  <a:srgbClr val="7F007F"/>
                </a:solidFill>
                <a:latin typeface="Consolas" panose="020B0609020204030204" pitchFamily="49" charset="0"/>
              </a:rPr>
              <a:t>select</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"expression"</a:t>
            </a:r>
            <a:r>
              <a:rPr lang="en-US" b="1" i="1" dirty="0">
                <a:solidFill>
                  <a:srgbClr val="008080"/>
                </a:solidFill>
                <a:latin typeface="Consolas" panose="020B0609020204030204" pitchFamily="49" charset="0"/>
              </a:rPr>
              <a:t>&gt;</a:t>
            </a:r>
          </a:p>
          <a:p>
            <a:pPr marL="400050" lvl="1" indent="0">
              <a:buNone/>
            </a:pPr>
            <a:r>
              <a:rPr lang="en-US" dirty="0" smtClean="0">
                <a:solidFill>
                  <a:srgbClr val="3F5FBF"/>
                </a:solidFill>
                <a:latin typeface="Consolas" panose="020B0609020204030204" pitchFamily="49" charset="0"/>
              </a:rPr>
              <a:t>	&lt;!-- </a:t>
            </a:r>
            <a:r>
              <a:rPr lang="en-US" dirty="0" err="1">
                <a:solidFill>
                  <a:srgbClr val="3F5FBF"/>
                </a:solidFill>
                <a:latin typeface="Consolas" panose="020B0609020204030204" pitchFamily="49" charset="0"/>
              </a:rPr>
              <a:t>Content:template</a:t>
            </a:r>
            <a:r>
              <a:rPr lang="en-US" dirty="0">
                <a:solidFill>
                  <a:srgbClr val="3F5FBF"/>
                </a:solidFill>
                <a:latin typeface="Consolas" panose="020B0609020204030204" pitchFamily="49" charset="0"/>
              </a:rPr>
              <a:t> --&gt;</a:t>
            </a:r>
          </a:p>
          <a:p>
            <a:pPr marL="400050" lvl="1"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xsl:variable</a:t>
            </a:r>
            <a:r>
              <a:rPr lang="en-US" b="1" dirty="0" smtClean="0">
                <a:solidFill>
                  <a:srgbClr val="008080"/>
                </a:solidFill>
                <a:latin typeface="Consolas" panose="020B0609020204030204" pitchFamily="49" charset="0"/>
              </a:rPr>
              <a:t>&gt;</a:t>
            </a:r>
            <a:endParaRPr lang="ru-RU" dirty="0" smtClean="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130</a:t>
            </a:fld>
            <a:endParaRPr lang="ru-RU"/>
          </a:p>
        </p:txBody>
      </p:sp>
    </p:spTree>
    <p:extLst>
      <p:ext uri="{BB962C8B-B14F-4D97-AF65-F5344CB8AC3E}">
        <p14:creationId xmlns:p14="http://schemas.microsoft.com/office/powerpoint/2010/main" val="136689768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smtClean="0"/>
              <a:t>xsl:element</a:t>
            </a:r>
            <a:r>
              <a:rPr lang="en-US" dirty="0" smtClean="0"/>
              <a:t>&gt;</a:t>
            </a:r>
            <a:endParaRPr lang="ru-RU" dirty="0"/>
          </a:p>
        </p:txBody>
      </p:sp>
      <p:sp>
        <p:nvSpPr>
          <p:cNvPr id="3" name="Content Placeholder 2"/>
          <p:cNvSpPr>
            <a:spLocks noGrp="1"/>
          </p:cNvSpPr>
          <p:nvPr>
            <p:ph idx="1"/>
          </p:nvPr>
        </p:nvSpPr>
        <p:spPr>
          <a:xfrm>
            <a:off x="457200" y="1946251"/>
            <a:ext cx="8229600" cy="1594765"/>
          </a:xfrm>
        </p:spPr>
        <p:txBody>
          <a:bodyPr>
            <a:normAutofit fontScale="55000" lnSpcReduction="20000"/>
          </a:bodyPr>
          <a:lstStyle/>
          <a:p>
            <a:r>
              <a:rPr lang="ru-RU" dirty="0"/>
              <a:t>Создает узел элемента в выходном </a:t>
            </a:r>
            <a:r>
              <a:rPr lang="ru-RU" dirty="0" smtClean="0"/>
              <a:t>документе</a:t>
            </a:r>
            <a:endParaRPr lang="en-US" dirty="0" smtClean="0"/>
          </a:p>
          <a:p>
            <a:pPr marL="400050" lvl="1"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xsl:element</a:t>
            </a:r>
            <a:r>
              <a:rPr lang="en-US" b="1" dirty="0">
                <a:solidFill>
                  <a:srgbClr val="3F7F7F"/>
                </a:solidFill>
                <a:latin typeface="Consolas" panose="020B0609020204030204" pitchFamily="49" charset="0"/>
              </a:rPr>
              <a:t> </a:t>
            </a:r>
            <a:r>
              <a:rPr lang="en-US" b="1" dirty="0">
                <a:solidFill>
                  <a:srgbClr val="7F007F"/>
                </a:solidFill>
                <a:latin typeface="Consolas" panose="020B0609020204030204" pitchFamily="49" charset="0"/>
              </a:rPr>
              <a:t>name</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smtClean="0">
                <a:solidFill>
                  <a:srgbClr val="2A00FF"/>
                </a:solidFill>
                <a:latin typeface="Consolas" panose="020B0609020204030204" pitchFamily="49" charset="0"/>
              </a:rPr>
              <a:t>name"</a:t>
            </a:r>
          </a:p>
          <a:p>
            <a:pPr marL="400050" lvl="1" indent="0">
              <a:buNone/>
            </a:pPr>
            <a:r>
              <a:rPr lang="en-US" b="1" i="1" dirty="0" smtClean="0">
                <a:solidFill>
                  <a:srgbClr val="2A00FF"/>
                </a:solidFill>
                <a:latin typeface="Consolas" panose="020B0609020204030204" pitchFamily="49" charset="0"/>
              </a:rPr>
              <a:t>	</a:t>
            </a:r>
            <a:r>
              <a:rPr lang="en-US" b="1" i="1" dirty="0" smtClean="0">
                <a:solidFill>
                  <a:srgbClr val="7F007F"/>
                </a:solidFill>
                <a:latin typeface="Consolas" panose="020B0609020204030204" pitchFamily="49" charset="0"/>
              </a:rPr>
              <a:t>namespace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"URI"</a:t>
            </a:r>
          </a:p>
          <a:p>
            <a:pPr marL="400050" lvl="1" indent="0">
              <a:buNone/>
            </a:pPr>
            <a:r>
              <a:rPr lang="en-US" b="1" dirty="0" smtClean="0">
                <a:solidFill>
                  <a:srgbClr val="7F007F"/>
                </a:solidFill>
                <a:latin typeface="Consolas" panose="020B0609020204030204" pitchFamily="49" charset="0"/>
              </a:rPr>
              <a:t>	use-attribute-sets</a:t>
            </a:r>
            <a:r>
              <a:rPr lang="en-US" b="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namelist</a:t>
            </a:r>
            <a:r>
              <a:rPr lang="en-US" b="1" i="1" dirty="0">
                <a:solidFill>
                  <a:srgbClr val="2A00FF"/>
                </a:solidFill>
                <a:latin typeface="Consolas" panose="020B0609020204030204" pitchFamily="49" charset="0"/>
              </a:rPr>
              <a:t>"</a:t>
            </a:r>
            <a:r>
              <a:rPr lang="en-US" b="1" i="1" dirty="0">
                <a:solidFill>
                  <a:srgbClr val="008080"/>
                </a:solidFill>
                <a:latin typeface="Consolas" panose="020B0609020204030204" pitchFamily="49" charset="0"/>
              </a:rPr>
              <a:t>&gt;</a:t>
            </a:r>
          </a:p>
          <a:p>
            <a:pPr marL="400050" lvl="1" indent="0">
              <a:buNone/>
            </a:pPr>
            <a:r>
              <a:rPr lang="en-US" dirty="0" smtClean="0">
                <a:solidFill>
                  <a:srgbClr val="3F5FBF"/>
                </a:solidFill>
                <a:latin typeface="Consolas" panose="020B0609020204030204" pitchFamily="49" charset="0"/>
              </a:rPr>
              <a:t>	&lt;!-- </a:t>
            </a:r>
            <a:r>
              <a:rPr lang="en-US" dirty="0" err="1">
                <a:solidFill>
                  <a:srgbClr val="3F5FBF"/>
                </a:solidFill>
                <a:latin typeface="Consolas" panose="020B0609020204030204" pitchFamily="49" charset="0"/>
              </a:rPr>
              <a:t>Content:template</a:t>
            </a:r>
            <a:r>
              <a:rPr lang="en-US" dirty="0">
                <a:solidFill>
                  <a:srgbClr val="3F5FBF"/>
                </a:solidFill>
                <a:latin typeface="Consolas" panose="020B0609020204030204" pitchFamily="49" charset="0"/>
              </a:rPr>
              <a:t> --&gt;</a:t>
            </a:r>
          </a:p>
          <a:p>
            <a:pPr marL="400050" lvl="1" indent="0">
              <a:buNone/>
            </a:pPr>
            <a:r>
              <a:rPr lang="en-US" b="1" dirty="0">
                <a:solidFill>
                  <a:srgbClr val="008080"/>
                </a:solidFill>
                <a:latin typeface="Consolas" panose="020B0609020204030204" pitchFamily="49" charset="0"/>
              </a:rPr>
              <a:t>&lt;/</a:t>
            </a:r>
            <a:r>
              <a:rPr lang="en-US" b="1" dirty="0" err="1">
                <a:solidFill>
                  <a:srgbClr val="3F7F7F"/>
                </a:solidFill>
                <a:latin typeface="Consolas" panose="020B0609020204030204" pitchFamily="49" charset="0"/>
              </a:rPr>
              <a:t>xsl:element</a:t>
            </a:r>
            <a:r>
              <a:rPr lang="en-US" b="1" dirty="0" smtClean="0">
                <a:solidFill>
                  <a:srgbClr val="008080"/>
                </a:solidFill>
                <a:latin typeface="Consolas" panose="020B0609020204030204" pitchFamily="49" charset="0"/>
              </a:rPr>
              <a:t>&gt;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131</a:t>
            </a:fld>
            <a:endParaRPr lang="ru-RU"/>
          </a:p>
        </p:txBody>
      </p:sp>
      <p:graphicFrame>
        <p:nvGraphicFramePr>
          <p:cNvPr id="6" name="Table 5"/>
          <p:cNvGraphicFramePr>
            <a:graphicFrameLocks noGrp="1"/>
          </p:cNvGraphicFramePr>
          <p:nvPr>
            <p:extLst>
              <p:ext uri="{D42A27DB-BD31-4B8C-83A1-F6EECF244321}">
                <p14:modId xmlns:p14="http://schemas.microsoft.com/office/powerpoint/2010/main" val="2583289736"/>
              </p:ext>
            </p:extLst>
          </p:nvPr>
        </p:nvGraphicFramePr>
        <p:xfrm>
          <a:off x="457200" y="3645024"/>
          <a:ext cx="8229600" cy="2848320"/>
        </p:xfrm>
        <a:graphic>
          <a:graphicData uri="http://schemas.openxmlformats.org/drawingml/2006/table">
            <a:tbl>
              <a:tblPr firstRow="1">
                <a:tableStyleId>{5C22544A-7EE6-4342-B048-85BDC9FD1C3A}</a:tableStyleId>
              </a:tblPr>
              <a:tblGrid>
                <a:gridCol w="1666528">
                  <a:extLst>
                    <a:ext uri="{9D8B030D-6E8A-4147-A177-3AD203B41FA5}">
                      <a16:colId xmlns:a16="http://schemas.microsoft.com/office/drawing/2014/main" val="2180630084"/>
                    </a:ext>
                  </a:extLst>
                </a:gridCol>
                <a:gridCol w="1008112">
                  <a:extLst>
                    <a:ext uri="{9D8B030D-6E8A-4147-A177-3AD203B41FA5}">
                      <a16:colId xmlns:a16="http://schemas.microsoft.com/office/drawing/2014/main" val="3666224987"/>
                    </a:ext>
                  </a:extLst>
                </a:gridCol>
                <a:gridCol w="5554960">
                  <a:extLst>
                    <a:ext uri="{9D8B030D-6E8A-4147-A177-3AD203B41FA5}">
                      <a16:colId xmlns:a16="http://schemas.microsoft.com/office/drawing/2014/main" val="631239435"/>
                    </a:ext>
                  </a:extLst>
                </a:gridCol>
              </a:tblGrid>
              <a:tr h="177617">
                <a:tc>
                  <a:txBody>
                    <a:bodyPr/>
                    <a:lstStyle/>
                    <a:p>
                      <a:pPr algn="ctr" fontAlgn="ctr"/>
                      <a:r>
                        <a:rPr lang="en-US" sz="1400" u="none" strike="noStrike">
                          <a:effectLst/>
                        </a:rPr>
                        <a:t>Attribute</a:t>
                      </a:r>
                      <a:endParaRPr lang="en-US" sz="1400" b="1" i="0" u="none" strike="noStrike">
                        <a:solidFill>
                          <a:srgbClr val="000000"/>
                        </a:solidFill>
                        <a:effectLst/>
                        <a:latin typeface="Calibri" panose="020F0502020204030204" pitchFamily="34" charset="0"/>
                      </a:endParaRPr>
                    </a:p>
                  </a:txBody>
                  <a:tcPr marL="36000" marR="36000" marT="36000" marB="36000" anchor="ctr"/>
                </a:tc>
                <a:tc>
                  <a:txBody>
                    <a:bodyPr/>
                    <a:lstStyle/>
                    <a:p>
                      <a:pPr algn="ctr" fontAlgn="ctr"/>
                      <a:r>
                        <a:rPr lang="en-US" sz="1400" u="none" strike="noStrike">
                          <a:effectLst/>
                        </a:rPr>
                        <a:t>Value</a:t>
                      </a:r>
                      <a:endParaRPr lang="en-US" sz="1400" b="1" i="0" u="none" strike="noStrike">
                        <a:solidFill>
                          <a:srgbClr val="000000"/>
                        </a:solidFill>
                        <a:effectLst/>
                        <a:latin typeface="Calibri" panose="020F0502020204030204" pitchFamily="34" charset="0"/>
                      </a:endParaRPr>
                    </a:p>
                  </a:txBody>
                  <a:tcPr marL="36000" marR="36000" marT="36000" marB="36000" anchor="ctr"/>
                </a:tc>
                <a:tc>
                  <a:txBody>
                    <a:bodyPr/>
                    <a:lstStyle/>
                    <a:p>
                      <a:pPr algn="ctr" fontAlgn="ctr"/>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2894588640"/>
                  </a:ext>
                </a:extLst>
              </a:tr>
              <a:tr h="790397">
                <a:tc>
                  <a:txBody>
                    <a:bodyPr/>
                    <a:lstStyle/>
                    <a:p>
                      <a:pPr algn="l" fontAlgn="ctr"/>
                      <a:r>
                        <a:rPr lang="en-US" sz="1400" b="1" u="none" strike="noStrike" dirty="0">
                          <a:effectLst/>
                        </a:rPr>
                        <a:t>name</a:t>
                      </a:r>
                      <a:endParaRPr lang="en-US" sz="1400" b="1"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ctr"/>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400" u="none" strike="noStrike">
                          <a:effectLst/>
                        </a:rPr>
                        <a:t>Обязательный. Задает имя создаваемого элемента (значение имени атрибута может быть установлено в выражение, которое вычисляется во время выполнения, например: &lt;xsl:element name= "{$country}" /&gt;</a:t>
                      </a:r>
                      <a:endParaRPr lang="ru-RU" sz="1400" b="0" i="0" u="none" strike="noStrike">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2005156746"/>
                  </a:ext>
                </a:extLst>
              </a:tr>
              <a:tr h="946700">
                <a:tc>
                  <a:txBody>
                    <a:bodyPr/>
                    <a:lstStyle/>
                    <a:p>
                      <a:pPr algn="l" fontAlgn="ctr"/>
                      <a:r>
                        <a:rPr lang="en-US" sz="1400" b="1" u="none" strike="noStrike" dirty="0">
                          <a:effectLst/>
                        </a:rPr>
                        <a:t>namespace</a:t>
                      </a:r>
                      <a:endParaRPr lang="en-US" sz="1400" b="1"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ctr"/>
                      <a:r>
                        <a:rPr lang="en-US" sz="1400" b="1" u="none" strike="noStrike" dirty="0">
                          <a:effectLst/>
                        </a:rPr>
                        <a:t>URI</a:t>
                      </a:r>
                      <a:endParaRPr lang="en-US" sz="1400" b="1"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400" u="none" strike="noStrike">
                          <a:effectLst/>
                        </a:rPr>
                        <a:t>Необязательный. Задает пространство имен URI элемента (значение атрибута пространства имен может быть установлена как выражение, которое вычисляется во время выполнения, например: &lt;xsl:element name="{$country}" namespace="{$someuri}"/&gt;</a:t>
                      </a:r>
                      <a:endParaRPr lang="ru-RU" sz="1400" b="0" i="0" u="none" strike="noStrike">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1692409532"/>
                  </a:ext>
                </a:extLst>
              </a:tr>
              <a:tr h="477790">
                <a:tc>
                  <a:txBody>
                    <a:bodyPr/>
                    <a:lstStyle/>
                    <a:p>
                      <a:pPr algn="l" fontAlgn="ctr"/>
                      <a:r>
                        <a:rPr lang="en-US" sz="1400" b="1" u="none" strike="noStrike">
                          <a:effectLst/>
                        </a:rPr>
                        <a:t>use-attribute-sets</a:t>
                      </a:r>
                      <a:endParaRPr lang="en-US" sz="1400" b="1" i="0" u="none" strike="noStrike">
                        <a:solidFill>
                          <a:srgbClr val="000000"/>
                        </a:solidFill>
                        <a:effectLst/>
                        <a:latin typeface="Calibri" panose="020F0502020204030204" pitchFamily="34" charset="0"/>
                      </a:endParaRPr>
                    </a:p>
                  </a:txBody>
                  <a:tcPr marL="36000" marR="36000" marT="36000" marB="36000" anchor="ctr"/>
                </a:tc>
                <a:tc>
                  <a:txBody>
                    <a:bodyPr/>
                    <a:lstStyle/>
                    <a:p>
                      <a:pPr algn="l" fontAlgn="ctr"/>
                      <a:r>
                        <a:rPr lang="en-US" sz="1400" b="1" u="none" strike="noStrike" dirty="0" err="1">
                          <a:effectLst/>
                        </a:rPr>
                        <a:t>namelist</a:t>
                      </a:r>
                      <a:endParaRPr lang="en-US" sz="1400" b="1" i="0" u="none" strike="noStrike" dirty="0">
                        <a:solidFill>
                          <a:srgbClr val="000000"/>
                        </a:solidFill>
                        <a:effectLst/>
                        <a:latin typeface="Calibri" panose="020F0502020204030204" pitchFamily="34" charset="0"/>
                      </a:endParaRPr>
                    </a:p>
                  </a:txBody>
                  <a:tcPr marL="36000" marR="36000" marT="36000" marB="36000" anchor="ctr"/>
                </a:tc>
                <a:tc>
                  <a:txBody>
                    <a:bodyPr/>
                    <a:lstStyle/>
                    <a:p>
                      <a:pPr algn="l" fontAlgn="b"/>
                      <a:r>
                        <a:rPr lang="ru-RU" sz="1400" u="none" strike="noStrike" dirty="0">
                          <a:effectLst/>
                        </a:rPr>
                        <a:t>Необязательный. Разделенный пробелами список атрибутов и их значений, которые будут добавлены к элементу</a:t>
                      </a:r>
                      <a:endParaRPr lang="ru-RU" sz="1400" b="0" i="0" u="none" strike="noStrike" dirty="0">
                        <a:solidFill>
                          <a:srgbClr val="000000"/>
                        </a:solidFill>
                        <a:effectLst/>
                        <a:latin typeface="Calibri" panose="020F0502020204030204" pitchFamily="34" charset="0"/>
                      </a:endParaRPr>
                    </a:p>
                  </a:txBody>
                  <a:tcPr marL="36000" marR="36000" marT="36000" marB="36000" anchor="ctr"/>
                </a:tc>
                <a:extLst>
                  <a:ext uri="{0D108BD9-81ED-4DB2-BD59-A6C34878D82A}">
                    <a16:rowId xmlns:a16="http://schemas.microsoft.com/office/drawing/2014/main" val="1625075099"/>
                  </a:ext>
                </a:extLst>
              </a:tr>
            </a:tbl>
          </a:graphicData>
        </a:graphic>
      </p:graphicFrame>
    </p:spTree>
    <p:extLst>
      <p:ext uri="{BB962C8B-B14F-4D97-AF65-F5344CB8AC3E}">
        <p14:creationId xmlns:p14="http://schemas.microsoft.com/office/powerpoint/2010/main" val="34054517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435280" cy="5707509"/>
          </a:xfrm>
        </p:spPr>
        <p:txBody>
          <a:bodyPr>
            <a:normAutofit fontScale="85000" lnSpcReduction="20000"/>
          </a:bodyPr>
          <a:lstStyle/>
          <a:p>
            <a:pPr marL="0" indent="0">
              <a:buNone/>
            </a:pPr>
            <a:r>
              <a:rPr lang="en-US" sz="2400" b="1" dirty="0" smtClean="0">
                <a:solidFill>
                  <a:srgbClr val="008080"/>
                </a:solidFill>
                <a:latin typeface="Consolas" panose="020B0609020204030204" pitchFamily="49" charset="0"/>
              </a:rPr>
              <a:t>&lt;</a:t>
            </a:r>
            <a:r>
              <a:rPr lang="en-US" sz="2400" b="1" dirty="0" err="1">
                <a:solidFill>
                  <a:srgbClr val="3F7F7F"/>
                </a:solidFill>
                <a:latin typeface="Consolas" panose="020B0609020204030204" pitchFamily="49" charset="0"/>
              </a:rPr>
              <a:t>xsl:template</a:t>
            </a:r>
            <a:r>
              <a:rPr lang="en-US" sz="2400" b="1" dirty="0">
                <a:solidFill>
                  <a:srgbClr val="3F7F7F"/>
                </a:solidFill>
                <a:latin typeface="Consolas" panose="020B0609020204030204" pitchFamily="49" charset="0"/>
              </a:rPr>
              <a:t> </a:t>
            </a:r>
            <a:r>
              <a:rPr lang="en-US" sz="2400" b="1" dirty="0">
                <a:solidFill>
                  <a:srgbClr val="7F007F"/>
                </a:solidFill>
                <a:latin typeface="Consolas" panose="020B0609020204030204" pitchFamily="49" charset="0"/>
              </a:rPr>
              <a:t>match</a:t>
            </a:r>
            <a:r>
              <a:rPr lang="en-US" sz="2400" b="1" dirty="0">
                <a:solidFill>
                  <a:srgbClr val="000000"/>
                </a:solidFill>
                <a:latin typeface="Consolas" panose="020B0609020204030204" pitchFamily="49" charset="0"/>
              </a:rPr>
              <a:t>=</a:t>
            </a:r>
            <a:r>
              <a:rPr lang="en-US" sz="2400" b="1" i="1" dirty="0">
                <a:solidFill>
                  <a:srgbClr val="2A00FF"/>
                </a:solidFill>
                <a:latin typeface="Consolas" panose="020B0609020204030204" pitchFamily="49" charset="0"/>
              </a:rPr>
              <a:t>"</a:t>
            </a:r>
            <a:r>
              <a:rPr lang="en-US" sz="2400" b="1" i="1" dirty="0" err="1">
                <a:solidFill>
                  <a:srgbClr val="2A00FF"/>
                </a:solidFill>
                <a:latin typeface="Consolas" panose="020B0609020204030204" pitchFamily="49" charset="0"/>
              </a:rPr>
              <a:t>tns:author</a:t>
            </a:r>
            <a:r>
              <a:rPr lang="en-US" sz="2400" b="1" i="1" dirty="0">
                <a:solidFill>
                  <a:srgbClr val="2A00FF"/>
                </a:solidFill>
                <a:latin typeface="Consolas" panose="020B0609020204030204" pitchFamily="49" charset="0"/>
              </a:rPr>
              <a:t>"</a:t>
            </a:r>
            <a:r>
              <a:rPr lang="en-US" sz="2400" b="1" i="1" dirty="0">
                <a:solidFill>
                  <a:srgbClr val="008080"/>
                </a:solidFill>
                <a:latin typeface="Consolas" panose="020B0609020204030204" pitchFamily="49" charset="0"/>
              </a:rPr>
              <a:t>&gt;</a:t>
            </a:r>
          </a:p>
          <a:p>
            <a:pPr marL="400050" lvl="1" indent="0">
              <a:buNone/>
            </a:pPr>
            <a:r>
              <a:rPr lang="en-US" sz="2000" dirty="0">
                <a:solidFill>
                  <a:srgbClr val="000000"/>
                </a:solidFill>
                <a:latin typeface="Consolas" panose="020B0609020204030204" pitchFamily="49" charset="0"/>
              </a:rPr>
              <a:t>Author:</a:t>
            </a:r>
          </a:p>
          <a:p>
            <a:pPr marL="400050" lvl="1" indent="0">
              <a:buNone/>
            </a:pPr>
            <a:r>
              <a:rPr lang="en-US" sz="2000" b="1" dirty="0">
                <a:solidFill>
                  <a:srgbClr val="008080"/>
                </a:solidFill>
                <a:latin typeface="Consolas" panose="020B0609020204030204" pitchFamily="49" charset="0"/>
              </a:rPr>
              <a:t>&lt;</a:t>
            </a:r>
            <a:r>
              <a:rPr lang="en-US" sz="2000" b="1" dirty="0" err="1">
                <a:solidFill>
                  <a:srgbClr val="3F7F7F"/>
                </a:solidFill>
                <a:latin typeface="Consolas" panose="020B0609020204030204" pitchFamily="49" charset="0"/>
              </a:rPr>
              <a:t>xsl:element</a:t>
            </a:r>
            <a:r>
              <a:rPr lang="en-US" sz="2000" b="1" dirty="0">
                <a:solidFill>
                  <a:srgbClr val="3F7F7F"/>
                </a:solidFill>
                <a:latin typeface="Consolas" panose="020B0609020204030204" pitchFamily="49" charset="0"/>
              </a:rPr>
              <a:t> </a:t>
            </a:r>
            <a:r>
              <a:rPr lang="en-US" sz="2000" b="1" dirty="0">
                <a:solidFill>
                  <a:srgbClr val="7F007F"/>
                </a:solidFill>
                <a:latin typeface="Consolas" panose="020B0609020204030204" pitchFamily="49" charset="0"/>
              </a:rPr>
              <a:t>name</a:t>
            </a:r>
            <a:r>
              <a:rPr lang="en-US" sz="2000" b="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"name" </a:t>
            </a:r>
            <a:r>
              <a:rPr lang="en-US" sz="2000" b="1" i="1" dirty="0">
                <a:solidFill>
                  <a:srgbClr val="7F007F"/>
                </a:solidFill>
                <a:latin typeface="Consolas" panose="020B0609020204030204" pitchFamily="49" charset="0"/>
              </a:rPr>
              <a:t>namespace</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"URI"</a:t>
            </a:r>
            <a:r>
              <a:rPr lang="en-US" sz="2000" b="1" i="1" dirty="0">
                <a:solidFill>
                  <a:srgbClr val="008080"/>
                </a:solidFill>
                <a:latin typeface="Consolas" panose="020B0609020204030204" pitchFamily="49" charset="0"/>
              </a:rPr>
              <a:t>&gt;</a:t>
            </a:r>
          </a:p>
          <a:p>
            <a:pPr marL="400050" lvl="1" indent="0">
              <a:buNone/>
            </a:pPr>
            <a:r>
              <a:rPr lang="en-US" sz="2000" b="1" dirty="0" smtClean="0">
                <a:solidFill>
                  <a:srgbClr val="008080"/>
                </a:solidFill>
                <a:latin typeface="Consolas" panose="020B0609020204030204" pitchFamily="49" charset="0"/>
              </a:rPr>
              <a:t>	&lt;</a:t>
            </a:r>
            <a:r>
              <a:rPr lang="en-US" sz="2000" b="1" dirty="0" err="1">
                <a:solidFill>
                  <a:srgbClr val="3F7F7F"/>
                </a:solidFill>
                <a:latin typeface="Consolas" panose="020B0609020204030204" pitchFamily="49" charset="0"/>
              </a:rPr>
              <a:t>xsl:attribute</a:t>
            </a:r>
            <a:r>
              <a:rPr lang="en-US" sz="2000" b="1" dirty="0">
                <a:solidFill>
                  <a:srgbClr val="3F7F7F"/>
                </a:solidFill>
                <a:latin typeface="Consolas" panose="020B0609020204030204" pitchFamily="49" charset="0"/>
              </a:rPr>
              <a:t> </a:t>
            </a:r>
            <a:r>
              <a:rPr lang="en-US" sz="2000" b="1" dirty="0">
                <a:solidFill>
                  <a:srgbClr val="7F007F"/>
                </a:solidFill>
                <a:latin typeface="Consolas" panose="020B0609020204030204" pitchFamily="49" charset="0"/>
              </a:rPr>
              <a:t>name</a:t>
            </a:r>
            <a:r>
              <a:rPr lang="en-US" sz="2000" b="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"id"</a:t>
            </a:r>
            <a:r>
              <a:rPr lang="en-US" sz="2000" b="1" i="1" dirty="0">
                <a:solidFill>
                  <a:srgbClr val="008080"/>
                </a:solidFill>
                <a:latin typeface="Consolas" panose="020B0609020204030204" pitchFamily="49" charset="0"/>
              </a:rPr>
              <a:t>&gt;</a:t>
            </a:r>
            <a:r>
              <a:rPr lang="en-US" sz="2000" b="1" i="1" dirty="0">
                <a:solidFill>
                  <a:srgbClr val="000000"/>
                </a:solidFill>
                <a:latin typeface="Consolas" panose="020B0609020204030204" pitchFamily="49" charset="0"/>
              </a:rPr>
              <a:t>0</a:t>
            </a:r>
            <a:r>
              <a:rPr lang="en-US" sz="2000" b="1" i="1" dirty="0">
                <a:solidFill>
                  <a:srgbClr val="008080"/>
                </a:solidFill>
                <a:latin typeface="Consolas" panose="020B0609020204030204" pitchFamily="49" charset="0"/>
              </a:rPr>
              <a:t>&lt;/</a:t>
            </a:r>
            <a:r>
              <a:rPr lang="en-US" sz="2000" b="1" i="1" dirty="0" err="1">
                <a:solidFill>
                  <a:srgbClr val="3F7F7F"/>
                </a:solidFill>
                <a:latin typeface="Consolas" panose="020B0609020204030204" pitchFamily="49" charset="0"/>
              </a:rPr>
              <a:t>xsl:attribute</a:t>
            </a:r>
            <a:r>
              <a:rPr lang="en-US" sz="2000" b="1" i="1" dirty="0">
                <a:solidFill>
                  <a:srgbClr val="008080"/>
                </a:solidFill>
                <a:latin typeface="Consolas" panose="020B0609020204030204" pitchFamily="49" charset="0"/>
              </a:rPr>
              <a:t>&gt;</a:t>
            </a:r>
          </a:p>
          <a:p>
            <a:pPr marL="400050" lvl="1" indent="0">
              <a:buNone/>
            </a:pPr>
            <a:r>
              <a:rPr lang="en-US" sz="2000" b="1" dirty="0" smtClean="0">
                <a:solidFill>
                  <a:srgbClr val="008080"/>
                </a:solidFill>
                <a:latin typeface="Consolas" panose="020B0609020204030204" pitchFamily="49" charset="0"/>
              </a:rPr>
              <a:t>	&lt;</a:t>
            </a:r>
            <a:r>
              <a:rPr lang="en-US" sz="2000" b="1" dirty="0" err="1">
                <a:solidFill>
                  <a:srgbClr val="3F7F7F"/>
                </a:solidFill>
                <a:latin typeface="Consolas" panose="020B0609020204030204" pitchFamily="49" charset="0"/>
              </a:rPr>
              <a:t>xsl:value-of</a:t>
            </a:r>
            <a:r>
              <a:rPr lang="en-US" sz="2000" b="1" dirty="0">
                <a:solidFill>
                  <a:srgbClr val="3F7F7F"/>
                </a:solidFill>
                <a:latin typeface="Consolas" panose="020B0609020204030204" pitchFamily="49" charset="0"/>
              </a:rPr>
              <a:t> </a:t>
            </a:r>
            <a:r>
              <a:rPr lang="en-US" sz="2000" b="1" dirty="0">
                <a:solidFill>
                  <a:srgbClr val="7F007F"/>
                </a:solidFill>
                <a:latin typeface="Consolas" panose="020B0609020204030204" pitchFamily="49" charset="0"/>
              </a:rPr>
              <a:t>select</a:t>
            </a:r>
            <a:r>
              <a:rPr lang="en-US" sz="2000" b="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 </a:t>
            </a:r>
            <a:r>
              <a:rPr lang="en-US" sz="2000" b="1" i="1" dirty="0">
                <a:solidFill>
                  <a:srgbClr val="008080"/>
                </a:solidFill>
                <a:latin typeface="Consolas" panose="020B0609020204030204" pitchFamily="49" charset="0"/>
              </a:rPr>
              <a:t>/&gt;</a:t>
            </a:r>
          </a:p>
          <a:p>
            <a:pPr marL="400050" lvl="1" indent="0">
              <a:buNone/>
            </a:pPr>
            <a:r>
              <a:rPr lang="en-US" sz="2000" b="1" dirty="0">
                <a:solidFill>
                  <a:srgbClr val="008080"/>
                </a:solidFill>
                <a:latin typeface="Consolas" panose="020B0609020204030204" pitchFamily="49" charset="0"/>
              </a:rPr>
              <a:t>&lt;/</a:t>
            </a:r>
            <a:r>
              <a:rPr lang="en-US" sz="2000" b="1" dirty="0" err="1">
                <a:solidFill>
                  <a:srgbClr val="3F7F7F"/>
                </a:solidFill>
                <a:latin typeface="Consolas" panose="020B0609020204030204" pitchFamily="49" charset="0"/>
              </a:rPr>
              <a:t>xsl:element</a:t>
            </a:r>
            <a:r>
              <a:rPr lang="en-US" sz="2000" b="1" dirty="0">
                <a:solidFill>
                  <a:srgbClr val="008080"/>
                </a:solidFill>
                <a:latin typeface="Consolas" panose="020B0609020204030204" pitchFamily="49" charset="0"/>
              </a:rPr>
              <a:t>&gt;</a:t>
            </a:r>
            <a:r>
              <a:rPr lang="en-US" sz="2000" b="1" dirty="0">
                <a:solidFill>
                  <a:srgbClr val="000000"/>
                </a:solidFill>
                <a:latin typeface="Consolas" panose="020B0609020204030204" pitchFamily="49" charset="0"/>
              </a:rPr>
              <a:t> </a:t>
            </a:r>
          </a:p>
          <a:p>
            <a:pPr marL="0" indent="0">
              <a:buNone/>
            </a:pPr>
            <a:r>
              <a:rPr lang="en-US" sz="2400" b="1" dirty="0">
                <a:solidFill>
                  <a:srgbClr val="008080"/>
                </a:solidFill>
                <a:latin typeface="Consolas" panose="020B0609020204030204" pitchFamily="49" charset="0"/>
              </a:rPr>
              <a:t>&lt;/</a:t>
            </a:r>
            <a:r>
              <a:rPr lang="en-US" sz="2400" b="1" dirty="0" err="1">
                <a:solidFill>
                  <a:srgbClr val="3F7F7F"/>
                </a:solidFill>
                <a:latin typeface="Consolas" panose="020B0609020204030204" pitchFamily="49" charset="0"/>
              </a:rPr>
              <a:t>xsl:template</a:t>
            </a:r>
            <a:r>
              <a:rPr lang="en-US" sz="2400" b="1" dirty="0" smtClean="0">
                <a:solidFill>
                  <a:srgbClr val="008080"/>
                </a:solidFill>
                <a:latin typeface="Consolas" panose="020B0609020204030204" pitchFamily="49" charset="0"/>
              </a:rPr>
              <a:t>&gt;</a:t>
            </a:r>
          </a:p>
          <a:p>
            <a:pPr marL="0" indent="0">
              <a:buNone/>
            </a:pPr>
            <a:r>
              <a:rPr lang="en-US" dirty="0"/>
              <a:t>--------------------------------</a:t>
            </a:r>
          </a:p>
          <a:p>
            <a:pPr marL="0" indent="0">
              <a:buNone/>
            </a:pPr>
            <a:r>
              <a:rPr lang="en-US" sz="2400" dirty="0">
                <a:latin typeface="Consolas" panose="020B0609020204030204" pitchFamily="49" charset="0"/>
                <a:cs typeface="Consolas" panose="020B0609020204030204" pitchFamily="49" charset="0"/>
              </a:rPr>
              <a:t>Author:</a:t>
            </a:r>
            <a:endParaRPr lang="en-US" sz="2000" dirty="0" smtClean="0">
              <a:solidFill>
                <a:srgbClr val="008080"/>
              </a:solidFill>
              <a:latin typeface="Consolas" panose="020B0609020204030204" pitchFamily="49" charset="0"/>
              <a:cs typeface="Consolas" panose="020B0609020204030204" pitchFamily="49" charset="0"/>
            </a:endParaRPr>
          </a:p>
          <a:p>
            <a:pPr marL="0" indent="0">
              <a:buNone/>
            </a:pPr>
            <a:r>
              <a:rPr lang="en-US" sz="2400" dirty="0" smtClean="0">
                <a:solidFill>
                  <a:srgbClr val="008080"/>
                </a:solidFill>
                <a:latin typeface="Consolas" panose="020B0609020204030204" pitchFamily="49" charset="0"/>
              </a:rPr>
              <a:t>&lt;</a:t>
            </a:r>
            <a:r>
              <a:rPr lang="en-US" sz="2400" dirty="0" smtClean="0">
                <a:solidFill>
                  <a:srgbClr val="3F7F7F"/>
                </a:solidFill>
                <a:latin typeface="Consolas" panose="020B0609020204030204" pitchFamily="49" charset="0"/>
              </a:rPr>
              <a:t>ns0:name </a:t>
            </a:r>
            <a:r>
              <a:rPr lang="en-US" sz="2400" dirty="0" smtClean="0">
                <a:solidFill>
                  <a:srgbClr val="7F007F"/>
                </a:solidFill>
                <a:latin typeface="Consolas" panose="020B0609020204030204" pitchFamily="49" charset="0"/>
              </a:rPr>
              <a:t>xmlns:ns0</a:t>
            </a:r>
            <a:r>
              <a:rPr lang="en-US" sz="2400" dirty="0" smtClean="0">
                <a:solidFill>
                  <a:srgbClr val="000000"/>
                </a:solidFill>
                <a:latin typeface="Consolas" panose="020B0609020204030204" pitchFamily="49" charset="0"/>
              </a:rPr>
              <a:t>=</a:t>
            </a:r>
            <a:r>
              <a:rPr lang="en-US" sz="2400" i="1" dirty="0" smtClean="0">
                <a:solidFill>
                  <a:srgbClr val="2A00FF"/>
                </a:solidFill>
                <a:latin typeface="Consolas" panose="020B0609020204030204" pitchFamily="49" charset="0"/>
              </a:rPr>
              <a:t>"URI" </a:t>
            </a:r>
            <a:r>
              <a:rPr lang="en-US" sz="2400" i="1" dirty="0" smtClean="0">
                <a:solidFill>
                  <a:srgbClr val="7F007F"/>
                </a:solidFill>
                <a:latin typeface="Consolas" panose="020B0609020204030204" pitchFamily="49" charset="0"/>
              </a:rPr>
              <a:t>id</a:t>
            </a:r>
            <a:r>
              <a:rPr lang="en-US" sz="2400" i="1" dirty="0" smtClean="0">
                <a:solidFill>
                  <a:srgbClr val="000000"/>
                </a:solidFill>
                <a:latin typeface="Consolas" panose="020B0609020204030204" pitchFamily="49" charset="0"/>
              </a:rPr>
              <a:t>=</a:t>
            </a:r>
            <a:r>
              <a:rPr lang="en-US" sz="2400" i="1" dirty="0" smtClean="0">
                <a:solidFill>
                  <a:srgbClr val="2A00FF"/>
                </a:solidFill>
                <a:latin typeface="Consolas" panose="020B0609020204030204" pitchFamily="49" charset="0"/>
              </a:rPr>
              <a:t>"0"</a:t>
            </a:r>
            <a:r>
              <a:rPr lang="en-US" sz="2400" i="1" dirty="0" smtClean="0">
                <a:solidFill>
                  <a:srgbClr val="008080"/>
                </a:solidFill>
                <a:latin typeface="Consolas" panose="020B0609020204030204" pitchFamily="49" charset="0"/>
              </a:rPr>
              <a:t>&gt;</a:t>
            </a:r>
            <a:r>
              <a:rPr lang="ru-RU" sz="2400" i="1" dirty="0" smtClean="0">
                <a:solidFill>
                  <a:srgbClr val="000000"/>
                </a:solidFill>
                <a:latin typeface="Consolas" panose="020B0609020204030204" pitchFamily="49" charset="0"/>
              </a:rPr>
              <a:t>Он же</a:t>
            </a:r>
            <a:r>
              <a:rPr lang="ru-RU" sz="2400" i="1" dirty="0" smtClean="0">
                <a:solidFill>
                  <a:srgbClr val="008080"/>
                </a:solidFill>
                <a:latin typeface="Consolas" panose="020B0609020204030204" pitchFamily="49" charset="0"/>
              </a:rPr>
              <a:t>&lt;/</a:t>
            </a:r>
            <a:r>
              <a:rPr lang="en-US" sz="2400" i="1" dirty="0" smtClean="0">
                <a:solidFill>
                  <a:srgbClr val="3F7F7F"/>
                </a:solidFill>
                <a:latin typeface="Consolas" panose="020B0609020204030204" pitchFamily="49" charset="0"/>
              </a:rPr>
              <a:t>ns0:name</a:t>
            </a:r>
            <a:r>
              <a:rPr lang="en-US" sz="2400" i="1" dirty="0" smtClean="0">
                <a:solidFill>
                  <a:srgbClr val="008080"/>
                </a:solidFill>
                <a:latin typeface="Consolas" panose="020B0609020204030204" pitchFamily="49" charset="0"/>
              </a:rPr>
              <a:t>&gt;</a:t>
            </a:r>
            <a:endParaRPr lang="ru-RU" sz="2400" i="1" dirty="0" smtClean="0">
              <a:solidFill>
                <a:srgbClr val="008080"/>
              </a:solidFill>
              <a:latin typeface="Consolas" panose="020B0609020204030204" pitchFamily="49" charset="0"/>
            </a:endParaRPr>
          </a:p>
          <a:p>
            <a:pPr marL="0" indent="0">
              <a:buNone/>
            </a:pPr>
            <a:r>
              <a:rPr lang="ru-RU" sz="2400" dirty="0" smtClean="0">
                <a:solidFill>
                  <a:srgbClr val="008080"/>
                </a:solidFill>
                <a:latin typeface="Consolas" panose="020B0609020204030204" pitchFamily="49" charset="0"/>
              </a:rPr>
              <a:t>	</a:t>
            </a:r>
            <a:r>
              <a:rPr lang="en-US" sz="2400" dirty="0" smtClean="0">
                <a:solidFill>
                  <a:srgbClr val="008080"/>
                </a:solidFill>
                <a:latin typeface="Consolas" panose="020B0609020204030204" pitchFamily="49" charset="0"/>
              </a:rPr>
              <a:t>...</a:t>
            </a:r>
            <a:endParaRPr lang="ru-RU" sz="2400" dirty="0" smtClean="0">
              <a:solidFill>
                <a:srgbClr val="008080"/>
              </a:solidFill>
              <a:latin typeface="Consolas" panose="020B0609020204030204" pitchFamily="49" charset="0"/>
            </a:endParaRPr>
          </a:p>
          <a:p>
            <a:pPr marL="0" indent="0">
              <a:buNone/>
            </a:pPr>
            <a:r>
              <a:rPr lang="en-US" sz="2400" dirty="0" smtClean="0">
                <a:solidFill>
                  <a:srgbClr val="008080"/>
                </a:solidFill>
                <a:latin typeface="Consolas" panose="020B0609020204030204" pitchFamily="49" charset="0"/>
              </a:rPr>
              <a:t>&lt;</a:t>
            </a:r>
            <a:r>
              <a:rPr lang="en-US" sz="2400" dirty="0">
                <a:solidFill>
                  <a:srgbClr val="3F7F7F"/>
                </a:solidFill>
                <a:latin typeface="Consolas" panose="020B0609020204030204" pitchFamily="49" charset="0"/>
              </a:rPr>
              <a:t>ns0:name </a:t>
            </a:r>
            <a:r>
              <a:rPr lang="en-US" sz="2400" i="1" dirty="0" smtClean="0">
                <a:solidFill>
                  <a:srgbClr val="7F007F"/>
                </a:solidFill>
                <a:latin typeface="Consolas" panose="020B0609020204030204" pitchFamily="49" charset="0"/>
              </a:rPr>
              <a:t>id</a:t>
            </a:r>
            <a:r>
              <a:rPr lang="en-US" sz="2400" i="1"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"0"</a:t>
            </a:r>
            <a:r>
              <a:rPr lang="en-US" sz="2400" i="1" dirty="0">
                <a:solidFill>
                  <a:srgbClr val="008080"/>
                </a:solidFill>
                <a:latin typeface="Consolas" panose="020B0609020204030204" pitchFamily="49" charset="0"/>
              </a:rPr>
              <a:t>&gt;</a:t>
            </a:r>
            <a:r>
              <a:rPr lang="ru-RU" sz="2400" i="1" dirty="0" smtClean="0">
                <a:solidFill>
                  <a:srgbClr val="000000"/>
                </a:solidFill>
                <a:latin typeface="Consolas" panose="020B0609020204030204" pitchFamily="49" charset="0"/>
              </a:rPr>
              <a:t>Она </a:t>
            </a:r>
            <a:r>
              <a:rPr lang="ru-RU" sz="2400" i="1" dirty="0">
                <a:solidFill>
                  <a:srgbClr val="000000"/>
                </a:solidFill>
                <a:latin typeface="Consolas" panose="020B0609020204030204" pitchFamily="49" charset="0"/>
              </a:rPr>
              <a:t>же</a:t>
            </a:r>
            <a:r>
              <a:rPr lang="ru-RU" sz="2400" i="1" dirty="0">
                <a:solidFill>
                  <a:srgbClr val="008080"/>
                </a:solidFill>
                <a:latin typeface="Consolas" panose="020B0609020204030204" pitchFamily="49" charset="0"/>
              </a:rPr>
              <a:t>&lt;/</a:t>
            </a:r>
            <a:r>
              <a:rPr lang="en-US" sz="2400" i="1" dirty="0">
                <a:solidFill>
                  <a:srgbClr val="3F7F7F"/>
                </a:solidFill>
                <a:latin typeface="Consolas" panose="020B0609020204030204" pitchFamily="49" charset="0"/>
              </a:rPr>
              <a:t>ns0:name</a:t>
            </a:r>
            <a:r>
              <a:rPr lang="en-US" sz="2400" i="1" dirty="0">
                <a:solidFill>
                  <a:srgbClr val="008080"/>
                </a:solidFill>
                <a:latin typeface="Consolas" panose="020B0609020204030204" pitchFamily="49" charset="0"/>
              </a:rPr>
              <a:t>&gt;</a:t>
            </a:r>
          </a:p>
          <a:p>
            <a:pPr marL="0" indent="0">
              <a:buNone/>
            </a:pPr>
            <a:endParaRPr lang="en-US" sz="2400" i="1" dirty="0" smtClean="0">
              <a:solidFill>
                <a:srgbClr val="008080"/>
              </a:solidFill>
              <a:latin typeface="Consolas" panose="020B0609020204030204" pitchFamily="49" charset="0"/>
            </a:endParaRPr>
          </a:p>
          <a:p>
            <a:pPr marL="0" indent="0">
              <a:buNone/>
            </a:pPr>
            <a:r>
              <a:rPr lang="ru-RU" b="1" dirty="0" smtClean="0"/>
              <a:t>Примечание:</a:t>
            </a:r>
          </a:p>
          <a:p>
            <a:pPr marL="400050" lvl="1" indent="0">
              <a:buNone/>
            </a:pPr>
            <a:r>
              <a:rPr lang="ru-RU" dirty="0" smtClean="0"/>
              <a:t>Если указанный </a:t>
            </a:r>
            <a:r>
              <a:rPr lang="en-US" b="1" dirty="0" smtClean="0"/>
              <a:t>namespace</a:t>
            </a:r>
            <a:r>
              <a:rPr lang="en-US" dirty="0" smtClean="0"/>
              <a:t> </a:t>
            </a:r>
            <a:r>
              <a:rPr lang="ru-RU" dirty="0" smtClean="0"/>
              <a:t>не был определён, то он определяется в этом элементе.</a:t>
            </a:r>
          </a:p>
          <a:p>
            <a:pPr marL="400050" lvl="1" indent="0">
              <a:buNone/>
            </a:pPr>
            <a:r>
              <a:rPr lang="ru-RU" dirty="0" smtClean="0"/>
              <a:t>Дальнейшие добавляемые элементы с этим </a:t>
            </a:r>
            <a:r>
              <a:rPr lang="en-US" dirty="0" smtClean="0"/>
              <a:t>namespace</a:t>
            </a:r>
            <a:r>
              <a:rPr lang="ru-RU" dirty="0" smtClean="0"/>
              <a:t> будут иметь только сгенерированный префикс</a:t>
            </a:r>
            <a:endParaRPr lang="en-US" dirty="0"/>
          </a:p>
          <a:p>
            <a:pPr marL="0" indent="0">
              <a:buNone/>
            </a:pPr>
            <a:endParaRPr lang="en-US" sz="2400" b="1" dirty="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132</a:t>
            </a:fld>
            <a:endParaRPr lang="ru-RU"/>
          </a:p>
        </p:txBody>
      </p:sp>
    </p:spTree>
    <p:extLst>
      <p:ext uri="{BB962C8B-B14F-4D97-AF65-F5344CB8AC3E}">
        <p14:creationId xmlns:p14="http://schemas.microsoft.com/office/powerpoint/2010/main" val="7369506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Пространства имён</a:t>
            </a:r>
            <a:endParaRPr lang="uk-UA" dirty="0"/>
          </a:p>
        </p:txBody>
      </p:sp>
      <p:sp>
        <p:nvSpPr>
          <p:cNvPr id="3" name="Объект 2"/>
          <p:cNvSpPr>
            <a:spLocks noGrp="1"/>
          </p:cNvSpPr>
          <p:nvPr>
            <p:ph idx="1"/>
          </p:nvPr>
        </p:nvSpPr>
        <p:spPr/>
        <p:txBody>
          <a:bodyPr>
            <a:normAutofit fontScale="70000" lnSpcReduction="20000"/>
          </a:bodyPr>
          <a:lstStyle/>
          <a:p>
            <a:r>
              <a:rPr lang="ru-RU" dirty="0" smtClean="0"/>
              <a:t>Если </a:t>
            </a:r>
            <a:r>
              <a:rPr lang="en-US" dirty="0" smtClean="0"/>
              <a:t>XML-</a:t>
            </a:r>
            <a:r>
              <a:rPr lang="ru-RU" dirty="0" smtClean="0"/>
              <a:t>документ содержит определения </a:t>
            </a:r>
            <a:r>
              <a:rPr lang="en-US" dirty="0" smtClean="0"/>
              <a:t>namespace</a:t>
            </a:r>
            <a:r>
              <a:rPr lang="ru-RU" dirty="0" smtClean="0"/>
              <a:t>, то их можно определить в корневом элементе </a:t>
            </a:r>
            <a:r>
              <a:rPr lang="en-US" dirty="0" smtClean="0"/>
              <a:t>XSLT</a:t>
            </a:r>
            <a:endParaRPr lang="ru-RU" dirty="0" smtClean="0"/>
          </a:p>
          <a:p>
            <a:r>
              <a:rPr lang="ru-RU" dirty="0" smtClean="0"/>
              <a:t>Определяемое(</a:t>
            </a:r>
            <a:r>
              <a:rPr lang="ru-RU" dirty="0" err="1" smtClean="0"/>
              <a:t>ые</a:t>
            </a:r>
            <a:r>
              <a:rPr lang="ru-RU" dirty="0" smtClean="0"/>
              <a:t>) пространство имён </a:t>
            </a:r>
            <a:r>
              <a:rPr lang="ru-RU" b="1" dirty="0" smtClean="0">
                <a:solidFill>
                  <a:srgbClr val="FF0000"/>
                </a:solidFill>
              </a:rPr>
              <a:t>НЕ</a:t>
            </a:r>
            <a:r>
              <a:rPr lang="ru-RU" dirty="0" smtClean="0">
                <a:solidFill>
                  <a:srgbClr val="FF0000"/>
                </a:solidFill>
              </a:rPr>
              <a:t> должно быть по умолчанию</a:t>
            </a:r>
          </a:p>
          <a:p>
            <a:r>
              <a:rPr lang="ru-RU" dirty="0" smtClean="0"/>
              <a:t>Поиск элементов </a:t>
            </a:r>
            <a:r>
              <a:rPr lang="ru-RU" dirty="0" smtClean="0">
                <a:solidFill>
                  <a:srgbClr val="FF0000"/>
                </a:solidFill>
              </a:rPr>
              <a:t>должен осуществляться с указанием префикса</a:t>
            </a:r>
          </a:p>
          <a:p>
            <a:pPr marL="457200" lvl="1" indent="0">
              <a:buNone/>
            </a:pPr>
            <a:r>
              <a:rPr lang="en-US" b="1" dirty="0">
                <a:solidFill>
                  <a:srgbClr val="008080"/>
                </a:solidFill>
                <a:latin typeface="Consolas"/>
              </a:rPr>
              <a:t>&lt;</a:t>
            </a:r>
            <a:r>
              <a:rPr lang="en-US" b="1" dirty="0" err="1">
                <a:solidFill>
                  <a:srgbClr val="3F7F7F"/>
                </a:solidFill>
                <a:highlight>
                  <a:srgbClr val="D4D4D4"/>
                </a:highlight>
                <a:latin typeface="Consolas"/>
              </a:rPr>
              <a:t>xsl:stylesheet</a:t>
            </a:r>
            <a:r>
              <a:rPr lang="en-US" b="1" dirty="0">
                <a:solidFill>
                  <a:srgbClr val="3F7F7F"/>
                </a:solidFill>
                <a:highlight>
                  <a:srgbClr val="D4D4D4"/>
                </a:highlight>
                <a:latin typeface="Consolas"/>
              </a:rPr>
              <a:t> </a:t>
            </a:r>
            <a:r>
              <a:rPr lang="en-US" b="1" dirty="0">
                <a:solidFill>
                  <a:srgbClr val="7F007F"/>
                </a:solidFill>
                <a:highlight>
                  <a:srgbClr val="D4D4D4"/>
                </a:highlight>
                <a:latin typeface="Consolas"/>
              </a:rPr>
              <a:t>version</a:t>
            </a:r>
            <a:r>
              <a:rPr lang="en-US" b="1" dirty="0">
                <a:solidFill>
                  <a:srgbClr val="000000"/>
                </a:solidFill>
                <a:highlight>
                  <a:srgbClr val="D4D4D4"/>
                </a:highlight>
                <a:latin typeface="Consolas"/>
              </a:rPr>
              <a:t>=</a:t>
            </a:r>
            <a:r>
              <a:rPr lang="en-US" b="1" i="1" dirty="0">
                <a:solidFill>
                  <a:srgbClr val="2A00FF"/>
                </a:solidFill>
                <a:highlight>
                  <a:srgbClr val="D4D4D4"/>
                </a:highlight>
                <a:latin typeface="Consolas"/>
              </a:rPr>
              <a:t>"2.0"</a:t>
            </a:r>
          </a:p>
          <a:p>
            <a:pPr marL="457200" lvl="1" indent="0">
              <a:buNone/>
            </a:pPr>
            <a:r>
              <a:rPr lang="en-US" b="1" dirty="0" err="1">
                <a:solidFill>
                  <a:srgbClr val="7F007F"/>
                </a:solidFill>
                <a:latin typeface="Consolas"/>
              </a:rPr>
              <a:t>xmlns:xsl</a:t>
            </a:r>
            <a:r>
              <a:rPr lang="en-US" b="1" dirty="0">
                <a:solidFill>
                  <a:srgbClr val="000000"/>
                </a:solidFill>
                <a:latin typeface="Consolas"/>
              </a:rPr>
              <a:t>=</a:t>
            </a:r>
            <a:r>
              <a:rPr lang="en-US" b="1" i="1" dirty="0">
                <a:solidFill>
                  <a:srgbClr val="2A00FF"/>
                </a:solidFill>
                <a:latin typeface="Consolas"/>
              </a:rPr>
              <a:t>"http://www.w3.org/1999/XSL/Transform" </a:t>
            </a:r>
          </a:p>
          <a:p>
            <a:pPr marL="457200" lvl="1" indent="0">
              <a:buNone/>
            </a:pPr>
            <a:r>
              <a:rPr lang="en-US" b="1" dirty="0" err="1">
                <a:solidFill>
                  <a:srgbClr val="7F007F"/>
                </a:solidFill>
                <a:latin typeface="Consolas"/>
              </a:rPr>
              <a:t>xmlns:tns</a:t>
            </a:r>
            <a:r>
              <a:rPr lang="en-US" b="1" dirty="0">
                <a:solidFill>
                  <a:srgbClr val="000000"/>
                </a:solidFill>
                <a:latin typeface="Consolas"/>
              </a:rPr>
              <a:t>=</a:t>
            </a:r>
            <a:r>
              <a:rPr lang="en-US" b="1" i="1" dirty="0">
                <a:solidFill>
                  <a:srgbClr val="2A00FF"/>
                </a:solidFill>
                <a:latin typeface="Consolas"/>
              </a:rPr>
              <a:t>"http://order.nure.ua/entity</a:t>
            </a:r>
            <a:r>
              <a:rPr lang="en-US" b="1" i="1" dirty="0" smtClean="0">
                <a:solidFill>
                  <a:srgbClr val="2A00FF"/>
                </a:solidFill>
                <a:latin typeface="Consolas"/>
              </a:rPr>
              <a:t>"</a:t>
            </a:r>
            <a:r>
              <a:rPr lang="uk-UA" b="1" dirty="0" smtClean="0">
                <a:solidFill>
                  <a:srgbClr val="008080"/>
                </a:solidFill>
                <a:latin typeface="Consolas"/>
              </a:rPr>
              <a:t>&gt;</a:t>
            </a:r>
            <a:endParaRPr lang="uk-UA" b="1" dirty="0">
              <a:solidFill>
                <a:srgbClr val="008080"/>
              </a:solidFill>
              <a:latin typeface="Consolas"/>
            </a:endParaRPr>
          </a:p>
          <a:p>
            <a:pPr marL="457200" lvl="1" indent="0">
              <a:buNone/>
            </a:pPr>
            <a:r>
              <a:rPr lang="en-US" b="1" dirty="0">
                <a:solidFill>
                  <a:srgbClr val="008080"/>
                </a:solidFill>
                <a:latin typeface="Consolas"/>
              </a:rPr>
              <a:t>&lt;</a:t>
            </a:r>
            <a:r>
              <a:rPr lang="en-US" b="1" dirty="0" err="1">
                <a:solidFill>
                  <a:srgbClr val="3F7F7F"/>
                </a:solidFill>
                <a:latin typeface="Consolas"/>
              </a:rPr>
              <a:t>xsl:template</a:t>
            </a:r>
            <a:r>
              <a:rPr lang="en-US" b="1" dirty="0">
                <a:solidFill>
                  <a:srgbClr val="3F7F7F"/>
                </a:solidFill>
                <a:latin typeface="Consolas"/>
              </a:rPr>
              <a:t> </a:t>
            </a:r>
            <a:r>
              <a:rPr lang="en-US" b="1" dirty="0">
                <a:solidFill>
                  <a:srgbClr val="7F007F"/>
                </a:solidFill>
                <a:latin typeface="Consolas"/>
              </a:rPr>
              <a:t>match</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tns:book</a:t>
            </a:r>
            <a:r>
              <a:rPr lang="en-US" b="1" i="1" dirty="0" smtClean="0">
                <a:solidFill>
                  <a:srgbClr val="2A00FF"/>
                </a:solidFill>
                <a:latin typeface="Consolas"/>
              </a:rPr>
              <a:t>"</a:t>
            </a:r>
            <a:r>
              <a:rPr lang="en-US" b="1" i="1" dirty="0" smtClean="0">
                <a:solidFill>
                  <a:srgbClr val="008080"/>
                </a:solidFill>
                <a:latin typeface="Consolas"/>
              </a:rPr>
              <a:t>&gt;</a:t>
            </a:r>
            <a:r>
              <a:rPr lang="ru-RU" b="1" i="1" dirty="0" smtClean="0">
                <a:solidFill>
                  <a:srgbClr val="008080"/>
                </a:solidFill>
                <a:latin typeface="Consolas"/>
              </a:rPr>
              <a:t>...</a:t>
            </a:r>
            <a:r>
              <a:rPr lang="en-US" b="1" dirty="0" smtClean="0">
                <a:solidFill>
                  <a:srgbClr val="008080"/>
                </a:solidFill>
                <a:latin typeface="Consolas"/>
              </a:rPr>
              <a:t>&lt;/</a:t>
            </a:r>
            <a:r>
              <a:rPr lang="en-US" b="1" dirty="0" err="1">
                <a:solidFill>
                  <a:srgbClr val="3F7F7F"/>
                </a:solidFill>
                <a:latin typeface="Consolas"/>
              </a:rPr>
              <a:t>xsl:template</a:t>
            </a:r>
            <a:r>
              <a:rPr lang="en-US" b="1" dirty="0">
                <a:solidFill>
                  <a:srgbClr val="008080"/>
                </a:solidFill>
                <a:latin typeface="Consolas"/>
              </a:rPr>
              <a:t>&gt;</a:t>
            </a:r>
          </a:p>
          <a:p>
            <a:pPr marL="457200" lvl="1" indent="0">
              <a:buNone/>
            </a:pPr>
            <a:endParaRPr lang="ru-RU" dirty="0" smtClean="0"/>
          </a:p>
          <a:p>
            <a:pPr marL="457200" lvl="1" indent="0">
              <a:buNone/>
            </a:pPr>
            <a:r>
              <a:rPr lang="en-US" dirty="0">
                <a:solidFill>
                  <a:srgbClr val="008080"/>
                </a:solidFill>
                <a:latin typeface="Consolas"/>
              </a:rPr>
              <a:t>&lt;</a:t>
            </a:r>
            <a:r>
              <a:rPr lang="en-US" dirty="0" err="1">
                <a:solidFill>
                  <a:srgbClr val="3F7F7F"/>
                </a:solidFill>
                <a:highlight>
                  <a:srgbClr val="D4D4D4"/>
                </a:highlight>
                <a:latin typeface="Consolas"/>
              </a:rPr>
              <a:t>tns:catalog</a:t>
            </a:r>
            <a:r>
              <a:rPr lang="en-US" dirty="0">
                <a:solidFill>
                  <a:srgbClr val="3F7F7F"/>
                </a:solidFill>
                <a:highlight>
                  <a:srgbClr val="D4D4D4"/>
                </a:highlight>
                <a:latin typeface="Consolas"/>
              </a:rPr>
              <a:t> </a:t>
            </a:r>
            <a:r>
              <a:rPr lang="en-US" dirty="0" err="1">
                <a:solidFill>
                  <a:srgbClr val="7F007F"/>
                </a:solidFill>
                <a:highlight>
                  <a:srgbClr val="D4D4D4"/>
                </a:highlight>
                <a:latin typeface="Consolas"/>
              </a:rPr>
              <a:t>xmlns:tns</a:t>
            </a:r>
            <a:r>
              <a:rPr lang="en-US" dirty="0">
                <a:solidFill>
                  <a:srgbClr val="000000"/>
                </a:solidFill>
                <a:highlight>
                  <a:srgbClr val="D4D4D4"/>
                </a:highlight>
                <a:latin typeface="Consolas"/>
              </a:rPr>
              <a:t>=</a:t>
            </a:r>
            <a:r>
              <a:rPr lang="en-US" i="1" dirty="0">
                <a:solidFill>
                  <a:srgbClr val="2A00FF"/>
                </a:solidFill>
                <a:highlight>
                  <a:srgbClr val="D4D4D4"/>
                </a:highlight>
                <a:latin typeface="Consolas"/>
              </a:rPr>
              <a:t>"http://order.nure.ua/entity</a:t>
            </a:r>
            <a:r>
              <a:rPr lang="en-US" i="1" dirty="0" smtClean="0">
                <a:solidFill>
                  <a:srgbClr val="2A00FF"/>
                </a:solidFill>
                <a:highlight>
                  <a:srgbClr val="D4D4D4"/>
                </a:highlight>
                <a:latin typeface="Consolas"/>
              </a:rPr>
              <a:t>"</a:t>
            </a:r>
            <a:r>
              <a:rPr lang="en-US" i="1" dirty="0" smtClean="0">
                <a:solidFill>
                  <a:srgbClr val="008080"/>
                </a:solidFill>
                <a:latin typeface="Consolas"/>
              </a:rPr>
              <a:t>&gt;</a:t>
            </a:r>
            <a:endParaRPr lang="en-US" i="1" dirty="0">
              <a:solidFill>
                <a:srgbClr val="008080"/>
              </a:solidFill>
              <a:latin typeface="Consolas"/>
            </a:endParaRPr>
          </a:p>
          <a:p>
            <a:pPr marL="457200" lvl="1" indent="0">
              <a:buNone/>
            </a:pPr>
            <a:r>
              <a:rPr lang="en-US" dirty="0">
                <a:solidFill>
                  <a:srgbClr val="008080"/>
                </a:solidFill>
                <a:latin typeface="Consolas"/>
              </a:rPr>
              <a:t>&lt;</a:t>
            </a:r>
            <a:r>
              <a:rPr lang="en-US" dirty="0" err="1">
                <a:solidFill>
                  <a:srgbClr val="3F7F7F"/>
                </a:solidFill>
                <a:latin typeface="Consolas"/>
              </a:rPr>
              <a:t>tns:book</a:t>
            </a:r>
            <a:r>
              <a:rPr lang="en-US" dirty="0" smtClean="0">
                <a:solidFill>
                  <a:srgbClr val="008080"/>
                </a:solidFill>
                <a:latin typeface="Consolas"/>
              </a:rPr>
              <a:t>&gt;</a:t>
            </a:r>
            <a:r>
              <a:rPr lang="ru-RU" dirty="0" smtClean="0">
                <a:solidFill>
                  <a:srgbClr val="008080"/>
                </a:solidFill>
                <a:latin typeface="Consolas"/>
              </a:rPr>
              <a:t>...</a:t>
            </a:r>
            <a:r>
              <a:rPr lang="en-US" dirty="0" smtClean="0">
                <a:solidFill>
                  <a:srgbClr val="008080"/>
                </a:solidFill>
                <a:latin typeface="Consolas"/>
              </a:rPr>
              <a:t>&lt;/</a:t>
            </a:r>
            <a:r>
              <a:rPr lang="en-US" dirty="0" err="1">
                <a:solidFill>
                  <a:srgbClr val="3F7F7F"/>
                </a:solidFill>
                <a:latin typeface="Consolas"/>
              </a:rPr>
              <a:t>tns:book</a:t>
            </a:r>
            <a:r>
              <a:rPr lang="en-US"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highlight>
                  <a:srgbClr val="D4D4D4"/>
                </a:highlight>
                <a:latin typeface="Consolas"/>
              </a:rPr>
              <a:t>tns:catalog</a:t>
            </a:r>
            <a:r>
              <a:rPr lang="en-US" dirty="0" smtClean="0">
                <a:solidFill>
                  <a:srgbClr val="008080"/>
                </a:solidFill>
                <a:highlight>
                  <a:srgbClr val="D4D4D4"/>
                </a:highlight>
                <a:latin typeface="Consolas"/>
              </a:rPr>
              <a:t>&gt;</a:t>
            </a:r>
            <a:endParaRPr lang="en-US" dirty="0">
              <a:solidFill>
                <a:srgbClr val="008080"/>
              </a:solidFill>
              <a:highlight>
                <a:srgbClr val="D4D4D4"/>
              </a:highlight>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133</a:t>
            </a:fld>
            <a:endParaRPr lang="ru-RU"/>
          </a:p>
        </p:txBody>
      </p:sp>
    </p:spTree>
    <p:extLst>
      <p:ext uri="{BB962C8B-B14F-4D97-AF65-F5344CB8AC3E}">
        <p14:creationId xmlns:p14="http://schemas.microsoft.com/office/powerpoint/2010/main" val="9213059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Замена </a:t>
            </a:r>
            <a:r>
              <a:rPr lang="en-US" dirty="0" smtClean="0"/>
              <a:t>namespace</a:t>
            </a:r>
            <a:endParaRPr lang="uk-UA" dirty="0"/>
          </a:p>
        </p:txBody>
      </p:sp>
      <p:sp>
        <p:nvSpPr>
          <p:cNvPr id="3" name="Объект 2"/>
          <p:cNvSpPr>
            <a:spLocks noGrp="1"/>
          </p:cNvSpPr>
          <p:nvPr>
            <p:ph idx="1"/>
          </p:nvPr>
        </p:nvSpPr>
        <p:spPr/>
        <p:txBody>
          <a:bodyPr>
            <a:normAutofit fontScale="92500" lnSpcReduction="20000"/>
          </a:bodyPr>
          <a:lstStyle/>
          <a:p>
            <a:r>
              <a:rPr lang="ru-RU" dirty="0"/>
              <a:t>Заменяет пространство имен в таблице стилей в другое пространство имен </a:t>
            </a:r>
            <a:r>
              <a:rPr lang="ru-RU" dirty="0" smtClean="0"/>
              <a:t>в выходном документе</a:t>
            </a:r>
            <a:endParaRPr lang="en-US" dirty="0" smtClean="0"/>
          </a:p>
          <a:p>
            <a:r>
              <a:rPr lang="en-US" b="1" dirty="0"/>
              <a:t>Note:</a:t>
            </a:r>
            <a:r>
              <a:rPr lang="en-US" dirty="0"/>
              <a:t> </a:t>
            </a:r>
            <a:r>
              <a:rPr lang="en-US" dirty="0">
                <a:solidFill>
                  <a:srgbClr val="3F7F7F"/>
                </a:solidFill>
                <a:latin typeface="Consolas" pitchFamily="49" charset="0"/>
                <a:cs typeface="Consolas" pitchFamily="49" charset="0"/>
              </a:rPr>
              <a:t>&lt;</a:t>
            </a:r>
            <a:r>
              <a:rPr lang="en-US" dirty="0" err="1">
                <a:solidFill>
                  <a:srgbClr val="3F7F7F"/>
                </a:solidFill>
                <a:latin typeface="Consolas" pitchFamily="49" charset="0"/>
                <a:cs typeface="Consolas" pitchFamily="49" charset="0"/>
              </a:rPr>
              <a:t>xsl:namespace-alias</a:t>
            </a:r>
            <a:r>
              <a:rPr lang="en-US" dirty="0">
                <a:solidFill>
                  <a:srgbClr val="3F7F7F"/>
                </a:solidFill>
                <a:latin typeface="Consolas" pitchFamily="49" charset="0"/>
                <a:cs typeface="Consolas" pitchFamily="49" charset="0"/>
              </a:rPr>
              <a:t>&gt;</a:t>
            </a:r>
            <a:r>
              <a:rPr lang="en-US" dirty="0"/>
              <a:t> </a:t>
            </a:r>
            <a:r>
              <a:rPr lang="ru-RU" dirty="0" smtClean="0"/>
              <a:t>элемент </a:t>
            </a:r>
            <a:r>
              <a:rPr lang="ru-RU" dirty="0"/>
              <a:t>верхнего уровня, и должен быть дочерним узлом</a:t>
            </a:r>
            <a:r>
              <a:rPr lang="en-US" dirty="0" smtClean="0"/>
              <a:t> </a:t>
            </a:r>
            <a:r>
              <a:rPr lang="en-US" dirty="0">
                <a:solidFill>
                  <a:srgbClr val="3F7F7F"/>
                </a:solidFill>
                <a:latin typeface="Consolas" pitchFamily="49" charset="0"/>
                <a:cs typeface="Consolas" pitchFamily="49" charset="0"/>
              </a:rPr>
              <a:t>&lt;</a:t>
            </a:r>
            <a:r>
              <a:rPr lang="en-US" dirty="0" err="1">
                <a:solidFill>
                  <a:srgbClr val="3F7F7F"/>
                </a:solidFill>
                <a:latin typeface="Consolas" pitchFamily="49" charset="0"/>
                <a:cs typeface="Consolas" pitchFamily="49" charset="0"/>
              </a:rPr>
              <a:t>xsl:stylesheet</a:t>
            </a:r>
            <a:r>
              <a:rPr lang="en-US" dirty="0">
                <a:solidFill>
                  <a:srgbClr val="3F7F7F"/>
                </a:solidFill>
                <a:latin typeface="Consolas" pitchFamily="49" charset="0"/>
                <a:cs typeface="Consolas" pitchFamily="49" charset="0"/>
              </a:rPr>
              <a:t>&gt; </a:t>
            </a:r>
            <a:r>
              <a:rPr lang="ru-RU" dirty="0"/>
              <a:t>или</a:t>
            </a:r>
            <a:r>
              <a:rPr lang="en-US" dirty="0"/>
              <a:t> </a:t>
            </a:r>
            <a:r>
              <a:rPr lang="en-US" dirty="0">
                <a:solidFill>
                  <a:srgbClr val="3F7F7F"/>
                </a:solidFill>
                <a:latin typeface="Consolas" pitchFamily="49" charset="0"/>
                <a:cs typeface="Consolas" pitchFamily="49" charset="0"/>
              </a:rPr>
              <a:t>&lt;</a:t>
            </a:r>
            <a:r>
              <a:rPr lang="en-US" dirty="0" err="1">
                <a:solidFill>
                  <a:srgbClr val="3F7F7F"/>
                </a:solidFill>
                <a:latin typeface="Consolas" pitchFamily="49" charset="0"/>
                <a:cs typeface="Consolas" pitchFamily="49" charset="0"/>
              </a:rPr>
              <a:t>xsl:transform</a:t>
            </a:r>
            <a:r>
              <a:rPr lang="en-US" dirty="0" smtClean="0">
                <a:solidFill>
                  <a:srgbClr val="3F7F7F"/>
                </a:solidFill>
                <a:latin typeface="Consolas" pitchFamily="49" charset="0"/>
                <a:cs typeface="Consolas" pitchFamily="49" charset="0"/>
              </a:rPr>
              <a:t>&gt;</a:t>
            </a:r>
            <a:endParaRPr lang="ru-RU" dirty="0" smtClean="0">
              <a:solidFill>
                <a:srgbClr val="3F7F7F"/>
              </a:solidFill>
              <a:latin typeface="Consolas" pitchFamily="49" charset="0"/>
              <a:cs typeface="Consolas" pitchFamily="49" charset="0"/>
            </a:endParaRPr>
          </a:p>
          <a:p>
            <a:endParaRPr lang="en-US" dirty="0"/>
          </a:p>
          <a:p>
            <a:pPr marL="457200" lvl="1" indent="0">
              <a:buNone/>
            </a:pPr>
            <a:r>
              <a:rPr lang="en-US" b="1" dirty="0">
                <a:solidFill>
                  <a:srgbClr val="008080"/>
                </a:solidFill>
                <a:latin typeface="Consolas"/>
              </a:rPr>
              <a:t>&lt;</a:t>
            </a:r>
            <a:r>
              <a:rPr lang="en-US" b="1" dirty="0" err="1">
                <a:solidFill>
                  <a:srgbClr val="3F7F7F"/>
                </a:solidFill>
                <a:latin typeface="Consolas"/>
              </a:rPr>
              <a:t>xsl:namespace-alias</a:t>
            </a:r>
            <a:r>
              <a:rPr lang="en-US" b="1" dirty="0">
                <a:solidFill>
                  <a:srgbClr val="3F7F7F"/>
                </a:solidFill>
                <a:latin typeface="Consolas"/>
              </a:rPr>
              <a:t> </a:t>
            </a:r>
            <a:r>
              <a:rPr lang="en-US" b="1" dirty="0" err="1">
                <a:solidFill>
                  <a:srgbClr val="7F007F"/>
                </a:solidFill>
                <a:latin typeface="Consolas"/>
              </a:rPr>
              <a:t>stylesheet</a:t>
            </a:r>
            <a:r>
              <a:rPr lang="en-US" b="1" dirty="0">
                <a:solidFill>
                  <a:srgbClr val="7F007F"/>
                </a:solidFill>
                <a:latin typeface="Consolas"/>
              </a:rPr>
              <a:t>-prefix</a:t>
            </a:r>
            <a:r>
              <a:rPr lang="en-US" b="1" dirty="0">
                <a:solidFill>
                  <a:srgbClr val="000000"/>
                </a:solidFill>
                <a:latin typeface="Consolas"/>
              </a:rPr>
              <a:t>=</a:t>
            </a:r>
            <a:r>
              <a:rPr lang="en-US" b="1" i="1" dirty="0">
                <a:solidFill>
                  <a:srgbClr val="2A00FF"/>
                </a:solidFill>
                <a:latin typeface="Consolas"/>
              </a:rPr>
              <a:t>"prefix|#default"</a:t>
            </a:r>
          </a:p>
          <a:p>
            <a:pPr marL="457200" lvl="1" indent="0">
              <a:buNone/>
            </a:pPr>
            <a:r>
              <a:rPr lang="en-US" b="1" dirty="0">
                <a:solidFill>
                  <a:srgbClr val="7F007F"/>
                </a:solidFill>
                <a:latin typeface="Consolas"/>
              </a:rPr>
              <a:t>result-prefix</a:t>
            </a:r>
            <a:r>
              <a:rPr lang="en-US" b="1" dirty="0">
                <a:solidFill>
                  <a:srgbClr val="000000"/>
                </a:solidFill>
                <a:latin typeface="Consolas"/>
              </a:rPr>
              <a:t>=</a:t>
            </a:r>
            <a:r>
              <a:rPr lang="en-US" b="1" i="1" dirty="0">
                <a:solidFill>
                  <a:srgbClr val="2A00FF"/>
                </a:solidFill>
                <a:latin typeface="Consolas"/>
              </a:rPr>
              <a:t>"prefix|#default" </a:t>
            </a:r>
            <a:r>
              <a:rPr lang="en-US" b="1" i="1" dirty="0">
                <a:solidFill>
                  <a:srgbClr val="008080"/>
                </a:solidFill>
                <a:latin typeface="Consolas"/>
              </a:rPr>
              <a:t>/&gt;</a:t>
            </a:r>
            <a:r>
              <a:rPr lang="en-US" b="1" i="1" dirty="0">
                <a:solidFill>
                  <a:srgbClr val="000000"/>
                </a:solidFill>
                <a:latin typeface="Consolas"/>
              </a:rPr>
              <a:t> </a:t>
            </a:r>
          </a:p>
          <a:p>
            <a:endParaRPr lang="uk-UA" dirty="0">
              <a:solidFill>
                <a:srgbClr val="3F7F7F"/>
              </a:solidFill>
              <a:latin typeface="Consolas" pitchFamily="49" charset="0"/>
              <a:cs typeface="Consolas" pitchFamily="49" charset="0"/>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134</a:t>
            </a:fld>
            <a:endParaRPr lang="ru-RU"/>
          </a:p>
        </p:txBody>
      </p:sp>
    </p:spTree>
    <p:extLst>
      <p:ext uri="{BB962C8B-B14F-4D97-AF65-F5344CB8AC3E}">
        <p14:creationId xmlns:p14="http://schemas.microsoft.com/office/powerpoint/2010/main" val="381603245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&lt;</a:t>
            </a:r>
            <a:r>
              <a:rPr lang="en-US" dirty="0" err="1"/>
              <a:t>xsl:choose</a:t>
            </a:r>
            <a:r>
              <a:rPr lang="en-US" dirty="0"/>
              <a:t>&gt;</a:t>
            </a:r>
            <a:endParaRPr lang="uk-UA" dirty="0"/>
          </a:p>
        </p:txBody>
      </p:sp>
      <p:sp>
        <p:nvSpPr>
          <p:cNvPr id="3" name="Объект 2"/>
          <p:cNvSpPr>
            <a:spLocks noGrp="1"/>
          </p:cNvSpPr>
          <p:nvPr>
            <p:ph idx="1"/>
          </p:nvPr>
        </p:nvSpPr>
        <p:spPr/>
        <p:txBody>
          <a:bodyPr>
            <a:normAutofit/>
          </a:bodyPr>
          <a:lstStyle/>
          <a:p>
            <a:r>
              <a:rPr lang="ru-RU" dirty="0"/>
              <a:t>Используется в сочетании с </a:t>
            </a:r>
            <a:r>
              <a:rPr lang="ru-RU" dirty="0" smtClean="0"/>
              <a:t>&lt;</a:t>
            </a:r>
            <a:r>
              <a:rPr lang="en-US" dirty="0" smtClean="0"/>
              <a:t>when</a:t>
            </a:r>
            <a:r>
              <a:rPr lang="ru-RU" dirty="0" smtClean="0"/>
              <a:t>&gt; </a:t>
            </a:r>
            <a:r>
              <a:rPr lang="ru-RU" dirty="0"/>
              <a:t>и </a:t>
            </a:r>
            <a:r>
              <a:rPr lang="ru-RU" dirty="0" smtClean="0"/>
              <a:t>&lt;</a:t>
            </a:r>
            <a:r>
              <a:rPr lang="en-US" dirty="0" smtClean="0"/>
              <a:t>otherwise</a:t>
            </a:r>
            <a:r>
              <a:rPr lang="ru-RU" dirty="0" smtClean="0"/>
              <a:t>&gt;, </a:t>
            </a:r>
            <a:r>
              <a:rPr lang="ru-RU" dirty="0"/>
              <a:t>чтобы </a:t>
            </a:r>
            <a:r>
              <a:rPr lang="ru-RU" dirty="0" smtClean="0"/>
              <a:t>определить несколько условий</a:t>
            </a:r>
          </a:p>
          <a:p>
            <a:pPr marL="0" indent="0">
              <a:buNone/>
            </a:pPr>
            <a:r>
              <a:rPr lang="en-US" b="1" dirty="0">
                <a:solidFill>
                  <a:srgbClr val="008080"/>
                </a:solidFill>
                <a:latin typeface="Consolas"/>
              </a:rPr>
              <a:t>&lt;</a:t>
            </a:r>
            <a:r>
              <a:rPr lang="en-US" b="1" dirty="0" err="1">
                <a:solidFill>
                  <a:srgbClr val="3F7F7F"/>
                </a:solidFill>
                <a:highlight>
                  <a:srgbClr val="D4D4D4"/>
                </a:highlight>
                <a:latin typeface="Consolas"/>
              </a:rPr>
              <a:t>xsl:choose</a:t>
            </a:r>
            <a:r>
              <a:rPr lang="en-US" b="1" dirty="0">
                <a:solidFill>
                  <a:srgbClr val="008080"/>
                </a:solidFill>
                <a:highlight>
                  <a:srgbClr val="D4D4D4"/>
                </a:highlight>
                <a:latin typeface="Consolas"/>
              </a:rPr>
              <a:t>&gt;</a:t>
            </a:r>
          </a:p>
          <a:p>
            <a:pPr marL="457200" lvl="1" indent="0">
              <a:buNone/>
            </a:pPr>
            <a:r>
              <a:rPr lang="en-US" dirty="0" smtClean="0">
                <a:latin typeface="Consolas"/>
              </a:rPr>
              <a:t>&lt;!-- </a:t>
            </a:r>
            <a:r>
              <a:rPr lang="en-US" dirty="0">
                <a:latin typeface="Consolas"/>
              </a:rPr>
              <a:t>Content</a:t>
            </a:r>
            <a:r>
              <a:rPr lang="en-US" dirty="0" smtClean="0">
                <a:latin typeface="Consolas"/>
              </a:rPr>
              <a:t>:</a:t>
            </a:r>
            <a:endParaRPr lang="ru-RU" dirty="0" smtClean="0">
              <a:latin typeface="Consolas"/>
            </a:endParaRPr>
          </a:p>
          <a:p>
            <a:pPr marL="457200" lvl="1" indent="0">
              <a:buNone/>
            </a:pPr>
            <a:r>
              <a:rPr lang="en-US" dirty="0" smtClean="0">
                <a:latin typeface="Consolas"/>
              </a:rPr>
              <a:t>(</a:t>
            </a:r>
            <a:r>
              <a:rPr lang="en-US" dirty="0" err="1">
                <a:latin typeface="Consolas"/>
              </a:rPr>
              <a:t>xsl:when</a:t>
            </a:r>
            <a:r>
              <a:rPr lang="en-US" dirty="0">
                <a:latin typeface="Consolas"/>
              </a:rPr>
              <a:t>+,</a:t>
            </a:r>
            <a:r>
              <a:rPr lang="en-US" dirty="0" err="1">
                <a:latin typeface="Consolas"/>
              </a:rPr>
              <a:t>xsl:otherwise</a:t>
            </a:r>
            <a:r>
              <a:rPr lang="en-US" dirty="0">
                <a:latin typeface="Consolas"/>
              </a:rPr>
              <a:t>?) --&gt;</a:t>
            </a:r>
          </a:p>
          <a:p>
            <a:pPr marL="0" indent="0">
              <a:buNone/>
            </a:pPr>
            <a:r>
              <a:rPr lang="en-US" b="1" dirty="0" smtClean="0">
                <a:solidFill>
                  <a:srgbClr val="008080"/>
                </a:solidFill>
                <a:latin typeface="Consolas"/>
              </a:rPr>
              <a:t>&lt;/</a:t>
            </a:r>
            <a:r>
              <a:rPr lang="en-US" b="1" dirty="0" err="1">
                <a:solidFill>
                  <a:srgbClr val="3F7F7F"/>
                </a:solidFill>
                <a:highlight>
                  <a:srgbClr val="D4D4D4"/>
                </a:highlight>
                <a:latin typeface="Consolas"/>
              </a:rPr>
              <a:t>xsl:choose</a:t>
            </a:r>
            <a:r>
              <a:rPr lang="en-US" b="1" dirty="0">
                <a:solidFill>
                  <a:srgbClr val="008080"/>
                </a:solidFill>
                <a:highlight>
                  <a:srgbClr val="D4D4D4"/>
                </a:highlight>
                <a:latin typeface="Consolas"/>
              </a:rPr>
              <a:t>&gt;</a:t>
            </a:r>
            <a:r>
              <a:rPr lang="en-US" b="1" dirty="0">
                <a:solidFill>
                  <a:srgbClr val="000000"/>
                </a:solidFill>
                <a:highlight>
                  <a:srgbClr val="D4D4D4"/>
                </a:highlight>
                <a:latin typeface="Consolas"/>
              </a:rPr>
              <a:t> </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135</a:t>
            </a:fld>
            <a:endParaRPr lang="ru-RU"/>
          </a:p>
        </p:txBody>
      </p:sp>
    </p:spTree>
    <p:extLst>
      <p:ext uri="{BB962C8B-B14F-4D97-AF65-F5344CB8AC3E}">
        <p14:creationId xmlns:p14="http://schemas.microsoft.com/office/powerpoint/2010/main" val="282361713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Вложенные элементы </a:t>
            </a:r>
            <a:r>
              <a:rPr lang="en-US" dirty="0"/>
              <a:t>&lt;</a:t>
            </a:r>
            <a:r>
              <a:rPr lang="en-US" dirty="0" err="1"/>
              <a:t>xsl:choose</a:t>
            </a:r>
            <a:r>
              <a:rPr lang="en-US" dirty="0"/>
              <a:t>&gt;</a:t>
            </a:r>
            <a:endParaRPr lang="uk-UA" dirty="0"/>
          </a:p>
        </p:txBody>
      </p:sp>
      <p:sp>
        <p:nvSpPr>
          <p:cNvPr id="3" name="Объект 2"/>
          <p:cNvSpPr>
            <a:spLocks noGrp="1"/>
          </p:cNvSpPr>
          <p:nvPr>
            <p:ph idx="1"/>
          </p:nvPr>
        </p:nvSpPr>
        <p:spPr/>
        <p:txBody>
          <a:bodyPr>
            <a:normAutofit/>
          </a:bodyPr>
          <a:lstStyle/>
          <a:p>
            <a:r>
              <a:rPr lang="ru-RU" dirty="0" smtClean="0"/>
              <a:t>Один или более</a:t>
            </a:r>
            <a:r>
              <a:rPr lang="en-US" dirty="0" smtClean="0"/>
              <a:t> </a:t>
            </a:r>
            <a:r>
              <a:rPr lang="en-US" b="1" dirty="0" smtClean="0">
                <a:solidFill>
                  <a:srgbClr val="008080"/>
                </a:solidFill>
                <a:latin typeface="Consolas"/>
              </a:rPr>
              <a:t>&lt;</a:t>
            </a:r>
            <a:r>
              <a:rPr lang="en-US" b="1" dirty="0" err="1" smtClean="0">
                <a:solidFill>
                  <a:srgbClr val="3F7F7F"/>
                </a:solidFill>
                <a:latin typeface="Consolas"/>
              </a:rPr>
              <a:t>xsl:when</a:t>
            </a:r>
            <a:r>
              <a:rPr lang="en-US" b="1" dirty="0" smtClean="0">
                <a:solidFill>
                  <a:srgbClr val="3F7F7F"/>
                </a:solidFill>
                <a:latin typeface="Consolas"/>
              </a:rPr>
              <a:t>&gt;</a:t>
            </a:r>
            <a:endParaRPr lang="ru-RU" dirty="0" smtClean="0"/>
          </a:p>
          <a:p>
            <a:r>
              <a:rPr lang="ru-RU" dirty="0" smtClean="0"/>
              <a:t>Ровно один </a:t>
            </a:r>
            <a:r>
              <a:rPr lang="en-US" b="1" dirty="0">
                <a:solidFill>
                  <a:srgbClr val="008080"/>
                </a:solidFill>
                <a:latin typeface="Consolas"/>
              </a:rPr>
              <a:t>&lt;</a:t>
            </a:r>
            <a:r>
              <a:rPr lang="en-US" b="1" dirty="0" err="1">
                <a:solidFill>
                  <a:srgbClr val="3F7F7F"/>
                </a:solidFill>
                <a:latin typeface="Consolas"/>
              </a:rPr>
              <a:t>xsl:otherwise</a:t>
            </a:r>
            <a:r>
              <a:rPr lang="en-US" b="1" dirty="0">
                <a:solidFill>
                  <a:srgbClr val="008080"/>
                </a:solidFill>
                <a:latin typeface="Consolas"/>
              </a:rPr>
              <a:t>&gt;</a:t>
            </a:r>
            <a:endParaRPr lang="en-US" dirty="0"/>
          </a:p>
          <a:p>
            <a:endParaRPr lang="uk-UA" dirty="0">
              <a:latin typeface="Consolas"/>
            </a:endParaRPr>
          </a:p>
          <a:p>
            <a:pPr marL="0" indent="0">
              <a:buNone/>
            </a:pPr>
            <a:r>
              <a:rPr lang="en-US" b="1" dirty="0">
                <a:solidFill>
                  <a:srgbClr val="008080"/>
                </a:solidFill>
                <a:latin typeface="Consolas"/>
              </a:rPr>
              <a:t>&lt;</a:t>
            </a:r>
            <a:r>
              <a:rPr lang="en-US" b="1" dirty="0" err="1">
                <a:solidFill>
                  <a:srgbClr val="3F7F7F"/>
                </a:solidFill>
                <a:latin typeface="Consolas"/>
              </a:rPr>
              <a:t>xsl:choose</a:t>
            </a:r>
            <a:r>
              <a:rPr lang="en-US" b="1" dirty="0">
                <a:solidFill>
                  <a:srgbClr val="008080"/>
                </a:solidFill>
                <a:latin typeface="Consolas"/>
              </a:rPr>
              <a:t>&gt;</a:t>
            </a:r>
          </a:p>
          <a:p>
            <a:pPr marL="400050" lvl="1" indent="0">
              <a:buNone/>
            </a:pPr>
            <a:r>
              <a:rPr lang="en-US" b="1" dirty="0">
                <a:solidFill>
                  <a:srgbClr val="008080"/>
                </a:solidFill>
                <a:latin typeface="Consolas"/>
              </a:rPr>
              <a:t>&lt;</a:t>
            </a:r>
            <a:r>
              <a:rPr lang="en-US" b="1" dirty="0" err="1">
                <a:solidFill>
                  <a:srgbClr val="3F7F7F"/>
                </a:solidFill>
                <a:latin typeface="Consolas"/>
              </a:rPr>
              <a:t>xsl:when</a:t>
            </a:r>
            <a:r>
              <a:rPr lang="en-US" b="1" dirty="0">
                <a:solidFill>
                  <a:srgbClr val="3F7F7F"/>
                </a:solidFill>
                <a:latin typeface="Consolas"/>
              </a:rPr>
              <a:t> </a:t>
            </a:r>
            <a:r>
              <a:rPr lang="en-US" b="1" dirty="0">
                <a:solidFill>
                  <a:srgbClr val="7F007F"/>
                </a:solidFill>
                <a:latin typeface="Consolas"/>
              </a:rPr>
              <a:t>test</a:t>
            </a:r>
            <a:r>
              <a:rPr lang="en-US" b="1" dirty="0" smtClean="0">
                <a:solidFill>
                  <a:srgbClr val="000000"/>
                </a:solidFill>
                <a:latin typeface="Consolas"/>
              </a:rPr>
              <a:t>=</a:t>
            </a:r>
            <a:r>
              <a:rPr lang="en-US" b="1" i="1" dirty="0" smtClean="0">
                <a:solidFill>
                  <a:srgbClr val="2A00FF"/>
                </a:solidFill>
                <a:latin typeface="Consolas"/>
              </a:rPr>
              <a:t>"</a:t>
            </a:r>
            <a:r>
              <a:rPr lang="ru-RU" b="1" i="1" dirty="0" smtClean="0">
                <a:solidFill>
                  <a:srgbClr val="2A00FF"/>
                </a:solidFill>
                <a:latin typeface="Consolas"/>
              </a:rPr>
              <a:t>условие</a:t>
            </a:r>
            <a:r>
              <a:rPr lang="en-US" b="1" i="1" dirty="0" smtClean="0">
                <a:solidFill>
                  <a:srgbClr val="2A00FF"/>
                </a:solidFill>
                <a:latin typeface="Consolas"/>
              </a:rPr>
              <a:t>"</a:t>
            </a:r>
            <a:r>
              <a:rPr lang="en-US" b="1" i="1" dirty="0" smtClean="0">
                <a:solidFill>
                  <a:srgbClr val="008080"/>
                </a:solidFill>
                <a:latin typeface="Consolas"/>
              </a:rPr>
              <a:t>&gt;</a:t>
            </a:r>
            <a:r>
              <a:rPr lang="en-US" b="1" i="1" dirty="0" smtClean="0">
                <a:solidFill>
                  <a:srgbClr val="000000"/>
                </a:solidFill>
                <a:latin typeface="Consolas"/>
              </a:rPr>
              <a:t>...</a:t>
            </a:r>
            <a:r>
              <a:rPr lang="en-US" b="1" i="1" dirty="0" smtClean="0">
                <a:solidFill>
                  <a:srgbClr val="008080"/>
                </a:solidFill>
                <a:latin typeface="Consolas"/>
              </a:rPr>
              <a:t>&lt;/</a:t>
            </a:r>
            <a:r>
              <a:rPr lang="en-US" b="1" i="1" dirty="0" err="1">
                <a:solidFill>
                  <a:srgbClr val="3F7F7F"/>
                </a:solidFill>
                <a:latin typeface="Consolas"/>
              </a:rPr>
              <a:t>xsl:when</a:t>
            </a:r>
            <a:r>
              <a:rPr lang="en-US" b="1" i="1" dirty="0">
                <a:solidFill>
                  <a:srgbClr val="008080"/>
                </a:solidFill>
                <a:latin typeface="Consolas"/>
              </a:rPr>
              <a:t>&gt;</a:t>
            </a:r>
          </a:p>
          <a:p>
            <a:pPr marL="400050" lvl="1" indent="0">
              <a:buNone/>
            </a:pPr>
            <a:r>
              <a:rPr lang="en-US" b="1" dirty="0">
                <a:solidFill>
                  <a:srgbClr val="008080"/>
                </a:solidFill>
                <a:latin typeface="Consolas"/>
              </a:rPr>
              <a:t>&lt;</a:t>
            </a:r>
            <a:r>
              <a:rPr lang="en-US" b="1" dirty="0" err="1">
                <a:solidFill>
                  <a:srgbClr val="3F7F7F"/>
                </a:solidFill>
                <a:latin typeface="Consolas"/>
              </a:rPr>
              <a:t>xsl:when</a:t>
            </a:r>
            <a:r>
              <a:rPr lang="en-US" b="1" dirty="0">
                <a:solidFill>
                  <a:srgbClr val="3F7F7F"/>
                </a:solidFill>
                <a:latin typeface="Consolas"/>
              </a:rPr>
              <a:t> </a:t>
            </a:r>
            <a:r>
              <a:rPr lang="en-US" b="1" dirty="0">
                <a:solidFill>
                  <a:srgbClr val="7F007F"/>
                </a:solidFill>
                <a:latin typeface="Consolas"/>
              </a:rPr>
              <a:t>test</a:t>
            </a:r>
            <a:r>
              <a:rPr lang="en-US" b="1" dirty="0" smtClean="0">
                <a:solidFill>
                  <a:srgbClr val="000000"/>
                </a:solidFill>
                <a:latin typeface="Consolas"/>
              </a:rPr>
              <a:t>=</a:t>
            </a:r>
            <a:r>
              <a:rPr lang="en-US" b="1" i="1" dirty="0" smtClean="0">
                <a:solidFill>
                  <a:srgbClr val="2A00FF"/>
                </a:solidFill>
                <a:latin typeface="Consolas"/>
              </a:rPr>
              <a:t>"</a:t>
            </a:r>
            <a:r>
              <a:rPr lang="ru-RU" b="1" i="1" dirty="0">
                <a:solidFill>
                  <a:srgbClr val="2A00FF"/>
                </a:solidFill>
                <a:latin typeface="Consolas"/>
              </a:rPr>
              <a:t>условие</a:t>
            </a:r>
            <a:r>
              <a:rPr lang="en-US" b="1" i="1" dirty="0" smtClean="0">
                <a:solidFill>
                  <a:srgbClr val="2A00FF"/>
                </a:solidFill>
                <a:latin typeface="Consolas"/>
              </a:rPr>
              <a:t>"</a:t>
            </a:r>
            <a:r>
              <a:rPr lang="en-US" b="1" i="1" dirty="0" smtClean="0">
                <a:solidFill>
                  <a:srgbClr val="008080"/>
                </a:solidFill>
                <a:latin typeface="Consolas"/>
              </a:rPr>
              <a:t>&gt;</a:t>
            </a:r>
            <a:r>
              <a:rPr lang="en-US" b="1" i="1" dirty="0" smtClean="0">
                <a:solidFill>
                  <a:srgbClr val="000000"/>
                </a:solidFill>
                <a:latin typeface="Consolas"/>
              </a:rPr>
              <a:t>...</a:t>
            </a:r>
            <a:r>
              <a:rPr lang="en-US" b="1" i="1" dirty="0" smtClean="0">
                <a:solidFill>
                  <a:srgbClr val="008080"/>
                </a:solidFill>
                <a:latin typeface="Consolas"/>
              </a:rPr>
              <a:t>&lt;/</a:t>
            </a:r>
            <a:r>
              <a:rPr lang="en-US" b="1" i="1" dirty="0" err="1">
                <a:solidFill>
                  <a:srgbClr val="3F7F7F"/>
                </a:solidFill>
                <a:latin typeface="Consolas"/>
              </a:rPr>
              <a:t>xsl:when</a:t>
            </a:r>
            <a:r>
              <a:rPr lang="en-US" b="1" i="1" dirty="0">
                <a:solidFill>
                  <a:srgbClr val="008080"/>
                </a:solidFill>
                <a:latin typeface="Consolas"/>
              </a:rPr>
              <a:t>&gt;</a:t>
            </a:r>
          </a:p>
          <a:p>
            <a:pPr marL="400050" lvl="1" indent="0">
              <a:buNone/>
            </a:pPr>
            <a:r>
              <a:rPr lang="en-US" b="1" dirty="0">
                <a:solidFill>
                  <a:srgbClr val="008080"/>
                </a:solidFill>
                <a:latin typeface="Consolas"/>
              </a:rPr>
              <a:t>&lt;</a:t>
            </a:r>
            <a:r>
              <a:rPr lang="en-US" b="1" dirty="0" err="1">
                <a:solidFill>
                  <a:srgbClr val="3F7F7F"/>
                </a:solidFill>
                <a:latin typeface="Consolas"/>
              </a:rPr>
              <a:t>xsl:otherwise</a:t>
            </a:r>
            <a:r>
              <a:rPr lang="en-US" b="1" dirty="0">
                <a:solidFill>
                  <a:srgbClr val="008080"/>
                </a:solidFill>
                <a:latin typeface="Consolas"/>
              </a:rPr>
              <a:t>&gt;</a:t>
            </a:r>
            <a:r>
              <a:rPr lang="en-US" b="1" dirty="0">
                <a:solidFill>
                  <a:srgbClr val="000000"/>
                </a:solidFill>
                <a:latin typeface="Consolas"/>
              </a:rPr>
              <a:t>...</a:t>
            </a:r>
            <a:r>
              <a:rPr lang="en-US" b="1" dirty="0">
                <a:solidFill>
                  <a:srgbClr val="008080"/>
                </a:solidFill>
                <a:latin typeface="Consolas"/>
              </a:rPr>
              <a:t>&lt;/</a:t>
            </a:r>
            <a:r>
              <a:rPr lang="en-US" b="1" dirty="0" err="1">
                <a:solidFill>
                  <a:srgbClr val="3F7F7F"/>
                </a:solidFill>
                <a:latin typeface="Consolas"/>
              </a:rPr>
              <a:t>xsl:otherwise</a:t>
            </a:r>
            <a:r>
              <a:rPr lang="en-US" b="1" dirty="0">
                <a:solidFill>
                  <a:srgbClr val="008080"/>
                </a:solidFill>
                <a:latin typeface="Consolas"/>
              </a:rPr>
              <a:t>&gt;</a:t>
            </a:r>
          </a:p>
          <a:p>
            <a:pPr marL="0" indent="0">
              <a:buNone/>
            </a:pPr>
            <a:r>
              <a:rPr lang="en-US" b="1" dirty="0" smtClean="0">
                <a:solidFill>
                  <a:srgbClr val="008080"/>
                </a:solidFill>
                <a:latin typeface="Consolas"/>
              </a:rPr>
              <a:t>&lt;/</a:t>
            </a:r>
            <a:r>
              <a:rPr lang="en-US" b="1" dirty="0" err="1">
                <a:solidFill>
                  <a:srgbClr val="3F7F7F"/>
                </a:solidFill>
                <a:latin typeface="Consolas"/>
              </a:rPr>
              <a:t>xsl:choose</a:t>
            </a:r>
            <a:r>
              <a:rPr lang="en-US" b="1" dirty="0">
                <a:solidFill>
                  <a:srgbClr val="008080"/>
                </a:solidFill>
                <a:latin typeface="Consolas"/>
              </a:rPr>
              <a:t>&gt;</a:t>
            </a:r>
            <a:r>
              <a:rPr lang="en-US" b="1" dirty="0">
                <a:solidFill>
                  <a:srgbClr val="000000"/>
                </a:solidFill>
                <a:latin typeface="Consolas"/>
              </a:rPr>
              <a:t> </a:t>
            </a:r>
          </a:p>
          <a:p>
            <a:pPr lvl="1"/>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136</a:t>
            </a:fld>
            <a:endParaRPr lang="ru-RU"/>
          </a:p>
        </p:txBody>
      </p:sp>
    </p:spTree>
    <p:extLst>
      <p:ext uri="{BB962C8B-B14F-4D97-AF65-F5344CB8AC3E}">
        <p14:creationId xmlns:p14="http://schemas.microsoft.com/office/powerpoint/2010/main" val="371980802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Циклы</a:t>
            </a:r>
            <a:endParaRPr lang="uk-UA" dirty="0"/>
          </a:p>
        </p:txBody>
      </p:sp>
      <p:sp>
        <p:nvSpPr>
          <p:cNvPr id="3" name="Объект 2"/>
          <p:cNvSpPr>
            <a:spLocks noGrp="1"/>
          </p:cNvSpPr>
          <p:nvPr>
            <p:ph idx="1"/>
          </p:nvPr>
        </p:nvSpPr>
        <p:spPr/>
        <p:txBody>
          <a:bodyPr/>
          <a:lstStyle/>
          <a:p>
            <a:pPr marL="0" indent="0">
              <a:buNone/>
            </a:pPr>
            <a:r>
              <a:rPr lang="en-US" b="1" dirty="0" smtClean="0">
                <a:solidFill>
                  <a:srgbClr val="008080"/>
                </a:solidFill>
                <a:latin typeface="Consolas"/>
              </a:rPr>
              <a:t>&lt;</a:t>
            </a:r>
            <a:r>
              <a:rPr lang="en-US" b="1" dirty="0" err="1" smtClean="0">
                <a:solidFill>
                  <a:srgbClr val="3F7F7F"/>
                </a:solidFill>
                <a:latin typeface="Consolas"/>
              </a:rPr>
              <a:t>xsl:for-each</a:t>
            </a:r>
            <a:r>
              <a:rPr lang="en-US" b="1" dirty="0" smtClean="0">
                <a:solidFill>
                  <a:srgbClr val="3F7F7F"/>
                </a:solidFill>
                <a:latin typeface="Consolas"/>
              </a:rPr>
              <a:t> </a:t>
            </a:r>
            <a:r>
              <a:rPr lang="en-US" b="1" dirty="0">
                <a:solidFill>
                  <a:srgbClr val="7F007F"/>
                </a:solidFill>
                <a:latin typeface="Consolas"/>
              </a:rPr>
              <a:t>select</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tns:author</a:t>
            </a:r>
            <a:r>
              <a:rPr lang="en-US" b="1" i="1" dirty="0">
                <a:solidFill>
                  <a:srgbClr val="2A00FF"/>
                </a:solidFill>
                <a:latin typeface="Consolas"/>
              </a:rPr>
              <a:t>"</a:t>
            </a:r>
            <a:r>
              <a:rPr lang="en-US" b="1" i="1" dirty="0">
                <a:solidFill>
                  <a:srgbClr val="008080"/>
                </a:solidFill>
                <a:latin typeface="Consolas"/>
              </a:rPr>
              <a:t>&gt;</a:t>
            </a:r>
          </a:p>
          <a:p>
            <a:pPr marL="457200" lvl="1" indent="0">
              <a:buNone/>
            </a:pPr>
            <a:r>
              <a:rPr lang="en-US" dirty="0" smtClean="0">
                <a:latin typeface="Consolas"/>
              </a:rPr>
              <a:t>&lt;</a:t>
            </a:r>
            <a:r>
              <a:rPr lang="ru-RU" dirty="0" smtClean="0">
                <a:latin typeface="Consolas"/>
              </a:rPr>
              <a:t>!-- </a:t>
            </a:r>
            <a:r>
              <a:rPr lang="en-US" dirty="0" smtClean="0">
                <a:latin typeface="Consolas"/>
              </a:rPr>
              <a:t>Content --&gt;</a:t>
            </a:r>
            <a:endParaRPr lang="ru-RU" dirty="0" smtClean="0">
              <a:latin typeface="Consolas"/>
            </a:endParaRPr>
          </a:p>
          <a:p>
            <a:pPr marL="0" indent="0">
              <a:buNone/>
            </a:pPr>
            <a:r>
              <a:rPr lang="en-US" b="1" dirty="0" smtClean="0">
                <a:solidFill>
                  <a:srgbClr val="008080"/>
                </a:solidFill>
                <a:latin typeface="Consolas"/>
              </a:rPr>
              <a:t>&lt;/</a:t>
            </a:r>
            <a:r>
              <a:rPr lang="en-US" b="1" dirty="0" err="1">
                <a:solidFill>
                  <a:srgbClr val="3F7F7F"/>
                </a:solidFill>
                <a:latin typeface="Consolas"/>
              </a:rPr>
              <a:t>xsl:for-each</a:t>
            </a:r>
            <a:r>
              <a:rPr lang="en-US" b="1" dirty="0">
                <a:solidFill>
                  <a:srgbClr val="008080"/>
                </a:solidFill>
                <a:latin typeface="Consolas"/>
              </a:rPr>
              <a:t>&gt;</a:t>
            </a:r>
          </a:p>
          <a:p>
            <a:r>
              <a:rPr lang="ru-RU" dirty="0" smtClean="0"/>
              <a:t>Обрабатывает в цикле каждый узел в выбранном наборе узлов</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137</a:t>
            </a:fld>
            <a:endParaRPr lang="ru-RU"/>
          </a:p>
        </p:txBody>
      </p:sp>
    </p:spTree>
    <p:extLst>
      <p:ext uri="{BB962C8B-B14F-4D97-AF65-F5344CB8AC3E}">
        <p14:creationId xmlns:p14="http://schemas.microsoft.com/office/powerpoint/2010/main" val="14365066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Нумерация</a:t>
            </a:r>
            <a:endParaRPr lang="uk-UA" dirty="0"/>
          </a:p>
        </p:txBody>
      </p:sp>
      <p:sp>
        <p:nvSpPr>
          <p:cNvPr id="3" name="Объект 2"/>
          <p:cNvSpPr>
            <a:spLocks noGrp="1"/>
          </p:cNvSpPr>
          <p:nvPr>
            <p:ph idx="1"/>
          </p:nvPr>
        </p:nvSpPr>
        <p:spPr/>
        <p:txBody>
          <a:bodyPr>
            <a:normAutofit fontScale="77500" lnSpcReduction="20000"/>
          </a:bodyPr>
          <a:lstStyle/>
          <a:p>
            <a:r>
              <a:rPr lang="ru-RU" dirty="0" smtClean="0"/>
              <a:t>Определяет целочисленное положение текущего узла и форматирует полу</a:t>
            </a:r>
            <a:r>
              <a:rPr lang="ru-RU" dirty="0"/>
              <a:t>ченное число</a:t>
            </a:r>
            <a:endParaRPr lang="ru-RU" dirty="0" smtClean="0"/>
          </a:p>
          <a:p>
            <a:pPr lvl="1"/>
            <a:r>
              <a:rPr lang="ru-RU" dirty="0" smtClean="0">
                <a:latin typeface="Consolas"/>
              </a:rPr>
              <a:t>см. </a:t>
            </a:r>
            <a:r>
              <a:rPr lang="en-US" dirty="0" err="1" smtClean="0">
                <a:latin typeface="Consolas"/>
              </a:rPr>
              <a:t>content.sxl</a:t>
            </a:r>
            <a:endParaRPr lang="uk-UA" dirty="0">
              <a:latin typeface="Consolas"/>
            </a:endParaRPr>
          </a:p>
          <a:p>
            <a:pPr marL="0" indent="0">
              <a:buNone/>
            </a:pPr>
            <a:r>
              <a:rPr lang="en-US" b="1" dirty="0">
                <a:solidFill>
                  <a:srgbClr val="008080"/>
                </a:solidFill>
                <a:latin typeface="Consolas"/>
              </a:rPr>
              <a:t>&lt;</a:t>
            </a:r>
            <a:r>
              <a:rPr lang="en-US" b="1" dirty="0" err="1">
                <a:solidFill>
                  <a:srgbClr val="3F7F7F"/>
                </a:solidFill>
                <a:latin typeface="Consolas"/>
              </a:rPr>
              <a:t>xsl:number</a:t>
            </a:r>
            <a:endParaRPr lang="en-US" b="1" dirty="0">
              <a:solidFill>
                <a:srgbClr val="3F7F7F"/>
              </a:solidFill>
              <a:latin typeface="Consolas"/>
            </a:endParaRPr>
          </a:p>
          <a:p>
            <a:pPr marL="457200" lvl="1" indent="0">
              <a:buNone/>
            </a:pPr>
            <a:r>
              <a:rPr lang="en-US" b="1" dirty="0">
                <a:solidFill>
                  <a:srgbClr val="7F007F"/>
                </a:solidFill>
                <a:latin typeface="Consolas"/>
              </a:rPr>
              <a:t>count</a:t>
            </a:r>
            <a:r>
              <a:rPr lang="en-US" b="1" dirty="0">
                <a:solidFill>
                  <a:srgbClr val="000000"/>
                </a:solidFill>
                <a:latin typeface="Consolas"/>
              </a:rPr>
              <a:t>=</a:t>
            </a:r>
            <a:r>
              <a:rPr lang="en-US" b="1" i="1" dirty="0">
                <a:solidFill>
                  <a:srgbClr val="2A00FF"/>
                </a:solidFill>
                <a:latin typeface="Consolas"/>
              </a:rPr>
              <a:t>"expression"</a:t>
            </a:r>
          </a:p>
          <a:p>
            <a:pPr marL="457200" lvl="1" indent="0">
              <a:buNone/>
            </a:pPr>
            <a:r>
              <a:rPr lang="en-US" b="1" dirty="0">
                <a:solidFill>
                  <a:srgbClr val="7F007F"/>
                </a:solidFill>
                <a:latin typeface="Consolas"/>
              </a:rPr>
              <a:t>level</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single|multiple|any</a:t>
            </a:r>
            <a:r>
              <a:rPr lang="en-US" b="1" i="1" dirty="0">
                <a:solidFill>
                  <a:srgbClr val="2A00FF"/>
                </a:solidFill>
                <a:latin typeface="Consolas"/>
              </a:rPr>
              <a:t>"</a:t>
            </a:r>
          </a:p>
          <a:p>
            <a:pPr marL="457200" lvl="1" indent="0">
              <a:buNone/>
            </a:pPr>
            <a:r>
              <a:rPr lang="en-US" b="1" dirty="0">
                <a:solidFill>
                  <a:srgbClr val="7F007F"/>
                </a:solidFill>
                <a:latin typeface="Consolas"/>
              </a:rPr>
              <a:t>from</a:t>
            </a:r>
            <a:r>
              <a:rPr lang="en-US" b="1" dirty="0">
                <a:solidFill>
                  <a:srgbClr val="000000"/>
                </a:solidFill>
                <a:latin typeface="Consolas"/>
              </a:rPr>
              <a:t>=</a:t>
            </a:r>
            <a:r>
              <a:rPr lang="en-US" b="1" i="1" dirty="0">
                <a:solidFill>
                  <a:srgbClr val="2A00FF"/>
                </a:solidFill>
                <a:latin typeface="Consolas"/>
              </a:rPr>
              <a:t>"expression"</a:t>
            </a:r>
          </a:p>
          <a:p>
            <a:pPr marL="457200" lvl="1" indent="0">
              <a:buNone/>
            </a:pPr>
            <a:r>
              <a:rPr lang="en-US" b="1" dirty="0">
                <a:solidFill>
                  <a:srgbClr val="7F007F"/>
                </a:solidFill>
                <a:latin typeface="Consolas"/>
              </a:rPr>
              <a:t>value</a:t>
            </a:r>
            <a:r>
              <a:rPr lang="en-US" b="1" dirty="0">
                <a:solidFill>
                  <a:srgbClr val="000000"/>
                </a:solidFill>
                <a:latin typeface="Consolas"/>
              </a:rPr>
              <a:t>=</a:t>
            </a:r>
            <a:r>
              <a:rPr lang="en-US" b="1" i="1" dirty="0">
                <a:solidFill>
                  <a:srgbClr val="2A00FF"/>
                </a:solidFill>
                <a:latin typeface="Consolas"/>
              </a:rPr>
              <a:t>"expression"</a:t>
            </a:r>
          </a:p>
          <a:p>
            <a:pPr marL="457200" lvl="1" indent="0">
              <a:buNone/>
            </a:pPr>
            <a:r>
              <a:rPr lang="en-US" b="1" dirty="0">
                <a:solidFill>
                  <a:srgbClr val="7F007F"/>
                </a:solidFill>
                <a:latin typeface="Consolas"/>
              </a:rPr>
              <a:t>format</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formatstring</a:t>
            </a:r>
            <a:r>
              <a:rPr lang="en-US" b="1" i="1" dirty="0">
                <a:solidFill>
                  <a:srgbClr val="2A00FF"/>
                </a:solidFill>
                <a:latin typeface="Consolas"/>
              </a:rPr>
              <a:t>"</a:t>
            </a:r>
          </a:p>
          <a:p>
            <a:pPr marL="457200" lvl="1" indent="0">
              <a:buNone/>
            </a:pPr>
            <a:r>
              <a:rPr lang="en-US" b="1" dirty="0" err="1">
                <a:solidFill>
                  <a:srgbClr val="7F007F"/>
                </a:solidFill>
                <a:latin typeface="Consolas"/>
              </a:rPr>
              <a:t>lang</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languagecode</a:t>
            </a:r>
            <a:r>
              <a:rPr lang="en-US" b="1" i="1" dirty="0">
                <a:solidFill>
                  <a:srgbClr val="2A00FF"/>
                </a:solidFill>
                <a:latin typeface="Consolas"/>
              </a:rPr>
              <a:t>"</a:t>
            </a:r>
          </a:p>
          <a:p>
            <a:pPr marL="457200" lvl="1" indent="0">
              <a:buNone/>
            </a:pPr>
            <a:r>
              <a:rPr lang="en-US" b="1" dirty="0">
                <a:solidFill>
                  <a:srgbClr val="7F007F"/>
                </a:solidFill>
                <a:latin typeface="Consolas"/>
              </a:rPr>
              <a:t>letter-value</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alphabetic|traditional</a:t>
            </a:r>
            <a:r>
              <a:rPr lang="en-US" b="1" i="1" dirty="0">
                <a:solidFill>
                  <a:srgbClr val="2A00FF"/>
                </a:solidFill>
                <a:latin typeface="Consolas"/>
              </a:rPr>
              <a:t>"</a:t>
            </a:r>
          </a:p>
          <a:p>
            <a:pPr marL="457200" lvl="1" indent="0">
              <a:buNone/>
            </a:pPr>
            <a:r>
              <a:rPr lang="en-US" b="1" dirty="0">
                <a:solidFill>
                  <a:srgbClr val="7F007F"/>
                </a:solidFill>
                <a:latin typeface="Consolas"/>
              </a:rPr>
              <a:t>grouping-separator</a:t>
            </a:r>
            <a:r>
              <a:rPr lang="en-US" b="1" dirty="0">
                <a:solidFill>
                  <a:srgbClr val="000000"/>
                </a:solidFill>
                <a:latin typeface="Consolas"/>
              </a:rPr>
              <a:t>=</a:t>
            </a:r>
            <a:r>
              <a:rPr lang="en-US" b="1" i="1" dirty="0">
                <a:solidFill>
                  <a:srgbClr val="2A00FF"/>
                </a:solidFill>
                <a:latin typeface="Consolas"/>
              </a:rPr>
              <a:t>"character"</a:t>
            </a:r>
          </a:p>
          <a:p>
            <a:pPr marL="457200" lvl="1" indent="0">
              <a:buNone/>
            </a:pPr>
            <a:r>
              <a:rPr lang="en-US" b="1" dirty="0">
                <a:solidFill>
                  <a:srgbClr val="7F007F"/>
                </a:solidFill>
                <a:latin typeface="Consolas"/>
              </a:rPr>
              <a:t>grouping-size</a:t>
            </a:r>
            <a:r>
              <a:rPr lang="en-US" b="1" dirty="0">
                <a:solidFill>
                  <a:srgbClr val="000000"/>
                </a:solidFill>
                <a:latin typeface="Consolas"/>
              </a:rPr>
              <a:t>=</a:t>
            </a:r>
            <a:r>
              <a:rPr lang="en-US" b="1" i="1" dirty="0">
                <a:solidFill>
                  <a:srgbClr val="2A00FF"/>
                </a:solidFill>
                <a:latin typeface="Consolas"/>
              </a:rPr>
              <a:t>"number"</a:t>
            </a:r>
            <a:r>
              <a:rPr lang="en-US" b="1" i="1" dirty="0">
                <a:solidFill>
                  <a:srgbClr val="008080"/>
                </a:solidFill>
                <a:latin typeface="Consolas"/>
              </a:rPr>
              <a:t>/&gt;</a:t>
            </a:r>
            <a:r>
              <a:rPr lang="en-US" b="1" i="1" dirty="0">
                <a:solidFill>
                  <a:srgbClr val="000000"/>
                </a:solidFill>
                <a:latin typeface="Consolas"/>
              </a:rPr>
              <a:t> </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138</a:t>
            </a:fld>
            <a:endParaRPr lang="ru-RU"/>
          </a:p>
        </p:txBody>
      </p:sp>
    </p:spTree>
    <p:extLst>
      <p:ext uri="{BB962C8B-B14F-4D97-AF65-F5344CB8AC3E}">
        <p14:creationId xmlns:p14="http://schemas.microsoft.com/office/powerpoint/2010/main" val="40761866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Атрибуты </a:t>
            </a:r>
            <a:r>
              <a:rPr lang="en-US" dirty="0"/>
              <a:t>&lt;</a:t>
            </a:r>
            <a:r>
              <a:rPr lang="en-US" dirty="0" err="1" smtClean="0"/>
              <a:t>xsl:number</a:t>
            </a:r>
            <a:r>
              <a:rPr lang="en-US" dirty="0" smtClean="0"/>
              <a:t>&gt;</a:t>
            </a:r>
            <a:endParaRPr lang="uk-UA" dirty="0"/>
          </a:p>
        </p:txBody>
      </p:sp>
      <p:sp>
        <p:nvSpPr>
          <p:cNvPr id="3" name="Объект 2"/>
          <p:cNvSpPr>
            <a:spLocks noGrp="1"/>
          </p:cNvSpPr>
          <p:nvPr>
            <p:ph idx="1"/>
          </p:nvPr>
        </p:nvSpPr>
        <p:spPr/>
        <p:txBody>
          <a:bodyPr>
            <a:normAutofit fontScale="70000" lnSpcReduction="20000"/>
          </a:bodyPr>
          <a:lstStyle/>
          <a:p>
            <a:r>
              <a:rPr lang="en-US" b="1" dirty="0">
                <a:solidFill>
                  <a:srgbClr val="7F007F"/>
                </a:solidFill>
                <a:latin typeface="Consolas"/>
              </a:rPr>
              <a:t>count</a:t>
            </a:r>
            <a:r>
              <a:rPr lang="en-US" b="1" dirty="0">
                <a:solidFill>
                  <a:srgbClr val="000000"/>
                </a:solidFill>
                <a:latin typeface="Consolas"/>
              </a:rPr>
              <a:t>=</a:t>
            </a:r>
            <a:r>
              <a:rPr lang="en-US" b="1" i="1" dirty="0">
                <a:solidFill>
                  <a:srgbClr val="2A00FF"/>
                </a:solidFill>
                <a:latin typeface="Consolas"/>
              </a:rPr>
              <a:t>"expression"</a:t>
            </a:r>
          </a:p>
          <a:p>
            <a:pPr lvl="1"/>
            <a:r>
              <a:rPr lang="ru-RU" i="1" dirty="0"/>
              <a:t>Необязательный</a:t>
            </a:r>
            <a:r>
              <a:rPr lang="ru-RU" dirty="0"/>
              <a:t>. Выражение </a:t>
            </a:r>
            <a:r>
              <a:rPr lang="ru-RU" dirty="0" err="1"/>
              <a:t>XPath</a:t>
            </a:r>
            <a:r>
              <a:rPr lang="ru-RU" dirty="0"/>
              <a:t>, которое определяет, какие узлы должны быть </a:t>
            </a:r>
            <a:r>
              <a:rPr lang="ru-RU" dirty="0" smtClean="0"/>
              <a:t>подсчитаны</a:t>
            </a:r>
            <a:endParaRPr lang="en-US" dirty="0" smtClean="0"/>
          </a:p>
          <a:p>
            <a:r>
              <a:rPr lang="en-US" b="1" dirty="0">
                <a:solidFill>
                  <a:srgbClr val="7F007F"/>
                </a:solidFill>
                <a:latin typeface="Consolas"/>
              </a:rPr>
              <a:t>level</a:t>
            </a:r>
            <a:r>
              <a:rPr lang="en-US" b="1" dirty="0">
                <a:solidFill>
                  <a:srgbClr val="000000"/>
                </a:solidFill>
                <a:latin typeface="Consolas"/>
              </a:rPr>
              <a:t>=</a:t>
            </a:r>
            <a:r>
              <a:rPr lang="en-US" b="1" i="1" dirty="0">
                <a:solidFill>
                  <a:srgbClr val="2A00FF"/>
                </a:solidFill>
                <a:latin typeface="Consolas"/>
              </a:rPr>
              <a:t>"</a:t>
            </a:r>
            <a:r>
              <a:rPr lang="en-US" b="1" i="1" dirty="0" err="1" smtClean="0">
                <a:solidFill>
                  <a:srgbClr val="2A00FF"/>
                </a:solidFill>
                <a:latin typeface="Consolas"/>
              </a:rPr>
              <a:t>single|multiple|any</a:t>
            </a:r>
            <a:r>
              <a:rPr lang="en-US" b="1" i="1" dirty="0" smtClean="0">
                <a:solidFill>
                  <a:srgbClr val="2A00FF"/>
                </a:solidFill>
                <a:latin typeface="Consolas"/>
              </a:rPr>
              <a:t>"</a:t>
            </a:r>
          </a:p>
          <a:p>
            <a:pPr lvl="1"/>
            <a:r>
              <a:rPr lang="ru-RU" i="1" dirty="0"/>
              <a:t>Необязательный</a:t>
            </a:r>
            <a:r>
              <a:rPr lang="ru-RU" dirty="0"/>
              <a:t>. Управляет тем, как </a:t>
            </a:r>
            <a:r>
              <a:rPr lang="ru-RU" dirty="0" smtClean="0"/>
              <a:t>присваивается</a:t>
            </a:r>
            <a:r>
              <a:rPr lang="en-US" dirty="0" smtClean="0"/>
              <a:t> </a:t>
            </a:r>
            <a:r>
              <a:rPr lang="ru-RU" dirty="0" smtClean="0"/>
              <a:t>порядковый номер</a:t>
            </a:r>
            <a:endParaRPr lang="ru-RU" dirty="0"/>
          </a:p>
          <a:p>
            <a:r>
              <a:rPr lang="en-US" b="1" dirty="0" smtClean="0">
                <a:solidFill>
                  <a:srgbClr val="7F007F"/>
                </a:solidFill>
                <a:latin typeface="Consolas"/>
              </a:rPr>
              <a:t>from</a:t>
            </a:r>
            <a:r>
              <a:rPr lang="en-US" b="1" dirty="0">
                <a:solidFill>
                  <a:srgbClr val="000000"/>
                </a:solidFill>
                <a:latin typeface="Consolas"/>
              </a:rPr>
              <a:t>=</a:t>
            </a:r>
            <a:r>
              <a:rPr lang="en-US" b="1" i="1" dirty="0">
                <a:solidFill>
                  <a:srgbClr val="2A00FF"/>
                </a:solidFill>
                <a:latin typeface="Consolas"/>
              </a:rPr>
              <a:t>"</a:t>
            </a:r>
            <a:r>
              <a:rPr lang="en-US" b="1" i="1" dirty="0" smtClean="0">
                <a:solidFill>
                  <a:srgbClr val="2A00FF"/>
                </a:solidFill>
                <a:latin typeface="Consolas"/>
              </a:rPr>
              <a:t>expression"</a:t>
            </a:r>
          </a:p>
          <a:p>
            <a:pPr lvl="1"/>
            <a:r>
              <a:rPr lang="ru-RU" i="1" dirty="0"/>
              <a:t>Необязательный</a:t>
            </a:r>
            <a:r>
              <a:rPr lang="ru-RU" dirty="0"/>
              <a:t>. Выражение </a:t>
            </a:r>
            <a:r>
              <a:rPr lang="ru-RU" dirty="0" err="1"/>
              <a:t>XPath</a:t>
            </a:r>
            <a:r>
              <a:rPr lang="ru-RU" dirty="0"/>
              <a:t>, которое указывает, где отсчет начнется</a:t>
            </a:r>
            <a:endParaRPr lang="en-US" dirty="0"/>
          </a:p>
          <a:p>
            <a:r>
              <a:rPr lang="en-US" b="1" dirty="0">
                <a:solidFill>
                  <a:srgbClr val="7F007F"/>
                </a:solidFill>
                <a:latin typeface="Consolas"/>
              </a:rPr>
              <a:t>value</a:t>
            </a:r>
            <a:r>
              <a:rPr lang="en-US" b="1" dirty="0">
                <a:solidFill>
                  <a:srgbClr val="000000"/>
                </a:solidFill>
                <a:latin typeface="Consolas"/>
              </a:rPr>
              <a:t>=</a:t>
            </a:r>
            <a:r>
              <a:rPr lang="en-US" b="1" i="1" dirty="0">
                <a:solidFill>
                  <a:srgbClr val="2A00FF"/>
                </a:solidFill>
                <a:latin typeface="Consolas"/>
              </a:rPr>
              <a:t>"</a:t>
            </a:r>
            <a:r>
              <a:rPr lang="en-US" b="1" i="1" dirty="0" smtClean="0">
                <a:solidFill>
                  <a:srgbClr val="2A00FF"/>
                </a:solidFill>
                <a:latin typeface="Consolas"/>
              </a:rPr>
              <a:t>expression"</a:t>
            </a:r>
          </a:p>
          <a:p>
            <a:pPr lvl="1"/>
            <a:r>
              <a:rPr lang="ru-RU" i="1" dirty="0"/>
              <a:t>Необязательный</a:t>
            </a:r>
            <a:r>
              <a:rPr lang="ru-RU" dirty="0"/>
              <a:t>. </a:t>
            </a:r>
            <a:r>
              <a:rPr lang="ru-RU" dirty="0" smtClean="0"/>
              <a:t>Выводит заданный в значении номер</a:t>
            </a:r>
            <a:r>
              <a:rPr lang="ru-RU" dirty="0"/>
              <a:t>, который используется вместо последовательности, </a:t>
            </a:r>
            <a:r>
              <a:rPr lang="ru-RU" dirty="0" smtClean="0"/>
              <a:t>порождаемых чисел. </a:t>
            </a:r>
            <a:endParaRPr lang="ru-RU" dirty="0"/>
          </a:p>
          <a:p>
            <a:pPr lvl="1"/>
            <a:r>
              <a:rPr lang="ru-RU" dirty="0" smtClean="0"/>
              <a:t>Используется для форматирования чисел</a:t>
            </a:r>
            <a:endParaRPr lang="en-US"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139</a:t>
            </a:fld>
            <a:endParaRPr lang="ru-RU"/>
          </a:p>
        </p:txBody>
      </p:sp>
    </p:spTree>
    <p:extLst>
      <p:ext uri="{BB962C8B-B14F-4D97-AF65-F5344CB8AC3E}">
        <p14:creationId xmlns:p14="http://schemas.microsoft.com/office/powerpoint/2010/main" val="206158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Теги</a:t>
            </a:r>
            <a:endParaRPr lang="uk-UA" dirty="0"/>
          </a:p>
        </p:txBody>
      </p:sp>
      <p:sp>
        <p:nvSpPr>
          <p:cNvPr id="3" name="Объект 2"/>
          <p:cNvSpPr>
            <a:spLocks noGrp="1"/>
          </p:cNvSpPr>
          <p:nvPr>
            <p:ph idx="1"/>
          </p:nvPr>
        </p:nvSpPr>
        <p:spPr/>
        <p:txBody>
          <a:bodyPr>
            <a:normAutofit/>
          </a:bodyPr>
          <a:lstStyle/>
          <a:p>
            <a:r>
              <a:rPr lang="ru-RU" dirty="0"/>
              <a:t>Тег – угловые скобки вместе с текстом между </a:t>
            </a:r>
            <a:r>
              <a:rPr lang="ru-RU" dirty="0" smtClean="0"/>
              <a:t>ними</a:t>
            </a:r>
            <a:r>
              <a:rPr lang="ru-RU" dirty="0"/>
              <a:t>. </a:t>
            </a:r>
            <a:endParaRPr lang="ru-RU" dirty="0" smtClean="0"/>
          </a:p>
          <a:p>
            <a:r>
              <a:rPr lang="ru-RU" dirty="0" smtClean="0"/>
              <a:t>Различают </a:t>
            </a:r>
            <a:r>
              <a:rPr lang="ru-RU" dirty="0"/>
              <a:t>начальные теги и конечные:</a:t>
            </a:r>
          </a:p>
          <a:p>
            <a:pPr marL="457200" lvl="1" indent="0">
              <a:buNone/>
            </a:pPr>
            <a:r>
              <a:rPr lang="ru-RU" dirty="0"/>
              <a:t>&lt;</a:t>
            </a:r>
            <a:r>
              <a:rPr lang="ru-RU" dirty="0" err="1"/>
              <a:t>TagName</a:t>
            </a:r>
            <a:r>
              <a:rPr lang="ru-RU" dirty="0"/>
              <a:t>&gt; - начальный тег</a:t>
            </a:r>
          </a:p>
          <a:p>
            <a:pPr marL="457200" lvl="1" indent="0">
              <a:buNone/>
            </a:pPr>
            <a:r>
              <a:rPr lang="ru-RU" dirty="0"/>
              <a:t>&lt;/</a:t>
            </a:r>
            <a:r>
              <a:rPr lang="ru-RU" dirty="0" err="1"/>
              <a:t>TagName</a:t>
            </a:r>
            <a:r>
              <a:rPr lang="ru-RU" dirty="0"/>
              <a:t>&gt; - конечный </a:t>
            </a:r>
            <a:r>
              <a:rPr lang="ru-RU" dirty="0" smtClean="0"/>
              <a:t>тег</a:t>
            </a:r>
          </a:p>
          <a:p>
            <a:r>
              <a:rPr lang="ru-RU" dirty="0" smtClean="0"/>
              <a:t>Должны присутствовать оба тега (открывающий и закрывающий)</a:t>
            </a:r>
            <a:endParaRPr lang="en-US" dirty="0" smtClean="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a:t>
            </a:fld>
            <a:endParaRPr lang="ru-RU"/>
          </a:p>
        </p:txBody>
      </p:sp>
    </p:spTree>
    <p:extLst>
      <p:ext uri="{BB962C8B-B14F-4D97-AF65-F5344CB8AC3E}">
        <p14:creationId xmlns:p14="http://schemas.microsoft.com/office/powerpoint/2010/main" val="42862978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Атрибуты </a:t>
            </a:r>
            <a:r>
              <a:rPr lang="en-US" dirty="0"/>
              <a:t>&lt;</a:t>
            </a:r>
            <a:r>
              <a:rPr lang="en-US" dirty="0" err="1" smtClean="0"/>
              <a:t>xsl:number</a:t>
            </a:r>
            <a:r>
              <a:rPr lang="en-US" dirty="0" smtClean="0"/>
              <a:t>&gt;</a:t>
            </a:r>
            <a:endParaRPr lang="uk-UA" dirty="0"/>
          </a:p>
        </p:txBody>
      </p:sp>
      <p:sp>
        <p:nvSpPr>
          <p:cNvPr id="3" name="Объект 2"/>
          <p:cNvSpPr>
            <a:spLocks noGrp="1"/>
          </p:cNvSpPr>
          <p:nvPr>
            <p:ph idx="1"/>
          </p:nvPr>
        </p:nvSpPr>
        <p:spPr/>
        <p:txBody>
          <a:bodyPr>
            <a:normAutofit fontScale="92500"/>
          </a:bodyPr>
          <a:lstStyle/>
          <a:p>
            <a:r>
              <a:rPr lang="en-US" b="1" dirty="0" smtClean="0">
                <a:solidFill>
                  <a:srgbClr val="7F007F"/>
                </a:solidFill>
                <a:latin typeface="Consolas"/>
              </a:rPr>
              <a:t>format</a:t>
            </a:r>
            <a:r>
              <a:rPr lang="en-US" b="1" dirty="0">
                <a:solidFill>
                  <a:srgbClr val="000000"/>
                </a:solidFill>
                <a:latin typeface="Consolas"/>
              </a:rPr>
              <a:t>=</a:t>
            </a:r>
            <a:r>
              <a:rPr lang="en-US" b="1" i="1" dirty="0">
                <a:solidFill>
                  <a:srgbClr val="2A00FF"/>
                </a:solidFill>
                <a:latin typeface="Consolas"/>
              </a:rPr>
              <a:t>"</a:t>
            </a:r>
            <a:r>
              <a:rPr lang="en-US" b="1" i="1" dirty="0" err="1" smtClean="0">
                <a:solidFill>
                  <a:srgbClr val="2A00FF"/>
                </a:solidFill>
                <a:latin typeface="Consolas"/>
              </a:rPr>
              <a:t>formatstring</a:t>
            </a:r>
            <a:r>
              <a:rPr lang="ru-RU" b="1" i="1" dirty="0" smtClean="0">
                <a:solidFill>
                  <a:srgbClr val="2A00FF"/>
                </a:solidFill>
                <a:latin typeface="Consolas"/>
              </a:rPr>
              <a:t>"</a:t>
            </a:r>
          </a:p>
          <a:p>
            <a:pPr lvl="1"/>
            <a:r>
              <a:rPr lang="ru-RU" dirty="0"/>
              <a:t>Необязательный. Определяет формат вывода числа. Может быть одним из следующих</a:t>
            </a:r>
            <a:r>
              <a:rPr lang="ru-RU" dirty="0" smtClean="0"/>
              <a:t>:</a:t>
            </a:r>
          </a:p>
          <a:p>
            <a:pPr lvl="1"/>
            <a:r>
              <a:rPr lang="en-US" dirty="0"/>
              <a:t>format="1" </a:t>
            </a:r>
            <a:r>
              <a:rPr lang="en-US" dirty="0" smtClean="0"/>
              <a:t>--&gt; </a:t>
            </a:r>
            <a:r>
              <a:rPr lang="en-US" dirty="0"/>
              <a:t>1 2 3 . . </a:t>
            </a:r>
          </a:p>
          <a:p>
            <a:pPr lvl="1"/>
            <a:r>
              <a:rPr lang="en-US" dirty="0"/>
              <a:t>format="01" </a:t>
            </a:r>
            <a:r>
              <a:rPr lang="en-US" dirty="0" smtClean="0"/>
              <a:t>--&gt; </a:t>
            </a:r>
            <a:r>
              <a:rPr lang="en-US" dirty="0"/>
              <a:t>01 02 </a:t>
            </a:r>
            <a:r>
              <a:rPr lang="en-US" dirty="0" smtClean="0"/>
              <a:t>03</a:t>
            </a:r>
            <a:endParaRPr lang="en-US" dirty="0"/>
          </a:p>
          <a:p>
            <a:pPr lvl="1"/>
            <a:r>
              <a:rPr lang="en-US" dirty="0"/>
              <a:t>format="a" </a:t>
            </a:r>
            <a:r>
              <a:rPr lang="en-US" dirty="0" smtClean="0"/>
              <a:t>--&gt; </a:t>
            </a:r>
            <a:r>
              <a:rPr lang="en-US" dirty="0"/>
              <a:t>a b c . . </a:t>
            </a:r>
            <a:endParaRPr lang="en-US" dirty="0" smtClean="0"/>
          </a:p>
          <a:p>
            <a:pPr lvl="1"/>
            <a:r>
              <a:rPr lang="en-US" dirty="0" smtClean="0"/>
              <a:t>format</a:t>
            </a:r>
            <a:r>
              <a:rPr lang="en-US" dirty="0"/>
              <a:t>="A" </a:t>
            </a:r>
            <a:r>
              <a:rPr lang="en-US" dirty="0" smtClean="0"/>
              <a:t>--&gt; </a:t>
            </a:r>
            <a:r>
              <a:rPr lang="en-US" dirty="0"/>
              <a:t>A B C. . </a:t>
            </a:r>
          </a:p>
          <a:p>
            <a:pPr lvl="1"/>
            <a:r>
              <a:rPr lang="en-US" dirty="0"/>
              <a:t>format="i" </a:t>
            </a:r>
            <a:r>
              <a:rPr lang="en-US" dirty="0" smtClean="0"/>
              <a:t>--&gt; </a:t>
            </a:r>
            <a:r>
              <a:rPr lang="en-US" dirty="0"/>
              <a:t>i ii iii iv . . </a:t>
            </a:r>
          </a:p>
          <a:p>
            <a:pPr lvl="1"/>
            <a:r>
              <a:rPr lang="en-US" dirty="0"/>
              <a:t>format="I" </a:t>
            </a:r>
            <a:r>
              <a:rPr lang="en-US" dirty="0" smtClean="0"/>
              <a:t>--&gt; </a:t>
            </a:r>
            <a:r>
              <a:rPr lang="en-US" dirty="0"/>
              <a:t>I II III IV . . </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140</a:t>
            </a:fld>
            <a:endParaRPr lang="ru-RU"/>
          </a:p>
        </p:txBody>
      </p:sp>
    </p:spTree>
    <p:extLst>
      <p:ext uri="{BB962C8B-B14F-4D97-AF65-F5344CB8AC3E}">
        <p14:creationId xmlns:p14="http://schemas.microsoft.com/office/powerpoint/2010/main" val="312167637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Атрибуты </a:t>
            </a:r>
            <a:r>
              <a:rPr lang="en-US" dirty="0"/>
              <a:t>&lt;</a:t>
            </a:r>
            <a:r>
              <a:rPr lang="en-US" dirty="0" err="1" smtClean="0"/>
              <a:t>xsl:number</a:t>
            </a:r>
            <a:r>
              <a:rPr lang="en-US" dirty="0" smtClean="0"/>
              <a:t>&gt;</a:t>
            </a:r>
            <a:endParaRPr lang="uk-UA" dirty="0"/>
          </a:p>
        </p:txBody>
      </p:sp>
      <p:sp>
        <p:nvSpPr>
          <p:cNvPr id="3" name="Объект 2"/>
          <p:cNvSpPr>
            <a:spLocks noGrp="1"/>
          </p:cNvSpPr>
          <p:nvPr>
            <p:ph idx="1"/>
          </p:nvPr>
        </p:nvSpPr>
        <p:spPr/>
        <p:txBody>
          <a:bodyPr>
            <a:normAutofit/>
          </a:bodyPr>
          <a:lstStyle/>
          <a:p>
            <a:r>
              <a:rPr lang="en-US" sz="2800" b="1" dirty="0" err="1" smtClean="0">
                <a:solidFill>
                  <a:srgbClr val="7F007F"/>
                </a:solidFill>
                <a:latin typeface="Consolas"/>
              </a:rPr>
              <a:t>lang</a:t>
            </a:r>
            <a:r>
              <a:rPr lang="en-US" sz="2800" b="1" dirty="0">
                <a:solidFill>
                  <a:srgbClr val="000000"/>
                </a:solidFill>
                <a:latin typeface="Consolas"/>
              </a:rPr>
              <a:t>=</a:t>
            </a:r>
            <a:r>
              <a:rPr lang="en-US" sz="2800" b="1" i="1" dirty="0">
                <a:solidFill>
                  <a:srgbClr val="2A00FF"/>
                </a:solidFill>
                <a:latin typeface="Consolas"/>
              </a:rPr>
              <a:t>"</a:t>
            </a:r>
            <a:r>
              <a:rPr lang="en-US" sz="2800" b="1" i="1" dirty="0" err="1" smtClean="0">
                <a:solidFill>
                  <a:srgbClr val="2A00FF"/>
                </a:solidFill>
                <a:latin typeface="Consolas"/>
              </a:rPr>
              <a:t>languagecode</a:t>
            </a:r>
            <a:r>
              <a:rPr lang="ru-RU" sz="2800" b="1" i="1" dirty="0" smtClean="0">
                <a:solidFill>
                  <a:srgbClr val="2A00FF"/>
                </a:solidFill>
                <a:latin typeface="Consolas"/>
              </a:rPr>
              <a:t>"</a:t>
            </a:r>
            <a:endParaRPr lang="en-US" sz="2800" b="1" i="1" dirty="0" smtClean="0">
              <a:solidFill>
                <a:srgbClr val="2A00FF"/>
              </a:solidFill>
              <a:latin typeface="Consolas"/>
            </a:endParaRPr>
          </a:p>
          <a:p>
            <a:pPr lvl="1"/>
            <a:r>
              <a:rPr lang="ru-RU" sz="2400" i="1" dirty="0"/>
              <a:t>Необязательный</a:t>
            </a:r>
            <a:r>
              <a:rPr lang="ru-RU" sz="2400" dirty="0"/>
              <a:t>. Указывает язык алфавит </a:t>
            </a:r>
            <a:r>
              <a:rPr lang="ru-RU" sz="2400" dirty="0" smtClean="0"/>
              <a:t>используемый </a:t>
            </a:r>
            <a:r>
              <a:rPr lang="ru-RU" sz="2400" dirty="0"/>
              <a:t>для нумерации</a:t>
            </a:r>
            <a:endParaRPr lang="en-US" sz="2400" dirty="0"/>
          </a:p>
          <a:p>
            <a:r>
              <a:rPr lang="en-US" sz="2800" b="1" dirty="0">
                <a:solidFill>
                  <a:srgbClr val="7F007F"/>
                </a:solidFill>
                <a:latin typeface="Consolas"/>
              </a:rPr>
              <a:t>letter-value</a:t>
            </a:r>
            <a:r>
              <a:rPr lang="en-US" sz="2800" b="1" dirty="0">
                <a:solidFill>
                  <a:srgbClr val="000000"/>
                </a:solidFill>
                <a:latin typeface="Consolas"/>
              </a:rPr>
              <a:t>=</a:t>
            </a:r>
            <a:r>
              <a:rPr lang="en-US" sz="2800" b="1" i="1" dirty="0">
                <a:solidFill>
                  <a:srgbClr val="2A00FF"/>
                </a:solidFill>
                <a:latin typeface="Consolas"/>
              </a:rPr>
              <a:t>"</a:t>
            </a:r>
            <a:r>
              <a:rPr lang="en-US" sz="2800" b="1" i="1" dirty="0" err="1" smtClean="0">
                <a:solidFill>
                  <a:srgbClr val="2A00FF"/>
                </a:solidFill>
                <a:latin typeface="Consolas"/>
              </a:rPr>
              <a:t>alphabetic|traditional</a:t>
            </a:r>
            <a:r>
              <a:rPr lang="ru-RU" sz="2800" b="1" i="1" dirty="0" smtClean="0">
                <a:solidFill>
                  <a:srgbClr val="2A00FF"/>
                </a:solidFill>
                <a:latin typeface="Consolas"/>
              </a:rPr>
              <a:t>"</a:t>
            </a:r>
          </a:p>
          <a:p>
            <a:pPr lvl="1"/>
            <a:r>
              <a:rPr lang="ru-RU" sz="2400" i="1" dirty="0"/>
              <a:t>Необязательный</a:t>
            </a:r>
            <a:r>
              <a:rPr lang="ru-RU" sz="2400" dirty="0"/>
              <a:t>. Определяет, будет ли нумерация на выбранном языке буквенный или традиционный. По умолчанию </a:t>
            </a:r>
            <a:r>
              <a:rPr lang="ru-RU" sz="2400" dirty="0" smtClean="0"/>
              <a:t>буквенная</a:t>
            </a:r>
            <a:endParaRPr lang="en-US" sz="2400" b="1" i="1" dirty="0">
              <a:solidFill>
                <a:srgbClr val="000000"/>
              </a:solidFill>
              <a:latin typeface="Consolas"/>
            </a:endParaRPr>
          </a:p>
          <a:p>
            <a:endParaRPr lang="uk-UA" sz="2800"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141</a:t>
            </a:fld>
            <a:endParaRPr lang="ru-RU"/>
          </a:p>
        </p:txBody>
      </p:sp>
    </p:spTree>
    <p:extLst>
      <p:ext uri="{BB962C8B-B14F-4D97-AF65-F5344CB8AC3E}">
        <p14:creationId xmlns:p14="http://schemas.microsoft.com/office/powerpoint/2010/main" val="297350352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Атрибуты </a:t>
            </a:r>
            <a:r>
              <a:rPr lang="en-US" dirty="0"/>
              <a:t>&lt;</a:t>
            </a:r>
            <a:r>
              <a:rPr lang="en-US" dirty="0" err="1" smtClean="0"/>
              <a:t>xsl:number</a:t>
            </a:r>
            <a:r>
              <a:rPr lang="en-US" dirty="0" smtClean="0"/>
              <a:t>&gt;</a:t>
            </a:r>
            <a:endParaRPr lang="uk-UA" dirty="0"/>
          </a:p>
        </p:txBody>
      </p:sp>
      <p:sp>
        <p:nvSpPr>
          <p:cNvPr id="3" name="Объект 2"/>
          <p:cNvSpPr>
            <a:spLocks noGrp="1"/>
          </p:cNvSpPr>
          <p:nvPr>
            <p:ph idx="1"/>
          </p:nvPr>
        </p:nvSpPr>
        <p:spPr/>
        <p:txBody>
          <a:bodyPr>
            <a:normAutofit/>
          </a:bodyPr>
          <a:lstStyle/>
          <a:p>
            <a:r>
              <a:rPr lang="en-US" b="1" dirty="0" smtClean="0">
                <a:solidFill>
                  <a:srgbClr val="7F007F"/>
                </a:solidFill>
                <a:latin typeface="Consolas"/>
              </a:rPr>
              <a:t>grouping-separator</a:t>
            </a:r>
            <a:r>
              <a:rPr lang="en-US" b="1" dirty="0" smtClean="0">
                <a:solidFill>
                  <a:srgbClr val="000000"/>
                </a:solidFill>
                <a:latin typeface="Consolas"/>
              </a:rPr>
              <a:t>=</a:t>
            </a:r>
            <a:r>
              <a:rPr lang="en-US" b="1" i="1" dirty="0" smtClean="0">
                <a:solidFill>
                  <a:srgbClr val="2A00FF"/>
                </a:solidFill>
                <a:latin typeface="Consolas"/>
              </a:rPr>
              <a:t>"character"</a:t>
            </a:r>
            <a:endParaRPr lang="ru-RU" b="1" i="1" dirty="0" smtClean="0">
              <a:solidFill>
                <a:srgbClr val="2A00FF"/>
              </a:solidFill>
              <a:latin typeface="Consolas"/>
            </a:endParaRPr>
          </a:p>
          <a:p>
            <a:pPr lvl="1"/>
            <a:r>
              <a:rPr lang="ru-RU" dirty="0"/>
              <a:t>Необязательный. Определяет, какой символ должен использоваться для отдельных групп цифр. По умолчанию </a:t>
            </a:r>
            <a:r>
              <a:rPr lang="ru-RU" dirty="0" smtClean="0"/>
              <a:t>запятая.</a:t>
            </a:r>
            <a:endParaRPr lang="en-US" dirty="0"/>
          </a:p>
          <a:p>
            <a:r>
              <a:rPr lang="en-US" b="1" dirty="0">
                <a:solidFill>
                  <a:srgbClr val="7F007F"/>
                </a:solidFill>
                <a:latin typeface="Consolas"/>
              </a:rPr>
              <a:t>grouping-size</a:t>
            </a:r>
            <a:r>
              <a:rPr lang="en-US" b="1" dirty="0">
                <a:solidFill>
                  <a:srgbClr val="000000"/>
                </a:solidFill>
                <a:latin typeface="Consolas"/>
              </a:rPr>
              <a:t>=</a:t>
            </a:r>
            <a:r>
              <a:rPr lang="en-US" b="1" i="1" dirty="0">
                <a:solidFill>
                  <a:srgbClr val="2A00FF"/>
                </a:solidFill>
                <a:latin typeface="Consolas"/>
              </a:rPr>
              <a:t>"</a:t>
            </a:r>
            <a:r>
              <a:rPr lang="en-US" b="1" i="1" dirty="0" smtClean="0">
                <a:solidFill>
                  <a:srgbClr val="2A00FF"/>
                </a:solidFill>
                <a:latin typeface="Consolas"/>
              </a:rPr>
              <a:t>number"</a:t>
            </a:r>
            <a:endParaRPr lang="ru-RU" dirty="0"/>
          </a:p>
          <a:p>
            <a:pPr lvl="1"/>
            <a:r>
              <a:rPr lang="ru-RU" dirty="0"/>
              <a:t>Необязательный. Определяет, сколько цифр в группах, </a:t>
            </a:r>
            <a:r>
              <a:rPr lang="ru-RU" dirty="0" smtClean="0"/>
              <a:t>между символами разделителями </a:t>
            </a:r>
            <a:r>
              <a:rPr lang="en-US" b="1" dirty="0" smtClean="0">
                <a:solidFill>
                  <a:srgbClr val="7F007F"/>
                </a:solidFill>
                <a:latin typeface="Consolas"/>
              </a:rPr>
              <a:t>grouping-separator</a:t>
            </a:r>
            <a:r>
              <a:rPr lang="ru-RU" dirty="0" smtClean="0"/>
              <a:t>. </a:t>
            </a:r>
            <a:r>
              <a:rPr lang="ru-RU" dirty="0"/>
              <a:t>Значение по умолчанию 3</a:t>
            </a:r>
          </a:p>
          <a:p>
            <a:pPr lvl="1"/>
            <a:endParaRPr lang="en-US" b="1" i="1" dirty="0">
              <a:solidFill>
                <a:srgbClr val="000000"/>
              </a:solidFill>
              <a:latin typeface="Consolas"/>
            </a:endParaRP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142</a:t>
            </a:fld>
            <a:endParaRPr lang="ru-RU"/>
          </a:p>
        </p:txBody>
      </p:sp>
    </p:spTree>
    <p:extLst>
      <p:ext uri="{BB962C8B-B14F-4D97-AF65-F5344CB8AC3E}">
        <p14:creationId xmlns:p14="http://schemas.microsoft.com/office/powerpoint/2010/main" val="37034247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Управление пустым пространством</a:t>
            </a:r>
            <a:endParaRPr lang="uk-UA" dirty="0"/>
          </a:p>
        </p:txBody>
      </p:sp>
      <p:sp>
        <p:nvSpPr>
          <p:cNvPr id="3" name="Объект 2"/>
          <p:cNvSpPr>
            <a:spLocks noGrp="1"/>
          </p:cNvSpPr>
          <p:nvPr>
            <p:ph idx="1"/>
          </p:nvPr>
        </p:nvSpPr>
        <p:spPr/>
        <p:txBody>
          <a:bodyPr>
            <a:normAutofit fontScale="92500" lnSpcReduction="10000"/>
          </a:bodyPr>
          <a:lstStyle/>
          <a:p>
            <a:r>
              <a:rPr lang="en-US" b="1" dirty="0">
                <a:solidFill>
                  <a:srgbClr val="008080"/>
                </a:solidFill>
                <a:latin typeface="Consolas"/>
              </a:rPr>
              <a:t>&lt;</a:t>
            </a:r>
            <a:r>
              <a:rPr lang="en-US" b="1" dirty="0" err="1">
                <a:solidFill>
                  <a:srgbClr val="3F7F7F"/>
                </a:solidFill>
                <a:latin typeface="Consolas"/>
              </a:rPr>
              <a:t>xsl:preserve-space</a:t>
            </a:r>
            <a:r>
              <a:rPr lang="en-US" b="1" dirty="0">
                <a:solidFill>
                  <a:srgbClr val="3F7F7F"/>
                </a:solidFill>
                <a:latin typeface="Consolas"/>
              </a:rPr>
              <a:t> </a:t>
            </a:r>
            <a:r>
              <a:rPr lang="en-US" b="1" dirty="0">
                <a:solidFill>
                  <a:srgbClr val="7F007F"/>
                </a:solidFill>
                <a:latin typeface="Consolas"/>
              </a:rPr>
              <a:t>elements</a:t>
            </a:r>
            <a:r>
              <a:rPr lang="en-US" b="1" dirty="0">
                <a:solidFill>
                  <a:srgbClr val="000000"/>
                </a:solidFill>
                <a:latin typeface="Consolas"/>
              </a:rPr>
              <a:t>=</a:t>
            </a:r>
            <a:r>
              <a:rPr lang="en-US" b="1" i="1" dirty="0">
                <a:solidFill>
                  <a:srgbClr val="2A00FF"/>
                </a:solidFill>
                <a:latin typeface="Consolas"/>
              </a:rPr>
              <a:t>"list-of-element-names</a:t>
            </a:r>
            <a:r>
              <a:rPr lang="en-US" b="1" i="1" dirty="0" smtClean="0">
                <a:solidFill>
                  <a:srgbClr val="2A00FF"/>
                </a:solidFill>
                <a:latin typeface="Consolas"/>
              </a:rPr>
              <a:t>"</a:t>
            </a:r>
            <a:r>
              <a:rPr lang="en-US" b="1" i="1" dirty="0" smtClean="0">
                <a:solidFill>
                  <a:srgbClr val="008080"/>
                </a:solidFill>
                <a:latin typeface="Consolas"/>
              </a:rPr>
              <a:t>/&gt;</a:t>
            </a:r>
            <a:endParaRPr lang="ru-RU" b="1" i="1" dirty="0" smtClean="0">
              <a:solidFill>
                <a:srgbClr val="008080"/>
              </a:solidFill>
              <a:latin typeface="Consolas"/>
            </a:endParaRPr>
          </a:p>
          <a:p>
            <a:pPr lvl="1"/>
            <a:r>
              <a:rPr lang="ru-RU" dirty="0"/>
              <a:t>Определяет элементы, для которых пустое пространство должно быть </a:t>
            </a:r>
            <a:r>
              <a:rPr lang="ru-RU" dirty="0" smtClean="0"/>
              <a:t>сохранено</a:t>
            </a:r>
            <a:endParaRPr lang="uk-UA" dirty="0"/>
          </a:p>
          <a:p>
            <a:pPr lvl="1"/>
            <a:r>
              <a:rPr lang="ru-RU" dirty="0"/>
              <a:t>Используется по умолчанию</a:t>
            </a:r>
            <a:endParaRPr lang="en-US" dirty="0"/>
          </a:p>
          <a:p>
            <a:r>
              <a:rPr lang="en-US" b="1" dirty="0" smtClean="0">
                <a:solidFill>
                  <a:srgbClr val="008080"/>
                </a:solidFill>
                <a:latin typeface="Consolas"/>
              </a:rPr>
              <a:t>&lt;</a:t>
            </a:r>
            <a:r>
              <a:rPr lang="en-US" b="1" dirty="0" err="1">
                <a:solidFill>
                  <a:srgbClr val="3F7F7F"/>
                </a:solidFill>
                <a:latin typeface="Consolas"/>
              </a:rPr>
              <a:t>xsl:strip-space</a:t>
            </a:r>
            <a:r>
              <a:rPr lang="en-US" b="1" dirty="0">
                <a:solidFill>
                  <a:srgbClr val="3F7F7F"/>
                </a:solidFill>
                <a:latin typeface="Consolas"/>
              </a:rPr>
              <a:t> </a:t>
            </a:r>
            <a:r>
              <a:rPr lang="en-US" b="1" dirty="0">
                <a:solidFill>
                  <a:srgbClr val="7F007F"/>
                </a:solidFill>
                <a:latin typeface="Consolas"/>
              </a:rPr>
              <a:t>elements</a:t>
            </a:r>
            <a:r>
              <a:rPr lang="en-US" b="1" dirty="0">
                <a:solidFill>
                  <a:srgbClr val="000000"/>
                </a:solidFill>
                <a:latin typeface="Consolas"/>
              </a:rPr>
              <a:t>=</a:t>
            </a:r>
            <a:r>
              <a:rPr lang="en-US" b="1" i="1" dirty="0">
                <a:solidFill>
                  <a:srgbClr val="2A00FF"/>
                </a:solidFill>
                <a:latin typeface="Consolas"/>
              </a:rPr>
              <a:t>"list-of-element-names"</a:t>
            </a:r>
            <a:r>
              <a:rPr lang="en-US" b="1" i="1" dirty="0">
                <a:solidFill>
                  <a:srgbClr val="008080"/>
                </a:solidFill>
                <a:latin typeface="Consolas"/>
              </a:rPr>
              <a:t>/&gt;</a:t>
            </a:r>
            <a:r>
              <a:rPr lang="en-US" b="1" i="1" dirty="0">
                <a:solidFill>
                  <a:srgbClr val="000000"/>
                </a:solidFill>
                <a:latin typeface="Consolas"/>
              </a:rPr>
              <a:t> </a:t>
            </a:r>
          </a:p>
          <a:p>
            <a:pPr lvl="1"/>
            <a:r>
              <a:rPr lang="ru-RU" dirty="0" smtClean="0"/>
              <a:t>Определяет элементы, для которых пустое пространство должно быть удалено.</a:t>
            </a:r>
          </a:p>
          <a:p>
            <a:pPr lvl="1"/>
            <a:r>
              <a:rPr lang="ru-RU" dirty="0" smtClean="0"/>
              <a:t>Не влияет на данные.</a:t>
            </a:r>
            <a:endParaRPr lang="uk-UA" dirty="0" smtClean="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143</a:t>
            </a:fld>
            <a:endParaRPr lang="ru-RU"/>
          </a:p>
        </p:txBody>
      </p:sp>
    </p:spTree>
    <p:extLst>
      <p:ext uri="{BB962C8B-B14F-4D97-AF65-F5344CB8AC3E}">
        <p14:creationId xmlns:p14="http://schemas.microsoft.com/office/powerpoint/2010/main" val="31792332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Вызов шаблона с параметром</a:t>
            </a:r>
            <a:endParaRPr lang="uk-UA" dirty="0"/>
          </a:p>
        </p:txBody>
      </p:sp>
      <p:sp>
        <p:nvSpPr>
          <p:cNvPr id="3" name="Объект 2"/>
          <p:cNvSpPr>
            <a:spLocks noGrp="1"/>
          </p:cNvSpPr>
          <p:nvPr>
            <p:ph idx="1"/>
          </p:nvPr>
        </p:nvSpPr>
        <p:spPr/>
        <p:txBody>
          <a:bodyPr>
            <a:normAutofit fontScale="70000" lnSpcReduction="20000"/>
          </a:bodyPr>
          <a:lstStyle/>
          <a:p>
            <a:pPr marL="0" lvl="1" indent="0">
              <a:buClrTx/>
              <a:buNone/>
            </a:pPr>
            <a:r>
              <a:rPr lang="en-US" sz="3300" b="1" dirty="0" smtClean="0">
                <a:solidFill>
                  <a:srgbClr val="3F7F7F"/>
                </a:solidFill>
                <a:latin typeface="Consolas" pitchFamily="49" charset="0"/>
                <a:cs typeface="Consolas" pitchFamily="49" charset="0"/>
              </a:rPr>
              <a:t>&lt;</a:t>
            </a:r>
            <a:r>
              <a:rPr lang="en-US" sz="3300" b="1" dirty="0" err="1" smtClean="0">
                <a:solidFill>
                  <a:srgbClr val="3F7F7F"/>
                </a:solidFill>
                <a:latin typeface="Consolas"/>
              </a:rPr>
              <a:t>xsl:with-param</a:t>
            </a:r>
            <a:r>
              <a:rPr lang="ru-RU" sz="3300" b="1" dirty="0">
                <a:solidFill>
                  <a:srgbClr val="3F7F7F"/>
                </a:solidFill>
                <a:latin typeface="Consolas"/>
              </a:rPr>
              <a:t> </a:t>
            </a:r>
            <a:r>
              <a:rPr lang="en-US" sz="3300" b="1" dirty="0" smtClean="0">
                <a:solidFill>
                  <a:srgbClr val="7F007F"/>
                </a:solidFill>
                <a:latin typeface="Consolas"/>
              </a:rPr>
              <a:t>name</a:t>
            </a:r>
            <a:r>
              <a:rPr lang="en-US" sz="3300" b="1" dirty="0" smtClean="0">
                <a:solidFill>
                  <a:srgbClr val="000000"/>
                </a:solidFill>
                <a:latin typeface="Consolas"/>
              </a:rPr>
              <a:t>=</a:t>
            </a:r>
            <a:r>
              <a:rPr lang="en-US" sz="3300" b="1" i="1" dirty="0" smtClean="0">
                <a:solidFill>
                  <a:srgbClr val="2A00FF"/>
                </a:solidFill>
                <a:latin typeface="Consolas"/>
              </a:rPr>
              <a:t>"</a:t>
            </a:r>
            <a:r>
              <a:rPr lang="ru-RU" sz="3300" b="1" i="1" dirty="0" smtClean="0">
                <a:solidFill>
                  <a:srgbClr val="2A00FF"/>
                </a:solidFill>
                <a:latin typeface="Consolas"/>
              </a:rPr>
              <a:t>имя</a:t>
            </a:r>
            <a:r>
              <a:rPr lang="en-US" sz="3300" b="1" i="1" dirty="0" smtClean="0">
                <a:solidFill>
                  <a:srgbClr val="2A00FF"/>
                </a:solidFill>
                <a:latin typeface="Consolas"/>
              </a:rPr>
              <a:t>"</a:t>
            </a:r>
            <a:r>
              <a:rPr lang="en-US" sz="3300" b="1" i="1" dirty="0" smtClean="0">
                <a:solidFill>
                  <a:srgbClr val="008080"/>
                </a:solidFill>
                <a:latin typeface="Consolas"/>
              </a:rPr>
              <a:t>&gt;</a:t>
            </a:r>
            <a:endParaRPr lang="ru-RU" sz="3300" b="1" i="1" dirty="0" smtClean="0">
              <a:solidFill>
                <a:srgbClr val="008080"/>
              </a:solidFill>
              <a:latin typeface="Consolas"/>
            </a:endParaRPr>
          </a:p>
          <a:p>
            <a:pPr marL="400050" lvl="2" indent="0">
              <a:buNone/>
            </a:pPr>
            <a:r>
              <a:rPr lang="ru-RU" sz="2800" b="1" i="1" dirty="0" smtClean="0">
                <a:solidFill>
                  <a:srgbClr val="000000"/>
                </a:solidFill>
                <a:latin typeface="Consolas"/>
              </a:rPr>
              <a:t>значение </a:t>
            </a:r>
          </a:p>
          <a:p>
            <a:pPr marL="0" lvl="1" indent="0">
              <a:buClrTx/>
              <a:buNone/>
            </a:pPr>
            <a:r>
              <a:rPr lang="en-US" sz="3300" b="1" i="1" dirty="0" smtClean="0">
                <a:solidFill>
                  <a:srgbClr val="008080"/>
                </a:solidFill>
                <a:latin typeface="Consolas"/>
              </a:rPr>
              <a:t>&lt;/</a:t>
            </a:r>
            <a:r>
              <a:rPr lang="en-US" sz="3300" b="1" i="1" dirty="0" err="1">
                <a:solidFill>
                  <a:srgbClr val="3F7F7F"/>
                </a:solidFill>
                <a:latin typeface="Consolas"/>
              </a:rPr>
              <a:t>xsl:with-param</a:t>
            </a:r>
            <a:r>
              <a:rPr lang="en-US" sz="3300" b="1" i="1" dirty="0" smtClean="0">
                <a:solidFill>
                  <a:srgbClr val="008080"/>
                </a:solidFill>
                <a:latin typeface="Consolas"/>
              </a:rPr>
              <a:t>&gt;</a:t>
            </a:r>
          </a:p>
          <a:p>
            <a:pPr marL="0" lvl="1" indent="0">
              <a:buClrTx/>
              <a:buNone/>
            </a:pPr>
            <a:endParaRPr lang="en-US" sz="3300" b="1" i="1" dirty="0">
              <a:solidFill>
                <a:srgbClr val="008080"/>
              </a:solidFill>
              <a:latin typeface="Consolas"/>
            </a:endParaRPr>
          </a:p>
          <a:p>
            <a:pPr marL="342900" lvl="1" indent="-342900">
              <a:buClrTx/>
              <a:buBlip>
                <a:blip r:embed="rId2"/>
              </a:buBlip>
            </a:pPr>
            <a:r>
              <a:rPr lang="ru-RU" b="1" dirty="0" smtClean="0"/>
              <a:t>или</a:t>
            </a:r>
          </a:p>
          <a:p>
            <a:pPr marL="0" indent="0">
              <a:buNone/>
            </a:pPr>
            <a:endParaRPr lang="en-US" sz="3300" b="1" dirty="0" smtClean="0">
              <a:solidFill>
                <a:srgbClr val="3F7F7F"/>
              </a:solidFill>
              <a:latin typeface="Consolas" pitchFamily="49" charset="0"/>
              <a:cs typeface="Consolas" pitchFamily="49" charset="0"/>
            </a:endParaRPr>
          </a:p>
          <a:p>
            <a:pPr marL="0" indent="0">
              <a:buNone/>
            </a:pPr>
            <a:r>
              <a:rPr lang="en-US" sz="3300" b="1" dirty="0" smtClean="0">
                <a:solidFill>
                  <a:srgbClr val="3F7F7F"/>
                </a:solidFill>
                <a:latin typeface="Consolas" pitchFamily="49" charset="0"/>
                <a:cs typeface="Consolas" pitchFamily="49" charset="0"/>
              </a:rPr>
              <a:t>&lt;</a:t>
            </a:r>
            <a:r>
              <a:rPr lang="en-US" sz="3300" b="1" dirty="0" err="1" smtClean="0">
                <a:solidFill>
                  <a:srgbClr val="3F7F7F"/>
                </a:solidFill>
                <a:latin typeface="Consolas"/>
              </a:rPr>
              <a:t>xsl:with-param</a:t>
            </a:r>
            <a:r>
              <a:rPr lang="ru-RU" sz="3300" b="1" dirty="0" smtClean="0">
                <a:solidFill>
                  <a:srgbClr val="3F7F7F"/>
                </a:solidFill>
                <a:latin typeface="Consolas"/>
              </a:rPr>
              <a:t> </a:t>
            </a:r>
            <a:r>
              <a:rPr lang="en-US" sz="3300" b="1" dirty="0" smtClean="0">
                <a:solidFill>
                  <a:srgbClr val="7F007F"/>
                </a:solidFill>
                <a:latin typeface="Consolas"/>
              </a:rPr>
              <a:t>name</a:t>
            </a:r>
            <a:r>
              <a:rPr lang="en-US" sz="3300" b="1" dirty="0" smtClean="0">
                <a:solidFill>
                  <a:srgbClr val="000000"/>
                </a:solidFill>
                <a:latin typeface="Consolas"/>
              </a:rPr>
              <a:t>=</a:t>
            </a:r>
            <a:r>
              <a:rPr lang="en-US" sz="3300" b="1" i="1" dirty="0" smtClean="0">
                <a:solidFill>
                  <a:srgbClr val="2A00FF"/>
                </a:solidFill>
                <a:latin typeface="Consolas"/>
              </a:rPr>
              <a:t>"</a:t>
            </a:r>
            <a:r>
              <a:rPr lang="ru-RU" sz="3300" b="1" i="1" dirty="0" smtClean="0">
                <a:solidFill>
                  <a:srgbClr val="2A00FF"/>
                </a:solidFill>
                <a:latin typeface="Consolas"/>
              </a:rPr>
              <a:t>имя</a:t>
            </a:r>
            <a:r>
              <a:rPr lang="en-US" sz="3300" b="1" i="1" dirty="0" smtClean="0">
                <a:solidFill>
                  <a:srgbClr val="2A00FF"/>
                </a:solidFill>
                <a:latin typeface="Consolas"/>
              </a:rPr>
              <a:t>"</a:t>
            </a:r>
            <a:r>
              <a:rPr lang="ru-RU" sz="3300" b="1" i="1" dirty="0" smtClean="0">
                <a:solidFill>
                  <a:srgbClr val="2A00FF"/>
                </a:solidFill>
                <a:latin typeface="Consolas"/>
              </a:rPr>
              <a:t> </a:t>
            </a:r>
            <a:r>
              <a:rPr lang="en-US" sz="3300" b="1" dirty="0">
                <a:solidFill>
                  <a:srgbClr val="7F007F"/>
                </a:solidFill>
                <a:latin typeface="Consolas"/>
              </a:rPr>
              <a:t>select</a:t>
            </a:r>
            <a:r>
              <a:rPr lang="en-US" sz="3300" b="1" dirty="0" smtClean="0">
                <a:solidFill>
                  <a:srgbClr val="000000"/>
                </a:solidFill>
                <a:latin typeface="Consolas"/>
              </a:rPr>
              <a:t>=</a:t>
            </a:r>
            <a:r>
              <a:rPr lang="en-US" sz="3300" b="1" i="1" dirty="0" smtClean="0">
                <a:solidFill>
                  <a:srgbClr val="2A00FF"/>
                </a:solidFill>
                <a:latin typeface="Consolas"/>
              </a:rPr>
              <a:t>"</a:t>
            </a:r>
            <a:r>
              <a:rPr lang="en-US" sz="3300" b="1" i="1" dirty="0" err="1" smtClean="0">
                <a:solidFill>
                  <a:srgbClr val="2A00FF"/>
                </a:solidFill>
                <a:latin typeface="Consolas"/>
              </a:rPr>
              <a:t>xPath_expression</a:t>
            </a:r>
            <a:r>
              <a:rPr lang="en-US" sz="3300" b="1" i="1" dirty="0" smtClean="0">
                <a:solidFill>
                  <a:srgbClr val="2A00FF"/>
                </a:solidFill>
                <a:latin typeface="Consolas"/>
              </a:rPr>
              <a:t>" </a:t>
            </a:r>
            <a:r>
              <a:rPr lang="en-US" sz="3300" b="1" i="1" dirty="0">
                <a:solidFill>
                  <a:srgbClr val="008080"/>
                </a:solidFill>
                <a:latin typeface="Consolas"/>
              </a:rPr>
              <a:t>/&gt;</a:t>
            </a:r>
          </a:p>
          <a:p>
            <a:endParaRPr lang="uk-UA" dirty="0">
              <a:latin typeface="Consolas"/>
            </a:endParaRPr>
          </a:p>
          <a:p>
            <a:pPr marL="0" indent="0">
              <a:buNone/>
            </a:pPr>
            <a:r>
              <a:rPr lang="en-US" b="1" dirty="0">
                <a:solidFill>
                  <a:srgbClr val="008080"/>
                </a:solidFill>
                <a:latin typeface="Consolas"/>
              </a:rPr>
              <a:t>&lt;</a:t>
            </a:r>
            <a:r>
              <a:rPr lang="en-US" b="1" dirty="0" err="1">
                <a:solidFill>
                  <a:srgbClr val="3F7F7F"/>
                </a:solidFill>
                <a:latin typeface="Consolas"/>
              </a:rPr>
              <a:t>xsl:call-template</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num</a:t>
            </a:r>
            <a:r>
              <a:rPr lang="en-US" b="1" i="1" dirty="0">
                <a:solidFill>
                  <a:srgbClr val="2A00FF"/>
                </a:solidFill>
                <a:latin typeface="Consolas"/>
              </a:rPr>
              <a:t>" </a:t>
            </a:r>
            <a:r>
              <a:rPr lang="en-US" b="1" i="1" dirty="0">
                <a:solidFill>
                  <a:srgbClr val="008080"/>
                </a:solidFill>
                <a:latin typeface="Consolas"/>
              </a:rPr>
              <a:t>&gt;</a:t>
            </a:r>
          </a:p>
          <a:p>
            <a:pPr marL="400050" lvl="1" indent="0">
              <a:buNone/>
            </a:pPr>
            <a:r>
              <a:rPr lang="en-US" b="1" dirty="0">
                <a:solidFill>
                  <a:srgbClr val="008080"/>
                </a:solidFill>
                <a:latin typeface="Consolas"/>
              </a:rPr>
              <a:t>&lt;</a:t>
            </a:r>
            <a:r>
              <a:rPr lang="en-US" b="1" dirty="0" err="1">
                <a:solidFill>
                  <a:srgbClr val="3F7F7F"/>
                </a:solidFill>
                <a:latin typeface="Consolas"/>
              </a:rPr>
              <a:t>xsl:with-param</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"align</a:t>
            </a:r>
            <a:r>
              <a:rPr lang="en-US" b="1" i="1" dirty="0" smtClean="0">
                <a:solidFill>
                  <a:srgbClr val="2A00FF"/>
                </a:solidFill>
                <a:latin typeface="Consolas"/>
              </a:rPr>
              <a:t>"</a:t>
            </a:r>
            <a:r>
              <a:rPr lang="en-US" b="1" i="1" dirty="0" smtClean="0">
                <a:solidFill>
                  <a:srgbClr val="008080"/>
                </a:solidFill>
                <a:latin typeface="Consolas"/>
              </a:rPr>
              <a:t>&gt;</a:t>
            </a:r>
            <a:r>
              <a:rPr lang="en-US" b="1" i="1" dirty="0" smtClean="0">
                <a:solidFill>
                  <a:srgbClr val="000000"/>
                </a:solidFill>
                <a:latin typeface="Consolas"/>
              </a:rPr>
              <a:t>right</a:t>
            </a:r>
            <a:r>
              <a:rPr lang="en-US" b="1" i="1" dirty="0">
                <a:solidFill>
                  <a:srgbClr val="008080"/>
                </a:solidFill>
                <a:latin typeface="Consolas"/>
              </a:rPr>
              <a:t>&lt;/</a:t>
            </a:r>
            <a:r>
              <a:rPr lang="en-US" b="1" i="1" dirty="0" err="1">
                <a:solidFill>
                  <a:srgbClr val="3F7F7F"/>
                </a:solidFill>
                <a:latin typeface="Consolas"/>
              </a:rPr>
              <a:t>xsl:with-param</a:t>
            </a:r>
            <a:r>
              <a:rPr lang="en-US" b="1" i="1" dirty="0">
                <a:solidFill>
                  <a:srgbClr val="008080"/>
                </a:solidFill>
                <a:latin typeface="Consolas"/>
              </a:rPr>
              <a:t>&gt;</a:t>
            </a:r>
          </a:p>
          <a:p>
            <a:pPr marL="0" indent="0">
              <a:buNone/>
            </a:pPr>
            <a:r>
              <a:rPr lang="en-US" b="1" dirty="0">
                <a:solidFill>
                  <a:srgbClr val="008080"/>
                </a:solidFill>
                <a:latin typeface="Consolas"/>
              </a:rPr>
              <a:t>&lt;/</a:t>
            </a:r>
            <a:r>
              <a:rPr lang="en-US" b="1" dirty="0" err="1">
                <a:solidFill>
                  <a:srgbClr val="3F7F7F"/>
                </a:solidFill>
                <a:latin typeface="Consolas"/>
              </a:rPr>
              <a:t>xsl:call-template</a:t>
            </a:r>
            <a:r>
              <a:rPr lang="en-US" b="1" dirty="0">
                <a:solidFill>
                  <a:srgbClr val="008080"/>
                </a:solidFill>
                <a:latin typeface="Consolas"/>
              </a:rPr>
              <a:t>&gt;</a:t>
            </a:r>
          </a:p>
          <a:p>
            <a:pPr lvl="1"/>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144</a:t>
            </a:fld>
            <a:endParaRPr lang="ru-RU"/>
          </a:p>
        </p:txBody>
      </p:sp>
    </p:spTree>
    <p:extLst>
      <p:ext uri="{BB962C8B-B14F-4D97-AF65-F5344CB8AC3E}">
        <p14:creationId xmlns:p14="http://schemas.microsoft.com/office/powerpoint/2010/main" val="12501390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uk-UA" dirty="0"/>
          </a:p>
        </p:txBody>
      </p:sp>
      <p:sp>
        <p:nvSpPr>
          <p:cNvPr id="3" name="Объект 2"/>
          <p:cNvSpPr>
            <a:spLocks noGrp="1"/>
          </p:cNvSpPr>
          <p:nvPr>
            <p:ph idx="1"/>
          </p:nvPr>
        </p:nvSpPr>
        <p:spPr/>
        <p:txBody>
          <a:bodyPr>
            <a:normAutofit fontScale="92500" lnSpcReduction="10000"/>
          </a:bodyPr>
          <a:lstStyle/>
          <a:p>
            <a:pPr marL="0" indent="0">
              <a:buNone/>
            </a:pPr>
            <a:r>
              <a:rPr lang="en-US" b="1" dirty="0">
                <a:solidFill>
                  <a:srgbClr val="008080"/>
                </a:solidFill>
                <a:latin typeface="Consolas"/>
              </a:rPr>
              <a:t>&lt;</a:t>
            </a:r>
            <a:r>
              <a:rPr lang="en-US" b="1" dirty="0" err="1">
                <a:solidFill>
                  <a:srgbClr val="3F7F7F"/>
                </a:solidFill>
                <a:latin typeface="Consolas"/>
              </a:rPr>
              <a:t>xsl:template</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num</a:t>
            </a:r>
            <a:r>
              <a:rPr lang="en-US" b="1" i="1" dirty="0">
                <a:solidFill>
                  <a:srgbClr val="2A00FF"/>
                </a:solidFill>
                <a:latin typeface="Consolas"/>
              </a:rPr>
              <a:t>"</a:t>
            </a:r>
            <a:r>
              <a:rPr lang="en-US" b="1" i="1" dirty="0">
                <a:solidFill>
                  <a:srgbClr val="008080"/>
                </a:solidFill>
                <a:latin typeface="Consolas"/>
              </a:rPr>
              <a:t>&gt;</a:t>
            </a:r>
          </a:p>
          <a:p>
            <a:pPr marL="457200" lvl="1" indent="0">
              <a:buNone/>
            </a:pPr>
            <a:r>
              <a:rPr lang="en-US" b="1" dirty="0">
                <a:solidFill>
                  <a:srgbClr val="008080"/>
                </a:solidFill>
                <a:latin typeface="Consolas"/>
              </a:rPr>
              <a:t>&lt;</a:t>
            </a:r>
            <a:r>
              <a:rPr lang="en-US" b="1" dirty="0" err="1">
                <a:solidFill>
                  <a:srgbClr val="3F7F7F"/>
                </a:solidFill>
                <a:latin typeface="Consolas"/>
              </a:rPr>
              <a:t>xsl:param</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'align' </a:t>
            </a:r>
            <a:r>
              <a:rPr lang="en-US" b="1" i="1" dirty="0">
                <a:solidFill>
                  <a:srgbClr val="008080"/>
                </a:solidFill>
                <a:latin typeface="Consolas"/>
              </a:rPr>
              <a:t>/&gt;</a:t>
            </a:r>
          </a:p>
          <a:p>
            <a:pPr marL="457200" lvl="1" indent="0">
              <a:buNone/>
            </a:pPr>
            <a:r>
              <a:rPr lang="en-US" b="1" dirty="0">
                <a:solidFill>
                  <a:srgbClr val="008080"/>
                </a:solidFill>
                <a:latin typeface="Consolas"/>
              </a:rPr>
              <a:t>&lt;</a:t>
            </a:r>
            <a:r>
              <a:rPr lang="en-US" b="1" dirty="0" err="1">
                <a:solidFill>
                  <a:srgbClr val="3F7F7F"/>
                </a:solidFill>
                <a:latin typeface="Consolas"/>
              </a:rPr>
              <a:t>xsl:element</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"td"</a:t>
            </a:r>
            <a:r>
              <a:rPr lang="en-US" b="1" i="1" dirty="0">
                <a:solidFill>
                  <a:srgbClr val="008080"/>
                </a:solidFill>
                <a:latin typeface="Consolas"/>
              </a:rPr>
              <a:t>&gt;</a:t>
            </a:r>
          </a:p>
          <a:p>
            <a:pPr marL="457200" lvl="1" indent="0">
              <a:buNone/>
            </a:pPr>
            <a:r>
              <a:rPr lang="ru-RU" b="1" dirty="0" smtClean="0">
                <a:solidFill>
                  <a:srgbClr val="008080"/>
                </a:solidFill>
                <a:latin typeface="Consolas"/>
              </a:rPr>
              <a:t>	</a:t>
            </a:r>
            <a:r>
              <a:rPr lang="en-US" b="1" dirty="0" smtClean="0">
                <a:solidFill>
                  <a:srgbClr val="008080"/>
                </a:solidFill>
                <a:latin typeface="Consolas"/>
              </a:rPr>
              <a:t>&lt;</a:t>
            </a:r>
            <a:r>
              <a:rPr lang="en-US" b="1" dirty="0" err="1">
                <a:solidFill>
                  <a:srgbClr val="3F7F7F"/>
                </a:solidFill>
                <a:latin typeface="Consolas"/>
              </a:rPr>
              <a:t>xsl:attribute</a:t>
            </a:r>
            <a:r>
              <a:rPr lang="en-US" b="1" dirty="0">
                <a:solidFill>
                  <a:srgbClr val="3F7F7F"/>
                </a:solidFill>
                <a:latin typeface="Consolas"/>
              </a:rPr>
              <a:t> </a:t>
            </a:r>
            <a:r>
              <a:rPr lang="en-US" b="1" dirty="0">
                <a:solidFill>
                  <a:srgbClr val="7F007F"/>
                </a:solidFill>
                <a:latin typeface="Consolas"/>
              </a:rPr>
              <a:t>name</a:t>
            </a:r>
            <a:r>
              <a:rPr lang="en-US" b="1" dirty="0">
                <a:solidFill>
                  <a:srgbClr val="000000"/>
                </a:solidFill>
                <a:latin typeface="Consolas"/>
              </a:rPr>
              <a:t>=</a:t>
            </a:r>
            <a:r>
              <a:rPr lang="en-US" b="1" i="1" dirty="0">
                <a:solidFill>
                  <a:srgbClr val="2A00FF"/>
                </a:solidFill>
                <a:latin typeface="Consolas"/>
              </a:rPr>
              <a:t>"align"</a:t>
            </a:r>
            <a:r>
              <a:rPr lang="en-US" b="1" i="1" dirty="0">
                <a:solidFill>
                  <a:srgbClr val="008080"/>
                </a:solidFill>
                <a:latin typeface="Consolas"/>
              </a:rPr>
              <a:t>&gt;</a:t>
            </a:r>
          </a:p>
          <a:p>
            <a:pPr marL="457200" lvl="1" indent="0">
              <a:buNone/>
            </a:pPr>
            <a:r>
              <a:rPr lang="ru-RU" b="1" dirty="0" smtClean="0">
                <a:solidFill>
                  <a:srgbClr val="008080"/>
                </a:solidFill>
                <a:latin typeface="Consolas"/>
              </a:rPr>
              <a:t>		</a:t>
            </a:r>
            <a:r>
              <a:rPr lang="en-US" b="1" dirty="0" smtClean="0">
                <a:solidFill>
                  <a:srgbClr val="008080"/>
                </a:solidFill>
                <a:latin typeface="Consolas"/>
              </a:rPr>
              <a:t>&lt;</a:t>
            </a:r>
            <a:r>
              <a:rPr lang="en-US" b="1" dirty="0" err="1">
                <a:solidFill>
                  <a:srgbClr val="3F7F7F"/>
                </a:solidFill>
                <a:latin typeface="Consolas"/>
              </a:rPr>
              <a:t>xsl:value-of</a:t>
            </a:r>
            <a:r>
              <a:rPr lang="en-US" b="1" dirty="0">
                <a:solidFill>
                  <a:srgbClr val="3F7F7F"/>
                </a:solidFill>
                <a:latin typeface="Consolas"/>
              </a:rPr>
              <a:t> </a:t>
            </a:r>
            <a:r>
              <a:rPr lang="en-US" b="1" dirty="0">
                <a:solidFill>
                  <a:srgbClr val="7F007F"/>
                </a:solidFill>
                <a:latin typeface="Consolas"/>
              </a:rPr>
              <a:t>select</a:t>
            </a:r>
            <a:r>
              <a:rPr lang="en-US" b="1" dirty="0">
                <a:solidFill>
                  <a:srgbClr val="000000"/>
                </a:solidFill>
                <a:latin typeface="Consolas"/>
              </a:rPr>
              <a:t>=</a:t>
            </a:r>
            <a:r>
              <a:rPr lang="en-US" b="1" i="1" dirty="0">
                <a:solidFill>
                  <a:srgbClr val="2A00FF"/>
                </a:solidFill>
                <a:latin typeface="Consolas"/>
              </a:rPr>
              <a:t>"$align" </a:t>
            </a:r>
            <a:r>
              <a:rPr lang="en-US" b="1" i="1" dirty="0">
                <a:solidFill>
                  <a:srgbClr val="008080"/>
                </a:solidFill>
                <a:latin typeface="Consolas"/>
              </a:rPr>
              <a:t>/&gt;</a:t>
            </a:r>
          </a:p>
          <a:p>
            <a:pPr marL="457200" lvl="1" indent="0">
              <a:buNone/>
            </a:pPr>
            <a:r>
              <a:rPr lang="ru-RU" b="1" dirty="0" smtClean="0">
                <a:solidFill>
                  <a:srgbClr val="008080"/>
                </a:solidFill>
                <a:latin typeface="Consolas"/>
              </a:rPr>
              <a:t>	</a:t>
            </a:r>
            <a:r>
              <a:rPr lang="en-US" b="1" dirty="0" smtClean="0">
                <a:solidFill>
                  <a:srgbClr val="008080"/>
                </a:solidFill>
                <a:latin typeface="Consolas"/>
              </a:rPr>
              <a:t>&lt;/</a:t>
            </a:r>
            <a:r>
              <a:rPr lang="en-US" b="1" dirty="0" err="1">
                <a:solidFill>
                  <a:srgbClr val="3F7F7F"/>
                </a:solidFill>
                <a:latin typeface="Consolas"/>
              </a:rPr>
              <a:t>xsl:attribute</a:t>
            </a:r>
            <a:r>
              <a:rPr lang="en-US" b="1" dirty="0">
                <a:solidFill>
                  <a:srgbClr val="008080"/>
                </a:solidFill>
                <a:latin typeface="Consolas"/>
              </a:rPr>
              <a:t>&gt;</a:t>
            </a:r>
          </a:p>
          <a:p>
            <a:pPr marL="457200" lvl="1" indent="0">
              <a:buNone/>
            </a:pPr>
            <a:r>
              <a:rPr lang="ru-RU" b="1" dirty="0" smtClean="0">
                <a:solidFill>
                  <a:srgbClr val="008080"/>
                </a:solidFill>
                <a:latin typeface="Consolas"/>
              </a:rPr>
              <a:t>	</a:t>
            </a:r>
            <a:r>
              <a:rPr lang="en-US" b="1" dirty="0" smtClean="0">
                <a:solidFill>
                  <a:srgbClr val="008080"/>
                </a:solidFill>
                <a:latin typeface="Consolas"/>
              </a:rPr>
              <a:t>&lt;</a:t>
            </a:r>
            <a:r>
              <a:rPr lang="en-US" b="1" dirty="0" err="1">
                <a:solidFill>
                  <a:srgbClr val="3F7F7F"/>
                </a:solidFill>
                <a:latin typeface="Consolas"/>
              </a:rPr>
              <a:t>xsl:number</a:t>
            </a:r>
            <a:r>
              <a:rPr lang="en-US" b="1" dirty="0">
                <a:solidFill>
                  <a:srgbClr val="3F7F7F"/>
                </a:solidFill>
                <a:latin typeface="Consolas"/>
              </a:rPr>
              <a:t> </a:t>
            </a:r>
            <a:r>
              <a:rPr lang="en-US" b="1" dirty="0">
                <a:solidFill>
                  <a:srgbClr val="7F007F"/>
                </a:solidFill>
                <a:latin typeface="Consolas"/>
              </a:rPr>
              <a:t>count</a:t>
            </a:r>
            <a:r>
              <a:rPr lang="en-US" b="1" dirty="0">
                <a:solidFill>
                  <a:srgbClr val="000000"/>
                </a:solidFill>
                <a:latin typeface="Consolas"/>
              </a:rPr>
              <a:t>=</a:t>
            </a:r>
            <a:r>
              <a:rPr lang="en-US" b="1" i="1" dirty="0">
                <a:solidFill>
                  <a:srgbClr val="2A00FF"/>
                </a:solidFill>
                <a:latin typeface="Consolas"/>
              </a:rPr>
              <a:t>"chapter" </a:t>
            </a:r>
            <a:r>
              <a:rPr lang="ru-RU" b="1" i="1" dirty="0" smtClean="0">
                <a:solidFill>
                  <a:srgbClr val="2A00FF"/>
                </a:solidFill>
                <a:latin typeface="Consolas"/>
              </a:rPr>
              <a:t>	</a:t>
            </a:r>
            <a:r>
              <a:rPr lang="en-US" b="1" i="1" dirty="0" smtClean="0">
                <a:solidFill>
                  <a:srgbClr val="7F007F"/>
                </a:solidFill>
                <a:latin typeface="Consolas"/>
              </a:rPr>
              <a:t>format</a:t>
            </a:r>
            <a:r>
              <a:rPr lang="en-US" b="1" i="1" dirty="0">
                <a:solidFill>
                  <a:srgbClr val="000000"/>
                </a:solidFill>
                <a:latin typeface="Consolas"/>
              </a:rPr>
              <a:t>=</a:t>
            </a:r>
            <a:r>
              <a:rPr lang="en-US" b="1" i="1" dirty="0">
                <a:solidFill>
                  <a:srgbClr val="2A00FF"/>
                </a:solidFill>
                <a:latin typeface="Consolas"/>
              </a:rPr>
              <a:t>"1.1.1" </a:t>
            </a:r>
            <a:r>
              <a:rPr lang="en-US" b="1" i="1" dirty="0">
                <a:solidFill>
                  <a:srgbClr val="7F007F"/>
                </a:solidFill>
                <a:latin typeface="Consolas"/>
              </a:rPr>
              <a:t>level</a:t>
            </a:r>
            <a:r>
              <a:rPr lang="en-US" b="1" i="1" dirty="0">
                <a:solidFill>
                  <a:srgbClr val="000000"/>
                </a:solidFill>
                <a:latin typeface="Consolas"/>
              </a:rPr>
              <a:t>=</a:t>
            </a:r>
            <a:r>
              <a:rPr lang="en-US" b="1" i="1" dirty="0">
                <a:solidFill>
                  <a:srgbClr val="2A00FF"/>
                </a:solidFill>
                <a:latin typeface="Consolas"/>
              </a:rPr>
              <a:t>"multiple" </a:t>
            </a:r>
            <a:r>
              <a:rPr lang="en-US" b="1" i="1" dirty="0">
                <a:solidFill>
                  <a:srgbClr val="008080"/>
                </a:solidFill>
                <a:latin typeface="Consolas"/>
              </a:rPr>
              <a:t>/&gt;</a:t>
            </a:r>
          </a:p>
          <a:p>
            <a:pPr marL="457200" lvl="1" indent="0">
              <a:buNone/>
            </a:pPr>
            <a:r>
              <a:rPr lang="en-US" b="1" dirty="0">
                <a:solidFill>
                  <a:srgbClr val="008080"/>
                </a:solidFill>
                <a:latin typeface="Consolas"/>
              </a:rPr>
              <a:t>&lt;/</a:t>
            </a:r>
            <a:r>
              <a:rPr lang="en-US" b="1" dirty="0" err="1">
                <a:solidFill>
                  <a:srgbClr val="3F7F7F"/>
                </a:solidFill>
                <a:latin typeface="Consolas"/>
              </a:rPr>
              <a:t>xsl:element</a:t>
            </a:r>
            <a:r>
              <a:rPr lang="en-US" b="1" dirty="0">
                <a:solidFill>
                  <a:srgbClr val="008080"/>
                </a:solidFill>
                <a:latin typeface="Consolas"/>
              </a:rPr>
              <a:t>&gt;</a:t>
            </a:r>
          </a:p>
          <a:p>
            <a:pPr marL="0" indent="0">
              <a:buNone/>
            </a:pPr>
            <a:r>
              <a:rPr lang="en-US" b="1" dirty="0">
                <a:solidFill>
                  <a:srgbClr val="008080"/>
                </a:solidFill>
                <a:latin typeface="Consolas"/>
              </a:rPr>
              <a:t>&lt;/</a:t>
            </a:r>
            <a:r>
              <a:rPr lang="en-US" b="1" dirty="0" err="1">
                <a:solidFill>
                  <a:srgbClr val="3F7F7F"/>
                </a:solidFill>
                <a:latin typeface="Consolas"/>
              </a:rPr>
              <a:t>xsl:template</a:t>
            </a:r>
            <a:r>
              <a:rPr lang="en-US" b="1" dirty="0">
                <a:solidFill>
                  <a:srgbClr val="008080"/>
                </a:solidFill>
                <a:latin typeface="Consolas"/>
              </a:rPr>
              <a:t>&gt;</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145</a:t>
            </a:fld>
            <a:endParaRPr lang="ru-RU"/>
          </a:p>
        </p:txBody>
      </p:sp>
    </p:spTree>
    <p:extLst>
      <p:ext uri="{BB962C8B-B14F-4D97-AF65-F5344CB8AC3E}">
        <p14:creationId xmlns:p14="http://schemas.microsoft.com/office/powerpoint/2010/main" val="3274766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Теги</a:t>
            </a:r>
            <a:endParaRPr lang="uk-UA" dirty="0"/>
          </a:p>
        </p:txBody>
      </p:sp>
      <p:sp>
        <p:nvSpPr>
          <p:cNvPr id="3" name="Объект 2"/>
          <p:cNvSpPr>
            <a:spLocks noGrp="1"/>
          </p:cNvSpPr>
          <p:nvPr>
            <p:ph idx="1"/>
          </p:nvPr>
        </p:nvSpPr>
        <p:spPr/>
        <p:txBody>
          <a:bodyPr>
            <a:normAutofit/>
          </a:bodyPr>
          <a:lstStyle/>
          <a:p>
            <a:r>
              <a:rPr lang="ru-RU" dirty="0"/>
              <a:t>XML </a:t>
            </a:r>
            <a:r>
              <a:rPr lang="ru-RU" dirty="0" err="1"/>
              <a:t>case</a:t>
            </a:r>
            <a:r>
              <a:rPr lang="ru-RU" dirty="0"/>
              <a:t> чувствительный язык.</a:t>
            </a:r>
          </a:p>
          <a:p>
            <a:pPr lvl="1"/>
            <a:r>
              <a:rPr lang="ru-RU" dirty="0"/>
              <a:t>Следующие теги в XML являются разными тегами:</a:t>
            </a:r>
          </a:p>
          <a:p>
            <a:pPr marL="457200" lvl="1" indent="0">
              <a:buNone/>
            </a:pPr>
            <a:r>
              <a:rPr lang="ru-RU" dirty="0"/>
              <a:t>&lt;</a:t>
            </a:r>
            <a:r>
              <a:rPr lang="ru-RU" dirty="0" err="1" smtClean="0"/>
              <a:t>book</a:t>
            </a:r>
            <a:r>
              <a:rPr lang="ru-RU" dirty="0"/>
              <a:t>&gt; и &lt;</a:t>
            </a:r>
            <a:r>
              <a:rPr lang="ru-RU" dirty="0" err="1"/>
              <a:t>Book</a:t>
            </a:r>
            <a:r>
              <a:rPr lang="ru-RU" dirty="0" smtClean="0"/>
              <a:t>&gt;</a:t>
            </a:r>
          </a:p>
          <a:p>
            <a:r>
              <a:rPr lang="ru-RU" dirty="0"/>
              <a:t>Пустой </a:t>
            </a:r>
            <a:r>
              <a:rPr lang="ru-RU" dirty="0" smtClean="0"/>
              <a:t>тег</a:t>
            </a:r>
            <a:r>
              <a:rPr lang="en-US" dirty="0"/>
              <a:t>:</a:t>
            </a:r>
            <a:r>
              <a:rPr lang="ru-RU" dirty="0" smtClean="0"/>
              <a:t> должен заканчиваться </a:t>
            </a:r>
            <a:r>
              <a:rPr lang="en-US" dirty="0" smtClean="0"/>
              <a:t>/&gt;</a:t>
            </a:r>
          </a:p>
          <a:p>
            <a:pPr marL="457200" lvl="1" indent="0">
              <a:buNone/>
            </a:pPr>
            <a:r>
              <a:rPr lang="en-US" dirty="0" smtClean="0"/>
              <a:t>&lt;</a:t>
            </a:r>
            <a:r>
              <a:rPr lang="en-US" dirty="0" err="1" smtClean="0"/>
              <a:t>TagName</a:t>
            </a:r>
            <a:r>
              <a:rPr lang="en-US" dirty="0" smtClean="0"/>
              <a:t>/&gt;</a:t>
            </a:r>
            <a:endParaRPr lang="ru-RU" dirty="0" smtClean="0"/>
          </a:p>
          <a:p>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15</a:t>
            </a:fld>
            <a:endParaRPr lang="ru-RU"/>
          </a:p>
        </p:txBody>
      </p:sp>
    </p:spTree>
    <p:extLst>
      <p:ext uri="{BB962C8B-B14F-4D97-AF65-F5344CB8AC3E}">
        <p14:creationId xmlns:p14="http://schemas.microsoft.com/office/powerpoint/2010/main" val="73065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Именование тегов</a:t>
            </a:r>
            <a:endParaRPr lang="uk-UA" dirty="0"/>
          </a:p>
        </p:txBody>
      </p:sp>
      <p:sp>
        <p:nvSpPr>
          <p:cNvPr id="3" name="Объект 2"/>
          <p:cNvSpPr>
            <a:spLocks noGrp="1"/>
          </p:cNvSpPr>
          <p:nvPr>
            <p:ph idx="1"/>
          </p:nvPr>
        </p:nvSpPr>
        <p:spPr/>
        <p:txBody>
          <a:bodyPr>
            <a:normAutofit fontScale="92500"/>
          </a:bodyPr>
          <a:lstStyle/>
          <a:p>
            <a:r>
              <a:rPr lang="ru-RU" dirty="0"/>
              <a:t>Имена (названия) тегов </a:t>
            </a:r>
            <a:r>
              <a:rPr lang="ru-RU" b="1" dirty="0"/>
              <a:t>должны</a:t>
            </a:r>
            <a:r>
              <a:rPr lang="ru-RU" dirty="0"/>
              <a:t> начинаться с буквы, символа подчеркивания или </a:t>
            </a:r>
            <a:r>
              <a:rPr lang="ru-RU" dirty="0" smtClean="0"/>
              <a:t>двоеточия</a:t>
            </a:r>
          </a:p>
          <a:p>
            <a:r>
              <a:rPr lang="ru-RU" b="1" dirty="0" smtClean="0"/>
              <a:t>Могут</a:t>
            </a:r>
            <a:r>
              <a:rPr lang="ru-RU" dirty="0" smtClean="0"/>
              <a:t> содержать </a:t>
            </a:r>
            <a:r>
              <a:rPr lang="ru-RU" dirty="0"/>
              <a:t>буквы, цифры, символы подчеркивания, дефисы, точки и двоеточия </a:t>
            </a:r>
            <a:endParaRPr lang="ru-RU" dirty="0" smtClean="0"/>
          </a:p>
          <a:p>
            <a:r>
              <a:rPr lang="ru-RU" b="1" dirty="0" smtClean="0"/>
              <a:t>Нельзя</a:t>
            </a:r>
            <a:r>
              <a:rPr lang="ru-RU" dirty="0" smtClean="0"/>
              <a:t> использовать </a:t>
            </a:r>
            <a:r>
              <a:rPr lang="ru-RU" dirty="0"/>
              <a:t>пробелы, следует избегать использования </a:t>
            </a:r>
            <a:r>
              <a:rPr lang="ru-RU" dirty="0" smtClean="0"/>
              <a:t>двоеточий</a:t>
            </a:r>
          </a:p>
          <a:p>
            <a:pPr lvl="1"/>
            <a:r>
              <a:rPr lang="en-US" dirty="0"/>
              <a:t>[</a:t>
            </a:r>
            <a:r>
              <a:rPr lang="en-US" dirty="0" smtClean="0">
                <a:hlinkClick r:id="rId2"/>
              </a:rPr>
              <a:t>https</a:t>
            </a:r>
            <a:r>
              <a:rPr lang="en-US" dirty="0">
                <a:hlinkClick r:id="rId2"/>
              </a:rPr>
              <a:t>://www.w3.org/TR/2008/REC-xml-20081126/#</a:t>
            </a:r>
            <a:r>
              <a:rPr lang="en-US" dirty="0" smtClean="0">
                <a:hlinkClick r:id="rId2"/>
              </a:rPr>
              <a:t>NT-Name</a:t>
            </a:r>
            <a:r>
              <a:rPr lang="en-US" dirty="0" smtClean="0"/>
              <a:t>]</a:t>
            </a:r>
            <a:endParaRPr lang="ru-RU" dirty="0" smtClean="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16</a:t>
            </a:fld>
            <a:endParaRPr lang="ru-RU"/>
          </a:p>
        </p:txBody>
      </p:sp>
    </p:spTree>
    <p:extLst>
      <p:ext uri="{BB962C8B-B14F-4D97-AF65-F5344CB8AC3E}">
        <p14:creationId xmlns:p14="http://schemas.microsoft.com/office/powerpoint/2010/main" val="828985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Элемент</a:t>
            </a:r>
            <a:endParaRPr lang="uk-UA" dirty="0"/>
          </a:p>
        </p:txBody>
      </p:sp>
      <p:sp>
        <p:nvSpPr>
          <p:cNvPr id="3" name="Объект 2"/>
          <p:cNvSpPr>
            <a:spLocks noGrp="1"/>
          </p:cNvSpPr>
          <p:nvPr>
            <p:ph idx="1"/>
          </p:nvPr>
        </p:nvSpPr>
        <p:spPr/>
        <p:txBody>
          <a:bodyPr>
            <a:normAutofit lnSpcReduction="10000"/>
          </a:bodyPr>
          <a:lstStyle/>
          <a:p>
            <a:r>
              <a:rPr lang="ru-RU" dirty="0" smtClean="0"/>
              <a:t>Включает начальный тег, конечный тег и всё, что между ними</a:t>
            </a:r>
            <a:endParaRPr lang="en-US" dirty="0" smtClean="0"/>
          </a:p>
          <a:p>
            <a:pPr marL="457200" lvl="1" indent="0">
              <a:buNone/>
            </a:pPr>
            <a:r>
              <a:rPr lang="en-US" dirty="0" smtClean="0"/>
              <a:t>&lt;</a:t>
            </a:r>
            <a:r>
              <a:rPr lang="en-US" dirty="0" err="1" smtClean="0"/>
              <a:t>TagName</a:t>
            </a:r>
            <a:r>
              <a:rPr lang="en-US" dirty="0" smtClean="0"/>
              <a:t>&gt;…&lt;/</a:t>
            </a:r>
            <a:r>
              <a:rPr lang="en-US" dirty="0" err="1" smtClean="0"/>
              <a:t>TagName</a:t>
            </a:r>
            <a:r>
              <a:rPr lang="en-US" dirty="0" smtClean="0"/>
              <a:t>&gt;</a:t>
            </a:r>
            <a:endParaRPr lang="ru-RU" dirty="0" smtClean="0"/>
          </a:p>
          <a:p>
            <a:r>
              <a:rPr lang="ru-RU" dirty="0" smtClean="0"/>
              <a:t>Может содержать данные</a:t>
            </a:r>
            <a:endParaRPr lang="en-US" dirty="0" smtClean="0"/>
          </a:p>
          <a:p>
            <a:pPr marL="457200" lvl="1" indent="0">
              <a:buNone/>
            </a:pPr>
            <a:r>
              <a:rPr lang="en-US" dirty="0"/>
              <a:t>&lt;</a:t>
            </a:r>
            <a:r>
              <a:rPr lang="en-US" dirty="0" err="1" smtClean="0"/>
              <a:t>TagName</a:t>
            </a:r>
            <a:r>
              <a:rPr lang="en-US" dirty="0" smtClean="0"/>
              <a:t>&gt;Some text&lt;/</a:t>
            </a:r>
            <a:r>
              <a:rPr lang="en-US" dirty="0" err="1"/>
              <a:t>TagName</a:t>
            </a:r>
            <a:r>
              <a:rPr lang="en-US" dirty="0"/>
              <a:t>&gt;</a:t>
            </a:r>
            <a:endParaRPr lang="ru-RU" dirty="0" smtClean="0"/>
          </a:p>
          <a:p>
            <a:r>
              <a:rPr lang="ru-RU" dirty="0" smtClean="0"/>
              <a:t>Может содержать другие элементы</a:t>
            </a:r>
            <a:endParaRPr lang="en-US" dirty="0" smtClean="0"/>
          </a:p>
          <a:p>
            <a:pPr marL="457200" lvl="1" indent="0">
              <a:buNone/>
            </a:pPr>
            <a:r>
              <a:rPr lang="en-US" dirty="0"/>
              <a:t>&lt;</a:t>
            </a:r>
            <a:r>
              <a:rPr lang="en-US" dirty="0" err="1"/>
              <a:t>TagName</a:t>
            </a:r>
            <a:r>
              <a:rPr lang="en-US" dirty="0" smtClean="0"/>
              <a:t>&gt;&lt;tag&gt;Data&lt;/tag&gt;&lt;/</a:t>
            </a:r>
            <a:r>
              <a:rPr lang="en-US" dirty="0" err="1"/>
              <a:t>TagName</a:t>
            </a:r>
            <a:r>
              <a:rPr lang="en-US" dirty="0"/>
              <a:t>&gt;</a:t>
            </a:r>
            <a:endParaRPr lang="ru-RU" dirty="0" smtClean="0"/>
          </a:p>
          <a:p>
            <a:r>
              <a:rPr lang="ru-RU" dirty="0" smtClean="0"/>
              <a:t>Может содержать и данные и другие элементы (не рекомендуется)</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pPr/>
              <a:t>17</a:t>
            </a:fld>
            <a:endParaRPr lang="ru-RU"/>
          </a:p>
        </p:txBody>
      </p:sp>
    </p:spTree>
    <p:extLst>
      <p:ext uri="{BB962C8B-B14F-4D97-AF65-F5344CB8AC3E}">
        <p14:creationId xmlns:p14="http://schemas.microsoft.com/office/powerpoint/2010/main" val="2780260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Элемент</a:t>
            </a:r>
            <a:endParaRPr lang="uk-UA" dirty="0"/>
          </a:p>
        </p:txBody>
      </p:sp>
      <p:sp>
        <p:nvSpPr>
          <p:cNvPr id="3" name="Объект 2"/>
          <p:cNvSpPr>
            <a:spLocks noGrp="1"/>
          </p:cNvSpPr>
          <p:nvPr>
            <p:ph idx="1"/>
          </p:nvPr>
        </p:nvSpPr>
        <p:spPr/>
        <p:txBody>
          <a:bodyPr>
            <a:normAutofit/>
          </a:bodyPr>
          <a:lstStyle/>
          <a:p>
            <a:r>
              <a:rPr lang="ru-RU" dirty="0" smtClean="0"/>
              <a:t>Может содержать и данные и другие элементы (</a:t>
            </a:r>
            <a:r>
              <a:rPr lang="ru-RU" dirty="0" smtClean="0">
                <a:solidFill>
                  <a:srgbClr val="FF0000"/>
                </a:solidFill>
              </a:rPr>
              <a:t>не рекомендуется</a:t>
            </a:r>
            <a:r>
              <a:rPr lang="ru-RU" dirty="0" smtClean="0"/>
              <a:t>)</a:t>
            </a:r>
            <a:endParaRPr lang="en-US" dirty="0" smtClean="0"/>
          </a:p>
          <a:p>
            <a:pPr marL="457200" lvl="1" indent="0">
              <a:buNone/>
            </a:pPr>
            <a:r>
              <a:rPr lang="en-US" dirty="0"/>
              <a:t>&lt;</a:t>
            </a:r>
            <a:r>
              <a:rPr lang="en-US" dirty="0" err="1"/>
              <a:t>TagName</a:t>
            </a:r>
            <a:r>
              <a:rPr lang="en-US" dirty="0" smtClean="0"/>
              <a:t>&gt;</a:t>
            </a:r>
          </a:p>
          <a:p>
            <a:pPr marL="457200" lvl="1" indent="0">
              <a:buNone/>
            </a:pPr>
            <a:r>
              <a:rPr lang="en-US" dirty="0"/>
              <a:t>	</a:t>
            </a:r>
            <a:r>
              <a:rPr lang="en-US" dirty="0" smtClean="0"/>
              <a:t>Some text</a:t>
            </a:r>
          </a:p>
          <a:p>
            <a:pPr marL="457200" lvl="1" indent="0">
              <a:buNone/>
            </a:pPr>
            <a:r>
              <a:rPr lang="en-US" dirty="0" smtClean="0"/>
              <a:t>	&lt;</a:t>
            </a:r>
            <a:r>
              <a:rPr lang="en-US" dirty="0" err="1" smtClean="0"/>
              <a:t>InnnerTag</a:t>
            </a:r>
            <a:r>
              <a:rPr lang="en-US" dirty="0" smtClean="0"/>
              <a:t>&gt;text&lt;/</a:t>
            </a:r>
            <a:r>
              <a:rPr lang="en-US" dirty="0" err="1" smtClean="0"/>
              <a:t>InnerTag</a:t>
            </a:r>
            <a:r>
              <a:rPr lang="en-US" dirty="0" smtClean="0"/>
              <a:t>&gt;</a:t>
            </a:r>
          </a:p>
          <a:p>
            <a:pPr marL="457200" lvl="1" indent="0">
              <a:buNone/>
            </a:pPr>
            <a:r>
              <a:rPr lang="en-US" dirty="0" smtClean="0"/>
              <a:t>&lt;/</a:t>
            </a:r>
            <a:r>
              <a:rPr lang="en-US" dirty="0" err="1"/>
              <a:t>TagName</a:t>
            </a:r>
            <a:r>
              <a:rPr lang="en-US" dirty="0"/>
              <a:t>&gt;</a:t>
            </a:r>
            <a:endParaRPr lang="ru-RU" dirty="0" smtClean="0"/>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pPr/>
              <a:t>18</a:t>
            </a:fld>
            <a:endParaRPr lang="ru-RU"/>
          </a:p>
        </p:txBody>
      </p:sp>
    </p:spTree>
    <p:extLst>
      <p:ext uri="{BB962C8B-B14F-4D97-AF65-F5344CB8AC3E}">
        <p14:creationId xmlns:p14="http://schemas.microsoft.com/office/powerpoint/2010/main" val="416541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Данные</a:t>
            </a:r>
            <a:endParaRPr lang="uk-UA" dirty="0"/>
          </a:p>
        </p:txBody>
      </p:sp>
      <p:sp>
        <p:nvSpPr>
          <p:cNvPr id="3" name="Объект 2"/>
          <p:cNvSpPr>
            <a:spLocks noGrp="1"/>
          </p:cNvSpPr>
          <p:nvPr>
            <p:ph idx="1"/>
          </p:nvPr>
        </p:nvSpPr>
        <p:spPr/>
        <p:txBody>
          <a:bodyPr/>
          <a:lstStyle/>
          <a:p>
            <a:r>
              <a:rPr lang="ru-RU" dirty="0" smtClean="0"/>
              <a:t>Ничего не пропускается</a:t>
            </a:r>
            <a:r>
              <a:rPr lang="en-US" dirty="0" smtClean="0"/>
              <a:t> (</a:t>
            </a:r>
            <a:r>
              <a:rPr lang="ru-RU" dirty="0" smtClean="0"/>
              <a:t>пробельные символы, переносы строк и т.д.  остаются как есть)</a:t>
            </a:r>
          </a:p>
          <a:p>
            <a:pPr marL="457200" lvl="1" indent="0">
              <a:buNone/>
            </a:pPr>
            <a:r>
              <a:rPr lang="en-US" dirty="0" smtClean="0"/>
              <a:t>&lt;name&gt;</a:t>
            </a:r>
            <a:r>
              <a:rPr lang="ru-RU" dirty="0" smtClean="0"/>
              <a:t>Интернет </a:t>
            </a:r>
            <a:endParaRPr lang="ru-RU" dirty="0"/>
          </a:p>
          <a:p>
            <a:pPr marL="457200" lvl="1" indent="0">
              <a:buNone/>
            </a:pPr>
            <a:r>
              <a:rPr lang="ru-RU" dirty="0"/>
              <a:t>	</a:t>
            </a:r>
            <a:r>
              <a:rPr lang="ru-RU" dirty="0" smtClean="0"/>
              <a:t>технологии</a:t>
            </a:r>
            <a:r>
              <a:rPr lang="en-US" dirty="0" smtClean="0"/>
              <a:t>&lt;name&gt;</a:t>
            </a:r>
          </a:p>
          <a:p>
            <a:r>
              <a:rPr lang="ru-RU" sz="3600" dirty="0"/>
              <a:t>Результат</a:t>
            </a:r>
            <a:r>
              <a:rPr lang="ru-RU" dirty="0" smtClean="0"/>
              <a:t> --</a:t>
            </a:r>
            <a:r>
              <a:rPr lang="en-US" dirty="0" smtClean="0"/>
              <a:t>&gt;</a:t>
            </a:r>
          </a:p>
          <a:p>
            <a:pPr marL="457200" lvl="1" indent="0">
              <a:buNone/>
            </a:pPr>
            <a:r>
              <a:rPr lang="ru-RU" dirty="0"/>
              <a:t>Интернет </a:t>
            </a:r>
          </a:p>
          <a:p>
            <a:pPr marL="457200" lvl="1" indent="0">
              <a:buNone/>
            </a:pPr>
            <a:r>
              <a:rPr lang="ru-RU" dirty="0"/>
              <a:t>	технологии</a:t>
            </a:r>
            <a:endParaRPr lang="ru-RU" dirty="0" smtClean="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19</a:t>
            </a:fld>
            <a:endParaRPr lang="ru-RU"/>
          </a:p>
        </p:txBody>
      </p:sp>
    </p:spTree>
    <p:extLst>
      <p:ext uri="{BB962C8B-B14F-4D97-AF65-F5344CB8AC3E}">
        <p14:creationId xmlns:p14="http://schemas.microsoft.com/office/powerpoint/2010/main" val="149312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XML </a:t>
            </a:r>
            <a:r>
              <a:rPr lang="uk-UA" dirty="0"/>
              <a:t>И </a:t>
            </a:r>
            <a:r>
              <a:rPr lang="en-US" dirty="0"/>
              <a:t>XML-</a:t>
            </a:r>
            <a:r>
              <a:rPr lang="uk-UA" dirty="0" smtClean="0"/>
              <a:t>СХЕМЫ</a:t>
            </a:r>
            <a:endParaRPr lang="uk-UA" dirty="0"/>
          </a:p>
        </p:txBody>
      </p:sp>
      <p:sp>
        <p:nvSpPr>
          <p:cNvPr id="6" name="Текст 5"/>
          <p:cNvSpPr>
            <a:spLocks noGrp="1"/>
          </p:cNvSpPr>
          <p:nvPr>
            <p:ph type="body" idx="1"/>
          </p:nvPr>
        </p:nvSpPr>
        <p:spPr/>
        <p:txBody>
          <a:bodyPr/>
          <a:lstStyle/>
          <a:p>
            <a:endParaRPr lang="uk-UA"/>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a:t>
            </a:fld>
            <a:endParaRPr lang="ru-RU"/>
          </a:p>
        </p:txBody>
      </p:sp>
    </p:spTree>
    <p:extLst>
      <p:ext uri="{BB962C8B-B14F-4D97-AF65-F5344CB8AC3E}">
        <p14:creationId xmlns:p14="http://schemas.microsoft.com/office/powerpoint/2010/main" val="1586745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 </a:t>
            </a:r>
            <a:r>
              <a:rPr lang="uk-UA" dirty="0"/>
              <a:t>АТРИБУТЫ</a:t>
            </a:r>
          </a:p>
        </p:txBody>
      </p:sp>
      <p:sp>
        <p:nvSpPr>
          <p:cNvPr id="3" name="Объект 2"/>
          <p:cNvSpPr>
            <a:spLocks noGrp="1"/>
          </p:cNvSpPr>
          <p:nvPr>
            <p:ph idx="1"/>
          </p:nvPr>
        </p:nvSpPr>
        <p:spPr/>
        <p:txBody>
          <a:bodyPr>
            <a:normAutofit lnSpcReduction="10000"/>
          </a:bodyPr>
          <a:lstStyle/>
          <a:p>
            <a:r>
              <a:rPr lang="ru-RU" dirty="0"/>
              <a:t>Начальные и пустые теги могут содержать атрибуты </a:t>
            </a:r>
            <a:endParaRPr lang="en-US" dirty="0" smtClean="0"/>
          </a:p>
          <a:p>
            <a:r>
              <a:rPr lang="ru-RU" dirty="0" smtClean="0"/>
              <a:t>Всегда пара: имя="значение“</a:t>
            </a:r>
            <a:endParaRPr lang="en-US" dirty="0" smtClean="0"/>
          </a:p>
          <a:p>
            <a:pPr marL="457200" lvl="1" indent="0">
              <a:buNone/>
            </a:pPr>
            <a:r>
              <a:rPr lang="en-US" dirty="0" smtClean="0"/>
              <a:t>&lt;</a:t>
            </a:r>
            <a:r>
              <a:rPr lang="en-US" dirty="0"/>
              <a:t>invoice </a:t>
            </a:r>
            <a:r>
              <a:rPr lang="en-US" b="1" dirty="0"/>
              <a:t>type="bill"</a:t>
            </a:r>
            <a:r>
              <a:rPr lang="en-US" dirty="0"/>
              <a:t> </a:t>
            </a:r>
            <a:r>
              <a:rPr lang="en-US" b="1" dirty="0"/>
              <a:t>period="</a:t>
            </a:r>
            <a:r>
              <a:rPr lang="en-US" b="1" dirty="0" smtClean="0"/>
              <a:t>monthly</a:t>
            </a:r>
            <a:r>
              <a:rPr lang="en-US" b="1" dirty="0"/>
              <a:t>"</a:t>
            </a:r>
            <a:r>
              <a:rPr lang="en-US" dirty="0"/>
              <a:t>/&gt;</a:t>
            </a:r>
          </a:p>
          <a:p>
            <a:r>
              <a:rPr lang="ru-RU" dirty="0"/>
              <a:t>Не допускаются атрибуты, которым не присвоены какие-либо </a:t>
            </a:r>
            <a:r>
              <a:rPr lang="ru-RU" dirty="0" smtClean="0"/>
              <a:t>значения</a:t>
            </a:r>
            <a:endParaRPr lang="en-US" dirty="0" smtClean="0"/>
          </a:p>
          <a:p>
            <a:pPr marL="457200" lvl="1" indent="0">
              <a:buNone/>
            </a:pPr>
            <a:r>
              <a:rPr lang="en-US" dirty="0" smtClean="0"/>
              <a:t>&lt;invoice </a:t>
            </a:r>
            <a:r>
              <a:rPr lang="en-US" b="1" dirty="0"/>
              <a:t>type="bill"</a:t>
            </a:r>
            <a:r>
              <a:rPr lang="en-US" dirty="0"/>
              <a:t> </a:t>
            </a:r>
            <a:r>
              <a:rPr lang="en-US" b="1" dirty="0">
                <a:solidFill>
                  <a:srgbClr val="FF0000"/>
                </a:solidFill>
              </a:rPr>
              <a:t>presence</a:t>
            </a:r>
            <a:r>
              <a:rPr lang="en-US" dirty="0" smtClean="0"/>
              <a:t>/&gt;</a:t>
            </a:r>
            <a:r>
              <a:rPr lang="ru-RU" dirty="0" smtClean="0"/>
              <a:t> </a:t>
            </a:r>
            <a:endParaRPr lang="en-US" dirty="0" smtClean="0"/>
          </a:p>
          <a:p>
            <a:pPr lvl="1"/>
            <a:r>
              <a:rPr lang="ru-RU" dirty="0" smtClean="0"/>
              <a:t>Должно быть</a:t>
            </a:r>
            <a:endParaRPr lang="en-US" dirty="0" smtClean="0"/>
          </a:p>
          <a:p>
            <a:pPr marL="457200" lvl="1" indent="0">
              <a:buNone/>
            </a:pPr>
            <a:r>
              <a:rPr lang="en-US" dirty="0" smtClean="0"/>
              <a:t>&lt;invoice </a:t>
            </a:r>
            <a:r>
              <a:rPr lang="en-US" b="1" dirty="0"/>
              <a:t>type="bill"</a:t>
            </a:r>
            <a:r>
              <a:rPr lang="en-US" dirty="0"/>
              <a:t> </a:t>
            </a:r>
            <a:r>
              <a:rPr lang="en-US" b="1" dirty="0" smtClean="0">
                <a:solidFill>
                  <a:srgbClr val="FF0000"/>
                </a:solidFill>
              </a:rPr>
              <a:t>presence</a:t>
            </a:r>
            <a:r>
              <a:rPr lang="ru-RU" b="1" dirty="0" smtClean="0">
                <a:solidFill>
                  <a:srgbClr val="FF0000"/>
                </a:solidFill>
              </a:rPr>
              <a:t>=</a:t>
            </a:r>
            <a:r>
              <a:rPr lang="en-US" b="1" dirty="0">
                <a:solidFill>
                  <a:srgbClr val="FF0000"/>
                </a:solidFill>
              </a:rPr>
              <a:t>"</a:t>
            </a:r>
            <a:r>
              <a:rPr lang="en-US" b="1" dirty="0" smtClean="0">
                <a:solidFill>
                  <a:srgbClr val="FF0000"/>
                </a:solidFill>
              </a:rPr>
              <a:t>presence</a:t>
            </a:r>
            <a:r>
              <a:rPr lang="en-US" b="1" dirty="0">
                <a:solidFill>
                  <a:srgbClr val="FF0000"/>
                </a:solidFill>
              </a:rPr>
              <a:t>"</a:t>
            </a:r>
            <a:r>
              <a:rPr lang="en-US" dirty="0" smtClean="0"/>
              <a:t>/&gt;</a:t>
            </a:r>
            <a:endParaRPr lang="en-US" dirty="0"/>
          </a:p>
          <a:p>
            <a:pPr marL="457200" lvl="3" indent="0">
              <a:buNone/>
            </a:pP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20</a:t>
            </a:fld>
            <a:endParaRPr lang="ru-RU"/>
          </a:p>
        </p:txBody>
      </p:sp>
    </p:spTree>
    <p:extLst>
      <p:ext uri="{BB962C8B-B14F-4D97-AF65-F5344CB8AC3E}">
        <p14:creationId xmlns:p14="http://schemas.microsoft.com/office/powerpoint/2010/main" val="734901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 </a:t>
            </a:r>
            <a:r>
              <a:rPr lang="uk-UA" dirty="0"/>
              <a:t>АТРИБУТЫ</a:t>
            </a:r>
          </a:p>
        </p:txBody>
      </p:sp>
      <p:sp>
        <p:nvSpPr>
          <p:cNvPr id="3" name="Объект 2"/>
          <p:cNvSpPr>
            <a:spLocks noGrp="1"/>
          </p:cNvSpPr>
          <p:nvPr>
            <p:ph idx="1"/>
          </p:nvPr>
        </p:nvSpPr>
        <p:spPr/>
        <p:txBody>
          <a:bodyPr>
            <a:normAutofit lnSpcReduction="10000"/>
          </a:bodyPr>
          <a:lstStyle/>
          <a:p>
            <a:r>
              <a:rPr lang="ru-RU" dirty="0" smtClean="0"/>
              <a:t>Уникальны в пределах тега</a:t>
            </a:r>
          </a:p>
          <a:p>
            <a:r>
              <a:rPr lang="ru-RU" dirty="0" smtClean="0"/>
              <a:t>В </a:t>
            </a:r>
            <a:r>
              <a:rPr lang="ru-RU" dirty="0"/>
              <a:t>качестве начального символа в имени атрибута может применяться буква, знак подчеркивания или </a:t>
            </a:r>
            <a:r>
              <a:rPr lang="ru-RU" dirty="0" smtClean="0"/>
              <a:t>двоеточие</a:t>
            </a:r>
          </a:p>
          <a:p>
            <a:r>
              <a:rPr lang="ru-RU" dirty="0" smtClean="0"/>
              <a:t>Могут содержать: буквы</a:t>
            </a:r>
            <a:r>
              <a:rPr lang="ru-RU" dirty="0"/>
              <a:t>, цифры, символы подчеркивания, дефисы, точки и двоеточия (не допускается использование пробелов). </a:t>
            </a:r>
            <a:endParaRPr lang="ru-RU" dirty="0" smtClean="0"/>
          </a:p>
          <a:p>
            <a:pPr lvl="1"/>
            <a:r>
              <a:rPr lang="ru-RU" dirty="0" smtClean="0"/>
              <a:t>См. требования к именам</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21</a:t>
            </a:fld>
            <a:endParaRPr lang="ru-RU"/>
          </a:p>
        </p:txBody>
      </p:sp>
    </p:spTree>
    <p:extLst>
      <p:ext uri="{BB962C8B-B14F-4D97-AF65-F5344CB8AC3E}">
        <p14:creationId xmlns:p14="http://schemas.microsoft.com/office/powerpoint/2010/main" val="2222426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XML </a:t>
            </a:r>
            <a:r>
              <a:rPr lang="uk-UA" dirty="0"/>
              <a:t>АТРИБУТЫ</a:t>
            </a:r>
          </a:p>
        </p:txBody>
      </p:sp>
      <p:sp>
        <p:nvSpPr>
          <p:cNvPr id="3" name="Объект 2"/>
          <p:cNvSpPr>
            <a:spLocks noGrp="1"/>
          </p:cNvSpPr>
          <p:nvPr>
            <p:ph idx="1"/>
          </p:nvPr>
        </p:nvSpPr>
        <p:spPr>
          <a:xfrm>
            <a:off x="457200" y="1946250"/>
            <a:ext cx="8291264" cy="4525963"/>
          </a:xfrm>
        </p:spPr>
        <p:txBody>
          <a:bodyPr>
            <a:normAutofit fontScale="92500" lnSpcReduction="10000"/>
          </a:bodyPr>
          <a:lstStyle/>
          <a:p>
            <a:r>
              <a:rPr lang="ru-RU" dirty="0" smtClean="0"/>
              <a:t>Атрибуты</a:t>
            </a:r>
            <a:r>
              <a:rPr lang="ru-RU" dirty="0"/>
              <a:t>, как и другие элементы разметки, представлены символами. Даже если атрибуту присваивается числовое значение, оно трактуется в виде текстовой строки (заключается в кавычки) </a:t>
            </a:r>
            <a:endParaRPr lang="ru-RU" dirty="0" smtClean="0"/>
          </a:p>
          <a:p>
            <a:pPr marL="457200" lvl="1" indent="0">
              <a:buNone/>
            </a:pPr>
            <a:r>
              <a:rPr lang="ru-RU" dirty="0" smtClean="0">
                <a:latin typeface="Consolas" pitchFamily="49" charset="0"/>
                <a:cs typeface="Consolas" pitchFamily="49" charset="0"/>
              </a:rPr>
              <a:t>&lt;</a:t>
            </a:r>
            <a:r>
              <a:rPr lang="ru-RU" dirty="0" err="1">
                <a:latin typeface="Consolas" pitchFamily="49" charset="0"/>
                <a:cs typeface="Consolas" pitchFamily="49" charset="0"/>
              </a:rPr>
              <a:t>circle</a:t>
            </a:r>
            <a:r>
              <a:rPr lang="ru-RU" dirty="0">
                <a:latin typeface="Consolas" pitchFamily="49" charset="0"/>
                <a:cs typeface="Consolas" pitchFamily="49" charset="0"/>
              </a:rPr>
              <a:t> </a:t>
            </a:r>
            <a:r>
              <a:rPr lang="ru-RU" dirty="0" err="1">
                <a:latin typeface="Consolas" pitchFamily="49" charset="0"/>
                <a:cs typeface="Consolas" pitchFamily="49" charset="0"/>
              </a:rPr>
              <a:t>origin_x</a:t>
            </a:r>
            <a:r>
              <a:rPr lang="ru-RU" dirty="0">
                <a:latin typeface="Consolas" pitchFamily="49" charset="0"/>
                <a:cs typeface="Consolas" pitchFamily="49" charset="0"/>
              </a:rPr>
              <a:t>="10.0" </a:t>
            </a:r>
            <a:r>
              <a:rPr lang="ru-RU" dirty="0" err="1" smtClean="0">
                <a:latin typeface="Consolas" pitchFamily="49" charset="0"/>
                <a:cs typeface="Consolas" pitchFamily="49" charset="0"/>
              </a:rPr>
              <a:t>origin_y</a:t>
            </a:r>
            <a:r>
              <a:rPr lang="ru-RU" dirty="0" smtClean="0">
                <a:latin typeface="Consolas" pitchFamily="49" charset="0"/>
                <a:cs typeface="Consolas" pitchFamily="49" charset="0"/>
              </a:rPr>
              <a:t>="20.0</a:t>
            </a:r>
            <a:r>
              <a:rPr lang="ru-RU" dirty="0">
                <a:latin typeface="Consolas" pitchFamily="49" charset="0"/>
                <a:cs typeface="Consolas" pitchFamily="49" charset="0"/>
              </a:rPr>
              <a:t>" </a:t>
            </a:r>
            <a:r>
              <a:rPr lang="ru-RU" dirty="0" err="1">
                <a:latin typeface="Consolas" pitchFamily="49" charset="0"/>
                <a:cs typeface="Consolas" pitchFamily="49" charset="0"/>
              </a:rPr>
              <a:t>radius</a:t>
            </a:r>
            <a:r>
              <a:rPr lang="ru-RU" dirty="0">
                <a:latin typeface="Consolas" pitchFamily="49" charset="0"/>
                <a:cs typeface="Consolas" pitchFamily="49" charset="0"/>
              </a:rPr>
              <a:t>="10.0</a:t>
            </a:r>
            <a:r>
              <a:rPr lang="ru-RU" dirty="0" smtClean="0">
                <a:latin typeface="Consolas" pitchFamily="49" charset="0"/>
                <a:cs typeface="Consolas" pitchFamily="49" charset="0"/>
              </a:rPr>
              <a:t>"/&gt;</a:t>
            </a:r>
            <a:endParaRPr lang="ru-RU" dirty="0">
              <a:latin typeface="Consolas" pitchFamily="49" charset="0"/>
              <a:cs typeface="Consolas" pitchFamily="49" charset="0"/>
            </a:endParaRPr>
          </a:p>
          <a:p>
            <a:r>
              <a:rPr lang="ru-RU" dirty="0"/>
              <a:t>Кавычки применяются двойные или одинарные: </a:t>
            </a:r>
            <a:endParaRPr lang="ru-RU" dirty="0" smtClean="0"/>
          </a:p>
          <a:p>
            <a:pPr marL="457200" lvl="1" indent="0">
              <a:buNone/>
            </a:pPr>
            <a:r>
              <a:rPr lang="ru-RU" dirty="0" smtClean="0">
                <a:latin typeface="Consolas" pitchFamily="49" charset="0"/>
                <a:cs typeface="Consolas" pitchFamily="49" charset="0"/>
              </a:rPr>
              <a:t>&lt;</a:t>
            </a:r>
            <a:r>
              <a:rPr lang="ru-RU" dirty="0" err="1">
                <a:latin typeface="Consolas" pitchFamily="49" charset="0"/>
                <a:cs typeface="Consolas" pitchFamily="49" charset="0"/>
              </a:rPr>
              <a:t>quotation</a:t>
            </a:r>
            <a:r>
              <a:rPr lang="ru-RU" dirty="0">
                <a:latin typeface="Consolas" pitchFamily="49" charset="0"/>
                <a:cs typeface="Consolas" pitchFamily="49" charset="0"/>
              </a:rPr>
              <a:t> </a:t>
            </a:r>
            <a:r>
              <a:rPr lang="ru-RU" dirty="0" err="1">
                <a:latin typeface="Consolas" pitchFamily="49" charset="0"/>
                <a:cs typeface="Consolas" pitchFamily="49" charset="0"/>
              </a:rPr>
              <a:t>text</a:t>
            </a:r>
            <a:r>
              <a:rPr lang="ru-RU" dirty="0">
                <a:latin typeface="Consolas" pitchFamily="49" charset="0"/>
                <a:cs typeface="Consolas" pitchFamily="49" charset="0"/>
              </a:rPr>
              <a:t>='</a:t>
            </a:r>
            <a:r>
              <a:rPr lang="ru-RU" dirty="0" err="1">
                <a:latin typeface="Consolas" pitchFamily="49" charset="0"/>
                <a:cs typeface="Consolas" pitchFamily="49" charset="0"/>
              </a:rPr>
              <a:t>He</a:t>
            </a:r>
            <a:r>
              <a:rPr lang="ru-RU" dirty="0">
                <a:latin typeface="Consolas" pitchFamily="49" charset="0"/>
                <a:cs typeface="Consolas" pitchFamily="49" charset="0"/>
              </a:rPr>
              <a:t> </a:t>
            </a:r>
            <a:r>
              <a:rPr lang="ru-RU" dirty="0" err="1">
                <a:latin typeface="Consolas" pitchFamily="49" charset="0"/>
                <a:cs typeface="Consolas" pitchFamily="49" charset="0"/>
              </a:rPr>
              <a:t>said</a:t>
            </a:r>
            <a:r>
              <a:rPr lang="ru-RU" dirty="0">
                <a:latin typeface="Consolas" pitchFamily="49" charset="0"/>
                <a:cs typeface="Consolas" pitchFamily="49" charset="0"/>
              </a:rPr>
              <a:t>. "</a:t>
            </a:r>
            <a:r>
              <a:rPr lang="ru-RU" dirty="0" err="1">
                <a:latin typeface="Consolas" pitchFamily="49" charset="0"/>
                <a:cs typeface="Consolas" pitchFamily="49" charset="0"/>
              </a:rPr>
              <a:t>Not</a:t>
            </a:r>
            <a:r>
              <a:rPr lang="ru-RU" dirty="0">
                <a:latin typeface="Consolas" pitchFamily="49" charset="0"/>
                <a:cs typeface="Consolas" pitchFamily="49" charset="0"/>
              </a:rPr>
              <a:t> that!"1’ </a:t>
            </a:r>
            <a:r>
              <a:rPr lang="ru-RU" dirty="0" smtClean="0">
                <a:latin typeface="Consolas" pitchFamily="49" charset="0"/>
                <a:cs typeface="Consolas" pitchFamily="49" charset="0"/>
              </a:rPr>
              <a:t>/&gt;</a:t>
            </a:r>
            <a:endParaRPr lang="ru-RU" dirty="0">
              <a:latin typeface="Consolas" pitchFamily="49" charset="0"/>
              <a:cs typeface="Consolas" pitchFamily="49" charset="0"/>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22</a:t>
            </a:fld>
            <a:endParaRPr lang="ru-RU"/>
          </a:p>
        </p:txBody>
      </p:sp>
    </p:spTree>
    <p:extLst>
      <p:ext uri="{BB962C8B-B14F-4D97-AF65-F5344CB8AC3E}">
        <p14:creationId xmlns:p14="http://schemas.microsoft.com/office/powerpoint/2010/main" val="351622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XML </a:t>
            </a:r>
            <a:r>
              <a:rPr lang="uk-UA" dirty="0" smtClean="0"/>
              <a:t>АТРИБУТЫ</a:t>
            </a:r>
            <a:endParaRPr lang="uk-UA" dirty="0"/>
          </a:p>
        </p:txBody>
      </p:sp>
      <p:sp>
        <p:nvSpPr>
          <p:cNvPr id="3" name="Объект 2"/>
          <p:cNvSpPr>
            <a:spLocks noGrp="1"/>
          </p:cNvSpPr>
          <p:nvPr>
            <p:ph idx="1"/>
          </p:nvPr>
        </p:nvSpPr>
        <p:spPr>
          <a:xfrm>
            <a:off x="457200" y="1946250"/>
            <a:ext cx="8229600" cy="4435078"/>
          </a:xfrm>
        </p:spPr>
        <p:txBody>
          <a:bodyPr>
            <a:normAutofit fontScale="85000" lnSpcReduction="20000"/>
          </a:bodyPr>
          <a:lstStyle/>
          <a:p>
            <a:r>
              <a:rPr lang="ru-RU" dirty="0"/>
              <a:t>Описывает элемент</a:t>
            </a:r>
          </a:p>
          <a:p>
            <a:r>
              <a:rPr lang="ru-RU" dirty="0"/>
              <a:t>Можно определить любой атрибут</a:t>
            </a:r>
          </a:p>
          <a:p>
            <a:r>
              <a:rPr lang="ru-RU" dirty="0"/>
              <a:t>Не может содержать другие элементы или атрибуты</a:t>
            </a:r>
          </a:p>
          <a:p>
            <a:r>
              <a:rPr lang="ru-RU" dirty="0"/>
              <a:t>Вносит дополнительные данные об </a:t>
            </a:r>
            <a:r>
              <a:rPr lang="ru-RU" dirty="0" smtClean="0"/>
              <a:t>элементе (правила обработки)</a:t>
            </a:r>
            <a:endParaRPr lang="en-US" dirty="0" smtClean="0"/>
          </a:p>
          <a:p>
            <a:pPr marL="400050" lvl="1" indent="0">
              <a:buNone/>
            </a:pPr>
            <a:r>
              <a:rPr lang="en-US" dirty="0">
                <a:solidFill>
                  <a:srgbClr val="008080"/>
                </a:solidFill>
                <a:latin typeface="Consolas"/>
              </a:rPr>
              <a:t>&lt;</a:t>
            </a:r>
            <a:r>
              <a:rPr lang="en-US" dirty="0">
                <a:solidFill>
                  <a:srgbClr val="3F7F7F"/>
                </a:solidFill>
                <a:latin typeface="Consolas"/>
              </a:rPr>
              <a:t>price </a:t>
            </a:r>
            <a:r>
              <a:rPr lang="en-US" dirty="0">
                <a:solidFill>
                  <a:srgbClr val="7F007F"/>
                </a:solidFill>
                <a:latin typeface="Consolas"/>
              </a:rPr>
              <a:t>currency</a:t>
            </a:r>
            <a:r>
              <a:rPr lang="en-US" dirty="0">
                <a:solidFill>
                  <a:srgbClr val="000000"/>
                </a:solidFill>
                <a:latin typeface="Consolas"/>
              </a:rPr>
              <a:t>=</a:t>
            </a:r>
            <a:r>
              <a:rPr lang="en-US" i="1" dirty="0">
                <a:solidFill>
                  <a:srgbClr val="2A00FF"/>
                </a:solidFill>
                <a:latin typeface="Consolas"/>
              </a:rPr>
              <a:t>"UAH</a:t>
            </a:r>
            <a:r>
              <a:rPr lang="en-US" i="1" dirty="0" smtClean="0">
                <a:solidFill>
                  <a:srgbClr val="2A00FF"/>
                </a:solidFill>
                <a:latin typeface="Consolas"/>
              </a:rPr>
              <a:t>"</a:t>
            </a:r>
            <a:r>
              <a:rPr lang="en-US" i="1" dirty="0" smtClean="0">
                <a:solidFill>
                  <a:srgbClr val="008080"/>
                </a:solidFill>
                <a:latin typeface="Consolas"/>
              </a:rPr>
              <a:t>&gt;</a:t>
            </a:r>
            <a:r>
              <a:rPr lang="ru-RU" i="1" dirty="0" smtClean="0">
                <a:solidFill>
                  <a:srgbClr val="000000"/>
                </a:solidFill>
                <a:latin typeface="Consolas"/>
              </a:rPr>
              <a:t>5</a:t>
            </a:r>
            <a:r>
              <a:rPr lang="en-US" i="1" dirty="0" smtClean="0">
                <a:solidFill>
                  <a:srgbClr val="000000"/>
                </a:solidFill>
                <a:latin typeface="Consolas"/>
              </a:rPr>
              <a:t>.0</a:t>
            </a:r>
            <a:r>
              <a:rPr lang="en-US" i="1" dirty="0">
                <a:solidFill>
                  <a:srgbClr val="008080"/>
                </a:solidFill>
                <a:latin typeface="Consolas"/>
              </a:rPr>
              <a:t>&lt;/</a:t>
            </a:r>
            <a:r>
              <a:rPr lang="en-US" i="1" dirty="0">
                <a:solidFill>
                  <a:srgbClr val="3F7F7F"/>
                </a:solidFill>
                <a:latin typeface="Consolas"/>
              </a:rPr>
              <a:t>price</a:t>
            </a:r>
            <a:r>
              <a:rPr lang="en-US" i="1" dirty="0" smtClean="0">
                <a:solidFill>
                  <a:srgbClr val="008080"/>
                </a:solidFill>
                <a:latin typeface="Consolas"/>
              </a:rPr>
              <a:t>&gt;</a:t>
            </a:r>
          </a:p>
          <a:p>
            <a:pPr marL="400050" lvl="1" indent="0">
              <a:buNone/>
            </a:pPr>
            <a:r>
              <a:rPr lang="en-US" dirty="0" smtClean="0">
                <a:solidFill>
                  <a:srgbClr val="008080"/>
                </a:solidFill>
                <a:latin typeface="Consolas"/>
              </a:rPr>
              <a:t>&lt;</a:t>
            </a:r>
            <a:r>
              <a:rPr lang="en-US" dirty="0">
                <a:solidFill>
                  <a:srgbClr val="3F7F7F"/>
                </a:solidFill>
                <a:latin typeface="Consolas"/>
              </a:rPr>
              <a:t>price</a:t>
            </a:r>
            <a:r>
              <a:rPr lang="en-US" dirty="0">
                <a:solidFill>
                  <a:srgbClr val="008080"/>
                </a:solidFill>
                <a:latin typeface="Consolas"/>
              </a:rPr>
              <a:t>&gt;</a:t>
            </a:r>
            <a:r>
              <a:rPr lang="en-US" dirty="0">
                <a:solidFill>
                  <a:srgbClr val="000000"/>
                </a:solidFill>
                <a:latin typeface="Consolas"/>
              </a:rPr>
              <a:t> </a:t>
            </a:r>
          </a:p>
          <a:p>
            <a:pPr marL="457200" lvl="1" indent="0">
              <a:buNone/>
            </a:pPr>
            <a:r>
              <a:rPr lang="ru-RU" dirty="0" smtClean="0">
                <a:solidFill>
                  <a:srgbClr val="008080"/>
                </a:solidFill>
                <a:latin typeface="Consolas"/>
              </a:rPr>
              <a:t>	</a:t>
            </a:r>
            <a:r>
              <a:rPr lang="en-US" dirty="0" smtClean="0">
                <a:solidFill>
                  <a:srgbClr val="008080"/>
                </a:solidFill>
                <a:latin typeface="Consolas"/>
              </a:rPr>
              <a:t>&lt;</a:t>
            </a:r>
            <a:r>
              <a:rPr lang="en-US" dirty="0">
                <a:solidFill>
                  <a:srgbClr val="3F7F7F"/>
                </a:solidFill>
                <a:latin typeface="Consolas"/>
              </a:rPr>
              <a:t>currency</a:t>
            </a:r>
            <a:r>
              <a:rPr lang="en-US" dirty="0">
                <a:solidFill>
                  <a:srgbClr val="008080"/>
                </a:solidFill>
                <a:latin typeface="Consolas"/>
              </a:rPr>
              <a:t>&gt;</a:t>
            </a:r>
            <a:r>
              <a:rPr lang="en-US" dirty="0">
                <a:solidFill>
                  <a:srgbClr val="000000"/>
                </a:solidFill>
                <a:latin typeface="Consolas"/>
              </a:rPr>
              <a:t>UAH</a:t>
            </a:r>
            <a:r>
              <a:rPr lang="en-US" dirty="0">
                <a:solidFill>
                  <a:srgbClr val="008080"/>
                </a:solidFill>
                <a:latin typeface="Consolas"/>
              </a:rPr>
              <a:t>&lt;/</a:t>
            </a:r>
            <a:r>
              <a:rPr lang="en-US" dirty="0">
                <a:solidFill>
                  <a:srgbClr val="3F7F7F"/>
                </a:solidFill>
                <a:latin typeface="Consolas"/>
              </a:rPr>
              <a:t>currency</a:t>
            </a:r>
            <a:r>
              <a:rPr lang="en-US" dirty="0">
                <a:solidFill>
                  <a:srgbClr val="008080"/>
                </a:solidFill>
                <a:latin typeface="Consolas"/>
              </a:rPr>
              <a:t>&gt;</a:t>
            </a:r>
          </a:p>
          <a:p>
            <a:pPr marL="457200" lvl="1" indent="0">
              <a:buNone/>
            </a:pPr>
            <a:r>
              <a:rPr lang="ru-RU" dirty="0" smtClean="0">
                <a:solidFill>
                  <a:srgbClr val="008080"/>
                </a:solidFill>
                <a:latin typeface="Consolas"/>
              </a:rPr>
              <a:t>	</a:t>
            </a:r>
            <a:r>
              <a:rPr lang="en-US" dirty="0" smtClean="0">
                <a:solidFill>
                  <a:srgbClr val="008080"/>
                </a:solidFill>
                <a:latin typeface="Consolas"/>
              </a:rPr>
              <a:t>&lt;</a:t>
            </a:r>
            <a:r>
              <a:rPr lang="en-US" dirty="0">
                <a:solidFill>
                  <a:srgbClr val="3F7F7F"/>
                </a:solidFill>
                <a:latin typeface="Consolas"/>
              </a:rPr>
              <a:t>value</a:t>
            </a:r>
            <a:r>
              <a:rPr lang="en-US" dirty="0">
                <a:solidFill>
                  <a:srgbClr val="008080"/>
                </a:solidFill>
                <a:latin typeface="Consolas"/>
              </a:rPr>
              <a:t>&gt;</a:t>
            </a:r>
            <a:r>
              <a:rPr lang="en-US" dirty="0">
                <a:solidFill>
                  <a:srgbClr val="000000"/>
                </a:solidFill>
                <a:latin typeface="Consolas"/>
              </a:rPr>
              <a:t>5.0</a:t>
            </a:r>
            <a:r>
              <a:rPr lang="en-US" dirty="0">
                <a:solidFill>
                  <a:srgbClr val="008080"/>
                </a:solidFill>
                <a:latin typeface="Consolas"/>
              </a:rPr>
              <a:t>&lt;/</a:t>
            </a:r>
            <a:r>
              <a:rPr lang="en-US" dirty="0">
                <a:solidFill>
                  <a:srgbClr val="3F7F7F"/>
                </a:solidFill>
                <a:latin typeface="Consolas"/>
              </a:rPr>
              <a:t>value</a:t>
            </a:r>
            <a:r>
              <a:rPr lang="en-US"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price</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23</a:t>
            </a:fld>
            <a:endParaRPr lang="ru-RU"/>
          </a:p>
        </p:txBody>
      </p:sp>
    </p:spTree>
    <p:extLst>
      <p:ext uri="{BB962C8B-B14F-4D97-AF65-F5344CB8AC3E}">
        <p14:creationId xmlns:p14="http://schemas.microsoft.com/office/powerpoint/2010/main" val="2902445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документа</a:t>
            </a:r>
            <a:endParaRPr lang="uk-UA" dirty="0"/>
          </a:p>
        </p:txBody>
      </p:sp>
      <p:sp>
        <p:nvSpPr>
          <p:cNvPr id="3" name="Объект 2"/>
          <p:cNvSpPr>
            <a:spLocks noGrp="1"/>
          </p:cNvSpPr>
          <p:nvPr>
            <p:ph idx="1"/>
          </p:nvPr>
        </p:nvSpPr>
        <p:spPr/>
        <p:txBody>
          <a:bodyPr>
            <a:normAutofit/>
          </a:bodyPr>
          <a:lstStyle/>
          <a:p>
            <a:r>
              <a:rPr lang="ru-RU" dirty="0" smtClean="0"/>
              <a:t>Обязан содержать инструкцию определения типа документа</a:t>
            </a:r>
          </a:p>
          <a:p>
            <a:pPr marL="457200" lvl="1" indent="0">
              <a:buNone/>
            </a:pPr>
            <a:r>
              <a:rPr lang="en-US" dirty="0"/>
              <a:t>&lt;?xml version = "1.0" </a:t>
            </a:r>
            <a:r>
              <a:rPr lang="en-US" dirty="0" smtClean="0"/>
              <a:t>encoding</a:t>
            </a:r>
            <a:r>
              <a:rPr lang="en-US" dirty="0"/>
              <a:t>="UTF-8</a:t>
            </a:r>
            <a:r>
              <a:rPr lang="en-US" dirty="0" smtClean="0"/>
              <a:t>"?&gt;</a:t>
            </a:r>
            <a:endParaRPr lang="ru-RU" dirty="0" smtClean="0"/>
          </a:p>
          <a:p>
            <a:r>
              <a:rPr lang="ru-RU" dirty="0" smtClean="0"/>
              <a:t>Может содержать пролог</a:t>
            </a:r>
          </a:p>
          <a:p>
            <a:pPr marL="457200" lvl="1" indent="0">
              <a:buNone/>
            </a:pPr>
            <a:r>
              <a:rPr lang="en-US" dirty="0" smtClean="0"/>
              <a:t>&lt;!</a:t>
            </a:r>
            <a:r>
              <a:rPr lang="en-US" dirty="0"/>
              <a:t>DOCTYPE DOCUMENT [</a:t>
            </a:r>
          </a:p>
          <a:p>
            <a:pPr marL="457200" lvl="1" indent="0">
              <a:buNone/>
            </a:pPr>
            <a:r>
              <a:rPr lang="en-US" dirty="0"/>
              <a:t>&lt;!ELEMENT DOCUMENT(CUSTOMER)</a:t>
            </a:r>
          </a:p>
          <a:p>
            <a:pPr marL="457200" lvl="1" indent="0">
              <a:buNone/>
            </a:pPr>
            <a:r>
              <a:rPr lang="en-US" dirty="0"/>
              <a:t>........</a:t>
            </a:r>
          </a:p>
          <a:p>
            <a:pPr marL="457200" lvl="1" indent="0">
              <a:buNone/>
            </a:pPr>
            <a:r>
              <a:rPr lang="en-US" dirty="0" smtClean="0"/>
              <a:t>]&gt;</a:t>
            </a:r>
            <a:endParaRPr lang="en-US"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24</a:t>
            </a:fld>
            <a:endParaRPr lang="ru-RU"/>
          </a:p>
        </p:txBody>
      </p:sp>
    </p:spTree>
    <p:extLst>
      <p:ext uri="{BB962C8B-B14F-4D97-AF65-F5344CB8AC3E}">
        <p14:creationId xmlns:p14="http://schemas.microsoft.com/office/powerpoint/2010/main" val="2617964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документа</a:t>
            </a:r>
            <a:endParaRPr lang="uk-UA" dirty="0"/>
          </a:p>
        </p:txBody>
      </p:sp>
      <p:sp>
        <p:nvSpPr>
          <p:cNvPr id="3" name="Объект 2"/>
          <p:cNvSpPr>
            <a:spLocks noGrp="1"/>
          </p:cNvSpPr>
          <p:nvPr>
            <p:ph idx="1"/>
          </p:nvPr>
        </p:nvSpPr>
        <p:spPr/>
        <p:txBody>
          <a:bodyPr>
            <a:normAutofit/>
          </a:bodyPr>
          <a:lstStyle/>
          <a:p>
            <a:r>
              <a:rPr lang="ru-RU" dirty="0" smtClean="0"/>
              <a:t>Обязан содержать корневой</a:t>
            </a:r>
            <a:r>
              <a:rPr lang="uk-UA" dirty="0" smtClean="0"/>
              <a:t> </a:t>
            </a:r>
            <a:r>
              <a:rPr lang="ru-RU" dirty="0" smtClean="0"/>
              <a:t>элемент</a:t>
            </a:r>
          </a:p>
          <a:p>
            <a:pPr marL="400050" lvl="1" indent="0">
              <a:buNone/>
            </a:pPr>
            <a:r>
              <a:rPr lang="en-US" dirty="0">
                <a:solidFill>
                  <a:srgbClr val="008080"/>
                </a:solidFill>
                <a:latin typeface="Consolas"/>
              </a:rPr>
              <a:t>&lt;?</a:t>
            </a:r>
            <a:r>
              <a:rPr lang="en-US" dirty="0">
                <a:solidFill>
                  <a:srgbClr val="3F7F7F"/>
                </a:solidFill>
                <a:latin typeface="Consolas"/>
              </a:rPr>
              <a:t>xml </a:t>
            </a:r>
            <a:r>
              <a:rPr lang="en-US" dirty="0">
                <a:solidFill>
                  <a:srgbClr val="7F007F"/>
                </a:solidFill>
                <a:latin typeface="Consolas"/>
              </a:rPr>
              <a:t>version</a:t>
            </a:r>
            <a:r>
              <a:rPr lang="en-US" dirty="0">
                <a:solidFill>
                  <a:srgbClr val="000000"/>
                </a:solidFill>
                <a:latin typeface="Consolas"/>
              </a:rPr>
              <a:t>=</a:t>
            </a:r>
            <a:r>
              <a:rPr lang="en-US" i="1" dirty="0">
                <a:solidFill>
                  <a:srgbClr val="2A00FF"/>
                </a:solidFill>
                <a:latin typeface="Consolas"/>
              </a:rPr>
              <a:t>"1.0" </a:t>
            </a:r>
            <a:r>
              <a:rPr lang="en-US" i="1" dirty="0">
                <a:solidFill>
                  <a:srgbClr val="7F007F"/>
                </a:solidFill>
                <a:latin typeface="Consolas"/>
              </a:rPr>
              <a:t>encoding</a:t>
            </a:r>
            <a:r>
              <a:rPr lang="en-US" i="1" dirty="0">
                <a:solidFill>
                  <a:srgbClr val="000000"/>
                </a:solidFill>
                <a:latin typeface="Consolas"/>
              </a:rPr>
              <a:t>=</a:t>
            </a:r>
            <a:r>
              <a:rPr lang="en-US" i="1" dirty="0">
                <a:solidFill>
                  <a:srgbClr val="2A00FF"/>
                </a:solidFill>
                <a:latin typeface="Consolas"/>
              </a:rPr>
              <a:t>"UTF-8"</a:t>
            </a:r>
            <a:r>
              <a:rPr lang="en-US" i="1"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prices</a:t>
            </a:r>
            <a:r>
              <a:rPr lang="en-US" dirty="0">
                <a:solidFill>
                  <a:srgbClr val="008080"/>
                </a:solidFill>
                <a:latin typeface="Consolas"/>
              </a:rPr>
              <a:t>&gt;</a:t>
            </a:r>
          </a:p>
          <a:p>
            <a:pPr marL="400050" lvl="1" indent="0">
              <a:buNone/>
            </a:pPr>
            <a:r>
              <a:rPr lang="en-US" dirty="0" smtClean="0">
                <a:solidFill>
                  <a:srgbClr val="008080"/>
                </a:solidFill>
                <a:latin typeface="Consolas"/>
              </a:rPr>
              <a:t>...</a:t>
            </a:r>
            <a:endParaRPr lang="uk-UA" dirty="0">
              <a:latin typeface="Consolas"/>
            </a:endParaRPr>
          </a:p>
          <a:p>
            <a:pPr marL="400050" lvl="1" indent="0">
              <a:buNone/>
            </a:pPr>
            <a:r>
              <a:rPr lang="en-US" dirty="0">
                <a:solidFill>
                  <a:srgbClr val="008080"/>
                </a:solidFill>
                <a:latin typeface="Consolas"/>
              </a:rPr>
              <a:t>&lt;/</a:t>
            </a:r>
            <a:r>
              <a:rPr lang="en-US" dirty="0">
                <a:solidFill>
                  <a:srgbClr val="3F7F7F"/>
                </a:solidFill>
                <a:latin typeface="Consolas"/>
              </a:rPr>
              <a:t>prices</a:t>
            </a:r>
            <a:r>
              <a:rPr lang="en-US" dirty="0">
                <a:solidFill>
                  <a:srgbClr val="008080"/>
                </a:solidFill>
                <a:latin typeface="Consolas"/>
              </a:rPr>
              <a:t>&gt;</a:t>
            </a:r>
          </a:p>
          <a:p>
            <a:pPr marL="457200" lvl="1" indent="0">
              <a:buNone/>
            </a:pPr>
            <a:endParaRPr lang="ru-RU" dirty="0" smtClean="0">
              <a:solidFill>
                <a:srgbClr val="3F7F7F"/>
              </a:solidFill>
              <a:latin typeface="Consolas" pitchFamily="49" charset="0"/>
              <a:cs typeface="Consolas" pitchFamily="49" charset="0"/>
            </a:endParaRPr>
          </a:p>
          <a:p>
            <a:r>
              <a:rPr lang="ru-RU" dirty="0" smtClean="0"/>
              <a:t>Корневой элемент </a:t>
            </a:r>
            <a:r>
              <a:rPr lang="ru-RU" dirty="0" smtClean="0">
                <a:solidFill>
                  <a:srgbClr val="FF0000"/>
                </a:solidFill>
              </a:rPr>
              <a:t>единственный</a:t>
            </a:r>
            <a:endParaRPr lang="en-US" dirty="0">
              <a:solidFill>
                <a:srgbClr val="FF0000"/>
              </a:solidFill>
            </a:endParaRPr>
          </a:p>
          <a:p>
            <a:pPr lvl="1"/>
            <a:endParaRPr lang="uk-UA" dirty="0"/>
          </a:p>
          <a:p>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25</a:t>
            </a:fld>
            <a:endParaRPr lang="ru-RU"/>
          </a:p>
        </p:txBody>
      </p:sp>
    </p:spTree>
    <p:extLst>
      <p:ext uri="{BB962C8B-B14F-4D97-AF65-F5344CB8AC3E}">
        <p14:creationId xmlns:p14="http://schemas.microsoft.com/office/powerpoint/2010/main" val="3369819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Секция </a:t>
            </a:r>
            <a:r>
              <a:rPr lang="en-US" dirty="0" smtClean="0"/>
              <a:t>CDATA</a:t>
            </a:r>
            <a:endParaRPr lang="uk-UA" dirty="0"/>
          </a:p>
        </p:txBody>
      </p:sp>
      <p:sp>
        <p:nvSpPr>
          <p:cNvPr id="3" name="Объект 2"/>
          <p:cNvSpPr>
            <a:spLocks noGrp="1"/>
          </p:cNvSpPr>
          <p:nvPr>
            <p:ph idx="1"/>
          </p:nvPr>
        </p:nvSpPr>
        <p:spPr/>
        <p:txBody>
          <a:bodyPr>
            <a:normAutofit fontScale="92500" lnSpcReduction="20000"/>
          </a:bodyPr>
          <a:lstStyle/>
          <a:p>
            <a:r>
              <a:rPr lang="ru-RU" dirty="0" smtClean="0"/>
              <a:t>Может располагаться </a:t>
            </a:r>
            <a:r>
              <a:rPr lang="ru-RU" dirty="0"/>
              <a:t>в любом месте </a:t>
            </a:r>
            <a:r>
              <a:rPr lang="ru-RU" dirty="0" smtClean="0"/>
              <a:t>символьных </a:t>
            </a:r>
            <a:r>
              <a:rPr lang="ru-RU" dirty="0"/>
              <a:t>данных; </a:t>
            </a:r>
            <a:endParaRPr lang="ru-RU" dirty="0" smtClean="0"/>
          </a:p>
          <a:p>
            <a:r>
              <a:rPr lang="ru-RU" dirty="0" smtClean="0"/>
              <a:t>Используются</a:t>
            </a:r>
            <a:r>
              <a:rPr lang="ru-RU" dirty="0"/>
              <a:t>, чтобы избежать блоков текста, </a:t>
            </a:r>
            <a:r>
              <a:rPr lang="ru-RU" dirty="0" smtClean="0"/>
              <a:t>содержащего </a:t>
            </a:r>
            <a:r>
              <a:rPr lang="ru-RU" dirty="0"/>
              <a:t>символы, которые иначе были бы признаны в качестве разметки. </a:t>
            </a:r>
            <a:endParaRPr lang="ru-RU" dirty="0" smtClean="0"/>
          </a:p>
          <a:p>
            <a:r>
              <a:rPr lang="ru-RU" dirty="0" smtClean="0"/>
              <a:t>Начинаются последовательностью </a:t>
            </a:r>
            <a:endParaRPr lang="en-US" dirty="0" smtClean="0"/>
          </a:p>
          <a:p>
            <a:pPr marL="457200" lvl="1" indent="0">
              <a:buNone/>
            </a:pPr>
            <a:r>
              <a:rPr lang="ru-RU" dirty="0" smtClean="0">
                <a:solidFill>
                  <a:srgbClr val="3F7F7F"/>
                </a:solidFill>
                <a:latin typeface="Consolas" pitchFamily="49" charset="0"/>
                <a:cs typeface="Consolas" pitchFamily="49" charset="0"/>
              </a:rPr>
              <a:t>&lt;[</a:t>
            </a:r>
            <a:r>
              <a:rPr lang="ru-RU" dirty="0">
                <a:solidFill>
                  <a:srgbClr val="3F7F7F"/>
                </a:solidFill>
                <a:latin typeface="Consolas" pitchFamily="49" charset="0"/>
                <a:cs typeface="Consolas" pitchFamily="49" charset="0"/>
              </a:rPr>
              <a:t>CDATA </a:t>
            </a:r>
            <a:r>
              <a:rPr lang="ru-RU" dirty="0" smtClean="0">
                <a:solidFill>
                  <a:srgbClr val="3F7F7F"/>
                </a:solidFill>
                <a:latin typeface="Consolas" pitchFamily="49" charset="0"/>
                <a:cs typeface="Consolas" pitchFamily="49" charset="0"/>
              </a:rPr>
              <a:t>[! </a:t>
            </a:r>
          </a:p>
          <a:p>
            <a:r>
              <a:rPr lang="ru-RU" dirty="0" smtClean="0"/>
              <a:t>Заканчивается </a:t>
            </a:r>
            <a:r>
              <a:rPr lang="ru-RU" dirty="0"/>
              <a:t>последовательностью </a:t>
            </a:r>
            <a:endParaRPr lang="en-US" dirty="0" smtClean="0"/>
          </a:p>
          <a:p>
            <a:pPr marL="457200" lvl="1" indent="0">
              <a:buNone/>
            </a:pPr>
            <a:r>
              <a:rPr lang="en-US" dirty="0" smtClean="0">
                <a:solidFill>
                  <a:srgbClr val="3F7F7F"/>
                </a:solidFill>
                <a:latin typeface="Consolas" pitchFamily="49" charset="0"/>
                <a:cs typeface="Consolas" pitchFamily="49" charset="0"/>
              </a:rPr>
              <a:t>]</a:t>
            </a:r>
            <a:r>
              <a:rPr lang="ru-RU" dirty="0" smtClean="0">
                <a:solidFill>
                  <a:srgbClr val="3F7F7F"/>
                </a:solidFill>
                <a:latin typeface="Consolas" pitchFamily="49" charset="0"/>
                <a:cs typeface="Consolas" pitchFamily="49" charset="0"/>
              </a:rPr>
              <a:t>]&gt;</a:t>
            </a:r>
            <a:endParaRPr lang="uk-UA" dirty="0">
              <a:solidFill>
                <a:srgbClr val="3F7F7F"/>
              </a:solidFill>
              <a:latin typeface="Consolas" pitchFamily="49" charset="0"/>
              <a:cs typeface="Consolas" pitchFamily="49" charset="0"/>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26</a:t>
            </a:fld>
            <a:endParaRPr lang="ru-RU"/>
          </a:p>
        </p:txBody>
      </p:sp>
    </p:spTree>
    <p:extLst>
      <p:ext uri="{BB962C8B-B14F-4D97-AF65-F5344CB8AC3E}">
        <p14:creationId xmlns:p14="http://schemas.microsoft.com/office/powerpoint/2010/main" val="3428230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Сущности</a:t>
            </a:r>
            <a:endParaRPr lang="uk-UA" dirty="0"/>
          </a:p>
        </p:txBody>
      </p:sp>
      <p:sp>
        <p:nvSpPr>
          <p:cNvPr id="3" name="Объект 2"/>
          <p:cNvSpPr>
            <a:spLocks noGrp="1"/>
          </p:cNvSpPr>
          <p:nvPr>
            <p:ph idx="1"/>
          </p:nvPr>
        </p:nvSpPr>
        <p:spPr/>
        <p:txBody>
          <a:bodyPr>
            <a:normAutofit/>
          </a:bodyPr>
          <a:lstStyle/>
          <a:p>
            <a:r>
              <a:rPr lang="ru-RU" dirty="0"/>
              <a:t>XML-документ </a:t>
            </a:r>
            <a:r>
              <a:rPr lang="ru-RU" b="1" dirty="0"/>
              <a:t>может</a:t>
            </a:r>
            <a:r>
              <a:rPr lang="ru-RU" dirty="0"/>
              <a:t> состоять из </a:t>
            </a:r>
            <a:r>
              <a:rPr lang="ru-RU" dirty="0" smtClean="0"/>
              <a:t>одной </a:t>
            </a:r>
            <a:r>
              <a:rPr lang="ru-RU" dirty="0"/>
              <a:t>или нескольких единиц </a:t>
            </a:r>
            <a:r>
              <a:rPr lang="ru-RU" dirty="0" smtClean="0"/>
              <a:t>хранения данных. </a:t>
            </a:r>
          </a:p>
          <a:p>
            <a:r>
              <a:rPr lang="ru-RU" dirty="0"/>
              <a:t>Н</a:t>
            </a:r>
            <a:r>
              <a:rPr lang="ru-RU" dirty="0" smtClean="0"/>
              <a:t>азываются </a:t>
            </a:r>
            <a:r>
              <a:rPr lang="ru-RU" dirty="0"/>
              <a:t>сущности; </a:t>
            </a:r>
            <a:endParaRPr lang="ru-RU" dirty="0" smtClean="0"/>
          </a:p>
          <a:p>
            <a:r>
              <a:rPr lang="ru-RU" dirty="0" smtClean="0"/>
              <a:t>Сущности </a:t>
            </a:r>
            <a:r>
              <a:rPr lang="ru-RU" dirty="0"/>
              <a:t>имеют содержание и </a:t>
            </a:r>
            <a:r>
              <a:rPr lang="ru-RU" b="1" dirty="0"/>
              <a:t>все</a:t>
            </a:r>
            <a:r>
              <a:rPr lang="ru-RU" dirty="0"/>
              <a:t> идентифицируется по имени сущности </a:t>
            </a:r>
            <a:r>
              <a:rPr lang="ru-RU" dirty="0" smtClean="0"/>
              <a:t>(за исключением сущности документа </a:t>
            </a:r>
            <a:r>
              <a:rPr lang="ru-RU" dirty="0"/>
              <a:t>и внешнего </a:t>
            </a:r>
            <a:r>
              <a:rPr lang="ru-RU" dirty="0" smtClean="0"/>
              <a:t>DTD).</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27</a:t>
            </a:fld>
            <a:endParaRPr lang="ru-RU"/>
          </a:p>
        </p:txBody>
      </p:sp>
    </p:spTree>
    <p:extLst>
      <p:ext uri="{BB962C8B-B14F-4D97-AF65-F5344CB8AC3E}">
        <p14:creationId xmlns:p14="http://schemas.microsoft.com/office/powerpoint/2010/main" val="3646203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Сущности</a:t>
            </a:r>
            <a:endParaRPr lang="uk-UA" dirty="0"/>
          </a:p>
        </p:txBody>
      </p:sp>
      <p:sp>
        <p:nvSpPr>
          <p:cNvPr id="3" name="Объект 2"/>
          <p:cNvSpPr>
            <a:spLocks noGrp="1"/>
          </p:cNvSpPr>
          <p:nvPr>
            <p:ph idx="1"/>
          </p:nvPr>
        </p:nvSpPr>
        <p:spPr/>
        <p:txBody>
          <a:bodyPr>
            <a:normAutofit/>
          </a:bodyPr>
          <a:lstStyle/>
          <a:p>
            <a:r>
              <a:rPr lang="ru-RU" dirty="0" smtClean="0"/>
              <a:t>Различают</a:t>
            </a:r>
          </a:p>
          <a:p>
            <a:pPr lvl="1"/>
            <a:r>
              <a:rPr lang="ru-RU" dirty="0" smtClean="0"/>
              <a:t>Не анализируемые</a:t>
            </a:r>
          </a:p>
          <a:p>
            <a:pPr lvl="1"/>
            <a:r>
              <a:rPr lang="ru-RU" dirty="0" smtClean="0"/>
              <a:t>Анализируемые </a:t>
            </a:r>
          </a:p>
          <a:p>
            <a:r>
              <a:rPr lang="ru-RU" dirty="0" smtClean="0"/>
              <a:t>Идентифицируются именем</a:t>
            </a:r>
          </a:p>
          <a:p>
            <a:r>
              <a:rPr lang="ru-RU" dirty="0" smtClean="0"/>
              <a:t>На сущность можно ссылаться</a:t>
            </a:r>
          </a:p>
          <a:p>
            <a:pPr marL="457200" lvl="1" indent="0">
              <a:buNone/>
            </a:pPr>
            <a:r>
              <a:rPr lang="en-US" dirty="0" smtClean="0">
                <a:solidFill>
                  <a:srgbClr val="FF0000"/>
                </a:solidFill>
                <a:latin typeface="Consolas" pitchFamily="49" charset="0"/>
                <a:cs typeface="Consolas" pitchFamily="49" charset="0"/>
              </a:rPr>
              <a:t>&amp;</a:t>
            </a:r>
            <a:r>
              <a:rPr lang="ru-RU" dirty="0" err="1" smtClean="0">
                <a:latin typeface="Consolas" pitchFamily="49" charset="0"/>
                <a:cs typeface="Consolas" pitchFamily="49" charset="0"/>
              </a:rPr>
              <a:t>имя_сущности</a:t>
            </a:r>
            <a:r>
              <a:rPr lang="ru-RU" dirty="0" smtClean="0">
                <a:solidFill>
                  <a:srgbClr val="FF0000"/>
                </a:solidFill>
                <a:latin typeface="Consolas" pitchFamily="49" charset="0"/>
                <a:cs typeface="Consolas" pitchFamily="49" charset="0"/>
              </a:rPr>
              <a:t>;</a:t>
            </a:r>
          </a:p>
          <a:p>
            <a:r>
              <a:rPr lang="ru-RU" dirty="0" smtClean="0"/>
              <a:t>Контент вставляется </a:t>
            </a:r>
            <a:r>
              <a:rPr lang="ru-RU" dirty="0"/>
              <a:t>в документ вместо ссылки</a:t>
            </a:r>
            <a:endParaRPr lang="uk-UA" dirty="0">
              <a:solidFill>
                <a:srgbClr val="FF0000"/>
              </a:solidFill>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28</a:t>
            </a:fld>
            <a:endParaRPr lang="ru-RU"/>
          </a:p>
        </p:txBody>
      </p:sp>
    </p:spTree>
    <p:extLst>
      <p:ext uri="{BB962C8B-B14F-4D97-AF65-F5344CB8AC3E}">
        <p14:creationId xmlns:p14="http://schemas.microsoft.com/office/powerpoint/2010/main" val="3314904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Не анализируемые </a:t>
            </a:r>
            <a:r>
              <a:rPr lang="ru-RU" dirty="0" smtClean="0"/>
              <a:t>сущности</a:t>
            </a:r>
            <a:endParaRPr lang="uk-UA" dirty="0"/>
          </a:p>
        </p:txBody>
      </p:sp>
      <p:sp>
        <p:nvSpPr>
          <p:cNvPr id="3" name="Объект 2"/>
          <p:cNvSpPr>
            <a:spLocks noGrp="1"/>
          </p:cNvSpPr>
          <p:nvPr>
            <p:ph idx="1"/>
          </p:nvPr>
        </p:nvSpPr>
        <p:spPr/>
        <p:txBody>
          <a:bodyPr>
            <a:normAutofit/>
          </a:bodyPr>
          <a:lstStyle/>
          <a:p>
            <a:r>
              <a:rPr lang="ru-RU" dirty="0" smtClean="0"/>
              <a:t>Объявляются в прологе</a:t>
            </a:r>
            <a:endParaRPr lang="uk-UA" dirty="0" smtClean="0">
              <a:solidFill>
                <a:srgbClr val="FF0000"/>
              </a:solidFill>
            </a:endParaRPr>
          </a:p>
          <a:p>
            <a:r>
              <a:rPr lang="ru-RU" dirty="0" smtClean="0"/>
              <a:t>Весь вставленный контент считается данными. (не содержит элементов)</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29</a:t>
            </a:fld>
            <a:endParaRPr lang="ru-RU"/>
          </a:p>
        </p:txBody>
      </p:sp>
    </p:spTree>
    <p:extLst>
      <p:ext uri="{BB962C8B-B14F-4D97-AF65-F5344CB8AC3E}">
        <p14:creationId xmlns:p14="http://schemas.microsoft.com/office/powerpoint/2010/main" val="71270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a:bodyPr>
          <a:lstStyle/>
          <a:p>
            <a:r>
              <a:rPr lang="uk-UA" dirty="0"/>
              <a:t>ОБЩИЕ </a:t>
            </a:r>
            <a:r>
              <a:rPr lang="uk-UA" dirty="0" smtClean="0"/>
              <a:t>ТЕРМИНЫ</a:t>
            </a:r>
            <a:endParaRPr lang="uk-UA" dirty="0"/>
          </a:p>
        </p:txBody>
      </p:sp>
      <p:sp>
        <p:nvSpPr>
          <p:cNvPr id="7" name="Объект 6"/>
          <p:cNvSpPr>
            <a:spLocks noGrp="1"/>
          </p:cNvSpPr>
          <p:nvPr>
            <p:ph idx="1"/>
          </p:nvPr>
        </p:nvSpPr>
        <p:spPr/>
        <p:txBody>
          <a:bodyPr/>
          <a:lstStyle/>
          <a:p>
            <a:r>
              <a:rPr lang="en-US" dirty="0"/>
              <a:t>XML: </a:t>
            </a:r>
            <a:r>
              <a:rPr lang="en-US" dirty="0" err="1"/>
              <a:t>e</a:t>
            </a:r>
            <a:r>
              <a:rPr lang="en-US" dirty="0" err="1">
                <a:solidFill>
                  <a:srgbClr val="FF0000"/>
                </a:solidFill>
              </a:rPr>
              <a:t>X</a:t>
            </a:r>
            <a:r>
              <a:rPr lang="en-US" dirty="0" err="1"/>
              <a:t>tensible</a:t>
            </a:r>
            <a:r>
              <a:rPr lang="en-US" dirty="0"/>
              <a:t> </a:t>
            </a:r>
            <a:r>
              <a:rPr lang="en-US" dirty="0">
                <a:solidFill>
                  <a:srgbClr val="FF0000"/>
                </a:solidFill>
              </a:rPr>
              <a:t>M</a:t>
            </a:r>
            <a:r>
              <a:rPr lang="en-US" dirty="0"/>
              <a:t>arkup </a:t>
            </a:r>
            <a:r>
              <a:rPr lang="en-US" dirty="0">
                <a:solidFill>
                  <a:srgbClr val="FF0000"/>
                </a:solidFill>
              </a:rPr>
              <a:t>L</a:t>
            </a:r>
            <a:r>
              <a:rPr lang="en-US" dirty="0"/>
              <a:t>anguage</a:t>
            </a:r>
          </a:p>
          <a:p>
            <a:r>
              <a:rPr lang="en-US" dirty="0"/>
              <a:t>XSD: </a:t>
            </a:r>
            <a:r>
              <a:rPr lang="en-US" dirty="0">
                <a:solidFill>
                  <a:srgbClr val="FF0000"/>
                </a:solidFill>
              </a:rPr>
              <a:t>X</a:t>
            </a:r>
            <a:r>
              <a:rPr lang="en-US" dirty="0"/>
              <a:t>ML </a:t>
            </a:r>
            <a:r>
              <a:rPr lang="en-US" dirty="0">
                <a:solidFill>
                  <a:srgbClr val="FF0000"/>
                </a:solidFill>
              </a:rPr>
              <a:t>S</a:t>
            </a:r>
            <a:r>
              <a:rPr lang="en-US" dirty="0"/>
              <a:t>chema </a:t>
            </a:r>
            <a:r>
              <a:rPr lang="en-US" dirty="0">
                <a:solidFill>
                  <a:srgbClr val="FF0000"/>
                </a:solidFill>
              </a:rPr>
              <a:t>D</a:t>
            </a:r>
            <a:r>
              <a:rPr lang="en-US" dirty="0"/>
              <a:t>efinition</a:t>
            </a:r>
          </a:p>
          <a:p>
            <a:r>
              <a:rPr lang="en-US" dirty="0"/>
              <a:t>DTD: </a:t>
            </a:r>
            <a:r>
              <a:rPr lang="en-US" dirty="0">
                <a:solidFill>
                  <a:srgbClr val="FF0000"/>
                </a:solidFill>
              </a:rPr>
              <a:t>D</a:t>
            </a:r>
            <a:r>
              <a:rPr lang="en-US" dirty="0"/>
              <a:t>ocument </a:t>
            </a:r>
            <a:r>
              <a:rPr lang="en-US" dirty="0">
                <a:solidFill>
                  <a:srgbClr val="FF0000"/>
                </a:solidFill>
              </a:rPr>
              <a:t>T</a:t>
            </a:r>
            <a:r>
              <a:rPr lang="en-US" dirty="0"/>
              <a:t>ype </a:t>
            </a:r>
            <a:r>
              <a:rPr lang="en-US" dirty="0">
                <a:solidFill>
                  <a:srgbClr val="FF0000"/>
                </a:solidFill>
              </a:rPr>
              <a:t>D</a:t>
            </a:r>
            <a:r>
              <a:rPr lang="en-US" dirty="0"/>
              <a:t>efinition</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a:t>
            </a:fld>
            <a:endParaRPr lang="ru-RU"/>
          </a:p>
        </p:txBody>
      </p:sp>
    </p:spTree>
    <p:extLst>
      <p:ext uri="{BB962C8B-B14F-4D97-AF65-F5344CB8AC3E}">
        <p14:creationId xmlns:p14="http://schemas.microsoft.com/office/powerpoint/2010/main" val="3611713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Анализируемые сущности</a:t>
            </a:r>
            <a:endParaRPr lang="uk-UA" dirty="0"/>
          </a:p>
        </p:txBody>
      </p:sp>
      <p:sp>
        <p:nvSpPr>
          <p:cNvPr id="3" name="Объект 2"/>
          <p:cNvSpPr>
            <a:spLocks noGrp="1"/>
          </p:cNvSpPr>
          <p:nvPr>
            <p:ph idx="1"/>
          </p:nvPr>
        </p:nvSpPr>
        <p:spPr/>
        <p:txBody>
          <a:bodyPr>
            <a:normAutofit/>
          </a:bodyPr>
          <a:lstStyle/>
          <a:p>
            <a:r>
              <a:rPr lang="ru-RU" dirty="0" smtClean="0"/>
              <a:t>Разделяются на </a:t>
            </a:r>
            <a:r>
              <a:rPr lang="ru-RU" b="1" dirty="0" smtClean="0"/>
              <a:t>символьные</a:t>
            </a:r>
            <a:r>
              <a:rPr lang="ru-RU" dirty="0" smtClean="0"/>
              <a:t> и  </a:t>
            </a:r>
            <a:r>
              <a:rPr lang="ru-RU" b="1" dirty="0" smtClean="0"/>
              <a:t>смешанные</a:t>
            </a:r>
          </a:p>
          <a:p>
            <a:r>
              <a:rPr lang="ru-RU" dirty="0" smtClean="0"/>
              <a:t>Символьные делятся на:</a:t>
            </a:r>
          </a:p>
          <a:p>
            <a:pPr lvl="1"/>
            <a:r>
              <a:rPr lang="ru-RU" dirty="0" smtClean="0"/>
              <a:t>Предопределённые</a:t>
            </a:r>
          </a:p>
          <a:p>
            <a:pPr lvl="1"/>
            <a:r>
              <a:rPr lang="ru-RU" dirty="0" smtClean="0"/>
              <a:t>Нумерованные</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30</a:t>
            </a:fld>
            <a:endParaRPr lang="ru-RU"/>
          </a:p>
        </p:txBody>
      </p:sp>
    </p:spTree>
    <p:extLst>
      <p:ext uri="{BB962C8B-B14F-4D97-AF65-F5344CB8AC3E}">
        <p14:creationId xmlns:p14="http://schemas.microsoft.com/office/powerpoint/2010/main" val="1487317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Предопределённые</a:t>
            </a:r>
          </a:p>
        </p:txBody>
      </p:sp>
      <p:sp>
        <p:nvSpPr>
          <p:cNvPr id="3" name="Объект 2"/>
          <p:cNvSpPr>
            <a:spLocks noGrp="1"/>
          </p:cNvSpPr>
          <p:nvPr>
            <p:ph idx="1"/>
          </p:nvPr>
        </p:nvSpPr>
        <p:spPr/>
        <p:txBody>
          <a:bodyPr>
            <a:normAutofit/>
          </a:bodyPr>
          <a:lstStyle/>
          <a:p>
            <a:r>
              <a:rPr lang="ru-RU" dirty="0" smtClean="0"/>
              <a:t>Служат для вставки зарезервированных символов</a:t>
            </a:r>
            <a:endParaRPr lang="en-US" dirty="0" smtClean="0"/>
          </a:p>
          <a:p>
            <a:pPr lvl="1"/>
            <a:r>
              <a:rPr lang="en-US" dirty="0" err="1" smtClean="0">
                <a:latin typeface="Consolas" pitchFamily="49" charset="0"/>
                <a:cs typeface="Consolas" pitchFamily="49" charset="0"/>
              </a:rPr>
              <a:t>lt</a:t>
            </a:r>
            <a:r>
              <a:rPr lang="en-US" dirty="0" smtClean="0">
                <a:latin typeface="Consolas" pitchFamily="49" charset="0"/>
                <a:cs typeface="Consolas" pitchFamily="49" charset="0"/>
              </a:rPr>
              <a:t>	&lt;</a:t>
            </a:r>
          </a:p>
          <a:p>
            <a:pPr lvl="1"/>
            <a:r>
              <a:rPr lang="en-US" dirty="0" err="1" smtClean="0">
                <a:latin typeface="Consolas" pitchFamily="49" charset="0"/>
                <a:cs typeface="Consolas" pitchFamily="49" charset="0"/>
              </a:rPr>
              <a:t>gt</a:t>
            </a:r>
            <a:r>
              <a:rPr lang="en-US" dirty="0" smtClean="0">
                <a:latin typeface="Consolas" pitchFamily="49" charset="0"/>
                <a:cs typeface="Consolas" pitchFamily="49" charset="0"/>
              </a:rPr>
              <a:t>	&gt;</a:t>
            </a:r>
          </a:p>
          <a:p>
            <a:pPr lvl="1"/>
            <a:r>
              <a:rPr lang="en-US" dirty="0" err="1" smtClean="0">
                <a:latin typeface="Consolas" pitchFamily="49" charset="0"/>
                <a:cs typeface="Consolas" pitchFamily="49" charset="0"/>
              </a:rPr>
              <a:t>apos</a:t>
            </a:r>
            <a:r>
              <a:rPr lang="en-US" dirty="0" smtClean="0">
                <a:latin typeface="Consolas" pitchFamily="49" charset="0"/>
                <a:cs typeface="Consolas" pitchFamily="49" charset="0"/>
              </a:rPr>
              <a:t>	‘</a:t>
            </a:r>
          </a:p>
          <a:p>
            <a:pPr lvl="1"/>
            <a:r>
              <a:rPr lang="en-US" dirty="0" err="1" smtClean="0">
                <a:latin typeface="Consolas" pitchFamily="49" charset="0"/>
                <a:cs typeface="Consolas" pitchFamily="49" charset="0"/>
              </a:rPr>
              <a:t>quot</a:t>
            </a:r>
            <a:r>
              <a:rPr lang="en-US" dirty="0" smtClean="0">
                <a:latin typeface="Consolas" pitchFamily="49" charset="0"/>
                <a:cs typeface="Consolas" pitchFamily="49" charset="0"/>
              </a:rPr>
              <a:t>	“</a:t>
            </a:r>
          </a:p>
          <a:p>
            <a:pPr lvl="1"/>
            <a:r>
              <a:rPr lang="en-US" dirty="0" smtClean="0">
                <a:latin typeface="Consolas" pitchFamily="49" charset="0"/>
                <a:cs typeface="Consolas" pitchFamily="49" charset="0"/>
              </a:rPr>
              <a:t>amp	&amp;</a:t>
            </a:r>
            <a:endParaRPr lang="ru-RU" dirty="0" smtClean="0">
              <a:latin typeface="Consolas" pitchFamily="49" charset="0"/>
              <a:cs typeface="Consolas" pitchFamily="49" charset="0"/>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31</a:t>
            </a:fld>
            <a:endParaRPr lang="ru-RU"/>
          </a:p>
        </p:txBody>
      </p:sp>
    </p:spTree>
    <p:extLst>
      <p:ext uri="{BB962C8B-B14F-4D97-AF65-F5344CB8AC3E}">
        <p14:creationId xmlns:p14="http://schemas.microsoft.com/office/powerpoint/2010/main" val="1877980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Нумерованные</a:t>
            </a:r>
            <a:endParaRPr lang="ru-RU" dirty="0"/>
          </a:p>
        </p:txBody>
      </p:sp>
      <p:sp>
        <p:nvSpPr>
          <p:cNvPr id="3" name="Объект 2"/>
          <p:cNvSpPr>
            <a:spLocks noGrp="1"/>
          </p:cNvSpPr>
          <p:nvPr>
            <p:ph idx="1"/>
          </p:nvPr>
        </p:nvSpPr>
        <p:spPr/>
        <p:txBody>
          <a:bodyPr>
            <a:normAutofit/>
          </a:bodyPr>
          <a:lstStyle/>
          <a:p>
            <a:r>
              <a:rPr lang="ru-RU" dirty="0" smtClean="0"/>
              <a:t>Служат для вставки символов не представленных на клавиатуре</a:t>
            </a:r>
            <a:endParaRPr lang="en-US" dirty="0" smtClean="0"/>
          </a:p>
          <a:p>
            <a:pPr lvl="1"/>
            <a:r>
              <a:rPr lang="ru-RU" dirty="0" smtClean="0"/>
              <a:t>Десятичные --</a:t>
            </a:r>
            <a:r>
              <a:rPr lang="en-US" dirty="0"/>
              <a:t>&gt; </a:t>
            </a:r>
            <a:r>
              <a:rPr lang="en-US" b="1" dirty="0" smtClean="0"/>
              <a:t>&amp;#[</a:t>
            </a:r>
            <a:r>
              <a:rPr lang="en-US" b="1" dirty="0"/>
              <a:t>0-9</a:t>
            </a:r>
            <a:r>
              <a:rPr lang="en-US" b="1" dirty="0" smtClean="0"/>
              <a:t>]+;</a:t>
            </a:r>
            <a:endParaRPr lang="en-US" b="1" dirty="0"/>
          </a:p>
          <a:p>
            <a:pPr lvl="1"/>
            <a:r>
              <a:rPr lang="ru-RU" dirty="0" smtClean="0"/>
              <a:t>Шестнадцатеричные </a:t>
            </a:r>
            <a:r>
              <a:rPr lang="ru-RU" dirty="0"/>
              <a:t>--</a:t>
            </a:r>
            <a:r>
              <a:rPr lang="en-US" dirty="0"/>
              <a:t>&gt; </a:t>
            </a:r>
            <a:r>
              <a:rPr lang="en-US" b="1" dirty="0" smtClean="0"/>
              <a:t>&amp;#x[0-9a-fA-F]+;</a:t>
            </a:r>
            <a:endParaRPr lang="ru-RU" b="1" dirty="0" smtClean="0"/>
          </a:p>
          <a:p>
            <a:endParaRPr lang="en-US" dirty="0" smtClean="0"/>
          </a:p>
          <a:p>
            <a:r>
              <a:rPr lang="ru-RU" dirty="0" smtClean="0"/>
              <a:t>Например:</a:t>
            </a:r>
            <a:endParaRPr lang="en-US" dirty="0" smtClean="0"/>
          </a:p>
          <a:p>
            <a:pPr marL="400050" lvl="1" indent="0">
              <a:buNone/>
            </a:pPr>
            <a:r>
              <a:rPr lang="en-US" dirty="0" smtClean="0"/>
              <a:t>©</a:t>
            </a:r>
            <a:r>
              <a:rPr lang="ru-RU" dirty="0" smtClean="0"/>
              <a:t>	</a:t>
            </a:r>
            <a:r>
              <a:rPr lang="en-US" dirty="0" smtClean="0"/>
              <a:t>&amp;#xA9;	&amp;#169;</a:t>
            </a:r>
            <a:endParaRPr lang="ru-RU" dirty="0" smtClean="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32</a:t>
            </a:fld>
            <a:endParaRPr lang="ru-RU"/>
          </a:p>
        </p:txBody>
      </p:sp>
    </p:spTree>
    <p:extLst>
      <p:ext uri="{BB962C8B-B14F-4D97-AF65-F5344CB8AC3E}">
        <p14:creationId xmlns:p14="http://schemas.microsoft.com/office/powerpoint/2010/main" val="11286048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Смешанные</a:t>
            </a:r>
            <a:endParaRPr lang="ru-RU" dirty="0"/>
          </a:p>
        </p:txBody>
      </p:sp>
      <p:sp>
        <p:nvSpPr>
          <p:cNvPr id="3" name="Объект 2"/>
          <p:cNvSpPr>
            <a:spLocks noGrp="1"/>
          </p:cNvSpPr>
          <p:nvPr>
            <p:ph idx="1"/>
          </p:nvPr>
        </p:nvSpPr>
        <p:spPr/>
        <p:txBody>
          <a:bodyPr>
            <a:normAutofit lnSpcReduction="10000"/>
          </a:bodyPr>
          <a:lstStyle/>
          <a:p>
            <a:r>
              <a:rPr lang="ru-RU" dirty="0" smtClean="0"/>
              <a:t>Объявляются прологе или внешнем </a:t>
            </a:r>
            <a:r>
              <a:rPr lang="en-US" dirty="0" smtClean="0"/>
              <a:t>DTD</a:t>
            </a:r>
          </a:p>
          <a:p>
            <a:pPr marL="457200" lvl="1" indent="0">
              <a:buNone/>
            </a:pPr>
            <a:r>
              <a:rPr lang="en-US" dirty="0">
                <a:solidFill>
                  <a:srgbClr val="008080"/>
                </a:solidFill>
                <a:latin typeface="Consolas"/>
              </a:rPr>
              <a:t>&lt;?</a:t>
            </a:r>
            <a:r>
              <a:rPr lang="en-US" dirty="0">
                <a:solidFill>
                  <a:srgbClr val="3F7F7F"/>
                </a:solidFill>
                <a:latin typeface="Consolas"/>
              </a:rPr>
              <a:t>xml </a:t>
            </a:r>
            <a:r>
              <a:rPr lang="en-US" dirty="0">
                <a:solidFill>
                  <a:srgbClr val="7F007F"/>
                </a:solidFill>
                <a:latin typeface="Consolas"/>
              </a:rPr>
              <a:t>version</a:t>
            </a:r>
            <a:r>
              <a:rPr lang="en-US" dirty="0">
                <a:solidFill>
                  <a:srgbClr val="000000"/>
                </a:solidFill>
                <a:latin typeface="Consolas"/>
              </a:rPr>
              <a:t>=</a:t>
            </a:r>
            <a:r>
              <a:rPr lang="en-US" i="1" dirty="0">
                <a:solidFill>
                  <a:srgbClr val="2A00FF"/>
                </a:solidFill>
                <a:latin typeface="Consolas"/>
              </a:rPr>
              <a:t>"1.0" </a:t>
            </a:r>
            <a:r>
              <a:rPr lang="en-US" i="1" dirty="0">
                <a:solidFill>
                  <a:srgbClr val="7F007F"/>
                </a:solidFill>
                <a:latin typeface="Consolas"/>
              </a:rPr>
              <a:t>encoding</a:t>
            </a:r>
            <a:r>
              <a:rPr lang="en-US" i="1" dirty="0">
                <a:solidFill>
                  <a:srgbClr val="000000"/>
                </a:solidFill>
                <a:latin typeface="Consolas"/>
              </a:rPr>
              <a:t>=</a:t>
            </a:r>
            <a:r>
              <a:rPr lang="en-US" i="1" dirty="0">
                <a:solidFill>
                  <a:srgbClr val="2A00FF"/>
                </a:solidFill>
                <a:latin typeface="Consolas"/>
              </a:rPr>
              <a:t>"UTF-8"</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DOCTYPE </a:t>
            </a:r>
            <a:r>
              <a:rPr lang="en-US" dirty="0">
                <a:solidFill>
                  <a:srgbClr val="008080"/>
                </a:solidFill>
                <a:latin typeface="Consolas"/>
              </a:rPr>
              <a:t>books [</a:t>
            </a:r>
          </a:p>
          <a:p>
            <a:pPr marL="457200" lvl="1" indent="0">
              <a:buNone/>
            </a:pPr>
            <a:r>
              <a:rPr lang="en-US" dirty="0">
                <a:solidFill>
                  <a:srgbClr val="3F3FBF"/>
                </a:solidFill>
                <a:latin typeface="Consolas"/>
              </a:rPr>
              <a:t>&lt;!ENTITY </a:t>
            </a:r>
            <a:r>
              <a:rPr lang="en-US" dirty="0">
                <a:solidFill>
                  <a:srgbClr val="BF5F5F"/>
                </a:solidFill>
                <a:latin typeface="Consolas"/>
              </a:rPr>
              <a:t>copyright </a:t>
            </a:r>
            <a:r>
              <a:rPr lang="en-US" i="1" dirty="0">
                <a:solidFill>
                  <a:srgbClr val="3F9F5F"/>
                </a:solidFill>
                <a:latin typeface="Consolas"/>
              </a:rPr>
              <a:t>"&lt;copyright&gt;&amp;#169; All rights reserved&lt;/copyright&gt;" </a:t>
            </a:r>
            <a:r>
              <a:rPr lang="en-US" i="1" dirty="0">
                <a:solidFill>
                  <a:srgbClr val="3F3FBF"/>
                </a:solidFill>
                <a:latin typeface="Consolas"/>
              </a:rPr>
              <a:t>&gt;</a:t>
            </a:r>
          </a:p>
          <a:p>
            <a:pPr marL="457200" lvl="1" indent="0">
              <a:buNone/>
            </a:pPr>
            <a:r>
              <a:rPr lang="uk-UA" dirty="0">
                <a:latin typeface="Consolas"/>
              </a:rPr>
              <a:t>]</a:t>
            </a:r>
            <a:r>
              <a:rPr lang="uk-UA"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books</a:t>
            </a:r>
            <a:r>
              <a:rPr lang="en-US" dirty="0">
                <a:solidFill>
                  <a:srgbClr val="008080"/>
                </a:solidFill>
                <a:latin typeface="Consolas"/>
              </a:rPr>
              <a:t>&gt;</a:t>
            </a:r>
          </a:p>
          <a:p>
            <a:pPr marL="457200" lvl="1" indent="0">
              <a:buNone/>
            </a:pPr>
            <a:r>
              <a:rPr lang="en-US" dirty="0">
                <a:solidFill>
                  <a:srgbClr val="2A00FF"/>
                </a:solidFill>
                <a:latin typeface="Consolas"/>
              </a:rPr>
              <a:t>&amp;copyright;</a:t>
            </a:r>
          </a:p>
          <a:p>
            <a:pPr marL="457200" lvl="1" indent="0">
              <a:buNone/>
            </a:pPr>
            <a:r>
              <a:rPr lang="en-US" dirty="0">
                <a:solidFill>
                  <a:srgbClr val="008080"/>
                </a:solidFill>
                <a:latin typeface="Consolas"/>
              </a:rPr>
              <a:t>&lt;/</a:t>
            </a:r>
            <a:r>
              <a:rPr lang="en-US" dirty="0">
                <a:solidFill>
                  <a:srgbClr val="3F7F7F"/>
                </a:solidFill>
                <a:latin typeface="Consolas"/>
              </a:rPr>
              <a:t>books</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33</a:t>
            </a:fld>
            <a:endParaRPr lang="ru-RU"/>
          </a:p>
        </p:txBody>
      </p:sp>
      <p:sp>
        <p:nvSpPr>
          <p:cNvPr id="6" name="TextBox 5"/>
          <p:cNvSpPr txBox="1"/>
          <p:nvPr/>
        </p:nvSpPr>
        <p:spPr>
          <a:xfrm>
            <a:off x="4932040" y="4476220"/>
            <a:ext cx="3744416" cy="1569660"/>
          </a:xfrm>
          <a:prstGeom prst="rect">
            <a:avLst/>
          </a:prstGeom>
          <a:noFill/>
        </p:spPr>
        <p:txBody>
          <a:bodyPr wrap="square" rtlCol="0">
            <a:spAutoFit/>
          </a:bodyPr>
          <a:lstStyle/>
          <a:p>
            <a:r>
              <a:rPr lang="en-US" sz="2400" dirty="0"/>
              <a:t>&lt;books</a:t>
            </a:r>
            <a:r>
              <a:rPr lang="en-US" sz="2400" dirty="0" smtClean="0"/>
              <a:t>&gt;</a:t>
            </a:r>
          </a:p>
          <a:p>
            <a:r>
              <a:rPr lang="en-US" sz="2400" dirty="0" smtClean="0"/>
              <a:t>&lt;</a:t>
            </a:r>
            <a:r>
              <a:rPr lang="en-US" sz="2400" dirty="0"/>
              <a:t>copyright&gt;© All rights reserved&lt;/copyright</a:t>
            </a:r>
            <a:r>
              <a:rPr lang="en-US" sz="2400" dirty="0" smtClean="0"/>
              <a:t>&gt;</a:t>
            </a:r>
          </a:p>
          <a:p>
            <a:r>
              <a:rPr lang="en-US" sz="2400" dirty="0" smtClean="0"/>
              <a:t>&lt;/</a:t>
            </a:r>
            <a:r>
              <a:rPr lang="en-US" sz="2400" dirty="0"/>
              <a:t>books&gt;</a:t>
            </a:r>
          </a:p>
        </p:txBody>
      </p:sp>
    </p:spTree>
    <p:extLst>
      <p:ext uri="{BB962C8B-B14F-4D97-AF65-F5344CB8AC3E}">
        <p14:creationId xmlns:p14="http://schemas.microsoft.com/office/powerpoint/2010/main" val="1819654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p:txBody>
          <a:bodyPr>
            <a:normAutofit fontScale="92500" lnSpcReduction="20000"/>
          </a:bodyPr>
          <a:lstStyle/>
          <a:p>
            <a:r>
              <a:rPr lang="ru-RU" dirty="0" smtClean="0"/>
              <a:t>Пространство </a:t>
            </a:r>
            <a:r>
              <a:rPr lang="ru-RU" dirty="0"/>
              <a:t>имен это именованная совокупность имен элементов (тегов) и атрибутов. </a:t>
            </a:r>
            <a:endParaRPr lang="ru-RU" dirty="0" smtClean="0"/>
          </a:p>
          <a:p>
            <a:r>
              <a:rPr lang="ru-RU" dirty="0" smtClean="0"/>
              <a:t>В </a:t>
            </a:r>
            <a:r>
              <a:rPr lang="ru-RU" dirty="0"/>
              <a:t>пределах любого пространства имен все имена являются уникальными.</a:t>
            </a:r>
          </a:p>
          <a:p>
            <a:r>
              <a:rPr lang="ru-RU" dirty="0" smtClean="0"/>
              <a:t>Аналогия </a:t>
            </a:r>
            <a:r>
              <a:rPr lang="ru-RU" dirty="0"/>
              <a:t>в </a:t>
            </a:r>
            <a:r>
              <a:rPr lang="ru-RU" dirty="0" err="1"/>
              <a:t>Java</a:t>
            </a:r>
            <a:r>
              <a:rPr lang="ru-RU" dirty="0"/>
              <a:t> – пакеты. </a:t>
            </a:r>
            <a:r>
              <a:rPr lang="ru-RU" dirty="0" smtClean="0"/>
              <a:t>Каждый </a:t>
            </a:r>
            <a:r>
              <a:rPr lang="ru-RU" dirty="0"/>
              <a:t>пакет определяет совокупность уникальных имен классов. Два одинаковых имени из разных пакетов могут быть использованы в одном коде с указанием пространства имен (т.е. пакета</a:t>
            </a:r>
            <a:r>
              <a:rPr lang="ru-RU" dirty="0" smtClean="0"/>
              <a:t>)</a:t>
            </a:r>
            <a:endParaRPr lang="ru-RU" dirty="0"/>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34</a:t>
            </a:fld>
            <a:endParaRPr lang="ru-RU"/>
          </a:p>
        </p:txBody>
      </p:sp>
    </p:spTree>
    <p:extLst>
      <p:ext uri="{BB962C8B-B14F-4D97-AF65-F5344CB8AC3E}">
        <p14:creationId xmlns:p14="http://schemas.microsoft.com/office/powerpoint/2010/main" val="224881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p:txBody>
          <a:bodyPr>
            <a:normAutofit fontScale="77500" lnSpcReduction="20000"/>
          </a:bodyPr>
          <a:lstStyle/>
          <a:p>
            <a:r>
              <a:rPr lang="ru-RU" dirty="0"/>
              <a:t>Пространство имен в XML объявляют с помощью атрибута </a:t>
            </a:r>
            <a:r>
              <a:rPr lang="ru-RU" b="1" dirty="0" err="1"/>
              <a:t>xmlns</a:t>
            </a:r>
            <a:r>
              <a:rPr lang="ru-RU" dirty="0"/>
              <a:t> того тега, внутри которого будут использованы соответствующие имена.</a:t>
            </a:r>
          </a:p>
          <a:p>
            <a:r>
              <a:rPr lang="ru-RU" dirty="0" smtClean="0"/>
              <a:t>Объявление </a:t>
            </a:r>
            <a:r>
              <a:rPr lang="ru-RU" dirty="0"/>
              <a:t>в общем случае имеет две части: префикс (</a:t>
            </a:r>
            <a:r>
              <a:rPr lang="ru-RU" dirty="0">
                <a:solidFill>
                  <a:srgbClr val="FF0000"/>
                </a:solidFill>
              </a:rPr>
              <a:t>краткое имя</a:t>
            </a:r>
            <a:r>
              <a:rPr lang="ru-RU" dirty="0"/>
              <a:t>) и уникальную строку (</a:t>
            </a:r>
            <a:r>
              <a:rPr lang="ru-RU" dirty="0">
                <a:solidFill>
                  <a:srgbClr val="FF0000"/>
                </a:solidFill>
              </a:rPr>
              <a:t>полное имя </a:t>
            </a:r>
            <a:r>
              <a:rPr lang="ru-RU" dirty="0"/>
              <a:t>пространства имен). </a:t>
            </a:r>
          </a:p>
          <a:p>
            <a:r>
              <a:rPr lang="ru-RU" dirty="0" smtClean="0"/>
              <a:t>Пример</a:t>
            </a:r>
            <a:r>
              <a:rPr lang="ru-RU" dirty="0"/>
              <a:t>:</a:t>
            </a:r>
          </a:p>
          <a:p>
            <a:pPr lvl="1"/>
            <a:r>
              <a:rPr lang="en-US" dirty="0">
                <a:solidFill>
                  <a:srgbClr val="008080"/>
                </a:solidFill>
                <a:latin typeface="Consolas"/>
              </a:rPr>
              <a:t>&lt;</a:t>
            </a:r>
            <a:r>
              <a:rPr lang="en-US" dirty="0">
                <a:solidFill>
                  <a:srgbClr val="3F7F7F"/>
                </a:solidFill>
                <a:highlight>
                  <a:srgbClr val="D4D4D4"/>
                </a:highlight>
                <a:latin typeface="Consolas"/>
              </a:rPr>
              <a:t>books </a:t>
            </a:r>
            <a:r>
              <a:rPr lang="en-US" dirty="0" err="1">
                <a:solidFill>
                  <a:srgbClr val="7F007F"/>
                </a:solidFill>
                <a:highlight>
                  <a:srgbClr val="D4D4D4"/>
                </a:highlight>
                <a:latin typeface="Consolas"/>
              </a:rPr>
              <a:t>xmlns:tns</a:t>
            </a:r>
            <a:r>
              <a:rPr lang="en-US" dirty="0">
                <a:solidFill>
                  <a:srgbClr val="000000"/>
                </a:solidFill>
                <a:highlight>
                  <a:srgbClr val="D4D4D4"/>
                </a:highlight>
                <a:latin typeface="Consolas"/>
              </a:rPr>
              <a:t>=</a:t>
            </a:r>
            <a:r>
              <a:rPr lang="en-US" i="1" dirty="0">
                <a:solidFill>
                  <a:srgbClr val="2A00FF"/>
                </a:solidFill>
                <a:highlight>
                  <a:srgbClr val="D4D4D4"/>
                </a:highlight>
                <a:latin typeface="Consolas"/>
              </a:rPr>
              <a:t>"http://nure.ua/it"</a:t>
            </a:r>
            <a:r>
              <a:rPr lang="en-US" i="1" dirty="0">
                <a:solidFill>
                  <a:srgbClr val="008080"/>
                </a:solidFill>
                <a:highlight>
                  <a:srgbClr val="D4D4D4"/>
                </a:highlight>
                <a:latin typeface="Consolas"/>
              </a:rPr>
              <a:t>&gt;</a:t>
            </a:r>
          </a:p>
          <a:p>
            <a:r>
              <a:rPr lang="ru-RU" dirty="0" smtClean="0"/>
              <a:t>Как </a:t>
            </a:r>
            <a:r>
              <a:rPr lang="ru-RU" dirty="0"/>
              <a:t>правило, для обеспечения уникальности пространств имен в качестве их полных имен используют доменное имя. </a:t>
            </a:r>
            <a:endParaRPr lang="ru-RU" dirty="0" smtClean="0"/>
          </a:p>
          <a:p>
            <a:r>
              <a:rPr lang="ru-RU" dirty="0" smtClean="0"/>
              <a:t>Нельзя </a:t>
            </a:r>
            <a:r>
              <a:rPr lang="ru-RU" dirty="0"/>
              <a:t>использовать пустую </a:t>
            </a:r>
            <a:r>
              <a:rPr lang="ru-RU" dirty="0" smtClean="0"/>
              <a:t>строку.</a:t>
            </a:r>
          </a:p>
          <a:p>
            <a:r>
              <a:rPr lang="ru-RU" dirty="0" smtClean="0">
                <a:solidFill>
                  <a:srgbClr val="FF0000"/>
                </a:solidFill>
              </a:rPr>
              <a:t>Не </a:t>
            </a:r>
            <a:r>
              <a:rPr lang="ru-RU" dirty="0">
                <a:solidFill>
                  <a:srgbClr val="FF0000"/>
                </a:solidFill>
              </a:rPr>
              <a:t>рекомендуется использовать относительные URI</a:t>
            </a:r>
            <a:endParaRPr lang="uk-UA" dirty="0">
              <a:solidFill>
                <a:srgbClr val="FF0000"/>
              </a:solidFill>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35</a:t>
            </a:fld>
            <a:endParaRPr lang="ru-RU"/>
          </a:p>
        </p:txBody>
      </p:sp>
    </p:spTree>
    <p:extLst>
      <p:ext uri="{BB962C8B-B14F-4D97-AF65-F5344CB8AC3E}">
        <p14:creationId xmlns:p14="http://schemas.microsoft.com/office/powerpoint/2010/main" val="3814937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a:noFill/>
        </p:spPr>
        <p:txBody>
          <a:bodyPr>
            <a:normAutofit lnSpcReduction="10000"/>
          </a:bodyPr>
          <a:lstStyle/>
          <a:p>
            <a:pPr marL="457200" lvl="1" indent="0">
              <a:buNone/>
            </a:pPr>
            <a:r>
              <a:rPr lang="en-US" dirty="0">
                <a:solidFill>
                  <a:srgbClr val="008080"/>
                </a:solidFill>
                <a:latin typeface="Consolas"/>
              </a:rPr>
              <a:t>&lt;</a:t>
            </a:r>
            <a:r>
              <a:rPr lang="en-US" dirty="0">
                <a:solidFill>
                  <a:srgbClr val="3F7F7F"/>
                </a:solidFill>
                <a:latin typeface="Consolas"/>
              </a:rPr>
              <a:t>books </a:t>
            </a:r>
            <a:r>
              <a:rPr lang="en-US" dirty="0" err="1">
                <a:solidFill>
                  <a:srgbClr val="7F007F"/>
                </a:solidFill>
                <a:latin typeface="Consolas"/>
              </a:rPr>
              <a:t>xmlns:tns</a:t>
            </a:r>
            <a:r>
              <a:rPr lang="en-US" dirty="0">
                <a:solidFill>
                  <a:srgbClr val="000000"/>
                </a:solidFill>
                <a:latin typeface="Consolas"/>
              </a:rPr>
              <a:t>=</a:t>
            </a:r>
            <a:r>
              <a:rPr lang="en-US" i="1" dirty="0">
                <a:solidFill>
                  <a:srgbClr val="2A00FF"/>
                </a:solidFill>
                <a:latin typeface="Consolas"/>
              </a:rPr>
              <a:t>"http://nure.ua/it"</a:t>
            </a:r>
            <a:r>
              <a:rPr lang="en-US" i="1" dirty="0">
                <a:solidFill>
                  <a:srgbClr val="008080"/>
                </a:solidFill>
                <a:latin typeface="Consolas"/>
              </a:rPr>
              <a:t>&gt;</a:t>
            </a:r>
            <a:endParaRPr lang="en-US" i="1" dirty="0" smtClean="0">
              <a:solidFill>
                <a:srgbClr val="008080"/>
              </a:solidFill>
              <a:highlight>
                <a:srgbClr val="D4D4D4"/>
              </a:highlight>
              <a:latin typeface="Consolas"/>
            </a:endParaRPr>
          </a:p>
          <a:p>
            <a:pPr algn="just"/>
            <a:r>
              <a:rPr lang="ru-RU" dirty="0"/>
              <a:t>После такого объявления, </a:t>
            </a:r>
            <a:r>
              <a:rPr lang="ru-RU" dirty="0" smtClean="0"/>
              <a:t>все </a:t>
            </a:r>
            <a:r>
              <a:rPr lang="ru-RU" dirty="0"/>
              <a:t>имена элементов, которые вложены вовнутрь элемента </a:t>
            </a:r>
            <a:r>
              <a:rPr lang="en-US" dirty="0">
                <a:solidFill>
                  <a:srgbClr val="3F7F7F"/>
                </a:solidFill>
                <a:latin typeface="Consolas"/>
              </a:rPr>
              <a:t>books</a:t>
            </a:r>
            <a:r>
              <a:rPr lang="ru-RU" dirty="0" smtClean="0"/>
              <a:t> </a:t>
            </a:r>
            <a:r>
              <a:rPr lang="ru-RU" dirty="0"/>
              <a:t>и которые имеют префикс </a:t>
            </a:r>
            <a:r>
              <a:rPr lang="en-US" dirty="0" smtClean="0">
                <a:solidFill>
                  <a:srgbClr val="7F007F"/>
                </a:solidFill>
                <a:highlight>
                  <a:srgbClr val="D4D4D4"/>
                </a:highlight>
                <a:latin typeface="Consolas"/>
              </a:rPr>
              <a:t> </a:t>
            </a:r>
            <a:r>
              <a:rPr lang="en-US" dirty="0" err="1" smtClean="0">
                <a:solidFill>
                  <a:srgbClr val="7F007F"/>
                </a:solidFill>
                <a:latin typeface="Consolas"/>
              </a:rPr>
              <a:t>tns</a:t>
            </a:r>
            <a:r>
              <a:rPr lang="en-US" dirty="0"/>
              <a:t> </a:t>
            </a:r>
            <a:r>
              <a:rPr lang="ru-RU" dirty="0" smtClean="0"/>
              <a:t>будут </a:t>
            </a:r>
            <a:r>
              <a:rPr lang="ru-RU" dirty="0"/>
              <a:t>относиться к </a:t>
            </a:r>
            <a:r>
              <a:rPr lang="ru-RU" dirty="0" smtClean="0"/>
              <a:t>пространству имен</a:t>
            </a:r>
            <a:r>
              <a:rPr lang="en-US" i="1" dirty="0" smtClean="0">
                <a:solidFill>
                  <a:srgbClr val="2A00FF"/>
                </a:solidFill>
                <a:highlight>
                  <a:srgbClr val="D4D4D4"/>
                </a:highlight>
                <a:latin typeface="Consolas"/>
              </a:rPr>
              <a:t> </a:t>
            </a:r>
            <a:r>
              <a:rPr lang="en-US" i="1" dirty="0">
                <a:solidFill>
                  <a:srgbClr val="2A00FF"/>
                </a:solidFill>
                <a:latin typeface="Consolas"/>
              </a:rPr>
              <a:t>http://nure.ua/it</a:t>
            </a:r>
            <a:endParaRPr lang="en-US" i="1" dirty="0" smtClean="0">
              <a:solidFill>
                <a:srgbClr val="2A00FF"/>
              </a:solidFill>
              <a:highlight>
                <a:srgbClr val="D4D4D4"/>
              </a:highlight>
              <a:latin typeface="Consolas"/>
            </a:endParaRPr>
          </a:p>
          <a:p>
            <a:pPr marL="457200" lvl="1" indent="0">
              <a:buNone/>
            </a:pPr>
            <a:r>
              <a:rPr lang="en-US" dirty="0" smtClean="0">
                <a:solidFill>
                  <a:srgbClr val="008080"/>
                </a:solidFill>
                <a:latin typeface="Consolas"/>
              </a:rPr>
              <a:t>&lt;</a:t>
            </a:r>
            <a:r>
              <a:rPr lang="en-US" dirty="0">
                <a:solidFill>
                  <a:srgbClr val="3F7F7F"/>
                </a:solidFill>
                <a:latin typeface="Consolas"/>
              </a:rPr>
              <a:t>books </a:t>
            </a:r>
            <a:r>
              <a:rPr lang="en-US" dirty="0" err="1">
                <a:solidFill>
                  <a:srgbClr val="7F007F"/>
                </a:solidFill>
                <a:latin typeface="Consolas"/>
              </a:rPr>
              <a:t>xmlns:tns</a:t>
            </a:r>
            <a:r>
              <a:rPr lang="en-US" dirty="0">
                <a:solidFill>
                  <a:srgbClr val="000000"/>
                </a:solidFill>
                <a:latin typeface="Consolas"/>
              </a:rPr>
              <a:t>=</a:t>
            </a:r>
            <a:r>
              <a:rPr lang="en-US" i="1" dirty="0">
                <a:solidFill>
                  <a:srgbClr val="2A00FF"/>
                </a:solidFill>
                <a:latin typeface="Consolas"/>
              </a:rPr>
              <a:t>"http://nure.ua/it"</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tns:title</a:t>
            </a:r>
            <a:r>
              <a:rPr lang="en-US" dirty="0">
                <a:solidFill>
                  <a:srgbClr val="008080"/>
                </a:solidFill>
                <a:latin typeface="Consolas"/>
              </a:rPr>
              <a:t>&gt;</a:t>
            </a:r>
            <a:r>
              <a:rPr lang="en-US" dirty="0">
                <a:solidFill>
                  <a:srgbClr val="000000"/>
                </a:solidFill>
                <a:latin typeface="Consolas"/>
              </a:rPr>
              <a:t>XML</a:t>
            </a:r>
            <a:r>
              <a:rPr lang="en-US" dirty="0">
                <a:solidFill>
                  <a:srgbClr val="008080"/>
                </a:solidFill>
                <a:latin typeface="Consolas"/>
              </a:rPr>
              <a:t>&lt;/</a:t>
            </a:r>
            <a:r>
              <a:rPr lang="en-US" dirty="0" err="1">
                <a:solidFill>
                  <a:srgbClr val="3F7F7F"/>
                </a:solidFill>
                <a:latin typeface="Consolas"/>
              </a:rPr>
              <a:t>tns:title</a:t>
            </a:r>
            <a:r>
              <a:rPr lang="en-US"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books</a:t>
            </a:r>
            <a:r>
              <a:rPr lang="en-US" dirty="0">
                <a:solidFill>
                  <a:srgbClr val="008080"/>
                </a:solidFill>
                <a:latin typeface="Consolas"/>
              </a:rPr>
              <a:t>&gt;</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36</a:t>
            </a:fld>
            <a:endParaRPr lang="ru-RU"/>
          </a:p>
        </p:txBody>
      </p:sp>
    </p:spTree>
    <p:extLst>
      <p:ext uri="{BB962C8B-B14F-4D97-AF65-F5344CB8AC3E}">
        <p14:creationId xmlns:p14="http://schemas.microsoft.com/office/powerpoint/2010/main" val="21934843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a:noFill/>
        </p:spPr>
        <p:txBody>
          <a:bodyPr>
            <a:normAutofit lnSpcReduction="10000"/>
          </a:bodyPr>
          <a:lstStyle/>
          <a:p>
            <a:pPr algn="just"/>
            <a:r>
              <a:rPr lang="ru-RU" dirty="0" smtClean="0"/>
              <a:t>Префикс </a:t>
            </a:r>
            <a:r>
              <a:rPr lang="ru-RU" dirty="0"/>
              <a:t>можно использовать уже в том элементе, в котором дано определение пространства имен</a:t>
            </a:r>
            <a:r>
              <a:rPr lang="ru-RU" dirty="0" smtClean="0"/>
              <a:t>:</a:t>
            </a:r>
            <a:endParaRPr lang="en-US" i="1" dirty="0" smtClean="0">
              <a:solidFill>
                <a:srgbClr val="2A00FF"/>
              </a:solidFill>
              <a:highlight>
                <a:srgbClr val="D4D4D4"/>
              </a:highlight>
              <a:latin typeface="Consolas"/>
            </a:endParaRPr>
          </a:p>
          <a:p>
            <a:pPr marL="457200" lvl="1" indent="0">
              <a:buNone/>
            </a:pPr>
            <a:r>
              <a:rPr lang="en-US" dirty="0">
                <a:solidFill>
                  <a:srgbClr val="008080"/>
                </a:solidFill>
                <a:latin typeface="Consolas"/>
              </a:rPr>
              <a:t>&lt;?</a:t>
            </a:r>
            <a:r>
              <a:rPr lang="en-US" dirty="0">
                <a:solidFill>
                  <a:srgbClr val="3F7F7F"/>
                </a:solidFill>
                <a:latin typeface="Consolas"/>
              </a:rPr>
              <a:t>xml </a:t>
            </a:r>
            <a:r>
              <a:rPr lang="en-US" dirty="0">
                <a:solidFill>
                  <a:srgbClr val="7F007F"/>
                </a:solidFill>
                <a:latin typeface="Consolas"/>
              </a:rPr>
              <a:t>version</a:t>
            </a:r>
            <a:r>
              <a:rPr lang="en-US" dirty="0">
                <a:solidFill>
                  <a:srgbClr val="000000"/>
                </a:solidFill>
                <a:latin typeface="Consolas"/>
              </a:rPr>
              <a:t>=</a:t>
            </a:r>
            <a:r>
              <a:rPr lang="en-US" i="1" dirty="0">
                <a:solidFill>
                  <a:srgbClr val="2A00FF"/>
                </a:solidFill>
                <a:latin typeface="Consolas"/>
              </a:rPr>
              <a:t>"1.0" </a:t>
            </a:r>
            <a:r>
              <a:rPr lang="en-US" i="1" dirty="0">
                <a:solidFill>
                  <a:srgbClr val="7F007F"/>
                </a:solidFill>
                <a:latin typeface="Consolas"/>
              </a:rPr>
              <a:t>encoding</a:t>
            </a:r>
            <a:r>
              <a:rPr lang="en-US" i="1" dirty="0">
                <a:solidFill>
                  <a:srgbClr val="000000"/>
                </a:solidFill>
                <a:latin typeface="Consolas"/>
              </a:rPr>
              <a:t>=</a:t>
            </a:r>
            <a:r>
              <a:rPr lang="en-US" i="1" dirty="0">
                <a:solidFill>
                  <a:srgbClr val="2A00FF"/>
                </a:solidFill>
                <a:latin typeface="Consolas"/>
              </a:rPr>
              <a:t>"UTF-8"</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tns:books</a:t>
            </a:r>
            <a:r>
              <a:rPr lang="en-US" dirty="0">
                <a:solidFill>
                  <a:srgbClr val="3F7F7F"/>
                </a:solidFill>
                <a:latin typeface="Consolas"/>
              </a:rPr>
              <a:t> </a:t>
            </a:r>
            <a:r>
              <a:rPr lang="en-US" dirty="0" err="1">
                <a:solidFill>
                  <a:srgbClr val="7F007F"/>
                </a:solidFill>
                <a:latin typeface="Consolas"/>
              </a:rPr>
              <a:t>xmlns:tns</a:t>
            </a:r>
            <a:r>
              <a:rPr lang="en-US" dirty="0">
                <a:solidFill>
                  <a:srgbClr val="000000"/>
                </a:solidFill>
                <a:latin typeface="Consolas"/>
              </a:rPr>
              <a:t>=</a:t>
            </a:r>
            <a:r>
              <a:rPr lang="en-US" i="1" dirty="0">
                <a:solidFill>
                  <a:srgbClr val="2A00FF"/>
                </a:solidFill>
                <a:latin typeface="Consolas"/>
              </a:rPr>
              <a:t>"http://nure.ua/it"</a:t>
            </a:r>
            <a:r>
              <a:rPr lang="en-US" i="1" dirty="0">
                <a:solidFill>
                  <a:srgbClr val="008080"/>
                </a:solidFill>
                <a:latin typeface="Consolas"/>
              </a:rPr>
              <a:t>&gt;</a:t>
            </a:r>
          </a:p>
          <a:p>
            <a:pPr marL="457200" lvl="1" indent="0">
              <a:buNone/>
            </a:pPr>
            <a:r>
              <a:rPr lang="ru-RU" dirty="0" smtClean="0">
                <a:solidFill>
                  <a:srgbClr val="3F5FBF"/>
                </a:solidFill>
                <a:latin typeface="Consolas"/>
              </a:rPr>
              <a:t>&lt;!– </a:t>
            </a:r>
            <a:r>
              <a:rPr lang="en-US" dirty="0" err="1" smtClean="0">
                <a:solidFill>
                  <a:srgbClr val="3F5FBF"/>
                </a:solidFill>
                <a:latin typeface="Consolas"/>
              </a:rPr>
              <a:t>tns</a:t>
            </a:r>
            <a:r>
              <a:rPr lang="en-US" dirty="0" smtClean="0">
                <a:solidFill>
                  <a:srgbClr val="3F5FBF"/>
                </a:solidFill>
                <a:latin typeface="Consolas"/>
              </a:rPr>
              <a:t>:</a:t>
            </a:r>
            <a:r>
              <a:rPr lang="ru-RU" dirty="0" err="1" smtClean="0">
                <a:solidFill>
                  <a:srgbClr val="3F5FBF"/>
                </a:solidFill>
                <a:latin typeface="Consolas"/>
              </a:rPr>
              <a:t>books</a:t>
            </a:r>
            <a:r>
              <a:rPr lang="ru-RU" dirty="0" smtClean="0">
                <a:solidFill>
                  <a:srgbClr val="3F5FBF"/>
                </a:solidFill>
                <a:latin typeface="Consolas"/>
              </a:rPr>
              <a:t> </a:t>
            </a:r>
            <a:r>
              <a:rPr lang="ru-RU" dirty="0">
                <a:solidFill>
                  <a:srgbClr val="3F5FBF"/>
                </a:solidFill>
                <a:latin typeface="Consolas"/>
              </a:rPr>
              <a:t>в пространстве имен http://nure.ua/it --&gt;</a:t>
            </a:r>
          </a:p>
          <a:p>
            <a:pPr marL="457200" lvl="1" indent="0">
              <a:buNone/>
            </a:pPr>
            <a:r>
              <a:rPr lang="en-US" dirty="0">
                <a:solidFill>
                  <a:srgbClr val="008080"/>
                </a:solidFill>
                <a:latin typeface="Consolas"/>
              </a:rPr>
              <a:t>&lt;</a:t>
            </a:r>
            <a:r>
              <a:rPr lang="en-US" dirty="0" err="1">
                <a:solidFill>
                  <a:srgbClr val="3F7F7F"/>
                </a:solidFill>
                <a:latin typeface="Consolas"/>
              </a:rPr>
              <a:t>tns:title</a:t>
            </a:r>
            <a:r>
              <a:rPr lang="en-US" dirty="0">
                <a:solidFill>
                  <a:srgbClr val="008080"/>
                </a:solidFill>
                <a:latin typeface="Consolas"/>
              </a:rPr>
              <a:t>&gt;</a:t>
            </a:r>
            <a:r>
              <a:rPr lang="en-US" dirty="0">
                <a:solidFill>
                  <a:srgbClr val="000000"/>
                </a:solidFill>
                <a:latin typeface="Consolas"/>
              </a:rPr>
              <a:t>XML</a:t>
            </a:r>
            <a:r>
              <a:rPr lang="en-US" dirty="0">
                <a:solidFill>
                  <a:srgbClr val="008080"/>
                </a:solidFill>
                <a:latin typeface="Consolas"/>
              </a:rPr>
              <a:t>&lt;/</a:t>
            </a:r>
            <a:r>
              <a:rPr lang="en-US" dirty="0" err="1">
                <a:solidFill>
                  <a:srgbClr val="3F7F7F"/>
                </a:solidFill>
                <a:latin typeface="Consolas"/>
              </a:rPr>
              <a:t>tns:title</a:t>
            </a:r>
            <a:r>
              <a:rPr lang="en-US" dirty="0">
                <a:solidFill>
                  <a:srgbClr val="008080"/>
                </a:solidFill>
                <a:latin typeface="Consolas"/>
              </a:rPr>
              <a:t>&gt;</a:t>
            </a:r>
          </a:p>
          <a:p>
            <a:pPr marL="457200" lvl="1" indent="0">
              <a:buNone/>
            </a:pPr>
            <a:r>
              <a:rPr lang="en-US" dirty="0">
                <a:solidFill>
                  <a:srgbClr val="008080"/>
                </a:solidFill>
                <a:latin typeface="Consolas"/>
              </a:rPr>
              <a:t>&lt;/</a:t>
            </a:r>
            <a:r>
              <a:rPr lang="en-US" dirty="0" err="1">
                <a:solidFill>
                  <a:srgbClr val="3F7F7F"/>
                </a:solidFill>
                <a:latin typeface="Consolas"/>
              </a:rPr>
              <a:t>tns:books</a:t>
            </a:r>
            <a:r>
              <a:rPr lang="en-US" dirty="0">
                <a:solidFill>
                  <a:srgbClr val="008080"/>
                </a:solidFill>
                <a:latin typeface="Consolas"/>
              </a:rPr>
              <a:t>&gt;</a:t>
            </a:r>
          </a:p>
          <a:p>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37</a:t>
            </a:fld>
            <a:endParaRPr lang="ru-RU"/>
          </a:p>
        </p:txBody>
      </p:sp>
    </p:spTree>
    <p:extLst>
      <p:ext uri="{BB962C8B-B14F-4D97-AF65-F5344CB8AC3E}">
        <p14:creationId xmlns:p14="http://schemas.microsoft.com/office/powerpoint/2010/main" val="24748303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a:noFill/>
        </p:spPr>
        <p:txBody>
          <a:bodyPr>
            <a:normAutofit/>
          </a:bodyPr>
          <a:lstStyle/>
          <a:p>
            <a:pPr algn="just"/>
            <a:r>
              <a:rPr lang="ru-RU" dirty="0"/>
              <a:t>Кроме имен элементов, в пространство имен могут входить также их атрибуты.</a:t>
            </a:r>
          </a:p>
          <a:p>
            <a:pPr algn="just"/>
            <a:r>
              <a:rPr lang="ru-RU" dirty="0" smtClean="0"/>
              <a:t>Например</a:t>
            </a:r>
            <a:r>
              <a:rPr lang="ru-RU" dirty="0"/>
              <a:t>, в элементе </a:t>
            </a:r>
            <a:r>
              <a:rPr lang="en-US" dirty="0">
                <a:solidFill>
                  <a:srgbClr val="3F7F7F"/>
                </a:solidFill>
                <a:latin typeface="Consolas"/>
              </a:rPr>
              <a:t>books</a:t>
            </a:r>
            <a:r>
              <a:rPr lang="ru-RU" dirty="0" smtClean="0"/>
              <a:t> </a:t>
            </a:r>
            <a:r>
              <a:rPr lang="ru-RU" dirty="0"/>
              <a:t>и в любом элементе, который в нем содержится, можно объявить атрибут из пространства имен </a:t>
            </a:r>
            <a:r>
              <a:rPr lang="en-US" i="1" dirty="0">
                <a:solidFill>
                  <a:srgbClr val="2A00FF"/>
                </a:solidFill>
                <a:latin typeface="Consolas"/>
              </a:rPr>
              <a:t>http://nure.ua/it</a:t>
            </a:r>
            <a:r>
              <a:rPr lang="ru-RU" dirty="0" smtClean="0"/>
              <a:t>. </a:t>
            </a:r>
            <a:endParaRPr lang="ru-RU" dirty="0"/>
          </a:p>
          <a:p>
            <a:pPr marL="457200" lvl="1" indent="0">
              <a:buNone/>
            </a:pPr>
            <a:r>
              <a:rPr lang="en-US" dirty="0" smtClean="0">
                <a:solidFill>
                  <a:srgbClr val="008080"/>
                </a:solidFill>
                <a:latin typeface="Consolas"/>
              </a:rPr>
              <a:t>&lt;</a:t>
            </a:r>
            <a:r>
              <a:rPr lang="en-US" dirty="0" err="1">
                <a:solidFill>
                  <a:srgbClr val="3F7F7F"/>
                </a:solidFill>
                <a:latin typeface="Consolas"/>
              </a:rPr>
              <a:t>tns:books</a:t>
            </a:r>
            <a:r>
              <a:rPr lang="en-US" dirty="0">
                <a:solidFill>
                  <a:srgbClr val="3F7F7F"/>
                </a:solidFill>
                <a:latin typeface="Consolas"/>
              </a:rPr>
              <a:t> </a:t>
            </a:r>
            <a:r>
              <a:rPr lang="en-US" dirty="0" err="1">
                <a:solidFill>
                  <a:srgbClr val="7F007F"/>
                </a:solidFill>
                <a:latin typeface="Consolas"/>
              </a:rPr>
              <a:t>xmlns:tns</a:t>
            </a:r>
            <a:r>
              <a:rPr lang="en-US" dirty="0">
                <a:solidFill>
                  <a:srgbClr val="000000"/>
                </a:solidFill>
                <a:latin typeface="Consolas"/>
              </a:rPr>
              <a:t>=</a:t>
            </a:r>
            <a:r>
              <a:rPr lang="en-US" i="1" dirty="0">
                <a:solidFill>
                  <a:srgbClr val="2A00FF"/>
                </a:solidFill>
                <a:latin typeface="Consolas"/>
              </a:rPr>
              <a:t>"http://nure.ua/it" </a:t>
            </a:r>
            <a:r>
              <a:rPr lang="en-US" i="1" dirty="0" err="1">
                <a:solidFill>
                  <a:srgbClr val="7F007F"/>
                </a:solidFill>
                <a:latin typeface="Consolas"/>
              </a:rPr>
              <a:t>tns:key</a:t>
            </a:r>
            <a:r>
              <a:rPr lang="en-US" i="1" dirty="0">
                <a:solidFill>
                  <a:srgbClr val="000000"/>
                </a:solidFill>
                <a:latin typeface="Consolas"/>
              </a:rPr>
              <a:t>=</a:t>
            </a:r>
            <a:r>
              <a:rPr lang="en-US" i="1" dirty="0">
                <a:solidFill>
                  <a:srgbClr val="2A00FF"/>
                </a:solidFill>
                <a:latin typeface="Consolas"/>
              </a:rPr>
              <a:t>"value</a:t>
            </a:r>
            <a:r>
              <a:rPr lang="en-US" i="1" dirty="0" smtClean="0">
                <a:solidFill>
                  <a:srgbClr val="2A00FF"/>
                </a:solidFill>
                <a:latin typeface="Consolas"/>
              </a:rPr>
              <a:t>"</a:t>
            </a:r>
            <a:r>
              <a:rPr lang="en-US" i="1" dirty="0" smtClean="0">
                <a:solidFill>
                  <a:srgbClr val="008080"/>
                </a:solidFill>
                <a:latin typeface="Consolas"/>
              </a:rPr>
              <a:t>&gt;</a:t>
            </a:r>
            <a:endParaRPr lang="en-US" i="1"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38</a:t>
            </a:fld>
            <a:endParaRPr lang="ru-RU"/>
          </a:p>
        </p:txBody>
      </p:sp>
    </p:spTree>
    <p:extLst>
      <p:ext uri="{BB962C8B-B14F-4D97-AF65-F5344CB8AC3E}">
        <p14:creationId xmlns:p14="http://schemas.microsoft.com/office/powerpoint/2010/main" val="2237978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Пространство </a:t>
            </a:r>
            <a:r>
              <a:rPr lang="ru-RU" dirty="0" smtClean="0"/>
              <a:t>имен</a:t>
            </a:r>
            <a:endParaRPr lang="uk-UA" dirty="0"/>
          </a:p>
        </p:txBody>
      </p:sp>
      <p:sp>
        <p:nvSpPr>
          <p:cNvPr id="3" name="Объект 2"/>
          <p:cNvSpPr>
            <a:spLocks noGrp="1"/>
          </p:cNvSpPr>
          <p:nvPr>
            <p:ph idx="1"/>
          </p:nvPr>
        </p:nvSpPr>
        <p:spPr>
          <a:noFill/>
        </p:spPr>
        <p:txBody>
          <a:bodyPr>
            <a:normAutofit/>
          </a:bodyPr>
          <a:lstStyle/>
          <a:p>
            <a:pPr algn="just"/>
            <a:r>
              <a:rPr lang="ru-RU" dirty="0"/>
              <a:t>Можно объявлять сразу несколько пространств имен в одном теге.</a:t>
            </a:r>
          </a:p>
          <a:p>
            <a:pPr marL="457200" lvl="1" indent="0">
              <a:buNone/>
            </a:pPr>
            <a:r>
              <a:rPr lang="en-US" dirty="0" smtClean="0">
                <a:solidFill>
                  <a:srgbClr val="008080"/>
                </a:solidFill>
                <a:latin typeface="Consolas"/>
              </a:rPr>
              <a:t>&lt;</a:t>
            </a:r>
            <a:r>
              <a:rPr lang="en-US" dirty="0">
                <a:solidFill>
                  <a:srgbClr val="3F7F7F"/>
                </a:solidFill>
                <a:latin typeface="Consolas"/>
              </a:rPr>
              <a:t>book </a:t>
            </a:r>
            <a:r>
              <a:rPr lang="en-US" dirty="0" err="1">
                <a:solidFill>
                  <a:srgbClr val="7F007F"/>
                </a:solidFill>
                <a:latin typeface="Consolas"/>
              </a:rPr>
              <a:t>xmlns:a</a:t>
            </a:r>
            <a:r>
              <a:rPr lang="en-US" dirty="0">
                <a:solidFill>
                  <a:srgbClr val="000000"/>
                </a:solidFill>
                <a:latin typeface="Consolas"/>
              </a:rPr>
              <a:t>=</a:t>
            </a:r>
            <a:r>
              <a:rPr lang="en-US" i="1" dirty="0">
                <a:solidFill>
                  <a:srgbClr val="2A00FF"/>
                </a:solidFill>
                <a:latin typeface="Consolas"/>
              </a:rPr>
              <a:t>"Namespace A" </a:t>
            </a:r>
          </a:p>
          <a:p>
            <a:pPr marL="457200" lvl="1" indent="0">
              <a:buNone/>
            </a:pPr>
            <a:r>
              <a:rPr lang="en-US" dirty="0">
                <a:latin typeface="Consolas"/>
              </a:rPr>
              <a:t> </a:t>
            </a:r>
            <a:r>
              <a:rPr lang="en-US" dirty="0" smtClean="0">
                <a:latin typeface="Consolas"/>
              </a:rPr>
              <a:t>     </a:t>
            </a:r>
            <a:r>
              <a:rPr lang="en-US" dirty="0" err="1" smtClean="0">
                <a:solidFill>
                  <a:srgbClr val="7F007F"/>
                </a:solidFill>
                <a:latin typeface="Consolas"/>
              </a:rPr>
              <a:t>xmlns:b</a:t>
            </a:r>
            <a:r>
              <a:rPr lang="en-US" dirty="0">
                <a:solidFill>
                  <a:srgbClr val="000000"/>
                </a:solidFill>
                <a:latin typeface="Consolas"/>
              </a:rPr>
              <a:t>=</a:t>
            </a:r>
            <a:r>
              <a:rPr lang="en-US" i="1" dirty="0">
                <a:solidFill>
                  <a:srgbClr val="2A00FF"/>
                </a:solidFill>
                <a:latin typeface="Consolas"/>
              </a:rPr>
              <a:t>"Namespace B"</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book</a:t>
            </a:r>
            <a:r>
              <a:rPr lang="en-US" dirty="0">
                <a:solidFill>
                  <a:srgbClr val="008080"/>
                </a:solidFill>
                <a:latin typeface="Consolas"/>
              </a:rPr>
              <a:t>&gt;</a:t>
            </a:r>
          </a:p>
          <a:p>
            <a:pPr algn="just"/>
            <a:r>
              <a:rPr lang="ru-RU" dirty="0" smtClean="0"/>
              <a:t>Общепринято все пространства имен определять в корневом теге.</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39</a:t>
            </a:fld>
            <a:endParaRPr lang="ru-RU"/>
          </a:p>
        </p:txBody>
      </p:sp>
    </p:spTree>
    <p:extLst>
      <p:ext uri="{BB962C8B-B14F-4D97-AF65-F5344CB8AC3E}">
        <p14:creationId xmlns:p14="http://schemas.microsoft.com/office/powerpoint/2010/main" val="299994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SGML </a:t>
            </a:r>
            <a:r>
              <a:rPr lang="ru-RU" dirty="0" smtClean="0"/>
              <a:t>КАК ОСНОВА</a:t>
            </a:r>
            <a:endParaRPr lang="uk-UA" dirty="0"/>
          </a:p>
        </p:txBody>
      </p:sp>
      <p:sp>
        <p:nvSpPr>
          <p:cNvPr id="3" name="Объект 2"/>
          <p:cNvSpPr>
            <a:spLocks noGrp="1"/>
          </p:cNvSpPr>
          <p:nvPr>
            <p:ph idx="1"/>
          </p:nvPr>
        </p:nvSpPr>
        <p:spPr>
          <a:xfrm>
            <a:off x="457200" y="1946251"/>
            <a:ext cx="8229600" cy="2778894"/>
          </a:xfrm>
        </p:spPr>
        <p:txBody>
          <a:bodyPr>
            <a:normAutofit fontScale="85000" lnSpcReduction="20000"/>
          </a:bodyPr>
          <a:lstStyle/>
          <a:p>
            <a:r>
              <a:rPr lang="ru-RU" dirty="0"/>
              <a:t>SGML: Стандартный обобщенный язык разметки (ISO 8879)</a:t>
            </a:r>
          </a:p>
          <a:p>
            <a:pPr lvl="1"/>
            <a:r>
              <a:rPr lang="ru-RU" dirty="0"/>
              <a:t>Создавался для обработки сложных документов по требованиям крупных организаций</a:t>
            </a:r>
          </a:p>
          <a:p>
            <a:pPr lvl="1"/>
            <a:r>
              <a:rPr lang="ru-RU" dirty="0"/>
              <a:t>Обмен текста без потери "структуры"</a:t>
            </a:r>
          </a:p>
          <a:p>
            <a:pPr lvl="1"/>
            <a:r>
              <a:rPr lang="ru-RU" dirty="0"/>
              <a:t>Сложен не получил широкого признания</a:t>
            </a:r>
          </a:p>
          <a:p>
            <a:r>
              <a:rPr lang="ru-RU" dirty="0"/>
              <a:t>Оба XML и HTML основаны на </a:t>
            </a:r>
            <a:r>
              <a:rPr lang="ru-RU" dirty="0" smtClean="0"/>
              <a:t>SGML</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a:t>
            </a:fld>
            <a:endParaRPr lang="ru-RU"/>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652963"/>
            <a:ext cx="6323012" cy="1755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13420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Зарезервированные </a:t>
            </a:r>
            <a:r>
              <a:rPr lang="ru-RU" dirty="0" smtClean="0"/>
              <a:t>префиксы</a:t>
            </a:r>
            <a:endParaRPr lang="uk-UA" dirty="0"/>
          </a:p>
        </p:txBody>
      </p:sp>
      <p:sp>
        <p:nvSpPr>
          <p:cNvPr id="3" name="Объект 2"/>
          <p:cNvSpPr>
            <a:spLocks noGrp="1"/>
          </p:cNvSpPr>
          <p:nvPr>
            <p:ph idx="1"/>
          </p:nvPr>
        </p:nvSpPr>
        <p:spPr/>
        <p:txBody>
          <a:bodyPr>
            <a:normAutofit fontScale="92500" lnSpcReduction="10000"/>
          </a:bodyPr>
          <a:lstStyle/>
          <a:p>
            <a:pPr algn="just"/>
            <a:r>
              <a:rPr lang="ru-RU" dirty="0"/>
              <a:t>Префикс </a:t>
            </a:r>
            <a:r>
              <a:rPr lang="en-US" dirty="0">
                <a:solidFill>
                  <a:srgbClr val="FF0000"/>
                </a:solidFill>
              </a:rPr>
              <a:t>xml</a:t>
            </a:r>
            <a:r>
              <a:rPr lang="ru-RU" dirty="0"/>
              <a:t> по умолчанию связан с пространством имен</a:t>
            </a:r>
          </a:p>
          <a:p>
            <a:pPr lvl="1" algn="just"/>
            <a:r>
              <a:rPr lang="en-US" dirty="0">
                <a:solidFill>
                  <a:srgbClr val="FF0000"/>
                </a:solidFill>
              </a:rPr>
              <a:t>http://www.w3.org/XML/1998/namespace</a:t>
            </a:r>
            <a:endParaRPr lang="ru-RU" dirty="0">
              <a:solidFill>
                <a:srgbClr val="FF0000"/>
              </a:solidFill>
            </a:endParaRPr>
          </a:p>
          <a:p>
            <a:pPr algn="just"/>
            <a:r>
              <a:rPr lang="ru-RU" dirty="0" smtClean="0"/>
              <a:t>Префикс </a:t>
            </a:r>
            <a:r>
              <a:rPr lang="en-US" dirty="0" err="1">
                <a:solidFill>
                  <a:srgbClr val="FF0000"/>
                </a:solidFill>
              </a:rPr>
              <a:t>xmlns</a:t>
            </a:r>
            <a:r>
              <a:rPr lang="ru-RU" dirty="0">
                <a:solidFill>
                  <a:srgbClr val="FF0000"/>
                </a:solidFill>
              </a:rPr>
              <a:t> </a:t>
            </a:r>
            <a:r>
              <a:rPr lang="ru-RU" dirty="0"/>
              <a:t>по умолчанию связан с пространством имен</a:t>
            </a:r>
          </a:p>
          <a:p>
            <a:pPr lvl="1" algn="just"/>
            <a:r>
              <a:rPr lang="en-US" dirty="0">
                <a:solidFill>
                  <a:srgbClr val="FF0000"/>
                </a:solidFill>
              </a:rPr>
              <a:t>http://www.w3.org/2000/xmlns/</a:t>
            </a:r>
            <a:endParaRPr lang="ru-RU" dirty="0">
              <a:solidFill>
                <a:srgbClr val="FF0000"/>
              </a:solidFill>
            </a:endParaRPr>
          </a:p>
          <a:p>
            <a:pPr algn="just"/>
            <a:r>
              <a:rPr lang="ru-RU" dirty="0" smtClean="0"/>
              <a:t>Любые </a:t>
            </a:r>
            <a:r>
              <a:rPr lang="ru-RU" dirty="0"/>
              <a:t>другие префиксы, начинающиеся с </a:t>
            </a:r>
            <a:r>
              <a:rPr lang="en-US" dirty="0">
                <a:solidFill>
                  <a:srgbClr val="FF0000"/>
                </a:solidFill>
              </a:rPr>
              <a:t>x</a:t>
            </a:r>
            <a:r>
              <a:rPr lang="en-US" dirty="0"/>
              <a:t>, </a:t>
            </a:r>
            <a:r>
              <a:rPr lang="en-US" dirty="0">
                <a:solidFill>
                  <a:srgbClr val="FF0000"/>
                </a:solidFill>
              </a:rPr>
              <a:t>m</a:t>
            </a:r>
            <a:r>
              <a:rPr lang="en-US" dirty="0"/>
              <a:t>, </a:t>
            </a:r>
            <a:r>
              <a:rPr lang="en-US" dirty="0">
                <a:solidFill>
                  <a:srgbClr val="FF0000"/>
                </a:solidFill>
              </a:rPr>
              <a:t>l</a:t>
            </a:r>
            <a:r>
              <a:rPr lang="en-US" dirty="0"/>
              <a:t> </a:t>
            </a:r>
            <a:r>
              <a:rPr lang="ru-RU" dirty="0"/>
              <a:t>в любом регистре зарезервированы для будущих версий стандарта и их использование </a:t>
            </a:r>
            <a:r>
              <a:rPr lang="ru-RU" b="1" dirty="0"/>
              <a:t>не рекомендуется</a:t>
            </a:r>
            <a:r>
              <a:rPr lang="ru-RU" dirty="0" smtClean="0"/>
              <a:t>.</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40</a:t>
            </a:fld>
            <a:endParaRPr lang="ru-RU"/>
          </a:p>
        </p:txBody>
      </p:sp>
    </p:spTree>
    <p:extLst>
      <p:ext uri="{BB962C8B-B14F-4D97-AF65-F5344CB8AC3E}">
        <p14:creationId xmlns:p14="http://schemas.microsoft.com/office/powerpoint/2010/main" val="15299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Пространство имен по </a:t>
            </a:r>
            <a:r>
              <a:rPr lang="ru-RU" dirty="0" smtClean="0"/>
              <a:t>умолчанию</a:t>
            </a:r>
            <a:endParaRPr lang="uk-UA" dirty="0"/>
          </a:p>
        </p:txBody>
      </p:sp>
      <p:sp>
        <p:nvSpPr>
          <p:cNvPr id="3" name="Объект 2"/>
          <p:cNvSpPr>
            <a:spLocks noGrp="1"/>
          </p:cNvSpPr>
          <p:nvPr>
            <p:ph idx="1"/>
          </p:nvPr>
        </p:nvSpPr>
        <p:spPr/>
        <p:txBody>
          <a:bodyPr>
            <a:normAutofit fontScale="92500"/>
          </a:bodyPr>
          <a:lstStyle/>
          <a:p>
            <a:pPr algn="just"/>
            <a:r>
              <a:rPr lang="ru-RU" dirty="0"/>
              <a:t>Если при определении пространства имен не задать префикс, то такое определение задаст пространство имен по умолчанию.</a:t>
            </a:r>
          </a:p>
          <a:p>
            <a:pPr marL="457200" lvl="1" indent="0">
              <a:buNone/>
            </a:pPr>
            <a:r>
              <a:rPr lang="en-US" dirty="0" smtClean="0">
                <a:solidFill>
                  <a:srgbClr val="008080"/>
                </a:solidFill>
                <a:latin typeface="Consolas"/>
              </a:rPr>
              <a:t>&lt;</a:t>
            </a:r>
            <a:r>
              <a:rPr lang="en-US" dirty="0">
                <a:solidFill>
                  <a:srgbClr val="3F7F7F"/>
                </a:solidFill>
                <a:latin typeface="Consolas"/>
              </a:rPr>
              <a:t>books </a:t>
            </a:r>
            <a:r>
              <a:rPr lang="en-US" dirty="0" err="1">
                <a:solidFill>
                  <a:srgbClr val="7F007F"/>
                </a:solidFill>
                <a:latin typeface="Consolas"/>
              </a:rPr>
              <a:t>xmlns</a:t>
            </a:r>
            <a:r>
              <a:rPr lang="en-US" dirty="0">
                <a:solidFill>
                  <a:srgbClr val="000000"/>
                </a:solidFill>
                <a:latin typeface="Consolas"/>
              </a:rPr>
              <a:t>=</a:t>
            </a:r>
            <a:r>
              <a:rPr lang="en-US" i="1" dirty="0">
                <a:solidFill>
                  <a:srgbClr val="2A00FF"/>
                </a:solidFill>
                <a:latin typeface="Consolas"/>
              </a:rPr>
              <a:t>"http://nure.ua/it" </a:t>
            </a:r>
            <a:r>
              <a:rPr lang="en-US" i="1" dirty="0">
                <a:solidFill>
                  <a:srgbClr val="7F007F"/>
                </a:solidFill>
                <a:latin typeface="Consolas"/>
              </a:rPr>
              <a:t>key</a:t>
            </a:r>
            <a:r>
              <a:rPr lang="en-US" i="1" dirty="0">
                <a:solidFill>
                  <a:srgbClr val="000000"/>
                </a:solidFill>
                <a:latin typeface="Consolas"/>
              </a:rPr>
              <a:t>=</a:t>
            </a:r>
            <a:r>
              <a:rPr lang="en-US" i="1" dirty="0">
                <a:solidFill>
                  <a:srgbClr val="2A00FF"/>
                </a:solidFill>
                <a:latin typeface="Consolas"/>
              </a:rPr>
              <a:t>"value"</a:t>
            </a:r>
            <a:r>
              <a:rPr lang="en-US" i="1" dirty="0">
                <a:solidFill>
                  <a:srgbClr val="008080"/>
                </a:solidFill>
                <a:latin typeface="Consolas"/>
              </a:rPr>
              <a:t>&gt;</a:t>
            </a:r>
          </a:p>
          <a:p>
            <a:pPr algn="just"/>
            <a:r>
              <a:rPr lang="ru-RU" dirty="0" smtClean="0"/>
              <a:t>Элемент </a:t>
            </a:r>
            <a:r>
              <a:rPr lang="en-US" dirty="0">
                <a:solidFill>
                  <a:srgbClr val="3F7F7F"/>
                </a:solidFill>
                <a:latin typeface="Consolas"/>
              </a:rPr>
              <a:t>books </a:t>
            </a:r>
            <a:r>
              <a:rPr lang="ru-RU" dirty="0" smtClean="0"/>
              <a:t>и </a:t>
            </a:r>
            <a:r>
              <a:rPr lang="ru-RU" dirty="0"/>
              <a:t>все элементы, которые вложены в элемент </a:t>
            </a:r>
            <a:r>
              <a:rPr lang="en-US" dirty="0" smtClean="0">
                <a:solidFill>
                  <a:srgbClr val="3F7F7F"/>
                </a:solidFill>
                <a:latin typeface="Consolas"/>
              </a:rPr>
              <a:t>books</a:t>
            </a:r>
            <a:r>
              <a:rPr lang="en-US" dirty="0" smtClean="0"/>
              <a:t>, </a:t>
            </a:r>
            <a:r>
              <a:rPr lang="ru-RU" dirty="0"/>
              <a:t>будут относиться к пространству имен </a:t>
            </a:r>
            <a:r>
              <a:rPr lang="en-US" i="1" dirty="0">
                <a:solidFill>
                  <a:srgbClr val="2A00FF"/>
                </a:solidFill>
                <a:latin typeface="Consolas"/>
              </a:rPr>
              <a:t>http://nure.ua/it</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41</a:t>
            </a:fld>
            <a:endParaRPr lang="ru-RU"/>
          </a:p>
        </p:txBody>
      </p:sp>
    </p:spTree>
    <p:extLst>
      <p:ext uri="{BB962C8B-B14F-4D97-AF65-F5344CB8AC3E}">
        <p14:creationId xmlns:p14="http://schemas.microsoft.com/office/powerpoint/2010/main" val="3590180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Пространство имен по </a:t>
            </a:r>
            <a:r>
              <a:rPr lang="ru-RU" dirty="0" smtClean="0"/>
              <a:t>умолчанию</a:t>
            </a:r>
            <a:endParaRPr lang="uk-UA" dirty="0"/>
          </a:p>
        </p:txBody>
      </p:sp>
      <p:sp>
        <p:nvSpPr>
          <p:cNvPr id="3" name="Объект 2"/>
          <p:cNvSpPr>
            <a:spLocks noGrp="1"/>
          </p:cNvSpPr>
          <p:nvPr>
            <p:ph idx="1"/>
          </p:nvPr>
        </p:nvSpPr>
        <p:spPr/>
        <p:txBody>
          <a:bodyPr>
            <a:normAutofit/>
          </a:bodyPr>
          <a:lstStyle/>
          <a:p>
            <a:pPr algn="just"/>
            <a:r>
              <a:rPr lang="ru-RU" b="1" dirty="0"/>
              <a:t>Замечание. </a:t>
            </a:r>
            <a:endParaRPr lang="en-US" b="1" dirty="0" smtClean="0"/>
          </a:p>
          <a:p>
            <a:pPr lvl="1" algn="just"/>
            <a:r>
              <a:rPr lang="ru-RU" dirty="0" smtClean="0"/>
              <a:t>В </a:t>
            </a:r>
            <a:r>
              <a:rPr lang="ru-RU" dirty="0"/>
              <a:t>отличие от имен элементов, </a:t>
            </a:r>
            <a:r>
              <a:rPr lang="ru-RU" dirty="0">
                <a:solidFill>
                  <a:srgbClr val="FF0000"/>
                </a:solidFill>
              </a:rPr>
              <a:t>имена атрибутов не могут входить в пространстве имен по умолчанию</a:t>
            </a:r>
            <a:r>
              <a:rPr lang="ru-RU" dirty="0"/>
              <a:t>. Т.е. они либо относятся к некоторому именованному пространству имен (если стоит соответствующий префикс), либо не принадлежат вообще ни к какому пространству имен.</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42</a:t>
            </a:fld>
            <a:endParaRPr lang="ru-RU"/>
          </a:p>
        </p:txBody>
      </p:sp>
    </p:spTree>
    <p:extLst>
      <p:ext uri="{BB962C8B-B14F-4D97-AF65-F5344CB8AC3E}">
        <p14:creationId xmlns:p14="http://schemas.microsoft.com/office/powerpoint/2010/main" val="16274281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Valid XML </a:t>
            </a:r>
            <a:r>
              <a:rPr lang="uk-UA" dirty="0" smtClean="0"/>
              <a:t>документ</a:t>
            </a:r>
            <a:endParaRPr lang="uk-UA" dirty="0"/>
          </a:p>
        </p:txBody>
      </p:sp>
      <p:sp>
        <p:nvSpPr>
          <p:cNvPr id="3" name="Объект 2"/>
          <p:cNvSpPr>
            <a:spLocks noGrp="1"/>
          </p:cNvSpPr>
          <p:nvPr>
            <p:ph idx="1"/>
          </p:nvPr>
        </p:nvSpPr>
        <p:spPr/>
        <p:txBody>
          <a:bodyPr>
            <a:normAutofit/>
          </a:bodyPr>
          <a:lstStyle/>
          <a:p>
            <a:pPr algn="just"/>
            <a:r>
              <a:rPr lang="ru-RU" dirty="0"/>
              <a:t>Действительный (правильный, валидный) </a:t>
            </a:r>
            <a:r>
              <a:rPr lang="en-US" dirty="0"/>
              <a:t>XML </a:t>
            </a:r>
            <a:r>
              <a:rPr lang="ru-RU" dirty="0"/>
              <a:t>документ это </a:t>
            </a:r>
            <a:r>
              <a:rPr lang="en-US" dirty="0"/>
              <a:t>well-formed XML </a:t>
            </a:r>
            <a:r>
              <a:rPr lang="ru-RU" dirty="0"/>
              <a:t>документ, который также  дополнительно соответствует некоторым семантическим правилам.</a:t>
            </a:r>
            <a:r>
              <a:rPr lang="en-US" dirty="0"/>
              <a:t> </a:t>
            </a:r>
            <a:r>
              <a:rPr lang="ru-RU" dirty="0"/>
              <a:t>Эти правила обычно хранят в специальных файлах-схемах</a:t>
            </a:r>
            <a:r>
              <a:rPr lang="ru-RU" dirty="0" smtClean="0"/>
              <a:t>.</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43</a:t>
            </a:fld>
            <a:endParaRPr lang="ru-RU"/>
          </a:p>
        </p:txBody>
      </p:sp>
    </p:spTree>
    <p:extLst>
      <p:ext uri="{BB962C8B-B14F-4D97-AF65-F5344CB8AC3E}">
        <p14:creationId xmlns:p14="http://schemas.microsoft.com/office/powerpoint/2010/main" val="40014891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Valid XML </a:t>
            </a:r>
            <a:r>
              <a:rPr lang="uk-UA" dirty="0" smtClean="0"/>
              <a:t>документ</a:t>
            </a:r>
            <a:endParaRPr lang="uk-UA" dirty="0"/>
          </a:p>
        </p:txBody>
      </p:sp>
      <p:sp>
        <p:nvSpPr>
          <p:cNvPr id="3" name="Объект 2"/>
          <p:cNvSpPr>
            <a:spLocks noGrp="1"/>
          </p:cNvSpPr>
          <p:nvPr>
            <p:ph idx="1"/>
          </p:nvPr>
        </p:nvSpPr>
        <p:spPr/>
        <p:txBody>
          <a:bodyPr>
            <a:normAutofit lnSpcReduction="10000"/>
          </a:bodyPr>
          <a:lstStyle/>
          <a:p>
            <a:pPr algn="just"/>
            <a:r>
              <a:rPr lang="ru-RU" dirty="0" smtClean="0"/>
              <a:t>Если </a:t>
            </a:r>
            <a:r>
              <a:rPr lang="ru-RU" dirty="0"/>
              <a:t>документ, не соответствует схеме, то XML-документ считается недействительным (</a:t>
            </a:r>
            <a:r>
              <a:rPr lang="en-US" dirty="0"/>
              <a:t>not valid)</a:t>
            </a:r>
            <a:r>
              <a:rPr lang="ru-RU" dirty="0"/>
              <a:t>; </a:t>
            </a:r>
            <a:endParaRPr lang="ru-RU" dirty="0" smtClean="0"/>
          </a:p>
          <a:p>
            <a:pPr algn="just"/>
            <a:r>
              <a:rPr lang="ru-RU" dirty="0" smtClean="0"/>
              <a:t>Проверяющий </a:t>
            </a:r>
            <a:r>
              <a:rPr lang="ru-RU" dirty="0"/>
              <a:t>XML-процессор (</a:t>
            </a:r>
            <a:r>
              <a:rPr lang="ru-RU" dirty="0" err="1"/>
              <a:t>валидатор</a:t>
            </a:r>
            <a:r>
              <a:rPr lang="ru-RU" dirty="0"/>
              <a:t>) при проверке на соответствие правилам и схемам (</a:t>
            </a:r>
            <a:r>
              <a:rPr lang="ru-RU" dirty="0" err="1"/>
              <a:t>валидации</a:t>
            </a:r>
            <a:r>
              <a:rPr lang="ru-RU" dirty="0"/>
              <a:t> </a:t>
            </a:r>
            <a:r>
              <a:rPr lang="en-US" dirty="0"/>
              <a:t>XML </a:t>
            </a:r>
            <a:r>
              <a:rPr lang="ru-RU" dirty="0"/>
              <a:t>документа) обязан (по выбору пользователя) сообщить об ошибке.</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44</a:t>
            </a:fld>
            <a:endParaRPr lang="ru-RU"/>
          </a:p>
        </p:txBody>
      </p:sp>
    </p:spTree>
    <p:extLst>
      <p:ext uri="{BB962C8B-B14F-4D97-AF65-F5344CB8AC3E}">
        <p14:creationId xmlns:p14="http://schemas.microsoft.com/office/powerpoint/2010/main" val="2224571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DTD XSD</a:t>
            </a:r>
            <a:endParaRPr lang="uk-UA" dirty="0"/>
          </a:p>
        </p:txBody>
      </p:sp>
      <p:sp>
        <p:nvSpPr>
          <p:cNvPr id="3" name="Объект 2"/>
          <p:cNvSpPr>
            <a:spLocks noGrp="1"/>
          </p:cNvSpPr>
          <p:nvPr>
            <p:ph idx="1"/>
          </p:nvPr>
        </p:nvSpPr>
        <p:spPr/>
        <p:txBody>
          <a:bodyPr/>
          <a:lstStyle/>
          <a:p>
            <a:r>
              <a:rPr lang="ru-RU" dirty="0" smtClean="0"/>
              <a:t>Средствами задающими семантические ограничения на </a:t>
            </a:r>
            <a:r>
              <a:rPr lang="en-US" dirty="0" smtClean="0"/>
              <a:t>XML </a:t>
            </a:r>
            <a:r>
              <a:rPr lang="ru-RU" dirty="0" smtClean="0"/>
              <a:t>документы являются:</a:t>
            </a:r>
          </a:p>
          <a:p>
            <a:r>
              <a:rPr lang="en-US" dirty="0" smtClean="0"/>
              <a:t>DTD – Document Type Definition</a:t>
            </a:r>
          </a:p>
          <a:p>
            <a:r>
              <a:rPr lang="en-US" dirty="0" smtClean="0"/>
              <a:t>XSD – XML Schema</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45</a:t>
            </a:fld>
            <a:endParaRPr lang="ru-RU"/>
          </a:p>
        </p:txBody>
      </p:sp>
    </p:spTree>
    <p:extLst>
      <p:ext uri="{BB962C8B-B14F-4D97-AF65-F5344CB8AC3E}">
        <p14:creationId xmlns:p14="http://schemas.microsoft.com/office/powerpoint/2010/main" val="1439279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XSD</a:t>
            </a:r>
            <a:endParaRPr lang="uk-UA" dirty="0"/>
          </a:p>
        </p:txBody>
      </p:sp>
      <p:sp>
        <p:nvSpPr>
          <p:cNvPr id="3" name="Текст 2"/>
          <p:cNvSpPr>
            <a:spLocks noGrp="1"/>
          </p:cNvSpPr>
          <p:nvPr>
            <p:ph type="body" idx="1"/>
          </p:nvPr>
        </p:nvSpPr>
        <p:spPr/>
        <p:txBody>
          <a:bodyPr/>
          <a:lstStyle/>
          <a:p>
            <a:endParaRPr lang="uk-UA"/>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46</a:t>
            </a:fld>
            <a:endParaRPr lang="ru-RU"/>
          </a:p>
        </p:txBody>
      </p:sp>
    </p:spTree>
    <p:extLst>
      <p:ext uri="{BB962C8B-B14F-4D97-AF65-F5344CB8AC3E}">
        <p14:creationId xmlns:p14="http://schemas.microsoft.com/office/powerpoint/2010/main" val="2615073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Назначение </a:t>
            </a:r>
            <a:r>
              <a:rPr lang="en-US" dirty="0" smtClean="0"/>
              <a:t>XSD</a:t>
            </a:r>
            <a:endParaRPr lang="uk-UA" dirty="0"/>
          </a:p>
        </p:txBody>
      </p:sp>
      <p:sp>
        <p:nvSpPr>
          <p:cNvPr id="3" name="Объект 2"/>
          <p:cNvSpPr>
            <a:spLocks noGrp="1"/>
          </p:cNvSpPr>
          <p:nvPr>
            <p:ph idx="1"/>
          </p:nvPr>
        </p:nvSpPr>
        <p:spPr/>
        <p:txBody>
          <a:bodyPr/>
          <a:lstStyle/>
          <a:p>
            <a:pPr algn="just"/>
            <a:r>
              <a:rPr lang="ru-RU" dirty="0"/>
              <a:t>Назначение XML-схемы состоит в том, чтобы определить класс XML-документов.</a:t>
            </a:r>
            <a:endParaRPr lang="en-US" dirty="0"/>
          </a:p>
          <a:p>
            <a:pPr algn="just"/>
            <a:endParaRPr lang="en-US" dirty="0"/>
          </a:p>
          <a:p>
            <a:pPr algn="just"/>
            <a:r>
              <a:rPr lang="ru-RU" dirty="0"/>
              <a:t>Позиционируется как замена </a:t>
            </a:r>
            <a:r>
              <a:rPr lang="en-US" dirty="0"/>
              <a:t>DTD</a:t>
            </a:r>
            <a:r>
              <a:rPr lang="ru-RU" dirty="0"/>
              <a:t>, который первоначально использовался для описания правил построения диалектов </a:t>
            </a:r>
            <a:r>
              <a:rPr lang="en-US" dirty="0"/>
              <a:t>XML</a:t>
            </a:r>
            <a:r>
              <a:rPr lang="ru-RU" dirty="0" smtClean="0"/>
              <a:t>.</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47</a:t>
            </a:fld>
            <a:endParaRPr lang="ru-RU"/>
          </a:p>
        </p:txBody>
      </p:sp>
    </p:spTree>
    <p:extLst>
      <p:ext uri="{BB962C8B-B14F-4D97-AF65-F5344CB8AC3E}">
        <p14:creationId xmlns:p14="http://schemas.microsoft.com/office/powerpoint/2010/main" val="172772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Отличия </a:t>
            </a:r>
            <a:r>
              <a:rPr lang="en-US" dirty="0"/>
              <a:t>DTD </a:t>
            </a:r>
            <a:r>
              <a:rPr lang="ru-RU" dirty="0"/>
              <a:t>и </a:t>
            </a:r>
            <a:r>
              <a:rPr lang="en-US" dirty="0" smtClean="0"/>
              <a:t>XSD</a:t>
            </a:r>
            <a:endParaRPr lang="uk-UA" dirty="0"/>
          </a:p>
        </p:txBody>
      </p:sp>
      <p:sp>
        <p:nvSpPr>
          <p:cNvPr id="3" name="Объект 2"/>
          <p:cNvSpPr>
            <a:spLocks noGrp="1"/>
          </p:cNvSpPr>
          <p:nvPr>
            <p:ph idx="1"/>
          </p:nvPr>
        </p:nvSpPr>
        <p:spPr/>
        <p:txBody>
          <a:bodyPr/>
          <a:lstStyle/>
          <a:p>
            <a:r>
              <a:rPr lang="ru-RU" dirty="0"/>
              <a:t>XML синтаксис;</a:t>
            </a:r>
          </a:p>
          <a:p>
            <a:r>
              <a:rPr lang="ru-RU" dirty="0"/>
              <a:t>присутствует типизация узлов;</a:t>
            </a:r>
          </a:p>
          <a:p>
            <a:r>
              <a:rPr lang="ru-RU" dirty="0"/>
              <a:t>присутствует поддержка пространств имён</a:t>
            </a:r>
            <a:r>
              <a:rPr lang="ru-RU" dirty="0" smtClean="0"/>
              <a:t>.</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48</a:t>
            </a:fld>
            <a:endParaRPr lang="ru-RU"/>
          </a:p>
        </p:txBody>
      </p:sp>
    </p:spTree>
    <p:extLst>
      <p:ext uri="{BB962C8B-B14F-4D97-AF65-F5344CB8AC3E}">
        <p14:creationId xmlns:p14="http://schemas.microsoft.com/office/powerpoint/2010/main" val="9885775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Валидность</a:t>
            </a:r>
            <a:r>
              <a:rPr lang="ru-RU" dirty="0"/>
              <a:t> </a:t>
            </a:r>
            <a:r>
              <a:rPr lang="en-US" dirty="0"/>
              <a:t>XSD </a:t>
            </a:r>
            <a:r>
              <a:rPr lang="ru-RU" dirty="0"/>
              <a:t>схемы</a:t>
            </a:r>
            <a:endParaRPr lang="uk-UA" dirty="0"/>
          </a:p>
        </p:txBody>
      </p:sp>
      <p:sp>
        <p:nvSpPr>
          <p:cNvPr id="3" name="Объект 2"/>
          <p:cNvSpPr>
            <a:spLocks noGrp="1"/>
          </p:cNvSpPr>
          <p:nvPr>
            <p:ph idx="1"/>
          </p:nvPr>
        </p:nvSpPr>
        <p:spPr/>
        <p:txBody>
          <a:bodyPr/>
          <a:lstStyle/>
          <a:p>
            <a:r>
              <a:rPr lang="ru-RU" dirty="0"/>
              <a:t>Любой документ XSD </a:t>
            </a:r>
            <a:r>
              <a:rPr lang="ru-RU" b="1" dirty="0"/>
              <a:t>должен</a:t>
            </a:r>
            <a:r>
              <a:rPr lang="ru-RU" dirty="0"/>
              <a:t> являться валидным XML документом относительно DTD схемы данных</a:t>
            </a:r>
            <a:r>
              <a:rPr lang="ru-RU" dirty="0" smtClean="0"/>
              <a:t>:</a:t>
            </a:r>
            <a:r>
              <a:rPr lang="en-US" dirty="0" smtClean="0"/>
              <a:t> </a:t>
            </a:r>
          </a:p>
          <a:p>
            <a:pPr lvl="1"/>
            <a:r>
              <a:rPr lang="ru-RU" b="1" dirty="0" smtClean="0"/>
              <a:t>http</a:t>
            </a:r>
            <a:r>
              <a:rPr lang="ru-RU" b="1" dirty="0"/>
              <a:t>://</a:t>
            </a:r>
            <a:r>
              <a:rPr lang="ru-RU" b="1" dirty="0" smtClean="0"/>
              <a:t>www.w3.org/2001/XMLSchema.dtd</a:t>
            </a:r>
            <a:endParaRPr lang="ru-RU" b="1"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49</a:t>
            </a:fld>
            <a:endParaRPr lang="ru-RU"/>
          </a:p>
        </p:txBody>
      </p:sp>
    </p:spTree>
    <p:extLst>
      <p:ext uri="{BB962C8B-B14F-4D97-AF65-F5344CB8AC3E}">
        <p14:creationId xmlns:p14="http://schemas.microsoft.com/office/powerpoint/2010/main" val="2662480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РАЗМЕТКА ФОРМАТА VS. РАЗМЕТКА </a:t>
            </a:r>
            <a:r>
              <a:rPr lang="ru-RU" dirty="0" smtClean="0"/>
              <a:t>СТРУКТУРЫ</a:t>
            </a:r>
            <a:endParaRPr lang="uk-UA" dirty="0"/>
          </a:p>
        </p:txBody>
      </p:sp>
      <p:sp>
        <p:nvSpPr>
          <p:cNvPr id="3" name="Объект 2"/>
          <p:cNvSpPr>
            <a:spLocks noGrp="1"/>
          </p:cNvSpPr>
          <p:nvPr>
            <p:ph idx="1"/>
          </p:nvPr>
        </p:nvSpPr>
        <p:spPr/>
        <p:txBody>
          <a:bodyPr/>
          <a:lstStyle/>
          <a:p>
            <a:r>
              <a:rPr lang="ru-RU" dirty="0"/>
              <a:t>Смысл приходит со структурой</a:t>
            </a:r>
          </a:p>
          <a:p>
            <a:pPr lvl="1"/>
            <a:r>
              <a:rPr lang="ru-RU" dirty="0"/>
              <a:t>Как вы можете назвать имя этого человека?</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5</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223247466"/>
              </p:ext>
            </p:extLst>
          </p:nvPr>
        </p:nvGraphicFramePr>
        <p:xfrm>
          <a:off x="827584" y="3140968"/>
          <a:ext cx="7705725" cy="2739905"/>
        </p:xfrm>
        <a:graphic>
          <a:graphicData uri="http://schemas.openxmlformats.org/drawingml/2006/table">
            <a:tbl>
              <a:tblPr/>
              <a:tblGrid>
                <a:gridCol w="3095625">
                  <a:extLst>
                    <a:ext uri="{9D8B030D-6E8A-4147-A177-3AD203B41FA5}">
                      <a16:colId xmlns:a16="http://schemas.microsoft.com/office/drawing/2014/main" val="20000"/>
                    </a:ext>
                  </a:extLst>
                </a:gridCol>
                <a:gridCol w="2378075">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368300">
                <a:tc>
                  <a:txBody>
                    <a:bodyPr/>
                    <a:lstStyle/>
                    <a:p>
                      <a:pPr marL="0" marR="0" lvl="0" indent="0" algn="ct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1" i="0" u="none" strike="noStrike" cap="none" normalizeH="0" baseline="0" dirty="0" smtClean="0">
                          <a:ln>
                            <a:noFill/>
                          </a:ln>
                          <a:solidFill>
                            <a:srgbClr val="FFFFFF"/>
                          </a:solidFill>
                          <a:effectLst/>
                          <a:latin typeface="Arial" charset="0"/>
                          <a:ea typeface="Lucida Sans Unicode" charset="0"/>
                          <a:cs typeface="Lucida Sans Unicode" charset="0"/>
                        </a:rPr>
                        <a:t>Формат</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7A7A7A"/>
                    </a:solidFill>
                  </a:tcPr>
                </a:tc>
                <a:tc>
                  <a:txBody>
                    <a:bodyPr/>
                    <a:lstStyle/>
                    <a:p>
                      <a:pPr marL="0" marR="0" lvl="0" indent="0" algn="ct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1" i="0" u="none" strike="noStrike" cap="none" normalizeH="0" baseline="0" smtClean="0">
                          <a:ln>
                            <a:noFill/>
                          </a:ln>
                          <a:solidFill>
                            <a:srgbClr val="FFFFFF"/>
                          </a:solidFill>
                          <a:effectLst/>
                          <a:latin typeface="Arial" charset="0"/>
                          <a:ea typeface="Lucida Sans Unicode" charset="0"/>
                          <a:cs typeface="Lucida Sans Unicode" charset="0"/>
                        </a:rPr>
                        <a:t>Данные</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7A7A7A"/>
                    </a:solidFill>
                  </a:tcPr>
                </a:tc>
                <a:tc>
                  <a:txBody>
                    <a:bodyPr/>
                    <a:lstStyle/>
                    <a:p>
                      <a:pPr marL="0" marR="0" lvl="0" indent="0" algn="ct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1" i="0" u="none" strike="noStrike" cap="none" normalizeH="0" baseline="0" smtClean="0">
                          <a:ln>
                            <a:noFill/>
                          </a:ln>
                          <a:solidFill>
                            <a:srgbClr val="FFFFFF"/>
                          </a:solidFill>
                          <a:effectLst/>
                          <a:latin typeface="Arial" charset="0"/>
                          <a:ea typeface="Lucida Sans Unicode" charset="0"/>
                          <a:cs typeface="Lucida Sans Unicode" charset="0"/>
                        </a:rPr>
                        <a:t>Структура</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7A7A7A"/>
                    </a:solidFill>
                  </a:tcPr>
                </a:tc>
                <a:extLst>
                  <a:ext uri="{0D108BD9-81ED-4DB2-BD59-A6C34878D82A}">
                    <a16:rowId xmlns:a16="http://schemas.microsoft.com/office/drawing/2014/main" val="10000"/>
                  </a:ext>
                </a:extLst>
              </a:tr>
              <a:tr h="460375">
                <a:tc>
                  <a:txBody>
                    <a:bodyPr/>
                    <a:lstStyle/>
                    <a:p>
                      <a:pPr marL="0" marR="0" lvl="0" indent="0" algn="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Arial 24pt Bold </a:t>
                      </a:r>
                      <a:r>
                        <a:rPr kumimoji="0" lang="en-US" altLang="ru-RU" sz="1800" b="0" i="0" u="none" strike="noStrike" cap="none" normalizeH="0" baseline="0" dirty="0" smtClean="0">
                          <a:ln>
                            <a:noFill/>
                          </a:ln>
                          <a:solidFill>
                            <a:srgbClr val="000000"/>
                          </a:solidFill>
                          <a:effectLst/>
                          <a:latin typeface="Wingdings" charset="2"/>
                          <a:ea typeface="Lucida Sans Unicode" charset="0"/>
                          <a:cs typeface="Lucida Sans Unicode" charset="0"/>
                        </a:rPr>
                        <a:t></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0" marR="0" lvl="0" indent="0" algn="l"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2400" b="0" i="0" u="none" strike="noStrike" cap="none" normalizeH="0" baseline="0" smtClean="0">
                          <a:ln>
                            <a:noFill/>
                          </a:ln>
                          <a:solidFill>
                            <a:srgbClr val="000000"/>
                          </a:solidFill>
                          <a:effectLst/>
                          <a:latin typeface="Arial" charset="0"/>
                          <a:ea typeface="Lucida Sans Unicode" charset="0"/>
                          <a:cs typeface="Lucida Sans Unicode" charset="0"/>
                        </a:rPr>
                        <a:t>Вася Пупкин</a:t>
                      </a:r>
                    </a:p>
                  </a:txBody>
                  <a:tcPr marT="107352"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0" marR="0" lvl="0" indent="0" algn="l" defTabSz="449263" rtl="0" eaLnBrk="1" fontAlgn="base" latinLnBrk="0" hangingPunct="1">
                        <a:lnSpc>
                          <a:spcPct val="8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smtClean="0">
                          <a:ln>
                            <a:noFill/>
                          </a:ln>
                          <a:solidFill>
                            <a:srgbClr val="000000"/>
                          </a:solidFill>
                          <a:effectLst/>
                          <a:latin typeface="Wingdings" charset="2"/>
                          <a:ea typeface="Lucida Sans Unicode" charset="0"/>
                          <a:cs typeface="Lucida Sans Unicode" charset="0"/>
                        </a:rPr>
                        <a:t></a:t>
                      </a:r>
                      <a:r>
                        <a:rPr kumimoji="0" lang="en-US" altLang="ru-RU" sz="1800" b="0" i="0" u="none" strike="noStrike" cap="none" normalizeH="0" baseline="0" smtClean="0">
                          <a:ln>
                            <a:noFill/>
                          </a:ln>
                          <a:solidFill>
                            <a:srgbClr val="000000"/>
                          </a:solidFill>
                          <a:effectLst/>
                          <a:latin typeface="Arial" charset="0"/>
                          <a:ea typeface="Lucida Sans Unicode" charset="0"/>
                          <a:cs typeface="Lucida Sans Unicode" charset="0"/>
                        </a:rPr>
                        <a:t> </a:t>
                      </a:r>
                      <a:r>
                        <a:rPr kumimoji="0" lang="ru-RU" altLang="ru-RU" sz="1800" b="0" i="0" u="none" strike="noStrike" cap="none" normalizeH="0" baseline="0" smtClean="0">
                          <a:ln>
                            <a:noFill/>
                          </a:ln>
                          <a:solidFill>
                            <a:srgbClr val="000000"/>
                          </a:solidFill>
                          <a:effectLst/>
                          <a:latin typeface="Arial" charset="0"/>
                          <a:ea typeface="Lucida Sans Unicode" charset="0"/>
                          <a:cs typeface="Lucida Sans Unicode" charset="0"/>
                        </a:rPr>
                        <a:t>Имя</a:t>
                      </a:r>
                    </a:p>
                  </a:txBody>
                  <a:tcPr marT="101088"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10001"/>
                  </a:ext>
                </a:extLst>
              </a:tr>
              <a:tr h="460375">
                <a:tc>
                  <a:txBody>
                    <a:bodyPr/>
                    <a:lstStyle/>
                    <a:p>
                      <a:pPr marL="0" marR="0" lvl="0" indent="0" algn="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Lucida 24pt Orange </a:t>
                      </a:r>
                      <a:r>
                        <a:rPr kumimoji="0" lang="en-US" altLang="ru-RU" sz="1800" b="0" i="0" u="none" strike="noStrike" cap="none" normalizeH="0" baseline="0" dirty="0" smtClean="0">
                          <a:ln>
                            <a:noFill/>
                          </a:ln>
                          <a:solidFill>
                            <a:srgbClr val="000000"/>
                          </a:solidFill>
                          <a:effectLst/>
                          <a:latin typeface="Wingdings" charset="2"/>
                          <a:ea typeface="Lucida Sans Unicode" charset="0"/>
                          <a:cs typeface="Lucida Sans Unicode" charset="0"/>
                        </a:rPr>
                        <a:t></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449263" rtl="0" eaLnBrk="1" fontAlgn="base" latinLnBrk="0" hangingPunct="1">
                        <a:lnSpc>
                          <a:spcPct val="6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2400" b="0" i="0" u="none" strike="noStrike" cap="none" normalizeH="0" baseline="0" dirty="0" err="1" smtClean="0">
                          <a:ln>
                            <a:noFill/>
                          </a:ln>
                          <a:solidFill>
                            <a:srgbClr val="F5C201"/>
                          </a:solidFill>
                          <a:effectLst/>
                          <a:latin typeface="Lucida Console" pitchFamily="49" charset="0"/>
                          <a:ea typeface="Lucida Sans Unicode" charset="0"/>
                          <a:cs typeface="Lucida Sans Unicode" charset="0"/>
                        </a:rPr>
                        <a:t>Пупкин</a:t>
                      </a:r>
                      <a:r>
                        <a:rPr kumimoji="0" lang="ru-RU" altLang="ru-RU" sz="2400" b="0" i="0" u="none" strike="noStrike" cap="none" normalizeH="0" baseline="0" dirty="0" smtClean="0">
                          <a:ln>
                            <a:noFill/>
                          </a:ln>
                          <a:solidFill>
                            <a:srgbClr val="F5C201"/>
                          </a:solidFill>
                          <a:effectLst/>
                          <a:latin typeface="Lucida Console" pitchFamily="49" charset="0"/>
                          <a:ea typeface="Lucida Sans Unicode" charset="0"/>
                          <a:cs typeface="Lucida Sans Unicode" charset="0"/>
                        </a:rPr>
                        <a:t> и Ко</a:t>
                      </a:r>
                    </a:p>
                  </a:txBody>
                  <a:tcPr marT="192023"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tc>
                  <a:txBody>
                    <a:bodyPr/>
                    <a:lstStyle/>
                    <a:p>
                      <a:pPr marL="282575" marR="0" lvl="0" indent="-282575" algn="l" defTabSz="449263" rtl="0" eaLnBrk="1" fontAlgn="base" latinLnBrk="0" hangingPunct="1">
                        <a:lnSpc>
                          <a:spcPct val="87000"/>
                        </a:lnSpc>
                        <a:spcBef>
                          <a:spcPct val="0"/>
                        </a:spcBef>
                        <a:spcAft>
                          <a:spcPct val="0"/>
                        </a:spcAft>
                        <a:buClr>
                          <a:srgbClr val="000000"/>
                        </a:buClr>
                        <a:buSzPct val="100000"/>
                        <a:buFont typeface="Wingdings" charset="2"/>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pPr>
                      <a:r>
                        <a:rPr kumimoji="0" lang="ru-RU" altLang="ru-RU" sz="1800" b="0" i="0" u="none" strike="noStrike" cap="none" normalizeH="0" baseline="0" smtClean="0">
                          <a:ln>
                            <a:noFill/>
                          </a:ln>
                          <a:solidFill>
                            <a:srgbClr val="000000"/>
                          </a:solidFill>
                          <a:effectLst/>
                          <a:latin typeface="Arial" charset="0"/>
                          <a:ea typeface="Lucida Sans Unicode" charset="0"/>
                          <a:cs typeface="Lucida Sans Unicode" charset="0"/>
                        </a:rPr>
                        <a:t>Компания</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642938">
                <a:tc>
                  <a:txBody>
                    <a:bodyPr/>
                    <a:lstStyle/>
                    <a:p>
                      <a:pPr marL="0" marR="0" lvl="0" indent="0" algn="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smtClean="0">
                          <a:ln>
                            <a:noFill/>
                          </a:ln>
                          <a:solidFill>
                            <a:srgbClr val="000000"/>
                          </a:solidFill>
                          <a:effectLst/>
                          <a:latin typeface="Arial" charset="0"/>
                          <a:ea typeface="Lucida Sans Unicode" charset="0"/>
                          <a:cs typeface="Lucida Sans Unicode" charset="0"/>
                        </a:rPr>
                        <a:t>Times Roman 18pt </a:t>
                      </a:r>
                      <a:r>
                        <a:rPr kumimoji="0" lang="en-US" altLang="ru-RU" sz="1800" b="0" i="0" u="none" strike="noStrike" cap="none" normalizeH="0" baseline="0" smtClean="0">
                          <a:ln>
                            <a:noFill/>
                          </a:ln>
                          <a:solidFill>
                            <a:srgbClr val="000000"/>
                          </a:solidFill>
                          <a:effectLst/>
                          <a:latin typeface="Wingdings" charset="2"/>
                          <a:ea typeface="Lucida Sans Unicode" charset="0"/>
                          <a:cs typeface="Lucida Sans Unicode" charset="0"/>
                        </a:rPr>
                        <a:t></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0" marR="0" lvl="0" indent="0" algn="l" defTabSz="449263" rtl="0" eaLnBrk="1" fontAlgn="base" latinLnBrk="0" hangingPunct="1">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0" i="0" u="none" strike="noStrike" cap="none" normalizeH="0" baseline="0" dirty="0" smtClean="0">
                          <a:ln>
                            <a:noFill/>
                          </a:ln>
                          <a:solidFill>
                            <a:srgbClr val="000000"/>
                          </a:solidFill>
                          <a:effectLst/>
                          <a:latin typeface="Times New Roman" pitchFamily="16" charset="0"/>
                          <a:cs typeface="Times New Roman" pitchFamily="16" charset="0"/>
                        </a:rPr>
                        <a:t>Село </a:t>
                      </a:r>
                      <a:r>
                        <a:rPr kumimoji="0" lang="ru-RU" altLang="ru-RU" sz="1800" b="0" i="0" u="none" strike="noStrike" cap="none" normalizeH="0" baseline="0" dirty="0" err="1" smtClean="0">
                          <a:ln>
                            <a:noFill/>
                          </a:ln>
                          <a:solidFill>
                            <a:srgbClr val="000000"/>
                          </a:solidFill>
                          <a:effectLst/>
                          <a:latin typeface="Times New Roman" pitchFamily="16" charset="0"/>
                          <a:cs typeface="Times New Roman" pitchFamily="16" charset="0"/>
                        </a:rPr>
                        <a:t>Закукуевка</a:t>
                      </a:r>
                      <a:r>
                        <a:rPr kumimoji="0" lang="ru-RU" altLang="ru-RU" sz="1800" b="0" i="0" u="none" strike="noStrike" cap="none" normalizeH="0" baseline="0" dirty="0" smtClean="0">
                          <a:ln>
                            <a:noFill/>
                          </a:ln>
                          <a:solidFill>
                            <a:srgbClr val="000000"/>
                          </a:solidFill>
                          <a:effectLst/>
                          <a:latin typeface="Times New Roman" pitchFamily="16" charset="0"/>
                          <a:cs typeface="Times New Roman" pitchFamily="16" charset="0"/>
                        </a:rPr>
                        <a:t>, ул. </a:t>
                      </a:r>
                      <a:r>
                        <a:rPr kumimoji="0" lang="ru-RU" altLang="ru-RU" sz="1800" b="0" i="0" u="none" strike="noStrike" cap="none" normalizeH="0" baseline="0" dirty="0" err="1" smtClean="0">
                          <a:ln>
                            <a:noFill/>
                          </a:ln>
                          <a:solidFill>
                            <a:srgbClr val="000000"/>
                          </a:solidFill>
                          <a:effectLst/>
                          <a:latin typeface="Times New Roman" pitchFamily="16" charset="0"/>
                          <a:cs typeface="Times New Roman" pitchFamily="16" charset="0"/>
                        </a:rPr>
                        <a:t>Задворная</a:t>
                      </a:r>
                      <a:r>
                        <a:rPr kumimoji="0" lang="ru-RU" altLang="ru-RU" sz="1800" b="0" i="0" u="none" strike="noStrike" cap="none" normalizeH="0" baseline="0" dirty="0" smtClean="0">
                          <a:ln>
                            <a:noFill/>
                          </a:ln>
                          <a:solidFill>
                            <a:srgbClr val="000000"/>
                          </a:solidFill>
                          <a:effectLst/>
                          <a:latin typeface="Times New Roman" pitchFamily="16" charset="0"/>
                          <a:cs typeface="Times New Roman" pitchFamily="16" charset="0"/>
                        </a:rPr>
                        <a:t>, 42</a:t>
                      </a:r>
                    </a:p>
                  </a:txBody>
                  <a:tcPr marT="810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282575" marR="0" lvl="0" indent="-282575" algn="l" defTabSz="449263" rtl="0" eaLnBrk="1" fontAlgn="base" latinLnBrk="0" hangingPunct="1">
                        <a:lnSpc>
                          <a:spcPct val="87000"/>
                        </a:lnSpc>
                        <a:spcBef>
                          <a:spcPct val="0"/>
                        </a:spcBef>
                        <a:spcAft>
                          <a:spcPct val="0"/>
                        </a:spcAft>
                        <a:buClr>
                          <a:srgbClr val="000000"/>
                        </a:buClr>
                        <a:buSzPct val="100000"/>
                        <a:buFont typeface="Wingdings" charset="2"/>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pPr>
                      <a:r>
                        <a:rPr kumimoji="0" lang="ru-RU"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Адрес</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10003"/>
                  </a:ext>
                </a:extLst>
              </a:tr>
              <a:tr h="368300">
                <a:tc>
                  <a:txBody>
                    <a:bodyPr/>
                    <a:lstStyle/>
                    <a:p>
                      <a:pPr marL="0" marR="0" lvl="0" indent="0" algn="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smtClean="0">
                          <a:ln>
                            <a:noFill/>
                          </a:ln>
                          <a:solidFill>
                            <a:srgbClr val="000000"/>
                          </a:solidFill>
                          <a:effectLst/>
                          <a:latin typeface="Arial" charset="0"/>
                          <a:ea typeface="Lucida Sans Unicode" charset="0"/>
                          <a:cs typeface="Lucida Sans Unicode" charset="0"/>
                        </a:rPr>
                        <a:t>Times Roman Bold 18pt </a:t>
                      </a:r>
                      <a:r>
                        <a:rPr kumimoji="0" lang="en-US" altLang="ru-RU" sz="1800" b="0" i="0" u="none" strike="noStrike" cap="none" normalizeH="0" baseline="0" smtClean="0">
                          <a:ln>
                            <a:noFill/>
                          </a:ln>
                          <a:solidFill>
                            <a:srgbClr val="000000"/>
                          </a:solidFill>
                          <a:effectLst/>
                          <a:latin typeface="Wingdings" charset="2"/>
                          <a:ea typeface="Lucida Sans Unicode" charset="0"/>
                          <a:cs typeface="Lucida Sans Unicode" charset="0"/>
                        </a:rPr>
                        <a:t></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449263" rtl="0" eaLnBrk="1" fontAlgn="base" latinLnBrk="0" hangingPunct="1">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1" i="0" u="none" strike="noStrike" cap="none" normalizeH="0" baseline="0" smtClean="0">
                          <a:ln>
                            <a:noFill/>
                          </a:ln>
                          <a:solidFill>
                            <a:srgbClr val="000000"/>
                          </a:solidFill>
                          <a:effectLst/>
                          <a:latin typeface="Times New Roman" pitchFamily="16" charset="0"/>
                          <a:cs typeface="Times New Roman" pitchFamily="16" charset="0"/>
                        </a:rPr>
                        <a:t>22333</a:t>
                      </a:r>
                    </a:p>
                  </a:txBody>
                  <a:tcPr marT="810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tc>
                  <a:txBody>
                    <a:bodyPr/>
                    <a:lstStyle/>
                    <a:p>
                      <a:pPr marL="282575" marR="0" lvl="0" indent="-282575" algn="l" defTabSz="449263" rtl="0" eaLnBrk="1" fontAlgn="base" latinLnBrk="0" hangingPunct="1">
                        <a:lnSpc>
                          <a:spcPct val="87000"/>
                        </a:lnSpc>
                        <a:spcBef>
                          <a:spcPct val="0"/>
                        </a:spcBef>
                        <a:spcAft>
                          <a:spcPct val="0"/>
                        </a:spcAft>
                        <a:buClr>
                          <a:srgbClr val="000000"/>
                        </a:buClr>
                        <a:buSzPct val="100000"/>
                        <a:buFont typeface="Wingdings" charset="2"/>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pPr>
                      <a:r>
                        <a:rPr kumimoji="0" lang="ru-RU"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Индекс</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r h="368300">
                <a:tc>
                  <a:txBody>
                    <a:bodyPr/>
                    <a:lstStyle/>
                    <a:p>
                      <a:pPr marL="0" marR="0" lvl="0" indent="0" algn="r" defTabSz="449263" rtl="0" eaLnBrk="1" fontAlgn="base" latinLnBrk="0" hangingPunct="1">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smtClean="0">
                          <a:ln>
                            <a:noFill/>
                          </a:ln>
                          <a:solidFill>
                            <a:srgbClr val="000000"/>
                          </a:solidFill>
                          <a:effectLst/>
                          <a:latin typeface="Arial" charset="0"/>
                          <a:ea typeface="Lucida Sans Unicode" charset="0"/>
                          <a:cs typeface="Lucida Sans Unicode" charset="0"/>
                        </a:rPr>
                        <a:t>Times Roman Bold 18pt </a:t>
                      </a:r>
                      <a:r>
                        <a:rPr kumimoji="0" lang="en-US" altLang="ru-RU" sz="1800" b="0" i="0" u="none" strike="noStrike" cap="none" normalizeH="0" baseline="0" smtClean="0">
                          <a:ln>
                            <a:noFill/>
                          </a:ln>
                          <a:solidFill>
                            <a:srgbClr val="000000"/>
                          </a:solidFill>
                          <a:effectLst/>
                          <a:latin typeface="Wingdings" charset="2"/>
                          <a:ea typeface="Lucida Sans Unicode" charset="0"/>
                          <a:cs typeface="Lucida Sans Unicode" charset="0"/>
                        </a:rPr>
                        <a:t></a:t>
                      </a:r>
                    </a:p>
                  </a:txBody>
                  <a:tcPr marT="9212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0" marR="0" lvl="0" indent="0" algn="l" defTabSz="449263" rtl="0" eaLnBrk="1" fontAlgn="base" latinLnBrk="0" hangingPunct="1">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ru-RU" altLang="ru-RU" sz="1800" b="1" i="0" u="none" strike="noStrike" cap="none" normalizeH="0" baseline="0" smtClean="0">
                          <a:ln>
                            <a:noFill/>
                          </a:ln>
                          <a:solidFill>
                            <a:srgbClr val="000000"/>
                          </a:solidFill>
                          <a:effectLst/>
                          <a:latin typeface="Times New Roman" pitchFamily="16" charset="0"/>
                          <a:cs typeface="Times New Roman" pitchFamily="16" charset="0"/>
                        </a:rPr>
                        <a:t>Третий мир</a:t>
                      </a:r>
                    </a:p>
                  </a:txBody>
                  <a:tcPr marT="810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tc>
                  <a:txBody>
                    <a:bodyPr/>
                    <a:lstStyle/>
                    <a:p>
                      <a:pPr marL="0" marR="0" lvl="0" indent="0" algn="l" defTabSz="449263" rtl="0" eaLnBrk="1" fontAlgn="base" latinLnBrk="0" hangingPunct="1">
                        <a:lnSpc>
                          <a:spcPct val="84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ru-RU" sz="1800" b="0" i="0" u="none" strike="noStrike" cap="none" normalizeH="0" baseline="0" dirty="0" smtClean="0">
                          <a:ln>
                            <a:noFill/>
                          </a:ln>
                          <a:solidFill>
                            <a:srgbClr val="000000"/>
                          </a:solidFill>
                          <a:effectLst/>
                          <a:latin typeface="Wingdings" charset="2"/>
                          <a:ea typeface="Lucida Sans Unicode" charset="0"/>
                          <a:cs typeface="Lucida Sans Unicode" charset="0"/>
                        </a:rPr>
                        <a:t></a:t>
                      </a:r>
                      <a:r>
                        <a:rPr kumimoji="0" lang="en-US"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 </a:t>
                      </a:r>
                      <a:r>
                        <a:rPr kumimoji="0" lang="ru-RU" altLang="ru-RU" sz="1800" b="0" i="0" u="none" strike="noStrike" cap="none" normalizeH="0" baseline="0" dirty="0" smtClean="0">
                          <a:ln>
                            <a:noFill/>
                          </a:ln>
                          <a:solidFill>
                            <a:srgbClr val="000000"/>
                          </a:solidFill>
                          <a:effectLst/>
                          <a:latin typeface="Arial" charset="0"/>
                          <a:ea typeface="Lucida Sans Unicode" charset="0"/>
                          <a:cs typeface="Lucida Sans Unicode" charset="0"/>
                        </a:rPr>
                        <a:t>Страна</a:t>
                      </a:r>
                    </a:p>
                  </a:txBody>
                  <a:tcPr marT="101088"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10005"/>
                  </a:ext>
                </a:extLst>
              </a:tr>
            </a:tbl>
          </a:graphicData>
        </a:graphic>
      </p:graphicFrame>
      <p:sp>
        <p:nvSpPr>
          <p:cNvPr id="7" name="Text Box 69"/>
          <p:cNvSpPr txBox="1">
            <a:spLocks noChangeArrowheads="1"/>
          </p:cNvSpPr>
          <p:nvPr/>
        </p:nvSpPr>
        <p:spPr bwMode="auto">
          <a:xfrm>
            <a:off x="899592" y="6041221"/>
            <a:ext cx="7272337" cy="368300"/>
          </a:xfrm>
          <a:prstGeom prst="rect">
            <a:avLst/>
          </a:prstGeom>
          <a:gradFill rotWithShape="0">
            <a:gsLst>
              <a:gs pos="0">
                <a:srgbClr val="FFF8C5"/>
              </a:gs>
              <a:gs pos="100000">
                <a:srgbClr val="FFEF6E"/>
              </a:gs>
            </a:gsLst>
            <a:lin ang="16200000" scaled="1"/>
          </a:gradFill>
          <a:ln w="12600">
            <a:solidFill>
              <a:srgbClr val="F5C1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algn="ctr" eaLnBrk="1" hangingPunct="1">
              <a:buClrTx/>
              <a:buFontTx/>
              <a:buNone/>
            </a:pPr>
            <a:r>
              <a:rPr lang="ru-RU" altLang="ru-RU">
                <a:solidFill>
                  <a:srgbClr val="000000"/>
                </a:solidFill>
              </a:rPr>
              <a:t>Разметка идентифицирует элементы документа</a:t>
            </a:r>
          </a:p>
        </p:txBody>
      </p:sp>
    </p:spTree>
    <p:extLst>
      <p:ext uri="{BB962C8B-B14F-4D97-AF65-F5344CB8AC3E}">
        <p14:creationId xmlns:p14="http://schemas.microsoft.com/office/powerpoint/2010/main" val="12915892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a:t>
            </a:r>
            <a:r>
              <a:rPr lang="en-US" dirty="0"/>
              <a:t>XSD</a:t>
            </a:r>
            <a:endParaRPr lang="uk-UA" dirty="0"/>
          </a:p>
        </p:txBody>
      </p:sp>
      <p:sp>
        <p:nvSpPr>
          <p:cNvPr id="3" name="Объект 2"/>
          <p:cNvSpPr>
            <a:spLocks noGrp="1"/>
          </p:cNvSpPr>
          <p:nvPr>
            <p:ph idx="1"/>
          </p:nvPr>
        </p:nvSpPr>
        <p:spPr/>
        <p:txBody>
          <a:bodyPr>
            <a:normAutofit fontScale="85000" lnSpcReduction="10000"/>
          </a:bodyPr>
          <a:lstStyle/>
          <a:p>
            <a:r>
              <a:rPr lang="ru-RU" dirty="0"/>
              <a:t>XML схема это XML документ, который описывает структуру XML </a:t>
            </a:r>
            <a:r>
              <a:rPr lang="ru-RU" dirty="0" smtClean="0"/>
              <a:t>документов</a:t>
            </a:r>
            <a:endParaRPr lang="en-US" dirty="0"/>
          </a:p>
          <a:p>
            <a:r>
              <a:rPr lang="ru-RU" dirty="0" smtClean="0"/>
              <a:t>XSD </a:t>
            </a:r>
            <a:r>
              <a:rPr lang="ru-RU" dirty="0"/>
              <a:t>документ это совокупность определений типов и объявлений </a:t>
            </a:r>
            <a:r>
              <a:rPr lang="ru-RU" dirty="0" smtClean="0"/>
              <a:t>элементов.</a:t>
            </a:r>
            <a:endParaRPr lang="en-US" dirty="0" smtClean="0"/>
          </a:p>
          <a:p>
            <a:r>
              <a:rPr lang="ru-RU" dirty="0" smtClean="0"/>
              <a:t>XML </a:t>
            </a:r>
            <a:r>
              <a:rPr lang="ru-RU" dirty="0"/>
              <a:t>документ удовлетворяющий некоторой схеме является валидным XML документом относительно данной схемы.</a:t>
            </a:r>
          </a:p>
          <a:p>
            <a:r>
              <a:rPr lang="ru-RU" dirty="0" smtClean="0"/>
              <a:t>Стандарт</a:t>
            </a:r>
            <a:r>
              <a:rPr lang="en-US" dirty="0" smtClean="0"/>
              <a:t> </a:t>
            </a:r>
            <a:r>
              <a:rPr lang="ru-RU" dirty="0" smtClean="0"/>
              <a:t>задает:</a:t>
            </a:r>
            <a:r>
              <a:rPr lang="en-US" dirty="0"/>
              <a:t> </a:t>
            </a:r>
            <a:r>
              <a:rPr lang="en-US" sz="2400" dirty="0" smtClean="0"/>
              <a:t>[</a:t>
            </a:r>
            <a:r>
              <a:rPr lang="en-US" sz="2400" dirty="0"/>
              <a:t>https://</a:t>
            </a:r>
            <a:r>
              <a:rPr lang="en-US" sz="2400" dirty="0" smtClean="0"/>
              <a:t>www.w3.org/XML/Schema]</a:t>
            </a:r>
            <a:r>
              <a:rPr lang="ru-RU" sz="2400" dirty="0"/>
              <a:t> (</a:t>
            </a:r>
            <a:r>
              <a:rPr lang="ru-RU" sz="2400" dirty="0" err="1"/>
              <a:t>англ</a:t>
            </a:r>
            <a:r>
              <a:rPr lang="ru-RU" sz="2400" dirty="0"/>
              <a:t>)</a:t>
            </a:r>
            <a:endParaRPr lang="ru-RU" dirty="0"/>
          </a:p>
          <a:p>
            <a:pPr lvl="1"/>
            <a:r>
              <a:rPr lang="ru-RU" dirty="0"/>
              <a:t>Основные сведения</a:t>
            </a:r>
          </a:p>
          <a:p>
            <a:pPr lvl="1"/>
            <a:r>
              <a:rPr lang="ru-RU" dirty="0"/>
              <a:t>Структуры</a:t>
            </a:r>
          </a:p>
          <a:p>
            <a:pPr lvl="1"/>
            <a:r>
              <a:rPr lang="ru-RU" dirty="0"/>
              <a:t>Типы </a:t>
            </a:r>
            <a:r>
              <a:rPr lang="ru-RU" dirty="0" smtClean="0"/>
              <a:t>данных</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50</a:t>
            </a:fld>
            <a:endParaRPr lang="ru-RU"/>
          </a:p>
        </p:txBody>
      </p:sp>
    </p:spTree>
    <p:extLst>
      <p:ext uri="{BB962C8B-B14F-4D97-AF65-F5344CB8AC3E}">
        <p14:creationId xmlns:p14="http://schemas.microsoft.com/office/powerpoint/2010/main" val="38041059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p:txBody>
          <a:bodyPr/>
          <a:lstStyle/>
          <a:p>
            <a:r>
              <a:rPr lang="uk-UA" dirty="0"/>
              <a:t>Схема </a:t>
            </a:r>
            <a:r>
              <a:rPr lang="en-US" dirty="0"/>
              <a:t>XML</a:t>
            </a:r>
            <a:endParaRPr lang="uk-UA" dirty="0"/>
          </a:p>
        </p:txBody>
      </p:sp>
      <p:sp>
        <p:nvSpPr>
          <p:cNvPr id="15" name="Объект 14"/>
          <p:cNvSpPr>
            <a:spLocks noGrp="1"/>
          </p:cNvSpPr>
          <p:nvPr>
            <p:ph idx="1"/>
          </p:nvPr>
        </p:nvSpPr>
        <p:spPr/>
        <p:txBody>
          <a:bodyPr>
            <a:normAutofit/>
          </a:bodyPr>
          <a:lstStyle/>
          <a:p>
            <a:r>
              <a:rPr lang="ru-RU" dirty="0" smtClean="0"/>
              <a:t>Записывается как документ XML</a:t>
            </a:r>
          </a:p>
          <a:p>
            <a:r>
              <a:rPr lang="ru-RU" dirty="0"/>
              <a:t>Его элементы </a:t>
            </a:r>
            <a:r>
              <a:rPr lang="ru-RU" dirty="0" smtClean="0"/>
              <a:t>называют</a:t>
            </a:r>
            <a:r>
              <a:rPr lang="en-US" dirty="0" smtClean="0"/>
              <a:t> </a:t>
            </a:r>
            <a:r>
              <a:rPr lang="ru-RU" dirty="0" smtClean="0"/>
              <a:t>компонентами (</a:t>
            </a:r>
            <a:r>
              <a:rPr lang="en-US" dirty="0" smtClean="0"/>
              <a:t>components</a:t>
            </a:r>
            <a:r>
              <a:rPr lang="ru-RU" dirty="0" smtClean="0"/>
              <a:t>), </a:t>
            </a:r>
            <a:r>
              <a:rPr lang="ru-RU" dirty="0"/>
              <a:t>чтобы отличить их от элементов </a:t>
            </a:r>
            <a:r>
              <a:rPr lang="ru-RU" dirty="0" smtClean="0"/>
              <a:t>описываемого документа </a:t>
            </a:r>
            <a:r>
              <a:rPr lang="ru-RU" dirty="0"/>
              <a:t>XML. </a:t>
            </a:r>
            <a:endParaRPr lang="ru-RU" dirty="0" smtClean="0"/>
          </a:p>
          <a:p>
            <a:r>
              <a:rPr lang="ru-RU" dirty="0" smtClean="0"/>
              <a:t>Корневой </a:t>
            </a:r>
            <a:r>
              <a:rPr lang="ru-RU" dirty="0"/>
              <a:t>компонент схемы носит имя </a:t>
            </a:r>
            <a:r>
              <a:rPr lang="en-US" b="1" dirty="0" smtClean="0"/>
              <a:t>&lt;schema&gt;</a:t>
            </a:r>
            <a:endParaRPr lang="ru-RU" b="1" dirty="0" smtClean="0"/>
          </a:p>
          <a:p>
            <a:r>
              <a:rPr lang="ru-RU" dirty="0" smtClean="0"/>
              <a:t>Существует </a:t>
            </a:r>
            <a:r>
              <a:rPr lang="ru-RU" dirty="0"/>
              <a:t>13 типов компонентов</a:t>
            </a:r>
            <a:endParaRPr lang="en-US" b="1"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51</a:t>
            </a:fld>
            <a:endParaRPr lang="ru-RU"/>
          </a:p>
        </p:txBody>
      </p:sp>
    </p:spTree>
    <p:extLst>
      <p:ext uri="{BB962C8B-B14F-4D97-AF65-F5344CB8AC3E}">
        <p14:creationId xmlns:p14="http://schemas.microsoft.com/office/powerpoint/2010/main" val="18410269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Компоненты</a:t>
            </a:r>
            <a:endParaRPr lang="ru-RU" dirty="0"/>
          </a:p>
        </p:txBody>
      </p:sp>
      <p:sp>
        <p:nvSpPr>
          <p:cNvPr id="3" name="Content Placeholder 2"/>
          <p:cNvSpPr>
            <a:spLocks noGrp="1"/>
          </p:cNvSpPr>
          <p:nvPr>
            <p:ph idx="1"/>
          </p:nvPr>
        </p:nvSpPr>
        <p:spPr/>
        <p:txBody>
          <a:bodyPr>
            <a:normAutofit fontScale="92500"/>
          </a:bodyPr>
          <a:lstStyle/>
          <a:p>
            <a:r>
              <a:rPr lang="ru-RU" dirty="0" smtClean="0"/>
              <a:t>Наиболее важные компоненты определяют</a:t>
            </a:r>
          </a:p>
          <a:p>
            <a:pPr lvl="1"/>
            <a:r>
              <a:rPr lang="ru-RU" dirty="0" smtClean="0"/>
              <a:t>Простые типы</a:t>
            </a:r>
          </a:p>
          <a:p>
            <a:pPr lvl="1"/>
            <a:r>
              <a:rPr lang="ru-RU" dirty="0" smtClean="0"/>
              <a:t>Сложные типы</a:t>
            </a:r>
          </a:p>
          <a:p>
            <a:pPr lvl="1"/>
            <a:r>
              <a:rPr lang="ru-RU" dirty="0" smtClean="0"/>
              <a:t>Элементы</a:t>
            </a:r>
          </a:p>
          <a:p>
            <a:pPr lvl="1"/>
            <a:r>
              <a:rPr lang="ru-RU" dirty="0" smtClean="0"/>
              <a:t>Атрибуты</a:t>
            </a:r>
          </a:p>
          <a:p>
            <a:pPr lvl="1"/>
            <a:endParaRPr lang="ru-RU" dirty="0"/>
          </a:p>
          <a:p>
            <a:r>
              <a:rPr lang="ru-RU" dirty="0" smtClean="0"/>
              <a:t>Необходимо соответствие между типами в схеме</a:t>
            </a:r>
            <a:r>
              <a:rPr lang="en-US" dirty="0" smtClean="0"/>
              <a:t> </a:t>
            </a:r>
            <a:r>
              <a:rPr lang="ru-RU" dirty="0" smtClean="0"/>
              <a:t>и типами языка программирования</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52</a:t>
            </a:fld>
            <a:endParaRPr lang="ru-RU"/>
          </a:p>
        </p:txBody>
      </p:sp>
    </p:spTree>
    <p:extLst>
      <p:ext uri="{BB962C8B-B14F-4D97-AF65-F5344CB8AC3E}">
        <p14:creationId xmlns:p14="http://schemas.microsoft.com/office/powerpoint/2010/main" val="2228415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Компоненты</a:t>
            </a:r>
          </a:p>
        </p:txBody>
      </p:sp>
      <p:sp>
        <p:nvSpPr>
          <p:cNvPr id="8" name="Content Placeholder 7"/>
          <p:cNvSpPr>
            <a:spLocks noGrp="1"/>
          </p:cNvSpPr>
          <p:nvPr>
            <p:ph idx="1"/>
          </p:nvPr>
        </p:nvSpPr>
        <p:spPr/>
        <p:txBody>
          <a:bodyPr/>
          <a:lstStyle/>
          <a:p>
            <a:r>
              <a:rPr lang="ru-RU" b="1" dirty="0"/>
              <a:t>Простыми</a:t>
            </a:r>
            <a:r>
              <a:rPr lang="ru-RU" dirty="0"/>
              <a:t> (</a:t>
            </a:r>
            <a:r>
              <a:rPr lang="ru-RU" dirty="0" err="1"/>
              <a:t>simple</a:t>
            </a:r>
            <a:r>
              <a:rPr lang="ru-RU" dirty="0" smtClean="0"/>
              <a:t>) элементами </a:t>
            </a:r>
            <a:r>
              <a:rPr lang="ru-RU" dirty="0"/>
              <a:t>описываемого документа XML считаются элементы, не </a:t>
            </a:r>
            <a:r>
              <a:rPr lang="ru-RU" dirty="0" smtClean="0"/>
              <a:t>содержащие </a:t>
            </a:r>
            <a:r>
              <a:rPr lang="ru-RU" dirty="0"/>
              <a:t>атрибутов и вложенных </a:t>
            </a:r>
            <a:r>
              <a:rPr lang="ru-RU" dirty="0" smtClean="0"/>
              <a:t>элементов;</a:t>
            </a:r>
          </a:p>
          <a:p>
            <a:r>
              <a:rPr lang="ru-RU" b="1" dirty="0" smtClean="0"/>
              <a:t>Сложные</a:t>
            </a:r>
            <a:r>
              <a:rPr lang="ru-RU" dirty="0" smtClean="0"/>
              <a:t> (</a:t>
            </a:r>
            <a:r>
              <a:rPr lang="ru-RU" dirty="0" err="1"/>
              <a:t>complex</a:t>
            </a:r>
            <a:r>
              <a:rPr lang="ru-RU" dirty="0"/>
              <a:t>) элементы содержат атрибуты и/или вложенные </a:t>
            </a:r>
            <a:r>
              <a:rPr lang="ru-RU" dirty="0" smtClean="0"/>
              <a:t>элементы.</a:t>
            </a:r>
          </a:p>
          <a:p>
            <a:r>
              <a:rPr lang="ru-RU" dirty="0" smtClean="0"/>
              <a:t>Аналогия в </a:t>
            </a:r>
            <a:r>
              <a:rPr lang="en-US" dirty="0" smtClean="0"/>
              <a:t>Java – </a:t>
            </a:r>
            <a:r>
              <a:rPr lang="ru-RU" dirty="0" smtClean="0"/>
              <a:t>примитивные типы и классы.</a:t>
            </a:r>
            <a:endParaRPr lang="ru-RU" dirty="0"/>
          </a:p>
        </p:txBody>
      </p:sp>
      <p:sp>
        <p:nvSpPr>
          <p:cNvPr id="5" name="Footer Placeholder 4"/>
          <p:cNvSpPr>
            <a:spLocks noGrp="1"/>
          </p:cNvSpPr>
          <p:nvPr>
            <p:ph type="ftr" sz="quarter" idx="11"/>
          </p:nvPr>
        </p:nvSpPr>
        <p:spPr/>
        <p:txBody>
          <a:bodyPr/>
          <a:lstStyle/>
          <a:p>
            <a:r>
              <a:rPr lang="ru-RU" smtClean="0"/>
              <a:t>Мищеряков Ю.В. доц. каф. СТ</a:t>
            </a:r>
            <a:endParaRPr lang="ru-RU"/>
          </a:p>
        </p:txBody>
      </p:sp>
      <p:sp>
        <p:nvSpPr>
          <p:cNvPr id="6" name="Slide Number Placeholder 5"/>
          <p:cNvSpPr>
            <a:spLocks noGrp="1"/>
          </p:cNvSpPr>
          <p:nvPr>
            <p:ph type="sldNum" sz="quarter" idx="12"/>
          </p:nvPr>
        </p:nvSpPr>
        <p:spPr/>
        <p:txBody>
          <a:bodyPr/>
          <a:lstStyle/>
          <a:p>
            <a:fld id="{C6690285-930E-402B-82BF-951CF32E4894}" type="slidenum">
              <a:rPr lang="ru-RU" smtClean="0"/>
              <a:t>53</a:t>
            </a:fld>
            <a:endParaRPr lang="ru-RU"/>
          </a:p>
        </p:txBody>
      </p:sp>
    </p:spTree>
    <p:extLst>
      <p:ext uri="{BB962C8B-B14F-4D97-AF65-F5344CB8AC3E}">
        <p14:creationId xmlns:p14="http://schemas.microsoft.com/office/powerpoint/2010/main" val="2671097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Компоненты</a:t>
            </a:r>
          </a:p>
        </p:txBody>
      </p:sp>
      <p:sp>
        <p:nvSpPr>
          <p:cNvPr id="3" name="Content Placeholder 2"/>
          <p:cNvSpPr>
            <a:spLocks noGrp="1"/>
          </p:cNvSpPr>
          <p:nvPr>
            <p:ph idx="1"/>
          </p:nvPr>
        </p:nvSpPr>
        <p:spPr/>
        <p:txBody>
          <a:bodyPr>
            <a:normAutofit lnSpcReduction="10000"/>
          </a:bodyPr>
          <a:lstStyle/>
          <a:p>
            <a:r>
              <a:rPr lang="ru-RU" dirty="0"/>
              <a:t>Компоненты XSD документа (объявления </a:t>
            </a:r>
            <a:r>
              <a:rPr lang="ru-RU" dirty="0">
                <a:solidFill>
                  <a:srgbClr val="2A00FF"/>
                </a:solidFill>
              </a:rPr>
              <a:t>элементов</a:t>
            </a:r>
            <a:r>
              <a:rPr lang="ru-RU" dirty="0"/>
              <a:t>, </a:t>
            </a:r>
            <a:r>
              <a:rPr lang="ru-RU" dirty="0">
                <a:solidFill>
                  <a:srgbClr val="2A00FF"/>
                </a:solidFill>
              </a:rPr>
              <a:t>атрибутов</a:t>
            </a:r>
            <a:r>
              <a:rPr lang="en-US" dirty="0"/>
              <a:t>,</a:t>
            </a:r>
            <a:r>
              <a:rPr lang="ru-RU" dirty="0"/>
              <a:t> </a:t>
            </a:r>
            <a:r>
              <a:rPr lang="ru-RU" dirty="0">
                <a:solidFill>
                  <a:srgbClr val="2A00FF"/>
                </a:solidFill>
              </a:rPr>
              <a:t>типов</a:t>
            </a:r>
            <a:r>
              <a:rPr lang="ru-RU" dirty="0"/>
              <a:t>), которые непосредственно вложены в </a:t>
            </a:r>
            <a:r>
              <a:rPr lang="ru-RU" dirty="0" smtClean="0"/>
              <a:t>компонент </a:t>
            </a:r>
            <a:r>
              <a:rPr lang="en-US" dirty="0" smtClean="0">
                <a:solidFill>
                  <a:srgbClr val="3F7F7F"/>
                </a:solidFill>
                <a:latin typeface="Consolas" panose="020B0609020204030204" pitchFamily="49" charset="0"/>
              </a:rPr>
              <a:t>&lt;schema&gt; </a:t>
            </a:r>
            <a:r>
              <a:rPr lang="ru-RU" dirty="0" smtClean="0"/>
              <a:t>называются </a:t>
            </a:r>
            <a:r>
              <a:rPr lang="ru-RU" b="1" dirty="0">
                <a:solidFill>
                  <a:srgbClr val="FF0000"/>
                </a:solidFill>
              </a:rPr>
              <a:t>глобальными</a:t>
            </a:r>
            <a:r>
              <a:rPr lang="ru-RU" dirty="0">
                <a:solidFill>
                  <a:srgbClr val="FF0000"/>
                </a:solidFill>
              </a:rPr>
              <a:t> </a:t>
            </a:r>
            <a:r>
              <a:rPr lang="ru-RU" dirty="0"/>
              <a:t>компонентами.</a:t>
            </a:r>
            <a:br>
              <a:rPr lang="ru-RU" dirty="0"/>
            </a:br>
            <a:endParaRPr lang="ru-RU" dirty="0" smtClean="0"/>
          </a:p>
          <a:p>
            <a:r>
              <a:rPr lang="ru-RU" dirty="0" smtClean="0"/>
              <a:t>Все </a:t>
            </a:r>
            <a:r>
              <a:rPr lang="ru-RU" dirty="0"/>
              <a:t>остальные компоненты называются </a:t>
            </a:r>
            <a:r>
              <a:rPr lang="ru-RU" b="1" dirty="0">
                <a:solidFill>
                  <a:srgbClr val="FF0000"/>
                </a:solidFill>
              </a:rPr>
              <a:t>локальными</a:t>
            </a:r>
            <a:r>
              <a:rPr lang="ru-RU" dirty="0"/>
              <a:t>.</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54</a:t>
            </a:fld>
            <a:endParaRPr lang="ru-RU"/>
          </a:p>
        </p:txBody>
      </p:sp>
    </p:spTree>
    <p:extLst>
      <p:ext uri="{BB962C8B-B14F-4D97-AF65-F5344CB8AC3E}">
        <p14:creationId xmlns:p14="http://schemas.microsoft.com/office/powerpoint/2010/main" val="29995005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targetNamespace</a:t>
            </a:r>
            <a:endParaRPr lang="ru-RU" dirty="0"/>
          </a:p>
        </p:txBody>
      </p:sp>
      <p:sp>
        <p:nvSpPr>
          <p:cNvPr id="3" name="Content Placeholder 2"/>
          <p:cNvSpPr>
            <a:spLocks noGrp="1"/>
          </p:cNvSpPr>
          <p:nvPr>
            <p:ph idx="1"/>
          </p:nvPr>
        </p:nvSpPr>
        <p:spPr/>
        <p:txBody>
          <a:bodyPr>
            <a:normAutofit/>
          </a:bodyPr>
          <a:lstStyle/>
          <a:p>
            <a:r>
              <a:rPr lang="ru-RU" dirty="0" smtClean="0"/>
              <a:t>Атрибут </a:t>
            </a:r>
            <a:r>
              <a:rPr lang="de-DE" i="1" dirty="0" smtClean="0">
                <a:solidFill>
                  <a:srgbClr val="7F007F"/>
                </a:solidFill>
                <a:latin typeface="Consolas" panose="020B0609020204030204" pitchFamily="49" charset="0"/>
              </a:rPr>
              <a:t>targetNamespace</a:t>
            </a:r>
            <a:r>
              <a:rPr lang="ru-RU" dirty="0" smtClean="0"/>
              <a:t> в XSD декларирует пространство имен, которые определяет схема (имена элементов, атрибутов, типов), это т.н. целевое пространство имен.</a:t>
            </a:r>
            <a:endParaRPr lang="en-US" dirty="0" smtClean="0"/>
          </a:p>
          <a:p>
            <a:pPr lvl="1"/>
            <a:r>
              <a:rPr lang="de-DE" dirty="0" smtClean="0">
                <a:solidFill>
                  <a:srgbClr val="008080"/>
                </a:solidFill>
                <a:latin typeface="Consolas" panose="020B0609020204030204" pitchFamily="49" charset="0"/>
              </a:rPr>
              <a:t>&lt;</a:t>
            </a:r>
            <a:r>
              <a:rPr lang="de-DE" dirty="0">
                <a:solidFill>
                  <a:srgbClr val="3F7F7F"/>
                </a:solidFill>
                <a:latin typeface="Consolas" panose="020B0609020204030204" pitchFamily="49" charset="0"/>
              </a:rPr>
              <a:t>xsd:schema </a:t>
            </a:r>
            <a:r>
              <a:rPr lang="de-DE" dirty="0" smtClean="0">
                <a:solidFill>
                  <a:srgbClr val="7F007F"/>
                </a:solidFill>
                <a:latin typeface="Consolas" panose="020B0609020204030204" pitchFamily="49" charset="0"/>
              </a:rPr>
              <a:t>xmlns:xsd</a:t>
            </a:r>
            <a:r>
              <a:rPr lang="de-DE" dirty="0" smtClean="0">
                <a:solidFill>
                  <a:srgbClr val="000000"/>
                </a:solidFill>
                <a:latin typeface="Consolas" panose="020B0609020204030204" pitchFamily="49" charset="0"/>
              </a:rPr>
              <a:t>=</a:t>
            </a:r>
            <a:r>
              <a:rPr lang="de-DE" i="1" dirty="0" smtClean="0">
                <a:solidFill>
                  <a:srgbClr val="2A00FF"/>
                </a:solidFill>
                <a:latin typeface="Consolas" panose="020B0609020204030204" pitchFamily="49" charset="0"/>
              </a:rPr>
              <a:t>"http</a:t>
            </a:r>
            <a:r>
              <a:rPr lang="de-DE" i="1" dirty="0">
                <a:solidFill>
                  <a:srgbClr val="2A00FF"/>
                </a:solidFill>
                <a:latin typeface="Consolas" panose="020B0609020204030204" pitchFamily="49" charset="0"/>
              </a:rPr>
              <a:t>://</a:t>
            </a:r>
            <a:r>
              <a:rPr lang="de-DE" i="1" dirty="0" smtClean="0">
                <a:solidFill>
                  <a:srgbClr val="2A00FF"/>
                </a:solidFill>
                <a:latin typeface="Consolas" panose="020B0609020204030204" pitchFamily="49" charset="0"/>
              </a:rPr>
              <a:t>www.w3.org/2001/XMLSchema" </a:t>
            </a:r>
            <a:r>
              <a:rPr lang="de-DE" i="1" dirty="0" smtClean="0">
                <a:solidFill>
                  <a:srgbClr val="7F007F"/>
                </a:solidFill>
                <a:latin typeface="Consolas" panose="020B0609020204030204" pitchFamily="49" charset="0"/>
              </a:rPr>
              <a:t>targetNamespace</a:t>
            </a:r>
            <a:r>
              <a:rPr lang="de-DE" i="1" dirty="0" smtClean="0">
                <a:solidFill>
                  <a:srgbClr val="000000"/>
                </a:solidFill>
                <a:latin typeface="Consolas" panose="020B0609020204030204" pitchFamily="49" charset="0"/>
              </a:rPr>
              <a:t>=</a:t>
            </a:r>
            <a:r>
              <a:rPr lang="de-DE" i="1" dirty="0" smtClean="0">
                <a:solidFill>
                  <a:srgbClr val="2A00FF"/>
                </a:solidFill>
                <a:latin typeface="Consolas" panose="020B0609020204030204" pitchFamily="49" charset="0"/>
              </a:rPr>
              <a:t>"</a:t>
            </a:r>
            <a:r>
              <a:rPr lang="en-US" i="1" dirty="0" smtClean="0">
                <a:solidFill>
                  <a:srgbClr val="2A00FF"/>
                </a:solidFill>
                <a:latin typeface="Consolas"/>
              </a:rPr>
              <a:t>http</a:t>
            </a:r>
            <a:r>
              <a:rPr lang="en-US" i="1" dirty="0">
                <a:solidFill>
                  <a:srgbClr val="2A00FF"/>
                </a:solidFill>
                <a:latin typeface="Consolas"/>
              </a:rPr>
              <a:t>://</a:t>
            </a:r>
            <a:r>
              <a:rPr lang="en-US" i="1" dirty="0" smtClean="0">
                <a:solidFill>
                  <a:srgbClr val="2A00FF"/>
                </a:solidFill>
                <a:latin typeface="Consolas"/>
              </a:rPr>
              <a:t>nure.ua/it</a:t>
            </a:r>
            <a:r>
              <a:rPr lang="de-DE" i="1" dirty="0" smtClean="0">
                <a:solidFill>
                  <a:srgbClr val="2A00FF"/>
                </a:solidFill>
                <a:latin typeface="Consolas" panose="020B0609020204030204" pitchFamily="49" charset="0"/>
              </a:rPr>
              <a:t>"</a:t>
            </a:r>
            <a:r>
              <a:rPr lang="en-US" i="1" dirty="0" smtClean="0">
                <a:solidFill>
                  <a:srgbClr val="008080"/>
                </a:solidFill>
                <a:latin typeface="Consolas" panose="020B0609020204030204" pitchFamily="49" charset="0"/>
              </a:rPr>
              <a:t>&gt;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55</a:t>
            </a:fld>
            <a:endParaRPr lang="ru-RU"/>
          </a:p>
        </p:txBody>
      </p:sp>
    </p:spTree>
    <p:extLst>
      <p:ext uri="{BB962C8B-B14F-4D97-AF65-F5344CB8AC3E}">
        <p14:creationId xmlns:p14="http://schemas.microsoft.com/office/powerpoint/2010/main" val="12568458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targetNamespace</a:t>
            </a:r>
            <a:endParaRPr lang="ru-RU" dirty="0"/>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ru-RU" dirty="0"/>
              <a:t>имена </a:t>
            </a:r>
            <a:r>
              <a:rPr lang="ru-RU" dirty="0">
                <a:solidFill>
                  <a:srgbClr val="2A00FF"/>
                </a:solidFill>
              </a:rPr>
              <a:t>элементов</a:t>
            </a:r>
            <a:r>
              <a:rPr lang="ru-RU" dirty="0"/>
              <a:t>/</a:t>
            </a:r>
            <a:r>
              <a:rPr lang="ru-RU" dirty="0">
                <a:solidFill>
                  <a:srgbClr val="2A00FF"/>
                </a:solidFill>
              </a:rPr>
              <a:t>атрибутов/типов</a:t>
            </a:r>
            <a:r>
              <a:rPr lang="ru-RU" dirty="0"/>
              <a:t> </a:t>
            </a:r>
            <a:r>
              <a:rPr lang="en-US" dirty="0"/>
              <a:t>XSD </a:t>
            </a:r>
            <a:r>
              <a:rPr lang="ru-RU" dirty="0"/>
              <a:t>документа,</a:t>
            </a:r>
            <a:r>
              <a:rPr lang="en-US" dirty="0"/>
              <a:t> </a:t>
            </a:r>
            <a:r>
              <a:rPr lang="ru-RU" dirty="0"/>
              <a:t>с префиксом </a:t>
            </a:r>
            <a:r>
              <a:rPr lang="en-US" dirty="0" err="1">
                <a:solidFill>
                  <a:srgbClr val="2A00FF"/>
                </a:solidFill>
              </a:rPr>
              <a:t>xsd</a:t>
            </a:r>
            <a:r>
              <a:rPr lang="en-US" dirty="0">
                <a:solidFill>
                  <a:srgbClr val="2A00FF"/>
                </a:solidFill>
              </a:rPr>
              <a:t> </a:t>
            </a:r>
            <a:r>
              <a:rPr lang="ru-RU" dirty="0"/>
              <a:t>относятся к </a:t>
            </a:r>
            <a:r>
              <a:rPr lang="ru-RU" dirty="0">
                <a:solidFill>
                  <a:srgbClr val="2A00FF"/>
                </a:solidFill>
              </a:rPr>
              <a:t>пространству имен языка </a:t>
            </a:r>
            <a:r>
              <a:rPr lang="en-US" dirty="0">
                <a:solidFill>
                  <a:srgbClr val="2A00FF"/>
                </a:solidFill>
              </a:rPr>
              <a:t>XML </a:t>
            </a:r>
            <a:r>
              <a:rPr lang="ru-RU" dirty="0">
                <a:solidFill>
                  <a:srgbClr val="2A00FF"/>
                </a:solidFill>
              </a:rPr>
              <a:t>схем</a:t>
            </a:r>
          </a:p>
          <a:p>
            <a:pPr marL="457200" indent="-457200">
              <a:buFont typeface="Arial" pitchFamily="34" charset="0"/>
              <a:buChar char="•"/>
            </a:pPr>
            <a:r>
              <a:rPr lang="ru-RU" dirty="0"/>
              <a:t>имена без префиксов</a:t>
            </a:r>
          </a:p>
          <a:p>
            <a:pPr marL="914400" lvl="1" indent="-457200">
              <a:buFont typeface="Arial" pitchFamily="34" charset="0"/>
              <a:buChar char="•"/>
            </a:pPr>
            <a:r>
              <a:rPr lang="ru-RU" dirty="0"/>
              <a:t>объявленные </a:t>
            </a:r>
            <a:r>
              <a:rPr lang="ru-RU" dirty="0">
                <a:solidFill>
                  <a:srgbClr val="FF0000"/>
                </a:solidFill>
              </a:rPr>
              <a:t>глобально – в целевом пространстве</a:t>
            </a:r>
          </a:p>
          <a:p>
            <a:pPr marL="914400" lvl="1" indent="-457200">
              <a:buFont typeface="Arial" pitchFamily="34" charset="0"/>
              <a:buChar char="•"/>
            </a:pPr>
            <a:r>
              <a:rPr lang="ru-RU" dirty="0"/>
              <a:t>объявленные </a:t>
            </a:r>
            <a:r>
              <a:rPr lang="ru-RU" dirty="0">
                <a:solidFill>
                  <a:srgbClr val="FF0000"/>
                </a:solidFill>
              </a:rPr>
              <a:t>локально</a:t>
            </a:r>
            <a:r>
              <a:rPr lang="ru-RU" dirty="0"/>
              <a:t> – </a:t>
            </a:r>
            <a:r>
              <a:rPr lang="ru-RU" dirty="0">
                <a:solidFill>
                  <a:srgbClr val="FF0000"/>
                </a:solidFill>
              </a:rPr>
              <a:t>вне какого либо пространства имен</a:t>
            </a:r>
            <a:r>
              <a:rPr lang="ru-RU" dirty="0"/>
              <a:t> (</a:t>
            </a:r>
            <a:r>
              <a:rPr lang="en-US" i="1" dirty="0">
                <a:solidFill>
                  <a:srgbClr val="FF0000"/>
                </a:solidFill>
              </a:rPr>
              <a:t>null namespace</a:t>
            </a:r>
            <a:r>
              <a:rPr lang="en-US" dirty="0"/>
              <a:t>)</a:t>
            </a:r>
            <a:r>
              <a:rPr lang="ru-RU" dirty="0" smtClean="0"/>
              <a: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56</a:t>
            </a:fld>
            <a:endParaRPr lang="ru-RU"/>
          </a:p>
        </p:txBody>
      </p:sp>
    </p:spTree>
    <p:extLst>
      <p:ext uri="{BB962C8B-B14F-4D97-AF65-F5344CB8AC3E}">
        <p14:creationId xmlns:p14="http://schemas.microsoft.com/office/powerpoint/2010/main" val="34577364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targetNamespace</a:t>
            </a:r>
            <a:endParaRPr lang="ru-RU" dirty="0"/>
          </a:p>
        </p:txBody>
      </p:sp>
      <p:sp>
        <p:nvSpPr>
          <p:cNvPr id="3" name="Content Placeholder 2"/>
          <p:cNvSpPr>
            <a:spLocks noGrp="1"/>
          </p:cNvSpPr>
          <p:nvPr>
            <p:ph idx="1"/>
          </p:nvPr>
        </p:nvSpPr>
        <p:spPr/>
        <p:txBody>
          <a:bodyPr>
            <a:normAutofit fontScale="92500"/>
          </a:bodyPr>
          <a:lstStyle/>
          <a:p>
            <a:r>
              <a:rPr lang="ru-RU" dirty="0" smtClean="0"/>
              <a:t>Целевое </a:t>
            </a:r>
            <a:r>
              <a:rPr lang="ru-RU" dirty="0"/>
              <a:t>пространство имен, для которого схема определяет элементы, имеет имя </a:t>
            </a:r>
          </a:p>
          <a:p>
            <a:pPr lvl="1"/>
            <a:r>
              <a:rPr lang="en-US" i="1" dirty="0">
                <a:solidFill>
                  <a:srgbClr val="2A00FF"/>
                </a:solidFill>
                <a:latin typeface="Consolas"/>
              </a:rPr>
              <a:t>http://nure.ua/it</a:t>
            </a:r>
            <a:endParaRPr lang="ru-RU" i="1" dirty="0" smtClean="0">
              <a:solidFill>
                <a:srgbClr val="2A00FF"/>
              </a:solidFill>
              <a:latin typeface="Consolas" panose="020B0609020204030204" pitchFamily="49" charset="0"/>
            </a:endParaRPr>
          </a:p>
          <a:p>
            <a:r>
              <a:rPr lang="ru-RU" dirty="0"/>
              <a:t>Если </a:t>
            </a:r>
            <a:r>
              <a:rPr lang="ru-RU" dirty="0">
                <a:solidFill>
                  <a:srgbClr val="2A00FF"/>
                </a:solidFill>
              </a:rPr>
              <a:t>целевое пространство</a:t>
            </a:r>
            <a:r>
              <a:rPr lang="ru-RU" dirty="0"/>
              <a:t> имен не было объявлено, считается, что все определяемые имена вне какого либо пространства имен (</a:t>
            </a:r>
            <a:r>
              <a:rPr lang="ru-RU" dirty="0">
                <a:solidFill>
                  <a:srgbClr val="FF0000"/>
                </a:solidFill>
              </a:rPr>
              <a:t>не входят ни в какое пространство имен</a:t>
            </a:r>
            <a:r>
              <a:rPr lang="ru-RU" dirty="0"/>
              <a:t> или, по другому, входят в </a:t>
            </a:r>
            <a:r>
              <a:rPr lang="ru-RU" i="1" dirty="0" err="1">
                <a:solidFill>
                  <a:srgbClr val="FF0000"/>
                </a:solidFill>
              </a:rPr>
              <a:t>null</a:t>
            </a:r>
            <a:r>
              <a:rPr lang="ru-RU" i="1" dirty="0">
                <a:solidFill>
                  <a:srgbClr val="FF0000"/>
                </a:solidFill>
              </a:rPr>
              <a:t> </a:t>
            </a:r>
            <a:r>
              <a:rPr lang="en-US" i="1" dirty="0">
                <a:solidFill>
                  <a:srgbClr val="FF0000"/>
                </a:solidFill>
              </a:rPr>
              <a:t>namespace</a:t>
            </a:r>
            <a:r>
              <a:rPr lang="ru-RU" dirty="0" smtClean="0"/>
              <a: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57</a:t>
            </a:fld>
            <a:endParaRPr lang="ru-RU"/>
          </a:p>
        </p:txBody>
      </p:sp>
    </p:spTree>
    <p:extLst>
      <p:ext uri="{BB962C8B-B14F-4D97-AF65-F5344CB8AC3E}">
        <p14:creationId xmlns:p14="http://schemas.microsoft.com/office/powerpoint/2010/main" val="13092833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targetNamespace</a:t>
            </a:r>
            <a:endParaRPr lang="ru-RU" dirty="0"/>
          </a:p>
        </p:txBody>
      </p:sp>
      <p:sp>
        <p:nvSpPr>
          <p:cNvPr id="3" name="Content Placeholder 2"/>
          <p:cNvSpPr>
            <a:spLocks noGrp="1"/>
          </p:cNvSpPr>
          <p:nvPr>
            <p:ph idx="1"/>
          </p:nvPr>
        </p:nvSpPr>
        <p:spPr/>
        <p:txBody>
          <a:bodyPr>
            <a:normAutofit fontScale="92500" lnSpcReduction="20000"/>
          </a:bodyPr>
          <a:lstStyle/>
          <a:p>
            <a:r>
              <a:rPr lang="ru-RU" dirty="0"/>
              <a:t>Если </a:t>
            </a:r>
            <a:r>
              <a:rPr lang="ru-RU" dirty="0">
                <a:solidFill>
                  <a:srgbClr val="2A00FF"/>
                </a:solidFill>
              </a:rPr>
              <a:t>целевое пространство</a:t>
            </a:r>
            <a:r>
              <a:rPr lang="ru-RU" dirty="0" smtClean="0">
                <a:solidFill>
                  <a:srgbClr val="00FF00"/>
                </a:solidFill>
              </a:rPr>
              <a:t> </a:t>
            </a:r>
            <a:r>
              <a:rPr lang="ru-RU" dirty="0"/>
              <a:t>было объявлено и определены </a:t>
            </a:r>
            <a:r>
              <a:rPr lang="ru-RU" u="sng" dirty="0"/>
              <a:t>глобальные</a:t>
            </a:r>
            <a:r>
              <a:rPr lang="ru-RU" dirty="0"/>
              <a:t> типы, обращение к ним должно быть с указанием </a:t>
            </a:r>
            <a:r>
              <a:rPr lang="ru-RU" dirty="0">
                <a:solidFill>
                  <a:srgbClr val="2A00FF"/>
                </a:solidFill>
              </a:rPr>
              <a:t>префикса</a:t>
            </a:r>
            <a:r>
              <a:rPr lang="ru-RU" dirty="0"/>
              <a:t> соответствующего </a:t>
            </a:r>
            <a:r>
              <a:rPr lang="ru-RU" dirty="0">
                <a:solidFill>
                  <a:srgbClr val="2A00FF"/>
                </a:solidFill>
              </a:rPr>
              <a:t>пространству имен</a:t>
            </a:r>
            <a:r>
              <a:rPr lang="ru-RU" dirty="0"/>
              <a:t>, который совпадает с </a:t>
            </a:r>
            <a:r>
              <a:rPr lang="ru-RU" dirty="0">
                <a:solidFill>
                  <a:srgbClr val="2A00FF"/>
                </a:solidFill>
              </a:rPr>
              <a:t>целевым пространством имен</a:t>
            </a:r>
            <a:r>
              <a:rPr lang="ru-RU" dirty="0"/>
              <a:t>. </a:t>
            </a:r>
            <a:endParaRPr lang="en-US" dirty="0" smtClean="0"/>
          </a:p>
          <a:p>
            <a:pPr marL="457200" lvl="1" indent="0">
              <a:buNone/>
            </a:pPr>
            <a:r>
              <a:rPr lang="ru-RU" dirty="0" smtClean="0"/>
              <a:t>Т.е</a:t>
            </a:r>
            <a:r>
              <a:rPr lang="ru-RU" dirty="0"/>
              <a:t>., если целевое пространство определено, например, так:</a:t>
            </a:r>
            <a:r>
              <a:rPr lang="en-US" dirty="0"/>
              <a:t> </a:t>
            </a:r>
            <a:endParaRPr lang="en-US" dirty="0" smtClean="0"/>
          </a:p>
          <a:p>
            <a:pPr lvl="1"/>
            <a:r>
              <a:rPr lang="de-DE" i="1" dirty="0" err="1" smtClean="0">
                <a:solidFill>
                  <a:srgbClr val="7F007F"/>
                </a:solidFill>
                <a:latin typeface="Consolas" panose="020B0609020204030204" pitchFamily="49" charset="0"/>
              </a:rPr>
              <a:t>targetNamespace</a:t>
            </a:r>
            <a:r>
              <a:rPr lang="de-DE" i="1" dirty="0" smtClean="0">
                <a:solidFill>
                  <a:srgbClr val="000000"/>
                </a:solidFill>
                <a:latin typeface="Consolas" panose="020B0609020204030204" pitchFamily="49" charset="0"/>
              </a:rPr>
              <a:t>=</a:t>
            </a:r>
            <a:r>
              <a:rPr lang="ru-RU" i="1" dirty="0">
                <a:solidFill>
                  <a:srgbClr val="2A00FF"/>
                </a:solidFill>
                <a:latin typeface="Consolas"/>
              </a:rPr>
              <a:t>"</a:t>
            </a:r>
            <a:r>
              <a:rPr lang="en-US" i="1" dirty="0">
                <a:solidFill>
                  <a:srgbClr val="2A00FF"/>
                </a:solidFill>
                <a:latin typeface="Consolas"/>
                <a:hlinkClick r:id="rId2"/>
              </a:rPr>
              <a:t>http://nure.ua/it</a:t>
            </a:r>
            <a:r>
              <a:rPr lang="ru-RU" i="1" dirty="0">
                <a:solidFill>
                  <a:srgbClr val="2A00FF"/>
                </a:solidFill>
                <a:latin typeface="Consolas"/>
              </a:rPr>
              <a:t>"</a:t>
            </a:r>
            <a:endParaRPr lang="de-DE" i="1" dirty="0">
              <a:solidFill>
                <a:srgbClr val="2A00FF"/>
              </a:solidFill>
              <a:latin typeface="Consolas"/>
            </a:endParaRPr>
          </a:p>
          <a:p>
            <a:pPr marL="457200" lvl="1" indent="0">
              <a:buNone/>
            </a:pPr>
            <a:r>
              <a:rPr lang="ru-RU" dirty="0" smtClean="0"/>
              <a:t>то </a:t>
            </a:r>
            <a:r>
              <a:rPr lang="ru-RU" dirty="0"/>
              <a:t>необходимо в XSD объявить такое же пространство имен явно:</a:t>
            </a:r>
            <a:endParaRPr lang="en-US" dirty="0"/>
          </a:p>
          <a:p>
            <a:pPr lvl="1"/>
            <a:r>
              <a:rPr lang="en-US" i="1" dirty="0" err="1" smtClean="0">
                <a:solidFill>
                  <a:srgbClr val="7F007F"/>
                </a:solidFill>
                <a:latin typeface="Consolas" panose="020B0609020204030204" pitchFamily="49" charset="0"/>
              </a:rPr>
              <a:t>xmlns:tns</a:t>
            </a:r>
            <a:r>
              <a:rPr lang="de-DE" i="1" dirty="0" smtClean="0">
                <a:solidFill>
                  <a:srgbClr val="000000"/>
                </a:solidFill>
                <a:latin typeface="Consolas" panose="020B0609020204030204" pitchFamily="49" charset="0"/>
              </a:rPr>
              <a:t>=</a:t>
            </a:r>
            <a:r>
              <a:rPr lang="de-DE" i="1" dirty="0" smtClean="0">
                <a:solidFill>
                  <a:srgbClr val="2A00FF"/>
                </a:solidFill>
                <a:latin typeface="Consolas" panose="020B0609020204030204" pitchFamily="49" charset="0"/>
              </a:rPr>
              <a:t>"</a:t>
            </a:r>
            <a:r>
              <a:rPr lang="en-US" i="1" dirty="0">
                <a:solidFill>
                  <a:srgbClr val="2A00FF"/>
                </a:solidFill>
                <a:latin typeface="Consolas"/>
              </a:rPr>
              <a:t>http://nure.ua/it</a:t>
            </a:r>
            <a:r>
              <a:rPr lang="de-DE" i="1" dirty="0">
                <a:solidFill>
                  <a:srgbClr val="2A00FF"/>
                </a:solidFill>
                <a:latin typeface="Consolas" panose="020B0609020204030204" pitchFamily="49" charset="0"/>
              </a:rPr>
              <a:t>"</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58</a:t>
            </a:fld>
            <a:endParaRPr lang="ru-RU"/>
          </a:p>
        </p:txBody>
      </p:sp>
    </p:spTree>
    <p:extLst>
      <p:ext uri="{BB962C8B-B14F-4D97-AF65-F5344CB8AC3E}">
        <p14:creationId xmlns:p14="http://schemas.microsoft.com/office/powerpoint/2010/main" val="612411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targetNamespace</a:t>
            </a:r>
            <a:endParaRPr lang="ru-RU" dirty="0"/>
          </a:p>
        </p:txBody>
      </p:sp>
      <p:sp>
        <p:nvSpPr>
          <p:cNvPr id="3" name="Content Placeholder 2"/>
          <p:cNvSpPr>
            <a:spLocks noGrp="1"/>
          </p:cNvSpPr>
          <p:nvPr>
            <p:ph idx="1"/>
          </p:nvPr>
        </p:nvSpPr>
        <p:spPr/>
        <p:txBody>
          <a:bodyPr>
            <a:noAutofit/>
          </a:bodyPr>
          <a:lstStyle/>
          <a:p>
            <a:pPr marL="0" indent="0">
              <a:buNone/>
            </a:pPr>
            <a:r>
              <a:rPr lang="en-US" sz="2200" dirty="0" smtClean="0">
                <a:solidFill>
                  <a:srgbClr val="008080"/>
                </a:solidFill>
                <a:latin typeface="Consolas" panose="020B0609020204030204" pitchFamily="49" charset="0"/>
              </a:rPr>
              <a:t>&lt;?</a:t>
            </a:r>
            <a:r>
              <a:rPr lang="en-US" sz="2200" dirty="0">
                <a:solidFill>
                  <a:srgbClr val="3F7F7F"/>
                </a:solidFill>
                <a:latin typeface="Consolas" panose="020B0609020204030204" pitchFamily="49" charset="0"/>
              </a:rPr>
              <a:t>xml </a:t>
            </a:r>
            <a:r>
              <a:rPr lang="en-US" sz="2200" dirty="0">
                <a:solidFill>
                  <a:srgbClr val="7F007F"/>
                </a:solidFill>
                <a:latin typeface="Consolas" panose="020B0609020204030204" pitchFamily="49" charset="0"/>
              </a:rPr>
              <a:t>version</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"1.0" </a:t>
            </a:r>
            <a:r>
              <a:rPr lang="en-US" sz="2200" i="1" dirty="0">
                <a:solidFill>
                  <a:srgbClr val="7F007F"/>
                </a:solidFill>
                <a:latin typeface="Consolas" panose="020B0609020204030204" pitchFamily="49" charset="0"/>
              </a:rPr>
              <a:t>encoding</a:t>
            </a:r>
            <a:r>
              <a:rPr lang="en-US" sz="2200" i="1"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"UTF-8"</a:t>
            </a:r>
            <a:r>
              <a:rPr lang="en-US" sz="2200" i="1" dirty="0">
                <a:solidFill>
                  <a:srgbClr val="008080"/>
                </a:solidFill>
                <a:latin typeface="Consolas" panose="020B0609020204030204" pitchFamily="49" charset="0"/>
              </a:rPr>
              <a:t>?&gt;</a:t>
            </a:r>
          </a:p>
          <a:p>
            <a:pPr marL="0" indent="0">
              <a:buNone/>
            </a:pPr>
            <a:r>
              <a:rPr lang="en-US" sz="2200" dirty="0">
                <a:solidFill>
                  <a:srgbClr val="008080"/>
                </a:solidFill>
                <a:latin typeface="Consolas" panose="020B0609020204030204" pitchFamily="49" charset="0"/>
              </a:rPr>
              <a:t>&lt;</a:t>
            </a:r>
            <a:r>
              <a:rPr lang="en-US" sz="2200" dirty="0" err="1">
                <a:solidFill>
                  <a:srgbClr val="3F7F7F"/>
                </a:solidFill>
                <a:latin typeface="Consolas" panose="020B0609020204030204" pitchFamily="49" charset="0"/>
              </a:rPr>
              <a:t>xsd:schema</a:t>
            </a:r>
            <a:r>
              <a:rPr lang="en-US" sz="2200" dirty="0">
                <a:solidFill>
                  <a:srgbClr val="3F7F7F"/>
                </a:solidFill>
                <a:latin typeface="Consolas" panose="020B0609020204030204" pitchFamily="49" charset="0"/>
              </a:rPr>
              <a:t> </a:t>
            </a:r>
            <a:endParaRPr lang="en-US" sz="2200" dirty="0" smtClean="0">
              <a:solidFill>
                <a:srgbClr val="3F7F7F"/>
              </a:solidFill>
              <a:latin typeface="Consolas" panose="020B0609020204030204" pitchFamily="49" charset="0"/>
            </a:endParaRPr>
          </a:p>
          <a:p>
            <a:pPr marL="0" indent="0">
              <a:buNone/>
            </a:pPr>
            <a:r>
              <a:rPr lang="en-US" sz="2200" dirty="0">
                <a:solidFill>
                  <a:srgbClr val="3F7F7F"/>
                </a:solidFill>
                <a:latin typeface="Consolas" panose="020B0609020204030204" pitchFamily="49" charset="0"/>
              </a:rPr>
              <a:t>	</a:t>
            </a:r>
            <a:r>
              <a:rPr lang="en-US" sz="2200" dirty="0" err="1" smtClean="0">
                <a:solidFill>
                  <a:srgbClr val="7F007F"/>
                </a:solidFill>
                <a:latin typeface="Consolas" panose="020B0609020204030204" pitchFamily="49" charset="0"/>
              </a:rPr>
              <a:t>xmlns:xsd</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"http://www.w3.org/2001/XMLSchema"</a:t>
            </a:r>
          </a:p>
          <a:p>
            <a:pPr marL="0" indent="0">
              <a:buNone/>
            </a:pPr>
            <a:r>
              <a:rPr lang="en-US" sz="2200" dirty="0" smtClean="0">
                <a:solidFill>
                  <a:srgbClr val="7F007F"/>
                </a:solidFill>
                <a:latin typeface="Consolas" panose="020B0609020204030204" pitchFamily="49" charset="0"/>
              </a:rPr>
              <a:t>	</a:t>
            </a:r>
            <a:r>
              <a:rPr lang="en-US" sz="2200" dirty="0" err="1" smtClean="0">
                <a:solidFill>
                  <a:srgbClr val="7F007F"/>
                </a:solidFill>
                <a:latin typeface="Consolas" panose="020B0609020204030204" pitchFamily="49" charset="0"/>
              </a:rPr>
              <a:t>targetNamespace</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"http://nure.ua/it" </a:t>
            </a:r>
          </a:p>
          <a:p>
            <a:pPr marL="0" indent="0">
              <a:buNone/>
            </a:pPr>
            <a:r>
              <a:rPr lang="en-US" sz="2200" dirty="0" smtClean="0">
                <a:solidFill>
                  <a:srgbClr val="7F007F"/>
                </a:solidFill>
                <a:latin typeface="Consolas" panose="020B0609020204030204" pitchFamily="49" charset="0"/>
              </a:rPr>
              <a:t>	</a:t>
            </a:r>
            <a:r>
              <a:rPr lang="en-US" sz="2200" dirty="0" err="1" smtClean="0">
                <a:solidFill>
                  <a:srgbClr val="7F007F"/>
                </a:solidFill>
                <a:latin typeface="Consolas" panose="020B0609020204030204" pitchFamily="49" charset="0"/>
              </a:rPr>
              <a:t>xmlns:tns</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"http://nure.ua/it"</a:t>
            </a:r>
          </a:p>
          <a:p>
            <a:pPr marL="0" indent="0">
              <a:buNone/>
            </a:pPr>
            <a:r>
              <a:rPr lang="en-US" sz="2200" dirty="0" smtClean="0">
                <a:solidFill>
                  <a:srgbClr val="7F007F"/>
                </a:solidFill>
                <a:latin typeface="Consolas" panose="020B0609020204030204" pitchFamily="49" charset="0"/>
              </a:rPr>
              <a:t>	</a:t>
            </a:r>
            <a:r>
              <a:rPr lang="en-US" sz="2200" dirty="0" err="1" smtClean="0">
                <a:solidFill>
                  <a:srgbClr val="7F007F"/>
                </a:solidFill>
                <a:latin typeface="Consolas" panose="020B0609020204030204" pitchFamily="49" charset="0"/>
              </a:rPr>
              <a:t>elementFormDefault</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"qualified</a:t>
            </a:r>
            <a:r>
              <a:rPr lang="en-US" sz="2200" i="1" dirty="0" smtClean="0">
                <a:solidFill>
                  <a:srgbClr val="2A00FF"/>
                </a:solidFill>
                <a:latin typeface="Consolas" panose="020B0609020204030204" pitchFamily="49" charset="0"/>
              </a:rPr>
              <a:t>"</a:t>
            </a:r>
            <a:r>
              <a:rPr lang="en-US" sz="2200" i="1" dirty="0" smtClean="0">
                <a:solidFill>
                  <a:srgbClr val="008080"/>
                </a:solidFill>
                <a:latin typeface="Consolas" panose="020B0609020204030204" pitchFamily="49" charset="0"/>
              </a:rPr>
              <a:t>&gt;</a:t>
            </a:r>
          </a:p>
          <a:p>
            <a:pPr marL="0" indent="0">
              <a:buNone/>
            </a:pPr>
            <a:endParaRPr lang="en-US" sz="2200" i="1" dirty="0">
              <a:solidFill>
                <a:srgbClr val="008080"/>
              </a:solidFill>
              <a:latin typeface="Consolas" panose="020B0609020204030204" pitchFamily="49" charset="0"/>
            </a:endParaRPr>
          </a:p>
          <a:p>
            <a:pPr marL="0" indent="0">
              <a:buNone/>
            </a:pPr>
            <a:r>
              <a:rPr lang="en-US" sz="2200" dirty="0" smtClean="0">
                <a:solidFill>
                  <a:srgbClr val="008080"/>
                </a:solidFill>
                <a:latin typeface="Consolas" panose="020B0609020204030204" pitchFamily="49" charset="0"/>
              </a:rPr>
              <a:t>	&lt;</a:t>
            </a:r>
            <a:r>
              <a:rPr lang="en-US" sz="2200" dirty="0" err="1">
                <a:solidFill>
                  <a:srgbClr val="3F7F7F"/>
                </a:solidFill>
                <a:latin typeface="Consolas" panose="020B0609020204030204" pitchFamily="49" charset="0"/>
              </a:rPr>
              <a:t>xsd:complexType</a:t>
            </a:r>
            <a:r>
              <a:rPr lang="en-US" sz="2200" dirty="0">
                <a:solidFill>
                  <a:srgbClr val="3F7F7F"/>
                </a:solidFill>
                <a:latin typeface="Consolas" panose="020B0609020204030204" pitchFamily="49" charset="0"/>
              </a:rPr>
              <a:t> </a:t>
            </a:r>
            <a:r>
              <a:rPr lang="en-US" sz="2200" dirty="0">
                <a:solidFill>
                  <a:srgbClr val="7F007F"/>
                </a:solidFill>
                <a:latin typeface="Consolas" panose="020B0609020204030204" pitchFamily="49" charset="0"/>
              </a:rPr>
              <a:t>name</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a:t>
            </a:r>
            <a:r>
              <a:rPr lang="en-US" sz="2200" i="1" dirty="0" err="1">
                <a:solidFill>
                  <a:srgbClr val="2A00FF"/>
                </a:solidFill>
                <a:latin typeface="Consolas" panose="020B0609020204030204" pitchFamily="49" charset="0"/>
              </a:rPr>
              <a:t>MyType</a:t>
            </a:r>
            <a:r>
              <a:rPr lang="en-US" sz="2200" i="1" dirty="0">
                <a:solidFill>
                  <a:srgbClr val="2A00FF"/>
                </a:solidFill>
                <a:latin typeface="Consolas" panose="020B0609020204030204" pitchFamily="49" charset="0"/>
              </a:rPr>
              <a:t>"</a:t>
            </a:r>
            <a:r>
              <a:rPr lang="en-US" sz="2200" i="1" dirty="0">
                <a:solidFill>
                  <a:srgbClr val="008080"/>
                </a:solidFill>
                <a:latin typeface="Consolas" panose="020B0609020204030204" pitchFamily="49" charset="0"/>
              </a:rPr>
              <a:t>&gt;</a:t>
            </a:r>
          </a:p>
          <a:p>
            <a:pPr marL="0" indent="0">
              <a:buNone/>
            </a:pPr>
            <a:r>
              <a:rPr lang="en-US" sz="2200" dirty="0" smtClean="0">
                <a:solidFill>
                  <a:srgbClr val="008080"/>
                </a:solidFill>
                <a:latin typeface="Consolas" panose="020B0609020204030204" pitchFamily="49" charset="0"/>
              </a:rPr>
              <a:t>	&lt;/</a:t>
            </a:r>
            <a:r>
              <a:rPr lang="en-US" sz="2200" dirty="0" err="1">
                <a:solidFill>
                  <a:srgbClr val="3F7F7F"/>
                </a:solidFill>
                <a:latin typeface="Consolas" panose="020B0609020204030204" pitchFamily="49" charset="0"/>
              </a:rPr>
              <a:t>xsd:complexType</a:t>
            </a:r>
            <a:r>
              <a:rPr lang="en-US" sz="2200" dirty="0">
                <a:solidFill>
                  <a:srgbClr val="008080"/>
                </a:solidFill>
                <a:latin typeface="Consolas" panose="020B0609020204030204" pitchFamily="49" charset="0"/>
              </a:rPr>
              <a:t>&gt;</a:t>
            </a:r>
          </a:p>
          <a:p>
            <a:pPr marL="0" indent="0">
              <a:buNone/>
            </a:pPr>
            <a:r>
              <a:rPr lang="en-US" sz="2200" dirty="0" smtClean="0">
                <a:solidFill>
                  <a:srgbClr val="008080"/>
                </a:solidFill>
                <a:latin typeface="Consolas" panose="020B0609020204030204" pitchFamily="49" charset="0"/>
              </a:rPr>
              <a:t>	&lt;</a:t>
            </a:r>
            <a:r>
              <a:rPr lang="en-US" sz="2200" dirty="0" err="1">
                <a:solidFill>
                  <a:srgbClr val="3F7F7F"/>
                </a:solidFill>
                <a:latin typeface="Consolas" panose="020B0609020204030204" pitchFamily="49" charset="0"/>
              </a:rPr>
              <a:t>xsd:element</a:t>
            </a:r>
            <a:r>
              <a:rPr lang="en-US" sz="2200" dirty="0">
                <a:solidFill>
                  <a:srgbClr val="3F7F7F"/>
                </a:solidFill>
                <a:latin typeface="Consolas" panose="020B0609020204030204" pitchFamily="49" charset="0"/>
              </a:rPr>
              <a:t> </a:t>
            </a:r>
            <a:r>
              <a:rPr lang="en-US" sz="2200" dirty="0">
                <a:solidFill>
                  <a:srgbClr val="7F007F"/>
                </a:solidFill>
                <a:latin typeface="Consolas" panose="020B0609020204030204" pitchFamily="49" charset="0"/>
              </a:rPr>
              <a:t>name</a:t>
            </a:r>
            <a:r>
              <a:rPr lang="en-US" sz="2200"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a:t>
            </a:r>
            <a:r>
              <a:rPr lang="en-US" sz="2200" i="1" dirty="0" err="1">
                <a:solidFill>
                  <a:srgbClr val="2A00FF"/>
                </a:solidFill>
                <a:latin typeface="Consolas" panose="020B0609020204030204" pitchFamily="49" charset="0"/>
              </a:rPr>
              <a:t>MyTag</a:t>
            </a:r>
            <a:r>
              <a:rPr lang="en-US" sz="2200" i="1" dirty="0">
                <a:solidFill>
                  <a:srgbClr val="2A00FF"/>
                </a:solidFill>
                <a:latin typeface="Consolas" panose="020B0609020204030204" pitchFamily="49" charset="0"/>
              </a:rPr>
              <a:t>" </a:t>
            </a:r>
            <a:r>
              <a:rPr lang="en-US" sz="2200" i="1" dirty="0">
                <a:solidFill>
                  <a:srgbClr val="7F007F"/>
                </a:solidFill>
                <a:latin typeface="Consolas" panose="020B0609020204030204" pitchFamily="49" charset="0"/>
              </a:rPr>
              <a:t>type</a:t>
            </a:r>
            <a:r>
              <a:rPr lang="en-US" sz="2200" i="1" dirty="0">
                <a:solidFill>
                  <a:srgbClr val="000000"/>
                </a:solidFill>
                <a:latin typeface="Consolas" panose="020B0609020204030204" pitchFamily="49" charset="0"/>
              </a:rPr>
              <a:t>=</a:t>
            </a:r>
            <a:r>
              <a:rPr lang="en-US" sz="2200" i="1" dirty="0">
                <a:solidFill>
                  <a:srgbClr val="2A00FF"/>
                </a:solidFill>
                <a:latin typeface="Consolas" panose="020B0609020204030204" pitchFamily="49" charset="0"/>
              </a:rPr>
              <a:t>"</a:t>
            </a:r>
            <a:r>
              <a:rPr lang="en-US" sz="2200" i="1" dirty="0" err="1">
                <a:solidFill>
                  <a:srgbClr val="2A00FF"/>
                </a:solidFill>
                <a:latin typeface="Consolas" panose="020B0609020204030204" pitchFamily="49" charset="0"/>
              </a:rPr>
              <a:t>tns:MyType</a:t>
            </a:r>
            <a:r>
              <a:rPr lang="en-US" sz="2200" i="1" dirty="0">
                <a:solidFill>
                  <a:srgbClr val="2A00FF"/>
                </a:solidFill>
                <a:latin typeface="Consolas" panose="020B0609020204030204" pitchFamily="49" charset="0"/>
              </a:rPr>
              <a:t>" </a:t>
            </a:r>
            <a:r>
              <a:rPr lang="en-US" sz="2200" i="1" dirty="0">
                <a:solidFill>
                  <a:srgbClr val="008080"/>
                </a:solidFill>
                <a:latin typeface="Consolas" panose="020B0609020204030204" pitchFamily="49" charset="0"/>
              </a:rPr>
              <a:t>/&gt;</a:t>
            </a:r>
          </a:p>
          <a:p>
            <a:pPr marL="0" indent="0">
              <a:buNone/>
            </a:pPr>
            <a:r>
              <a:rPr lang="en-US" sz="2200" dirty="0">
                <a:solidFill>
                  <a:srgbClr val="008080"/>
                </a:solidFill>
                <a:latin typeface="Consolas" panose="020B0609020204030204" pitchFamily="49" charset="0"/>
              </a:rPr>
              <a:t>&lt;/</a:t>
            </a:r>
            <a:r>
              <a:rPr lang="en-US" sz="2200" dirty="0" err="1">
                <a:solidFill>
                  <a:srgbClr val="3F7F7F"/>
                </a:solidFill>
                <a:latin typeface="Consolas" panose="020B0609020204030204" pitchFamily="49" charset="0"/>
              </a:rPr>
              <a:t>xsd:schema</a:t>
            </a:r>
            <a:r>
              <a:rPr lang="en-US" sz="2200" dirty="0" smtClean="0">
                <a:solidFill>
                  <a:srgbClr val="008080"/>
                </a:solidFill>
                <a:latin typeface="Consolas" panose="020B0609020204030204" pitchFamily="49" charset="0"/>
              </a:rPr>
              <a:t>&gt;</a:t>
            </a:r>
            <a:endParaRPr lang="en-US" sz="2200" dirty="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59</a:t>
            </a:fld>
            <a:endParaRPr lang="ru-RU"/>
          </a:p>
        </p:txBody>
      </p:sp>
    </p:spTree>
    <p:extLst>
      <p:ext uri="{BB962C8B-B14F-4D97-AF65-F5344CB8AC3E}">
        <p14:creationId xmlns:p14="http://schemas.microsoft.com/office/powerpoint/2010/main" val="324842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 </a:t>
            </a:r>
            <a:r>
              <a:rPr lang="uk-UA" dirty="0"/>
              <a:t>ОГРАНИЧЕН</a:t>
            </a:r>
          </a:p>
        </p:txBody>
      </p:sp>
      <p:sp>
        <p:nvSpPr>
          <p:cNvPr id="3" name="Объект 2"/>
          <p:cNvSpPr>
            <a:spLocks noGrp="1"/>
          </p:cNvSpPr>
          <p:nvPr>
            <p:ph idx="1"/>
          </p:nvPr>
        </p:nvSpPr>
        <p:spPr>
          <a:xfrm>
            <a:off x="457200" y="1946250"/>
            <a:ext cx="8229600" cy="1771675"/>
          </a:xfrm>
        </p:spPr>
        <p:txBody>
          <a:bodyPr>
            <a:normAutofit fontScale="77500" lnSpcReduction="20000"/>
          </a:bodyPr>
          <a:lstStyle/>
          <a:p>
            <a:r>
              <a:rPr lang="ru-RU" dirty="0"/>
              <a:t>Простой язык разметки</a:t>
            </a:r>
          </a:p>
          <a:p>
            <a:pPr lvl="1"/>
            <a:r>
              <a:rPr lang="ru-RU" dirty="0"/>
              <a:t>Не предназначен для структурирования данных</a:t>
            </a:r>
          </a:p>
          <a:p>
            <a:r>
              <a:rPr lang="ru-RU" dirty="0"/>
              <a:t>Как результат</a:t>
            </a:r>
          </a:p>
          <a:p>
            <a:pPr lvl="1"/>
            <a:r>
              <a:rPr lang="ru-RU" dirty="0"/>
              <a:t>Не для произвольных универсальных пользовательских </a:t>
            </a:r>
            <a:r>
              <a:rPr lang="ru-RU" dirty="0" smtClean="0"/>
              <a:t>данных</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6</a:t>
            </a:fld>
            <a:endParaRPr lang="ru-RU"/>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3717925"/>
            <a:ext cx="7716838" cy="2890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558040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Связывание</a:t>
            </a:r>
            <a:r>
              <a:rPr lang="en-US" dirty="0" smtClean="0"/>
              <a:t> XML </a:t>
            </a:r>
            <a:r>
              <a:rPr lang="ru-RU" dirty="0" smtClean="0"/>
              <a:t>и </a:t>
            </a:r>
            <a:r>
              <a:rPr lang="en-US" dirty="0" smtClean="0"/>
              <a:t>XSD</a:t>
            </a:r>
            <a:endParaRPr lang="ru-RU" dirty="0"/>
          </a:p>
        </p:txBody>
      </p:sp>
      <p:sp>
        <p:nvSpPr>
          <p:cNvPr id="3" name="Content Placeholder 2"/>
          <p:cNvSpPr>
            <a:spLocks noGrp="1"/>
          </p:cNvSpPr>
          <p:nvPr>
            <p:ph idx="1"/>
          </p:nvPr>
        </p:nvSpPr>
        <p:spPr/>
        <p:txBody>
          <a:bodyPr>
            <a:normAutofit fontScale="85000" lnSpcReduction="20000"/>
          </a:bodyPr>
          <a:lstStyle/>
          <a:p>
            <a:pPr algn="just"/>
            <a:r>
              <a:rPr lang="ru-RU" dirty="0"/>
              <a:t>Для указания </a:t>
            </a:r>
            <a:r>
              <a:rPr lang="en-US" dirty="0"/>
              <a:t>XSD </a:t>
            </a:r>
            <a:r>
              <a:rPr lang="ru-RU" dirty="0"/>
              <a:t>схемы, относительно которой данный </a:t>
            </a:r>
            <a:r>
              <a:rPr lang="en-US" dirty="0"/>
              <a:t>XML </a:t>
            </a:r>
            <a:r>
              <a:rPr lang="ru-RU" dirty="0"/>
              <a:t>документ должен быть валидным, используют атрибут </a:t>
            </a:r>
            <a:r>
              <a:rPr lang="en-US" dirty="0" err="1" smtClean="0">
                <a:solidFill>
                  <a:srgbClr val="7F007F"/>
                </a:solidFill>
                <a:latin typeface="Consolas" panose="020B0609020204030204" pitchFamily="49" charset="0"/>
              </a:rPr>
              <a:t>schemaLocation</a:t>
            </a:r>
            <a:r>
              <a:rPr lang="ru-RU" dirty="0" smtClean="0"/>
              <a:t> или </a:t>
            </a:r>
            <a:r>
              <a:rPr lang="en-US" dirty="0" err="1">
                <a:solidFill>
                  <a:srgbClr val="7F007F"/>
                </a:solidFill>
                <a:latin typeface="Consolas" panose="020B0609020204030204" pitchFamily="49" charset="0"/>
              </a:rPr>
              <a:t>noNamespaceSchemaLocation</a:t>
            </a:r>
            <a:r>
              <a:rPr lang="ru-RU" dirty="0" smtClean="0"/>
              <a:t> из </a:t>
            </a:r>
            <a:r>
              <a:rPr lang="ru-RU" dirty="0"/>
              <a:t>пространства </a:t>
            </a:r>
            <a:r>
              <a:rPr lang="ru-RU" dirty="0" smtClean="0"/>
              <a:t>имен </a:t>
            </a:r>
            <a:r>
              <a:rPr lang="en-US" i="1" dirty="0" smtClean="0">
                <a:solidFill>
                  <a:srgbClr val="2A00FF"/>
                </a:solidFill>
                <a:latin typeface="Consolas" panose="020B0609020204030204" pitchFamily="49" charset="0"/>
              </a:rPr>
              <a:t>http</a:t>
            </a:r>
            <a:r>
              <a:rPr lang="en-US" i="1" dirty="0">
                <a:solidFill>
                  <a:srgbClr val="2A00FF"/>
                </a:solidFill>
                <a:latin typeface="Consolas" panose="020B0609020204030204" pitchFamily="49" charset="0"/>
              </a:rPr>
              <a:t>://</a:t>
            </a:r>
            <a:r>
              <a:rPr lang="en-US" i="1" dirty="0" smtClean="0">
                <a:solidFill>
                  <a:srgbClr val="2A00FF"/>
                </a:solidFill>
                <a:latin typeface="Consolas" panose="020B0609020204030204" pitchFamily="49" charset="0"/>
              </a:rPr>
              <a:t>www.w3.org/2001/XMLSchema-instance</a:t>
            </a:r>
            <a:endParaRPr lang="ru-RU" i="1" dirty="0" smtClean="0">
              <a:solidFill>
                <a:srgbClr val="2A00FF"/>
              </a:solidFill>
              <a:latin typeface="Consolas" panose="020B0609020204030204" pitchFamily="49" charset="0"/>
            </a:endParaRPr>
          </a:p>
          <a:p>
            <a:pPr lvl="1"/>
            <a:r>
              <a:rPr lang="ru-RU" dirty="0" smtClean="0"/>
              <a:t>Как правило используют префикс </a:t>
            </a:r>
            <a:r>
              <a:rPr lang="en-US" dirty="0" err="1" smtClean="0">
                <a:solidFill>
                  <a:srgbClr val="7F007F"/>
                </a:solidFill>
                <a:latin typeface="Consolas" panose="020B0609020204030204" pitchFamily="49" charset="0"/>
              </a:rPr>
              <a:t>xsi</a:t>
            </a:r>
            <a:endParaRPr lang="en-US" dirty="0" smtClean="0"/>
          </a:p>
          <a:p>
            <a:pPr marL="57150" indent="0">
              <a:buNone/>
            </a:pPr>
            <a:r>
              <a:rPr lang="en-US" dirty="0" smtClean="0">
                <a:solidFill>
                  <a:srgbClr val="008080"/>
                </a:solidFill>
                <a:latin typeface="Consolas" panose="020B0609020204030204" pitchFamily="49" charset="0"/>
              </a:rPr>
              <a:t>&lt;</a:t>
            </a:r>
            <a:r>
              <a:rPr lang="en-US" dirty="0" smtClean="0">
                <a:solidFill>
                  <a:srgbClr val="3F7F7F"/>
                </a:solidFill>
                <a:latin typeface="Consolas" panose="020B0609020204030204" pitchFamily="49" charset="0"/>
              </a:rPr>
              <a:t>root </a:t>
            </a:r>
            <a:endParaRPr lang="en-US" dirty="0">
              <a:solidFill>
                <a:srgbClr val="3F7F7F"/>
              </a:solidFill>
              <a:latin typeface="Consolas" panose="020B0609020204030204" pitchFamily="49" charset="0"/>
            </a:endParaRPr>
          </a:p>
          <a:p>
            <a:pPr marL="57150" indent="0">
              <a:buNone/>
            </a:pPr>
            <a:r>
              <a:rPr lang="en-US" dirty="0" err="1">
                <a:solidFill>
                  <a:srgbClr val="7F007F"/>
                </a:solidFill>
                <a:latin typeface="Consolas" panose="020B0609020204030204" pitchFamily="49" charset="0"/>
              </a:rPr>
              <a:t>xmlns:xsi</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"http://www.w3.org/2001/XMLSchema-instance"</a:t>
            </a:r>
          </a:p>
          <a:p>
            <a:pPr marL="57150" indent="0">
              <a:buNone/>
            </a:pPr>
            <a:r>
              <a:rPr lang="en-US" dirty="0" err="1">
                <a:solidFill>
                  <a:srgbClr val="7F007F"/>
                </a:solidFill>
                <a:latin typeface="Consolas" panose="020B0609020204030204" pitchFamily="49" charset="0"/>
              </a:rPr>
              <a:t>xsi:schemaLocation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"http://nure.ua/it </a:t>
            </a:r>
            <a:r>
              <a:rPr lang="en-US" i="1" dirty="0" smtClean="0">
                <a:solidFill>
                  <a:srgbClr val="2A00FF"/>
                </a:solidFill>
                <a:latin typeface="Consolas" panose="020B0609020204030204" pitchFamily="49" charset="0"/>
              </a:rPr>
              <a:t>it.xsd "</a:t>
            </a:r>
            <a:r>
              <a:rPr lang="en-US" i="1" dirty="0" smtClean="0">
                <a:solidFill>
                  <a:srgbClr val="008080"/>
                </a:solidFill>
                <a:latin typeface="Consolas" panose="020B0609020204030204" pitchFamily="49" charset="0"/>
              </a:rPr>
              <a:t>&gt;</a:t>
            </a:r>
            <a:endParaRPr lang="ru-RU" i="1" dirty="0" smtClean="0">
              <a:solidFill>
                <a:srgbClr val="008080"/>
              </a:solidFill>
              <a:latin typeface="Consolas" panose="020B0609020204030204" pitchFamily="49" charset="0"/>
            </a:endParaRPr>
          </a:p>
          <a:p>
            <a:pPr marL="457200" lvl="1" indent="0">
              <a:buNone/>
            </a:pPr>
            <a:endParaRPr lang="en-US" i="1" dirty="0">
              <a:solidFill>
                <a:srgbClr val="008080"/>
              </a:solidFill>
              <a:latin typeface="Consolas" panose="020B0609020204030204" pitchFamily="49" charset="0"/>
            </a:endParaRP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60</a:t>
            </a:fld>
            <a:endParaRPr lang="ru-RU"/>
          </a:p>
        </p:txBody>
      </p:sp>
    </p:spTree>
    <p:extLst>
      <p:ext uri="{BB962C8B-B14F-4D97-AF65-F5344CB8AC3E}">
        <p14:creationId xmlns:p14="http://schemas.microsoft.com/office/powerpoint/2010/main" val="36469883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xsi:schemaLocation</a:t>
            </a:r>
            <a:endParaRPr lang="ru-RU" dirty="0"/>
          </a:p>
        </p:txBody>
      </p:sp>
      <p:sp>
        <p:nvSpPr>
          <p:cNvPr id="3" name="Content Placeholder 2"/>
          <p:cNvSpPr>
            <a:spLocks noGrp="1"/>
          </p:cNvSpPr>
          <p:nvPr>
            <p:ph idx="1"/>
          </p:nvPr>
        </p:nvSpPr>
        <p:spPr/>
        <p:txBody>
          <a:bodyPr>
            <a:normAutofit/>
          </a:bodyPr>
          <a:lstStyle/>
          <a:p>
            <a:pPr algn="just"/>
            <a:r>
              <a:rPr lang="ru-RU" dirty="0"/>
              <a:t>Первая </a:t>
            </a:r>
            <a:r>
              <a:rPr lang="ru-RU" dirty="0" smtClean="0"/>
              <a:t>часть – пространство имен</a:t>
            </a:r>
            <a:endParaRPr lang="ru-RU" dirty="0"/>
          </a:p>
          <a:p>
            <a:pPr lvl="1" algn="just"/>
            <a:r>
              <a:rPr lang="ru-RU" dirty="0" smtClean="0"/>
              <a:t>должен совпадать со значением </a:t>
            </a:r>
            <a:r>
              <a:rPr lang="en-US" dirty="0" err="1" smtClean="0">
                <a:solidFill>
                  <a:srgbClr val="7F007F"/>
                </a:solidFill>
                <a:latin typeface="Consolas" panose="020B0609020204030204" pitchFamily="49" charset="0"/>
              </a:rPr>
              <a:t>targetNamespace</a:t>
            </a:r>
            <a:endParaRPr lang="en-US" dirty="0" smtClean="0">
              <a:solidFill>
                <a:srgbClr val="7F007F"/>
              </a:solidFill>
              <a:latin typeface="Consolas" panose="020B0609020204030204" pitchFamily="49" charset="0"/>
            </a:endParaRPr>
          </a:p>
          <a:p>
            <a:pPr lvl="2" algn="just"/>
            <a:r>
              <a:rPr lang="en-US" i="1" dirty="0">
                <a:solidFill>
                  <a:srgbClr val="2A00FF"/>
                </a:solidFill>
                <a:latin typeface="Consolas" panose="020B0609020204030204" pitchFamily="49" charset="0"/>
              </a:rPr>
              <a:t>http://</a:t>
            </a:r>
            <a:r>
              <a:rPr lang="en-US" i="1" dirty="0" smtClean="0">
                <a:solidFill>
                  <a:srgbClr val="2A00FF"/>
                </a:solidFill>
                <a:latin typeface="Consolas" panose="020B0609020204030204" pitchFamily="49" charset="0"/>
              </a:rPr>
              <a:t>nure.ua/it</a:t>
            </a:r>
            <a:endParaRPr lang="ru-RU" dirty="0" smtClean="0">
              <a:solidFill>
                <a:srgbClr val="7F007F"/>
              </a:solidFill>
              <a:latin typeface="Consolas" panose="020B0609020204030204" pitchFamily="49" charset="0"/>
            </a:endParaRPr>
          </a:p>
          <a:p>
            <a:pPr algn="just"/>
            <a:r>
              <a:rPr lang="ru-RU" dirty="0" smtClean="0"/>
              <a:t>Втор</a:t>
            </a:r>
            <a:r>
              <a:rPr lang="ru-RU" dirty="0"/>
              <a:t>а</a:t>
            </a:r>
            <a:r>
              <a:rPr lang="ru-RU" dirty="0" smtClean="0"/>
              <a:t>я </a:t>
            </a:r>
            <a:r>
              <a:rPr lang="ru-RU" dirty="0"/>
              <a:t>часть </a:t>
            </a:r>
            <a:r>
              <a:rPr lang="ru-RU" dirty="0" smtClean="0"/>
              <a:t>– имя </a:t>
            </a:r>
            <a:r>
              <a:rPr lang="en-US" dirty="0" smtClean="0"/>
              <a:t>XSD </a:t>
            </a:r>
            <a:r>
              <a:rPr lang="ru-RU" dirty="0" smtClean="0"/>
              <a:t>документа. </a:t>
            </a:r>
            <a:endParaRPr lang="en-US" dirty="0" smtClean="0"/>
          </a:p>
          <a:p>
            <a:pPr lvl="1" algn="just"/>
            <a:r>
              <a:rPr lang="ru-RU" dirty="0" smtClean="0"/>
              <a:t>Документ должен существовать. </a:t>
            </a:r>
            <a:endParaRPr lang="en-US" dirty="0" smtClean="0"/>
          </a:p>
          <a:p>
            <a:pPr lvl="1" algn="just"/>
            <a:r>
              <a:rPr lang="ru-RU" dirty="0" smtClean="0"/>
              <a:t>Может использоваться </a:t>
            </a:r>
            <a:r>
              <a:rPr lang="en-US" dirty="0" smtClean="0"/>
              <a:t>URL</a:t>
            </a:r>
            <a:endParaRPr lang="ru-RU" i="1" dirty="0" smtClean="0">
              <a:solidFill>
                <a:srgbClr val="008080"/>
              </a:solidFill>
              <a:latin typeface="Consolas" panose="020B0609020204030204" pitchFamily="49" charset="0"/>
            </a:endParaRPr>
          </a:p>
          <a:p>
            <a:pPr marL="457200" lvl="1" indent="0">
              <a:buNone/>
            </a:pPr>
            <a:endParaRPr lang="en-US" i="1" dirty="0">
              <a:solidFill>
                <a:srgbClr val="008080"/>
              </a:solidFill>
              <a:latin typeface="Consolas" panose="020B0609020204030204" pitchFamily="49" charset="0"/>
            </a:endParaRP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61</a:t>
            </a:fld>
            <a:endParaRPr lang="ru-RU"/>
          </a:p>
        </p:txBody>
      </p:sp>
    </p:spTree>
    <p:extLst>
      <p:ext uri="{BB962C8B-B14F-4D97-AF65-F5344CB8AC3E}">
        <p14:creationId xmlns:p14="http://schemas.microsoft.com/office/powerpoint/2010/main" val="40958635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xsi:noNamespaceSchemaLocation</a:t>
            </a:r>
            <a:endParaRPr lang="ru-RU" sz="3600" dirty="0"/>
          </a:p>
        </p:txBody>
      </p:sp>
      <p:sp>
        <p:nvSpPr>
          <p:cNvPr id="3" name="Content Placeholder 2"/>
          <p:cNvSpPr>
            <a:spLocks noGrp="1"/>
          </p:cNvSpPr>
          <p:nvPr>
            <p:ph idx="1"/>
          </p:nvPr>
        </p:nvSpPr>
        <p:spPr/>
        <p:txBody>
          <a:bodyPr>
            <a:normAutofit fontScale="92500"/>
          </a:bodyPr>
          <a:lstStyle/>
          <a:p>
            <a:pPr algn="just"/>
            <a:r>
              <a:rPr lang="ru-RU" dirty="0" smtClean="0"/>
              <a:t>Используется если в </a:t>
            </a:r>
            <a:r>
              <a:rPr lang="en-US" dirty="0" smtClean="0"/>
              <a:t>XSD </a:t>
            </a:r>
            <a:r>
              <a:rPr lang="ru-RU" dirty="0" smtClean="0"/>
              <a:t>не указано целевое пространство имён</a:t>
            </a:r>
            <a:endParaRPr lang="en-US" dirty="0" smtClean="0"/>
          </a:p>
          <a:p>
            <a:pPr algn="just"/>
            <a:r>
              <a:rPr lang="ru-RU" dirty="0" smtClean="0"/>
              <a:t>Значение атрибута – имя </a:t>
            </a:r>
            <a:r>
              <a:rPr lang="en-US" dirty="0" smtClean="0"/>
              <a:t>XSD </a:t>
            </a:r>
            <a:r>
              <a:rPr lang="ru-RU" dirty="0" smtClean="0"/>
              <a:t>документа. </a:t>
            </a:r>
            <a:endParaRPr lang="en-US" dirty="0" smtClean="0"/>
          </a:p>
          <a:p>
            <a:pPr lvl="1" algn="just"/>
            <a:r>
              <a:rPr lang="ru-RU" dirty="0" smtClean="0"/>
              <a:t>Документ должен существовать. </a:t>
            </a:r>
            <a:endParaRPr lang="en-US" dirty="0" smtClean="0"/>
          </a:p>
          <a:p>
            <a:pPr lvl="1" algn="just"/>
            <a:r>
              <a:rPr lang="ru-RU" dirty="0" smtClean="0"/>
              <a:t>Может использоваться </a:t>
            </a:r>
            <a:r>
              <a:rPr lang="en-US" dirty="0" smtClean="0"/>
              <a:t>URL</a:t>
            </a:r>
            <a:endParaRPr lang="ru-RU" dirty="0" smtClean="0"/>
          </a:p>
          <a:p>
            <a:pPr marL="45720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root </a:t>
            </a:r>
          </a:p>
          <a:p>
            <a:pPr marL="457200" lvl="1" indent="0">
              <a:buNone/>
            </a:pPr>
            <a:r>
              <a:rPr lang="en-US" dirty="0" err="1">
                <a:solidFill>
                  <a:srgbClr val="7F007F"/>
                </a:solidFill>
                <a:latin typeface="Consolas" panose="020B0609020204030204" pitchFamily="49" charset="0"/>
              </a:rPr>
              <a:t>xmlns:xsi</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"http://www.w3.org/2001/XMLSchema-instance"</a:t>
            </a:r>
          </a:p>
          <a:p>
            <a:pPr marL="457200" lvl="1" indent="0">
              <a:buNone/>
            </a:pPr>
            <a:r>
              <a:rPr lang="en-US" dirty="0" err="1">
                <a:solidFill>
                  <a:srgbClr val="7F007F"/>
                </a:solidFill>
                <a:latin typeface="Consolas" panose="020B0609020204030204" pitchFamily="49" charset="0"/>
              </a:rPr>
              <a:t>xsi:noNamespaceSchemaLocation</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"it.xsd"</a:t>
            </a:r>
            <a:r>
              <a:rPr lang="en-US" i="1" dirty="0" smtClean="0">
                <a:solidFill>
                  <a:srgbClr val="008080"/>
                </a:solidFill>
                <a:latin typeface="Consolas" panose="020B0609020204030204" pitchFamily="49" charset="0"/>
              </a:rPr>
              <a:t>&gt;</a:t>
            </a:r>
            <a:endParaRPr lang="ru-RU" i="1" dirty="0" smtClean="0">
              <a:solidFill>
                <a:srgbClr val="008080"/>
              </a:solidFill>
              <a:latin typeface="Consolas" panose="020B0609020204030204" pitchFamily="49" charset="0"/>
            </a:endParaRPr>
          </a:p>
          <a:p>
            <a:pPr marL="457200" lvl="1" indent="0">
              <a:buNone/>
            </a:pPr>
            <a:endParaRPr lang="en-US" i="1" dirty="0">
              <a:solidFill>
                <a:srgbClr val="008080"/>
              </a:solidFill>
              <a:latin typeface="Consolas" panose="020B0609020204030204" pitchFamily="49" charset="0"/>
            </a:endParaRPr>
          </a:p>
          <a:p>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62</a:t>
            </a:fld>
            <a:endParaRPr lang="ru-RU"/>
          </a:p>
        </p:txBody>
      </p:sp>
    </p:spTree>
    <p:extLst>
      <p:ext uri="{BB962C8B-B14F-4D97-AF65-F5344CB8AC3E}">
        <p14:creationId xmlns:p14="http://schemas.microsoft.com/office/powerpoint/2010/main" val="26450536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Встроенные типы</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63</a:t>
            </a:fld>
            <a:endParaRPr lang="ru-RU"/>
          </a:p>
        </p:txBody>
      </p:sp>
      <p:pic>
        <p:nvPicPr>
          <p:cNvPr id="8" name="Picture 4"/>
          <p:cNvPicPr>
            <a:picLocks noGrp="1" noChangeAspect="1" noChangeArrowheads="1"/>
          </p:cNvPicPr>
          <p:nvPr>
            <p:ph idx="1"/>
          </p:nvPr>
        </p:nvPicPr>
        <p:blipFill rotWithShape="1">
          <a:blip r:embed="rId2" cstate="print"/>
          <a:srcRect b="20357"/>
          <a:stretch/>
        </p:blipFill>
        <p:spPr bwMode="auto">
          <a:xfrm>
            <a:off x="2987824" y="764703"/>
            <a:ext cx="5976664" cy="5709097"/>
          </a:xfrm>
          <a:prstGeom prst="rect">
            <a:avLst/>
          </a:prstGeom>
          <a:noFill/>
          <a:ln w="9525">
            <a:noFill/>
            <a:miter lim="800000"/>
            <a:headEnd/>
            <a:tailEnd/>
          </a:ln>
        </p:spPr>
      </p:pic>
      <p:pic>
        <p:nvPicPr>
          <p:cNvPr id="9" name="Picture 4"/>
          <p:cNvPicPr>
            <a:picLocks noChangeAspect="1" noChangeArrowheads="1"/>
          </p:cNvPicPr>
          <p:nvPr/>
        </p:nvPicPr>
        <p:blipFill rotWithShape="1">
          <a:blip r:embed="rId2" cstate="print"/>
          <a:srcRect t="82172" r="59290"/>
          <a:stretch/>
        </p:blipFill>
        <p:spPr bwMode="auto">
          <a:xfrm>
            <a:off x="457200" y="2293024"/>
            <a:ext cx="2034254" cy="1015498"/>
          </a:xfrm>
          <a:prstGeom prst="rect">
            <a:avLst/>
          </a:prstGeom>
          <a:noFill/>
          <a:ln w="9525">
            <a:noFill/>
            <a:miter lim="800000"/>
            <a:headEnd/>
            <a:tailEnd/>
          </a:ln>
        </p:spPr>
      </p:pic>
      <p:pic>
        <p:nvPicPr>
          <p:cNvPr id="10" name="Picture 4"/>
          <p:cNvPicPr>
            <a:picLocks noChangeAspect="1" noChangeArrowheads="1"/>
          </p:cNvPicPr>
          <p:nvPr/>
        </p:nvPicPr>
        <p:blipFill rotWithShape="1">
          <a:blip r:embed="rId2" cstate="print"/>
          <a:srcRect l="46475" t="83436" r="5970"/>
          <a:stretch/>
        </p:blipFill>
        <p:spPr bwMode="auto">
          <a:xfrm>
            <a:off x="457200" y="3572974"/>
            <a:ext cx="2376264" cy="943490"/>
          </a:xfrm>
          <a:prstGeom prst="rect">
            <a:avLst/>
          </a:prstGeom>
          <a:noFill/>
          <a:ln w="9525">
            <a:noFill/>
            <a:miter lim="800000"/>
            <a:headEnd/>
            <a:tailEnd/>
          </a:ln>
        </p:spPr>
      </p:pic>
    </p:spTree>
    <p:extLst>
      <p:ext uri="{BB962C8B-B14F-4D97-AF65-F5344CB8AC3E}">
        <p14:creationId xmlns:p14="http://schemas.microsoft.com/office/powerpoint/2010/main" val="1665757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Вещественные числа</a:t>
            </a:r>
          </a:p>
        </p:txBody>
      </p:sp>
      <p:sp>
        <p:nvSpPr>
          <p:cNvPr id="3" name="Content Placeholder 2"/>
          <p:cNvSpPr>
            <a:spLocks noGrp="1"/>
          </p:cNvSpPr>
          <p:nvPr>
            <p:ph idx="1"/>
          </p:nvPr>
        </p:nvSpPr>
        <p:spPr/>
        <p:txBody>
          <a:bodyPr/>
          <a:lstStyle/>
          <a:p>
            <a:r>
              <a:rPr lang="en-US" b="1" dirty="0"/>
              <a:t>decimal</a:t>
            </a:r>
            <a:endParaRPr lang="ru-RU" b="1" dirty="0"/>
          </a:p>
          <a:p>
            <a:pPr lvl="1"/>
            <a:r>
              <a:rPr lang="ru-RU" dirty="0"/>
              <a:t>составляют вещественные числа, записанные с </a:t>
            </a:r>
            <a:r>
              <a:rPr lang="ru-RU" dirty="0" smtClean="0"/>
              <a:t>фиксированной точкой</a:t>
            </a:r>
            <a:r>
              <a:rPr lang="ru-RU" dirty="0"/>
              <a:t>: </a:t>
            </a:r>
          </a:p>
          <a:p>
            <a:pPr marL="457200" lvl="1" indent="0">
              <a:buNone/>
            </a:pPr>
            <a:r>
              <a:rPr lang="ru-RU" dirty="0"/>
              <a:t>123.45, </a:t>
            </a:r>
            <a:r>
              <a:rPr lang="ru-RU" dirty="0" smtClean="0"/>
              <a:t>-0.1234567689345</a:t>
            </a:r>
          </a:p>
          <a:p>
            <a:pPr lvl="1"/>
            <a:r>
              <a:rPr lang="uk-UA" dirty="0" smtClean="0"/>
              <a:t>В </a:t>
            </a:r>
            <a:r>
              <a:rPr lang="en-US" dirty="0" smtClean="0"/>
              <a:t>Java --&gt; </a:t>
            </a:r>
            <a:r>
              <a:rPr lang="en-US" dirty="0" err="1" smtClean="0">
                <a:solidFill>
                  <a:srgbClr val="7F007F"/>
                </a:solidFill>
                <a:latin typeface="Consolas"/>
              </a:rPr>
              <a:t>java.math.BigDecimal</a:t>
            </a:r>
            <a:endParaRPr lang="en-US" dirty="0" smtClean="0"/>
          </a:p>
          <a:p>
            <a:r>
              <a:rPr lang="en-US" b="1" dirty="0" smtClean="0"/>
              <a:t>float</a:t>
            </a:r>
            <a:r>
              <a:rPr lang="en-US" dirty="0" smtClean="0"/>
              <a:t> </a:t>
            </a:r>
            <a:r>
              <a:rPr lang="ru-RU" dirty="0" smtClean="0"/>
              <a:t>и </a:t>
            </a:r>
            <a:r>
              <a:rPr lang="en-US" b="1" dirty="0" smtClean="0"/>
              <a:t>double</a:t>
            </a:r>
            <a:r>
              <a:rPr lang="en-US" dirty="0" smtClean="0"/>
              <a:t> </a:t>
            </a:r>
          </a:p>
          <a:p>
            <a:pPr lvl="1"/>
            <a:r>
              <a:rPr lang="ru-RU" dirty="0" smtClean="0"/>
              <a:t>соответствуют </a:t>
            </a:r>
            <a:r>
              <a:rPr lang="ru-RU" dirty="0"/>
              <a:t>стандарту </a:t>
            </a:r>
            <a:r>
              <a:rPr lang="en-US" dirty="0" smtClean="0"/>
              <a:t>IEEE754—85</a:t>
            </a:r>
          </a:p>
          <a:p>
            <a:pPr lvl="1"/>
            <a:r>
              <a:rPr lang="uk-UA" dirty="0"/>
              <a:t>В </a:t>
            </a:r>
            <a:r>
              <a:rPr lang="en-US" dirty="0"/>
              <a:t>Java </a:t>
            </a:r>
            <a:r>
              <a:rPr lang="en-US" dirty="0" smtClean="0"/>
              <a:t>--&gt; </a:t>
            </a:r>
            <a:r>
              <a:rPr lang="en-US" dirty="0">
                <a:solidFill>
                  <a:srgbClr val="7F007F"/>
                </a:solidFill>
                <a:latin typeface="Consolas"/>
              </a:rPr>
              <a:t>float</a:t>
            </a:r>
            <a:r>
              <a:rPr lang="en-US" dirty="0" smtClean="0"/>
              <a:t>, </a:t>
            </a:r>
            <a:r>
              <a:rPr lang="en-US" dirty="0">
                <a:solidFill>
                  <a:srgbClr val="7F007F"/>
                </a:solidFill>
                <a:latin typeface="Consolas"/>
              </a:rPr>
              <a:t>double</a:t>
            </a:r>
            <a:r>
              <a:rPr lang="en-US" dirty="0" smtClean="0"/>
              <a:t> (</a:t>
            </a:r>
            <a:r>
              <a:rPr lang="ru-RU" dirty="0" smtClean="0"/>
              <a:t>соответственно</a:t>
            </a:r>
            <a:r>
              <a:rPr lang="en-US" dirty="0" smtClean="0"/>
              <a:t>)</a:t>
            </a:r>
            <a:endParaRPr lang="ru-RU" dirty="0"/>
          </a:p>
        </p:txBody>
      </p:sp>
      <p:sp>
        <p:nvSpPr>
          <p:cNvPr id="5" name="Footer Placeholder 4"/>
          <p:cNvSpPr>
            <a:spLocks noGrp="1"/>
          </p:cNvSpPr>
          <p:nvPr>
            <p:ph type="ftr" sz="quarter" idx="11"/>
          </p:nvPr>
        </p:nvSpPr>
        <p:spPr/>
        <p:txBody>
          <a:bodyPr/>
          <a:lstStyle/>
          <a:p>
            <a:r>
              <a:rPr lang="ru-RU" smtClean="0"/>
              <a:t>Мищеряков Ю.В. доц. каф. СТ</a:t>
            </a:r>
            <a:endParaRPr lang="ru-RU"/>
          </a:p>
        </p:txBody>
      </p:sp>
      <p:sp>
        <p:nvSpPr>
          <p:cNvPr id="6" name="Slide Number Placeholder 5"/>
          <p:cNvSpPr>
            <a:spLocks noGrp="1"/>
          </p:cNvSpPr>
          <p:nvPr>
            <p:ph type="sldNum" sz="quarter" idx="12"/>
          </p:nvPr>
        </p:nvSpPr>
        <p:spPr/>
        <p:txBody>
          <a:bodyPr/>
          <a:lstStyle/>
          <a:p>
            <a:fld id="{C6690285-930E-402B-82BF-951CF32E4894}" type="slidenum">
              <a:rPr lang="ru-RU" smtClean="0"/>
              <a:t>64</a:t>
            </a:fld>
            <a:endParaRPr lang="ru-RU"/>
          </a:p>
        </p:txBody>
      </p:sp>
    </p:spTree>
    <p:extLst>
      <p:ext uri="{BB962C8B-B14F-4D97-AF65-F5344CB8AC3E}">
        <p14:creationId xmlns:p14="http://schemas.microsoft.com/office/powerpoint/2010/main" val="12448811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Целые числа</a:t>
            </a:r>
          </a:p>
        </p:txBody>
      </p:sp>
      <p:sp>
        <p:nvSpPr>
          <p:cNvPr id="3" name="Content Placeholder 2"/>
          <p:cNvSpPr>
            <a:spLocks noGrp="1"/>
          </p:cNvSpPr>
          <p:nvPr>
            <p:ph idx="1"/>
          </p:nvPr>
        </p:nvSpPr>
        <p:spPr/>
        <p:txBody>
          <a:bodyPr/>
          <a:lstStyle/>
          <a:p>
            <a:r>
              <a:rPr lang="en-US" b="1" dirty="0" smtClean="0"/>
              <a:t>integer</a:t>
            </a:r>
            <a:r>
              <a:rPr lang="uk-UA" b="1" dirty="0" smtClean="0"/>
              <a:t> </a:t>
            </a:r>
            <a:r>
              <a:rPr lang="uk-UA" dirty="0"/>
              <a:t>– </a:t>
            </a:r>
            <a:r>
              <a:rPr lang="ru-RU" dirty="0" smtClean="0"/>
              <a:t>базовый тип</a:t>
            </a:r>
          </a:p>
          <a:p>
            <a:pPr lvl="1"/>
            <a:r>
              <a:rPr lang="ru-RU" dirty="0"/>
              <a:t>целые числа с любым </a:t>
            </a:r>
            <a:r>
              <a:rPr lang="ru-RU" dirty="0" smtClean="0"/>
              <a:t>количеством десятичных </a:t>
            </a:r>
            <a:r>
              <a:rPr lang="ru-RU" dirty="0"/>
              <a:t>цифр: </a:t>
            </a:r>
          </a:p>
          <a:p>
            <a:pPr marL="457200" lvl="1" indent="0">
              <a:buNone/>
            </a:pPr>
            <a:r>
              <a:rPr lang="ru-RU" dirty="0" smtClean="0"/>
              <a:t>12345</a:t>
            </a:r>
            <a:r>
              <a:rPr lang="ru-RU" dirty="0"/>
              <a:t>, </a:t>
            </a:r>
            <a:r>
              <a:rPr lang="ru-RU" dirty="0" smtClean="0"/>
              <a:t>-234567689345</a:t>
            </a:r>
          </a:p>
          <a:p>
            <a:pPr lvl="1"/>
            <a:r>
              <a:rPr lang="uk-UA" dirty="0" smtClean="0"/>
              <a:t>В </a:t>
            </a:r>
            <a:r>
              <a:rPr lang="en-US" dirty="0" smtClean="0"/>
              <a:t>Java --&gt; </a:t>
            </a:r>
            <a:r>
              <a:rPr lang="en-US" dirty="0" err="1" smtClean="0">
                <a:solidFill>
                  <a:srgbClr val="7F007F"/>
                </a:solidFill>
                <a:latin typeface="Consolas"/>
              </a:rPr>
              <a:t>java.math.Big</a:t>
            </a:r>
            <a:r>
              <a:rPr lang="en-US" dirty="0" err="1">
                <a:solidFill>
                  <a:srgbClr val="7F007F"/>
                </a:solidFill>
                <a:latin typeface="Consolas"/>
              </a:rPr>
              <a:t>I</a:t>
            </a:r>
            <a:r>
              <a:rPr lang="en-US" dirty="0" err="1" smtClean="0">
                <a:solidFill>
                  <a:srgbClr val="7F007F"/>
                </a:solidFill>
                <a:latin typeface="Consolas"/>
              </a:rPr>
              <a:t>nteger</a:t>
            </a:r>
            <a:endParaRPr lang="en-US" dirty="0" smtClean="0"/>
          </a:p>
          <a:p>
            <a:r>
              <a:rPr lang="en-US" b="1" dirty="0"/>
              <a:t>long, </a:t>
            </a:r>
            <a:r>
              <a:rPr lang="en-US" b="1" dirty="0" err="1"/>
              <a:t>int</a:t>
            </a:r>
            <a:r>
              <a:rPr lang="en-US" b="1" dirty="0"/>
              <a:t>, short и byte </a:t>
            </a:r>
            <a:endParaRPr lang="en-US" b="1" dirty="0" smtClean="0"/>
          </a:p>
          <a:p>
            <a:pPr lvl="1"/>
            <a:r>
              <a:rPr lang="uk-UA" dirty="0" smtClean="0"/>
              <a:t>В </a:t>
            </a:r>
            <a:r>
              <a:rPr lang="en-US" dirty="0"/>
              <a:t>Java </a:t>
            </a:r>
            <a:r>
              <a:rPr lang="en-US" dirty="0" smtClean="0"/>
              <a:t>--&gt; </a:t>
            </a:r>
            <a:r>
              <a:rPr lang="en-US" dirty="0" smtClean="0">
                <a:solidFill>
                  <a:srgbClr val="7F007F"/>
                </a:solidFill>
                <a:latin typeface="Consolas"/>
              </a:rPr>
              <a:t>long</a:t>
            </a:r>
            <a:r>
              <a:rPr lang="en-US" dirty="0">
                <a:solidFill>
                  <a:srgbClr val="7F007F"/>
                </a:solidFill>
                <a:latin typeface="Consolas"/>
              </a:rPr>
              <a:t>, </a:t>
            </a:r>
            <a:r>
              <a:rPr lang="en-US" dirty="0" err="1">
                <a:solidFill>
                  <a:srgbClr val="7F007F"/>
                </a:solidFill>
                <a:latin typeface="Consolas"/>
              </a:rPr>
              <a:t>int</a:t>
            </a:r>
            <a:r>
              <a:rPr lang="en-US" dirty="0">
                <a:solidFill>
                  <a:srgbClr val="7F007F"/>
                </a:solidFill>
                <a:latin typeface="Consolas"/>
              </a:rPr>
              <a:t>, short и byte</a:t>
            </a:r>
            <a:r>
              <a:rPr lang="en-US" dirty="0" smtClean="0"/>
              <a:t> (</a:t>
            </a:r>
            <a:r>
              <a:rPr lang="ru-RU" dirty="0" smtClean="0"/>
              <a:t>соответственно</a:t>
            </a:r>
            <a:r>
              <a:rPr lang="en-US" dirty="0" smtClean="0"/>
              <a:t>)</a:t>
            </a:r>
            <a:endParaRPr lang="ru-RU" dirty="0"/>
          </a:p>
        </p:txBody>
      </p:sp>
      <p:sp>
        <p:nvSpPr>
          <p:cNvPr id="5" name="Footer Placeholder 4"/>
          <p:cNvSpPr>
            <a:spLocks noGrp="1"/>
          </p:cNvSpPr>
          <p:nvPr>
            <p:ph type="ftr" sz="quarter" idx="11"/>
          </p:nvPr>
        </p:nvSpPr>
        <p:spPr/>
        <p:txBody>
          <a:bodyPr/>
          <a:lstStyle/>
          <a:p>
            <a:r>
              <a:rPr lang="ru-RU" smtClean="0"/>
              <a:t>Мищеряков Ю.В. доц. каф. СТ</a:t>
            </a:r>
            <a:endParaRPr lang="ru-RU"/>
          </a:p>
        </p:txBody>
      </p:sp>
      <p:sp>
        <p:nvSpPr>
          <p:cNvPr id="6" name="Slide Number Placeholder 5"/>
          <p:cNvSpPr>
            <a:spLocks noGrp="1"/>
          </p:cNvSpPr>
          <p:nvPr>
            <p:ph type="sldNum" sz="quarter" idx="12"/>
          </p:nvPr>
        </p:nvSpPr>
        <p:spPr/>
        <p:txBody>
          <a:bodyPr/>
          <a:lstStyle/>
          <a:p>
            <a:fld id="{C6690285-930E-402B-82BF-951CF32E4894}" type="slidenum">
              <a:rPr lang="ru-RU" smtClean="0"/>
              <a:t>65</a:t>
            </a:fld>
            <a:endParaRPr lang="ru-RU"/>
          </a:p>
        </p:txBody>
      </p:sp>
    </p:spTree>
    <p:extLst>
      <p:ext uri="{BB962C8B-B14F-4D97-AF65-F5344CB8AC3E}">
        <p14:creationId xmlns:p14="http://schemas.microsoft.com/office/powerpoint/2010/main" val="17784377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Целые числа</a:t>
            </a:r>
          </a:p>
        </p:txBody>
      </p:sp>
      <p:sp>
        <p:nvSpPr>
          <p:cNvPr id="3" name="Content Placeholder 2"/>
          <p:cNvSpPr>
            <a:spLocks noGrp="1"/>
          </p:cNvSpPr>
          <p:nvPr>
            <p:ph idx="1"/>
          </p:nvPr>
        </p:nvSpPr>
        <p:spPr/>
        <p:txBody>
          <a:bodyPr>
            <a:normAutofit fontScale="92500" lnSpcReduction="10000"/>
          </a:bodyPr>
          <a:lstStyle/>
          <a:p>
            <a:r>
              <a:rPr lang="en-US" b="1" dirty="0" err="1" smtClean="0"/>
              <a:t>negativelnteger</a:t>
            </a:r>
            <a:r>
              <a:rPr lang="uk-UA" b="1" dirty="0" smtClean="0"/>
              <a:t> </a:t>
            </a:r>
            <a:endParaRPr lang="en-US" b="1" dirty="0" smtClean="0"/>
          </a:p>
          <a:p>
            <a:pPr lvl="1"/>
            <a:r>
              <a:rPr lang="en-US" dirty="0" smtClean="0"/>
              <a:t>&lt;</a:t>
            </a:r>
            <a:r>
              <a:rPr lang="ru-RU" dirty="0" smtClean="0"/>
              <a:t> 0</a:t>
            </a:r>
          </a:p>
          <a:p>
            <a:r>
              <a:rPr lang="en-US" b="1" dirty="0" err="1" smtClean="0"/>
              <a:t>nonNegativelnteger</a:t>
            </a:r>
            <a:endParaRPr lang="en-US" b="1" dirty="0" smtClean="0"/>
          </a:p>
          <a:p>
            <a:pPr lvl="1"/>
            <a:r>
              <a:rPr lang="en-US" dirty="0" smtClean="0"/>
              <a:t>0 </a:t>
            </a:r>
            <a:r>
              <a:rPr lang="ru-RU" dirty="0" smtClean="0"/>
              <a:t>и больше </a:t>
            </a:r>
          </a:p>
          <a:p>
            <a:r>
              <a:rPr lang="en-US" b="1" dirty="0" err="1" smtClean="0"/>
              <a:t>positivelnteger</a:t>
            </a:r>
            <a:r>
              <a:rPr lang="en-US" b="1" dirty="0" smtClean="0"/>
              <a:t> </a:t>
            </a:r>
          </a:p>
          <a:p>
            <a:pPr lvl="1"/>
            <a:r>
              <a:rPr lang="en-US" dirty="0" smtClean="0"/>
              <a:t>&gt;</a:t>
            </a:r>
            <a:r>
              <a:rPr lang="ru-RU" dirty="0" smtClean="0"/>
              <a:t> 0</a:t>
            </a:r>
          </a:p>
          <a:p>
            <a:r>
              <a:rPr lang="en-US" b="1" dirty="0" err="1" smtClean="0"/>
              <a:t>nonPositivelnteger</a:t>
            </a:r>
            <a:endParaRPr lang="en-US" b="1" dirty="0" smtClean="0"/>
          </a:p>
          <a:p>
            <a:pPr lvl="1"/>
            <a:r>
              <a:rPr lang="en-US" dirty="0" smtClean="0"/>
              <a:t>0 </a:t>
            </a:r>
            <a:r>
              <a:rPr lang="ru-RU" dirty="0" smtClean="0"/>
              <a:t>и меньше </a:t>
            </a:r>
          </a:p>
          <a:p>
            <a:r>
              <a:rPr lang="uk-UA" dirty="0" smtClean="0"/>
              <a:t>В </a:t>
            </a:r>
            <a:r>
              <a:rPr lang="en-US" dirty="0" smtClean="0"/>
              <a:t>Java --&gt; </a:t>
            </a:r>
            <a:r>
              <a:rPr lang="en-US" dirty="0" err="1" smtClean="0">
                <a:solidFill>
                  <a:srgbClr val="7F007F"/>
                </a:solidFill>
                <a:latin typeface="Consolas"/>
              </a:rPr>
              <a:t>java.math.BigInteger</a:t>
            </a:r>
            <a:endParaRPr lang="en-US" dirty="0" smtClean="0">
              <a:solidFill>
                <a:srgbClr val="7F007F"/>
              </a:solidFill>
              <a:latin typeface="Consolas"/>
            </a:endParaRPr>
          </a:p>
        </p:txBody>
      </p:sp>
      <p:sp>
        <p:nvSpPr>
          <p:cNvPr id="5" name="Footer Placeholder 4"/>
          <p:cNvSpPr>
            <a:spLocks noGrp="1"/>
          </p:cNvSpPr>
          <p:nvPr>
            <p:ph type="ftr" sz="quarter" idx="11"/>
          </p:nvPr>
        </p:nvSpPr>
        <p:spPr/>
        <p:txBody>
          <a:bodyPr/>
          <a:lstStyle/>
          <a:p>
            <a:r>
              <a:rPr lang="ru-RU" smtClean="0"/>
              <a:t>Мищеряков Ю.В. доц. каф. СТ</a:t>
            </a:r>
            <a:endParaRPr lang="ru-RU"/>
          </a:p>
        </p:txBody>
      </p:sp>
      <p:sp>
        <p:nvSpPr>
          <p:cNvPr id="6" name="Slide Number Placeholder 5"/>
          <p:cNvSpPr>
            <a:spLocks noGrp="1"/>
          </p:cNvSpPr>
          <p:nvPr>
            <p:ph type="sldNum" sz="quarter" idx="12"/>
          </p:nvPr>
        </p:nvSpPr>
        <p:spPr/>
        <p:txBody>
          <a:bodyPr/>
          <a:lstStyle/>
          <a:p>
            <a:fld id="{C6690285-930E-402B-82BF-951CF32E4894}" type="slidenum">
              <a:rPr lang="ru-RU" smtClean="0"/>
              <a:t>66</a:t>
            </a:fld>
            <a:endParaRPr lang="ru-RU"/>
          </a:p>
        </p:txBody>
      </p:sp>
    </p:spTree>
    <p:extLst>
      <p:ext uri="{BB962C8B-B14F-4D97-AF65-F5344CB8AC3E}">
        <p14:creationId xmlns:p14="http://schemas.microsoft.com/office/powerpoint/2010/main" val="2322948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Целые числа</a:t>
            </a:r>
          </a:p>
        </p:txBody>
      </p:sp>
      <p:sp>
        <p:nvSpPr>
          <p:cNvPr id="3" name="Content Placeholder 2"/>
          <p:cNvSpPr>
            <a:spLocks noGrp="1"/>
          </p:cNvSpPr>
          <p:nvPr>
            <p:ph idx="1"/>
          </p:nvPr>
        </p:nvSpPr>
        <p:spPr/>
        <p:txBody>
          <a:bodyPr>
            <a:normAutofit/>
          </a:bodyPr>
          <a:lstStyle/>
          <a:p>
            <a:r>
              <a:rPr lang="en-US" b="1" dirty="0" err="1"/>
              <a:t>unsignedLong</a:t>
            </a:r>
            <a:endParaRPr lang="en-US" b="1" dirty="0" smtClean="0"/>
          </a:p>
          <a:p>
            <a:pPr lvl="1"/>
            <a:r>
              <a:rPr lang="uk-UA" dirty="0" smtClean="0"/>
              <a:t>В </a:t>
            </a:r>
            <a:r>
              <a:rPr lang="en-US" dirty="0" smtClean="0"/>
              <a:t>Java --&gt; </a:t>
            </a:r>
            <a:r>
              <a:rPr lang="en-US" dirty="0" err="1" smtClean="0">
                <a:solidFill>
                  <a:srgbClr val="7F007F"/>
                </a:solidFill>
                <a:latin typeface="Consolas"/>
              </a:rPr>
              <a:t>java.math.BigInteger</a:t>
            </a:r>
            <a:endParaRPr lang="en-US" dirty="0" smtClean="0">
              <a:solidFill>
                <a:srgbClr val="7F007F"/>
              </a:solidFill>
              <a:latin typeface="Consolas"/>
            </a:endParaRPr>
          </a:p>
          <a:p>
            <a:r>
              <a:rPr lang="en-US" b="1" dirty="0" err="1" smtClean="0"/>
              <a:t>unsignedInt</a:t>
            </a:r>
            <a:endParaRPr lang="en-US" b="1" dirty="0"/>
          </a:p>
          <a:p>
            <a:pPr lvl="1"/>
            <a:r>
              <a:rPr lang="uk-UA" dirty="0"/>
              <a:t>В </a:t>
            </a:r>
            <a:r>
              <a:rPr lang="en-US" dirty="0"/>
              <a:t>Java --&gt; </a:t>
            </a:r>
            <a:r>
              <a:rPr lang="en-US" dirty="0" smtClean="0">
                <a:solidFill>
                  <a:srgbClr val="7F007F"/>
                </a:solidFill>
                <a:latin typeface="Consolas"/>
              </a:rPr>
              <a:t>long</a:t>
            </a:r>
          </a:p>
          <a:p>
            <a:r>
              <a:rPr lang="en-US" b="1" dirty="0" err="1" smtClean="0"/>
              <a:t>unsignedShort</a:t>
            </a:r>
            <a:endParaRPr lang="en-US" b="1" dirty="0"/>
          </a:p>
          <a:p>
            <a:pPr lvl="1"/>
            <a:r>
              <a:rPr lang="uk-UA" dirty="0"/>
              <a:t>В </a:t>
            </a:r>
            <a:r>
              <a:rPr lang="en-US" dirty="0"/>
              <a:t>Java --&gt; </a:t>
            </a:r>
            <a:r>
              <a:rPr lang="en-US" dirty="0" err="1" smtClean="0">
                <a:solidFill>
                  <a:srgbClr val="7F007F"/>
                </a:solidFill>
                <a:latin typeface="Consolas"/>
              </a:rPr>
              <a:t>int</a:t>
            </a:r>
            <a:endParaRPr lang="en-US" dirty="0" smtClean="0">
              <a:solidFill>
                <a:srgbClr val="7F007F"/>
              </a:solidFill>
              <a:latin typeface="Consolas"/>
            </a:endParaRPr>
          </a:p>
          <a:p>
            <a:r>
              <a:rPr lang="en-US" b="1" dirty="0" err="1" smtClean="0"/>
              <a:t>unsignedByte</a:t>
            </a:r>
            <a:endParaRPr lang="en-US" b="1" dirty="0"/>
          </a:p>
          <a:p>
            <a:pPr lvl="1"/>
            <a:r>
              <a:rPr lang="uk-UA" dirty="0"/>
              <a:t>В </a:t>
            </a:r>
            <a:r>
              <a:rPr lang="en-US" dirty="0"/>
              <a:t>Java --&gt; </a:t>
            </a:r>
            <a:r>
              <a:rPr lang="en-US" dirty="0" smtClean="0">
                <a:solidFill>
                  <a:srgbClr val="7F007F"/>
                </a:solidFill>
                <a:latin typeface="Consolas"/>
              </a:rPr>
              <a:t>short</a:t>
            </a:r>
          </a:p>
        </p:txBody>
      </p:sp>
      <p:sp>
        <p:nvSpPr>
          <p:cNvPr id="5" name="Footer Placeholder 4"/>
          <p:cNvSpPr>
            <a:spLocks noGrp="1"/>
          </p:cNvSpPr>
          <p:nvPr>
            <p:ph type="ftr" sz="quarter" idx="11"/>
          </p:nvPr>
        </p:nvSpPr>
        <p:spPr/>
        <p:txBody>
          <a:bodyPr/>
          <a:lstStyle/>
          <a:p>
            <a:r>
              <a:rPr lang="ru-RU" smtClean="0"/>
              <a:t>Мищеряков Ю.В. доц. каф. СТ</a:t>
            </a:r>
            <a:endParaRPr lang="ru-RU"/>
          </a:p>
        </p:txBody>
      </p:sp>
      <p:sp>
        <p:nvSpPr>
          <p:cNvPr id="6" name="Slide Number Placeholder 5"/>
          <p:cNvSpPr>
            <a:spLocks noGrp="1"/>
          </p:cNvSpPr>
          <p:nvPr>
            <p:ph type="sldNum" sz="quarter" idx="12"/>
          </p:nvPr>
        </p:nvSpPr>
        <p:spPr/>
        <p:txBody>
          <a:bodyPr/>
          <a:lstStyle/>
          <a:p>
            <a:fld id="{C6690285-930E-402B-82BF-951CF32E4894}" type="slidenum">
              <a:rPr lang="ru-RU" smtClean="0"/>
              <a:t>67</a:t>
            </a:fld>
            <a:endParaRPr lang="ru-RU"/>
          </a:p>
        </p:txBody>
      </p:sp>
    </p:spTree>
    <p:extLst>
      <p:ext uri="{BB962C8B-B14F-4D97-AF65-F5344CB8AC3E}">
        <p14:creationId xmlns:p14="http://schemas.microsoft.com/office/powerpoint/2010/main" val="30808618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Строки символов</a:t>
            </a:r>
          </a:p>
        </p:txBody>
      </p:sp>
      <p:sp>
        <p:nvSpPr>
          <p:cNvPr id="3" name="Content Placeholder 2"/>
          <p:cNvSpPr>
            <a:spLocks noGrp="1"/>
          </p:cNvSpPr>
          <p:nvPr>
            <p:ph idx="1"/>
          </p:nvPr>
        </p:nvSpPr>
        <p:spPr/>
        <p:txBody>
          <a:bodyPr>
            <a:normAutofit fontScale="92500" lnSpcReduction="10000"/>
          </a:bodyPr>
          <a:lstStyle/>
          <a:p>
            <a:r>
              <a:rPr lang="en-US" b="1" dirty="0" smtClean="0"/>
              <a:t>string</a:t>
            </a:r>
          </a:p>
          <a:p>
            <a:pPr lvl="1"/>
            <a:r>
              <a:rPr lang="uk-UA" dirty="0" smtClean="0"/>
              <a:t>В </a:t>
            </a:r>
            <a:r>
              <a:rPr lang="en-US" dirty="0"/>
              <a:t>Java --&gt; </a:t>
            </a:r>
            <a:r>
              <a:rPr lang="en-US" dirty="0" err="1" smtClean="0">
                <a:solidFill>
                  <a:srgbClr val="7F007F"/>
                </a:solidFill>
                <a:latin typeface="Consolas"/>
              </a:rPr>
              <a:t>java.lang.String</a:t>
            </a:r>
            <a:endParaRPr lang="en-US" dirty="0" smtClean="0">
              <a:solidFill>
                <a:srgbClr val="7F007F"/>
              </a:solidFill>
              <a:latin typeface="Consolas"/>
            </a:endParaRPr>
          </a:p>
          <a:p>
            <a:r>
              <a:rPr lang="en-US" b="1" dirty="0" err="1" smtClean="0"/>
              <a:t>normalizedString</a:t>
            </a:r>
            <a:endParaRPr lang="en-US" b="1" dirty="0"/>
          </a:p>
          <a:p>
            <a:pPr lvl="1"/>
            <a:r>
              <a:rPr lang="ru-RU" dirty="0"/>
              <a:t>строки, не содержащие</a:t>
            </a:r>
            <a:br>
              <a:rPr lang="ru-RU" dirty="0"/>
            </a:br>
            <a:r>
              <a:rPr lang="ru-RU" dirty="0"/>
              <a:t>символы перевода строки </a:t>
            </a:r>
            <a:r>
              <a:rPr lang="en-US" dirty="0">
                <a:solidFill>
                  <a:srgbClr val="7F007F"/>
                </a:solidFill>
                <a:latin typeface="Consolas"/>
              </a:rPr>
              <a:t>\n</a:t>
            </a:r>
            <a:r>
              <a:rPr lang="ru-RU" dirty="0" smtClean="0"/>
              <a:t>, </a:t>
            </a:r>
            <a:r>
              <a:rPr lang="ru-RU" dirty="0"/>
              <a:t>возврата каретки </a:t>
            </a:r>
            <a:r>
              <a:rPr lang="en-US" dirty="0">
                <a:solidFill>
                  <a:srgbClr val="7F007F"/>
                </a:solidFill>
                <a:latin typeface="Consolas"/>
              </a:rPr>
              <a:t>\r</a:t>
            </a:r>
            <a:r>
              <a:rPr lang="ru-RU" dirty="0" smtClean="0"/>
              <a:t> </a:t>
            </a:r>
            <a:r>
              <a:rPr lang="ru-RU" dirty="0"/>
              <a:t>и символы </a:t>
            </a:r>
            <a:r>
              <a:rPr lang="ru-RU" dirty="0" smtClean="0"/>
              <a:t>горизонтальной </a:t>
            </a:r>
            <a:r>
              <a:rPr lang="ru-RU" dirty="0"/>
              <a:t>табуляции </a:t>
            </a:r>
            <a:r>
              <a:rPr lang="en-US" dirty="0">
                <a:solidFill>
                  <a:srgbClr val="7F007F"/>
                </a:solidFill>
                <a:latin typeface="Consolas"/>
              </a:rPr>
              <a:t>\t</a:t>
            </a:r>
            <a:r>
              <a:rPr lang="ru-RU" dirty="0" smtClean="0"/>
              <a:t>.</a:t>
            </a:r>
            <a:endParaRPr lang="en-US" dirty="0" smtClean="0"/>
          </a:p>
          <a:p>
            <a:r>
              <a:rPr lang="en-US" b="1" dirty="0" smtClean="0"/>
              <a:t>token</a:t>
            </a:r>
          </a:p>
          <a:p>
            <a:pPr lvl="1"/>
            <a:r>
              <a:rPr lang="ru-RU" dirty="0" smtClean="0"/>
              <a:t>Дополнительно отсутствуют начальные, конечные пробелы и несколько пробелов подряд</a:t>
            </a: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68</a:t>
            </a:fld>
            <a:endParaRPr lang="ru-RU"/>
          </a:p>
        </p:txBody>
      </p:sp>
    </p:spTree>
    <p:extLst>
      <p:ext uri="{BB962C8B-B14F-4D97-AF65-F5344CB8AC3E}">
        <p14:creationId xmlns:p14="http://schemas.microsoft.com/office/powerpoint/2010/main" val="28818726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Строки символов</a:t>
            </a:r>
          </a:p>
        </p:txBody>
      </p:sp>
      <p:sp>
        <p:nvSpPr>
          <p:cNvPr id="3" name="Content Placeholder 2"/>
          <p:cNvSpPr>
            <a:spLocks noGrp="1"/>
          </p:cNvSpPr>
          <p:nvPr>
            <p:ph idx="1"/>
          </p:nvPr>
        </p:nvSpPr>
        <p:spPr/>
        <p:txBody>
          <a:bodyPr>
            <a:normAutofit fontScale="85000" lnSpcReduction="10000"/>
          </a:bodyPr>
          <a:lstStyle/>
          <a:p>
            <a:r>
              <a:rPr lang="en-US" b="1" dirty="0"/>
              <a:t>language</a:t>
            </a:r>
          </a:p>
          <a:p>
            <a:pPr lvl="1"/>
            <a:r>
              <a:rPr lang="ru-RU" dirty="0"/>
              <a:t>названия языка согласно RFC 1766, например, </a:t>
            </a:r>
            <a:r>
              <a:rPr lang="ru-RU" dirty="0" err="1">
                <a:solidFill>
                  <a:srgbClr val="7F00CF"/>
                </a:solidFill>
              </a:rPr>
              <a:t>ru</a:t>
            </a:r>
            <a:r>
              <a:rPr lang="ru-RU" dirty="0"/>
              <a:t>, </a:t>
            </a:r>
            <a:r>
              <a:rPr lang="ru-RU" dirty="0" err="1">
                <a:solidFill>
                  <a:srgbClr val="7F00CF"/>
                </a:solidFill>
              </a:rPr>
              <a:t>en</a:t>
            </a:r>
            <a:r>
              <a:rPr lang="ru-RU" dirty="0"/>
              <a:t>, </a:t>
            </a:r>
            <a:r>
              <a:rPr lang="ru-RU" dirty="0" err="1">
                <a:solidFill>
                  <a:srgbClr val="7F00CF"/>
                </a:solidFill>
              </a:rPr>
              <a:t>de</a:t>
            </a:r>
            <a:r>
              <a:rPr lang="ru-RU" dirty="0"/>
              <a:t>, </a:t>
            </a:r>
            <a:r>
              <a:rPr lang="ru-RU" dirty="0" err="1">
                <a:solidFill>
                  <a:srgbClr val="7F00CF"/>
                </a:solidFill>
              </a:rPr>
              <a:t>fr</a:t>
            </a:r>
            <a:r>
              <a:rPr lang="ru-RU" dirty="0" smtClean="0"/>
              <a:t>.</a:t>
            </a:r>
          </a:p>
          <a:p>
            <a:r>
              <a:rPr lang="en-US" b="1" dirty="0" smtClean="0"/>
              <a:t>name</a:t>
            </a:r>
            <a:r>
              <a:rPr lang="ru-RU" dirty="0"/>
              <a:t> – имена </a:t>
            </a:r>
            <a:r>
              <a:rPr lang="en-US" dirty="0"/>
              <a:t>XML</a:t>
            </a:r>
          </a:p>
          <a:p>
            <a:pPr lvl="1"/>
            <a:r>
              <a:rPr lang="ru-RU" dirty="0"/>
              <a:t>последовательности букв</a:t>
            </a:r>
            <a:r>
              <a:rPr lang="ru-RU" dirty="0" smtClean="0"/>
              <a:t>, цифр</a:t>
            </a:r>
            <a:r>
              <a:rPr lang="ru-RU" dirty="0"/>
              <a:t>, дефисов, точек, двоеточий, знаков подчеркивания, начинающиеся </a:t>
            </a:r>
            <a:r>
              <a:rPr lang="ru-RU" dirty="0" smtClean="0"/>
              <a:t>с буквы </a:t>
            </a:r>
            <a:r>
              <a:rPr lang="ru-RU" dirty="0"/>
              <a:t>(кроме зарезервированной последовательности букв X, х, М, m, L, </a:t>
            </a:r>
            <a:r>
              <a:rPr lang="en-US" dirty="0"/>
              <a:t>l</a:t>
            </a:r>
            <a:r>
              <a:rPr lang="ru-RU" dirty="0" smtClean="0"/>
              <a:t> в</a:t>
            </a:r>
            <a:r>
              <a:rPr lang="en-US" dirty="0" smtClean="0"/>
              <a:t> </a:t>
            </a:r>
            <a:r>
              <a:rPr lang="ru-RU" dirty="0" smtClean="0"/>
              <a:t>любом </a:t>
            </a:r>
            <a:r>
              <a:rPr lang="ru-RU" dirty="0"/>
              <a:t>сочетании регистров) или знака подчеркивания. </a:t>
            </a:r>
            <a:endParaRPr lang="en-US" dirty="0" smtClean="0"/>
          </a:p>
          <a:p>
            <a:pPr lvl="1"/>
            <a:r>
              <a:rPr lang="ru-RU" dirty="0"/>
              <a:t>д</a:t>
            </a:r>
            <a:r>
              <a:rPr lang="ru-RU" dirty="0" smtClean="0"/>
              <a:t>воеточие </a:t>
            </a:r>
            <a:r>
              <a:rPr lang="ru-RU" dirty="0"/>
              <a:t>в </a:t>
            </a:r>
            <a:r>
              <a:rPr lang="ru-RU" dirty="0" smtClean="0"/>
              <a:t>значениях </a:t>
            </a:r>
            <a:r>
              <a:rPr lang="ru-RU" dirty="0"/>
              <a:t>типа </a:t>
            </a:r>
            <a:r>
              <a:rPr lang="ru-RU" b="1" dirty="0" err="1"/>
              <a:t>name</a:t>
            </a:r>
            <a:r>
              <a:rPr lang="ru-RU" dirty="0"/>
              <a:t> используется для выделения префикса пространства имен.</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69</a:t>
            </a:fld>
            <a:endParaRPr lang="ru-RU"/>
          </a:p>
        </p:txBody>
      </p:sp>
    </p:spTree>
    <p:extLst>
      <p:ext uri="{BB962C8B-B14F-4D97-AF65-F5344CB8AC3E}">
        <p14:creationId xmlns:p14="http://schemas.microsoft.com/office/powerpoint/2010/main" val="749241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a:t>ЧТО ТАКОЕ </a:t>
            </a:r>
            <a:r>
              <a:rPr lang="en-US" dirty="0"/>
              <a:t>XML</a:t>
            </a:r>
            <a:r>
              <a:rPr lang="en-US" dirty="0" smtClean="0"/>
              <a:t>?</a:t>
            </a:r>
            <a:endParaRPr lang="uk-UA" dirty="0"/>
          </a:p>
        </p:txBody>
      </p:sp>
      <p:sp>
        <p:nvSpPr>
          <p:cNvPr id="3" name="Объект 2"/>
          <p:cNvSpPr>
            <a:spLocks noGrp="1"/>
          </p:cNvSpPr>
          <p:nvPr>
            <p:ph idx="1"/>
          </p:nvPr>
        </p:nvSpPr>
        <p:spPr/>
        <p:txBody>
          <a:bodyPr>
            <a:normAutofit fontScale="92500" lnSpcReduction="20000"/>
          </a:bodyPr>
          <a:lstStyle/>
          <a:p>
            <a:r>
              <a:rPr lang="ru-RU" dirty="0" err="1"/>
              <a:t>e</a:t>
            </a:r>
            <a:r>
              <a:rPr lang="ru-RU" dirty="0" err="1">
                <a:solidFill>
                  <a:srgbClr val="FF0000"/>
                </a:solidFill>
              </a:rPr>
              <a:t>X</a:t>
            </a:r>
            <a:r>
              <a:rPr lang="ru-RU" dirty="0" err="1"/>
              <a:t>tensible</a:t>
            </a:r>
            <a:r>
              <a:rPr lang="ru-RU" dirty="0"/>
              <a:t> </a:t>
            </a:r>
            <a:r>
              <a:rPr lang="ru-RU" dirty="0" err="1">
                <a:solidFill>
                  <a:srgbClr val="FF0000"/>
                </a:solidFill>
              </a:rPr>
              <a:t>M</a:t>
            </a:r>
            <a:r>
              <a:rPr lang="ru-RU" dirty="0" err="1"/>
              <a:t>arkup</a:t>
            </a:r>
            <a:r>
              <a:rPr lang="ru-RU" dirty="0"/>
              <a:t> </a:t>
            </a:r>
            <a:r>
              <a:rPr lang="ru-RU" dirty="0" err="1">
                <a:solidFill>
                  <a:srgbClr val="FF0000"/>
                </a:solidFill>
              </a:rPr>
              <a:t>L</a:t>
            </a:r>
            <a:r>
              <a:rPr lang="ru-RU" dirty="0" err="1"/>
              <a:t>anguage</a:t>
            </a:r>
            <a:r>
              <a:rPr lang="ru-RU" dirty="0"/>
              <a:t> </a:t>
            </a:r>
          </a:p>
          <a:p>
            <a:r>
              <a:rPr lang="ru-RU" dirty="0"/>
              <a:t>XML – язык метаданных</a:t>
            </a:r>
          </a:p>
          <a:p>
            <a:endParaRPr lang="ru-RU" dirty="0"/>
          </a:p>
          <a:p>
            <a:r>
              <a:rPr lang="ru-RU" dirty="0"/>
              <a:t>Данные:</a:t>
            </a:r>
          </a:p>
          <a:p>
            <a:pPr lvl="1"/>
            <a:r>
              <a:rPr lang="ru-RU" dirty="0"/>
              <a:t>Веб-страница</a:t>
            </a:r>
          </a:p>
          <a:p>
            <a:pPr lvl="1"/>
            <a:r>
              <a:rPr lang="ru-RU" dirty="0"/>
              <a:t>Печатные книги</a:t>
            </a:r>
          </a:p>
          <a:p>
            <a:pPr lvl="1"/>
            <a:r>
              <a:rPr lang="ru-RU" dirty="0"/>
              <a:t>Продукт</a:t>
            </a:r>
          </a:p>
          <a:p>
            <a:r>
              <a:rPr lang="ru-RU" dirty="0"/>
              <a:t>Метаданные:</a:t>
            </a:r>
          </a:p>
          <a:p>
            <a:pPr lvl="1"/>
            <a:r>
              <a:rPr lang="ru-RU" dirty="0"/>
              <a:t>Информация о данных (данные о данных)</a:t>
            </a:r>
          </a:p>
          <a:p>
            <a:pPr lvl="1"/>
            <a:r>
              <a:rPr lang="ru-RU" dirty="0"/>
              <a:t>Описание данных, определяет содержимое</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7</a:t>
            </a:fld>
            <a:endParaRPr lang="ru-RU"/>
          </a:p>
        </p:txBody>
      </p:sp>
    </p:spTree>
    <p:extLst>
      <p:ext uri="{BB962C8B-B14F-4D97-AF65-F5344CB8AC3E}">
        <p14:creationId xmlns:p14="http://schemas.microsoft.com/office/powerpoint/2010/main" val="41382318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Строки символов</a:t>
            </a:r>
          </a:p>
        </p:txBody>
      </p:sp>
      <p:sp>
        <p:nvSpPr>
          <p:cNvPr id="3" name="Content Placeholder 2"/>
          <p:cNvSpPr>
            <a:spLocks noGrp="1"/>
          </p:cNvSpPr>
          <p:nvPr>
            <p:ph idx="1"/>
          </p:nvPr>
        </p:nvSpPr>
        <p:spPr/>
        <p:txBody>
          <a:bodyPr>
            <a:normAutofit/>
          </a:bodyPr>
          <a:lstStyle/>
          <a:p>
            <a:r>
              <a:rPr lang="en-US" b="1" dirty="0" err="1"/>
              <a:t>NCName</a:t>
            </a:r>
            <a:r>
              <a:rPr lang="en-US" dirty="0"/>
              <a:t> (Non-Colonized Name) </a:t>
            </a:r>
            <a:endParaRPr lang="en-US" b="1" dirty="0"/>
          </a:p>
          <a:p>
            <a:pPr lvl="1"/>
            <a:r>
              <a:rPr lang="ru-RU" dirty="0"/>
              <a:t>не </a:t>
            </a:r>
            <a:r>
              <a:rPr lang="ru-RU" dirty="0" smtClean="0"/>
              <a:t>содержащих двоеточия</a:t>
            </a:r>
          </a:p>
          <a:p>
            <a:r>
              <a:rPr lang="en-US" b="1" dirty="0"/>
              <a:t>ID , ENTITY, IDREF</a:t>
            </a:r>
            <a:r>
              <a:rPr lang="ru-RU" dirty="0" smtClean="0"/>
              <a:t> – наследники</a:t>
            </a:r>
            <a:r>
              <a:rPr lang="uk-UA" dirty="0" smtClean="0"/>
              <a:t> </a:t>
            </a:r>
            <a:r>
              <a:rPr lang="en-US" b="1" dirty="0" err="1"/>
              <a:t>NCName</a:t>
            </a:r>
            <a:endParaRPr lang="en-US" dirty="0" smtClean="0"/>
          </a:p>
          <a:p>
            <a:pPr lvl="1"/>
            <a:r>
              <a:rPr lang="ru-RU" dirty="0" smtClean="0"/>
              <a:t>описывают </a:t>
            </a:r>
            <a:r>
              <a:rPr lang="ru-RU" dirty="0"/>
              <a:t>идентификаторы XML, сущности и </a:t>
            </a:r>
            <a:r>
              <a:rPr lang="ru-RU" dirty="0" smtClean="0"/>
              <a:t>перекрестные </a:t>
            </a:r>
            <a:r>
              <a:rPr lang="ru-RU" dirty="0"/>
              <a:t>ссылки</a:t>
            </a:r>
            <a:br>
              <a:rPr lang="ru-RU" dirty="0"/>
            </a:br>
            <a:endParaRPr lang="ru-RU"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70</a:t>
            </a:fld>
            <a:endParaRPr lang="ru-RU"/>
          </a:p>
        </p:txBody>
      </p:sp>
    </p:spTree>
    <p:extLst>
      <p:ext uri="{BB962C8B-B14F-4D97-AF65-F5344CB8AC3E}">
        <p14:creationId xmlns:p14="http://schemas.microsoft.com/office/powerpoint/2010/main" val="33255207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Дата и время</a:t>
            </a:r>
          </a:p>
        </p:txBody>
      </p:sp>
      <p:sp>
        <p:nvSpPr>
          <p:cNvPr id="3" name="Content Placeholder 2"/>
          <p:cNvSpPr>
            <a:spLocks noGrp="1"/>
          </p:cNvSpPr>
          <p:nvPr>
            <p:ph idx="1"/>
          </p:nvPr>
        </p:nvSpPr>
        <p:spPr/>
        <p:txBody>
          <a:bodyPr>
            <a:normAutofit fontScale="85000" lnSpcReduction="10000"/>
          </a:bodyPr>
          <a:lstStyle/>
          <a:p>
            <a:r>
              <a:rPr lang="en-US" b="1" dirty="0"/>
              <a:t>duration </a:t>
            </a:r>
            <a:r>
              <a:rPr lang="ru-RU" b="1" dirty="0" smtClean="0"/>
              <a:t>– </a:t>
            </a:r>
            <a:r>
              <a:rPr lang="ru-RU" dirty="0" smtClean="0"/>
              <a:t>промежуток </a:t>
            </a:r>
            <a:r>
              <a:rPr lang="ru-RU" dirty="0"/>
              <a:t>времени</a:t>
            </a:r>
            <a:r>
              <a:rPr lang="en-US" dirty="0" smtClean="0"/>
              <a:t> </a:t>
            </a:r>
            <a:endParaRPr lang="en-US" b="1" dirty="0"/>
          </a:p>
          <a:p>
            <a:pPr lvl="1"/>
            <a:r>
              <a:rPr lang="en-US" dirty="0" smtClean="0"/>
              <a:t>P – </a:t>
            </a:r>
            <a:r>
              <a:rPr lang="ru-RU" dirty="0" smtClean="0"/>
              <a:t>начало даты, </a:t>
            </a:r>
            <a:r>
              <a:rPr lang="en-US" dirty="0" smtClean="0"/>
              <a:t>T</a:t>
            </a:r>
            <a:r>
              <a:rPr lang="ru-RU" dirty="0" smtClean="0"/>
              <a:t> – начало времени</a:t>
            </a:r>
            <a:endParaRPr lang="en-US" dirty="0" smtClean="0"/>
          </a:p>
          <a:p>
            <a:pPr lvl="1"/>
            <a:r>
              <a:rPr lang="en-US" smtClean="0"/>
              <a:t>P10Y2M3DT10H30M45S</a:t>
            </a:r>
            <a:r>
              <a:rPr lang="ru-RU" dirty="0" smtClean="0"/>
              <a:t> </a:t>
            </a:r>
          </a:p>
          <a:p>
            <a:pPr lvl="2"/>
            <a:r>
              <a:rPr lang="ru-RU" dirty="0" smtClean="0"/>
              <a:t>10 лет (10Y) , два месяца (2</a:t>
            </a:r>
            <a:r>
              <a:rPr lang="en-US" dirty="0" smtClean="0"/>
              <a:t>M</a:t>
            </a:r>
            <a:r>
              <a:rPr lang="ru-RU" dirty="0" smtClean="0"/>
              <a:t>), три дня (3D) , десять часов (</a:t>
            </a:r>
            <a:r>
              <a:rPr lang="en-US" dirty="0" smtClean="0"/>
              <a:t>10H</a:t>
            </a:r>
            <a:r>
              <a:rPr lang="ru-RU" dirty="0" smtClean="0"/>
              <a:t>), тридцать минут (</a:t>
            </a:r>
            <a:r>
              <a:rPr lang="en-US" dirty="0" smtClean="0"/>
              <a:t>30M</a:t>
            </a:r>
            <a:r>
              <a:rPr lang="ru-RU" dirty="0" smtClean="0"/>
              <a:t>) и сорок пять секунд (45</a:t>
            </a:r>
            <a:r>
              <a:rPr lang="en-US" dirty="0" smtClean="0"/>
              <a:t>S</a:t>
            </a:r>
            <a:r>
              <a:rPr lang="ru-RU" dirty="0" smtClean="0"/>
              <a:t>). </a:t>
            </a:r>
            <a:endParaRPr lang="en-US" dirty="0" smtClean="0"/>
          </a:p>
          <a:p>
            <a:pPr lvl="1"/>
            <a:r>
              <a:rPr lang="ru-RU" dirty="0" smtClean="0"/>
              <a:t>Запись</a:t>
            </a:r>
            <a:r>
              <a:rPr lang="en-US" dirty="0" smtClean="0"/>
              <a:t> </a:t>
            </a:r>
            <a:r>
              <a:rPr lang="ru-RU" dirty="0" smtClean="0"/>
              <a:t>может быть сокращенной, </a:t>
            </a:r>
          </a:p>
          <a:p>
            <a:pPr lvl="2"/>
            <a:r>
              <a:rPr lang="ru-RU" dirty="0" smtClean="0"/>
              <a:t>Р120М </a:t>
            </a:r>
            <a:r>
              <a:rPr lang="en-US" dirty="0" smtClean="0"/>
              <a:t>–</a:t>
            </a:r>
            <a:r>
              <a:rPr lang="ru-RU" dirty="0" smtClean="0"/>
              <a:t> 120</a:t>
            </a:r>
            <a:r>
              <a:rPr lang="en-US" dirty="0" smtClean="0"/>
              <a:t> </a:t>
            </a:r>
            <a:r>
              <a:rPr lang="ru-RU" dirty="0" smtClean="0"/>
              <a:t>месяцев, </a:t>
            </a:r>
            <a:r>
              <a:rPr lang="en-US" dirty="0" smtClean="0"/>
              <a:t/>
            </a:r>
            <a:br>
              <a:rPr lang="en-US" dirty="0" smtClean="0"/>
            </a:br>
            <a:r>
              <a:rPr lang="ru-RU" dirty="0" smtClean="0"/>
              <a:t>Т120М</a:t>
            </a:r>
            <a:r>
              <a:rPr lang="en-US" dirty="0" smtClean="0"/>
              <a:t> – </a:t>
            </a:r>
            <a:r>
              <a:rPr lang="ru-RU" dirty="0" smtClean="0"/>
              <a:t>120 минут</a:t>
            </a:r>
          </a:p>
          <a:p>
            <a:r>
              <a:rPr lang="en-US" b="1" dirty="0" err="1" smtClean="0"/>
              <a:t>dateTime</a:t>
            </a:r>
            <a:r>
              <a:rPr lang="ru-RU" dirty="0" smtClean="0"/>
              <a:t> </a:t>
            </a:r>
          </a:p>
          <a:p>
            <a:pPr lvl="1"/>
            <a:r>
              <a:rPr lang="ru-RU" dirty="0" smtClean="0"/>
              <a:t>формат</a:t>
            </a:r>
            <a:r>
              <a:rPr lang="en-US" dirty="0"/>
              <a:t>:</a:t>
            </a:r>
            <a:r>
              <a:rPr lang="ru-RU" dirty="0"/>
              <a:t> </a:t>
            </a:r>
            <a:r>
              <a:rPr lang="en-US" dirty="0" err="1"/>
              <a:t>CCYY-MM-DDThh:mm:ss</a:t>
            </a:r>
            <a:endParaRPr lang="en-US" dirty="0"/>
          </a:p>
          <a:p>
            <a:pPr lvl="1"/>
            <a:r>
              <a:rPr lang="ru-RU" dirty="0"/>
              <a:t>2003-04-25Т09:30:05 </a:t>
            </a:r>
          </a:p>
          <a:p>
            <a:pPr lvl="2"/>
            <a:r>
              <a:rPr lang="en-US" dirty="0"/>
              <a:t>25 </a:t>
            </a:r>
            <a:r>
              <a:rPr lang="ru-RU" dirty="0"/>
              <a:t>апреля 2003 года, 9 часов, 30 минут, 5 секунд </a:t>
            </a:r>
            <a:endParaRPr lang="en-US"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71</a:t>
            </a:fld>
            <a:endParaRPr lang="ru-RU"/>
          </a:p>
        </p:txBody>
      </p:sp>
    </p:spTree>
    <p:extLst>
      <p:ext uri="{BB962C8B-B14F-4D97-AF65-F5344CB8AC3E}">
        <p14:creationId xmlns:p14="http://schemas.microsoft.com/office/powerpoint/2010/main" val="2623990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Дата и время</a:t>
            </a:r>
          </a:p>
        </p:txBody>
      </p:sp>
      <p:sp>
        <p:nvSpPr>
          <p:cNvPr id="3" name="Content Placeholder 2"/>
          <p:cNvSpPr>
            <a:spLocks noGrp="1"/>
          </p:cNvSpPr>
          <p:nvPr>
            <p:ph idx="1"/>
          </p:nvPr>
        </p:nvSpPr>
        <p:spPr>
          <a:xfrm>
            <a:off x="457200" y="1946250"/>
            <a:ext cx="8435280" cy="4525963"/>
          </a:xfrm>
        </p:spPr>
        <p:txBody>
          <a:bodyPr>
            <a:normAutofit fontScale="92500"/>
          </a:bodyPr>
          <a:lstStyle/>
          <a:p>
            <a:r>
              <a:rPr lang="ru-RU" dirty="0" smtClean="0"/>
              <a:t>Выделяют какую-либо часть даты </a:t>
            </a:r>
            <a:r>
              <a:rPr lang="ru-RU" dirty="0"/>
              <a:t>или времени.</a:t>
            </a:r>
            <a:endParaRPr lang="en-US" b="1" dirty="0"/>
          </a:p>
          <a:p>
            <a:pPr lvl="1"/>
            <a:r>
              <a:rPr lang="en-US" dirty="0">
                <a:solidFill>
                  <a:srgbClr val="7F007F"/>
                </a:solidFill>
              </a:rPr>
              <a:t>time</a:t>
            </a:r>
            <a:r>
              <a:rPr lang="en-US" dirty="0"/>
              <a:t> </a:t>
            </a:r>
            <a:r>
              <a:rPr lang="ru-RU" dirty="0" smtClean="0"/>
              <a:t>– время в </a:t>
            </a:r>
            <a:r>
              <a:rPr lang="ru-RU" dirty="0"/>
              <a:t>обычном формате </a:t>
            </a:r>
            <a:r>
              <a:rPr lang="en-US" u="sng" dirty="0" err="1"/>
              <a:t>hh:mm:ss</a:t>
            </a:r>
            <a:r>
              <a:rPr lang="en-US" dirty="0"/>
              <a:t>.</a:t>
            </a:r>
          </a:p>
          <a:p>
            <a:pPr lvl="1"/>
            <a:r>
              <a:rPr lang="en-US" dirty="0">
                <a:solidFill>
                  <a:srgbClr val="7F007F"/>
                </a:solidFill>
              </a:rPr>
              <a:t>date</a:t>
            </a:r>
            <a:r>
              <a:rPr lang="en-US" dirty="0" smtClean="0"/>
              <a:t> </a:t>
            </a:r>
            <a:r>
              <a:rPr lang="ru-RU" dirty="0" smtClean="0"/>
              <a:t>– дата в </a:t>
            </a:r>
            <a:r>
              <a:rPr lang="ru-RU" dirty="0"/>
              <a:t>формате </a:t>
            </a:r>
            <a:r>
              <a:rPr lang="en-US" u="sng" dirty="0"/>
              <a:t>CCYY-MM-DD</a:t>
            </a:r>
            <a:r>
              <a:rPr lang="en-US" dirty="0"/>
              <a:t>.</a:t>
            </a:r>
          </a:p>
          <a:p>
            <a:pPr lvl="1"/>
            <a:r>
              <a:rPr lang="en-US" dirty="0" err="1">
                <a:solidFill>
                  <a:srgbClr val="7F007F"/>
                </a:solidFill>
              </a:rPr>
              <a:t>gYearMonth</a:t>
            </a:r>
            <a:r>
              <a:rPr lang="en-US" dirty="0" smtClean="0"/>
              <a:t> </a:t>
            </a:r>
            <a:r>
              <a:rPr lang="ru-RU" dirty="0" smtClean="0"/>
              <a:t>– год </a:t>
            </a:r>
            <a:r>
              <a:rPr lang="ru-RU" dirty="0"/>
              <a:t>и месяц в формате </a:t>
            </a:r>
            <a:r>
              <a:rPr lang="en-US" u="sng" dirty="0"/>
              <a:t>CCYY-MM</a:t>
            </a:r>
            <a:r>
              <a:rPr lang="en-US" dirty="0"/>
              <a:t>.</a:t>
            </a:r>
          </a:p>
          <a:p>
            <a:pPr lvl="1"/>
            <a:r>
              <a:rPr lang="en-US" dirty="0" err="1">
                <a:solidFill>
                  <a:srgbClr val="7F007F"/>
                </a:solidFill>
              </a:rPr>
              <a:t>gMonthDay</a:t>
            </a:r>
            <a:r>
              <a:rPr lang="ru-RU" dirty="0" smtClean="0"/>
              <a:t> – месяц </a:t>
            </a:r>
            <a:r>
              <a:rPr lang="ru-RU" dirty="0"/>
              <a:t>и день </a:t>
            </a:r>
            <a:r>
              <a:rPr lang="ru-RU" dirty="0" smtClean="0"/>
              <a:t>в </a:t>
            </a:r>
            <a:r>
              <a:rPr lang="ru-RU" dirty="0"/>
              <a:t>формате </a:t>
            </a:r>
            <a:r>
              <a:rPr lang="ru-RU" u="sng" dirty="0" smtClean="0"/>
              <a:t>-</a:t>
            </a:r>
            <a:r>
              <a:rPr lang="en-US" u="sng" dirty="0" smtClean="0"/>
              <a:t>-MM-DD</a:t>
            </a:r>
            <a:r>
              <a:rPr lang="en-US" dirty="0"/>
              <a:t>.</a:t>
            </a:r>
          </a:p>
          <a:p>
            <a:pPr lvl="1"/>
            <a:r>
              <a:rPr lang="en-US" dirty="0" err="1">
                <a:solidFill>
                  <a:srgbClr val="7F007F"/>
                </a:solidFill>
              </a:rPr>
              <a:t>gYear</a:t>
            </a:r>
            <a:r>
              <a:rPr lang="en-US" dirty="0" smtClean="0"/>
              <a:t> </a:t>
            </a:r>
            <a:r>
              <a:rPr lang="ru-RU" dirty="0" smtClean="0"/>
              <a:t>– год </a:t>
            </a:r>
            <a:r>
              <a:rPr lang="ru-RU" dirty="0"/>
              <a:t>в формате </a:t>
            </a:r>
            <a:r>
              <a:rPr lang="en-US" u="sng" dirty="0"/>
              <a:t>CCYY</a:t>
            </a:r>
            <a:r>
              <a:rPr lang="en-US" dirty="0"/>
              <a:t>, </a:t>
            </a:r>
            <a:endParaRPr lang="ru-RU" dirty="0" smtClean="0"/>
          </a:p>
          <a:p>
            <a:pPr lvl="1"/>
            <a:r>
              <a:rPr lang="en-US" dirty="0" err="1">
                <a:solidFill>
                  <a:srgbClr val="7F007F"/>
                </a:solidFill>
              </a:rPr>
              <a:t>gMonth</a:t>
            </a:r>
            <a:r>
              <a:rPr lang="en-US" dirty="0" smtClean="0"/>
              <a:t> </a:t>
            </a:r>
            <a:r>
              <a:rPr lang="ru-RU" dirty="0" smtClean="0"/>
              <a:t>–</a:t>
            </a:r>
            <a:r>
              <a:rPr lang="en-US" dirty="0" smtClean="0"/>
              <a:t> </a:t>
            </a:r>
            <a:r>
              <a:rPr lang="ru-RU" dirty="0" smtClean="0"/>
              <a:t>месяц </a:t>
            </a:r>
            <a:r>
              <a:rPr lang="ru-RU" dirty="0"/>
              <a:t>в формате </a:t>
            </a:r>
            <a:r>
              <a:rPr lang="ru-RU" u="sng" dirty="0" smtClean="0"/>
              <a:t>-</a:t>
            </a:r>
            <a:r>
              <a:rPr lang="en-US" u="sng" dirty="0" smtClean="0"/>
              <a:t>-MM</a:t>
            </a:r>
            <a:r>
              <a:rPr lang="ru-RU" dirty="0" smtClean="0"/>
              <a:t>, </a:t>
            </a:r>
          </a:p>
          <a:p>
            <a:pPr lvl="1"/>
            <a:r>
              <a:rPr lang="en-US" dirty="0" err="1">
                <a:solidFill>
                  <a:srgbClr val="7F007F"/>
                </a:solidFill>
              </a:rPr>
              <a:t>gDay</a:t>
            </a:r>
            <a:r>
              <a:rPr lang="en-US" dirty="0" smtClean="0"/>
              <a:t> </a:t>
            </a:r>
            <a:r>
              <a:rPr lang="ru-RU" dirty="0" smtClean="0"/>
              <a:t>– день </a:t>
            </a:r>
            <a:r>
              <a:rPr lang="ru-RU" dirty="0"/>
              <a:t>месяца в формате </a:t>
            </a:r>
            <a:r>
              <a:rPr lang="en-US" u="sng" dirty="0" smtClean="0"/>
              <a:t>---DD</a:t>
            </a:r>
            <a:r>
              <a:rPr lang="en-US" dirty="0"/>
              <a:t>.</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72</a:t>
            </a:fld>
            <a:endParaRPr lang="ru-RU"/>
          </a:p>
        </p:txBody>
      </p:sp>
    </p:spTree>
    <p:extLst>
      <p:ext uri="{BB962C8B-B14F-4D97-AF65-F5344CB8AC3E}">
        <p14:creationId xmlns:p14="http://schemas.microsoft.com/office/powerpoint/2010/main" val="3611316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Элементы</a:t>
            </a:r>
            <a:endParaRPr lang="ru-RU" dirty="0"/>
          </a:p>
        </p:txBody>
      </p:sp>
      <p:sp>
        <p:nvSpPr>
          <p:cNvPr id="3" name="Content Placeholder 2"/>
          <p:cNvSpPr>
            <a:spLocks noGrp="1"/>
          </p:cNvSpPr>
          <p:nvPr>
            <p:ph idx="1"/>
          </p:nvPr>
        </p:nvSpPr>
        <p:spPr/>
        <p:txBody>
          <a:bodyPr>
            <a:normAutofit fontScale="85000" lnSpcReduction="10000"/>
          </a:bodyPr>
          <a:lstStyle/>
          <a:p>
            <a:r>
              <a:rPr lang="ru-RU" dirty="0" smtClean="0"/>
              <a:t>Описывают допустимые теги </a:t>
            </a:r>
            <a:r>
              <a:rPr lang="en-US" dirty="0" smtClean="0"/>
              <a:t>XML </a:t>
            </a:r>
            <a:r>
              <a:rPr lang="ru-RU" dirty="0" smtClean="0"/>
              <a:t>документов</a:t>
            </a:r>
          </a:p>
          <a:p>
            <a:pPr marL="457200" lvl="1" indent="0">
              <a:buNone/>
            </a:pPr>
            <a:r>
              <a:rPr lang="en-US" dirty="0" smtClean="0">
                <a:solidFill>
                  <a:srgbClr val="008080"/>
                </a:solidFill>
                <a:latin typeface="Consolas" panose="020B0609020204030204" pitchFamily="49" charset="0"/>
              </a:rPr>
              <a:t>&lt;</a:t>
            </a:r>
            <a:r>
              <a:rPr lang="en-US" dirty="0">
                <a:solidFill>
                  <a:srgbClr val="3F7F7F"/>
                </a:solidFill>
                <a:latin typeface="Consolas" panose="020B0609020204030204" pitchFamily="49" charset="0"/>
              </a:rPr>
              <a:t>element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MyTag</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&gt;&lt;/</a:t>
            </a:r>
            <a:r>
              <a:rPr lang="en-US" i="1" dirty="0">
                <a:solidFill>
                  <a:srgbClr val="3F7F7F"/>
                </a:solidFill>
                <a:latin typeface="Consolas" panose="020B0609020204030204" pitchFamily="49" charset="0"/>
              </a:rPr>
              <a:t>element</a:t>
            </a:r>
            <a:r>
              <a:rPr lang="en-US" i="1" dirty="0" smtClean="0">
                <a:solidFill>
                  <a:srgbClr val="008080"/>
                </a:solidFill>
                <a:latin typeface="Consolas" panose="020B0609020204030204" pitchFamily="49" charset="0"/>
              </a:rPr>
              <a:t>&gt;</a:t>
            </a:r>
            <a:endParaRPr lang="ru-RU" i="1" dirty="0" smtClean="0">
              <a:solidFill>
                <a:srgbClr val="008080"/>
              </a:solidFill>
              <a:latin typeface="Consolas" panose="020B0609020204030204" pitchFamily="49" charset="0"/>
            </a:endParaRPr>
          </a:p>
          <a:p>
            <a:r>
              <a:rPr lang="ru-RU" dirty="0"/>
              <a:t>Атрибут </a:t>
            </a:r>
            <a:r>
              <a:rPr lang="en-US" dirty="0" smtClean="0">
                <a:solidFill>
                  <a:srgbClr val="7F007F"/>
                </a:solidFill>
                <a:latin typeface="Consolas" panose="020B0609020204030204" pitchFamily="49" charset="0"/>
              </a:rPr>
              <a:t>name</a:t>
            </a:r>
            <a:r>
              <a:rPr lang="ru-RU" dirty="0"/>
              <a:t> </a:t>
            </a:r>
            <a:r>
              <a:rPr lang="ru-RU" dirty="0" smtClean="0"/>
              <a:t>обязателен</a:t>
            </a:r>
          </a:p>
          <a:p>
            <a:r>
              <a:rPr lang="ru-RU" dirty="0" smtClean="0"/>
              <a:t>В </a:t>
            </a:r>
            <a:r>
              <a:rPr lang="en-US" dirty="0" smtClean="0"/>
              <a:t>Java </a:t>
            </a:r>
            <a:r>
              <a:rPr lang="ru-RU" dirty="0" smtClean="0"/>
              <a:t>– объекты, поля классов</a:t>
            </a:r>
          </a:p>
          <a:p>
            <a:r>
              <a:rPr lang="ru-RU" dirty="0" smtClean="0"/>
              <a:t>Внутри могут содержать определение типа</a:t>
            </a:r>
          </a:p>
          <a:p>
            <a:pPr marL="457200" lvl="1" indent="0">
              <a:buNone/>
            </a:pPr>
            <a:r>
              <a:rPr lang="en-US" dirty="0" smtClean="0">
                <a:solidFill>
                  <a:srgbClr val="008080"/>
                </a:solidFill>
                <a:latin typeface="Consolas" panose="020B0609020204030204" pitchFamily="49" charset="0"/>
              </a:rPr>
              <a:t>&lt;</a:t>
            </a:r>
            <a:r>
              <a:rPr lang="en-US" dirty="0">
                <a:solidFill>
                  <a:srgbClr val="3F7F7F"/>
                </a:solidFill>
                <a:latin typeface="Consolas" panose="020B0609020204030204" pitchFamily="49" charset="0"/>
              </a:rPr>
              <a:t>element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MyTag</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p>
          <a:p>
            <a:pPr marL="457200" lvl="1" indent="0">
              <a:buNone/>
            </a:pPr>
            <a:r>
              <a:rPr lang="ru-RU" dirty="0" smtClean="0">
                <a:solidFill>
                  <a:srgbClr val="008080"/>
                </a:solidFill>
                <a:latin typeface="Consolas" panose="020B0609020204030204" pitchFamily="49" charset="0"/>
              </a:rPr>
              <a:t>	</a:t>
            </a:r>
            <a:r>
              <a:rPr lang="en-US" dirty="0" smtClean="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simpleType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 ...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simpleType</a:t>
            </a:r>
            <a:r>
              <a:rPr lang="en-US" dirty="0">
                <a:solidFill>
                  <a:srgbClr val="008080"/>
                </a:solidFill>
                <a:latin typeface="Consolas" panose="020B0609020204030204" pitchFamily="49" charset="0"/>
              </a:rPr>
              <a:t>&gt;</a:t>
            </a:r>
          </a:p>
          <a:p>
            <a:pPr marL="457200" lvl="1"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element</a:t>
            </a:r>
            <a:r>
              <a:rPr lang="en-US" dirty="0" smtClean="0">
                <a:solidFill>
                  <a:srgbClr val="008080"/>
                </a:solidFill>
                <a:latin typeface="Consolas" panose="020B0609020204030204" pitchFamily="49" charset="0"/>
              </a:rPr>
              <a:t>&gt;</a:t>
            </a:r>
            <a:endParaRPr lang="ru-RU" dirty="0" smtClean="0">
              <a:solidFill>
                <a:srgbClr val="008080"/>
              </a:solidFill>
              <a:latin typeface="Consolas" panose="020B0609020204030204" pitchFamily="49" charset="0"/>
            </a:endParaRPr>
          </a:p>
          <a:p>
            <a:r>
              <a:rPr lang="ru-RU" dirty="0"/>
              <a:t>Либо ссылаться на существующий </a:t>
            </a:r>
            <a:r>
              <a:rPr lang="ru-RU" dirty="0" smtClean="0"/>
              <a:t>тип</a:t>
            </a:r>
          </a:p>
          <a:p>
            <a:pPr lvl="1"/>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element </a:t>
            </a:r>
            <a:r>
              <a:rPr lang="en-US" dirty="0">
                <a:solidFill>
                  <a:srgbClr val="7F007F"/>
                </a:solidFill>
                <a:latin typeface="Consolas" panose="020B0609020204030204" pitchFamily="49" charset="0"/>
              </a:rPr>
              <a:t>name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MyTag</a:t>
            </a:r>
            <a:r>
              <a:rPr lang="en-US" i="1" dirty="0">
                <a:solidFill>
                  <a:srgbClr val="2A00FF"/>
                </a:solidFill>
                <a:latin typeface="Consolas" panose="020B0609020204030204" pitchFamily="49" charset="0"/>
              </a:rPr>
              <a:t>" </a:t>
            </a:r>
            <a:r>
              <a:rPr lang="en-US" i="1" dirty="0">
                <a:solidFill>
                  <a:srgbClr val="7F007F"/>
                </a:solidFill>
                <a:latin typeface="Consolas" panose="020B0609020204030204" pitchFamily="49" charset="0"/>
              </a:rPr>
              <a:t>type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tns:MyType</a:t>
            </a:r>
            <a:r>
              <a:rPr lang="en-US" i="1" dirty="0" smtClean="0">
                <a:solidFill>
                  <a:srgbClr val="2A00FF"/>
                </a:solidFill>
                <a:latin typeface="Consolas" panose="020B0609020204030204" pitchFamily="49" charset="0"/>
              </a:rPr>
              <a:t>"</a:t>
            </a:r>
            <a:r>
              <a:rPr lang="en-US" i="1" dirty="0" smtClean="0">
                <a:solidFill>
                  <a:srgbClr val="008080"/>
                </a:solidFill>
                <a:latin typeface="Consolas" panose="020B0609020204030204" pitchFamily="49" charset="0"/>
              </a:rPr>
              <a:t>/&gt;</a:t>
            </a:r>
            <a:endParaRPr lang="en-US" dirty="0"/>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73</a:t>
            </a:fld>
            <a:endParaRPr lang="ru-RU"/>
          </a:p>
        </p:txBody>
      </p:sp>
    </p:spTree>
    <p:extLst>
      <p:ext uri="{BB962C8B-B14F-4D97-AF65-F5344CB8AC3E}">
        <p14:creationId xmlns:p14="http://schemas.microsoft.com/office/powerpoint/2010/main" val="32363053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Структура </a:t>
            </a:r>
            <a:r>
              <a:rPr lang="en-US" dirty="0" smtClean="0"/>
              <a:t>&lt;element&gt;</a:t>
            </a:r>
            <a:endParaRPr lang="ru-RU"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rgbClr val="008080"/>
                </a:solidFill>
                <a:latin typeface="Consolas"/>
              </a:rPr>
              <a:t>&lt;</a:t>
            </a:r>
            <a:r>
              <a:rPr lang="en-US" dirty="0">
                <a:solidFill>
                  <a:srgbClr val="3F7F7F"/>
                </a:solidFill>
                <a:highlight>
                  <a:srgbClr val="D4D4D4"/>
                </a:highlight>
                <a:latin typeface="Consolas"/>
              </a:rPr>
              <a:t>element</a:t>
            </a:r>
          </a:p>
          <a:p>
            <a:pPr marL="400050" lvl="1" indent="0">
              <a:buNone/>
            </a:pPr>
            <a:r>
              <a:rPr lang="en-US" dirty="0">
                <a:solidFill>
                  <a:srgbClr val="7F007F"/>
                </a:solidFill>
                <a:latin typeface="Consolas"/>
              </a:rPr>
              <a:t>abstract </a:t>
            </a:r>
            <a:r>
              <a:rPr lang="en-US" dirty="0">
                <a:solidFill>
                  <a:srgbClr val="000000"/>
                </a:solidFill>
                <a:latin typeface="Consolas"/>
              </a:rPr>
              <a:t>= </a:t>
            </a:r>
            <a:r>
              <a:rPr lang="en-US" i="1" dirty="0">
                <a:solidFill>
                  <a:srgbClr val="2A00FF"/>
                </a:solidFill>
                <a:latin typeface="Consolas"/>
              </a:rPr>
              <a:t>Boolean </a:t>
            </a:r>
            <a:r>
              <a:rPr lang="en-US" i="1" dirty="0">
                <a:solidFill>
                  <a:srgbClr val="7F007F"/>
                </a:solidFill>
                <a:latin typeface="Consolas"/>
              </a:rPr>
              <a:t>: </a:t>
            </a:r>
            <a:r>
              <a:rPr lang="en-US" i="1" dirty="0">
                <a:latin typeface="Consolas"/>
              </a:rPr>
              <a:t>false</a:t>
            </a:r>
          </a:p>
          <a:p>
            <a:pPr marL="400050" lvl="1" indent="0">
              <a:buNone/>
            </a:pPr>
            <a:r>
              <a:rPr lang="en-US" dirty="0">
                <a:solidFill>
                  <a:srgbClr val="7F007F"/>
                </a:solidFill>
                <a:latin typeface="Consolas"/>
              </a:rPr>
              <a:t>block </a:t>
            </a:r>
            <a:r>
              <a:rPr lang="en-US" dirty="0">
                <a:solidFill>
                  <a:srgbClr val="000000"/>
                </a:solidFill>
                <a:latin typeface="Consolas"/>
              </a:rPr>
              <a:t>= </a:t>
            </a:r>
            <a:r>
              <a:rPr lang="en-US" sz="2700" dirty="0">
                <a:latin typeface="Consolas"/>
              </a:rPr>
              <a:t>(</a:t>
            </a:r>
            <a:r>
              <a:rPr lang="en-US" sz="2700" i="1" dirty="0">
                <a:solidFill>
                  <a:srgbClr val="2A00FF"/>
                </a:solidFill>
                <a:latin typeface="Consolas"/>
              </a:rPr>
              <a:t>#all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List of </a:t>
            </a:r>
            <a:r>
              <a:rPr lang="en-US" i="1" dirty="0">
                <a:solidFill>
                  <a:srgbClr val="000000"/>
                </a:solidFill>
                <a:latin typeface="Consolas"/>
              </a:rPr>
              <a:t>(</a:t>
            </a:r>
            <a:r>
              <a:rPr lang="en-US" i="1" dirty="0">
                <a:solidFill>
                  <a:srgbClr val="2A00FF"/>
                </a:solidFill>
                <a:latin typeface="Consolas"/>
              </a:rPr>
              <a:t>extension</a:t>
            </a:r>
            <a:r>
              <a:rPr lang="en-US" i="1" dirty="0">
                <a:solidFill>
                  <a:srgbClr val="7F007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restriction</a:t>
            </a:r>
            <a:r>
              <a:rPr lang="en-US" i="1" dirty="0">
                <a:solidFill>
                  <a:srgbClr val="7F007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substitution</a:t>
            </a:r>
            <a:r>
              <a:rPr lang="en-US" dirty="0">
                <a:solidFill>
                  <a:srgbClr val="000000"/>
                </a:solidFill>
                <a:latin typeface="Consolas"/>
              </a:rPr>
              <a:t>))</a:t>
            </a:r>
          </a:p>
          <a:p>
            <a:pPr marL="400050" lvl="1" indent="0">
              <a:buNone/>
            </a:pPr>
            <a:r>
              <a:rPr lang="en-US" dirty="0">
                <a:solidFill>
                  <a:srgbClr val="7F007F"/>
                </a:solidFill>
                <a:latin typeface="Consolas"/>
              </a:rPr>
              <a:t>default </a:t>
            </a:r>
            <a:r>
              <a:rPr lang="en-US" dirty="0">
                <a:solidFill>
                  <a:srgbClr val="000000"/>
                </a:solidFill>
                <a:latin typeface="Consolas"/>
              </a:rPr>
              <a:t>= </a:t>
            </a:r>
            <a:r>
              <a:rPr lang="en-US" i="1" dirty="0">
                <a:solidFill>
                  <a:srgbClr val="2A00FF"/>
                </a:solidFill>
                <a:latin typeface="Consolas"/>
              </a:rPr>
              <a:t>string</a:t>
            </a:r>
          </a:p>
          <a:p>
            <a:pPr marL="400050" lvl="1" indent="0">
              <a:buNone/>
            </a:pPr>
            <a:r>
              <a:rPr lang="en-US" dirty="0">
                <a:solidFill>
                  <a:srgbClr val="7F007F"/>
                </a:solidFill>
                <a:latin typeface="Consolas"/>
              </a:rPr>
              <a:t>final </a:t>
            </a:r>
            <a:r>
              <a:rPr lang="en-US" dirty="0">
                <a:solidFill>
                  <a:srgbClr val="000000"/>
                </a:solidFill>
                <a:latin typeface="Consolas"/>
              </a:rPr>
              <a:t>= </a:t>
            </a:r>
            <a:r>
              <a:rPr lang="en-US" sz="2700" dirty="0">
                <a:latin typeface="Consolas"/>
              </a:rPr>
              <a:t>(</a:t>
            </a:r>
            <a:r>
              <a:rPr lang="en-US" sz="2700" i="1" dirty="0">
                <a:solidFill>
                  <a:srgbClr val="2A00FF"/>
                </a:solidFill>
                <a:latin typeface="Consolas"/>
              </a:rPr>
              <a:t>#all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List of </a:t>
            </a:r>
            <a:r>
              <a:rPr lang="en-US" i="1" dirty="0">
                <a:solidFill>
                  <a:srgbClr val="000000"/>
                </a:solidFill>
                <a:latin typeface="Consolas"/>
              </a:rPr>
              <a:t>(</a:t>
            </a:r>
            <a:r>
              <a:rPr lang="en-US" i="1" dirty="0">
                <a:solidFill>
                  <a:srgbClr val="2A00FF"/>
                </a:solidFill>
                <a:latin typeface="Consolas"/>
              </a:rPr>
              <a:t>extension</a:t>
            </a:r>
            <a:r>
              <a:rPr lang="en-US" i="1" dirty="0">
                <a:solidFill>
                  <a:srgbClr val="7F007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restriction</a:t>
            </a:r>
            <a:r>
              <a:rPr lang="en-US" dirty="0">
                <a:solidFill>
                  <a:srgbClr val="000000"/>
                </a:solidFill>
                <a:latin typeface="Consolas"/>
              </a:rPr>
              <a:t>))</a:t>
            </a:r>
          </a:p>
          <a:p>
            <a:pPr marL="400050" lvl="1" indent="0">
              <a:buNone/>
            </a:pPr>
            <a:r>
              <a:rPr lang="en-US" dirty="0">
                <a:solidFill>
                  <a:srgbClr val="7F007F"/>
                </a:solidFill>
                <a:latin typeface="Consolas"/>
              </a:rPr>
              <a:t>fixed </a:t>
            </a:r>
            <a:r>
              <a:rPr lang="en-US" dirty="0">
                <a:solidFill>
                  <a:srgbClr val="000000"/>
                </a:solidFill>
                <a:latin typeface="Consolas"/>
              </a:rPr>
              <a:t>= </a:t>
            </a:r>
            <a:r>
              <a:rPr lang="en-US" i="1" dirty="0">
                <a:solidFill>
                  <a:srgbClr val="2A00FF"/>
                </a:solidFill>
                <a:latin typeface="Consolas"/>
              </a:rPr>
              <a:t>string</a:t>
            </a:r>
          </a:p>
          <a:p>
            <a:pPr marL="400050" lvl="1" indent="0">
              <a:buNone/>
            </a:pPr>
            <a:r>
              <a:rPr lang="en-US" dirty="0">
                <a:solidFill>
                  <a:srgbClr val="7F007F"/>
                </a:solidFill>
                <a:latin typeface="Consolas"/>
              </a:rPr>
              <a:t>form </a:t>
            </a:r>
            <a:r>
              <a:rPr lang="en-US" dirty="0">
                <a:solidFill>
                  <a:srgbClr val="000000"/>
                </a:solidFill>
                <a:latin typeface="Consolas"/>
              </a:rPr>
              <a:t>= </a:t>
            </a:r>
            <a:r>
              <a:rPr lang="en-US" dirty="0">
                <a:solidFill>
                  <a:srgbClr val="2A00FF"/>
                </a:solidFill>
                <a:latin typeface="Consolas"/>
              </a:rPr>
              <a:t>(</a:t>
            </a:r>
            <a:r>
              <a:rPr lang="en-US" sz="2700" i="1" dirty="0">
                <a:solidFill>
                  <a:srgbClr val="2A00FF"/>
                </a:solidFill>
                <a:latin typeface="Consolas"/>
              </a:rPr>
              <a:t>qualified</a:t>
            </a:r>
            <a:r>
              <a:rPr lang="en-US" i="1" dirty="0">
                <a:solidFill>
                  <a:srgbClr val="2A00F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unqualified</a:t>
            </a:r>
            <a:r>
              <a:rPr lang="en-US" dirty="0">
                <a:solidFill>
                  <a:srgbClr val="000000"/>
                </a:solidFill>
                <a:latin typeface="Consolas"/>
              </a:rPr>
              <a:t>)</a:t>
            </a:r>
          </a:p>
          <a:p>
            <a:pPr marL="400050" lvl="1" indent="0">
              <a:buNone/>
            </a:pPr>
            <a:r>
              <a:rPr lang="en-US" dirty="0">
                <a:solidFill>
                  <a:srgbClr val="7F007F"/>
                </a:solidFill>
                <a:latin typeface="Consolas"/>
              </a:rPr>
              <a:t>id </a:t>
            </a:r>
            <a:r>
              <a:rPr lang="en-US" dirty="0">
                <a:solidFill>
                  <a:srgbClr val="000000"/>
                </a:solidFill>
                <a:latin typeface="Consolas"/>
              </a:rPr>
              <a:t>= </a:t>
            </a:r>
            <a:r>
              <a:rPr lang="en-US" i="1" dirty="0">
                <a:solidFill>
                  <a:srgbClr val="2A00FF"/>
                </a:solidFill>
                <a:latin typeface="Consolas"/>
              </a:rPr>
              <a:t>ID</a:t>
            </a:r>
          </a:p>
          <a:p>
            <a:pPr marL="400050" lvl="1" indent="0">
              <a:buNone/>
            </a:pPr>
            <a:r>
              <a:rPr lang="en-US" dirty="0" err="1">
                <a:solidFill>
                  <a:srgbClr val="7F007F"/>
                </a:solidFill>
                <a:latin typeface="Consolas"/>
              </a:rPr>
              <a:t>maxOccurs</a:t>
            </a:r>
            <a:r>
              <a:rPr lang="en-US" dirty="0">
                <a:solidFill>
                  <a:srgbClr val="7F007F"/>
                </a:solidFill>
                <a:latin typeface="Consolas"/>
              </a:rPr>
              <a:t> </a:t>
            </a:r>
            <a:r>
              <a:rPr lang="en-US" dirty="0">
                <a:solidFill>
                  <a:srgbClr val="000000"/>
                </a:solidFill>
                <a:latin typeface="Consolas"/>
              </a:rPr>
              <a:t>= </a:t>
            </a:r>
            <a:r>
              <a:rPr lang="en-US" dirty="0">
                <a:latin typeface="Consolas"/>
              </a:rPr>
              <a:t>(</a:t>
            </a:r>
            <a:r>
              <a:rPr lang="en-US" sz="2700" i="1" dirty="0" err="1">
                <a:solidFill>
                  <a:srgbClr val="2A00FF"/>
                </a:solidFill>
                <a:latin typeface="Consolas"/>
              </a:rPr>
              <a:t>nonNegativeInteger</a:t>
            </a:r>
            <a:r>
              <a:rPr lang="en-US" i="1" dirty="0">
                <a:solidFill>
                  <a:srgbClr val="2A00F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unbounded</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 </a:t>
            </a:r>
            <a:r>
              <a:rPr lang="en-US" i="1" dirty="0">
                <a:solidFill>
                  <a:srgbClr val="000000"/>
                </a:solidFill>
                <a:latin typeface="Consolas"/>
              </a:rPr>
              <a:t>1</a:t>
            </a:r>
          </a:p>
          <a:p>
            <a:pPr marL="400050" lvl="1" indent="0">
              <a:buNone/>
            </a:pPr>
            <a:r>
              <a:rPr lang="en-US" dirty="0" err="1">
                <a:solidFill>
                  <a:srgbClr val="7F007F"/>
                </a:solidFill>
                <a:latin typeface="Consolas"/>
              </a:rPr>
              <a:t>minOccurs</a:t>
            </a:r>
            <a:r>
              <a:rPr lang="en-US" dirty="0">
                <a:solidFill>
                  <a:srgbClr val="7F007F"/>
                </a:solidFill>
                <a:latin typeface="Consolas"/>
              </a:rPr>
              <a:t> </a:t>
            </a:r>
            <a:r>
              <a:rPr lang="en-US" dirty="0">
                <a:solidFill>
                  <a:srgbClr val="000000"/>
                </a:solidFill>
                <a:latin typeface="Consolas"/>
              </a:rPr>
              <a:t>= </a:t>
            </a:r>
            <a:r>
              <a:rPr lang="en-US" i="1" dirty="0" err="1">
                <a:solidFill>
                  <a:srgbClr val="2A00FF"/>
                </a:solidFill>
                <a:latin typeface="Consolas"/>
              </a:rPr>
              <a:t>nonNegativeInteger</a:t>
            </a:r>
            <a:r>
              <a:rPr lang="en-US" i="1" dirty="0">
                <a:solidFill>
                  <a:srgbClr val="2A00FF"/>
                </a:solidFill>
                <a:latin typeface="Consolas"/>
              </a:rPr>
              <a:t> </a:t>
            </a:r>
            <a:r>
              <a:rPr lang="en-US" i="1" dirty="0">
                <a:solidFill>
                  <a:srgbClr val="7F007F"/>
                </a:solidFill>
                <a:latin typeface="Consolas"/>
              </a:rPr>
              <a:t>: </a:t>
            </a:r>
            <a:r>
              <a:rPr lang="en-US" i="1" dirty="0">
                <a:solidFill>
                  <a:srgbClr val="000000"/>
                </a:solidFill>
                <a:latin typeface="Consolas"/>
              </a:rPr>
              <a:t>1</a:t>
            </a:r>
          </a:p>
          <a:p>
            <a:pPr marL="400050" lvl="1" indent="0">
              <a:buNone/>
            </a:pPr>
            <a:r>
              <a:rPr lang="en-US" dirty="0">
                <a:solidFill>
                  <a:srgbClr val="7F007F"/>
                </a:solidFill>
                <a:latin typeface="Consolas"/>
              </a:rPr>
              <a:t>name </a:t>
            </a:r>
            <a:r>
              <a:rPr lang="en-US" dirty="0">
                <a:solidFill>
                  <a:srgbClr val="000000"/>
                </a:solidFill>
                <a:latin typeface="Consolas"/>
              </a:rPr>
              <a:t>= </a:t>
            </a:r>
            <a:r>
              <a:rPr lang="en-US" i="1" dirty="0" err="1">
                <a:solidFill>
                  <a:srgbClr val="2A00FF"/>
                </a:solidFill>
                <a:latin typeface="Consolas"/>
              </a:rPr>
              <a:t>NCName</a:t>
            </a:r>
            <a:endParaRPr lang="en-US" i="1" dirty="0">
              <a:solidFill>
                <a:srgbClr val="2A00FF"/>
              </a:solidFill>
              <a:latin typeface="Consolas"/>
            </a:endParaRPr>
          </a:p>
          <a:p>
            <a:pPr marL="400050" lvl="1" indent="0">
              <a:buNone/>
            </a:pPr>
            <a:r>
              <a:rPr lang="en-US" dirty="0" err="1">
                <a:solidFill>
                  <a:srgbClr val="7F007F"/>
                </a:solidFill>
                <a:latin typeface="Consolas"/>
              </a:rPr>
              <a:t>nillable</a:t>
            </a:r>
            <a:r>
              <a:rPr lang="en-US" dirty="0">
                <a:solidFill>
                  <a:srgbClr val="7F007F"/>
                </a:solidFill>
                <a:latin typeface="Consolas"/>
              </a:rPr>
              <a:t> </a:t>
            </a:r>
            <a:r>
              <a:rPr lang="en-US" dirty="0">
                <a:solidFill>
                  <a:srgbClr val="000000"/>
                </a:solidFill>
                <a:latin typeface="Consolas"/>
              </a:rPr>
              <a:t>= </a:t>
            </a:r>
            <a:r>
              <a:rPr lang="en-US" i="1" dirty="0">
                <a:solidFill>
                  <a:srgbClr val="2A00FF"/>
                </a:solidFill>
                <a:latin typeface="Consolas"/>
              </a:rPr>
              <a:t>Boolean </a:t>
            </a:r>
            <a:r>
              <a:rPr lang="en-US" i="1" dirty="0">
                <a:solidFill>
                  <a:srgbClr val="7F007F"/>
                </a:solidFill>
                <a:latin typeface="Consolas"/>
              </a:rPr>
              <a:t>: </a:t>
            </a:r>
            <a:r>
              <a:rPr lang="en-US" i="1" dirty="0">
                <a:latin typeface="Consolas"/>
              </a:rPr>
              <a:t>false</a:t>
            </a:r>
          </a:p>
          <a:p>
            <a:pPr marL="400050" lvl="1" indent="0">
              <a:buNone/>
            </a:pPr>
            <a:r>
              <a:rPr lang="en-US" dirty="0">
                <a:solidFill>
                  <a:srgbClr val="7F007F"/>
                </a:solidFill>
                <a:latin typeface="Consolas"/>
              </a:rPr>
              <a:t>ref </a:t>
            </a:r>
            <a:r>
              <a:rPr lang="en-US" dirty="0">
                <a:solidFill>
                  <a:srgbClr val="000000"/>
                </a:solidFill>
                <a:latin typeface="Consolas"/>
              </a:rPr>
              <a:t>= </a:t>
            </a:r>
            <a:r>
              <a:rPr lang="en-US" i="1" dirty="0" err="1">
                <a:solidFill>
                  <a:srgbClr val="2A00FF"/>
                </a:solidFill>
                <a:latin typeface="Consolas"/>
              </a:rPr>
              <a:t>QName</a:t>
            </a:r>
            <a:endParaRPr lang="en-US" i="1" dirty="0">
              <a:solidFill>
                <a:srgbClr val="2A00FF"/>
              </a:solidFill>
              <a:latin typeface="Consolas"/>
            </a:endParaRPr>
          </a:p>
          <a:p>
            <a:pPr marL="400050" lvl="1" indent="0">
              <a:buNone/>
            </a:pPr>
            <a:r>
              <a:rPr lang="en-US" dirty="0" err="1">
                <a:solidFill>
                  <a:srgbClr val="7F007F"/>
                </a:solidFill>
                <a:latin typeface="Consolas"/>
              </a:rPr>
              <a:t>substitutionGroup</a:t>
            </a:r>
            <a:r>
              <a:rPr lang="en-US" dirty="0">
                <a:solidFill>
                  <a:srgbClr val="7F007F"/>
                </a:solidFill>
                <a:latin typeface="Consolas"/>
              </a:rPr>
              <a:t> </a:t>
            </a:r>
            <a:r>
              <a:rPr lang="en-US" dirty="0">
                <a:solidFill>
                  <a:srgbClr val="000000"/>
                </a:solidFill>
                <a:latin typeface="Consolas"/>
              </a:rPr>
              <a:t>= </a:t>
            </a:r>
            <a:r>
              <a:rPr lang="en-US" i="1" dirty="0" err="1">
                <a:solidFill>
                  <a:srgbClr val="2A00FF"/>
                </a:solidFill>
                <a:latin typeface="Consolas"/>
              </a:rPr>
              <a:t>QName</a:t>
            </a:r>
            <a:endParaRPr lang="en-US" i="1" dirty="0">
              <a:solidFill>
                <a:srgbClr val="2A00FF"/>
              </a:solidFill>
              <a:latin typeface="Consolas"/>
            </a:endParaRPr>
          </a:p>
          <a:p>
            <a:pPr marL="400050" lvl="1" indent="0">
              <a:buNone/>
            </a:pPr>
            <a:r>
              <a:rPr lang="en-US" dirty="0">
                <a:solidFill>
                  <a:srgbClr val="7F007F"/>
                </a:solidFill>
                <a:latin typeface="Consolas"/>
              </a:rPr>
              <a:t>type </a:t>
            </a:r>
            <a:r>
              <a:rPr lang="en-US" dirty="0">
                <a:solidFill>
                  <a:srgbClr val="000000"/>
                </a:solidFill>
                <a:latin typeface="Consolas"/>
              </a:rPr>
              <a:t>= </a:t>
            </a:r>
            <a:r>
              <a:rPr lang="en-US" i="1" dirty="0" err="1">
                <a:solidFill>
                  <a:srgbClr val="2A00FF"/>
                </a:solidFill>
                <a:latin typeface="Consolas"/>
              </a:rPr>
              <a:t>QName</a:t>
            </a:r>
            <a:endParaRPr lang="en-US" i="1" dirty="0">
              <a:solidFill>
                <a:srgbClr val="2A00FF"/>
              </a:solidFill>
              <a:latin typeface="Consolas"/>
            </a:endParaRPr>
          </a:p>
          <a:p>
            <a:pPr marL="400050" lvl="1" indent="0">
              <a:buNone/>
            </a:pPr>
            <a:r>
              <a:rPr lang="en-US" dirty="0">
                <a:solidFill>
                  <a:srgbClr val="000000"/>
                </a:solidFill>
                <a:latin typeface="Consolas"/>
              </a:rPr>
              <a:t>{</a:t>
            </a:r>
            <a:r>
              <a:rPr lang="en-US" dirty="0">
                <a:solidFill>
                  <a:srgbClr val="7F007F"/>
                </a:solidFill>
                <a:latin typeface="Consolas"/>
              </a:rPr>
              <a:t>any attributes with non-schema Namespace</a:t>
            </a:r>
            <a:r>
              <a:rPr lang="en-US" dirty="0">
                <a:solidFill>
                  <a:srgbClr val="000000"/>
                </a:solidFill>
                <a:latin typeface="Consolas"/>
              </a:rPr>
              <a:t>}...</a:t>
            </a:r>
            <a:r>
              <a:rPr lang="en-US" dirty="0">
                <a:solidFill>
                  <a:srgbClr val="008080"/>
                </a:solidFill>
                <a:latin typeface="Consolas"/>
              </a:rPr>
              <a:t>&gt;</a:t>
            </a:r>
          </a:p>
          <a:p>
            <a:pPr marL="400050" lvl="1" indent="0">
              <a:buNone/>
            </a:pPr>
            <a:r>
              <a:rPr lang="en-US" dirty="0">
                <a:solidFill>
                  <a:srgbClr val="000000"/>
                </a:solidFill>
                <a:latin typeface="Consolas"/>
              </a:rPr>
              <a:t>Content: (annotation?, ((</a:t>
            </a:r>
            <a:r>
              <a:rPr lang="en-US" dirty="0" err="1">
                <a:solidFill>
                  <a:srgbClr val="000000"/>
                </a:solidFill>
                <a:latin typeface="Consolas"/>
              </a:rPr>
              <a:t>simpleType</a:t>
            </a:r>
            <a:r>
              <a:rPr lang="en-US" dirty="0">
                <a:solidFill>
                  <a:srgbClr val="000000"/>
                </a:solidFill>
                <a:latin typeface="Consolas"/>
              </a:rPr>
              <a:t> | </a:t>
            </a:r>
            <a:r>
              <a:rPr lang="en-US" dirty="0" err="1">
                <a:solidFill>
                  <a:srgbClr val="000000"/>
                </a:solidFill>
                <a:latin typeface="Consolas"/>
              </a:rPr>
              <a:t>complexType</a:t>
            </a:r>
            <a:r>
              <a:rPr lang="en-US" dirty="0">
                <a:solidFill>
                  <a:srgbClr val="000000"/>
                </a:solidFill>
                <a:latin typeface="Consolas"/>
              </a:rPr>
              <a:t>)?, (unique | key | </a:t>
            </a:r>
            <a:r>
              <a:rPr lang="en-US" u="sng" dirty="0" err="1">
                <a:solidFill>
                  <a:srgbClr val="000000"/>
                </a:solidFill>
                <a:latin typeface="Consolas"/>
              </a:rPr>
              <a:t>keyref</a:t>
            </a:r>
            <a:r>
              <a:rPr lang="en-US" u="sng"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highlight>
                  <a:srgbClr val="D4D4D4"/>
                </a:highlight>
                <a:latin typeface="Consolas"/>
              </a:rPr>
              <a:t>element</a:t>
            </a:r>
            <a:r>
              <a:rPr lang="en-US" dirty="0">
                <a:solidFill>
                  <a:srgbClr val="008080"/>
                </a:solidFill>
                <a:highlight>
                  <a:srgbClr val="D4D4D4"/>
                </a:highlight>
                <a:latin typeface="Consolas"/>
              </a:rPr>
              <a:t>&gt;</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74</a:t>
            </a:fld>
            <a:endParaRPr lang="ru-RU"/>
          </a:p>
        </p:txBody>
      </p:sp>
    </p:spTree>
    <p:extLst>
      <p:ext uri="{BB962C8B-B14F-4D97-AF65-F5344CB8AC3E}">
        <p14:creationId xmlns:p14="http://schemas.microsoft.com/office/powerpoint/2010/main" val="848585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Атрибуты </a:t>
            </a:r>
            <a:r>
              <a:rPr lang="en-US" dirty="0" smtClean="0"/>
              <a:t>&lt;element</a:t>
            </a:r>
            <a:r>
              <a:rPr lang="en-US" dirty="0"/>
              <a:t>&gt;</a:t>
            </a:r>
            <a:endParaRPr lang="ru-RU" dirty="0"/>
          </a:p>
        </p:txBody>
      </p:sp>
      <p:sp>
        <p:nvSpPr>
          <p:cNvPr id="3" name="Content Placeholder 2"/>
          <p:cNvSpPr>
            <a:spLocks noGrp="1"/>
          </p:cNvSpPr>
          <p:nvPr>
            <p:ph idx="1"/>
          </p:nvPr>
        </p:nvSpPr>
        <p:spPr/>
        <p:txBody>
          <a:bodyPr>
            <a:normAutofit lnSpcReduction="10000"/>
          </a:bodyPr>
          <a:lstStyle/>
          <a:p>
            <a:r>
              <a:rPr lang="en-US" b="1" dirty="0"/>
              <a:t>type</a:t>
            </a:r>
            <a:endParaRPr lang="ru-RU" b="1" dirty="0" smtClean="0">
              <a:solidFill>
                <a:srgbClr val="7F007F"/>
              </a:solidFill>
              <a:latin typeface="Consolas" panose="020B0609020204030204" pitchFamily="49" charset="0"/>
            </a:endParaRPr>
          </a:p>
          <a:p>
            <a:pPr lvl="1"/>
            <a:r>
              <a:rPr lang="ru-RU" dirty="0"/>
              <a:t>Тип данных элемента</a:t>
            </a:r>
          </a:p>
          <a:p>
            <a:r>
              <a:rPr lang="en-US" b="1" dirty="0" err="1"/>
              <a:t>minOccurs</a:t>
            </a:r>
            <a:endParaRPr lang="ru-RU" b="1" dirty="0" smtClean="0">
              <a:solidFill>
                <a:srgbClr val="7F007F"/>
              </a:solidFill>
              <a:latin typeface="Consolas" panose="020B0609020204030204" pitchFamily="49" charset="0"/>
            </a:endParaRPr>
          </a:p>
          <a:p>
            <a:pPr lvl="1"/>
            <a:r>
              <a:rPr lang="ru-RU" dirty="0" smtClean="0"/>
              <a:t>Минимальное количество тегов данного элемента. По умолчанию = </a:t>
            </a:r>
            <a:r>
              <a:rPr lang="ru-RU" i="1" dirty="0">
                <a:solidFill>
                  <a:srgbClr val="2A00FF"/>
                </a:solidFill>
                <a:latin typeface="Consolas" panose="020B0609020204030204" pitchFamily="49" charset="0"/>
              </a:rPr>
              <a:t>1</a:t>
            </a:r>
            <a:r>
              <a:rPr lang="ru-RU" dirty="0" smtClean="0"/>
              <a:t>. </a:t>
            </a:r>
          </a:p>
          <a:p>
            <a:r>
              <a:rPr lang="en-US" b="1" dirty="0" err="1"/>
              <a:t>maxOccurs</a:t>
            </a:r>
            <a:endParaRPr lang="ru-RU" b="1" i="1" dirty="0" smtClean="0">
              <a:solidFill>
                <a:srgbClr val="2A00FF"/>
              </a:solidFill>
              <a:latin typeface="Consolas" panose="020B0609020204030204" pitchFamily="49" charset="0"/>
            </a:endParaRPr>
          </a:p>
          <a:p>
            <a:pPr lvl="1"/>
            <a:r>
              <a:rPr lang="ru-RU" dirty="0" smtClean="0"/>
              <a:t>Максимальное </a:t>
            </a:r>
            <a:r>
              <a:rPr lang="ru-RU" dirty="0"/>
              <a:t>количество тегов данного элемента. По умолчанию = </a:t>
            </a:r>
            <a:r>
              <a:rPr lang="ru-RU" i="1" dirty="0">
                <a:solidFill>
                  <a:srgbClr val="2A00FF"/>
                </a:solidFill>
                <a:latin typeface="Consolas" panose="020B0609020204030204" pitchFamily="49" charset="0"/>
              </a:rPr>
              <a:t>1</a:t>
            </a:r>
            <a:r>
              <a:rPr lang="ru-RU" dirty="0" smtClean="0"/>
              <a:t>. </a:t>
            </a:r>
          </a:p>
          <a:p>
            <a:pPr lvl="1"/>
            <a:r>
              <a:rPr lang="en-US" i="1" dirty="0" smtClean="0">
                <a:solidFill>
                  <a:srgbClr val="2A00FF"/>
                </a:solidFill>
                <a:latin typeface="Consolas" panose="020B0609020204030204" pitchFamily="49" charset="0"/>
              </a:rPr>
              <a:t>"</a:t>
            </a:r>
            <a:r>
              <a:rPr lang="en-US" i="1" dirty="0">
                <a:solidFill>
                  <a:srgbClr val="2A00FF"/>
                </a:solidFill>
                <a:latin typeface="Consolas" panose="020B0609020204030204" pitchFamily="49" charset="0"/>
              </a:rPr>
              <a:t>unbounded"</a:t>
            </a:r>
            <a:r>
              <a:rPr lang="ru-RU" dirty="0"/>
              <a:t> </a:t>
            </a:r>
            <a:r>
              <a:rPr lang="ru-RU" dirty="0" smtClean="0"/>
              <a:t>– бесконечно</a:t>
            </a:r>
            <a:endParaRPr lang="en-US" dirty="0"/>
          </a:p>
          <a:p>
            <a:pPr lvl="1"/>
            <a:endParaRPr lang="ru-RU" i="1" dirty="0" smtClean="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75</a:t>
            </a:fld>
            <a:endParaRPr lang="ru-RU"/>
          </a:p>
        </p:txBody>
      </p:sp>
    </p:spTree>
    <p:extLst>
      <p:ext uri="{BB962C8B-B14F-4D97-AF65-F5344CB8AC3E}">
        <p14:creationId xmlns:p14="http://schemas.microsoft.com/office/powerpoint/2010/main" val="1757377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Атрибут</a:t>
            </a:r>
            <a:r>
              <a:rPr lang="en-US" dirty="0" smtClean="0"/>
              <a:t> </a:t>
            </a:r>
            <a:r>
              <a:rPr lang="ru-RU" b="1" dirty="0" err="1" smtClean="0"/>
              <a:t>abstract</a:t>
            </a:r>
            <a:endParaRPr lang="ru-RU" dirty="0"/>
          </a:p>
        </p:txBody>
      </p:sp>
      <p:sp>
        <p:nvSpPr>
          <p:cNvPr id="3" name="Content Placeholder 2"/>
          <p:cNvSpPr>
            <a:spLocks noGrp="1"/>
          </p:cNvSpPr>
          <p:nvPr>
            <p:ph idx="1"/>
          </p:nvPr>
        </p:nvSpPr>
        <p:spPr/>
        <p:txBody>
          <a:bodyPr>
            <a:normAutofit fontScale="85000" lnSpcReduction="10000"/>
          </a:bodyPr>
          <a:lstStyle/>
          <a:p>
            <a:r>
              <a:rPr lang="ru-RU" dirty="0" smtClean="0"/>
              <a:t>Не </a:t>
            </a:r>
            <a:r>
              <a:rPr lang="ru-RU" dirty="0"/>
              <a:t>обязателен</a:t>
            </a:r>
          </a:p>
          <a:p>
            <a:r>
              <a:rPr lang="ru-RU" dirty="0" smtClean="0"/>
              <a:t>Указывает</a:t>
            </a:r>
            <a:r>
              <a:rPr lang="ru-RU" dirty="0"/>
              <a:t>, можно ли применять </a:t>
            </a:r>
            <a:r>
              <a:rPr lang="ru-RU" dirty="0" smtClean="0"/>
              <a:t>экземпляр элемент </a:t>
            </a:r>
            <a:r>
              <a:rPr lang="ru-RU" dirty="0"/>
              <a:t>в </a:t>
            </a:r>
            <a:r>
              <a:rPr lang="ru-RU" dirty="0" smtClean="0"/>
              <a:t>документе. </a:t>
            </a:r>
          </a:p>
          <a:p>
            <a:r>
              <a:rPr lang="ru-RU" dirty="0" smtClean="0"/>
              <a:t>Если </a:t>
            </a:r>
            <a:r>
              <a:rPr lang="ru-RU" dirty="0"/>
              <a:t>значение равно </a:t>
            </a:r>
            <a:r>
              <a:rPr lang="ru-RU" b="1" dirty="0" err="1">
                <a:solidFill>
                  <a:srgbClr val="2A00FF"/>
                </a:solidFill>
              </a:rPr>
              <a:t>true</a:t>
            </a:r>
            <a:r>
              <a:rPr lang="ru-RU" dirty="0"/>
              <a:t>, элемент не может присутствовать в документе </a:t>
            </a:r>
            <a:r>
              <a:rPr lang="ru-RU" dirty="0" smtClean="0"/>
              <a:t>экземпляра (</a:t>
            </a:r>
            <a:r>
              <a:rPr lang="en-US" dirty="0" smtClean="0"/>
              <a:t>xml)</a:t>
            </a:r>
            <a:r>
              <a:rPr lang="ru-RU" dirty="0" smtClean="0"/>
              <a:t>. </a:t>
            </a:r>
            <a:endParaRPr lang="en-US" dirty="0" smtClean="0"/>
          </a:p>
          <a:p>
            <a:r>
              <a:rPr lang="ru-RU" dirty="0" smtClean="0"/>
              <a:t>На </a:t>
            </a:r>
            <a:r>
              <a:rPr lang="ru-RU" dirty="0"/>
              <a:t>месте этого элемента должен быть другой, атрибут </a:t>
            </a:r>
            <a:r>
              <a:rPr lang="ru-RU" b="1" dirty="0" err="1">
                <a:solidFill>
                  <a:srgbClr val="2A00FF"/>
                </a:solidFill>
              </a:rPr>
              <a:t>substitutionGroup</a:t>
            </a:r>
            <a:r>
              <a:rPr lang="ru-RU" dirty="0">
                <a:solidFill>
                  <a:srgbClr val="2A00FF"/>
                </a:solidFill>
              </a:rPr>
              <a:t> </a:t>
            </a:r>
            <a:r>
              <a:rPr lang="ru-RU" dirty="0"/>
              <a:t>которого содержит квалифицированное имя (</a:t>
            </a:r>
            <a:r>
              <a:rPr lang="ru-RU" dirty="0" err="1"/>
              <a:t>QName</a:t>
            </a:r>
            <a:r>
              <a:rPr lang="ru-RU" dirty="0"/>
              <a:t>) данного элемента. </a:t>
            </a:r>
            <a:endParaRPr lang="en-US" dirty="0" smtClean="0"/>
          </a:p>
          <a:p>
            <a:r>
              <a:rPr lang="ru-RU" dirty="0" smtClean="0"/>
              <a:t>Ссылаться </a:t>
            </a:r>
            <a:r>
              <a:rPr lang="ru-RU" dirty="0"/>
              <a:t>на данный элемент через атрибут </a:t>
            </a:r>
            <a:r>
              <a:rPr lang="ru-RU" b="1" dirty="0" err="1">
                <a:solidFill>
                  <a:srgbClr val="2A00FF"/>
                </a:solidFill>
              </a:rPr>
              <a:t>substitutionGroup</a:t>
            </a:r>
            <a:r>
              <a:rPr lang="ru-RU" dirty="0">
                <a:solidFill>
                  <a:srgbClr val="2A00FF"/>
                </a:solidFill>
              </a:rPr>
              <a:t> </a:t>
            </a:r>
            <a:r>
              <a:rPr lang="ru-RU" dirty="0"/>
              <a:t>могут несколько элементов. </a:t>
            </a:r>
          </a:p>
          <a:p>
            <a:pPr lvl="1"/>
            <a:endParaRPr lang="ru-RU" i="1" dirty="0" smtClean="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76</a:t>
            </a:fld>
            <a:endParaRPr lang="ru-RU"/>
          </a:p>
        </p:txBody>
      </p:sp>
    </p:spTree>
    <p:extLst>
      <p:ext uri="{BB962C8B-B14F-4D97-AF65-F5344CB8AC3E}">
        <p14:creationId xmlns:p14="http://schemas.microsoft.com/office/powerpoint/2010/main" val="5452955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Атрибут </a:t>
            </a:r>
            <a:r>
              <a:rPr lang="ru-RU" b="1" dirty="0" err="1" smtClean="0"/>
              <a:t>block</a:t>
            </a:r>
            <a:r>
              <a:rPr lang="ru-RU" dirty="0" smtClean="0"/>
              <a:t> </a:t>
            </a:r>
            <a:endParaRPr lang="ru-RU" dirty="0"/>
          </a:p>
        </p:txBody>
      </p:sp>
      <p:sp>
        <p:nvSpPr>
          <p:cNvPr id="3" name="Content Placeholder 2"/>
          <p:cNvSpPr>
            <a:spLocks noGrp="1"/>
          </p:cNvSpPr>
          <p:nvPr>
            <p:ph idx="1"/>
          </p:nvPr>
        </p:nvSpPr>
        <p:spPr/>
        <p:txBody>
          <a:bodyPr>
            <a:normAutofit lnSpcReduction="10000"/>
          </a:bodyPr>
          <a:lstStyle/>
          <a:p>
            <a:r>
              <a:rPr lang="ru-RU" dirty="0"/>
              <a:t>Не обязателен</a:t>
            </a:r>
          </a:p>
          <a:p>
            <a:r>
              <a:rPr lang="ru-RU" dirty="0" smtClean="0"/>
              <a:t>Тип </a:t>
            </a:r>
            <a:r>
              <a:rPr lang="ru-RU" dirty="0"/>
              <a:t>наследования. </a:t>
            </a:r>
            <a:endParaRPr lang="en-US" dirty="0" smtClean="0"/>
          </a:p>
          <a:p>
            <a:r>
              <a:rPr lang="ru-RU" dirty="0" smtClean="0"/>
              <a:t>Атрибут </a:t>
            </a:r>
            <a:r>
              <a:rPr lang="ru-RU" b="1" dirty="0" err="1"/>
              <a:t>block</a:t>
            </a:r>
            <a:r>
              <a:rPr lang="ru-RU" dirty="0"/>
              <a:t> запрещает использование элемента с определенным типом наследования вместо данного элемента. </a:t>
            </a:r>
            <a:endParaRPr lang="en-US" dirty="0" smtClean="0"/>
          </a:p>
          <a:p>
            <a:r>
              <a:rPr lang="ru-RU" dirty="0" smtClean="0"/>
              <a:t>Значение </a:t>
            </a:r>
            <a:r>
              <a:rPr lang="ru-RU" dirty="0"/>
              <a:t>может содержать строку </a:t>
            </a:r>
            <a:r>
              <a:rPr lang="ru-RU" b="1" dirty="0">
                <a:solidFill>
                  <a:srgbClr val="2A00FF"/>
                </a:solidFill>
              </a:rPr>
              <a:t>#</a:t>
            </a:r>
            <a:r>
              <a:rPr lang="ru-RU" b="1" dirty="0" err="1">
                <a:solidFill>
                  <a:srgbClr val="2A00FF"/>
                </a:solidFill>
              </a:rPr>
              <a:t>all</a:t>
            </a:r>
            <a:r>
              <a:rPr lang="ru-RU" dirty="0"/>
              <a:t> или список, состоящий из строк </a:t>
            </a:r>
            <a:r>
              <a:rPr lang="ru-RU" b="1" dirty="0" err="1">
                <a:solidFill>
                  <a:srgbClr val="2A00FF"/>
                </a:solidFill>
              </a:rPr>
              <a:t>extension</a:t>
            </a:r>
            <a:r>
              <a:rPr lang="ru-RU" dirty="0"/>
              <a:t>, </a:t>
            </a:r>
            <a:r>
              <a:rPr lang="ru-RU" b="1" dirty="0" err="1">
                <a:solidFill>
                  <a:srgbClr val="2A00FF"/>
                </a:solidFill>
              </a:rPr>
              <a:t>restriction</a:t>
            </a:r>
            <a:r>
              <a:rPr lang="ru-RU" dirty="0">
                <a:solidFill>
                  <a:srgbClr val="2A00FF"/>
                </a:solidFill>
              </a:rPr>
              <a:t> </a:t>
            </a:r>
            <a:r>
              <a:rPr lang="ru-RU" dirty="0"/>
              <a:t>и </a:t>
            </a:r>
            <a:r>
              <a:rPr lang="ru-RU" b="1" dirty="0" err="1">
                <a:solidFill>
                  <a:srgbClr val="2A00FF"/>
                </a:solidFill>
              </a:rPr>
              <a:t>substitution</a:t>
            </a:r>
            <a:r>
              <a:rPr lang="ru-RU" dirty="0"/>
              <a:t>. </a:t>
            </a:r>
          </a:p>
          <a:p>
            <a:pPr lvl="1"/>
            <a:endParaRPr lang="ru-RU" i="1" dirty="0" smtClean="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77</a:t>
            </a:fld>
            <a:endParaRPr lang="ru-RU"/>
          </a:p>
        </p:txBody>
      </p:sp>
    </p:spTree>
    <p:extLst>
      <p:ext uri="{BB962C8B-B14F-4D97-AF65-F5344CB8AC3E}">
        <p14:creationId xmlns:p14="http://schemas.microsoft.com/office/powerpoint/2010/main" val="20160343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 </a:t>
            </a:r>
            <a:r>
              <a:rPr lang="en-US" dirty="0"/>
              <a:t>block </a:t>
            </a:r>
            <a:endParaRPr lang="uk-UA"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867443134"/>
              </p:ext>
            </p:extLst>
          </p:nvPr>
        </p:nvGraphicFramePr>
        <p:xfrm>
          <a:off x="457200" y="2380456"/>
          <a:ext cx="8229600" cy="3718560"/>
        </p:xfrm>
        <a:graphic>
          <a:graphicData uri="http://schemas.openxmlformats.org/drawingml/2006/table">
            <a:tbl>
              <a:tblPr/>
              <a:tblGrid>
                <a:gridCol w="1954560">
                  <a:extLst>
                    <a:ext uri="{9D8B030D-6E8A-4147-A177-3AD203B41FA5}">
                      <a16:colId xmlns:a16="http://schemas.microsoft.com/office/drawing/2014/main" val="20000"/>
                    </a:ext>
                  </a:extLst>
                </a:gridCol>
                <a:gridCol w="6275040">
                  <a:extLst>
                    <a:ext uri="{9D8B030D-6E8A-4147-A177-3AD203B41FA5}">
                      <a16:colId xmlns:a16="http://schemas.microsoft.com/office/drawing/2014/main" val="20001"/>
                    </a:ext>
                  </a:extLst>
                </a:gridCol>
              </a:tblGrid>
              <a:tr h="0">
                <a:tc>
                  <a:txBody>
                    <a:bodyPr/>
                    <a:lstStyle/>
                    <a:p>
                      <a:r>
                        <a:rPr lang="en-US" sz="2000" b="1" noProof="0" smtClean="0"/>
                        <a:t>extension</a:t>
                      </a:r>
                      <a:endParaRPr lang="en-US" sz="2000" noProof="0"/>
                    </a:p>
                  </a:txBody>
                  <a:tcPr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ru-RU" sz="2000"/>
                        <a:t>Предотвращает использование вместо этого элемента элементов, унаследованных по расширению. </a:t>
                      </a:r>
                    </a:p>
                  </a:txBody>
                  <a:tcPr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2000" b="1" noProof="0" smtClean="0"/>
                        <a:t>restriction</a:t>
                      </a:r>
                      <a:endParaRPr lang="en-US" sz="2000" noProof="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a:t>Предотвращает использование вместо этого элемента элементов, унаследованных по ограничению.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2000" b="1" noProof="0"/>
                        <a:t>substitution</a:t>
                      </a:r>
                      <a:r>
                        <a:rPr lang="en-US" sz="2000" noProof="0"/>
                        <a:t>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a:t>Предотвращает использование вместо этого элемента элементов, унаследованных по замещению.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2000" b="1" noProof="0" dirty="0"/>
                        <a:t>#all</a:t>
                      </a:r>
                      <a:r>
                        <a:rPr lang="en-US" sz="2000" noProof="0" dirty="0"/>
                        <a:t> </a:t>
                      </a:r>
                    </a:p>
                  </a:txBody>
                  <a:tcPr anchor="ctr">
                    <a:lnL>
                      <a:noFill/>
                    </a:lnL>
                    <a:lnR>
                      <a:noFill/>
                    </a:lnR>
                    <a:lnT w="12700" cap="flat" cmpd="sng" algn="ctr">
                      <a:solidFill>
                        <a:schemeClr val="tx1"/>
                      </a:solidFill>
                      <a:prstDash val="solid"/>
                      <a:round/>
                      <a:headEnd type="none" w="med" len="med"/>
                      <a:tailEnd type="none" w="med" len="med"/>
                    </a:lnT>
                    <a:lnB>
                      <a:noFill/>
                    </a:lnB>
                  </a:tcPr>
                </a:tc>
                <a:tc>
                  <a:txBody>
                    <a:bodyPr/>
                    <a:lstStyle/>
                    <a:p>
                      <a:r>
                        <a:rPr lang="ru-RU" sz="2000" dirty="0"/>
                        <a:t>Предотвращает использование вместо этого элемента всех унаследованных элементов. </a:t>
                      </a:r>
                    </a:p>
                  </a:txBody>
                  <a:tcPr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3"/>
                  </a:ext>
                </a:extLst>
              </a:tr>
            </a:tbl>
          </a:graphicData>
        </a:graphic>
      </p:graphicFrame>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78</a:t>
            </a:fld>
            <a:endParaRPr lang="ru-RU"/>
          </a:p>
        </p:txBody>
      </p:sp>
    </p:spTree>
    <p:extLst>
      <p:ext uri="{BB962C8B-B14F-4D97-AF65-F5344CB8AC3E}">
        <p14:creationId xmlns:p14="http://schemas.microsoft.com/office/powerpoint/2010/main" val="29540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Атрибут </a:t>
            </a:r>
            <a:r>
              <a:rPr lang="ru-RU" b="1" dirty="0" err="1" smtClean="0"/>
              <a:t>default</a:t>
            </a:r>
            <a:endParaRPr lang="uk-UA" dirty="0"/>
          </a:p>
        </p:txBody>
      </p:sp>
      <p:sp>
        <p:nvSpPr>
          <p:cNvPr id="3" name="Объект 2"/>
          <p:cNvSpPr>
            <a:spLocks noGrp="1"/>
          </p:cNvSpPr>
          <p:nvPr>
            <p:ph idx="1"/>
          </p:nvPr>
        </p:nvSpPr>
        <p:spPr/>
        <p:txBody>
          <a:bodyPr>
            <a:normAutofit fontScale="92500" lnSpcReduction="10000"/>
          </a:bodyPr>
          <a:lstStyle/>
          <a:p>
            <a:r>
              <a:rPr lang="ru-RU" dirty="0"/>
              <a:t>Не обязателен</a:t>
            </a:r>
          </a:p>
          <a:p>
            <a:r>
              <a:rPr lang="ru-RU" dirty="0" smtClean="0"/>
              <a:t>Значение экземпляра элемента по умолчанию, если его содержимое относится к простому типу или принадлежит к типу </a:t>
            </a:r>
            <a:r>
              <a:rPr lang="ru-RU" dirty="0" err="1" smtClean="0">
                <a:solidFill>
                  <a:srgbClr val="2A00FF"/>
                </a:solidFill>
              </a:rPr>
              <a:t>textOnly</a:t>
            </a:r>
            <a:r>
              <a:rPr lang="ru-RU" dirty="0" smtClean="0"/>
              <a:t>. </a:t>
            </a:r>
          </a:p>
          <a:p>
            <a:r>
              <a:rPr lang="ru-RU" dirty="0" smtClean="0"/>
              <a:t>Атрибуты </a:t>
            </a:r>
            <a:r>
              <a:rPr lang="ru-RU" b="1" dirty="0" err="1" smtClean="0"/>
              <a:t>fixed</a:t>
            </a:r>
            <a:r>
              <a:rPr lang="ru-RU" dirty="0" smtClean="0"/>
              <a:t> и </a:t>
            </a:r>
            <a:r>
              <a:rPr lang="ru-RU" b="1" dirty="0" err="1" smtClean="0"/>
              <a:t>default</a:t>
            </a:r>
            <a:r>
              <a:rPr lang="ru-RU" dirty="0" smtClean="0"/>
              <a:t> взаимоисключающи. </a:t>
            </a:r>
          </a:p>
          <a:p>
            <a:r>
              <a:rPr lang="ru-RU" dirty="0" smtClean="0"/>
              <a:t>Если компонент содержит простой тип, значение должно быть допустимым значением этого типа. </a:t>
            </a:r>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79</a:t>
            </a:fld>
            <a:endParaRPr lang="ru-RU"/>
          </a:p>
        </p:txBody>
      </p:sp>
    </p:spTree>
    <p:extLst>
      <p:ext uri="{BB962C8B-B14F-4D97-AF65-F5344CB8AC3E}">
        <p14:creationId xmlns:p14="http://schemas.microsoft.com/office/powerpoint/2010/main" val="378458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XML </a:t>
            </a:r>
            <a:r>
              <a:rPr lang="uk-UA" dirty="0" smtClean="0"/>
              <a:t>РАСШИРЯЕМ</a:t>
            </a:r>
            <a:endParaRPr lang="uk-UA" dirty="0"/>
          </a:p>
        </p:txBody>
      </p:sp>
      <p:sp>
        <p:nvSpPr>
          <p:cNvPr id="3" name="Объект 2"/>
          <p:cNvSpPr>
            <a:spLocks noGrp="1"/>
          </p:cNvSpPr>
          <p:nvPr>
            <p:ph idx="1"/>
          </p:nvPr>
        </p:nvSpPr>
        <p:spPr>
          <a:xfrm>
            <a:off x="457200" y="1946251"/>
            <a:ext cx="8229600" cy="1554187"/>
          </a:xfrm>
        </p:spPr>
        <p:txBody>
          <a:bodyPr>
            <a:normAutofit fontScale="77500" lnSpcReduction="20000"/>
          </a:bodyPr>
          <a:lstStyle/>
          <a:p>
            <a:r>
              <a:rPr lang="ru-RU" dirty="0"/>
              <a:t>Позволяет определять собственные теги</a:t>
            </a:r>
          </a:p>
          <a:p>
            <a:pPr lvl="1"/>
            <a:r>
              <a:rPr lang="ru-RU" dirty="0"/>
              <a:t>Существует не один набор XML-тегов</a:t>
            </a:r>
          </a:p>
          <a:p>
            <a:pPr lvl="1"/>
            <a:r>
              <a:rPr lang="ru-RU" dirty="0"/>
              <a:t>В отличие от HTML, где есть базовый набор тегов</a:t>
            </a:r>
          </a:p>
          <a:p>
            <a:r>
              <a:rPr lang="ru-RU" dirty="0"/>
              <a:t>Расширяемость проста в освоении и </a:t>
            </a:r>
            <a:r>
              <a:rPr lang="ru-RU" dirty="0" smtClean="0"/>
              <a:t>использовании</a:t>
            </a:r>
            <a:endParaRPr lang="ru-RU"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a:t>
            </a:fld>
            <a:endParaRPr lang="ru-RU"/>
          </a:p>
        </p:txBody>
      </p:sp>
      <p:sp>
        <p:nvSpPr>
          <p:cNvPr id="6" name="Text Box 4"/>
          <p:cNvSpPr txBox="1">
            <a:spLocks noChangeArrowheads="1"/>
          </p:cNvSpPr>
          <p:nvPr/>
        </p:nvSpPr>
        <p:spPr bwMode="auto">
          <a:xfrm>
            <a:off x="323850" y="3500438"/>
            <a:ext cx="2447925"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b="1" dirty="0">
                <a:solidFill>
                  <a:srgbClr val="D1282E"/>
                </a:solidFill>
              </a:rPr>
              <a:t>html</a:t>
            </a:r>
          </a:p>
          <a:p>
            <a:pPr eaLnBrk="1" hangingPunct="1">
              <a:buClrTx/>
              <a:buFontTx/>
              <a:buNone/>
            </a:pPr>
            <a:endParaRPr lang="ru-RU" altLang="ru-RU" dirty="0">
              <a:solidFill>
                <a:srgbClr val="000000"/>
              </a:solidFill>
            </a:endParaRPr>
          </a:p>
          <a:p>
            <a:pPr eaLnBrk="1" hangingPunct="1">
              <a:buClrTx/>
              <a:buFontTx/>
              <a:buNone/>
            </a:pPr>
            <a:r>
              <a:rPr lang="en-US" altLang="ru-RU" dirty="0">
                <a:solidFill>
                  <a:srgbClr val="000000"/>
                </a:solidFill>
              </a:rPr>
              <a:t>&lt;html&gt;</a:t>
            </a:r>
          </a:p>
          <a:p>
            <a:pPr eaLnBrk="1" hangingPunct="1">
              <a:buClrTx/>
              <a:buFontTx/>
              <a:buNone/>
            </a:pPr>
            <a:r>
              <a:rPr lang="en-US" altLang="ru-RU" dirty="0">
                <a:solidFill>
                  <a:srgbClr val="000000"/>
                </a:solidFill>
              </a:rPr>
              <a:t>&lt;head&gt;</a:t>
            </a:r>
          </a:p>
          <a:p>
            <a:pPr eaLnBrk="1" hangingPunct="1">
              <a:buClrTx/>
              <a:buFontTx/>
              <a:buNone/>
            </a:pPr>
            <a:r>
              <a:rPr lang="en-US" altLang="ru-RU" dirty="0">
                <a:solidFill>
                  <a:srgbClr val="000000"/>
                </a:solidFill>
              </a:rPr>
              <a:t>&lt;title&gt;</a:t>
            </a:r>
            <a:r>
              <a:rPr lang="en-US" altLang="ru-RU" dirty="0" err="1">
                <a:solidFill>
                  <a:srgbClr val="000000"/>
                </a:solidFill>
              </a:rPr>
              <a:t>Eteration</a:t>
            </a:r>
            <a:r>
              <a:rPr lang="en-US" altLang="ru-RU" dirty="0">
                <a:solidFill>
                  <a:srgbClr val="000000"/>
                </a:solidFill>
              </a:rPr>
              <a:t>&lt;/title&gt;</a:t>
            </a:r>
          </a:p>
          <a:p>
            <a:pPr eaLnBrk="1" hangingPunct="1">
              <a:buClrTx/>
              <a:buFontTx/>
              <a:buNone/>
            </a:pPr>
            <a:r>
              <a:rPr lang="en-US" altLang="ru-RU" dirty="0">
                <a:solidFill>
                  <a:srgbClr val="000000"/>
                </a:solidFill>
              </a:rPr>
              <a:t>&lt;/head&gt;</a:t>
            </a:r>
          </a:p>
          <a:p>
            <a:pPr eaLnBrk="1" hangingPunct="1">
              <a:buClrTx/>
              <a:buFontTx/>
              <a:buNone/>
            </a:pPr>
            <a:r>
              <a:rPr lang="en-US" altLang="ru-RU" dirty="0">
                <a:solidFill>
                  <a:srgbClr val="000000"/>
                </a:solidFill>
              </a:rPr>
              <a:t>&lt;body&gt;</a:t>
            </a:r>
          </a:p>
          <a:p>
            <a:pPr eaLnBrk="1" hangingPunct="1">
              <a:buClrTx/>
              <a:buFontTx/>
              <a:buNone/>
            </a:pPr>
            <a:r>
              <a:rPr lang="en-US" altLang="ru-RU" dirty="0">
                <a:solidFill>
                  <a:srgbClr val="000000"/>
                </a:solidFill>
              </a:rPr>
              <a:t>&lt;</a:t>
            </a:r>
            <a:r>
              <a:rPr lang="en-US" altLang="ru-RU" dirty="0" err="1">
                <a:solidFill>
                  <a:srgbClr val="000000"/>
                </a:solidFill>
              </a:rPr>
              <a:t>br</a:t>
            </a:r>
            <a:r>
              <a:rPr lang="en-US" altLang="ru-RU" dirty="0">
                <a:solidFill>
                  <a:srgbClr val="000000"/>
                </a:solidFill>
              </a:rPr>
              <a:t> /&gt;</a:t>
            </a:r>
          </a:p>
          <a:p>
            <a:pPr eaLnBrk="1" hangingPunct="1">
              <a:buClrTx/>
              <a:buFontTx/>
              <a:buNone/>
            </a:pPr>
            <a:r>
              <a:rPr lang="en-US" altLang="ru-RU" dirty="0">
                <a:solidFill>
                  <a:srgbClr val="000000"/>
                </a:solidFill>
              </a:rPr>
              <a:t>&lt;h1&gt;Hello!&lt;/h1&gt;</a:t>
            </a:r>
          </a:p>
          <a:p>
            <a:pPr eaLnBrk="1" hangingPunct="1">
              <a:buClrTx/>
              <a:buFontTx/>
              <a:buNone/>
            </a:pPr>
            <a:r>
              <a:rPr lang="en-US" altLang="ru-RU" dirty="0">
                <a:solidFill>
                  <a:srgbClr val="000000"/>
                </a:solidFill>
              </a:rPr>
              <a:t>&lt;/body&gt;</a:t>
            </a:r>
          </a:p>
          <a:p>
            <a:pPr eaLnBrk="1" hangingPunct="1">
              <a:buClrTx/>
              <a:buFontTx/>
              <a:buNone/>
            </a:pPr>
            <a:r>
              <a:rPr lang="en-US" altLang="ru-RU" dirty="0">
                <a:solidFill>
                  <a:srgbClr val="000000"/>
                </a:solidFill>
              </a:rPr>
              <a:t>&lt;/html&gt;</a:t>
            </a:r>
          </a:p>
        </p:txBody>
      </p:sp>
      <p:sp>
        <p:nvSpPr>
          <p:cNvPr id="7" name="Text Box 5"/>
          <p:cNvSpPr txBox="1">
            <a:spLocks noChangeArrowheads="1"/>
          </p:cNvSpPr>
          <p:nvPr/>
        </p:nvSpPr>
        <p:spPr bwMode="auto">
          <a:xfrm>
            <a:off x="3414017" y="3500438"/>
            <a:ext cx="5478463" cy="2014537"/>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a:solidFill>
                  <a:srgbClr val="000000"/>
                </a:solidFill>
              </a:rPr>
              <a:t>&lt;address&gt;</a:t>
            </a:r>
          </a:p>
          <a:p>
            <a:pPr eaLnBrk="1" hangingPunct="1">
              <a:buClrTx/>
              <a:buFontTx/>
              <a:buNone/>
            </a:pPr>
            <a:r>
              <a:rPr lang="en-US" altLang="ru-RU">
                <a:solidFill>
                  <a:srgbClr val="000000"/>
                </a:solidFill>
              </a:rPr>
              <a:t>	&lt;name&gt;Naci Dai&lt;/name&gt;</a:t>
            </a:r>
          </a:p>
          <a:p>
            <a:pPr eaLnBrk="1" hangingPunct="1">
              <a:buClrTx/>
              <a:buFontTx/>
              <a:buNone/>
            </a:pPr>
            <a:r>
              <a:rPr lang="en-US" altLang="ru-RU">
                <a:solidFill>
                  <a:srgbClr val="000000"/>
                </a:solidFill>
              </a:rPr>
              <a:t>	&lt;company&gt;Eteration&lt;/company&gt;</a:t>
            </a:r>
          </a:p>
          <a:p>
            <a:pPr eaLnBrk="1" hangingPunct="1">
              <a:buClrTx/>
              <a:buFontTx/>
              <a:buNone/>
            </a:pPr>
            <a:r>
              <a:rPr lang="en-US" altLang="ru-RU">
                <a:solidFill>
                  <a:srgbClr val="000000"/>
                </a:solidFill>
              </a:rPr>
              <a:t>	&lt;street&gt;25 ARI-1 ITU Teknokent&lt;/street&gt;</a:t>
            </a:r>
          </a:p>
          <a:p>
            <a:pPr eaLnBrk="1" hangingPunct="1">
              <a:buClrTx/>
              <a:buFontTx/>
              <a:buNone/>
            </a:pPr>
            <a:r>
              <a:rPr lang="en-US" altLang="ru-RU">
                <a:solidFill>
                  <a:srgbClr val="000000"/>
                </a:solidFill>
              </a:rPr>
              <a:t>	&lt;zip&gt;34469&lt;/zip&gt;</a:t>
            </a:r>
          </a:p>
          <a:p>
            <a:pPr eaLnBrk="1" hangingPunct="1">
              <a:buClrTx/>
              <a:buFontTx/>
              <a:buNone/>
            </a:pPr>
            <a:r>
              <a:rPr lang="en-US" altLang="ru-RU">
                <a:solidFill>
                  <a:srgbClr val="000000"/>
                </a:solidFill>
              </a:rPr>
              <a:t>	&lt;country&gt;Turkey&lt;/country&gt;</a:t>
            </a:r>
          </a:p>
          <a:p>
            <a:pPr eaLnBrk="1" hangingPunct="1">
              <a:buClrTx/>
              <a:buFontTx/>
              <a:buNone/>
            </a:pPr>
            <a:r>
              <a:rPr lang="en-US" altLang="ru-RU">
                <a:solidFill>
                  <a:srgbClr val="000000"/>
                </a:solidFill>
              </a:rPr>
              <a:t>&lt;/address&gt;</a:t>
            </a:r>
          </a:p>
        </p:txBody>
      </p:sp>
      <p:sp>
        <p:nvSpPr>
          <p:cNvPr id="8" name="Text Box 6"/>
          <p:cNvSpPr txBox="1">
            <a:spLocks noChangeArrowheads="1"/>
          </p:cNvSpPr>
          <p:nvPr/>
        </p:nvSpPr>
        <p:spPr bwMode="auto">
          <a:xfrm>
            <a:off x="2628205" y="5373216"/>
            <a:ext cx="2284412" cy="1190625"/>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dirty="0">
                <a:solidFill>
                  <a:srgbClr val="000000"/>
                </a:solidFill>
              </a:rPr>
              <a:t>&lt;order&gt;</a:t>
            </a:r>
          </a:p>
          <a:p>
            <a:pPr eaLnBrk="1" hangingPunct="1">
              <a:buClrTx/>
              <a:buFontTx/>
              <a:buNone/>
            </a:pPr>
            <a:r>
              <a:rPr lang="en-US" altLang="ru-RU" dirty="0">
                <a:solidFill>
                  <a:srgbClr val="000000"/>
                </a:solidFill>
              </a:rPr>
              <a:t>&lt;price&gt;10$&lt;/price&gt;</a:t>
            </a:r>
          </a:p>
          <a:p>
            <a:pPr eaLnBrk="1" hangingPunct="1">
              <a:buClrTx/>
              <a:buFontTx/>
              <a:buNone/>
            </a:pPr>
            <a:r>
              <a:rPr lang="en-US" altLang="ru-RU" dirty="0">
                <a:solidFill>
                  <a:srgbClr val="000000"/>
                </a:solidFill>
              </a:rPr>
              <a:t>..</a:t>
            </a:r>
          </a:p>
          <a:p>
            <a:pPr eaLnBrk="1" hangingPunct="1">
              <a:buClrTx/>
              <a:buFontTx/>
              <a:buNone/>
            </a:pPr>
            <a:r>
              <a:rPr lang="en-US" altLang="ru-RU" dirty="0">
                <a:solidFill>
                  <a:srgbClr val="000000"/>
                </a:solidFill>
              </a:rPr>
              <a:t>&lt;/order&gt;</a:t>
            </a:r>
          </a:p>
        </p:txBody>
      </p:sp>
      <p:sp>
        <p:nvSpPr>
          <p:cNvPr id="9" name="Text Box 7"/>
          <p:cNvSpPr txBox="1">
            <a:spLocks noChangeArrowheads="1"/>
          </p:cNvSpPr>
          <p:nvPr/>
        </p:nvSpPr>
        <p:spPr bwMode="auto">
          <a:xfrm>
            <a:off x="5703192" y="5373216"/>
            <a:ext cx="2686050" cy="1190625"/>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dirty="0">
                <a:solidFill>
                  <a:srgbClr val="000000"/>
                </a:solidFill>
              </a:rPr>
              <a:t>&lt;message&gt;</a:t>
            </a:r>
          </a:p>
          <a:p>
            <a:pPr eaLnBrk="1" hangingPunct="1">
              <a:buClrTx/>
              <a:buFontTx/>
              <a:buNone/>
            </a:pPr>
            <a:r>
              <a:rPr lang="en-US" altLang="ru-RU" dirty="0">
                <a:solidFill>
                  <a:srgbClr val="000000"/>
                </a:solidFill>
              </a:rPr>
              <a:t>&lt;text&gt;Hello&lt;/text&gt;</a:t>
            </a:r>
          </a:p>
          <a:p>
            <a:pPr eaLnBrk="1" hangingPunct="1">
              <a:buClrTx/>
              <a:buFontTx/>
              <a:buNone/>
            </a:pPr>
            <a:r>
              <a:rPr lang="en-US" altLang="ru-RU" dirty="0">
                <a:solidFill>
                  <a:srgbClr val="000000"/>
                </a:solidFill>
              </a:rPr>
              <a:t>..</a:t>
            </a:r>
          </a:p>
          <a:p>
            <a:pPr eaLnBrk="1" hangingPunct="1">
              <a:buClrTx/>
              <a:buFontTx/>
              <a:buNone/>
            </a:pPr>
            <a:r>
              <a:rPr lang="en-US" altLang="ru-RU" dirty="0">
                <a:solidFill>
                  <a:srgbClr val="000000"/>
                </a:solidFill>
              </a:rPr>
              <a:t>&lt;/message&gt;</a:t>
            </a:r>
          </a:p>
        </p:txBody>
      </p:sp>
      <p:sp>
        <p:nvSpPr>
          <p:cNvPr id="10" name="Text Box 8"/>
          <p:cNvSpPr txBox="1">
            <a:spLocks noChangeArrowheads="1"/>
          </p:cNvSpPr>
          <p:nvPr/>
        </p:nvSpPr>
        <p:spPr bwMode="auto">
          <a:xfrm>
            <a:off x="2798754" y="3501008"/>
            <a:ext cx="62111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b="1" dirty="0">
                <a:solidFill>
                  <a:srgbClr val="D1282E"/>
                </a:solidFill>
              </a:rPr>
              <a:t>xml</a:t>
            </a:r>
          </a:p>
        </p:txBody>
      </p:sp>
    </p:spTree>
    <p:extLst>
      <p:ext uri="{BB962C8B-B14F-4D97-AF65-F5344CB8AC3E}">
        <p14:creationId xmlns:p14="http://schemas.microsoft.com/office/powerpoint/2010/main" val="426919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 </a:t>
            </a:r>
            <a:r>
              <a:rPr lang="ru-RU" b="1" dirty="0" err="1"/>
              <a:t>fixed</a:t>
            </a:r>
            <a:endParaRPr lang="uk-UA" dirty="0"/>
          </a:p>
        </p:txBody>
      </p:sp>
      <p:sp>
        <p:nvSpPr>
          <p:cNvPr id="3" name="Объект 2"/>
          <p:cNvSpPr>
            <a:spLocks noGrp="1"/>
          </p:cNvSpPr>
          <p:nvPr>
            <p:ph idx="1"/>
          </p:nvPr>
        </p:nvSpPr>
        <p:spPr/>
        <p:txBody>
          <a:bodyPr/>
          <a:lstStyle/>
          <a:p>
            <a:r>
              <a:rPr lang="ru-RU" dirty="0" smtClean="0"/>
              <a:t>Не обязателен</a:t>
            </a:r>
          </a:p>
          <a:p>
            <a:r>
              <a:rPr lang="ru-RU" dirty="0" smtClean="0"/>
              <a:t>Предопределенное</a:t>
            </a:r>
            <a:r>
              <a:rPr lang="ru-RU" dirty="0"/>
              <a:t>, </a:t>
            </a:r>
            <a:r>
              <a:rPr lang="ru-RU" b="1" dirty="0"/>
              <a:t>неизменяемое</a:t>
            </a:r>
            <a:r>
              <a:rPr lang="ru-RU" dirty="0"/>
              <a:t> значение </a:t>
            </a:r>
            <a:r>
              <a:rPr lang="ru-RU" dirty="0" smtClean="0"/>
              <a:t>экземпляра элемента</a:t>
            </a:r>
            <a:r>
              <a:rPr lang="ru-RU" dirty="0"/>
              <a:t>, если его содержимое относится к простому типу или принадлежит к типу </a:t>
            </a:r>
            <a:r>
              <a:rPr lang="ru-RU" dirty="0" err="1">
                <a:solidFill>
                  <a:srgbClr val="2A00FF"/>
                </a:solidFill>
              </a:rPr>
              <a:t>textOnly</a:t>
            </a:r>
            <a:r>
              <a:rPr lang="ru-RU" dirty="0"/>
              <a:t>. </a:t>
            </a:r>
          </a:p>
          <a:p>
            <a:r>
              <a:rPr lang="ru-RU" dirty="0"/>
              <a:t>Атрибуты </a:t>
            </a:r>
            <a:r>
              <a:rPr lang="ru-RU" b="1" dirty="0" err="1"/>
              <a:t>fixed</a:t>
            </a:r>
            <a:r>
              <a:rPr lang="ru-RU" dirty="0"/>
              <a:t> и </a:t>
            </a:r>
            <a:r>
              <a:rPr lang="ru-RU" b="1" dirty="0" err="1"/>
              <a:t>default</a:t>
            </a:r>
            <a:r>
              <a:rPr lang="ru-RU" dirty="0"/>
              <a:t> взаимоисключающи. </a:t>
            </a:r>
          </a:p>
          <a:p>
            <a:endParaRPr lang="uk-UA" dirty="0"/>
          </a:p>
        </p:txBody>
      </p:sp>
      <p:sp>
        <p:nvSpPr>
          <p:cNvPr id="4" name="Нижний колонтитул 3"/>
          <p:cNvSpPr>
            <a:spLocks noGrp="1"/>
          </p:cNvSpPr>
          <p:nvPr>
            <p:ph type="ftr" sz="quarter" idx="11"/>
          </p:nvPr>
        </p:nvSpPr>
        <p:spPr/>
        <p:txBody>
          <a:bodyPr/>
          <a:lstStyle/>
          <a:p>
            <a:r>
              <a:rPr lang="ru-RU" dirty="0" err="1" smtClean="0"/>
              <a:t>Мищеряков</a:t>
            </a:r>
            <a:r>
              <a:rPr lang="ru-RU" dirty="0" smtClean="0"/>
              <a:t> Ю.В. доц. каф. СТ</a:t>
            </a:r>
            <a:endParaRPr lang="ru-RU" dirty="0"/>
          </a:p>
        </p:txBody>
      </p:sp>
      <p:sp>
        <p:nvSpPr>
          <p:cNvPr id="5" name="Номер слайда 4"/>
          <p:cNvSpPr>
            <a:spLocks noGrp="1"/>
          </p:cNvSpPr>
          <p:nvPr>
            <p:ph type="sldNum" sz="quarter" idx="12"/>
          </p:nvPr>
        </p:nvSpPr>
        <p:spPr/>
        <p:txBody>
          <a:bodyPr/>
          <a:lstStyle/>
          <a:p>
            <a:fld id="{C6690285-930E-402B-82BF-951CF32E4894}" type="slidenum">
              <a:rPr lang="ru-RU" smtClean="0"/>
              <a:t>80</a:t>
            </a:fld>
            <a:endParaRPr lang="ru-RU"/>
          </a:p>
        </p:txBody>
      </p:sp>
    </p:spTree>
    <p:extLst>
      <p:ext uri="{BB962C8B-B14F-4D97-AF65-F5344CB8AC3E}">
        <p14:creationId xmlns:p14="http://schemas.microsoft.com/office/powerpoint/2010/main" val="1232403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 </a:t>
            </a:r>
            <a:r>
              <a:rPr lang="ru-RU" b="1" dirty="0" err="1" smtClean="0"/>
              <a:t>final</a:t>
            </a:r>
            <a:endParaRPr lang="uk-UA" dirty="0"/>
          </a:p>
        </p:txBody>
      </p:sp>
      <p:sp>
        <p:nvSpPr>
          <p:cNvPr id="3" name="Объект 2"/>
          <p:cNvSpPr>
            <a:spLocks noGrp="1"/>
          </p:cNvSpPr>
          <p:nvPr>
            <p:ph idx="1"/>
          </p:nvPr>
        </p:nvSpPr>
        <p:spPr/>
        <p:txBody>
          <a:bodyPr>
            <a:normAutofit fontScale="92500" lnSpcReduction="20000"/>
          </a:bodyPr>
          <a:lstStyle/>
          <a:p>
            <a:r>
              <a:rPr lang="ru-RU" dirty="0"/>
              <a:t>Не обязателен</a:t>
            </a:r>
          </a:p>
          <a:p>
            <a:r>
              <a:rPr lang="ru-RU" dirty="0" smtClean="0"/>
              <a:t>Тип </a:t>
            </a:r>
            <a:r>
              <a:rPr lang="ru-RU" dirty="0"/>
              <a:t>наследования. </a:t>
            </a:r>
            <a:endParaRPr lang="ru-RU" dirty="0" smtClean="0"/>
          </a:p>
          <a:p>
            <a:r>
              <a:rPr lang="ru-RU" dirty="0" smtClean="0"/>
              <a:t>Атрибут </a:t>
            </a:r>
            <a:r>
              <a:rPr lang="ru-RU" b="1" dirty="0" err="1"/>
              <a:t>final</a:t>
            </a:r>
            <a:r>
              <a:rPr lang="ru-RU" dirty="0"/>
              <a:t> задает значение по умолчанию атрибута </a:t>
            </a:r>
            <a:r>
              <a:rPr lang="ru-RU" b="1" dirty="0" err="1"/>
              <a:t>final</a:t>
            </a:r>
            <a:r>
              <a:rPr lang="ru-RU" dirty="0"/>
              <a:t> элемента </a:t>
            </a:r>
            <a:r>
              <a:rPr lang="ru-RU" b="1" dirty="0" err="1"/>
              <a:t>element</a:t>
            </a:r>
            <a:r>
              <a:rPr lang="ru-RU" dirty="0"/>
              <a:t>. </a:t>
            </a:r>
            <a:endParaRPr lang="en-US" dirty="0" smtClean="0"/>
          </a:p>
          <a:p>
            <a:r>
              <a:rPr lang="ru-RU" dirty="0" smtClean="0"/>
              <a:t>Может присутствовать только в глобальном объявлении.</a:t>
            </a:r>
          </a:p>
          <a:p>
            <a:r>
              <a:rPr lang="ru-RU" dirty="0" smtClean="0"/>
              <a:t>Значение </a:t>
            </a:r>
            <a:r>
              <a:rPr lang="ru-RU" dirty="0"/>
              <a:t>может содержать строку </a:t>
            </a:r>
            <a:r>
              <a:rPr lang="ru-RU" b="1" dirty="0">
                <a:solidFill>
                  <a:srgbClr val="2A00FF"/>
                </a:solidFill>
              </a:rPr>
              <a:t>#</a:t>
            </a:r>
            <a:r>
              <a:rPr lang="ru-RU" b="1" dirty="0" err="1">
                <a:solidFill>
                  <a:srgbClr val="2A00FF"/>
                </a:solidFill>
              </a:rPr>
              <a:t>all</a:t>
            </a:r>
            <a:r>
              <a:rPr lang="ru-RU" dirty="0">
                <a:solidFill>
                  <a:srgbClr val="2A00FF"/>
                </a:solidFill>
              </a:rPr>
              <a:t> </a:t>
            </a:r>
            <a:r>
              <a:rPr lang="ru-RU" dirty="0"/>
              <a:t>или список, состоящий из строк </a:t>
            </a:r>
            <a:r>
              <a:rPr lang="ru-RU" b="1" dirty="0" err="1">
                <a:solidFill>
                  <a:srgbClr val="2A00FF"/>
                </a:solidFill>
              </a:rPr>
              <a:t>extension</a:t>
            </a:r>
            <a:r>
              <a:rPr lang="ru-RU" dirty="0">
                <a:solidFill>
                  <a:srgbClr val="2A00FF"/>
                </a:solidFill>
              </a:rPr>
              <a:t> </a:t>
            </a:r>
            <a:r>
              <a:rPr lang="ru-RU" dirty="0"/>
              <a:t>и </a:t>
            </a:r>
            <a:r>
              <a:rPr lang="ru-RU" b="1" dirty="0" err="1">
                <a:solidFill>
                  <a:srgbClr val="2A00FF"/>
                </a:solidFill>
              </a:rPr>
              <a:t>restriction</a:t>
            </a:r>
            <a:r>
              <a:rPr lang="ru-RU" dirty="0"/>
              <a:t>. </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81</a:t>
            </a:fld>
            <a:endParaRPr lang="ru-RU"/>
          </a:p>
        </p:txBody>
      </p:sp>
    </p:spTree>
    <p:extLst>
      <p:ext uri="{BB962C8B-B14F-4D97-AF65-F5344CB8AC3E}">
        <p14:creationId xmlns:p14="http://schemas.microsoft.com/office/powerpoint/2010/main" val="6277816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 </a:t>
            </a:r>
            <a:r>
              <a:rPr lang="en-US" dirty="0" smtClean="0"/>
              <a:t>ref</a:t>
            </a:r>
            <a:endParaRPr lang="uk-UA" dirty="0"/>
          </a:p>
        </p:txBody>
      </p:sp>
      <p:sp>
        <p:nvSpPr>
          <p:cNvPr id="3" name="Объект 2"/>
          <p:cNvSpPr>
            <a:spLocks noGrp="1"/>
          </p:cNvSpPr>
          <p:nvPr>
            <p:ph idx="1"/>
          </p:nvPr>
        </p:nvSpPr>
        <p:spPr/>
        <p:txBody>
          <a:bodyPr/>
          <a:lstStyle/>
          <a:p>
            <a:r>
              <a:rPr lang="ru-RU" dirty="0" smtClean="0"/>
              <a:t>Ссылка на имя </a:t>
            </a:r>
            <a:r>
              <a:rPr lang="ru-RU" dirty="0"/>
              <a:t>другого </a:t>
            </a:r>
            <a:r>
              <a:rPr lang="ru-RU" b="1" dirty="0"/>
              <a:t>элемента</a:t>
            </a:r>
            <a:r>
              <a:rPr lang="ru-RU" dirty="0"/>
              <a:t>. </a:t>
            </a:r>
            <a:endParaRPr lang="ru-RU" dirty="0" smtClean="0"/>
          </a:p>
          <a:p>
            <a:r>
              <a:rPr lang="ru-RU" dirty="0"/>
              <a:t>М</a:t>
            </a:r>
            <a:r>
              <a:rPr lang="ru-RU" dirty="0" smtClean="0"/>
              <a:t>ожет </a:t>
            </a:r>
            <a:r>
              <a:rPr lang="ru-RU" dirty="0"/>
              <a:t>включать префикс пространства имен. </a:t>
            </a:r>
            <a:endParaRPr lang="en-US" dirty="0" smtClean="0"/>
          </a:p>
          <a:p>
            <a:r>
              <a:rPr lang="ru-RU" dirty="0" smtClean="0"/>
              <a:t>Этот </a:t>
            </a:r>
            <a:r>
              <a:rPr lang="ru-RU" dirty="0"/>
              <a:t>атрибут не может быть использован, если родительский </a:t>
            </a:r>
            <a:r>
              <a:rPr lang="ru-RU" dirty="0" smtClean="0"/>
              <a:t>компонент является компонентом </a:t>
            </a:r>
            <a:r>
              <a:rPr lang="en-US" b="1" dirty="0" smtClean="0"/>
              <a:t>&lt;schema&gt;</a:t>
            </a:r>
            <a:r>
              <a:rPr lang="ru-RU" dirty="0"/>
              <a:t>.</a:t>
            </a:r>
            <a:endParaRPr lang="uk-UA" b="1"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82</a:t>
            </a:fld>
            <a:endParaRPr lang="ru-RU"/>
          </a:p>
        </p:txBody>
      </p:sp>
    </p:spTree>
    <p:extLst>
      <p:ext uri="{BB962C8B-B14F-4D97-AF65-F5344CB8AC3E}">
        <p14:creationId xmlns:p14="http://schemas.microsoft.com/office/powerpoint/2010/main" val="1992372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 </a:t>
            </a:r>
            <a:r>
              <a:rPr lang="en-US" dirty="0" err="1"/>
              <a:t>nillable</a:t>
            </a:r>
            <a:endParaRPr lang="uk-UA" dirty="0"/>
          </a:p>
        </p:txBody>
      </p:sp>
      <p:sp>
        <p:nvSpPr>
          <p:cNvPr id="3" name="Объект 2"/>
          <p:cNvSpPr>
            <a:spLocks noGrp="1"/>
          </p:cNvSpPr>
          <p:nvPr>
            <p:ph idx="1"/>
          </p:nvPr>
        </p:nvSpPr>
        <p:spPr/>
        <p:txBody>
          <a:bodyPr>
            <a:normAutofit lnSpcReduction="10000"/>
          </a:bodyPr>
          <a:lstStyle/>
          <a:p>
            <a:r>
              <a:rPr lang="ru-RU" dirty="0" smtClean="0"/>
              <a:t>Не обязателен.</a:t>
            </a:r>
          </a:p>
          <a:p>
            <a:r>
              <a:rPr lang="ru-RU" dirty="0" smtClean="0"/>
              <a:t>По умолчанию </a:t>
            </a:r>
            <a:r>
              <a:rPr lang="en-US" b="1" dirty="0" smtClean="0"/>
              <a:t>false</a:t>
            </a:r>
            <a:r>
              <a:rPr lang="en-US" dirty="0" smtClean="0"/>
              <a:t>.</a:t>
            </a:r>
          </a:p>
          <a:p>
            <a:r>
              <a:rPr lang="ru-RU" dirty="0" smtClean="0"/>
              <a:t>Определяет</a:t>
            </a:r>
            <a:r>
              <a:rPr lang="ru-RU" dirty="0"/>
              <a:t>, </a:t>
            </a:r>
            <a:r>
              <a:rPr lang="ru-RU" dirty="0" smtClean="0"/>
              <a:t>можно ли присвоить явно значение </a:t>
            </a:r>
            <a:r>
              <a:rPr lang="en-US" b="1" dirty="0" smtClean="0"/>
              <a:t>null</a:t>
            </a:r>
            <a:r>
              <a:rPr lang="en-US" dirty="0" smtClean="0"/>
              <a:t> </a:t>
            </a:r>
            <a:r>
              <a:rPr lang="ru-RU" dirty="0" smtClean="0"/>
              <a:t>экземпляру элемента. </a:t>
            </a:r>
            <a:endParaRPr lang="en-US" dirty="0" smtClean="0"/>
          </a:p>
          <a:p>
            <a:r>
              <a:rPr lang="en-US" b="1" dirty="0" smtClean="0"/>
              <a:t>null</a:t>
            </a:r>
            <a:r>
              <a:rPr lang="en-US" dirty="0" smtClean="0"/>
              <a:t> </a:t>
            </a:r>
            <a:r>
              <a:rPr lang="ru-RU" dirty="0" smtClean="0"/>
              <a:t>атрибут </a:t>
            </a:r>
            <a:r>
              <a:rPr lang="ru-RU" dirty="0"/>
              <a:t>определяется как часть пространства имен </a:t>
            </a:r>
            <a:r>
              <a:rPr lang="ru-RU" dirty="0" smtClean="0"/>
              <a:t>XML-схемы.</a:t>
            </a:r>
          </a:p>
          <a:p>
            <a:r>
              <a:rPr lang="ru-RU" dirty="0" smtClean="0"/>
              <a:t>Значение </a:t>
            </a:r>
            <a:r>
              <a:rPr lang="en-US" b="1" dirty="0" smtClean="0"/>
              <a:t>true</a:t>
            </a:r>
            <a:r>
              <a:rPr lang="ru-RU" dirty="0"/>
              <a:t> </a:t>
            </a:r>
            <a:r>
              <a:rPr lang="ru-RU" dirty="0" smtClean="0"/>
              <a:t>требует, чтобы </a:t>
            </a:r>
            <a:r>
              <a:rPr lang="ru-RU" dirty="0"/>
              <a:t>экземпляр </a:t>
            </a:r>
            <a:r>
              <a:rPr lang="ru-RU" dirty="0" smtClean="0"/>
              <a:t>элемента имел </a:t>
            </a:r>
            <a:r>
              <a:rPr lang="en-US" b="1" dirty="0"/>
              <a:t>null</a:t>
            </a:r>
            <a:r>
              <a:rPr lang="en-US" dirty="0"/>
              <a:t> </a:t>
            </a:r>
            <a:r>
              <a:rPr lang="ru-RU" dirty="0" smtClean="0"/>
              <a:t>атрибут установленным </a:t>
            </a:r>
            <a:r>
              <a:rPr lang="ru-RU" dirty="0"/>
              <a:t>в </a:t>
            </a:r>
            <a:r>
              <a:rPr lang="en-US" b="1" dirty="0" smtClean="0"/>
              <a:t>true</a:t>
            </a:r>
            <a:r>
              <a:rPr lang="ru-RU" dirty="0" smtClean="0"/>
              <a:t>.</a:t>
            </a:r>
            <a:endParaRPr lang="en-US" dirty="0" smtClean="0"/>
          </a:p>
          <a:p>
            <a:endParaRPr lang="uk-UA" b="1"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83</a:t>
            </a:fld>
            <a:endParaRPr lang="ru-RU"/>
          </a:p>
        </p:txBody>
      </p:sp>
    </p:spTree>
    <p:extLst>
      <p:ext uri="{BB962C8B-B14F-4D97-AF65-F5344CB8AC3E}">
        <p14:creationId xmlns:p14="http://schemas.microsoft.com/office/powerpoint/2010/main" val="26831131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simpleContent</a:t>
            </a:r>
            <a:endParaRPr lang="uk-UA" dirty="0"/>
          </a:p>
        </p:txBody>
      </p:sp>
      <p:sp>
        <p:nvSpPr>
          <p:cNvPr id="3" name="Объект 2"/>
          <p:cNvSpPr>
            <a:spLocks noGrp="1"/>
          </p:cNvSpPr>
          <p:nvPr>
            <p:ph idx="1"/>
          </p:nvPr>
        </p:nvSpPr>
        <p:spPr/>
        <p:txBody>
          <a:bodyPr>
            <a:normAutofit fontScale="77500" lnSpcReduction="20000"/>
          </a:bodyPr>
          <a:lstStyle/>
          <a:p>
            <a:r>
              <a:rPr lang="ru-RU" dirty="0" smtClean="0"/>
              <a:t>Содержит расширения </a:t>
            </a:r>
            <a:r>
              <a:rPr lang="ru-RU" dirty="0"/>
              <a:t>или ограничения на </a:t>
            </a:r>
            <a:r>
              <a:rPr lang="ru-RU" dirty="0" smtClean="0"/>
              <a:t>данные сложного или </a:t>
            </a:r>
            <a:r>
              <a:rPr lang="ru-RU" dirty="0"/>
              <a:t>простого типа, как </a:t>
            </a:r>
            <a:r>
              <a:rPr lang="ru-RU" dirty="0" smtClean="0"/>
              <a:t>содержащих так и </a:t>
            </a:r>
            <a:r>
              <a:rPr lang="ru-RU" dirty="0"/>
              <a:t>не </a:t>
            </a:r>
            <a:r>
              <a:rPr lang="ru-RU" dirty="0" smtClean="0"/>
              <a:t>содержащих </a:t>
            </a:r>
            <a:r>
              <a:rPr lang="ru-RU" dirty="0"/>
              <a:t>элементов.</a:t>
            </a:r>
            <a:endParaRPr lang="en-US" dirty="0" smtClean="0">
              <a:solidFill>
                <a:srgbClr val="008080"/>
              </a:solidFill>
              <a:latin typeface="Consolas"/>
            </a:endParaRPr>
          </a:p>
          <a:p>
            <a:pPr marL="0" indent="0">
              <a:buNone/>
            </a:pPr>
            <a:r>
              <a:rPr lang="en-US" dirty="0" smtClean="0">
                <a:solidFill>
                  <a:srgbClr val="008080"/>
                </a:solidFill>
                <a:latin typeface="Consolas"/>
              </a:rPr>
              <a:t>&lt;</a:t>
            </a:r>
            <a:r>
              <a:rPr lang="en-US" dirty="0">
                <a:solidFill>
                  <a:srgbClr val="3F7F7F"/>
                </a:solidFill>
                <a:latin typeface="Consolas"/>
              </a:rPr>
              <a:t>element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"price"</a:t>
            </a:r>
            <a:r>
              <a:rPr lang="en-US" i="1" dirty="0">
                <a:solidFill>
                  <a:srgbClr val="008080"/>
                </a:solidFill>
                <a:latin typeface="Consolas"/>
              </a:rPr>
              <a:t>&gt;</a:t>
            </a:r>
          </a:p>
          <a:p>
            <a:pPr marL="57150" indent="0">
              <a:buNone/>
            </a:pPr>
            <a:r>
              <a:rPr lang="en-US" dirty="0">
                <a:solidFill>
                  <a:srgbClr val="008080"/>
                </a:solidFill>
                <a:latin typeface="Consolas"/>
              </a:rPr>
              <a:t>&lt;</a:t>
            </a:r>
            <a:r>
              <a:rPr lang="en-US" dirty="0" err="1">
                <a:solidFill>
                  <a:srgbClr val="3F7F7F"/>
                </a:solidFill>
                <a:latin typeface="Consolas"/>
              </a:rPr>
              <a:t>complexType</a:t>
            </a:r>
            <a:r>
              <a:rPr lang="en-US" dirty="0">
                <a:solidFill>
                  <a:srgbClr val="008080"/>
                </a:solidFill>
                <a:latin typeface="Consolas"/>
              </a:rPr>
              <a:t>&gt;</a:t>
            </a:r>
          </a:p>
          <a:p>
            <a:pPr marL="57150" indent="0">
              <a:buNone/>
            </a:pPr>
            <a:r>
              <a:rPr lang="en-US" dirty="0">
                <a:solidFill>
                  <a:srgbClr val="008080"/>
                </a:solidFill>
                <a:latin typeface="Consolas"/>
              </a:rPr>
              <a:t>&lt;</a:t>
            </a:r>
            <a:r>
              <a:rPr lang="en-US" dirty="0" err="1">
                <a:solidFill>
                  <a:srgbClr val="3F7F7F"/>
                </a:solidFill>
                <a:latin typeface="Consolas"/>
              </a:rPr>
              <a:t>simpleContent</a:t>
            </a:r>
            <a:r>
              <a:rPr lang="en-US"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extension </a:t>
            </a:r>
            <a:r>
              <a:rPr lang="en-US" dirty="0">
                <a:solidFill>
                  <a:srgbClr val="7F007F"/>
                </a:solidFill>
                <a:latin typeface="Consolas"/>
              </a:rPr>
              <a:t>base</a:t>
            </a:r>
            <a:r>
              <a:rPr lang="en-US" dirty="0">
                <a:solidFill>
                  <a:srgbClr val="000000"/>
                </a:solidFill>
                <a:latin typeface="Consolas"/>
              </a:rPr>
              <a:t>=</a:t>
            </a:r>
            <a:r>
              <a:rPr lang="en-US" i="1" dirty="0">
                <a:solidFill>
                  <a:srgbClr val="2A00FF"/>
                </a:solidFill>
                <a:latin typeface="Consolas"/>
              </a:rPr>
              <a:t>"decimal"</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attribute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"currency" </a:t>
            </a:r>
            <a:r>
              <a:rPr lang="en-US" i="1" dirty="0">
                <a:solidFill>
                  <a:srgbClr val="7F007F"/>
                </a:solidFill>
                <a:latin typeface="Consolas"/>
              </a:rPr>
              <a:t>type</a:t>
            </a:r>
            <a:r>
              <a:rPr lang="en-US" i="1" dirty="0">
                <a:solidFill>
                  <a:srgbClr val="000000"/>
                </a:solidFill>
                <a:latin typeface="Consolas"/>
              </a:rPr>
              <a:t>=</a:t>
            </a:r>
            <a:r>
              <a:rPr lang="en-US" i="1" dirty="0">
                <a:solidFill>
                  <a:srgbClr val="2A00FF"/>
                </a:solidFill>
                <a:latin typeface="Consolas"/>
              </a:rPr>
              <a:t>"string" </a:t>
            </a:r>
            <a:r>
              <a:rPr lang="en-US" i="1" dirty="0">
                <a:solidFill>
                  <a:srgbClr val="008080"/>
                </a:solidFill>
                <a:latin typeface="Consolas"/>
              </a:rPr>
              <a:t>/&gt;</a:t>
            </a:r>
          </a:p>
          <a:p>
            <a:pPr marL="457200" lvl="1" indent="0">
              <a:buNone/>
            </a:pPr>
            <a:r>
              <a:rPr lang="en-US" dirty="0">
                <a:solidFill>
                  <a:srgbClr val="008080"/>
                </a:solidFill>
                <a:latin typeface="Consolas"/>
              </a:rPr>
              <a:t>&lt;/</a:t>
            </a:r>
            <a:r>
              <a:rPr lang="en-US" dirty="0">
                <a:solidFill>
                  <a:srgbClr val="3F7F7F"/>
                </a:solidFill>
                <a:latin typeface="Consolas"/>
              </a:rPr>
              <a:t>extension</a:t>
            </a:r>
            <a:r>
              <a:rPr lang="en-US" dirty="0">
                <a:solidFill>
                  <a:srgbClr val="008080"/>
                </a:solidFill>
                <a:latin typeface="Consolas"/>
              </a:rPr>
              <a:t>&gt;</a:t>
            </a:r>
          </a:p>
          <a:p>
            <a:pPr marL="57150" indent="0">
              <a:buNone/>
            </a:pPr>
            <a:r>
              <a:rPr lang="en-US" dirty="0">
                <a:solidFill>
                  <a:srgbClr val="008080"/>
                </a:solidFill>
                <a:latin typeface="Consolas"/>
              </a:rPr>
              <a:t>&lt;/</a:t>
            </a:r>
            <a:r>
              <a:rPr lang="en-US" dirty="0" err="1">
                <a:solidFill>
                  <a:srgbClr val="3F7F7F"/>
                </a:solidFill>
                <a:latin typeface="Consolas"/>
              </a:rPr>
              <a:t>simpleContent</a:t>
            </a:r>
            <a:r>
              <a:rPr lang="en-US" dirty="0">
                <a:solidFill>
                  <a:srgbClr val="008080"/>
                </a:solidFill>
                <a:latin typeface="Consolas"/>
              </a:rPr>
              <a:t>&gt;</a:t>
            </a:r>
          </a:p>
          <a:p>
            <a:pPr marL="57150" indent="0">
              <a:buNone/>
            </a:pPr>
            <a:r>
              <a:rPr lang="en-US" dirty="0">
                <a:solidFill>
                  <a:srgbClr val="008080"/>
                </a:solidFill>
                <a:latin typeface="Consolas"/>
              </a:rPr>
              <a:t>&lt;/</a:t>
            </a:r>
            <a:r>
              <a:rPr lang="en-US" dirty="0" err="1">
                <a:solidFill>
                  <a:srgbClr val="3F7F7F"/>
                </a:solidFill>
                <a:latin typeface="Consolas"/>
              </a:rPr>
              <a:t>complexType</a:t>
            </a:r>
            <a:r>
              <a:rPr lang="en-US" dirty="0">
                <a:solidFill>
                  <a:srgbClr val="008080"/>
                </a:solidFill>
                <a:latin typeface="Consolas"/>
              </a:rPr>
              <a:t>&gt;</a:t>
            </a:r>
          </a:p>
          <a:p>
            <a:pPr marL="0" indent="0">
              <a:buNone/>
            </a:pPr>
            <a:r>
              <a:rPr lang="en-US" dirty="0">
                <a:solidFill>
                  <a:srgbClr val="008080"/>
                </a:solidFill>
                <a:latin typeface="Consolas"/>
              </a:rPr>
              <a:t>&lt;/</a:t>
            </a:r>
            <a:r>
              <a:rPr lang="en-US" dirty="0">
                <a:solidFill>
                  <a:srgbClr val="3F7F7F"/>
                </a:solidFill>
                <a:latin typeface="Consolas"/>
              </a:rPr>
              <a:t>element</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84</a:t>
            </a:fld>
            <a:endParaRPr lang="ru-RU"/>
          </a:p>
        </p:txBody>
      </p:sp>
    </p:spTree>
    <p:extLst>
      <p:ext uri="{BB962C8B-B14F-4D97-AF65-F5344CB8AC3E}">
        <p14:creationId xmlns:p14="http://schemas.microsoft.com/office/powerpoint/2010/main" val="19378083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complexContent</a:t>
            </a:r>
            <a:endParaRPr lang="uk-UA" dirty="0"/>
          </a:p>
        </p:txBody>
      </p:sp>
      <p:sp>
        <p:nvSpPr>
          <p:cNvPr id="3" name="Объект 2"/>
          <p:cNvSpPr>
            <a:spLocks noGrp="1"/>
          </p:cNvSpPr>
          <p:nvPr>
            <p:ph idx="1"/>
          </p:nvPr>
        </p:nvSpPr>
        <p:spPr>
          <a:xfrm>
            <a:off x="457200" y="1946250"/>
            <a:ext cx="8363272" cy="4525963"/>
          </a:xfrm>
        </p:spPr>
        <p:txBody>
          <a:bodyPr>
            <a:normAutofit lnSpcReduction="10000"/>
          </a:bodyPr>
          <a:lstStyle/>
          <a:p>
            <a:r>
              <a:rPr lang="ru-RU" dirty="0"/>
              <a:t>Содержит расширения или ограничения на </a:t>
            </a:r>
            <a:r>
              <a:rPr lang="ru-RU" dirty="0" smtClean="0"/>
              <a:t>текстовые данные </a:t>
            </a:r>
            <a:r>
              <a:rPr lang="ru-RU" dirty="0"/>
              <a:t>сложного типа или на </a:t>
            </a:r>
            <a:r>
              <a:rPr lang="ru-RU" dirty="0" smtClean="0"/>
              <a:t>простой тип данных не содержащий </a:t>
            </a:r>
            <a:r>
              <a:rPr lang="ru-RU" dirty="0"/>
              <a:t>ни одного </a:t>
            </a:r>
            <a:r>
              <a:rPr lang="ru-RU" dirty="0" smtClean="0"/>
              <a:t>вложенного элемента</a:t>
            </a:r>
            <a:endParaRPr lang="en-US" dirty="0" smtClean="0"/>
          </a:p>
          <a:p>
            <a:pPr marL="400050" lvl="1" indent="0">
              <a:buNone/>
            </a:pPr>
            <a:r>
              <a:rPr lang="en-US" dirty="0" smtClean="0">
                <a:solidFill>
                  <a:srgbClr val="008080"/>
                </a:solidFill>
                <a:latin typeface="Consolas"/>
              </a:rPr>
              <a:t>&lt;</a:t>
            </a:r>
            <a:r>
              <a:rPr lang="en-US" dirty="0" err="1" smtClean="0">
                <a:solidFill>
                  <a:srgbClr val="3F7F7F"/>
                </a:solidFill>
                <a:latin typeface="Consolas"/>
              </a:rPr>
              <a:t>simpleContent</a:t>
            </a:r>
            <a:r>
              <a:rPr lang="en-US" dirty="0" smtClean="0">
                <a:solidFill>
                  <a:srgbClr val="3F7F7F"/>
                </a:solidFill>
                <a:latin typeface="Consolas"/>
              </a:rPr>
              <a:t> </a:t>
            </a:r>
            <a:endParaRPr lang="en-US" dirty="0">
              <a:solidFill>
                <a:srgbClr val="3F7F7F"/>
              </a:solidFill>
              <a:latin typeface="Consolas"/>
            </a:endParaRPr>
          </a:p>
          <a:p>
            <a:pPr marL="800100" lvl="2" indent="0">
              <a:buNone/>
            </a:pPr>
            <a:r>
              <a:rPr lang="en-US" dirty="0">
                <a:solidFill>
                  <a:srgbClr val="7F007F"/>
                </a:solidFill>
                <a:latin typeface="Consolas"/>
              </a:rPr>
              <a:t>id</a:t>
            </a:r>
            <a:r>
              <a:rPr lang="en-US" dirty="0">
                <a:solidFill>
                  <a:srgbClr val="000000"/>
                </a:solidFill>
                <a:latin typeface="Consolas"/>
              </a:rPr>
              <a:t>=</a:t>
            </a:r>
            <a:r>
              <a:rPr lang="en-US" i="1" dirty="0">
                <a:solidFill>
                  <a:srgbClr val="2A00FF"/>
                </a:solidFill>
                <a:latin typeface="Consolas"/>
              </a:rPr>
              <a:t>ID</a:t>
            </a:r>
          </a:p>
          <a:p>
            <a:pPr marL="800100" lvl="2" indent="0">
              <a:buNone/>
            </a:pPr>
            <a:r>
              <a:rPr lang="en-US" dirty="0">
                <a:solidFill>
                  <a:srgbClr val="7F007F"/>
                </a:solidFill>
                <a:latin typeface="Consolas"/>
              </a:rPr>
              <a:t>any attributes</a:t>
            </a:r>
            <a:r>
              <a:rPr lang="en-US" dirty="0">
                <a:solidFill>
                  <a:srgbClr val="008080"/>
                </a:solidFill>
                <a:latin typeface="Consolas"/>
              </a:rPr>
              <a:t>&gt;</a:t>
            </a:r>
          </a:p>
          <a:p>
            <a:pPr marL="800100" lvl="2" indent="0">
              <a:buNone/>
            </a:pPr>
            <a:r>
              <a:rPr lang="en-US" dirty="0">
                <a:solidFill>
                  <a:srgbClr val="000000"/>
                </a:solidFill>
                <a:latin typeface="Consolas"/>
              </a:rPr>
              <a:t>Content: (annotation?,(</a:t>
            </a:r>
            <a:r>
              <a:rPr lang="en-US" dirty="0" err="1">
                <a:solidFill>
                  <a:srgbClr val="000000"/>
                </a:solidFill>
                <a:latin typeface="Consolas"/>
              </a:rPr>
              <a:t>restriction|extension</a:t>
            </a:r>
            <a:r>
              <a:rPr lang="en-US" dirty="0">
                <a:solidFill>
                  <a:srgbClr val="000000"/>
                </a:solidFill>
                <a:latin typeface="Consolas"/>
              </a:rPr>
              <a:t>))</a:t>
            </a:r>
          </a:p>
          <a:p>
            <a:pPr marL="400050" lvl="1" indent="0">
              <a:buNone/>
            </a:pPr>
            <a:r>
              <a:rPr lang="en-US" dirty="0">
                <a:solidFill>
                  <a:srgbClr val="008080"/>
                </a:solidFill>
                <a:latin typeface="Consolas"/>
              </a:rPr>
              <a:t>&lt;/</a:t>
            </a:r>
            <a:r>
              <a:rPr lang="en-US" dirty="0" err="1">
                <a:solidFill>
                  <a:srgbClr val="3F7F7F"/>
                </a:solidFill>
                <a:latin typeface="Consolas"/>
              </a:rPr>
              <a:t>simpleContent</a:t>
            </a:r>
            <a:r>
              <a:rPr lang="en-US" dirty="0">
                <a:solidFill>
                  <a:srgbClr val="008080"/>
                </a:solidFill>
                <a:latin typeface="Consolas"/>
              </a:rPr>
              <a:t>&gt;</a:t>
            </a:r>
            <a:r>
              <a:rPr lang="en-US" dirty="0">
                <a:solidFill>
                  <a:srgbClr val="000000"/>
                </a:solidFill>
                <a:latin typeface="Consolas"/>
              </a:rPr>
              <a:t> </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85</a:t>
            </a:fld>
            <a:endParaRPr lang="ru-RU"/>
          </a:p>
        </p:txBody>
      </p:sp>
    </p:spTree>
    <p:extLst>
      <p:ext uri="{BB962C8B-B14F-4D97-AF65-F5344CB8AC3E}">
        <p14:creationId xmlns:p14="http://schemas.microsoft.com/office/powerpoint/2010/main" val="15150297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complexContent</a:t>
            </a:r>
            <a:endParaRPr lang="uk-UA"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solidFill>
                  <a:srgbClr val="008080"/>
                </a:solidFill>
                <a:latin typeface="Consolas"/>
              </a:rPr>
              <a:t>&lt;</a:t>
            </a:r>
            <a:r>
              <a:rPr lang="en-US" dirty="0">
                <a:solidFill>
                  <a:srgbClr val="3F7F7F"/>
                </a:solidFill>
                <a:latin typeface="Consolas"/>
              </a:rPr>
              <a:t>element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a:t>
            </a:r>
            <a:r>
              <a:rPr lang="en-US" i="1" dirty="0" err="1">
                <a:solidFill>
                  <a:srgbClr val="2A00FF"/>
                </a:solidFill>
                <a:latin typeface="Consolas"/>
              </a:rPr>
              <a:t>uprice</a:t>
            </a:r>
            <a:r>
              <a:rPr lang="en-US" i="1" dirty="0">
                <a:solidFill>
                  <a:srgbClr val="2A00FF"/>
                </a:solidFill>
                <a:latin typeface="Consolas"/>
              </a:rPr>
              <a:t>"</a:t>
            </a:r>
            <a:r>
              <a:rPr lang="en-US" i="1"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complexType</a:t>
            </a:r>
            <a:r>
              <a:rPr lang="en-US"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complexContent</a:t>
            </a:r>
            <a:r>
              <a:rPr lang="en-US"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restriction </a:t>
            </a:r>
            <a:r>
              <a:rPr lang="en-US" dirty="0">
                <a:solidFill>
                  <a:srgbClr val="7F007F"/>
                </a:solidFill>
                <a:latin typeface="Consolas"/>
              </a:rPr>
              <a:t>base</a:t>
            </a:r>
            <a:r>
              <a:rPr lang="en-US" dirty="0">
                <a:solidFill>
                  <a:srgbClr val="000000"/>
                </a:solidFill>
                <a:latin typeface="Consolas"/>
              </a:rPr>
              <a:t>=</a:t>
            </a:r>
            <a:r>
              <a:rPr lang="en-US" i="1" dirty="0">
                <a:solidFill>
                  <a:srgbClr val="2A00FF"/>
                </a:solidFill>
                <a:latin typeface="Consolas"/>
              </a:rPr>
              <a:t>"</a:t>
            </a:r>
            <a:r>
              <a:rPr lang="en-US" b="1" i="1" dirty="0" err="1">
                <a:solidFill>
                  <a:srgbClr val="FF0000"/>
                </a:solidFill>
                <a:latin typeface="Consolas"/>
              </a:rPr>
              <a:t>anyType</a:t>
            </a:r>
            <a:r>
              <a:rPr lang="en-US" i="1" dirty="0">
                <a:solidFill>
                  <a:srgbClr val="2A00FF"/>
                </a:solidFill>
                <a:latin typeface="Consolas"/>
              </a:rPr>
              <a:t>"</a:t>
            </a:r>
            <a:r>
              <a:rPr lang="en-US" i="1"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attribute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"currency" </a:t>
            </a:r>
            <a:r>
              <a:rPr lang="en-US" i="1" dirty="0">
                <a:solidFill>
                  <a:srgbClr val="7F007F"/>
                </a:solidFill>
                <a:latin typeface="Consolas"/>
              </a:rPr>
              <a:t>type</a:t>
            </a:r>
            <a:r>
              <a:rPr lang="en-US" i="1" dirty="0">
                <a:solidFill>
                  <a:srgbClr val="000000"/>
                </a:solidFill>
                <a:latin typeface="Consolas"/>
              </a:rPr>
              <a:t>=</a:t>
            </a:r>
            <a:r>
              <a:rPr lang="en-US" i="1" dirty="0">
                <a:solidFill>
                  <a:srgbClr val="2A00FF"/>
                </a:solidFill>
                <a:latin typeface="Consolas"/>
              </a:rPr>
              <a:t>"string" </a:t>
            </a:r>
            <a:r>
              <a:rPr lang="en-US" i="1"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attribute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"value" </a:t>
            </a:r>
            <a:r>
              <a:rPr lang="en-US" i="1" dirty="0">
                <a:solidFill>
                  <a:srgbClr val="7F007F"/>
                </a:solidFill>
                <a:latin typeface="Consolas"/>
              </a:rPr>
              <a:t>type</a:t>
            </a:r>
            <a:r>
              <a:rPr lang="en-US" i="1" dirty="0">
                <a:solidFill>
                  <a:srgbClr val="000000"/>
                </a:solidFill>
                <a:latin typeface="Consolas"/>
              </a:rPr>
              <a:t>=</a:t>
            </a:r>
            <a:r>
              <a:rPr lang="en-US" i="1" dirty="0">
                <a:solidFill>
                  <a:srgbClr val="2A00FF"/>
                </a:solidFill>
                <a:latin typeface="Consolas"/>
              </a:rPr>
              <a:t>"decimal" </a:t>
            </a:r>
            <a:r>
              <a:rPr lang="en-US" i="1"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restriction</a:t>
            </a:r>
            <a:r>
              <a:rPr lang="en-US"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complexContent</a:t>
            </a:r>
            <a:r>
              <a:rPr lang="en-US" dirty="0">
                <a:solidFill>
                  <a:srgbClr val="008080"/>
                </a:solidFill>
                <a:latin typeface="Consolas"/>
              </a:rPr>
              <a:t>&gt;</a:t>
            </a:r>
          </a:p>
          <a:p>
            <a:pPr marL="0" indent="0">
              <a:buNone/>
            </a:pPr>
            <a:r>
              <a:rPr lang="en-US" dirty="0">
                <a:solidFill>
                  <a:srgbClr val="008080"/>
                </a:solidFill>
                <a:latin typeface="Consolas"/>
              </a:rPr>
              <a:t>&lt;/</a:t>
            </a:r>
            <a:r>
              <a:rPr lang="en-US" dirty="0" err="1">
                <a:solidFill>
                  <a:srgbClr val="3F7F7F"/>
                </a:solidFill>
                <a:latin typeface="Consolas"/>
              </a:rPr>
              <a:t>complexType</a:t>
            </a:r>
            <a:r>
              <a:rPr lang="en-US" dirty="0">
                <a:solidFill>
                  <a:srgbClr val="008080"/>
                </a:solidFill>
                <a:latin typeface="Consolas"/>
              </a:rPr>
              <a:t>&gt;</a:t>
            </a:r>
          </a:p>
          <a:p>
            <a:pPr marL="0" indent="0">
              <a:buNone/>
            </a:pPr>
            <a:r>
              <a:rPr lang="en-US" dirty="0">
                <a:solidFill>
                  <a:srgbClr val="008080"/>
                </a:solidFill>
                <a:latin typeface="Consolas"/>
              </a:rPr>
              <a:t>&lt;/</a:t>
            </a:r>
            <a:r>
              <a:rPr lang="en-US" dirty="0">
                <a:solidFill>
                  <a:srgbClr val="3F7F7F"/>
                </a:solidFill>
                <a:latin typeface="Consolas"/>
              </a:rPr>
              <a:t>element</a:t>
            </a:r>
            <a:r>
              <a:rPr lang="en-US" dirty="0">
                <a:solidFill>
                  <a:srgbClr val="008080"/>
                </a:solidFill>
                <a:latin typeface="Consolas"/>
              </a:rPr>
              <a:t>&gt;</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86</a:t>
            </a:fld>
            <a:endParaRPr lang="ru-RU"/>
          </a:p>
        </p:txBody>
      </p:sp>
    </p:spTree>
    <p:extLst>
      <p:ext uri="{BB962C8B-B14F-4D97-AF65-F5344CB8AC3E}">
        <p14:creationId xmlns:p14="http://schemas.microsoft.com/office/powerpoint/2010/main" val="28895079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Сложные типы</a:t>
            </a:r>
            <a:endParaRPr lang="ru-RU" dirty="0"/>
          </a:p>
        </p:txBody>
      </p:sp>
      <p:sp>
        <p:nvSpPr>
          <p:cNvPr id="3" name="Content Placeholder 2"/>
          <p:cNvSpPr>
            <a:spLocks noGrp="1"/>
          </p:cNvSpPr>
          <p:nvPr>
            <p:ph idx="1"/>
          </p:nvPr>
        </p:nvSpPr>
        <p:spPr/>
        <p:txBody>
          <a:bodyPr>
            <a:normAutofit/>
          </a:bodyPr>
          <a:lstStyle/>
          <a:p>
            <a:r>
              <a:rPr lang="ru-RU" dirty="0"/>
              <a:t>Аналогия в </a:t>
            </a:r>
            <a:r>
              <a:rPr lang="en-US" dirty="0"/>
              <a:t>Java – </a:t>
            </a:r>
            <a:r>
              <a:rPr lang="ru-RU" dirty="0"/>
              <a:t>классы</a:t>
            </a:r>
          </a:p>
          <a:p>
            <a:pPr lvl="1"/>
            <a:r>
              <a:rPr lang="en-US" dirty="0" smtClean="0">
                <a:solidFill>
                  <a:srgbClr val="008080"/>
                </a:solidFill>
                <a:latin typeface="Consolas" panose="020B0609020204030204" pitchFamily="49" charset="0"/>
              </a:rPr>
              <a:t>&lt;</a:t>
            </a:r>
            <a:r>
              <a:rPr lang="en-US" dirty="0" err="1" smtClean="0">
                <a:solidFill>
                  <a:srgbClr val="3F7F7F"/>
                </a:solidFill>
                <a:latin typeface="Consolas" panose="020B0609020204030204" pitchFamily="49" charset="0"/>
              </a:rPr>
              <a:t>complexType</a:t>
            </a:r>
            <a:r>
              <a:rPr lang="en-US" dirty="0" smtClean="0">
                <a:solidFill>
                  <a:srgbClr val="008080"/>
                </a:solidFill>
                <a:latin typeface="Consolas" panose="020B0609020204030204" pitchFamily="49" charset="0"/>
              </a:rPr>
              <a:t>&gt;</a:t>
            </a:r>
            <a:r>
              <a:rPr lang="ru-RU" dirty="0" smtClean="0">
                <a:solidFill>
                  <a:srgbClr val="008080"/>
                </a:solidFill>
                <a:latin typeface="Consolas" panose="020B0609020204030204" pitchFamily="49" charset="0"/>
              </a:rPr>
              <a:t> … </a:t>
            </a:r>
            <a:r>
              <a:rPr lang="en-US" dirty="0" smtClean="0">
                <a:solidFill>
                  <a:srgbClr val="008080"/>
                </a:solidFill>
                <a:latin typeface="Consolas" panose="020B0609020204030204" pitchFamily="49" charset="0"/>
              </a:rPr>
              <a:t>&lt;/</a:t>
            </a:r>
            <a:r>
              <a:rPr lang="en-US" dirty="0" err="1" smtClean="0">
                <a:solidFill>
                  <a:srgbClr val="3F7F7F"/>
                </a:solidFill>
                <a:latin typeface="Consolas" panose="020B0609020204030204" pitchFamily="49" charset="0"/>
              </a:rPr>
              <a:t>complexType</a:t>
            </a:r>
            <a:r>
              <a:rPr lang="en-US" dirty="0" smtClean="0">
                <a:solidFill>
                  <a:srgbClr val="008080"/>
                </a:solidFill>
                <a:latin typeface="Consolas" panose="020B0609020204030204" pitchFamily="49" charset="0"/>
              </a:rPr>
              <a:t>&gt;</a:t>
            </a:r>
            <a:endParaRPr lang="ru-RU" dirty="0" smtClean="0">
              <a:solidFill>
                <a:srgbClr val="008080"/>
              </a:solidFill>
              <a:latin typeface="Consolas" panose="020B0609020204030204" pitchFamily="49" charset="0"/>
            </a:endParaRPr>
          </a:p>
          <a:p>
            <a:r>
              <a:rPr lang="ru-RU" dirty="0" smtClean="0"/>
              <a:t>Может быть вложен в </a:t>
            </a:r>
            <a:r>
              <a:rPr lang="en-US" dirty="0" smtClean="0">
                <a:solidFill>
                  <a:srgbClr val="008080"/>
                </a:solidFill>
                <a:latin typeface="Consolas" panose="020B0609020204030204" pitchFamily="49" charset="0"/>
              </a:rPr>
              <a:t>&lt;</a:t>
            </a:r>
            <a:r>
              <a:rPr lang="en-US" dirty="0" smtClean="0">
                <a:solidFill>
                  <a:srgbClr val="3F7F7F"/>
                </a:solidFill>
                <a:latin typeface="Consolas" panose="020B0609020204030204" pitchFamily="49" charset="0"/>
              </a:rPr>
              <a:t>element</a:t>
            </a:r>
            <a:r>
              <a:rPr lang="en-US" dirty="0" smtClean="0">
                <a:solidFill>
                  <a:srgbClr val="008080"/>
                </a:solidFill>
                <a:latin typeface="Consolas" panose="020B0609020204030204" pitchFamily="49" charset="0"/>
              </a:rPr>
              <a:t>&gt;</a:t>
            </a:r>
            <a:r>
              <a:rPr lang="en-US" dirty="0"/>
              <a:t> </a:t>
            </a:r>
            <a:r>
              <a:rPr lang="en-US" dirty="0" smtClean="0"/>
              <a:t>(</a:t>
            </a:r>
            <a:r>
              <a:rPr lang="ru-RU" dirty="0" smtClean="0"/>
              <a:t>анонимный тип)</a:t>
            </a:r>
            <a:endParaRPr lang="en-US" dirty="0" smtClean="0">
              <a:solidFill>
                <a:srgbClr val="008080"/>
              </a:solidFill>
              <a:latin typeface="Consolas" panose="020B0609020204030204" pitchFamily="49" charset="0"/>
            </a:endParaRPr>
          </a:p>
          <a:p>
            <a:r>
              <a:rPr lang="ru-RU" dirty="0"/>
              <a:t>Если </a:t>
            </a:r>
            <a:r>
              <a:rPr lang="ru-RU" dirty="0" smtClean="0"/>
              <a:t>глобальный, то обязан содержать атрибут </a:t>
            </a:r>
            <a:r>
              <a:rPr lang="en-US" b="1" dirty="0">
                <a:solidFill>
                  <a:srgbClr val="7F007F"/>
                </a:solidFill>
                <a:latin typeface="Consolas" panose="020B0609020204030204" pitchFamily="49" charset="0"/>
              </a:rPr>
              <a:t>name</a:t>
            </a:r>
            <a:endParaRPr lang="en-US" b="1" dirty="0"/>
          </a:p>
          <a:p>
            <a:pPr lvl="1"/>
            <a:r>
              <a:rPr lang="en-US" dirty="0" smtClean="0">
                <a:solidFill>
                  <a:srgbClr val="008080"/>
                </a:solidFill>
                <a:latin typeface="Consolas" panose="020B0609020204030204" pitchFamily="49" charset="0"/>
              </a:rPr>
              <a:t>&lt;</a:t>
            </a:r>
            <a:r>
              <a:rPr lang="en-US" dirty="0" err="1" smtClean="0">
                <a:solidFill>
                  <a:srgbClr val="3F7F7F"/>
                </a:solidFill>
                <a:latin typeface="Consolas" panose="020B0609020204030204" pitchFamily="49" charset="0"/>
              </a:rPr>
              <a:t>complexType</a:t>
            </a:r>
            <a:r>
              <a:rPr lang="en-US" dirty="0" smtClean="0">
                <a:solidFill>
                  <a:srgbClr val="3F7F7F"/>
                </a:solidFill>
                <a:latin typeface="Consolas" panose="020B0609020204030204" pitchFamily="49" charset="0"/>
              </a:rPr>
              <a:t> </a:t>
            </a:r>
            <a:r>
              <a:rPr lang="en-US" dirty="0" smtClean="0">
                <a:solidFill>
                  <a:srgbClr val="7F007F"/>
                </a:solidFill>
                <a:latin typeface="Consolas" panose="020B0609020204030204" pitchFamily="49" charset="0"/>
              </a:rPr>
              <a:t>name</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a:t>
            </a:r>
            <a:r>
              <a:rPr lang="en-US" i="1" dirty="0" err="1" smtClean="0">
                <a:solidFill>
                  <a:srgbClr val="2A00FF"/>
                </a:solidFill>
                <a:latin typeface="Consolas" panose="020B0609020204030204" pitchFamily="49" charset="0"/>
              </a:rPr>
              <a:t>MyType</a:t>
            </a:r>
            <a:r>
              <a:rPr lang="en-US" i="1" dirty="0" smtClean="0">
                <a:solidFill>
                  <a:srgbClr val="2A00FF"/>
                </a:solidFill>
                <a:latin typeface="Consolas" panose="020B0609020204030204" pitchFamily="49" charset="0"/>
              </a:rPr>
              <a:t>"</a:t>
            </a:r>
            <a:r>
              <a:rPr lang="en-US" dirty="0" smtClean="0">
                <a:solidFill>
                  <a:srgbClr val="008080"/>
                </a:solidFill>
                <a:latin typeface="Consolas" panose="020B0609020204030204" pitchFamily="49" charset="0"/>
              </a:rPr>
              <a:t>&gt;</a:t>
            </a:r>
            <a:r>
              <a:rPr lang="ru-RU" dirty="0" smtClean="0">
                <a:solidFill>
                  <a:srgbClr val="008080"/>
                </a:solidFill>
                <a:latin typeface="Consolas" panose="020B0609020204030204" pitchFamily="49" charset="0"/>
              </a:rPr>
              <a:t> … </a:t>
            </a:r>
            <a:r>
              <a:rPr lang="en-US" dirty="0" smtClean="0">
                <a:solidFill>
                  <a:srgbClr val="008080"/>
                </a:solidFill>
                <a:latin typeface="Consolas" panose="020B0609020204030204" pitchFamily="49" charset="0"/>
              </a:rPr>
              <a:t>&lt;/</a:t>
            </a:r>
            <a:r>
              <a:rPr lang="en-US" dirty="0" err="1" smtClean="0">
                <a:solidFill>
                  <a:srgbClr val="3F7F7F"/>
                </a:solidFill>
                <a:latin typeface="Consolas" panose="020B0609020204030204" pitchFamily="49" charset="0"/>
              </a:rPr>
              <a:t>complexType</a:t>
            </a:r>
            <a:r>
              <a:rPr lang="en-US" dirty="0" smtClean="0">
                <a:solidFill>
                  <a:srgbClr val="008080"/>
                </a:solidFill>
                <a:latin typeface="Consolas" panose="020B0609020204030204" pitchFamily="49" charset="0"/>
              </a:rPr>
              <a:t>&gt;</a:t>
            </a:r>
            <a:endParaRPr lang="ru-RU" dirty="0" smtClean="0">
              <a:solidFill>
                <a:srgbClr val="00808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87</a:t>
            </a:fld>
            <a:endParaRPr lang="ru-RU"/>
          </a:p>
        </p:txBody>
      </p:sp>
    </p:spTree>
    <p:extLst>
      <p:ext uri="{BB962C8B-B14F-4D97-AF65-F5344CB8AC3E}">
        <p14:creationId xmlns:p14="http://schemas.microsoft.com/office/powerpoint/2010/main" val="20730089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Структура </a:t>
            </a:r>
            <a:r>
              <a:rPr lang="en-US" dirty="0"/>
              <a:t>&lt;</a:t>
            </a:r>
            <a:r>
              <a:rPr lang="en-US" dirty="0" err="1"/>
              <a:t>complexType</a:t>
            </a:r>
            <a:r>
              <a:rPr lang="en-US" dirty="0"/>
              <a:t>&gt;</a:t>
            </a:r>
            <a:endParaRPr lang="ru-RU" dirty="0"/>
          </a:p>
        </p:txBody>
      </p:sp>
      <p:sp>
        <p:nvSpPr>
          <p:cNvPr id="3" name="Content Placeholder 2"/>
          <p:cNvSpPr>
            <a:spLocks noGrp="1"/>
          </p:cNvSpPr>
          <p:nvPr>
            <p:ph idx="1"/>
          </p:nvPr>
        </p:nvSpPr>
        <p:spPr/>
        <p:txBody>
          <a:bodyPr>
            <a:normAutofit fontScale="85000" lnSpcReduction="10000"/>
          </a:bodyPr>
          <a:lstStyle/>
          <a:p>
            <a:pPr marL="457200" lvl="1" indent="0">
              <a:buNone/>
            </a:pPr>
            <a:r>
              <a:rPr lang="en-US" dirty="0" smtClean="0">
                <a:solidFill>
                  <a:srgbClr val="008080"/>
                </a:solidFill>
                <a:latin typeface="Consolas"/>
              </a:rPr>
              <a:t>&lt;</a:t>
            </a:r>
            <a:r>
              <a:rPr lang="en-US" dirty="0" err="1">
                <a:solidFill>
                  <a:srgbClr val="3F7F7F"/>
                </a:solidFill>
                <a:latin typeface="Consolas"/>
              </a:rPr>
              <a:t>complexType</a:t>
            </a:r>
            <a:endParaRPr lang="en-US" dirty="0">
              <a:solidFill>
                <a:srgbClr val="3F7F7F"/>
              </a:solidFill>
              <a:latin typeface="Consolas"/>
            </a:endParaRPr>
          </a:p>
          <a:p>
            <a:pPr marL="857250" lvl="2" indent="0">
              <a:buNone/>
            </a:pPr>
            <a:r>
              <a:rPr lang="en-US" dirty="0" smtClean="0">
                <a:solidFill>
                  <a:srgbClr val="7F007F"/>
                </a:solidFill>
                <a:latin typeface="Consolas"/>
              </a:rPr>
              <a:t>id </a:t>
            </a:r>
            <a:r>
              <a:rPr lang="en-US" dirty="0" smtClean="0">
                <a:solidFill>
                  <a:srgbClr val="000000"/>
                </a:solidFill>
                <a:latin typeface="Consolas"/>
              </a:rPr>
              <a:t>= </a:t>
            </a:r>
            <a:r>
              <a:rPr lang="en-US" i="1" dirty="0" smtClean="0">
                <a:solidFill>
                  <a:srgbClr val="2A00FF"/>
                </a:solidFill>
                <a:latin typeface="Consolas"/>
              </a:rPr>
              <a:t>ID</a:t>
            </a:r>
            <a:endParaRPr lang="en-US" i="1" dirty="0">
              <a:solidFill>
                <a:srgbClr val="2A00FF"/>
              </a:solidFill>
              <a:latin typeface="Consolas"/>
            </a:endParaRPr>
          </a:p>
          <a:p>
            <a:pPr marL="857250" lvl="2" indent="0">
              <a:buNone/>
            </a:pPr>
            <a:r>
              <a:rPr lang="en-US" dirty="0" smtClean="0">
                <a:solidFill>
                  <a:srgbClr val="7F007F"/>
                </a:solidFill>
                <a:latin typeface="Consolas"/>
              </a:rPr>
              <a:t>name </a:t>
            </a:r>
            <a:r>
              <a:rPr lang="en-US" dirty="0" smtClean="0">
                <a:solidFill>
                  <a:srgbClr val="000000"/>
                </a:solidFill>
                <a:latin typeface="Consolas"/>
              </a:rPr>
              <a:t>= </a:t>
            </a:r>
            <a:r>
              <a:rPr lang="en-US" i="1" dirty="0" err="1" smtClean="0">
                <a:solidFill>
                  <a:srgbClr val="2A00FF"/>
                </a:solidFill>
                <a:latin typeface="Consolas"/>
              </a:rPr>
              <a:t>NCName</a:t>
            </a:r>
            <a:endParaRPr lang="en-US" i="1" dirty="0">
              <a:solidFill>
                <a:srgbClr val="2A00FF"/>
              </a:solidFill>
              <a:latin typeface="Consolas"/>
            </a:endParaRPr>
          </a:p>
          <a:p>
            <a:pPr marL="857250" lvl="2" indent="0">
              <a:buNone/>
            </a:pPr>
            <a:r>
              <a:rPr lang="en-US" dirty="0" smtClean="0">
                <a:solidFill>
                  <a:srgbClr val="7F007F"/>
                </a:solidFill>
                <a:latin typeface="Consolas"/>
              </a:rPr>
              <a:t>abstract </a:t>
            </a:r>
            <a:r>
              <a:rPr lang="en-US" dirty="0" smtClean="0">
                <a:solidFill>
                  <a:srgbClr val="000000"/>
                </a:solidFill>
                <a:latin typeface="Consolas"/>
              </a:rPr>
              <a:t>= </a:t>
            </a:r>
            <a:r>
              <a:rPr lang="en-US" i="1" dirty="0" smtClean="0">
                <a:solidFill>
                  <a:srgbClr val="2A00FF"/>
                </a:solidFill>
                <a:latin typeface="Consolas"/>
              </a:rPr>
              <a:t>true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false</a:t>
            </a:r>
          </a:p>
          <a:p>
            <a:pPr marL="857250" lvl="2" indent="0">
              <a:buNone/>
            </a:pPr>
            <a:r>
              <a:rPr lang="en-US" dirty="0" smtClean="0">
                <a:solidFill>
                  <a:srgbClr val="7F007F"/>
                </a:solidFill>
                <a:latin typeface="Consolas"/>
              </a:rPr>
              <a:t>mixed </a:t>
            </a:r>
            <a:r>
              <a:rPr lang="en-US" dirty="0" smtClean="0">
                <a:solidFill>
                  <a:srgbClr val="000000"/>
                </a:solidFill>
                <a:latin typeface="Consolas"/>
              </a:rPr>
              <a:t>= </a:t>
            </a:r>
            <a:r>
              <a:rPr lang="en-US" i="1" dirty="0" smtClean="0">
                <a:solidFill>
                  <a:srgbClr val="2A00FF"/>
                </a:solidFill>
                <a:latin typeface="Consolas"/>
              </a:rPr>
              <a:t>true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false</a:t>
            </a:r>
          </a:p>
          <a:p>
            <a:pPr marL="857250" lvl="2" indent="0">
              <a:buNone/>
            </a:pPr>
            <a:r>
              <a:rPr lang="en-US" dirty="0" smtClean="0">
                <a:solidFill>
                  <a:srgbClr val="7F007F"/>
                </a:solidFill>
                <a:latin typeface="Consolas"/>
              </a:rPr>
              <a:t>block </a:t>
            </a:r>
            <a:r>
              <a:rPr lang="en-US" dirty="0" smtClean="0">
                <a:solidFill>
                  <a:srgbClr val="000000"/>
                </a:solidFill>
                <a:latin typeface="Consolas"/>
              </a:rPr>
              <a:t>= </a:t>
            </a:r>
            <a:r>
              <a:rPr lang="en-US" dirty="0" smtClean="0">
                <a:latin typeface="Consolas"/>
              </a:rPr>
              <a:t>(</a:t>
            </a:r>
            <a:r>
              <a:rPr lang="en-US" i="1" dirty="0" smtClean="0">
                <a:solidFill>
                  <a:srgbClr val="2A00FF"/>
                </a:solidFill>
                <a:latin typeface="Consolas"/>
              </a:rPr>
              <a:t>#</a:t>
            </a:r>
            <a:r>
              <a:rPr lang="en-US" i="1" dirty="0">
                <a:solidFill>
                  <a:srgbClr val="2A00FF"/>
                </a:solidFill>
                <a:latin typeface="Consolas"/>
              </a:rPr>
              <a:t>all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List of </a:t>
            </a:r>
            <a:r>
              <a:rPr lang="en-US" dirty="0">
                <a:solidFill>
                  <a:srgbClr val="000000"/>
                </a:solidFill>
                <a:latin typeface="Consolas"/>
              </a:rPr>
              <a:t>(</a:t>
            </a:r>
            <a:r>
              <a:rPr lang="en-US" i="1" dirty="0">
                <a:solidFill>
                  <a:srgbClr val="2A00FF"/>
                </a:solidFill>
                <a:latin typeface="Consolas"/>
              </a:rPr>
              <a:t>extension</a:t>
            </a:r>
            <a:r>
              <a:rPr lang="en-US" i="1" dirty="0">
                <a:solidFill>
                  <a:srgbClr val="7F007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restriction</a:t>
            </a:r>
            <a:r>
              <a:rPr lang="en-US" dirty="0">
                <a:solidFill>
                  <a:srgbClr val="000000"/>
                </a:solidFill>
                <a:latin typeface="Consolas"/>
              </a:rPr>
              <a:t>))</a:t>
            </a:r>
          </a:p>
          <a:p>
            <a:pPr marL="857250" lvl="2" indent="0">
              <a:buNone/>
            </a:pPr>
            <a:r>
              <a:rPr lang="en-US" dirty="0" smtClean="0">
                <a:solidFill>
                  <a:srgbClr val="7F007F"/>
                </a:solidFill>
                <a:latin typeface="Consolas"/>
              </a:rPr>
              <a:t>final </a:t>
            </a:r>
            <a:r>
              <a:rPr lang="en-US" dirty="0" smtClean="0">
                <a:solidFill>
                  <a:srgbClr val="000000"/>
                </a:solidFill>
                <a:latin typeface="Consolas"/>
              </a:rPr>
              <a:t>= </a:t>
            </a:r>
            <a:r>
              <a:rPr lang="en-US" dirty="0" smtClean="0">
                <a:latin typeface="Consolas"/>
              </a:rPr>
              <a:t>(</a:t>
            </a:r>
            <a:r>
              <a:rPr lang="en-US" i="1" dirty="0" smtClean="0">
                <a:solidFill>
                  <a:srgbClr val="2A00FF"/>
                </a:solidFill>
                <a:latin typeface="Consolas"/>
              </a:rPr>
              <a:t>#</a:t>
            </a:r>
            <a:r>
              <a:rPr lang="en-US" i="1" dirty="0">
                <a:solidFill>
                  <a:srgbClr val="2A00FF"/>
                </a:solidFill>
                <a:latin typeface="Consolas"/>
              </a:rPr>
              <a:t>all </a:t>
            </a:r>
            <a:r>
              <a:rPr lang="en-US" dirty="0">
                <a:solidFill>
                  <a:srgbClr val="000000"/>
                </a:solidFill>
                <a:latin typeface="Consolas"/>
              </a:rPr>
              <a:t>|</a:t>
            </a:r>
            <a:r>
              <a:rPr lang="en-US" i="1" dirty="0">
                <a:solidFill>
                  <a:srgbClr val="000000"/>
                </a:solidFill>
                <a:latin typeface="Consolas"/>
              </a:rPr>
              <a:t> </a:t>
            </a:r>
            <a:r>
              <a:rPr lang="en-US" i="1" dirty="0">
                <a:solidFill>
                  <a:srgbClr val="7F007F"/>
                </a:solidFill>
                <a:latin typeface="Consolas"/>
              </a:rPr>
              <a:t>List of </a:t>
            </a:r>
            <a:r>
              <a:rPr lang="en-US" dirty="0">
                <a:solidFill>
                  <a:srgbClr val="000000"/>
                </a:solidFill>
                <a:latin typeface="Consolas"/>
              </a:rPr>
              <a:t>(</a:t>
            </a:r>
            <a:r>
              <a:rPr lang="en-US" i="1" dirty="0">
                <a:solidFill>
                  <a:srgbClr val="2A00FF"/>
                </a:solidFill>
                <a:latin typeface="Consolas"/>
              </a:rPr>
              <a:t>extension</a:t>
            </a:r>
            <a:r>
              <a:rPr lang="en-US" i="1" dirty="0">
                <a:solidFill>
                  <a:srgbClr val="7F007F"/>
                </a:solidFill>
                <a:latin typeface="Consolas"/>
              </a:rPr>
              <a:t> </a:t>
            </a:r>
            <a:r>
              <a:rPr lang="en-US" dirty="0">
                <a:solidFill>
                  <a:srgbClr val="000000"/>
                </a:solidFill>
                <a:latin typeface="Consolas"/>
              </a:rPr>
              <a:t>|</a:t>
            </a:r>
            <a:r>
              <a:rPr lang="en-US" i="1" dirty="0">
                <a:solidFill>
                  <a:srgbClr val="000000"/>
                </a:solidFill>
                <a:latin typeface="Consolas"/>
              </a:rPr>
              <a:t> </a:t>
            </a:r>
            <a:r>
              <a:rPr lang="en-US" i="1" dirty="0">
                <a:solidFill>
                  <a:srgbClr val="2A00FF"/>
                </a:solidFill>
                <a:latin typeface="Consolas"/>
              </a:rPr>
              <a:t>restriction</a:t>
            </a:r>
            <a:r>
              <a:rPr lang="en-US" dirty="0">
                <a:solidFill>
                  <a:srgbClr val="000000"/>
                </a:solidFill>
                <a:latin typeface="Consolas"/>
              </a:rPr>
              <a:t>))</a:t>
            </a:r>
          </a:p>
          <a:p>
            <a:pPr marL="857250" lvl="2" indent="0">
              <a:buNone/>
            </a:pPr>
            <a:r>
              <a:rPr lang="en-US" dirty="0">
                <a:solidFill>
                  <a:srgbClr val="7F007F"/>
                </a:solidFill>
                <a:latin typeface="Consolas"/>
              </a:rPr>
              <a:t>any attributes</a:t>
            </a:r>
            <a:r>
              <a:rPr lang="en-US" dirty="0">
                <a:solidFill>
                  <a:srgbClr val="008080"/>
                </a:solidFill>
                <a:latin typeface="Consolas"/>
              </a:rPr>
              <a:t>&gt;</a:t>
            </a:r>
          </a:p>
          <a:p>
            <a:pPr marL="857250" lvl="2" indent="0">
              <a:buNone/>
            </a:pPr>
            <a:r>
              <a:rPr lang="en-US" dirty="0">
                <a:solidFill>
                  <a:srgbClr val="000000"/>
                </a:solidFill>
                <a:latin typeface="Consolas"/>
              </a:rPr>
              <a:t>Content: (</a:t>
            </a:r>
            <a:r>
              <a:rPr lang="en-US" sz="2500" dirty="0">
                <a:solidFill>
                  <a:srgbClr val="3F7F7F"/>
                </a:solidFill>
                <a:latin typeface="Consolas"/>
              </a:rPr>
              <a:t>annotation</a:t>
            </a:r>
            <a:r>
              <a:rPr lang="en-US" dirty="0">
                <a:solidFill>
                  <a:srgbClr val="000000"/>
                </a:solidFill>
                <a:latin typeface="Consolas"/>
              </a:rPr>
              <a:t>?,(</a:t>
            </a:r>
            <a:r>
              <a:rPr lang="en-US" sz="2500" dirty="0" err="1">
                <a:solidFill>
                  <a:srgbClr val="3F7F7F"/>
                </a:solidFill>
                <a:latin typeface="Consolas"/>
              </a:rPr>
              <a:t>simpleContent</a:t>
            </a:r>
            <a:r>
              <a:rPr lang="en-US" dirty="0">
                <a:solidFill>
                  <a:srgbClr val="000000"/>
                </a:solidFill>
                <a:latin typeface="Consolas"/>
              </a:rPr>
              <a:t> | </a:t>
            </a:r>
            <a:r>
              <a:rPr lang="en-US" sz="2500" dirty="0" err="1">
                <a:solidFill>
                  <a:srgbClr val="3F7F7F"/>
                </a:solidFill>
                <a:latin typeface="Consolas"/>
              </a:rPr>
              <a:t>complexContent</a:t>
            </a:r>
            <a:r>
              <a:rPr lang="en-US" dirty="0">
                <a:solidFill>
                  <a:srgbClr val="000000"/>
                </a:solidFill>
                <a:latin typeface="Consolas"/>
              </a:rPr>
              <a:t> | ((</a:t>
            </a:r>
            <a:r>
              <a:rPr lang="en-US" sz="2500" dirty="0">
                <a:solidFill>
                  <a:srgbClr val="3F7F7F"/>
                </a:solidFill>
                <a:latin typeface="Consolas"/>
              </a:rPr>
              <a:t>group</a:t>
            </a:r>
            <a:r>
              <a:rPr lang="en-US" dirty="0">
                <a:solidFill>
                  <a:srgbClr val="000000"/>
                </a:solidFill>
                <a:latin typeface="Consolas"/>
              </a:rPr>
              <a:t> | </a:t>
            </a:r>
            <a:r>
              <a:rPr lang="en-US" sz="2500" dirty="0">
                <a:solidFill>
                  <a:srgbClr val="3F7F7F"/>
                </a:solidFill>
                <a:latin typeface="Consolas"/>
              </a:rPr>
              <a:t>all</a:t>
            </a:r>
            <a:r>
              <a:rPr lang="en-US" dirty="0">
                <a:solidFill>
                  <a:srgbClr val="000000"/>
                </a:solidFill>
                <a:latin typeface="Consolas"/>
              </a:rPr>
              <a:t> | </a:t>
            </a:r>
            <a:r>
              <a:rPr lang="en-US" sz="2500" dirty="0">
                <a:solidFill>
                  <a:srgbClr val="3F7F7F"/>
                </a:solidFill>
                <a:latin typeface="Consolas"/>
              </a:rPr>
              <a:t>choice</a:t>
            </a:r>
            <a:r>
              <a:rPr lang="en-US" dirty="0">
                <a:solidFill>
                  <a:srgbClr val="000000"/>
                </a:solidFill>
                <a:latin typeface="Consolas"/>
              </a:rPr>
              <a:t> | </a:t>
            </a:r>
            <a:r>
              <a:rPr lang="en-US" sz="2500" dirty="0">
                <a:solidFill>
                  <a:srgbClr val="3F7F7F"/>
                </a:solidFill>
                <a:latin typeface="Consolas"/>
              </a:rPr>
              <a:t>sequence</a:t>
            </a:r>
            <a:r>
              <a:rPr lang="en-US" dirty="0">
                <a:solidFill>
                  <a:srgbClr val="000000"/>
                </a:solidFill>
                <a:latin typeface="Consolas"/>
              </a:rPr>
              <a:t>)?, ((</a:t>
            </a:r>
            <a:r>
              <a:rPr lang="en-US" sz="2500" dirty="0">
                <a:solidFill>
                  <a:srgbClr val="3F7F7F"/>
                </a:solidFill>
                <a:latin typeface="Consolas"/>
              </a:rPr>
              <a:t>attribute</a:t>
            </a:r>
            <a:r>
              <a:rPr lang="en-US" dirty="0">
                <a:solidFill>
                  <a:srgbClr val="000000"/>
                </a:solidFill>
                <a:latin typeface="Consolas"/>
              </a:rPr>
              <a:t> | </a:t>
            </a:r>
            <a:r>
              <a:rPr lang="en-US" sz="2500" dirty="0" err="1">
                <a:solidFill>
                  <a:srgbClr val="3F7F7F"/>
                </a:solidFill>
                <a:latin typeface="Consolas"/>
              </a:rPr>
              <a:t>attributeGroup</a:t>
            </a:r>
            <a:r>
              <a:rPr lang="en-US" dirty="0">
                <a:solidFill>
                  <a:srgbClr val="000000"/>
                </a:solidFill>
                <a:latin typeface="Consolas"/>
              </a:rPr>
              <a:t>)*,</a:t>
            </a:r>
            <a:r>
              <a:rPr lang="en-US" sz="2500" dirty="0" err="1">
                <a:solidFill>
                  <a:srgbClr val="3F7F7F"/>
                </a:solidFill>
                <a:latin typeface="Consolas"/>
              </a:rPr>
              <a:t>anyAttribute</a:t>
            </a:r>
            <a:r>
              <a:rPr lang="en-US" dirty="0">
                <a:solidFill>
                  <a:srgbClr val="000000"/>
                </a:solidFill>
                <a:latin typeface="Consolas"/>
              </a:rPr>
              <a:t>?))))</a:t>
            </a:r>
          </a:p>
          <a:p>
            <a:pPr marL="457200" lvl="1" indent="0">
              <a:buNone/>
            </a:pPr>
            <a:r>
              <a:rPr lang="en-US" dirty="0">
                <a:solidFill>
                  <a:srgbClr val="008080"/>
                </a:solidFill>
                <a:latin typeface="Consolas"/>
              </a:rPr>
              <a:t>&lt;/</a:t>
            </a:r>
            <a:r>
              <a:rPr lang="en-US" dirty="0" err="1">
                <a:solidFill>
                  <a:srgbClr val="3F7F7F"/>
                </a:solidFill>
                <a:latin typeface="Consolas"/>
              </a:rPr>
              <a:t>complexType</a:t>
            </a:r>
            <a:r>
              <a:rPr lang="en-US" dirty="0">
                <a:solidFill>
                  <a:srgbClr val="008080"/>
                </a:solidFill>
                <a:latin typeface="Consolas"/>
              </a:rPr>
              <a:t>&gt;</a:t>
            </a:r>
            <a:r>
              <a:rPr lang="en-US" dirty="0">
                <a:solidFill>
                  <a:srgbClr val="000000"/>
                </a:solidFill>
                <a:latin typeface="Consolas"/>
              </a:rPr>
              <a:t> </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88</a:t>
            </a:fld>
            <a:endParaRPr lang="ru-RU"/>
          </a:p>
        </p:txBody>
      </p:sp>
    </p:spTree>
    <p:extLst>
      <p:ext uri="{BB962C8B-B14F-4D97-AF65-F5344CB8AC3E}">
        <p14:creationId xmlns:p14="http://schemas.microsoft.com/office/powerpoint/2010/main" val="18104701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Атрибуты </a:t>
            </a:r>
            <a:r>
              <a:rPr lang="en-US" dirty="0" smtClean="0"/>
              <a:t>&lt;</a:t>
            </a:r>
            <a:r>
              <a:rPr lang="en-US" dirty="0" err="1" smtClean="0"/>
              <a:t>complexType</a:t>
            </a:r>
            <a:r>
              <a:rPr lang="en-US" dirty="0" smtClean="0"/>
              <a:t>&gt;</a:t>
            </a:r>
            <a:endParaRPr lang="uk-UA" dirty="0"/>
          </a:p>
        </p:txBody>
      </p:sp>
      <p:sp>
        <p:nvSpPr>
          <p:cNvPr id="3" name="Объект 2"/>
          <p:cNvSpPr>
            <a:spLocks noGrp="1"/>
          </p:cNvSpPr>
          <p:nvPr>
            <p:ph idx="1"/>
          </p:nvPr>
        </p:nvSpPr>
        <p:spPr/>
        <p:txBody>
          <a:bodyPr>
            <a:normAutofit fontScale="77500" lnSpcReduction="20000"/>
          </a:bodyPr>
          <a:lstStyle/>
          <a:p>
            <a:r>
              <a:rPr lang="en-US" b="1" dirty="0" smtClean="0">
                <a:solidFill>
                  <a:srgbClr val="3F7F7F"/>
                </a:solidFill>
              </a:rPr>
              <a:t>name</a:t>
            </a:r>
          </a:p>
          <a:p>
            <a:pPr lvl="1"/>
            <a:r>
              <a:rPr lang="en-US" dirty="0" smtClean="0"/>
              <a:t>Optional</a:t>
            </a:r>
            <a:r>
              <a:rPr lang="en-US" dirty="0"/>
              <a:t>. </a:t>
            </a:r>
            <a:r>
              <a:rPr lang="ru-RU" dirty="0" smtClean="0"/>
              <a:t>Имя определяемого типа данных</a:t>
            </a:r>
            <a:endParaRPr lang="en-US" dirty="0" smtClean="0"/>
          </a:p>
          <a:p>
            <a:r>
              <a:rPr lang="en-US" b="1" dirty="0" smtClean="0">
                <a:solidFill>
                  <a:srgbClr val="3F7F7F"/>
                </a:solidFill>
              </a:rPr>
              <a:t>abstract</a:t>
            </a:r>
          </a:p>
          <a:p>
            <a:pPr lvl="1"/>
            <a:r>
              <a:rPr lang="en-US" b="1" dirty="0" smtClean="0"/>
              <a:t>true</a:t>
            </a:r>
            <a:r>
              <a:rPr lang="ru-RU" dirty="0" smtClean="0"/>
              <a:t> </a:t>
            </a:r>
            <a:r>
              <a:rPr lang="ru-RU" dirty="0"/>
              <a:t>указывает на то, </a:t>
            </a:r>
            <a:r>
              <a:rPr lang="ru-RU" dirty="0" smtClean="0"/>
              <a:t>что</a:t>
            </a:r>
            <a:r>
              <a:rPr lang="en-US" dirty="0" smtClean="0"/>
              <a:t> </a:t>
            </a:r>
            <a:r>
              <a:rPr lang="ru-RU" dirty="0" smtClean="0"/>
              <a:t>данный </a:t>
            </a:r>
            <a:r>
              <a:rPr lang="ru-RU" u="sng" dirty="0" smtClean="0"/>
              <a:t>элемент</a:t>
            </a:r>
            <a:r>
              <a:rPr lang="ru-RU" dirty="0" smtClean="0"/>
              <a:t> </a:t>
            </a:r>
            <a:r>
              <a:rPr lang="ru-RU" dirty="0"/>
              <a:t>не может </a:t>
            </a:r>
            <a:r>
              <a:rPr lang="ru-RU" dirty="0" smtClean="0"/>
              <a:t>присутствовать в </a:t>
            </a:r>
            <a:r>
              <a:rPr lang="en-US" dirty="0" smtClean="0"/>
              <a:t>xml </a:t>
            </a:r>
            <a:r>
              <a:rPr lang="ru-RU" dirty="0" smtClean="0"/>
              <a:t>документе, вместо него </a:t>
            </a:r>
            <a:r>
              <a:rPr lang="ru-RU" dirty="0"/>
              <a:t>необходимо использовать </a:t>
            </a:r>
            <a:r>
              <a:rPr lang="ru-RU" dirty="0" smtClean="0"/>
              <a:t>сложный тип</a:t>
            </a:r>
            <a:r>
              <a:rPr lang="ru-RU" dirty="0"/>
              <a:t>, </a:t>
            </a:r>
            <a:r>
              <a:rPr lang="ru-RU" dirty="0" smtClean="0"/>
              <a:t>наследник от этого. </a:t>
            </a:r>
          </a:p>
          <a:p>
            <a:pPr lvl="1"/>
            <a:r>
              <a:rPr lang="ru-RU" dirty="0" smtClean="0"/>
              <a:t>По умолчанию: </a:t>
            </a:r>
            <a:r>
              <a:rPr lang="en-US" b="1" dirty="0" smtClean="0"/>
              <a:t>false</a:t>
            </a:r>
            <a:endParaRPr lang="ru-RU" b="1" dirty="0" smtClean="0"/>
          </a:p>
          <a:p>
            <a:r>
              <a:rPr lang="en-US" b="1" dirty="0" smtClean="0">
                <a:solidFill>
                  <a:srgbClr val="3F7F7F"/>
                </a:solidFill>
              </a:rPr>
              <a:t>mixed</a:t>
            </a:r>
            <a:endParaRPr lang="ru-RU" b="1" dirty="0" smtClean="0">
              <a:solidFill>
                <a:srgbClr val="3F7F7F"/>
              </a:solidFill>
            </a:endParaRPr>
          </a:p>
          <a:p>
            <a:pPr lvl="1"/>
            <a:r>
              <a:rPr lang="ru-RU" dirty="0" smtClean="0"/>
              <a:t>Определяет, </a:t>
            </a:r>
            <a:r>
              <a:rPr lang="ru-RU" dirty="0"/>
              <a:t>разрешено ли </a:t>
            </a:r>
            <a:r>
              <a:rPr lang="ru-RU" dirty="0" smtClean="0"/>
              <a:t>присутствие символов данных между </a:t>
            </a:r>
            <a:r>
              <a:rPr lang="ru-RU" dirty="0"/>
              <a:t>дочерними </a:t>
            </a:r>
            <a:r>
              <a:rPr lang="ru-RU" dirty="0" smtClean="0"/>
              <a:t>элементами. </a:t>
            </a:r>
            <a:endParaRPr lang="en-US" dirty="0" smtClean="0"/>
          </a:p>
          <a:p>
            <a:pPr lvl="1"/>
            <a:r>
              <a:rPr lang="ru-RU" dirty="0" smtClean="0"/>
              <a:t>По умолчанию</a:t>
            </a:r>
            <a:r>
              <a:rPr lang="en-US" dirty="0" smtClean="0"/>
              <a:t>:</a:t>
            </a:r>
            <a:r>
              <a:rPr lang="ru-RU" dirty="0" smtClean="0"/>
              <a:t> </a:t>
            </a:r>
            <a:r>
              <a:rPr lang="en-US" b="1" dirty="0" smtClean="0"/>
              <a:t>false</a:t>
            </a:r>
            <a:r>
              <a:rPr lang="ru-RU" dirty="0" smtClean="0"/>
              <a:t>. </a:t>
            </a:r>
            <a:endParaRPr lang="en-US" dirty="0" smtClean="0"/>
          </a:p>
          <a:p>
            <a:pPr lvl="1"/>
            <a:r>
              <a:rPr lang="ru-RU" dirty="0" smtClean="0">
                <a:solidFill>
                  <a:srgbClr val="FF0000"/>
                </a:solidFill>
              </a:rPr>
              <a:t>Если</a:t>
            </a:r>
            <a:r>
              <a:rPr lang="ru-RU" dirty="0">
                <a:solidFill>
                  <a:srgbClr val="FF0000"/>
                </a:solidFill>
              </a:rPr>
              <a:t> дочерним </a:t>
            </a:r>
            <a:r>
              <a:rPr lang="ru-RU" dirty="0" smtClean="0">
                <a:solidFill>
                  <a:srgbClr val="FF0000"/>
                </a:solidFill>
              </a:rPr>
              <a:t>элементом является </a:t>
            </a:r>
            <a:r>
              <a:rPr lang="ru-RU" dirty="0" err="1" smtClean="0">
                <a:solidFill>
                  <a:srgbClr val="FF0000"/>
                </a:solidFill>
              </a:rPr>
              <a:t>simpleContent</a:t>
            </a:r>
            <a:r>
              <a:rPr lang="ru-RU" dirty="0" smtClean="0">
                <a:solidFill>
                  <a:srgbClr val="FF0000"/>
                </a:solidFill>
              </a:rPr>
              <a:t>, атрибут</a:t>
            </a:r>
            <a:r>
              <a:rPr lang="en-US" dirty="0" smtClean="0">
                <a:solidFill>
                  <a:srgbClr val="FF0000"/>
                </a:solidFill>
              </a:rPr>
              <a:t> </a:t>
            </a:r>
            <a:r>
              <a:rPr lang="ru-RU" dirty="0" smtClean="0">
                <a:solidFill>
                  <a:srgbClr val="FF0000"/>
                </a:solidFill>
              </a:rPr>
              <a:t> </a:t>
            </a:r>
            <a:r>
              <a:rPr lang="en-US" b="1" dirty="0" smtClean="0">
                <a:solidFill>
                  <a:srgbClr val="FF0000"/>
                </a:solidFill>
              </a:rPr>
              <a:t>mixed </a:t>
            </a:r>
            <a:r>
              <a:rPr lang="ru-RU" dirty="0" smtClean="0">
                <a:solidFill>
                  <a:srgbClr val="FF0000"/>
                </a:solidFill>
              </a:rPr>
              <a:t>не </a:t>
            </a:r>
            <a:r>
              <a:rPr lang="ru-RU" dirty="0">
                <a:solidFill>
                  <a:srgbClr val="FF0000"/>
                </a:solidFill>
              </a:rPr>
              <a:t>допускается</a:t>
            </a:r>
            <a:r>
              <a:rPr lang="ru-RU" dirty="0" smtClean="0"/>
              <a:t>!</a:t>
            </a:r>
            <a:endParaRPr lang="en-US"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89</a:t>
            </a:fld>
            <a:endParaRPr lang="ru-RU"/>
          </a:p>
        </p:txBody>
      </p:sp>
    </p:spTree>
    <p:extLst>
      <p:ext uri="{BB962C8B-B14F-4D97-AF65-F5344CB8AC3E}">
        <p14:creationId xmlns:p14="http://schemas.microsoft.com/office/powerpoint/2010/main" val="3680643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XML </a:t>
            </a:r>
            <a:r>
              <a:rPr lang="uk-UA" dirty="0"/>
              <a:t>ПРЕДНАЗНАЧЕН ДЛЯ РАЗМЕТКИ</a:t>
            </a:r>
          </a:p>
        </p:txBody>
      </p:sp>
      <p:sp>
        <p:nvSpPr>
          <p:cNvPr id="3" name="Объект 2"/>
          <p:cNvSpPr>
            <a:spLocks noGrp="1"/>
          </p:cNvSpPr>
          <p:nvPr>
            <p:ph idx="1"/>
          </p:nvPr>
        </p:nvSpPr>
        <p:spPr>
          <a:xfrm>
            <a:off x="457200" y="1946251"/>
            <a:ext cx="8229600" cy="1482749"/>
          </a:xfrm>
        </p:spPr>
        <p:txBody>
          <a:bodyPr>
            <a:normAutofit lnSpcReduction="10000"/>
          </a:bodyPr>
          <a:lstStyle/>
          <a:p>
            <a:r>
              <a:rPr lang="ru-RU" dirty="0"/>
              <a:t>Разметка идентифицирует различные элементы документа</a:t>
            </a:r>
          </a:p>
          <a:p>
            <a:pPr lvl="1"/>
            <a:r>
              <a:rPr lang="ru-RU" dirty="0"/>
              <a:t>чтобы документы имели смысл</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a:t>
            </a:fld>
            <a:endParaRPr lang="ru-RU"/>
          </a:p>
        </p:txBody>
      </p:sp>
      <p:sp>
        <p:nvSpPr>
          <p:cNvPr id="6" name="Text Box 5"/>
          <p:cNvSpPr txBox="1">
            <a:spLocks noChangeArrowheads="1"/>
          </p:cNvSpPr>
          <p:nvPr/>
        </p:nvSpPr>
        <p:spPr bwMode="auto">
          <a:xfrm>
            <a:off x="250825" y="3539009"/>
            <a:ext cx="2089150" cy="1739900"/>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ru-RU" altLang="ru-RU" dirty="0">
                <a:solidFill>
                  <a:srgbClr val="000000"/>
                </a:solidFill>
              </a:rPr>
              <a:t>Вася </a:t>
            </a:r>
            <a:r>
              <a:rPr lang="ru-RU" altLang="ru-RU" dirty="0" err="1">
                <a:solidFill>
                  <a:srgbClr val="000000"/>
                </a:solidFill>
              </a:rPr>
              <a:t>Пупкин</a:t>
            </a:r>
            <a:endParaRPr lang="ru-RU" altLang="ru-RU" dirty="0">
              <a:solidFill>
                <a:srgbClr val="000000"/>
              </a:solidFill>
            </a:endParaRPr>
          </a:p>
          <a:p>
            <a:pPr eaLnBrk="1" hangingPunct="1">
              <a:buClrTx/>
              <a:buFontTx/>
              <a:buNone/>
            </a:pPr>
            <a:r>
              <a:rPr lang="ru-RU" altLang="ru-RU" dirty="0" err="1">
                <a:solidFill>
                  <a:srgbClr val="000000"/>
                </a:solidFill>
              </a:rPr>
              <a:t>Пупкин</a:t>
            </a:r>
            <a:r>
              <a:rPr lang="ru-RU" altLang="ru-RU" dirty="0">
                <a:solidFill>
                  <a:srgbClr val="000000"/>
                </a:solidFill>
              </a:rPr>
              <a:t> и Ко</a:t>
            </a:r>
          </a:p>
          <a:p>
            <a:pPr eaLnBrk="1" hangingPunct="1">
              <a:buClrTx/>
              <a:buFontTx/>
              <a:buNone/>
            </a:pPr>
            <a:r>
              <a:rPr lang="ru-RU" altLang="ru-RU" dirty="0">
                <a:solidFill>
                  <a:srgbClr val="000000"/>
                </a:solidFill>
              </a:rPr>
              <a:t>Село </a:t>
            </a:r>
            <a:r>
              <a:rPr lang="ru-RU" altLang="ru-RU" dirty="0" err="1">
                <a:solidFill>
                  <a:srgbClr val="000000"/>
                </a:solidFill>
              </a:rPr>
              <a:t>Закукуевка</a:t>
            </a:r>
            <a:r>
              <a:rPr lang="ru-RU" altLang="ru-RU" dirty="0">
                <a:solidFill>
                  <a:srgbClr val="000000"/>
                </a:solidFill>
              </a:rPr>
              <a:t>, ул. </a:t>
            </a:r>
            <a:r>
              <a:rPr lang="ru-RU" altLang="ru-RU" dirty="0" err="1">
                <a:solidFill>
                  <a:srgbClr val="000000"/>
                </a:solidFill>
              </a:rPr>
              <a:t>Задворная</a:t>
            </a:r>
            <a:r>
              <a:rPr lang="ru-RU" altLang="ru-RU" dirty="0">
                <a:solidFill>
                  <a:srgbClr val="000000"/>
                </a:solidFill>
              </a:rPr>
              <a:t>, 42</a:t>
            </a:r>
          </a:p>
          <a:p>
            <a:pPr eaLnBrk="1" hangingPunct="1">
              <a:buClrTx/>
              <a:buFontTx/>
              <a:buNone/>
            </a:pPr>
            <a:r>
              <a:rPr lang="ru-RU" altLang="ru-RU" dirty="0">
                <a:solidFill>
                  <a:srgbClr val="000000"/>
                </a:solidFill>
              </a:rPr>
              <a:t>22333</a:t>
            </a:r>
          </a:p>
          <a:p>
            <a:pPr eaLnBrk="1" hangingPunct="1">
              <a:buClrTx/>
              <a:buFontTx/>
              <a:buNone/>
            </a:pPr>
            <a:r>
              <a:rPr lang="ru-RU" altLang="ru-RU" dirty="0">
                <a:solidFill>
                  <a:srgbClr val="000000"/>
                </a:solidFill>
              </a:rPr>
              <a:t>Третий мир</a:t>
            </a:r>
          </a:p>
        </p:txBody>
      </p:sp>
      <p:sp>
        <p:nvSpPr>
          <p:cNvPr id="7" name="Text Box 6"/>
          <p:cNvSpPr txBox="1">
            <a:spLocks noChangeArrowheads="1"/>
          </p:cNvSpPr>
          <p:nvPr/>
        </p:nvSpPr>
        <p:spPr bwMode="auto">
          <a:xfrm>
            <a:off x="3059113" y="3539009"/>
            <a:ext cx="5580062" cy="2527300"/>
          </a:xfrm>
          <a:prstGeom prst="rect">
            <a:avLst/>
          </a:prstGeom>
          <a:gradFill rotWithShape="0">
            <a:gsLst>
              <a:gs pos="0">
                <a:srgbClr val="E7E7E7"/>
              </a:gs>
              <a:gs pos="100000">
                <a:srgbClr val="BEBEBE"/>
              </a:gs>
            </a:gsLst>
            <a:lin ang="16200000" scaled="1"/>
          </a:gradFill>
          <a:ln w="12600">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eaLnBrk="1" hangingPunct="1">
              <a:buClrTx/>
              <a:buFontTx/>
              <a:buNone/>
            </a:pPr>
            <a:r>
              <a:rPr lang="en-US" altLang="ru-RU" sz="1600" dirty="0">
                <a:solidFill>
                  <a:srgbClr val="000000"/>
                </a:solidFill>
                <a:latin typeface="Courier New" pitchFamily="49" charset="0"/>
              </a:rPr>
              <a:t>&lt;?xml version="1.0" encoding="UTF-8"?&gt;</a:t>
            </a:r>
          </a:p>
          <a:p>
            <a:pPr eaLnBrk="1" hangingPunct="1">
              <a:buClrTx/>
              <a:buFontTx/>
              <a:buNone/>
            </a:pPr>
            <a:r>
              <a:rPr lang="en-US" altLang="ru-RU" sz="1600" dirty="0">
                <a:solidFill>
                  <a:srgbClr val="000000"/>
                </a:solidFill>
                <a:latin typeface="Courier New" pitchFamily="49" charset="0"/>
              </a:rPr>
              <a:t>&lt;address&gt;</a:t>
            </a:r>
          </a:p>
          <a:p>
            <a:pPr eaLnBrk="1" hangingPunct="1">
              <a:buClrTx/>
              <a:buFontTx/>
              <a:buNone/>
            </a:pPr>
            <a:r>
              <a:rPr lang="en-US" altLang="ru-RU" sz="1600" dirty="0">
                <a:solidFill>
                  <a:srgbClr val="000000"/>
                </a:solidFill>
                <a:latin typeface="Courier New" pitchFamily="49" charset="0"/>
              </a:rPr>
              <a:t>	&lt;name&gt;</a:t>
            </a:r>
            <a:r>
              <a:rPr lang="en-US" altLang="ru-RU" sz="1600" dirty="0" err="1">
                <a:solidFill>
                  <a:srgbClr val="000000"/>
                </a:solidFill>
                <a:latin typeface="Courier New" pitchFamily="49" charset="0"/>
              </a:rPr>
              <a:t>Naci</a:t>
            </a:r>
            <a:r>
              <a:rPr lang="en-US" altLang="ru-RU" sz="1600" dirty="0">
                <a:solidFill>
                  <a:srgbClr val="000000"/>
                </a:solidFill>
                <a:latin typeface="Courier New" pitchFamily="49" charset="0"/>
              </a:rPr>
              <a:t> Dai&lt;/name&gt;</a:t>
            </a:r>
          </a:p>
          <a:p>
            <a:pPr eaLnBrk="1" hangingPunct="1">
              <a:buClrTx/>
              <a:buFontTx/>
              <a:buNone/>
            </a:pPr>
            <a:r>
              <a:rPr lang="en-US" altLang="ru-RU" sz="1600" dirty="0">
                <a:solidFill>
                  <a:srgbClr val="000000"/>
                </a:solidFill>
                <a:latin typeface="Courier New" pitchFamily="49" charset="0"/>
              </a:rPr>
              <a:t>	&lt;company&gt;</a:t>
            </a:r>
            <a:r>
              <a:rPr lang="en-US" altLang="ru-RU" sz="1600" dirty="0" err="1">
                <a:solidFill>
                  <a:srgbClr val="000000"/>
                </a:solidFill>
                <a:latin typeface="Courier New" pitchFamily="49" charset="0"/>
              </a:rPr>
              <a:t>Eteration</a:t>
            </a:r>
            <a:r>
              <a:rPr lang="en-US" altLang="ru-RU" sz="1600" dirty="0">
                <a:solidFill>
                  <a:srgbClr val="000000"/>
                </a:solidFill>
                <a:latin typeface="Courier New" pitchFamily="49" charset="0"/>
              </a:rPr>
              <a:t>&lt;/company&gt;</a:t>
            </a:r>
          </a:p>
          <a:p>
            <a:pPr eaLnBrk="1" hangingPunct="1">
              <a:buClrTx/>
              <a:buFontTx/>
              <a:buNone/>
            </a:pPr>
            <a:r>
              <a:rPr lang="en-US" altLang="ru-RU" sz="1600" dirty="0">
                <a:solidFill>
                  <a:srgbClr val="000000"/>
                </a:solidFill>
                <a:latin typeface="Courier New" pitchFamily="49" charset="0"/>
              </a:rPr>
              <a:t>	&lt;suite&gt;25&lt;/suite&gt;</a:t>
            </a:r>
          </a:p>
          <a:p>
            <a:pPr eaLnBrk="1" hangingPunct="1">
              <a:buClrTx/>
              <a:buFontTx/>
              <a:buNone/>
            </a:pPr>
            <a:r>
              <a:rPr lang="en-US" altLang="ru-RU" sz="1600" dirty="0">
                <a:solidFill>
                  <a:srgbClr val="000000"/>
                </a:solidFill>
                <a:latin typeface="Courier New" pitchFamily="49" charset="0"/>
              </a:rPr>
              <a:t>	&lt;street&gt;ITU ARI-1 </a:t>
            </a:r>
            <a:r>
              <a:rPr lang="en-US" altLang="ru-RU" sz="1600" dirty="0" err="1">
                <a:solidFill>
                  <a:srgbClr val="000000"/>
                </a:solidFill>
                <a:latin typeface="Courier New" pitchFamily="49" charset="0"/>
              </a:rPr>
              <a:t>Teknokent</a:t>
            </a:r>
            <a:r>
              <a:rPr lang="en-US" altLang="ru-RU" sz="1600" dirty="0">
                <a:solidFill>
                  <a:srgbClr val="000000"/>
                </a:solidFill>
                <a:latin typeface="Courier New" pitchFamily="49" charset="0"/>
              </a:rPr>
              <a:t>&lt;/street&gt;</a:t>
            </a:r>
          </a:p>
          <a:p>
            <a:pPr eaLnBrk="1" hangingPunct="1">
              <a:buClrTx/>
              <a:buFontTx/>
              <a:buNone/>
            </a:pPr>
            <a:r>
              <a:rPr lang="en-US" altLang="ru-RU" sz="1600" dirty="0">
                <a:solidFill>
                  <a:srgbClr val="000000"/>
                </a:solidFill>
                <a:latin typeface="Courier New" pitchFamily="49" charset="0"/>
              </a:rPr>
              <a:t>	&lt;zip&gt;34469&lt;/zip&gt;</a:t>
            </a:r>
          </a:p>
          <a:p>
            <a:pPr eaLnBrk="1" hangingPunct="1">
              <a:buClrTx/>
              <a:buFontTx/>
              <a:buNone/>
            </a:pPr>
            <a:r>
              <a:rPr lang="en-US" altLang="ru-RU" sz="1600" dirty="0">
                <a:solidFill>
                  <a:srgbClr val="000000"/>
                </a:solidFill>
                <a:latin typeface="Courier New" pitchFamily="49" charset="0"/>
              </a:rPr>
              <a:t>	&lt;city&gt;Istanbul&lt;/city&gt;</a:t>
            </a:r>
          </a:p>
          <a:p>
            <a:pPr eaLnBrk="1" hangingPunct="1">
              <a:buClrTx/>
              <a:buFontTx/>
              <a:buNone/>
            </a:pPr>
            <a:r>
              <a:rPr lang="en-US" altLang="ru-RU" sz="1600" dirty="0">
                <a:solidFill>
                  <a:srgbClr val="000000"/>
                </a:solidFill>
                <a:latin typeface="Courier New" pitchFamily="49" charset="0"/>
              </a:rPr>
              <a:t>	&lt;country&gt;Turkey&lt;/country&gt;</a:t>
            </a:r>
          </a:p>
          <a:p>
            <a:pPr eaLnBrk="1" hangingPunct="1">
              <a:buClrTx/>
              <a:buFontTx/>
              <a:buNone/>
            </a:pPr>
            <a:r>
              <a:rPr lang="en-US" altLang="ru-RU" sz="1600" dirty="0">
                <a:solidFill>
                  <a:srgbClr val="000000"/>
                </a:solidFill>
                <a:latin typeface="Courier New" pitchFamily="49" charset="0"/>
              </a:rPr>
              <a:t>&lt;/address&gt;</a:t>
            </a:r>
          </a:p>
        </p:txBody>
      </p:sp>
      <p:sp>
        <p:nvSpPr>
          <p:cNvPr id="8" name="Text Box 7"/>
          <p:cNvSpPr txBox="1">
            <a:spLocks noChangeArrowheads="1"/>
          </p:cNvSpPr>
          <p:nvPr/>
        </p:nvSpPr>
        <p:spPr bwMode="auto">
          <a:xfrm>
            <a:off x="250825" y="6094288"/>
            <a:ext cx="20891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algn="ctr" eaLnBrk="1" hangingPunct="1">
              <a:buClrTx/>
              <a:buFontTx/>
              <a:buNone/>
            </a:pPr>
            <a:r>
              <a:rPr lang="ru-RU" altLang="ru-RU" b="1">
                <a:solidFill>
                  <a:srgbClr val="D1282E"/>
                </a:solidFill>
              </a:rPr>
              <a:t>Обычный текст</a:t>
            </a:r>
          </a:p>
        </p:txBody>
      </p:sp>
      <p:sp>
        <p:nvSpPr>
          <p:cNvPr id="9" name="Text Box 8"/>
          <p:cNvSpPr txBox="1">
            <a:spLocks noChangeArrowheads="1"/>
          </p:cNvSpPr>
          <p:nvPr/>
        </p:nvSpPr>
        <p:spPr bwMode="auto">
          <a:xfrm>
            <a:off x="6049963" y="6094288"/>
            <a:ext cx="20875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Lucida Sans Unicode" charset="0"/>
                <a:cs typeface="Lucida Sans Unicode" charset="0"/>
              </a:defRPr>
            </a:lvl9pPr>
          </a:lstStyle>
          <a:p>
            <a:pPr algn="ctr" eaLnBrk="1" hangingPunct="1">
              <a:buClrTx/>
              <a:buFontTx/>
              <a:buNone/>
            </a:pPr>
            <a:r>
              <a:rPr lang="en-US" altLang="ru-RU" b="1">
                <a:solidFill>
                  <a:srgbClr val="D1282E"/>
                </a:solidFill>
              </a:rPr>
              <a:t>xml</a:t>
            </a:r>
          </a:p>
        </p:txBody>
      </p:sp>
      <p:sp>
        <p:nvSpPr>
          <p:cNvPr id="10" name="AutoShape 9"/>
          <p:cNvSpPr>
            <a:spLocks noChangeArrowheads="1"/>
          </p:cNvSpPr>
          <p:nvPr/>
        </p:nvSpPr>
        <p:spPr bwMode="auto">
          <a:xfrm>
            <a:off x="900113" y="5590059"/>
            <a:ext cx="1943100" cy="503237"/>
          </a:xfrm>
          <a:prstGeom prst="notchedRightArrow">
            <a:avLst>
              <a:gd name="adj1" fmla="val 50000"/>
              <a:gd name="adj2" fmla="val 49999"/>
            </a:avLst>
          </a:prstGeom>
          <a:solidFill>
            <a:srgbClr val="DC5924"/>
          </a:solidFill>
          <a:ln w="28440">
            <a:solidFill>
              <a:srgbClr val="A13F1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altLang="ru-RU" b="1">
                <a:solidFill>
                  <a:srgbClr val="FFFFFF"/>
                </a:solidFill>
              </a:rPr>
              <a:t>Разметка</a:t>
            </a:r>
          </a:p>
        </p:txBody>
      </p:sp>
    </p:spTree>
    <p:extLst>
      <p:ext uri="{BB962C8B-B14F-4D97-AF65-F5344CB8AC3E}">
        <p14:creationId xmlns:p14="http://schemas.microsoft.com/office/powerpoint/2010/main" val="29825486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Mixed Content</a:t>
            </a:r>
            <a:endParaRPr lang="uk-UA" dirty="0"/>
          </a:p>
        </p:txBody>
      </p:sp>
      <p:sp>
        <p:nvSpPr>
          <p:cNvPr id="3" name="Объект 2"/>
          <p:cNvSpPr>
            <a:spLocks noGrp="1"/>
          </p:cNvSpPr>
          <p:nvPr>
            <p:ph idx="1"/>
          </p:nvPr>
        </p:nvSpPr>
        <p:spPr/>
        <p:txBody>
          <a:bodyPr>
            <a:normAutofit fontScale="62500" lnSpcReduction="20000"/>
          </a:bodyPr>
          <a:lstStyle/>
          <a:p>
            <a:r>
              <a:rPr lang="ru-RU" dirty="0" smtClean="0"/>
              <a:t>Когда экземпляр элемента должен содержать, как данные, так и вложенные элементы (</a:t>
            </a:r>
            <a:r>
              <a:rPr lang="ru-RU" dirty="0" smtClean="0">
                <a:solidFill>
                  <a:srgbClr val="FF0000"/>
                </a:solidFill>
              </a:rPr>
              <a:t>не рекомендуется</a:t>
            </a:r>
            <a:r>
              <a:rPr lang="ru-RU" dirty="0" smtClean="0"/>
              <a:t>)</a:t>
            </a:r>
          </a:p>
          <a:p>
            <a:pPr marL="0" indent="0">
              <a:buNone/>
            </a:pPr>
            <a:r>
              <a:rPr lang="en-US" dirty="0">
                <a:solidFill>
                  <a:srgbClr val="008080"/>
                </a:solidFill>
                <a:latin typeface="Consolas"/>
              </a:rPr>
              <a:t>&lt;</a:t>
            </a:r>
            <a:r>
              <a:rPr lang="en-US" dirty="0" err="1">
                <a:solidFill>
                  <a:srgbClr val="3F7F7F"/>
                </a:solidFill>
                <a:latin typeface="Consolas"/>
              </a:rPr>
              <a:t>letterBody</a:t>
            </a:r>
            <a:r>
              <a:rPr lang="en-US" dirty="0">
                <a:solidFill>
                  <a:srgbClr val="008080"/>
                </a:solidFill>
                <a:latin typeface="Consolas"/>
              </a:rPr>
              <a:t>&gt;</a:t>
            </a:r>
          </a:p>
          <a:p>
            <a:pPr marL="400050" lvl="1" indent="0">
              <a:buNone/>
            </a:pPr>
            <a:r>
              <a:rPr lang="en-US" dirty="0">
                <a:solidFill>
                  <a:srgbClr val="008080"/>
                </a:solidFill>
                <a:latin typeface="Consolas"/>
              </a:rPr>
              <a:t>&lt;</a:t>
            </a:r>
            <a:r>
              <a:rPr lang="en-US" dirty="0">
                <a:solidFill>
                  <a:srgbClr val="3F7F7F"/>
                </a:solidFill>
                <a:latin typeface="Consolas"/>
              </a:rPr>
              <a:t>salutation</a:t>
            </a:r>
            <a:r>
              <a:rPr lang="en-US" dirty="0">
                <a:solidFill>
                  <a:srgbClr val="008080"/>
                </a:solidFill>
                <a:latin typeface="Consolas"/>
              </a:rPr>
              <a:t>&gt;</a:t>
            </a:r>
          </a:p>
          <a:p>
            <a:pPr marL="800100" lvl="2" indent="0">
              <a:buNone/>
            </a:pPr>
            <a:r>
              <a:rPr lang="en-US" sz="2900" dirty="0">
                <a:solidFill>
                  <a:srgbClr val="000000"/>
                </a:solidFill>
                <a:latin typeface="Consolas"/>
              </a:rPr>
              <a:t>Dear Mr.</a:t>
            </a:r>
          </a:p>
          <a:p>
            <a:pPr marL="800100" lvl="2" indent="0">
              <a:buNone/>
            </a:pPr>
            <a:r>
              <a:rPr lang="en-US" sz="2900" dirty="0">
                <a:solidFill>
                  <a:srgbClr val="008080"/>
                </a:solidFill>
                <a:latin typeface="Consolas"/>
              </a:rPr>
              <a:t>&lt;</a:t>
            </a:r>
            <a:r>
              <a:rPr lang="en-US" sz="2900" dirty="0">
                <a:solidFill>
                  <a:srgbClr val="3F7F7F"/>
                </a:solidFill>
                <a:latin typeface="Consolas"/>
              </a:rPr>
              <a:t>name</a:t>
            </a:r>
            <a:r>
              <a:rPr lang="en-US" sz="2900" dirty="0">
                <a:solidFill>
                  <a:srgbClr val="008080"/>
                </a:solidFill>
                <a:latin typeface="Consolas"/>
              </a:rPr>
              <a:t>&gt;</a:t>
            </a:r>
            <a:r>
              <a:rPr lang="en-US" sz="2900" dirty="0">
                <a:solidFill>
                  <a:srgbClr val="000000"/>
                </a:solidFill>
                <a:latin typeface="Consolas"/>
              </a:rPr>
              <a:t>Robert Smith</a:t>
            </a:r>
            <a:r>
              <a:rPr lang="en-US" sz="2900" dirty="0">
                <a:solidFill>
                  <a:srgbClr val="008080"/>
                </a:solidFill>
                <a:latin typeface="Consolas"/>
              </a:rPr>
              <a:t>&lt;/</a:t>
            </a:r>
            <a:r>
              <a:rPr lang="en-US" sz="2900" dirty="0">
                <a:solidFill>
                  <a:srgbClr val="3F7F7F"/>
                </a:solidFill>
                <a:latin typeface="Consolas"/>
              </a:rPr>
              <a:t>name</a:t>
            </a:r>
            <a:r>
              <a:rPr lang="en-US" sz="2900" dirty="0">
                <a:solidFill>
                  <a:srgbClr val="008080"/>
                </a:solidFill>
                <a:latin typeface="Consolas"/>
              </a:rPr>
              <a:t>&gt;</a:t>
            </a:r>
          </a:p>
          <a:p>
            <a:pPr marL="800100" lvl="2" indent="0">
              <a:buNone/>
            </a:pPr>
            <a:r>
              <a:rPr lang="uk-UA" sz="2900" dirty="0">
                <a:solidFill>
                  <a:srgbClr val="000000"/>
                </a:solidFill>
                <a:latin typeface="Consolas"/>
              </a:rPr>
              <a:t>.</a:t>
            </a:r>
          </a:p>
          <a:p>
            <a:pPr marL="400050" lvl="1" indent="0">
              <a:buNone/>
            </a:pPr>
            <a:r>
              <a:rPr lang="en-US" dirty="0">
                <a:solidFill>
                  <a:srgbClr val="008080"/>
                </a:solidFill>
                <a:latin typeface="Consolas"/>
              </a:rPr>
              <a:t>&lt;/</a:t>
            </a:r>
            <a:r>
              <a:rPr lang="en-US" dirty="0">
                <a:solidFill>
                  <a:srgbClr val="3F7F7F"/>
                </a:solidFill>
                <a:latin typeface="Consolas"/>
              </a:rPr>
              <a:t>salutation</a:t>
            </a:r>
            <a:r>
              <a:rPr lang="en-US" dirty="0">
                <a:solidFill>
                  <a:srgbClr val="008080"/>
                </a:solidFill>
                <a:latin typeface="Consolas"/>
              </a:rPr>
              <a:t>&gt;</a:t>
            </a:r>
          </a:p>
          <a:p>
            <a:pPr marL="400050" lvl="1" indent="0">
              <a:buNone/>
            </a:pPr>
            <a:r>
              <a:rPr lang="en-US" dirty="0">
                <a:solidFill>
                  <a:srgbClr val="000000"/>
                </a:solidFill>
                <a:latin typeface="Consolas"/>
              </a:rPr>
              <a:t>Your order of</a:t>
            </a:r>
          </a:p>
          <a:p>
            <a:pPr marL="400050" lvl="1" indent="0">
              <a:buNone/>
            </a:pPr>
            <a:r>
              <a:rPr lang="en-US" dirty="0">
                <a:solidFill>
                  <a:srgbClr val="008080"/>
                </a:solidFill>
                <a:latin typeface="Consolas"/>
              </a:rPr>
              <a:t>&lt;</a:t>
            </a:r>
            <a:r>
              <a:rPr lang="en-US" dirty="0">
                <a:solidFill>
                  <a:srgbClr val="3F7F7F"/>
                </a:solidFill>
                <a:latin typeface="Consolas"/>
              </a:rPr>
              <a:t>quantity</a:t>
            </a:r>
            <a:r>
              <a:rPr lang="en-US" dirty="0">
                <a:solidFill>
                  <a:srgbClr val="008080"/>
                </a:solidFill>
                <a:latin typeface="Consolas"/>
              </a:rPr>
              <a:t>&gt;</a:t>
            </a:r>
            <a:r>
              <a:rPr lang="en-US" dirty="0">
                <a:solidFill>
                  <a:srgbClr val="000000"/>
                </a:solidFill>
                <a:latin typeface="Consolas"/>
              </a:rPr>
              <a:t>1</a:t>
            </a:r>
            <a:r>
              <a:rPr lang="en-US" dirty="0">
                <a:solidFill>
                  <a:srgbClr val="008080"/>
                </a:solidFill>
                <a:latin typeface="Consolas"/>
              </a:rPr>
              <a:t>&lt;/</a:t>
            </a:r>
            <a:r>
              <a:rPr lang="en-US" dirty="0">
                <a:solidFill>
                  <a:srgbClr val="3F7F7F"/>
                </a:solidFill>
                <a:latin typeface="Consolas"/>
              </a:rPr>
              <a:t>quantity</a:t>
            </a:r>
            <a:r>
              <a:rPr lang="en-US" dirty="0">
                <a:solidFill>
                  <a:srgbClr val="008080"/>
                </a:solidFill>
                <a:latin typeface="Consolas"/>
              </a:rPr>
              <a:t>&gt;</a:t>
            </a:r>
          </a:p>
          <a:p>
            <a:pPr marL="400050" lvl="1" indent="0">
              <a:buNone/>
            </a:pPr>
            <a:r>
              <a:rPr lang="en-US" dirty="0">
                <a:solidFill>
                  <a:srgbClr val="008080"/>
                </a:solidFill>
                <a:latin typeface="Consolas"/>
              </a:rPr>
              <a:t>&lt;</a:t>
            </a:r>
            <a:r>
              <a:rPr lang="en-US" dirty="0" err="1" smtClean="0">
                <a:solidFill>
                  <a:srgbClr val="3F7F7F"/>
                </a:solidFill>
                <a:latin typeface="Consolas"/>
              </a:rPr>
              <a:t>productName</a:t>
            </a:r>
            <a:r>
              <a:rPr lang="en-US" dirty="0" smtClean="0">
                <a:solidFill>
                  <a:srgbClr val="008080"/>
                </a:solidFill>
                <a:latin typeface="Consolas"/>
              </a:rPr>
              <a:t>&gt;</a:t>
            </a:r>
            <a:r>
              <a:rPr lang="en-US" dirty="0" smtClean="0">
                <a:solidFill>
                  <a:srgbClr val="000000"/>
                </a:solidFill>
                <a:latin typeface="Consolas"/>
              </a:rPr>
              <a:t>Baby</a:t>
            </a:r>
            <a:r>
              <a:rPr lang="ru-RU" dirty="0" smtClean="0">
                <a:solidFill>
                  <a:srgbClr val="000000"/>
                </a:solidFill>
                <a:latin typeface="Consolas"/>
              </a:rPr>
              <a:t> </a:t>
            </a:r>
            <a:r>
              <a:rPr lang="en-US" dirty="0" smtClean="0">
                <a:solidFill>
                  <a:srgbClr val="000000"/>
                </a:solidFill>
                <a:latin typeface="Consolas"/>
              </a:rPr>
              <a:t>Monitor</a:t>
            </a:r>
            <a:r>
              <a:rPr lang="en-US" dirty="0">
                <a:solidFill>
                  <a:srgbClr val="008080"/>
                </a:solidFill>
                <a:latin typeface="Consolas"/>
              </a:rPr>
              <a:t>&lt;/</a:t>
            </a:r>
            <a:r>
              <a:rPr lang="en-US" dirty="0" err="1">
                <a:solidFill>
                  <a:srgbClr val="3F7F7F"/>
                </a:solidFill>
                <a:latin typeface="Consolas"/>
              </a:rPr>
              <a:t>productName</a:t>
            </a:r>
            <a:r>
              <a:rPr lang="en-US" dirty="0">
                <a:solidFill>
                  <a:srgbClr val="008080"/>
                </a:solidFill>
                <a:latin typeface="Consolas"/>
              </a:rPr>
              <a:t>&gt;</a:t>
            </a:r>
          </a:p>
          <a:p>
            <a:pPr marL="400050" lvl="1" indent="0">
              <a:buNone/>
            </a:pPr>
            <a:r>
              <a:rPr lang="en-US" dirty="0">
                <a:solidFill>
                  <a:srgbClr val="000000"/>
                </a:solidFill>
                <a:latin typeface="Consolas"/>
              </a:rPr>
              <a:t>shipped from our warehouse on</a:t>
            </a:r>
          </a:p>
          <a:p>
            <a:pPr marL="400050" lvl="1" indent="0">
              <a:buNone/>
            </a:pPr>
            <a:r>
              <a:rPr lang="en-US" dirty="0">
                <a:solidFill>
                  <a:srgbClr val="008080"/>
                </a:solidFill>
                <a:latin typeface="Consolas"/>
              </a:rPr>
              <a:t>&lt;</a:t>
            </a:r>
            <a:r>
              <a:rPr lang="en-US" dirty="0" err="1">
                <a:solidFill>
                  <a:srgbClr val="3F7F7F"/>
                </a:solidFill>
                <a:latin typeface="Consolas"/>
              </a:rPr>
              <a:t>shipDate</a:t>
            </a:r>
            <a:r>
              <a:rPr lang="en-US" dirty="0">
                <a:solidFill>
                  <a:srgbClr val="008080"/>
                </a:solidFill>
                <a:latin typeface="Consolas"/>
              </a:rPr>
              <a:t>&gt;</a:t>
            </a:r>
            <a:r>
              <a:rPr lang="en-US" dirty="0">
                <a:solidFill>
                  <a:srgbClr val="000000"/>
                </a:solidFill>
                <a:latin typeface="Consolas"/>
              </a:rPr>
              <a:t>1999-05-21</a:t>
            </a:r>
            <a:r>
              <a:rPr lang="en-US" dirty="0">
                <a:solidFill>
                  <a:srgbClr val="008080"/>
                </a:solidFill>
                <a:latin typeface="Consolas"/>
              </a:rPr>
              <a:t>&lt;/</a:t>
            </a:r>
            <a:r>
              <a:rPr lang="en-US" dirty="0" err="1">
                <a:solidFill>
                  <a:srgbClr val="3F7F7F"/>
                </a:solidFill>
                <a:latin typeface="Consolas"/>
              </a:rPr>
              <a:t>shipDate</a:t>
            </a:r>
            <a:r>
              <a:rPr lang="en-US" dirty="0">
                <a:solidFill>
                  <a:srgbClr val="008080"/>
                </a:solidFill>
                <a:latin typeface="Consolas"/>
              </a:rPr>
              <a:t>&gt;</a:t>
            </a:r>
          </a:p>
          <a:p>
            <a:pPr marL="400050" lvl="1" indent="0">
              <a:buNone/>
            </a:pPr>
            <a:r>
              <a:rPr lang="uk-UA" dirty="0">
                <a:solidFill>
                  <a:srgbClr val="000000"/>
                </a:solidFill>
                <a:latin typeface="Consolas"/>
              </a:rPr>
              <a:t>. ....</a:t>
            </a:r>
          </a:p>
          <a:p>
            <a:pPr marL="0" indent="0">
              <a:buNone/>
            </a:pPr>
            <a:r>
              <a:rPr lang="en-US" dirty="0">
                <a:solidFill>
                  <a:srgbClr val="008080"/>
                </a:solidFill>
                <a:latin typeface="Consolas"/>
              </a:rPr>
              <a:t>&lt;/</a:t>
            </a:r>
            <a:r>
              <a:rPr lang="en-US" dirty="0" err="1">
                <a:solidFill>
                  <a:srgbClr val="3F7F7F"/>
                </a:solidFill>
                <a:latin typeface="Consolas"/>
              </a:rPr>
              <a:t>letterBody</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90</a:t>
            </a:fld>
            <a:endParaRPr lang="ru-RU"/>
          </a:p>
        </p:txBody>
      </p:sp>
    </p:spTree>
    <p:extLst>
      <p:ext uri="{BB962C8B-B14F-4D97-AF65-F5344CB8AC3E}">
        <p14:creationId xmlns:p14="http://schemas.microsoft.com/office/powerpoint/2010/main" val="11556342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Mixed Content</a:t>
            </a:r>
            <a:endParaRPr lang="uk-UA" dirty="0"/>
          </a:p>
        </p:txBody>
      </p:sp>
      <p:sp>
        <p:nvSpPr>
          <p:cNvPr id="3" name="Объект 2"/>
          <p:cNvSpPr>
            <a:spLocks noGrp="1"/>
          </p:cNvSpPr>
          <p:nvPr>
            <p:ph idx="1"/>
          </p:nvPr>
        </p:nvSpPr>
        <p:spPr/>
        <p:txBody>
          <a:bodyPr>
            <a:normAutofit fontScale="55000" lnSpcReduction="20000"/>
          </a:bodyPr>
          <a:lstStyle/>
          <a:p>
            <a:pPr marL="0" indent="0">
              <a:buNone/>
            </a:pPr>
            <a:r>
              <a:rPr lang="en-US" dirty="0">
                <a:solidFill>
                  <a:srgbClr val="008080"/>
                </a:solidFill>
                <a:latin typeface="Consolas"/>
              </a:rPr>
              <a:t>&lt;</a:t>
            </a:r>
            <a:r>
              <a:rPr lang="en-US" dirty="0">
                <a:solidFill>
                  <a:srgbClr val="3F7F7F"/>
                </a:solidFill>
                <a:latin typeface="Consolas"/>
              </a:rPr>
              <a:t>element </a:t>
            </a:r>
            <a:r>
              <a:rPr lang="en-US" dirty="0">
                <a:solidFill>
                  <a:srgbClr val="7F007F"/>
                </a:solidFill>
                <a:latin typeface="Consolas"/>
              </a:rPr>
              <a:t>name</a:t>
            </a:r>
            <a:r>
              <a:rPr lang="en-US" dirty="0">
                <a:solidFill>
                  <a:srgbClr val="000000"/>
                </a:solidFill>
                <a:latin typeface="Consolas"/>
              </a:rPr>
              <a:t>=</a:t>
            </a:r>
            <a:r>
              <a:rPr lang="en-US" i="1" dirty="0">
                <a:solidFill>
                  <a:srgbClr val="2A00FF"/>
                </a:solidFill>
                <a:latin typeface="Consolas"/>
              </a:rPr>
              <a:t>"</a:t>
            </a:r>
            <a:r>
              <a:rPr lang="en-US" i="1" dirty="0" err="1">
                <a:solidFill>
                  <a:srgbClr val="2A00FF"/>
                </a:solidFill>
                <a:latin typeface="Consolas"/>
              </a:rPr>
              <a:t>letterBody</a:t>
            </a:r>
            <a:r>
              <a:rPr lang="en-US" i="1" dirty="0">
                <a:solidFill>
                  <a:srgbClr val="2A00FF"/>
                </a:solidFill>
                <a:latin typeface="Consolas"/>
              </a:rPr>
              <a:t>"</a:t>
            </a:r>
            <a:r>
              <a:rPr lang="en-US" i="1" dirty="0">
                <a:solidFill>
                  <a:srgbClr val="008080"/>
                </a:solidFill>
                <a:latin typeface="Consolas"/>
              </a:rPr>
              <a:t>&gt;</a:t>
            </a:r>
          </a:p>
          <a:p>
            <a:pPr marL="400050" lvl="1" indent="0">
              <a:buNone/>
            </a:pPr>
            <a:r>
              <a:rPr lang="en-US" sz="2900" dirty="0">
                <a:solidFill>
                  <a:srgbClr val="008080"/>
                </a:solidFill>
                <a:latin typeface="Consolas"/>
              </a:rPr>
              <a:t>&lt;</a:t>
            </a:r>
            <a:r>
              <a:rPr lang="en-US" sz="2900" dirty="0" err="1">
                <a:solidFill>
                  <a:srgbClr val="3F7F7F"/>
                </a:solidFill>
                <a:latin typeface="Consolas"/>
              </a:rPr>
              <a:t>complexType</a:t>
            </a:r>
            <a:r>
              <a:rPr lang="en-US" sz="2900" dirty="0">
                <a:solidFill>
                  <a:srgbClr val="3F7F7F"/>
                </a:solidFill>
                <a:latin typeface="Consolas"/>
              </a:rPr>
              <a:t> </a:t>
            </a:r>
            <a:r>
              <a:rPr lang="en-US" sz="2900" b="1" u="sng" dirty="0">
                <a:solidFill>
                  <a:srgbClr val="7F007F"/>
                </a:solidFill>
                <a:latin typeface="Consolas"/>
              </a:rPr>
              <a:t>mixed</a:t>
            </a:r>
            <a:r>
              <a:rPr lang="en-US" sz="2900" b="1" u="sng" dirty="0">
                <a:solidFill>
                  <a:srgbClr val="000000"/>
                </a:solidFill>
                <a:latin typeface="Consolas"/>
              </a:rPr>
              <a:t>=</a:t>
            </a:r>
            <a:r>
              <a:rPr lang="en-US" sz="2900" b="1" i="1" u="sng" dirty="0">
                <a:solidFill>
                  <a:srgbClr val="2A00FF"/>
                </a:solidFill>
                <a:latin typeface="Consolas"/>
              </a:rPr>
              <a:t>"true"</a:t>
            </a:r>
            <a:r>
              <a:rPr lang="en-US" sz="2900" i="1" dirty="0">
                <a:solidFill>
                  <a:srgbClr val="008080"/>
                </a:solidFill>
                <a:latin typeface="Consolas"/>
              </a:rPr>
              <a:t>&gt;</a:t>
            </a:r>
          </a:p>
          <a:p>
            <a:pPr marL="400050" lvl="1" indent="0">
              <a:buNone/>
            </a:pPr>
            <a:r>
              <a:rPr lang="en-US" sz="2900" dirty="0">
                <a:solidFill>
                  <a:srgbClr val="008080"/>
                </a:solidFill>
                <a:latin typeface="Consolas"/>
              </a:rPr>
              <a:t>&lt;</a:t>
            </a:r>
            <a:r>
              <a:rPr lang="en-US" sz="2900" dirty="0">
                <a:solidFill>
                  <a:srgbClr val="3F7F7F"/>
                </a:solidFill>
                <a:latin typeface="Consolas"/>
              </a:rPr>
              <a:t>sequence</a:t>
            </a:r>
            <a:r>
              <a:rPr lang="en-US" sz="2900"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element </a:t>
            </a:r>
            <a:r>
              <a:rPr lang="en-US" sz="2900" dirty="0">
                <a:solidFill>
                  <a:srgbClr val="7F007F"/>
                </a:solidFill>
                <a:latin typeface="Consolas"/>
              </a:rPr>
              <a:t>name</a:t>
            </a:r>
            <a:r>
              <a:rPr lang="en-US" sz="2900" dirty="0">
                <a:solidFill>
                  <a:srgbClr val="000000"/>
                </a:solidFill>
                <a:latin typeface="Consolas"/>
              </a:rPr>
              <a:t>=</a:t>
            </a:r>
            <a:r>
              <a:rPr lang="en-US" sz="2900" i="1" dirty="0">
                <a:solidFill>
                  <a:srgbClr val="2A00FF"/>
                </a:solidFill>
                <a:latin typeface="Consolas"/>
              </a:rPr>
              <a:t>"salutation"</a:t>
            </a:r>
            <a:r>
              <a:rPr lang="en-US" sz="2900" i="1"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err="1">
                <a:solidFill>
                  <a:srgbClr val="3F7F7F"/>
                </a:solidFill>
                <a:latin typeface="Consolas"/>
              </a:rPr>
              <a:t>complexType</a:t>
            </a:r>
            <a:r>
              <a:rPr lang="en-US" sz="2900" dirty="0">
                <a:solidFill>
                  <a:srgbClr val="3F7F7F"/>
                </a:solidFill>
                <a:latin typeface="Consolas"/>
              </a:rPr>
              <a:t> </a:t>
            </a:r>
            <a:r>
              <a:rPr lang="en-US" sz="2900" b="1" u="sng" dirty="0">
                <a:solidFill>
                  <a:srgbClr val="7F007F"/>
                </a:solidFill>
                <a:latin typeface="Consolas"/>
              </a:rPr>
              <a:t>mixed</a:t>
            </a:r>
            <a:r>
              <a:rPr lang="en-US" sz="2900" b="1" u="sng" dirty="0">
                <a:solidFill>
                  <a:srgbClr val="000000"/>
                </a:solidFill>
                <a:latin typeface="Consolas"/>
              </a:rPr>
              <a:t>=</a:t>
            </a:r>
            <a:r>
              <a:rPr lang="en-US" sz="2900" b="1" i="1" u="sng" dirty="0">
                <a:solidFill>
                  <a:srgbClr val="2A00FF"/>
                </a:solidFill>
                <a:latin typeface="Consolas"/>
              </a:rPr>
              <a:t>"true"</a:t>
            </a:r>
            <a:r>
              <a:rPr lang="en-US" sz="2900" i="1"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sequence</a:t>
            </a:r>
            <a:r>
              <a:rPr lang="en-US" sz="2900"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element </a:t>
            </a:r>
            <a:r>
              <a:rPr lang="en-US" sz="2900" dirty="0">
                <a:solidFill>
                  <a:srgbClr val="7F007F"/>
                </a:solidFill>
                <a:latin typeface="Consolas"/>
              </a:rPr>
              <a:t>name</a:t>
            </a:r>
            <a:r>
              <a:rPr lang="en-US" sz="2900" dirty="0">
                <a:solidFill>
                  <a:srgbClr val="000000"/>
                </a:solidFill>
                <a:latin typeface="Consolas"/>
              </a:rPr>
              <a:t>=</a:t>
            </a:r>
            <a:r>
              <a:rPr lang="en-US" sz="2900" i="1" dirty="0">
                <a:solidFill>
                  <a:srgbClr val="2A00FF"/>
                </a:solidFill>
                <a:latin typeface="Consolas"/>
              </a:rPr>
              <a:t>"name" </a:t>
            </a:r>
            <a:r>
              <a:rPr lang="en-US" sz="2900" i="1" dirty="0">
                <a:solidFill>
                  <a:srgbClr val="7F007F"/>
                </a:solidFill>
                <a:latin typeface="Consolas"/>
              </a:rPr>
              <a:t>type</a:t>
            </a:r>
            <a:r>
              <a:rPr lang="en-US" sz="2900" i="1" dirty="0">
                <a:solidFill>
                  <a:srgbClr val="000000"/>
                </a:solidFill>
                <a:latin typeface="Consolas"/>
              </a:rPr>
              <a:t>=</a:t>
            </a:r>
            <a:r>
              <a:rPr lang="en-US" sz="2900" i="1" dirty="0">
                <a:solidFill>
                  <a:srgbClr val="2A00FF"/>
                </a:solidFill>
                <a:latin typeface="Consolas"/>
              </a:rPr>
              <a:t>"string" </a:t>
            </a:r>
            <a:r>
              <a:rPr lang="en-US" sz="2900" i="1"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sequence</a:t>
            </a:r>
            <a:r>
              <a:rPr lang="en-US" sz="2900"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err="1">
                <a:solidFill>
                  <a:srgbClr val="3F7F7F"/>
                </a:solidFill>
                <a:latin typeface="Consolas"/>
              </a:rPr>
              <a:t>complexType</a:t>
            </a:r>
            <a:r>
              <a:rPr lang="en-US" sz="2900"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element</a:t>
            </a:r>
            <a:r>
              <a:rPr lang="en-US" sz="2900" dirty="0">
                <a:solidFill>
                  <a:srgbClr val="008080"/>
                </a:solidFill>
                <a:latin typeface="Consolas"/>
              </a:rPr>
              <a:t>&gt;</a:t>
            </a:r>
          </a:p>
          <a:p>
            <a:pPr marL="400050" lvl="1" indent="0">
              <a:buNone/>
            </a:pPr>
            <a:r>
              <a:rPr lang="ru-RU" sz="2900" dirty="0" smtClean="0">
                <a:solidFill>
                  <a:srgbClr val="008080"/>
                </a:solidFill>
                <a:latin typeface="Consolas"/>
              </a:rPr>
              <a:t>	</a:t>
            </a:r>
            <a:r>
              <a:rPr lang="fr-FR" sz="2900" dirty="0" smtClean="0">
                <a:solidFill>
                  <a:srgbClr val="008080"/>
                </a:solidFill>
                <a:latin typeface="Consolas"/>
              </a:rPr>
              <a:t>&lt;</a:t>
            </a:r>
            <a:r>
              <a:rPr lang="fr-FR" sz="2900" dirty="0">
                <a:solidFill>
                  <a:srgbClr val="3F7F7F"/>
                </a:solidFill>
                <a:latin typeface="Consolas"/>
              </a:rPr>
              <a:t>element </a:t>
            </a:r>
            <a:r>
              <a:rPr lang="fr-FR" sz="2900" dirty="0">
                <a:solidFill>
                  <a:srgbClr val="7F007F"/>
                </a:solidFill>
                <a:latin typeface="Consolas"/>
              </a:rPr>
              <a:t>name</a:t>
            </a:r>
            <a:r>
              <a:rPr lang="fr-FR" sz="2900" dirty="0">
                <a:solidFill>
                  <a:srgbClr val="000000"/>
                </a:solidFill>
                <a:latin typeface="Consolas"/>
              </a:rPr>
              <a:t>=</a:t>
            </a:r>
            <a:r>
              <a:rPr lang="fr-FR" sz="2900" i="1" dirty="0">
                <a:solidFill>
                  <a:srgbClr val="2A00FF"/>
                </a:solidFill>
                <a:latin typeface="Consolas"/>
              </a:rPr>
              <a:t>"quantity" </a:t>
            </a:r>
            <a:r>
              <a:rPr lang="fr-FR" sz="2900" i="1" dirty="0">
                <a:solidFill>
                  <a:srgbClr val="7F007F"/>
                </a:solidFill>
                <a:latin typeface="Consolas"/>
              </a:rPr>
              <a:t>type</a:t>
            </a:r>
            <a:r>
              <a:rPr lang="fr-FR" sz="2900" i="1" dirty="0">
                <a:solidFill>
                  <a:srgbClr val="000000"/>
                </a:solidFill>
                <a:latin typeface="Consolas"/>
              </a:rPr>
              <a:t>=</a:t>
            </a:r>
            <a:r>
              <a:rPr lang="fr-FR" sz="2900" i="1" dirty="0">
                <a:solidFill>
                  <a:srgbClr val="2A00FF"/>
                </a:solidFill>
                <a:latin typeface="Consolas"/>
              </a:rPr>
              <a:t>"positiveInteger" </a:t>
            </a:r>
            <a:r>
              <a:rPr lang="fr-FR" sz="2900" i="1"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smtClean="0">
                <a:solidFill>
                  <a:srgbClr val="3F7F7F"/>
                </a:solidFill>
                <a:latin typeface="Consolas"/>
              </a:rPr>
              <a:t>element </a:t>
            </a:r>
            <a:r>
              <a:rPr lang="en-US" sz="2900" dirty="0">
                <a:solidFill>
                  <a:srgbClr val="7F007F"/>
                </a:solidFill>
                <a:latin typeface="Consolas"/>
              </a:rPr>
              <a:t>name</a:t>
            </a:r>
            <a:r>
              <a:rPr lang="en-US" sz="2900" dirty="0">
                <a:solidFill>
                  <a:srgbClr val="000000"/>
                </a:solidFill>
                <a:latin typeface="Consolas"/>
              </a:rPr>
              <a:t>=</a:t>
            </a:r>
            <a:r>
              <a:rPr lang="en-US" sz="2900" i="1" dirty="0">
                <a:solidFill>
                  <a:srgbClr val="2A00FF"/>
                </a:solidFill>
                <a:latin typeface="Consolas"/>
              </a:rPr>
              <a:t>"</a:t>
            </a:r>
            <a:r>
              <a:rPr lang="en-US" sz="2900" i="1" dirty="0" err="1">
                <a:solidFill>
                  <a:srgbClr val="2A00FF"/>
                </a:solidFill>
                <a:latin typeface="Consolas"/>
              </a:rPr>
              <a:t>productName</a:t>
            </a:r>
            <a:r>
              <a:rPr lang="en-US" sz="2900" i="1" dirty="0">
                <a:solidFill>
                  <a:srgbClr val="2A00FF"/>
                </a:solidFill>
                <a:latin typeface="Consolas"/>
              </a:rPr>
              <a:t>" </a:t>
            </a:r>
            <a:r>
              <a:rPr lang="en-US" sz="2900" i="1" dirty="0">
                <a:solidFill>
                  <a:srgbClr val="7F007F"/>
                </a:solidFill>
                <a:latin typeface="Consolas"/>
              </a:rPr>
              <a:t>type</a:t>
            </a:r>
            <a:r>
              <a:rPr lang="en-US" sz="2900" i="1" dirty="0">
                <a:solidFill>
                  <a:srgbClr val="000000"/>
                </a:solidFill>
                <a:latin typeface="Consolas"/>
              </a:rPr>
              <a:t>=</a:t>
            </a:r>
            <a:r>
              <a:rPr lang="en-US" sz="2900" i="1" dirty="0">
                <a:solidFill>
                  <a:srgbClr val="2A00FF"/>
                </a:solidFill>
                <a:latin typeface="Consolas"/>
              </a:rPr>
              <a:t>"string" </a:t>
            </a:r>
            <a:r>
              <a:rPr lang="en-US" sz="2900" i="1" dirty="0">
                <a:solidFill>
                  <a:srgbClr val="008080"/>
                </a:solidFill>
                <a:latin typeface="Consolas"/>
              </a:rPr>
              <a:t>/&gt;</a:t>
            </a:r>
          </a:p>
          <a:p>
            <a:pPr marL="400050" lvl="1" indent="0">
              <a:buNone/>
            </a:pPr>
            <a:r>
              <a:rPr lang="ru-RU" sz="2900" dirty="0" smtClean="0">
                <a:solidFill>
                  <a:srgbClr val="008080"/>
                </a:solidFill>
                <a:latin typeface="Consolas"/>
              </a:rPr>
              <a:t>	</a:t>
            </a:r>
            <a:r>
              <a:rPr lang="en-US" sz="2900" dirty="0" smtClean="0">
                <a:solidFill>
                  <a:srgbClr val="008080"/>
                </a:solidFill>
                <a:latin typeface="Consolas"/>
              </a:rPr>
              <a:t>&lt;</a:t>
            </a:r>
            <a:r>
              <a:rPr lang="en-US" sz="2900" dirty="0">
                <a:solidFill>
                  <a:srgbClr val="3F7F7F"/>
                </a:solidFill>
                <a:latin typeface="Consolas"/>
              </a:rPr>
              <a:t>element </a:t>
            </a:r>
            <a:r>
              <a:rPr lang="en-US" sz="2900" dirty="0">
                <a:solidFill>
                  <a:srgbClr val="7F007F"/>
                </a:solidFill>
                <a:latin typeface="Consolas"/>
              </a:rPr>
              <a:t>name</a:t>
            </a:r>
            <a:r>
              <a:rPr lang="en-US" sz="2900" dirty="0">
                <a:solidFill>
                  <a:srgbClr val="000000"/>
                </a:solidFill>
                <a:latin typeface="Consolas"/>
              </a:rPr>
              <a:t>=</a:t>
            </a:r>
            <a:r>
              <a:rPr lang="en-US" sz="2900" i="1" dirty="0">
                <a:solidFill>
                  <a:srgbClr val="2A00FF"/>
                </a:solidFill>
                <a:latin typeface="Consolas"/>
              </a:rPr>
              <a:t>"</a:t>
            </a:r>
            <a:r>
              <a:rPr lang="en-US" sz="2900" i="1" dirty="0" err="1">
                <a:solidFill>
                  <a:srgbClr val="2A00FF"/>
                </a:solidFill>
                <a:latin typeface="Consolas"/>
              </a:rPr>
              <a:t>shipDate</a:t>
            </a:r>
            <a:r>
              <a:rPr lang="en-US" sz="2900" i="1" dirty="0">
                <a:solidFill>
                  <a:srgbClr val="2A00FF"/>
                </a:solidFill>
                <a:latin typeface="Consolas"/>
              </a:rPr>
              <a:t>" </a:t>
            </a:r>
            <a:r>
              <a:rPr lang="en-US" sz="2900" dirty="0">
                <a:solidFill>
                  <a:srgbClr val="7F007F"/>
                </a:solidFill>
                <a:latin typeface="Consolas"/>
              </a:rPr>
              <a:t>type</a:t>
            </a:r>
            <a:r>
              <a:rPr lang="en-US" sz="2900" i="1" dirty="0">
                <a:solidFill>
                  <a:srgbClr val="000000"/>
                </a:solidFill>
                <a:latin typeface="Consolas"/>
              </a:rPr>
              <a:t>=</a:t>
            </a:r>
            <a:r>
              <a:rPr lang="en-US" sz="2900" i="1" dirty="0">
                <a:solidFill>
                  <a:srgbClr val="2A00FF"/>
                </a:solidFill>
                <a:latin typeface="Consolas"/>
              </a:rPr>
              <a:t>"date" </a:t>
            </a:r>
            <a:r>
              <a:rPr lang="en-US" sz="2900" dirty="0" err="1">
                <a:solidFill>
                  <a:srgbClr val="7F007F"/>
                </a:solidFill>
                <a:latin typeface="Consolas"/>
              </a:rPr>
              <a:t>minOccurs</a:t>
            </a:r>
            <a:r>
              <a:rPr lang="en-US" sz="2900" i="1" dirty="0">
                <a:solidFill>
                  <a:srgbClr val="000000"/>
                </a:solidFill>
                <a:latin typeface="Consolas"/>
              </a:rPr>
              <a:t>=</a:t>
            </a:r>
            <a:r>
              <a:rPr lang="en-US" sz="2900" i="1" dirty="0">
                <a:solidFill>
                  <a:srgbClr val="2A00FF"/>
                </a:solidFill>
                <a:latin typeface="Consolas"/>
              </a:rPr>
              <a:t>"0" </a:t>
            </a:r>
            <a:r>
              <a:rPr lang="en-US" sz="2900" i="1" dirty="0">
                <a:solidFill>
                  <a:srgbClr val="008080"/>
                </a:solidFill>
                <a:latin typeface="Consolas"/>
              </a:rPr>
              <a:t>/&gt;</a:t>
            </a:r>
          </a:p>
          <a:p>
            <a:pPr marL="400050" lvl="1" indent="0">
              <a:buNone/>
            </a:pPr>
            <a:r>
              <a:rPr lang="ru-RU" sz="2900" dirty="0" smtClean="0">
                <a:solidFill>
                  <a:srgbClr val="3F5FBF"/>
                </a:solidFill>
                <a:latin typeface="Consolas"/>
              </a:rPr>
              <a:t>	</a:t>
            </a:r>
            <a:r>
              <a:rPr lang="en-US" sz="2900" dirty="0" smtClean="0">
                <a:solidFill>
                  <a:srgbClr val="3F5FBF"/>
                </a:solidFill>
                <a:latin typeface="Consolas"/>
              </a:rPr>
              <a:t>&lt;!-- </a:t>
            </a:r>
            <a:r>
              <a:rPr lang="en-US" sz="2900" dirty="0">
                <a:solidFill>
                  <a:srgbClr val="3F5FBF"/>
                </a:solidFill>
                <a:latin typeface="Consolas"/>
              </a:rPr>
              <a:t>etc. --&gt;</a:t>
            </a:r>
          </a:p>
          <a:p>
            <a:pPr marL="400050" lvl="1" indent="0">
              <a:buNone/>
            </a:pPr>
            <a:r>
              <a:rPr lang="en-US" sz="2900" dirty="0">
                <a:solidFill>
                  <a:srgbClr val="008080"/>
                </a:solidFill>
                <a:latin typeface="Consolas"/>
              </a:rPr>
              <a:t>&lt;/</a:t>
            </a:r>
            <a:r>
              <a:rPr lang="en-US" sz="2900" dirty="0">
                <a:solidFill>
                  <a:srgbClr val="3F7F7F"/>
                </a:solidFill>
                <a:latin typeface="Consolas"/>
              </a:rPr>
              <a:t>sequence</a:t>
            </a:r>
            <a:r>
              <a:rPr lang="en-US" sz="2900" dirty="0">
                <a:solidFill>
                  <a:srgbClr val="008080"/>
                </a:solidFill>
                <a:latin typeface="Consolas"/>
              </a:rPr>
              <a:t>&gt;</a:t>
            </a:r>
          </a:p>
          <a:p>
            <a:pPr marL="400050" lvl="1" indent="0">
              <a:buNone/>
            </a:pPr>
            <a:r>
              <a:rPr lang="en-US" sz="2900" dirty="0">
                <a:solidFill>
                  <a:srgbClr val="008080"/>
                </a:solidFill>
                <a:latin typeface="Consolas"/>
              </a:rPr>
              <a:t>&lt;/</a:t>
            </a:r>
            <a:r>
              <a:rPr lang="en-US" sz="2900" dirty="0" err="1">
                <a:solidFill>
                  <a:srgbClr val="3F7F7F"/>
                </a:solidFill>
                <a:latin typeface="Consolas"/>
              </a:rPr>
              <a:t>complexType</a:t>
            </a:r>
            <a:r>
              <a:rPr lang="en-US" sz="2900" dirty="0">
                <a:solidFill>
                  <a:srgbClr val="008080"/>
                </a:solidFill>
                <a:latin typeface="Consolas"/>
              </a:rPr>
              <a:t>&gt;</a:t>
            </a:r>
            <a:endParaRPr lang="en-US" dirty="0">
              <a:solidFill>
                <a:srgbClr val="008080"/>
              </a:solidFill>
              <a:latin typeface="Consolas"/>
            </a:endParaRPr>
          </a:p>
          <a:p>
            <a:pPr marL="0" indent="0">
              <a:buNone/>
            </a:pPr>
            <a:r>
              <a:rPr lang="en-US" dirty="0">
                <a:solidFill>
                  <a:srgbClr val="008080"/>
                </a:solidFill>
                <a:latin typeface="Consolas"/>
              </a:rPr>
              <a:t>&lt;/</a:t>
            </a:r>
            <a:r>
              <a:rPr lang="en-US" dirty="0">
                <a:solidFill>
                  <a:srgbClr val="3F7F7F"/>
                </a:solidFill>
                <a:latin typeface="Consolas"/>
              </a:rPr>
              <a:t>element</a:t>
            </a:r>
            <a:r>
              <a:rPr lang="en-US" dirty="0">
                <a:solidFill>
                  <a:srgbClr val="008080"/>
                </a:solidFill>
                <a:latin typeface="Consolas"/>
              </a:rPr>
              <a:t>&gt;</a:t>
            </a: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91</a:t>
            </a:fld>
            <a:endParaRPr lang="ru-RU"/>
          </a:p>
        </p:txBody>
      </p:sp>
    </p:spTree>
    <p:extLst>
      <p:ext uri="{BB962C8B-B14F-4D97-AF65-F5344CB8AC3E}">
        <p14:creationId xmlns:p14="http://schemas.microsoft.com/office/powerpoint/2010/main" val="35692180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a:t>
            </a:r>
            <a:r>
              <a:rPr lang="en-US" dirty="0" err="1" smtClean="0"/>
              <a:t>complexType</a:t>
            </a:r>
            <a:r>
              <a:rPr lang="en-US" dirty="0" smtClean="0"/>
              <a:t>&gt; </a:t>
            </a:r>
            <a:br>
              <a:rPr lang="en-US" dirty="0" smtClean="0"/>
            </a:br>
            <a:r>
              <a:rPr lang="ru-RU" dirty="0" smtClean="0"/>
              <a:t>Вложенные компоненты</a:t>
            </a:r>
            <a:endParaRPr lang="ru-RU" dirty="0"/>
          </a:p>
        </p:txBody>
      </p:sp>
      <p:sp>
        <p:nvSpPr>
          <p:cNvPr id="3" name="Content Placeholder 2"/>
          <p:cNvSpPr>
            <a:spLocks noGrp="1"/>
          </p:cNvSpPr>
          <p:nvPr>
            <p:ph idx="1"/>
          </p:nvPr>
        </p:nvSpPr>
        <p:spPr/>
        <p:txBody>
          <a:bodyPr>
            <a:normAutofit fontScale="70000" lnSpcReduction="20000"/>
          </a:bodyPr>
          <a:lstStyle/>
          <a:p>
            <a:r>
              <a:rPr lang="ru-RU" b="1" dirty="0" err="1" smtClean="0">
                <a:solidFill>
                  <a:srgbClr val="3F7F7F"/>
                </a:solidFill>
              </a:rPr>
              <a:t>sequence</a:t>
            </a:r>
            <a:endParaRPr lang="ru-RU" b="1" dirty="0" smtClean="0">
              <a:solidFill>
                <a:srgbClr val="3F7F7F"/>
              </a:solidFill>
            </a:endParaRPr>
          </a:p>
          <a:p>
            <a:pPr lvl="1"/>
            <a:r>
              <a:rPr lang="ru-RU" dirty="0" smtClean="0"/>
              <a:t>упорядоченная </a:t>
            </a:r>
            <a:r>
              <a:rPr lang="ru-RU" dirty="0"/>
              <a:t>последовательность </a:t>
            </a:r>
            <a:r>
              <a:rPr lang="ru-RU" dirty="0" smtClean="0"/>
              <a:t>элементов</a:t>
            </a:r>
            <a:endParaRPr lang="ru-RU" dirty="0"/>
          </a:p>
          <a:p>
            <a:r>
              <a:rPr lang="ru-RU" b="1" dirty="0" err="1" smtClean="0">
                <a:solidFill>
                  <a:srgbClr val="3F7F7F"/>
                </a:solidFill>
              </a:rPr>
              <a:t>choice</a:t>
            </a:r>
            <a:endParaRPr lang="ru-RU" b="1" dirty="0">
              <a:solidFill>
                <a:srgbClr val="3F7F7F"/>
              </a:solidFill>
            </a:endParaRPr>
          </a:p>
          <a:p>
            <a:pPr lvl="1"/>
            <a:r>
              <a:rPr lang="ru-RU" dirty="0"/>
              <a:t>выбор </a:t>
            </a:r>
            <a:r>
              <a:rPr lang="ru-RU" dirty="0" smtClean="0"/>
              <a:t>элементов</a:t>
            </a:r>
            <a:r>
              <a:rPr lang="en-US" dirty="0" smtClean="0"/>
              <a:t> (</a:t>
            </a:r>
            <a:r>
              <a:rPr lang="ru-RU" dirty="0" smtClean="0"/>
              <a:t>один из)</a:t>
            </a:r>
          </a:p>
          <a:p>
            <a:r>
              <a:rPr lang="ru-RU" b="1" dirty="0" err="1" smtClean="0">
                <a:solidFill>
                  <a:srgbClr val="3F7F7F"/>
                </a:solidFill>
              </a:rPr>
              <a:t>all</a:t>
            </a:r>
            <a:endParaRPr lang="ru-RU" b="1" dirty="0" smtClean="0">
              <a:solidFill>
                <a:srgbClr val="3F7F7F"/>
              </a:solidFill>
            </a:endParaRPr>
          </a:p>
          <a:p>
            <a:pPr lvl="1"/>
            <a:r>
              <a:rPr lang="ru-RU" dirty="0" smtClean="0"/>
              <a:t>все элементы </a:t>
            </a:r>
            <a:r>
              <a:rPr lang="ru-RU" dirty="0"/>
              <a:t>в любом </a:t>
            </a:r>
            <a:r>
              <a:rPr lang="ru-RU" dirty="0" smtClean="0"/>
              <a:t>порядке, каждый не более чем в единственном экземпляре</a:t>
            </a:r>
            <a:endParaRPr lang="en-US" dirty="0" smtClean="0"/>
          </a:p>
          <a:p>
            <a:pPr lvl="1"/>
            <a:r>
              <a:rPr lang="ru-RU" dirty="0" smtClean="0">
                <a:solidFill>
                  <a:srgbClr val="FF0000"/>
                </a:solidFill>
              </a:rPr>
              <a:t>не допустимо значение </a:t>
            </a:r>
            <a:r>
              <a:rPr lang="en-US" i="1" dirty="0" smtClean="0">
                <a:solidFill>
                  <a:srgbClr val="2A00FF"/>
                </a:solidFill>
                <a:latin typeface="Consolas" pitchFamily="49" charset="0"/>
                <a:cs typeface="Consolas" pitchFamily="49" charset="0"/>
              </a:rPr>
              <a:t>"unbounded"</a:t>
            </a:r>
            <a:r>
              <a:rPr lang="en-US" dirty="0" smtClean="0"/>
              <a:t> </a:t>
            </a:r>
            <a:r>
              <a:rPr lang="ru-RU" dirty="0" smtClean="0">
                <a:solidFill>
                  <a:srgbClr val="FF0000"/>
                </a:solidFill>
              </a:rPr>
              <a:t>для атрибута </a:t>
            </a:r>
            <a:r>
              <a:rPr lang="en-US" sz="2900" dirty="0" err="1">
                <a:solidFill>
                  <a:srgbClr val="7F007F"/>
                </a:solidFill>
                <a:latin typeface="Consolas"/>
              </a:rPr>
              <a:t>maxOccurs</a:t>
            </a:r>
            <a:r>
              <a:rPr lang="en-US" sz="4000" dirty="0" smtClean="0"/>
              <a:t> </a:t>
            </a:r>
            <a:r>
              <a:rPr lang="ru-RU" dirty="0" smtClean="0">
                <a:solidFill>
                  <a:srgbClr val="FF0000"/>
                </a:solidFill>
              </a:rPr>
              <a:t>вложенных компонент</a:t>
            </a:r>
            <a:endParaRPr lang="ru-RU" dirty="0">
              <a:solidFill>
                <a:srgbClr val="FF0000"/>
              </a:solidFill>
            </a:endParaRPr>
          </a:p>
          <a:p>
            <a:r>
              <a:rPr lang="ru-RU" b="1" dirty="0" err="1" smtClean="0">
                <a:solidFill>
                  <a:srgbClr val="3F7F7F"/>
                </a:solidFill>
              </a:rPr>
              <a:t>group</a:t>
            </a:r>
            <a:endParaRPr lang="ru-RU" b="1" dirty="0" smtClean="0">
              <a:solidFill>
                <a:srgbClr val="3F7F7F"/>
              </a:solidFill>
            </a:endParaRPr>
          </a:p>
          <a:p>
            <a:pPr lvl="1"/>
            <a:r>
              <a:rPr lang="ru-RU" dirty="0" smtClean="0"/>
              <a:t>группирует элементы </a:t>
            </a:r>
            <a:r>
              <a:rPr lang="ru-RU" dirty="0"/>
              <a:t>для многократного </a:t>
            </a:r>
            <a:r>
              <a:rPr lang="ru-RU" dirty="0" smtClean="0"/>
              <a:t>использования</a:t>
            </a:r>
          </a:p>
          <a:p>
            <a:r>
              <a:rPr lang="ru-RU" b="1" dirty="0" err="1" smtClean="0">
                <a:solidFill>
                  <a:srgbClr val="3F7F7F"/>
                </a:solidFill>
              </a:rPr>
              <a:t>attribute</a:t>
            </a:r>
            <a:endParaRPr lang="ru-RU" b="1" dirty="0" smtClean="0">
              <a:solidFill>
                <a:srgbClr val="3F7F7F"/>
              </a:solidFill>
            </a:endParaRPr>
          </a:p>
          <a:p>
            <a:pPr lvl="1"/>
            <a:r>
              <a:rPr lang="ru-RU" dirty="0" smtClean="0"/>
              <a:t>определяет атрибут</a:t>
            </a:r>
          </a:p>
          <a:p>
            <a:pPr lvl="1"/>
            <a:r>
              <a:rPr lang="ru-RU" dirty="0" smtClean="0">
                <a:solidFill>
                  <a:srgbClr val="FF0000"/>
                </a:solidFill>
              </a:rPr>
              <a:t>должен располагаться последним</a:t>
            </a:r>
            <a:endParaRPr lang="ru-RU" dirty="0">
              <a:solidFill>
                <a:srgbClr val="FF0000"/>
              </a:solidFill>
            </a:endParaRP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92</a:t>
            </a:fld>
            <a:endParaRPr lang="ru-RU"/>
          </a:p>
        </p:txBody>
      </p:sp>
    </p:spTree>
    <p:extLst>
      <p:ext uri="{BB962C8B-B14F-4D97-AF65-F5344CB8AC3E}">
        <p14:creationId xmlns:p14="http://schemas.microsoft.com/office/powerpoint/2010/main" val="3784300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&lt;sequence&gt;</a:t>
            </a:r>
            <a:endParaRPr lang="uk-UA" dirty="0"/>
          </a:p>
        </p:txBody>
      </p:sp>
      <p:sp>
        <p:nvSpPr>
          <p:cNvPr id="3" name="Объект 2"/>
          <p:cNvSpPr>
            <a:spLocks noGrp="1"/>
          </p:cNvSpPr>
          <p:nvPr>
            <p:ph idx="1"/>
          </p:nvPr>
        </p:nvSpPr>
        <p:spPr>
          <a:xfrm>
            <a:off x="457200" y="1946250"/>
            <a:ext cx="8435280" cy="4525963"/>
          </a:xfrm>
        </p:spPr>
        <p:txBody>
          <a:bodyPr>
            <a:normAutofit fontScale="70000" lnSpcReduction="20000"/>
          </a:bodyPr>
          <a:lstStyle/>
          <a:p>
            <a:r>
              <a:rPr lang="ru-RU" dirty="0" smtClean="0"/>
              <a:t>Указывает, </a:t>
            </a:r>
            <a:r>
              <a:rPr lang="ru-RU" dirty="0"/>
              <a:t>что дочерние элементы должны появляться в </a:t>
            </a:r>
            <a:r>
              <a:rPr lang="ru-RU" dirty="0" smtClean="0"/>
              <a:t>указанной последовательности</a:t>
            </a:r>
            <a:r>
              <a:rPr lang="ru-RU" dirty="0"/>
              <a:t>. </a:t>
            </a:r>
            <a:endParaRPr lang="ru-RU" dirty="0" smtClean="0"/>
          </a:p>
          <a:p>
            <a:r>
              <a:rPr lang="ru-RU" dirty="0" smtClean="0"/>
              <a:t>Каждый </a:t>
            </a:r>
            <a:r>
              <a:rPr lang="ru-RU" dirty="0"/>
              <a:t>дочерний элемент может происходить от </a:t>
            </a:r>
            <a:r>
              <a:rPr lang="ru-RU" b="1" i="1" dirty="0">
                <a:solidFill>
                  <a:srgbClr val="2A00FF"/>
                </a:solidFill>
              </a:rPr>
              <a:t>0</a:t>
            </a:r>
            <a:r>
              <a:rPr lang="ru-RU" dirty="0"/>
              <a:t> до </a:t>
            </a:r>
            <a:r>
              <a:rPr lang="en-US" b="1" i="1" dirty="0" smtClean="0">
                <a:solidFill>
                  <a:srgbClr val="2A00FF"/>
                </a:solidFill>
              </a:rPr>
              <a:t>unbounded</a:t>
            </a:r>
            <a:r>
              <a:rPr lang="ru-RU" dirty="0" smtClean="0"/>
              <a:t> раз</a:t>
            </a:r>
          </a:p>
          <a:p>
            <a:r>
              <a:rPr lang="en-US" b="1" dirty="0"/>
              <a:t>Parent elements:</a:t>
            </a:r>
            <a:r>
              <a:rPr lang="en-US" dirty="0"/>
              <a:t> group, choice, sequence, </a:t>
            </a:r>
            <a:r>
              <a:rPr lang="en-US" dirty="0" err="1"/>
              <a:t>complexType</a:t>
            </a:r>
            <a:r>
              <a:rPr lang="en-US" dirty="0"/>
              <a:t>, restriction (both </a:t>
            </a:r>
            <a:r>
              <a:rPr lang="en-US" dirty="0" err="1"/>
              <a:t>simpleContent</a:t>
            </a:r>
            <a:r>
              <a:rPr lang="en-US" dirty="0"/>
              <a:t> and </a:t>
            </a:r>
            <a:r>
              <a:rPr lang="en-US" dirty="0" err="1"/>
              <a:t>complexContent</a:t>
            </a:r>
            <a:r>
              <a:rPr lang="en-US" dirty="0"/>
              <a:t>), extension (both </a:t>
            </a:r>
            <a:r>
              <a:rPr lang="en-US" dirty="0" err="1"/>
              <a:t>simpleContent</a:t>
            </a:r>
            <a:r>
              <a:rPr lang="en-US" dirty="0"/>
              <a:t> and </a:t>
            </a:r>
            <a:r>
              <a:rPr lang="en-US" dirty="0" err="1"/>
              <a:t>complexContent</a:t>
            </a:r>
            <a:r>
              <a:rPr lang="en-US" dirty="0" smtClean="0"/>
              <a:t>)</a:t>
            </a:r>
          </a:p>
          <a:p>
            <a:pPr marL="0" indent="0">
              <a:buNone/>
            </a:pPr>
            <a:r>
              <a:rPr lang="en-US" dirty="0">
                <a:solidFill>
                  <a:srgbClr val="008080"/>
                </a:solidFill>
                <a:latin typeface="Consolas"/>
              </a:rPr>
              <a:t>&lt;</a:t>
            </a:r>
            <a:r>
              <a:rPr lang="en-US" dirty="0">
                <a:solidFill>
                  <a:srgbClr val="3F7F7F"/>
                </a:solidFill>
                <a:latin typeface="Consolas"/>
              </a:rPr>
              <a:t>sequence </a:t>
            </a:r>
            <a:r>
              <a:rPr lang="en-US" dirty="0" smtClean="0">
                <a:solidFill>
                  <a:srgbClr val="7F007F"/>
                </a:solidFill>
                <a:latin typeface="Consolas"/>
              </a:rPr>
              <a:t>id</a:t>
            </a:r>
            <a:r>
              <a:rPr lang="en-US" dirty="0" smtClean="0">
                <a:solidFill>
                  <a:srgbClr val="000000"/>
                </a:solidFill>
                <a:latin typeface="Consolas"/>
              </a:rPr>
              <a:t>=</a:t>
            </a:r>
            <a:r>
              <a:rPr lang="en-US" i="1" dirty="0" smtClean="0">
                <a:solidFill>
                  <a:srgbClr val="2A00FF"/>
                </a:solidFill>
                <a:latin typeface="Consolas"/>
              </a:rPr>
              <a:t>ID </a:t>
            </a:r>
          </a:p>
          <a:p>
            <a:pPr marL="400050" lvl="1" indent="0">
              <a:buNone/>
            </a:pPr>
            <a:r>
              <a:rPr lang="en-US" sz="2900" dirty="0" err="1" smtClean="0">
                <a:solidFill>
                  <a:srgbClr val="7F007F"/>
                </a:solidFill>
                <a:latin typeface="Consolas"/>
              </a:rPr>
              <a:t>maxOccurs</a:t>
            </a:r>
            <a:r>
              <a:rPr lang="en-US" sz="2900" dirty="0" smtClean="0">
                <a:solidFill>
                  <a:srgbClr val="000000"/>
                </a:solidFill>
                <a:latin typeface="Consolas"/>
              </a:rPr>
              <a:t>=</a:t>
            </a:r>
            <a:r>
              <a:rPr lang="en-US" sz="2900" i="1" dirty="0" err="1" smtClean="0">
                <a:solidFill>
                  <a:srgbClr val="2A00FF"/>
                </a:solidFill>
                <a:latin typeface="Consolas"/>
              </a:rPr>
              <a:t>nonNegativeInteger</a:t>
            </a:r>
            <a:r>
              <a:rPr lang="en-US" sz="2900" dirty="0" smtClean="0"/>
              <a:t> | </a:t>
            </a:r>
            <a:r>
              <a:rPr lang="en-US" sz="2900" i="1" dirty="0" smtClean="0">
                <a:solidFill>
                  <a:srgbClr val="2A00FF"/>
                </a:solidFill>
                <a:latin typeface="Consolas"/>
              </a:rPr>
              <a:t>unbounded</a:t>
            </a:r>
          </a:p>
          <a:p>
            <a:pPr marL="400050" lvl="1" indent="0">
              <a:buNone/>
            </a:pPr>
            <a:r>
              <a:rPr lang="en-US" sz="2900" dirty="0" err="1" smtClean="0">
                <a:solidFill>
                  <a:srgbClr val="7F007F"/>
                </a:solidFill>
                <a:latin typeface="Consolas"/>
              </a:rPr>
              <a:t>minOccurs</a:t>
            </a:r>
            <a:r>
              <a:rPr lang="en-US" sz="2900" dirty="0" smtClean="0">
                <a:solidFill>
                  <a:srgbClr val="000000"/>
                </a:solidFill>
                <a:latin typeface="Consolas"/>
              </a:rPr>
              <a:t>=</a:t>
            </a:r>
            <a:r>
              <a:rPr lang="en-US" sz="2900" i="1" dirty="0" err="1" smtClean="0">
                <a:solidFill>
                  <a:srgbClr val="2A00FF"/>
                </a:solidFill>
                <a:latin typeface="Consolas"/>
              </a:rPr>
              <a:t>nonNegativeInteger</a:t>
            </a:r>
            <a:r>
              <a:rPr lang="en-US" sz="2900" i="1" dirty="0" smtClean="0">
                <a:solidFill>
                  <a:srgbClr val="2A00FF"/>
                </a:solidFill>
                <a:latin typeface="Consolas"/>
              </a:rPr>
              <a:t> </a:t>
            </a:r>
            <a:endParaRPr lang="en-US" sz="2900" i="1" dirty="0">
              <a:solidFill>
                <a:srgbClr val="2A00FF"/>
              </a:solidFill>
              <a:latin typeface="Consolas"/>
            </a:endParaRPr>
          </a:p>
          <a:p>
            <a:pPr marL="400050" lvl="1" indent="0">
              <a:buNone/>
            </a:pPr>
            <a:r>
              <a:rPr lang="en-US" sz="2900" dirty="0">
                <a:solidFill>
                  <a:srgbClr val="7F007F"/>
                </a:solidFill>
                <a:latin typeface="Consolas"/>
              </a:rPr>
              <a:t>any attributes</a:t>
            </a:r>
            <a:r>
              <a:rPr lang="en-US" sz="2900" dirty="0">
                <a:solidFill>
                  <a:srgbClr val="008080"/>
                </a:solidFill>
                <a:latin typeface="Consolas"/>
              </a:rPr>
              <a:t>&gt;</a:t>
            </a:r>
          </a:p>
          <a:p>
            <a:pPr marL="400050" lvl="1" indent="0">
              <a:buNone/>
            </a:pPr>
            <a:r>
              <a:rPr lang="en-US" sz="2900" dirty="0" smtClean="0">
                <a:solidFill>
                  <a:srgbClr val="000000"/>
                </a:solidFill>
                <a:latin typeface="Consolas"/>
              </a:rPr>
              <a:t>Content: (annotation</a:t>
            </a:r>
            <a:r>
              <a:rPr lang="en-US" sz="2900" dirty="0">
                <a:solidFill>
                  <a:srgbClr val="000000"/>
                </a:solidFill>
                <a:latin typeface="Consolas"/>
              </a:rPr>
              <a:t>?,(</a:t>
            </a:r>
            <a:r>
              <a:rPr lang="en-US" sz="2900" dirty="0" smtClean="0">
                <a:solidFill>
                  <a:srgbClr val="000000"/>
                </a:solidFill>
                <a:latin typeface="Consolas"/>
              </a:rPr>
              <a:t>element</a:t>
            </a:r>
            <a:r>
              <a:rPr lang="ru-RU" sz="2900" dirty="0" smtClean="0">
                <a:solidFill>
                  <a:srgbClr val="000000"/>
                </a:solidFill>
                <a:latin typeface="Consolas"/>
              </a:rPr>
              <a:t> </a:t>
            </a:r>
            <a:r>
              <a:rPr lang="en-US" sz="2900" dirty="0" smtClean="0">
                <a:solidFill>
                  <a:srgbClr val="000000"/>
                </a:solidFill>
                <a:latin typeface="Consolas"/>
              </a:rPr>
              <a:t>|</a:t>
            </a:r>
            <a:r>
              <a:rPr lang="ru-RU" sz="2900" dirty="0" smtClean="0">
                <a:solidFill>
                  <a:srgbClr val="000000"/>
                </a:solidFill>
                <a:latin typeface="Consolas"/>
              </a:rPr>
              <a:t> </a:t>
            </a:r>
            <a:r>
              <a:rPr lang="en-US" sz="2900" dirty="0" smtClean="0">
                <a:solidFill>
                  <a:srgbClr val="000000"/>
                </a:solidFill>
                <a:latin typeface="Consolas"/>
              </a:rPr>
              <a:t>group</a:t>
            </a:r>
            <a:r>
              <a:rPr lang="ru-RU" sz="2900" dirty="0" smtClean="0">
                <a:solidFill>
                  <a:srgbClr val="000000"/>
                </a:solidFill>
                <a:latin typeface="Consolas"/>
              </a:rPr>
              <a:t> </a:t>
            </a:r>
            <a:r>
              <a:rPr lang="en-US" sz="2900" dirty="0" smtClean="0">
                <a:solidFill>
                  <a:srgbClr val="000000"/>
                </a:solidFill>
                <a:latin typeface="Consolas"/>
              </a:rPr>
              <a:t>|</a:t>
            </a:r>
            <a:r>
              <a:rPr lang="ru-RU" sz="2900" dirty="0" smtClean="0">
                <a:solidFill>
                  <a:srgbClr val="000000"/>
                </a:solidFill>
                <a:latin typeface="Consolas"/>
              </a:rPr>
              <a:t> </a:t>
            </a:r>
            <a:r>
              <a:rPr lang="en-US" sz="2900" dirty="0" smtClean="0">
                <a:solidFill>
                  <a:srgbClr val="000000"/>
                </a:solidFill>
                <a:latin typeface="Consolas"/>
              </a:rPr>
              <a:t>choice</a:t>
            </a:r>
            <a:r>
              <a:rPr lang="ru-RU" sz="2900" dirty="0" smtClean="0">
                <a:solidFill>
                  <a:srgbClr val="000000"/>
                </a:solidFill>
                <a:latin typeface="Consolas"/>
              </a:rPr>
              <a:t> </a:t>
            </a:r>
            <a:r>
              <a:rPr lang="en-US" sz="2900" dirty="0" smtClean="0">
                <a:solidFill>
                  <a:srgbClr val="000000"/>
                </a:solidFill>
                <a:latin typeface="Consolas"/>
              </a:rPr>
              <a:t>|</a:t>
            </a:r>
            <a:r>
              <a:rPr lang="ru-RU" sz="2900" dirty="0" smtClean="0">
                <a:solidFill>
                  <a:srgbClr val="000000"/>
                </a:solidFill>
                <a:latin typeface="Consolas"/>
              </a:rPr>
              <a:t> </a:t>
            </a:r>
            <a:r>
              <a:rPr lang="en-US" sz="2900" dirty="0" smtClean="0">
                <a:solidFill>
                  <a:srgbClr val="000000"/>
                </a:solidFill>
                <a:latin typeface="Consolas"/>
              </a:rPr>
              <a:t>sequence</a:t>
            </a:r>
            <a:r>
              <a:rPr lang="ru-RU" sz="2900" dirty="0" smtClean="0">
                <a:solidFill>
                  <a:srgbClr val="000000"/>
                </a:solidFill>
                <a:latin typeface="Consolas"/>
              </a:rPr>
              <a:t> </a:t>
            </a:r>
            <a:r>
              <a:rPr lang="en-US" sz="2900" dirty="0" smtClean="0">
                <a:solidFill>
                  <a:srgbClr val="000000"/>
                </a:solidFill>
                <a:latin typeface="Consolas"/>
              </a:rPr>
              <a:t>|</a:t>
            </a:r>
            <a:r>
              <a:rPr lang="ru-RU" sz="2900" dirty="0" smtClean="0">
                <a:solidFill>
                  <a:srgbClr val="000000"/>
                </a:solidFill>
                <a:latin typeface="Consolas"/>
              </a:rPr>
              <a:t> </a:t>
            </a:r>
            <a:r>
              <a:rPr lang="en-US" sz="2900" dirty="0" smtClean="0">
                <a:solidFill>
                  <a:srgbClr val="000000"/>
                </a:solidFill>
                <a:latin typeface="Consolas"/>
              </a:rPr>
              <a:t>any</a:t>
            </a:r>
            <a:r>
              <a:rPr lang="en-US" sz="2900"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latin typeface="Consolas"/>
              </a:rPr>
              <a:t>sequence</a:t>
            </a:r>
            <a:r>
              <a:rPr lang="en-US" dirty="0">
                <a:solidFill>
                  <a:srgbClr val="008080"/>
                </a:solidFill>
                <a:latin typeface="Consolas"/>
              </a:rPr>
              <a:t>&gt;</a:t>
            </a:r>
            <a:r>
              <a:rPr lang="en-US" dirty="0">
                <a:solidFill>
                  <a:srgbClr val="000000"/>
                </a:solidFill>
                <a:latin typeface="Consolas"/>
              </a:rPr>
              <a:t> </a:t>
            </a:r>
          </a:p>
          <a:p>
            <a:endParaRPr lang="uk-UA" dirty="0"/>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93</a:t>
            </a:fld>
            <a:endParaRPr lang="ru-RU"/>
          </a:p>
        </p:txBody>
      </p:sp>
    </p:spTree>
    <p:extLst>
      <p:ext uri="{BB962C8B-B14F-4D97-AF65-F5344CB8AC3E}">
        <p14:creationId xmlns:p14="http://schemas.microsoft.com/office/powerpoint/2010/main" val="32375172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&lt;choice&gt;</a:t>
            </a:r>
            <a:endParaRPr lang="uk-UA" dirty="0"/>
          </a:p>
        </p:txBody>
      </p:sp>
      <p:sp>
        <p:nvSpPr>
          <p:cNvPr id="3" name="Объект 2"/>
          <p:cNvSpPr>
            <a:spLocks noGrp="1"/>
          </p:cNvSpPr>
          <p:nvPr>
            <p:ph idx="1"/>
          </p:nvPr>
        </p:nvSpPr>
        <p:spPr>
          <a:xfrm>
            <a:off x="457200" y="1946250"/>
            <a:ext cx="8435280" cy="4525963"/>
          </a:xfrm>
        </p:spPr>
        <p:txBody>
          <a:bodyPr>
            <a:normAutofit fontScale="77500" lnSpcReduction="20000"/>
          </a:bodyPr>
          <a:lstStyle/>
          <a:p>
            <a:r>
              <a:rPr lang="ru-RU" dirty="0"/>
              <a:t>Позволяет использовать только один из элементов, содержащихся в </a:t>
            </a:r>
            <a:r>
              <a:rPr lang="ru-RU" dirty="0" smtClean="0"/>
              <a:t>&lt;</a:t>
            </a:r>
            <a:r>
              <a:rPr lang="en-US" dirty="0" smtClean="0"/>
              <a:t>choice</a:t>
            </a:r>
            <a:r>
              <a:rPr lang="ru-RU" dirty="0" smtClean="0"/>
              <a:t>&gt;</a:t>
            </a:r>
          </a:p>
          <a:p>
            <a:r>
              <a:rPr lang="en-US" b="1" dirty="0"/>
              <a:t>Parent elements:</a:t>
            </a:r>
            <a:r>
              <a:rPr lang="en-US" dirty="0"/>
              <a:t> group, choice, sequence, </a:t>
            </a:r>
            <a:r>
              <a:rPr lang="en-US" dirty="0" err="1"/>
              <a:t>complexType</a:t>
            </a:r>
            <a:r>
              <a:rPr lang="en-US" dirty="0"/>
              <a:t>, restriction (both </a:t>
            </a:r>
            <a:r>
              <a:rPr lang="en-US" dirty="0" err="1"/>
              <a:t>simpleContent</a:t>
            </a:r>
            <a:r>
              <a:rPr lang="en-US" dirty="0"/>
              <a:t> and </a:t>
            </a:r>
            <a:r>
              <a:rPr lang="en-US" dirty="0" err="1"/>
              <a:t>complexContent</a:t>
            </a:r>
            <a:r>
              <a:rPr lang="en-US" dirty="0"/>
              <a:t>), extension (both </a:t>
            </a:r>
            <a:r>
              <a:rPr lang="en-US" dirty="0" err="1"/>
              <a:t>simpleContent</a:t>
            </a:r>
            <a:r>
              <a:rPr lang="en-US" dirty="0"/>
              <a:t> and </a:t>
            </a:r>
            <a:r>
              <a:rPr lang="en-US" dirty="0" err="1"/>
              <a:t>complexContent</a:t>
            </a:r>
            <a:r>
              <a:rPr lang="en-US" dirty="0"/>
              <a:t>)</a:t>
            </a:r>
            <a:endParaRPr lang="en-US" dirty="0" smtClean="0"/>
          </a:p>
          <a:p>
            <a:pPr marL="0" indent="0">
              <a:buNone/>
            </a:pPr>
            <a:r>
              <a:rPr lang="en-US" dirty="0">
                <a:solidFill>
                  <a:srgbClr val="008080"/>
                </a:solidFill>
                <a:latin typeface="Consolas"/>
              </a:rPr>
              <a:t>&lt;</a:t>
            </a:r>
            <a:r>
              <a:rPr lang="en-US" dirty="0">
                <a:solidFill>
                  <a:srgbClr val="3F7F7F"/>
                </a:solidFill>
                <a:latin typeface="Consolas"/>
              </a:rPr>
              <a:t>choice </a:t>
            </a:r>
            <a:r>
              <a:rPr lang="en-US" u="sng" dirty="0" smtClean="0">
                <a:solidFill>
                  <a:srgbClr val="7F007F"/>
                </a:solidFill>
                <a:latin typeface="Consolas"/>
              </a:rPr>
              <a:t>id</a:t>
            </a:r>
            <a:r>
              <a:rPr lang="en-US" u="sng" dirty="0" smtClean="0">
                <a:solidFill>
                  <a:srgbClr val="000000"/>
                </a:solidFill>
                <a:latin typeface="Consolas"/>
              </a:rPr>
              <a:t>=</a:t>
            </a:r>
            <a:r>
              <a:rPr lang="en-US" i="1" u="sng" dirty="0" smtClean="0">
                <a:solidFill>
                  <a:srgbClr val="2A00FF"/>
                </a:solidFill>
                <a:latin typeface="Consolas"/>
              </a:rPr>
              <a:t>ID </a:t>
            </a:r>
            <a:endParaRPr lang="en-US" i="1" u="sng" dirty="0">
              <a:solidFill>
                <a:srgbClr val="2A00FF"/>
              </a:solidFill>
              <a:latin typeface="Consolas"/>
            </a:endParaRPr>
          </a:p>
          <a:p>
            <a:pPr marL="400050" lvl="1" indent="0">
              <a:buNone/>
            </a:pPr>
            <a:r>
              <a:rPr lang="en-US" sz="3100" dirty="0" err="1" smtClean="0">
                <a:solidFill>
                  <a:srgbClr val="7F007F"/>
                </a:solidFill>
                <a:latin typeface="Consolas"/>
              </a:rPr>
              <a:t>maxOccurs</a:t>
            </a:r>
            <a:r>
              <a:rPr lang="en-US" sz="3100" dirty="0" smtClean="0">
                <a:solidFill>
                  <a:srgbClr val="000000"/>
                </a:solidFill>
                <a:latin typeface="Consolas"/>
              </a:rPr>
              <a:t>=</a:t>
            </a:r>
            <a:r>
              <a:rPr lang="en-US" sz="3100" i="1" dirty="0" err="1" smtClean="0">
                <a:solidFill>
                  <a:srgbClr val="2A00FF"/>
                </a:solidFill>
                <a:latin typeface="Consolas"/>
              </a:rPr>
              <a:t>nonNegativeInteger</a:t>
            </a:r>
            <a:r>
              <a:rPr lang="en-US" sz="3100" dirty="0"/>
              <a:t> | </a:t>
            </a:r>
            <a:r>
              <a:rPr lang="en-US" sz="3100" i="1" dirty="0" smtClean="0">
                <a:solidFill>
                  <a:srgbClr val="2A00FF"/>
                </a:solidFill>
                <a:latin typeface="Consolas"/>
              </a:rPr>
              <a:t>unbounded </a:t>
            </a:r>
            <a:endParaRPr lang="en-US" sz="3100" i="1" dirty="0">
              <a:solidFill>
                <a:srgbClr val="2A00FF"/>
              </a:solidFill>
              <a:latin typeface="Consolas"/>
            </a:endParaRPr>
          </a:p>
          <a:p>
            <a:pPr marL="400050" lvl="1" indent="0">
              <a:buNone/>
            </a:pPr>
            <a:r>
              <a:rPr lang="en-US" sz="3100" dirty="0" err="1" smtClean="0">
                <a:solidFill>
                  <a:srgbClr val="7F007F"/>
                </a:solidFill>
                <a:latin typeface="Consolas"/>
              </a:rPr>
              <a:t>minOccurs</a:t>
            </a:r>
            <a:r>
              <a:rPr lang="en-US" sz="3100" dirty="0" smtClean="0">
                <a:solidFill>
                  <a:srgbClr val="000000"/>
                </a:solidFill>
                <a:latin typeface="Consolas"/>
              </a:rPr>
              <a:t>=</a:t>
            </a:r>
            <a:r>
              <a:rPr lang="en-US" sz="3100" i="1" dirty="0" err="1" smtClean="0">
                <a:solidFill>
                  <a:srgbClr val="2A00FF"/>
                </a:solidFill>
                <a:latin typeface="Consolas"/>
              </a:rPr>
              <a:t>nonNegativeInteger</a:t>
            </a:r>
            <a:r>
              <a:rPr lang="ru-RU" sz="3100" i="1" dirty="0" smtClean="0">
                <a:solidFill>
                  <a:srgbClr val="2A00FF"/>
                </a:solidFill>
                <a:latin typeface="Consolas"/>
              </a:rPr>
              <a:t> </a:t>
            </a:r>
            <a:r>
              <a:rPr lang="en-US" sz="3100" dirty="0" smtClean="0">
                <a:solidFill>
                  <a:srgbClr val="7F007F"/>
                </a:solidFill>
                <a:latin typeface="Consolas"/>
              </a:rPr>
              <a:t>any </a:t>
            </a:r>
            <a:r>
              <a:rPr lang="en-US" sz="3100" dirty="0">
                <a:solidFill>
                  <a:srgbClr val="7F007F"/>
                </a:solidFill>
                <a:latin typeface="Consolas"/>
              </a:rPr>
              <a:t>attributes</a:t>
            </a:r>
            <a:r>
              <a:rPr lang="en-US" sz="3100" dirty="0">
                <a:solidFill>
                  <a:srgbClr val="008080"/>
                </a:solidFill>
                <a:latin typeface="Consolas"/>
              </a:rPr>
              <a:t>&gt;</a:t>
            </a:r>
          </a:p>
          <a:p>
            <a:pPr marL="400050" lvl="1" indent="0">
              <a:buNone/>
            </a:pPr>
            <a:r>
              <a:rPr lang="en-US" sz="3100" dirty="0">
                <a:solidFill>
                  <a:srgbClr val="000000"/>
                </a:solidFill>
                <a:latin typeface="Consolas"/>
              </a:rPr>
              <a:t>Content:</a:t>
            </a:r>
          </a:p>
          <a:p>
            <a:pPr marL="400050" lvl="1" indent="0">
              <a:buNone/>
            </a:pPr>
            <a:r>
              <a:rPr lang="en-US" sz="3100" dirty="0">
                <a:solidFill>
                  <a:srgbClr val="000000"/>
                </a:solidFill>
                <a:latin typeface="Consolas"/>
              </a:rPr>
              <a:t>(annotation?,(</a:t>
            </a:r>
            <a:r>
              <a:rPr lang="en-US" sz="3100" dirty="0" smtClean="0">
                <a:solidFill>
                  <a:srgbClr val="000000"/>
                </a:solidFill>
                <a:latin typeface="Consolas"/>
              </a:rPr>
              <a:t>element</a:t>
            </a:r>
            <a:r>
              <a:rPr lang="ru-RU" sz="3100" dirty="0" smtClean="0">
                <a:solidFill>
                  <a:srgbClr val="000000"/>
                </a:solidFill>
                <a:latin typeface="Consolas"/>
              </a:rPr>
              <a:t> </a:t>
            </a:r>
            <a:r>
              <a:rPr lang="en-US" sz="3100" dirty="0" smtClean="0">
                <a:solidFill>
                  <a:srgbClr val="000000"/>
                </a:solidFill>
                <a:latin typeface="Consolas"/>
              </a:rPr>
              <a:t>|</a:t>
            </a:r>
            <a:r>
              <a:rPr lang="ru-RU" sz="3100" dirty="0" smtClean="0">
                <a:solidFill>
                  <a:srgbClr val="000000"/>
                </a:solidFill>
                <a:latin typeface="Consolas"/>
              </a:rPr>
              <a:t> </a:t>
            </a:r>
            <a:r>
              <a:rPr lang="en-US" sz="3100" dirty="0" smtClean="0">
                <a:solidFill>
                  <a:srgbClr val="000000"/>
                </a:solidFill>
                <a:latin typeface="Consolas"/>
              </a:rPr>
              <a:t>group</a:t>
            </a:r>
            <a:r>
              <a:rPr lang="ru-RU" sz="3100" dirty="0" smtClean="0">
                <a:solidFill>
                  <a:srgbClr val="000000"/>
                </a:solidFill>
                <a:latin typeface="Consolas"/>
              </a:rPr>
              <a:t> </a:t>
            </a:r>
            <a:r>
              <a:rPr lang="en-US" sz="3100" dirty="0" smtClean="0">
                <a:solidFill>
                  <a:srgbClr val="000000"/>
                </a:solidFill>
                <a:latin typeface="Consolas"/>
              </a:rPr>
              <a:t>|</a:t>
            </a:r>
            <a:r>
              <a:rPr lang="ru-RU" sz="3100" dirty="0" smtClean="0">
                <a:solidFill>
                  <a:srgbClr val="000000"/>
                </a:solidFill>
                <a:latin typeface="Consolas"/>
              </a:rPr>
              <a:t> </a:t>
            </a:r>
            <a:r>
              <a:rPr lang="en-US" sz="3100" dirty="0" smtClean="0">
                <a:solidFill>
                  <a:srgbClr val="000000"/>
                </a:solidFill>
                <a:latin typeface="Consolas"/>
              </a:rPr>
              <a:t>choice</a:t>
            </a:r>
            <a:r>
              <a:rPr lang="ru-RU" sz="3100" dirty="0" smtClean="0">
                <a:solidFill>
                  <a:srgbClr val="000000"/>
                </a:solidFill>
                <a:latin typeface="Consolas"/>
              </a:rPr>
              <a:t> </a:t>
            </a:r>
            <a:r>
              <a:rPr lang="en-US" sz="3100" dirty="0" smtClean="0">
                <a:solidFill>
                  <a:srgbClr val="000000"/>
                </a:solidFill>
                <a:latin typeface="Consolas"/>
              </a:rPr>
              <a:t>|</a:t>
            </a:r>
            <a:r>
              <a:rPr lang="ru-RU" sz="3100" dirty="0" smtClean="0">
                <a:solidFill>
                  <a:srgbClr val="000000"/>
                </a:solidFill>
                <a:latin typeface="Consolas"/>
              </a:rPr>
              <a:t> </a:t>
            </a:r>
            <a:r>
              <a:rPr lang="en-US" sz="3100" dirty="0" smtClean="0">
                <a:solidFill>
                  <a:srgbClr val="000000"/>
                </a:solidFill>
                <a:latin typeface="Consolas"/>
              </a:rPr>
              <a:t>sequence</a:t>
            </a:r>
            <a:r>
              <a:rPr lang="ru-RU" sz="3100" dirty="0" smtClean="0">
                <a:solidFill>
                  <a:srgbClr val="000000"/>
                </a:solidFill>
                <a:latin typeface="Consolas"/>
              </a:rPr>
              <a:t> </a:t>
            </a:r>
            <a:r>
              <a:rPr lang="en-US" sz="3100" dirty="0" smtClean="0">
                <a:solidFill>
                  <a:srgbClr val="000000"/>
                </a:solidFill>
                <a:latin typeface="Consolas"/>
              </a:rPr>
              <a:t>|</a:t>
            </a:r>
            <a:r>
              <a:rPr lang="ru-RU" sz="3100" dirty="0" smtClean="0">
                <a:solidFill>
                  <a:srgbClr val="000000"/>
                </a:solidFill>
                <a:latin typeface="Consolas"/>
              </a:rPr>
              <a:t> </a:t>
            </a:r>
            <a:r>
              <a:rPr lang="en-US" sz="3100" dirty="0" smtClean="0">
                <a:solidFill>
                  <a:srgbClr val="000000"/>
                </a:solidFill>
                <a:latin typeface="Consolas"/>
              </a:rPr>
              <a:t>any</a:t>
            </a:r>
            <a:r>
              <a:rPr lang="en-US" sz="3100"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latin typeface="Consolas"/>
              </a:rPr>
              <a:t>choice</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94</a:t>
            </a:fld>
            <a:endParaRPr lang="ru-RU"/>
          </a:p>
        </p:txBody>
      </p:sp>
    </p:spTree>
    <p:extLst>
      <p:ext uri="{BB962C8B-B14F-4D97-AF65-F5344CB8AC3E}">
        <p14:creationId xmlns:p14="http://schemas.microsoft.com/office/powerpoint/2010/main" val="13641979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&lt;all&gt;</a:t>
            </a:r>
            <a:endParaRPr lang="uk-UA" dirty="0"/>
          </a:p>
        </p:txBody>
      </p:sp>
      <p:sp>
        <p:nvSpPr>
          <p:cNvPr id="3" name="Объект 2"/>
          <p:cNvSpPr>
            <a:spLocks noGrp="1"/>
          </p:cNvSpPr>
          <p:nvPr>
            <p:ph idx="1"/>
          </p:nvPr>
        </p:nvSpPr>
        <p:spPr/>
        <p:txBody>
          <a:bodyPr>
            <a:normAutofit fontScale="85000" lnSpcReduction="20000"/>
          </a:bodyPr>
          <a:lstStyle/>
          <a:p>
            <a:r>
              <a:rPr lang="ru-RU" dirty="0"/>
              <a:t>Указывает, что дочерние элементы могут появляться в любом порядке. </a:t>
            </a:r>
            <a:endParaRPr lang="ru-RU" dirty="0" smtClean="0"/>
          </a:p>
          <a:p>
            <a:r>
              <a:rPr lang="ru-RU" dirty="0" smtClean="0"/>
              <a:t>Каждый </a:t>
            </a:r>
            <a:r>
              <a:rPr lang="ru-RU" dirty="0"/>
              <a:t>дочерний элемент может </a:t>
            </a:r>
            <a:r>
              <a:rPr lang="ru-RU" dirty="0" smtClean="0"/>
              <a:t>повторяться </a:t>
            </a:r>
            <a:r>
              <a:rPr lang="ru-RU" b="1" i="1" dirty="0" smtClean="0">
                <a:solidFill>
                  <a:srgbClr val="2A00FF"/>
                </a:solidFill>
              </a:rPr>
              <a:t>0</a:t>
            </a:r>
            <a:r>
              <a:rPr lang="ru-RU" dirty="0" smtClean="0"/>
              <a:t> </a:t>
            </a:r>
            <a:r>
              <a:rPr lang="ru-RU" dirty="0"/>
              <a:t>или </a:t>
            </a:r>
            <a:r>
              <a:rPr lang="ru-RU" b="1" i="1" dirty="0">
                <a:solidFill>
                  <a:srgbClr val="2A00FF"/>
                </a:solidFill>
              </a:rPr>
              <a:t>1</a:t>
            </a:r>
            <a:r>
              <a:rPr lang="ru-RU" dirty="0"/>
              <a:t> </a:t>
            </a:r>
            <a:r>
              <a:rPr lang="ru-RU" dirty="0" smtClean="0"/>
              <a:t>раз</a:t>
            </a:r>
          </a:p>
          <a:p>
            <a:r>
              <a:rPr lang="en-US" b="1" dirty="0"/>
              <a:t>Parent elements:</a:t>
            </a:r>
            <a:r>
              <a:rPr lang="en-US" dirty="0"/>
              <a:t> group, </a:t>
            </a:r>
            <a:r>
              <a:rPr lang="en-US" dirty="0" err="1"/>
              <a:t>complexType</a:t>
            </a:r>
            <a:r>
              <a:rPr lang="en-US" dirty="0"/>
              <a:t>, restriction (both </a:t>
            </a:r>
            <a:r>
              <a:rPr lang="en-US" dirty="0" err="1"/>
              <a:t>simpleContent</a:t>
            </a:r>
            <a:r>
              <a:rPr lang="en-US" dirty="0"/>
              <a:t> and </a:t>
            </a:r>
            <a:r>
              <a:rPr lang="en-US" dirty="0" err="1"/>
              <a:t>complexContent</a:t>
            </a:r>
            <a:r>
              <a:rPr lang="en-US" dirty="0"/>
              <a:t>), extension (both </a:t>
            </a:r>
            <a:r>
              <a:rPr lang="en-US" dirty="0" err="1"/>
              <a:t>simpleContent</a:t>
            </a:r>
            <a:r>
              <a:rPr lang="en-US" dirty="0"/>
              <a:t> and </a:t>
            </a:r>
            <a:r>
              <a:rPr lang="en-US" dirty="0" err="1"/>
              <a:t>complexContent</a:t>
            </a:r>
            <a:r>
              <a:rPr lang="en-US" dirty="0"/>
              <a:t>)</a:t>
            </a:r>
            <a:endParaRPr lang="ru-RU" dirty="0" smtClean="0"/>
          </a:p>
          <a:p>
            <a:pPr marL="0" indent="0">
              <a:buNone/>
            </a:pPr>
            <a:r>
              <a:rPr lang="en-US" dirty="0">
                <a:solidFill>
                  <a:srgbClr val="008080"/>
                </a:solidFill>
                <a:latin typeface="Consolas"/>
              </a:rPr>
              <a:t>&lt;</a:t>
            </a:r>
            <a:r>
              <a:rPr lang="en-US" dirty="0">
                <a:solidFill>
                  <a:srgbClr val="3F7F7F"/>
                </a:solidFill>
                <a:latin typeface="Consolas"/>
              </a:rPr>
              <a:t>all </a:t>
            </a:r>
            <a:r>
              <a:rPr lang="en-US" dirty="0" smtClean="0">
                <a:solidFill>
                  <a:srgbClr val="7F007F"/>
                </a:solidFill>
                <a:latin typeface="Consolas"/>
              </a:rPr>
              <a:t>id</a:t>
            </a:r>
            <a:r>
              <a:rPr lang="en-US" dirty="0" smtClean="0">
                <a:solidFill>
                  <a:srgbClr val="000000"/>
                </a:solidFill>
                <a:latin typeface="Consolas"/>
              </a:rPr>
              <a:t>=</a:t>
            </a:r>
            <a:r>
              <a:rPr lang="en-US" i="1" dirty="0" smtClean="0">
                <a:solidFill>
                  <a:srgbClr val="2A00FF"/>
                </a:solidFill>
                <a:latin typeface="Consolas"/>
              </a:rPr>
              <a:t>ID </a:t>
            </a:r>
            <a:r>
              <a:rPr lang="en-US" sz="3100" dirty="0" err="1" smtClean="0">
                <a:solidFill>
                  <a:srgbClr val="7F007F"/>
                </a:solidFill>
                <a:latin typeface="Consolas"/>
              </a:rPr>
              <a:t>maxOccurs</a:t>
            </a:r>
            <a:r>
              <a:rPr lang="en-US" sz="3100" dirty="0" smtClean="0">
                <a:solidFill>
                  <a:srgbClr val="000000"/>
                </a:solidFill>
                <a:latin typeface="Consolas"/>
              </a:rPr>
              <a:t>=</a:t>
            </a:r>
            <a:r>
              <a:rPr lang="en-US" sz="3100" i="1" dirty="0" smtClean="0">
                <a:solidFill>
                  <a:srgbClr val="2A00FF"/>
                </a:solidFill>
                <a:latin typeface="Consolas"/>
              </a:rPr>
              <a:t>1 </a:t>
            </a:r>
            <a:r>
              <a:rPr lang="en-US" sz="3100" dirty="0" err="1" smtClean="0">
                <a:solidFill>
                  <a:srgbClr val="7F007F"/>
                </a:solidFill>
                <a:latin typeface="Consolas"/>
              </a:rPr>
              <a:t>minOccurs</a:t>
            </a:r>
            <a:r>
              <a:rPr lang="en-US" sz="3100" dirty="0" smtClean="0">
                <a:solidFill>
                  <a:srgbClr val="000000"/>
                </a:solidFill>
                <a:latin typeface="Consolas"/>
              </a:rPr>
              <a:t>=</a:t>
            </a:r>
            <a:r>
              <a:rPr lang="en-US" sz="3100" i="1" dirty="0" smtClean="0">
                <a:solidFill>
                  <a:srgbClr val="2A00FF"/>
                </a:solidFill>
                <a:latin typeface="Consolas"/>
              </a:rPr>
              <a:t>0</a:t>
            </a:r>
            <a:r>
              <a:rPr lang="ru-RU" dirty="0"/>
              <a:t> </a:t>
            </a:r>
            <a:r>
              <a:rPr lang="en-US" dirty="0"/>
              <a:t>|</a:t>
            </a:r>
            <a:r>
              <a:rPr lang="ru-RU" dirty="0"/>
              <a:t> </a:t>
            </a:r>
            <a:r>
              <a:rPr lang="en-US" sz="3100" i="1" dirty="0" smtClean="0">
                <a:solidFill>
                  <a:srgbClr val="2A00FF"/>
                </a:solidFill>
                <a:latin typeface="Consolas"/>
              </a:rPr>
              <a:t>1 </a:t>
            </a:r>
            <a:endParaRPr lang="en-US" sz="3100" i="1" dirty="0">
              <a:solidFill>
                <a:srgbClr val="2A00FF"/>
              </a:solidFill>
              <a:latin typeface="Consolas"/>
            </a:endParaRPr>
          </a:p>
          <a:p>
            <a:pPr marL="400050" lvl="1" indent="0">
              <a:buNone/>
            </a:pPr>
            <a:r>
              <a:rPr lang="en-US" sz="3100" dirty="0">
                <a:solidFill>
                  <a:srgbClr val="7F007F"/>
                </a:solidFill>
                <a:latin typeface="Consolas"/>
              </a:rPr>
              <a:t>any attributes</a:t>
            </a:r>
            <a:r>
              <a:rPr lang="en-US" sz="3100" dirty="0">
                <a:solidFill>
                  <a:srgbClr val="008080"/>
                </a:solidFill>
                <a:latin typeface="Consolas"/>
              </a:rPr>
              <a:t>&gt;</a:t>
            </a:r>
          </a:p>
          <a:p>
            <a:pPr marL="400050" lvl="1" indent="0">
              <a:buNone/>
            </a:pPr>
            <a:r>
              <a:rPr lang="en-US" sz="3100" dirty="0">
                <a:solidFill>
                  <a:srgbClr val="000000"/>
                </a:solidFill>
                <a:latin typeface="Consolas"/>
              </a:rPr>
              <a:t>Content</a:t>
            </a:r>
            <a:r>
              <a:rPr lang="en-US" sz="3100" dirty="0" smtClean="0">
                <a:solidFill>
                  <a:srgbClr val="000000"/>
                </a:solidFill>
                <a:latin typeface="Consolas"/>
              </a:rPr>
              <a:t>:</a:t>
            </a:r>
            <a:r>
              <a:rPr lang="ru-RU" sz="3100" dirty="0" smtClean="0">
                <a:solidFill>
                  <a:srgbClr val="000000"/>
                </a:solidFill>
                <a:latin typeface="Consolas"/>
              </a:rPr>
              <a:t> </a:t>
            </a:r>
            <a:r>
              <a:rPr lang="en-US" sz="3100" dirty="0" smtClean="0">
                <a:solidFill>
                  <a:srgbClr val="000000"/>
                </a:solidFill>
                <a:latin typeface="Consolas"/>
              </a:rPr>
              <a:t>(</a:t>
            </a:r>
            <a:r>
              <a:rPr lang="en-US" sz="3100" dirty="0" err="1">
                <a:solidFill>
                  <a:srgbClr val="000000"/>
                </a:solidFill>
                <a:latin typeface="Consolas"/>
              </a:rPr>
              <a:t>annotation?,element</a:t>
            </a:r>
            <a:r>
              <a:rPr lang="en-US" sz="3100"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latin typeface="Consolas"/>
              </a:rPr>
              <a:t>all</a:t>
            </a:r>
            <a:r>
              <a:rPr lang="en-US" dirty="0" smtClean="0">
                <a:solidFill>
                  <a:srgbClr val="008080"/>
                </a:solidFill>
                <a:latin typeface="Consolas"/>
              </a:rPr>
              <a:t>&gt;</a:t>
            </a:r>
            <a:endParaRPr lang="en-US" dirty="0">
              <a:solidFill>
                <a:srgbClr val="00000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95</a:t>
            </a:fld>
            <a:endParaRPr lang="ru-RU"/>
          </a:p>
        </p:txBody>
      </p:sp>
    </p:spTree>
    <p:extLst>
      <p:ext uri="{BB962C8B-B14F-4D97-AF65-F5344CB8AC3E}">
        <p14:creationId xmlns:p14="http://schemas.microsoft.com/office/powerpoint/2010/main" val="6644446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&lt;group&gt;</a:t>
            </a:r>
            <a:endParaRPr lang="uk-UA" dirty="0"/>
          </a:p>
        </p:txBody>
      </p:sp>
      <p:sp>
        <p:nvSpPr>
          <p:cNvPr id="3" name="Объект 2"/>
          <p:cNvSpPr>
            <a:spLocks noGrp="1"/>
          </p:cNvSpPr>
          <p:nvPr>
            <p:ph idx="1"/>
          </p:nvPr>
        </p:nvSpPr>
        <p:spPr/>
        <p:txBody>
          <a:bodyPr>
            <a:normAutofit fontScale="77500" lnSpcReduction="20000"/>
          </a:bodyPr>
          <a:lstStyle/>
          <a:p>
            <a:r>
              <a:rPr lang="ru-RU" dirty="0"/>
              <a:t>Определяет группу элементов, </a:t>
            </a:r>
            <a:r>
              <a:rPr lang="ru-RU" dirty="0" smtClean="0"/>
              <a:t>которая может многократно </a:t>
            </a:r>
            <a:r>
              <a:rPr lang="ru-RU" dirty="0"/>
              <a:t>использоваться в определениях сложных </a:t>
            </a:r>
            <a:r>
              <a:rPr lang="ru-RU" dirty="0" smtClean="0"/>
              <a:t>типов</a:t>
            </a:r>
          </a:p>
          <a:p>
            <a:r>
              <a:rPr lang="en-US" b="1" dirty="0"/>
              <a:t>Parent elements:</a:t>
            </a:r>
            <a:r>
              <a:rPr lang="en-US" dirty="0"/>
              <a:t> schema, choice, sequence, </a:t>
            </a:r>
            <a:r>
              <a:rPr lang="en-US" dirty="0" err="1"/>
              <a:t>complexType</a:t>
            </a:r>
            <a:r>
              <a:rPr lang="en-US" dirty="0"/>
              <a:t>, restriction (both </a:t>
            </a:r>
            <a:r>
              <a:rPr lang="en-US" dirty="0" err="1"/>
              <a:t>simpleContent</a:t>
            </a:r>
            <a:r>
              <a:rPr lang="en-US" dirty="0"/>
              <a:t> and </a:t>
            </a:r>
            <a:r>
              <a:rPr lang="en-US" dirty="0" err="1"/>
              <a:t>complexContent</a:t>
            </a:r>
            <a:r>
              <a:rPr lang="en-US" dirty="0"/>
              <a:t>), extension (both </a:t>
            </a:r>
            <a:r>
              <a:rPr lang="en-US" dirty="0" err="1"/>
              <a:t>simpleContent</a:t>
            </a:r>
            <a:r>
              <a:rPr lang="en-US" dirty="0"/>
              <a:t> and </a:t>
            </a:r>
            <a:r>
              <a:rPr lang="en-US" dirty="0" err="1"/>
              <a:t>complexContent</a:t>
            </a:r>
            <a:r>
              <a:rPr lang="en-US" dirty="0"/>
              <a:t>)</a:t>
            </a:r>
          </a:p>
          <a:p>
            <a:pPr marL="0" indent="0">
              <a:buNone/>
            </a:pPr>
            <a:r>
              <a:rPr lang="en-US" dirty="0">
                <a:solidFill>
                  <a:srgbClr val="008080"/>
                </a:solidFill>
                <a:latin typeface="Consolas"/>
              </a:rPr>
              <a:t>&lt;</a:t>
            </a:r>
            <a:r>
              <a:rPr lang="en-US" dirty="0">
                <a:solidFill>
                  <a:srgbClr val="3F7F7F"/>
                </a:solidFill>
                <a:latin typeface="Consolas"/>
              </a:rPr>
              <a:t>group </a:t>
            </a:r>
            <a:r>
              <a:rPr lang="en-US" dirty="0">
                <a:solidFill>
                  <a:srgbClr val="7F007F"/>
                </a:solidFill>
                <a:latin typeface="Consolas"/>
              </a:rPr>
              <a:t>id</a:t>
            </a:r>
            <a:r>
              <a:rPr lang="en-US" dirty="0">
                <a:solidFill>
                  <a:srgbClr val="000000"/>
                </a:solidFill>
                <a:latin typeface="Consolas"/>
              </a:rPr>
              <a:t>=</a:t>
            </a:r>
            <a:r>
              <a:rPr lang="en-US" i="1" dirty="0">
                <a:solidFill>
                  <a:srgbClr val="2A00FF"/>
                </a:solidFill>
                <a:latin typeface="Consolas"/>
              </a:rPr>
              <a:t>ID </a:t>
            </a:r>
            <a:r>
              <a:rPr lang="en-US" dirty="0" smtClean="0">
                <a:solidFill>
                  <a:srgbClr val="7F007F"/>
                </a:solidFill>
                <a:latin typeface="Consolas"/>
              </a:rPr>
              <a:t>name</a:t>
            </a:r>
            <a:r>
              <a:rPr lang="en-US" dirty="0" smtClean="0">
                <a:solidFill>
                  <a:srgbClr val="000000"/>
                </a:solidFill>
                <a:latin typeface="Consolas"/>
              </a:rPr>
              <a:t>=</a:t>
            </a:r>
            <a:r>
              <a:rPr lang="en-US" i="1" dirty="0" err="1" smtClean="0">
                <a:solidFill>
                  <a:srgbClr val="2A00FF"/>
                </a:solidFill>
                <a:latin typeface="Consolas"/>
              </a:rPr>
              <a:t>NCName</a:t>
            </a:r>
            <a:r>
              <a:rPr lang="en-US" i="1" dirty="0" smtClean="0">
                <a:solidFill>
                  <a:srgbClr val="2A00FF"/>
                </a:solidFill>
                <a:latin typeface="Consolas"/>
              </a:rPr>
              <a:t> </a:t>
            </a:r>
            <a:r>
              <a:rPr lang="en-US" sz="3100" dirty="0" smtClean="0">
                <a:solidFill>
                  <a:srgbClr val="7F007F"/>
                </a:solidFill>
                <a:latin typeface="Consolas"/>
              </a:rPr>
              <a:t>ref</a:t>
            </a:r>
            <a:r>
              <a:rPr lang="en-US" sz="3100" dirty="0" smtClean="0">
                <a:solidFill>
                  <a:srgbClr val="000000"/>
                </a:solidFill>
                <a:latin typeface="Consolas"/>
              </a:rPr>
              <a:t>=</a:t>
            </a:r>
            <a:r>
              <a:rPr lang="en-US" sz="3100" i="1" dirty="0" err="1" smtClean="0">
                <a:solidFill>
                  <a:srgbClr val="2A00FF"/>
                </a:solidFill>
                <a:latin typeface="Consolas"/>
              </a:rPr>
              <a:t>QName</a:t>
            </a:r>
            <a:r>
              <a:rPr lang="en-US" sz="3100" i="1" dirty="0" smtClean="0">
                <a:solidFill>
                  <a:srgbClr val="2A00FF"/>
                </a:solidFill>
                <a:latin typeface="Consolas"/>
              </a:rPr>
              <a:t> </a:t>
            </a:r>
            <a:endParaRPr lang="en-US" sz="3100" i="1" dirty="0">
              <a:solidFill>
                <a:srgbClr val="2A00FF"/>
              </a:solidFill>
              <a:latin typeface="Consolas"/>
            </a:endParaRPr>
          </a:p>
          <a:p>
            <a:pPr marL="400050" lvl="1" indent="0">
              <a:buNone/>
            </a:pPr>
            <a:r>
              <a:rPr lang="en-US" sz="3100" dirty="0" err="1" smtClean="0">
                <a:solidFill>
                  <a:srgbClr val="7F007F"/>
                </a:solidFill>
                <a:latin typeface="Consolas"/>
              </a:rPr>
              <a:t>maxOccurs</a:t>
            </a:r>
            <a:r>
              <a:rPr lang="en-US" sz="3100" dirty="0" smtClean="0">
                <a:solidFill>
                  <a:srgbClr val="000000"/>
                </a:solidFill>
                <a:latin typeface="Consolas"/>
              </a:rPr>
              <a:t>=</a:t>
            </a:r>
            <a:r>
              <a:rPr lang="en-US" sz="3100" i="1" dirty="0" err="1" smtClean="0">
                <a:solidFill>
                  <a:srgbClr val="2A00FF"/>
                </a:solidFill>
                <a:latin typeface="Consolas"/>
              </a:rPr>
              <a:t>nonNegativeInteger</a:t>
            </a:r>
            <a:r>
              <a:rPr lang="ru-RU" dirty="0"/>
              <a:t> </a:t>
            </a:r>
            <a:r>
              <a:rPr lang="en-US" dirty="0"/>
              <a:t>|</a:t>
            </a:r>
            <a:r>
              <a:rPr lang="ru-RU" dirty="0"/>
              <a:t> </a:t>
            </a:r>
            <a:r>
              <a:rPr lang="en-US" sz="3100" i="1" dirty="0" smtClean="0">
                <a:solidFill>
                  <a:srgbClr val="2A00FF"/>
                </a:solidFill>
                <a:latin typeface="Consolas"/>
              </a:rPr>
              <a:t>unbounded</a:t>
            </a:r>
            <a:endParaRPr lang="en-US" sz="3100" i="1" dirty="0">
              <a:solidFill>
                <a:srgbClr val="2A00FF"/>
              </a:solidFill>
              <a:latin typeface="Consolas"/>
            </a:endParaRPr>
          </a:p>
          <a:p>
            <a:pPr marL="400050" lvl="1" indent="0">
              <a:buNone/>
            </a:pPr>
            <a:r>
              <a:rPr lang="en-US" sz="3100" dirty="0" err="1">
                <a:solidFill>
                  <a:srgbClr val="7F007F"/>
                </a:solidFill>
                <a:latin typeface="Consolas"/>
              </a:rPr>
              <a:t>minOccurs</a:t>
            </a:r>
            <a:r>
              <a:rPr lang="en-US" sz="3100" dirty="0">
                <a:solidFill>
                  <a:srgbClr val="000000"/>
                </a:solidFill>
                <a:latin typeface="Consolas"/>
              </a:rPr>
              <a:t>=</a:t>
            </a:r>
            <a:r>
              <a:rPr lang="en-US" sz="3100" i="1" dirty="0" err="1">
                <a:solidFill>
                  <a:srgbClr val="2A00FF"/>
                </a:solidFill>
                <a:latin typeface="Consolas"/>
              </a:rPr>
              <a:t>nonNegativeInteger</a:t>
            </a:r>
            <a:r>
              <a:rPr lang="en-US" sz="3100" i="1" dirty="0">
                <a:solidFill>
                  <a:srgbClr val="2A00FF"/>
                </a:solidFill>
                <a:latin typeface="Consolas"/>
              </a:rPr>
              <a:t> </a:t>
            </a:r>
            <a:r>
              <a:rPr lang="en-US" sz="3100" i="1" dirty="0">
                <a:solidFill>
                  <a:srgbClr val="7F007F"/>
                </a:solidFill>
                <a:latin typeface="Consolas"/>
              </a:rPr>
              <a:t>any attributes</a:t>
            </a:r>
            <a:r>
              <a:rPr lang="en-US" sz="3100" i="1" dirty="0">
                <a:solidFill>
                  <a:srgbClr val="008080"/>
                </a:solidFill>
                <a:latin typeface="Consolas"/>
              </a:rPr>
              <a:t>&gt;</a:t>
            </a:r>
          </a:p>
          <a:p>
            <a:pPr marL="400050" lvl="1" indent="0">
              <a:buNone/>
            </a:pPr>
            <a:r>
              <a:rPr lang="en-US" sz="3100" dirty="0">
                <a:solidFill>
                  <a:srgbClr val="000000"/>
                </a:solidFill>
                <a:latin typeface="Consolas"/>
              </a:rPr>
              <a:t>Content: (annotation?,(</a:t>
            </a:r>
            <a:r>
              <a:rPr lang="en-US" sz="3100" dirty="0" err="1">
                <a:solidFill>
                  <a:srgbClr val="000000"/>
                </a:solidFill>
                <a:latin typeface="Consolas"/>
              </a:rPr>
              <a:t>all|choice|sequence</a:t>
            </a:r>
            <a:r>
              <a:rPr lang="en-US" sz="3100"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latin typeface="Consolas"/>
              </a:rPr>
              <a:t>group</a:t>
            </a:r>
            <a:r>
              <a:rPr lang="en-US" dirty="0" smtClean="0">
                <a:solidFill>
                  <a:srgbClr val="008080"/>
                </a:solidFill>
                <a:latin typeface="Consolas"/>
              </a:rPr>
              <a:t>&gt;</a:t>
            </a:r>
            <a:endParaRPr lang="en-US" dirty="0">
              <a:solidFill>
                <a:srgbClr val="008080"/>
              </a:solidFill>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96</a:t>
            </a:fld>
            <a:endParaRPr lang="ru-RU"/>
          </a:p>
        </p:txBody>
      </p:sp>
    </p:spTree>
    <p:extLst>
      <p:ext uri="{BB962C8B-B14F-4D97-AF65-F5344CB8AC3E}">
        <p14:creationId xmlns:p14="http://schemas.microsoft.com/office/powerpoint/2010/main" val="15478587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Простые типы</a:t>
            </a:r>
            <a:endParaRPr lang="ru-RU" dirty="0"/>
          </a:p>
        </p:txBody>
      </p:sp>
      <p:sp>
        <p:nvSpPr>
          <p:cNvPr id="3" name="Content Placeholder 2"/>
          <p:cNvSpPr>
            <a:spLocks noGrp="1"/>
          </p:cNvSpPr>
          <p:nvPr>
            <p:ph idx="1"/>
          </p:nvPr>
        </p:nvSpPr>
        <p:spPr/>
        <p:txBody>
          <a:bodyPr>
            <a:normAutofit/>
          </a:bodyPr>
          <a:lstStyle/>
          <a:p>
            <a:r>
              <a:rPr lang="ru-RU" dirty="0" smtClean="0"/>
              <a:t>Можно определить </a:t>
            </a:r>
            <a:r>
              <a:rPr lang="ru-RU" dirty="0"/>
              <a:t>новые </a:t>
            </a:r>
            <a:r>
              <a:rPr lang="ru-RU" dirty="0" smtClean="0"/>
              <a:t>простые </a:t>
            </a:r>
            <a:r>
              <a:rPr lang="ru-RU" dirty="0"/>
              <a:t>типы </a:t>
            </a:r>
            <a:r>
              <a:rPr lang="ru-RU" dirty="0" smtClean="0"/>
              <a:t>данных за счет</a:t>
            </a:r>
            <a:r>
              <a:rPr lang="en-US" dirty="0" smtClean="0"/>
              <a:t>:</a:t>
            </a:r>
          </a:p>
          <a:p>
            <a:pPr lvl="1"/>
            <a:r>
              <a:rPr lang="ru-RU" dirty="0" smtClean="0"/>
              <a:t>Сужени</a:t>
            </a:r>
            <a:r>
              <a:rPr lang="ru-RU" dirty="0"/>
              <a:t>я</a:t>
            </a:r>
            <a:r>
              <a:rPr lang="en-US" dirty="0" smtClean="0"/>
              <a:t> (</a:t>
            </a:r>
            <a:r>
              <a:rPr lang="en-US" dirty="0">
                <a:solidFill>
                  <a:srgbClr val="3F7F7F"/>
                </a:solidFill>
                <a:latin typeface="Consolas"/>
              </a:rPr>
              <a:t>restriction</a:t>
            </a:r>
            <a:r>
              <a:rPr lang="en-US" dirty="0" smtClean="0"/>
              <a:t>)</a:t>
            </a:r>
            <a:endParaRPr lang="ru-RU" dirty="0" smtClean="0"/>
          </a:p>
          <a:p>
            <a:pPr lvl="1"/>
            <a:r>
              <a:rPr lang="ru-RU" dirty="0" smtClean="0"/>
              <a:t>Список (</a:t>
            </a:r>
            <a:r>
              <a:rPr lang="en-US" dirty="0">
                <a:solidFill>
                  <a:srgbClr val="3F7F7F"/>
                </a:solidFill>
                <a:latin typeface="Consolas"/>
              </a:rPr>
              <a:t>list</a:t>
            </a:r>
            <a:r>
              <a:rPr lang="en-US" dirty="0" smtClean="0"/>
              <a:t>)</a:t>
            </a:r>
            <a:endParaRPr lang="ru-RU" dirty="0" smtClean="0"/>
          </a:p>
          <a:p>
            <a:pPr lvl="1"/>
            <a:r>
              <a:rPr lang="ru-RU" dirty="0" smtClean="0"/>
              <a:t>Объединение (</a:t>
            </a:r>
            <a:r>
              <a:rPr lang="en-US" dirty="0">
                <a:solidFill>
                  <a:srgbClr val="3F7F7F"/>
                </a:solidFill>
                <a:latin typeface="Consolas"/>
              </a:rPr>
              <a:t>union</a:t>
            </a:r>
            <a:r>
              <a:rPr lang="en-US" dirty="0"/>
              <a:t>)</a:t>
            </a:r>
            <a:endParaRPr lang="ru-RU" dirty="0" smtClean="0"/>
          </a:p>
          <a:p>
            <a:pPr marL="400050" lvl="1" indent="0">
              <a:buNone/>
            </a:pPr>
            <a:r>
              <a:rPr lang="en-US" dirty="0">
                <a:solidFill>
                  <a:srgbClr val="008080"/>
                </a:solidFill>
                <a:latin typeface="Consolas"/>
              </a:rPr>
              <a:t>&lt;</a:t>
            </a:r>
            <a:r>
              <a:rPr lang="en-US" dirty="0" err="1">
                <a:solidFill>
                  <a:srgbClr val="3F7F7F"/>
                </a:solidFill>
                <a:latin typeface="Consolas"/>
              </a:rPr>
              <a:t>simpleType</a:t>
            </a:r>
            <a:r>
              <a:rPr lang="en-US" dirty="0">
                <a:solidFill>
                  <a:srgbClr val="3F7F7F"/>
                </a:solidFill>
                <a:latin typeface="Consolas"/>
              </a:rPr>
              <a:t> </a:t>
            </a:r>
            <a:r>
              <a:rPr lang="en-US" dirty="0">
                <a:solidFill>
                  <a:srgbClr val="7F007F"/>
                </a:solidFill>
                <a:latin typeface="Consolas"/>
              </a:rPr>
              <a:t>name</a:t>
            </a:r>
            <a:r>
              <a:rPr lang="en-US" dirty="0" smtClean="0">
                <a:solidFill>
                  <a:srgbClr val="000000"/>
                </a:solidFill>
                <a:latin typeface="Consolas"/>
              </a:rPr>
              <a:t>=</a:t>
            </a:r>
            <a:r>
              <a:rPr lang="en-US" i="1" dirty="0" smtClean="0">
                <a:solidFill>
                  <a:srgbClr val="2A00FF"/>
                </a:solidFill>
                <a:latin typeface="Consolas"/>
              </a:rPr>
              <a:t>"</a:t>
            </a:r>
            <a:r>
              <a:rPr lang="ru-RU" i="1" dirty="0" err="1" smtClean="0">
                <a:solidFill>
                  <a:srgbClr val="2A00FF"/>
                </a:solidFill>
                <a:latin typeface="Consolas"/>
              </a:rPr>
              <a:t>имя_типа</a:t>
            </a:r>
            <a:r>
              <a:rPr lang="en-US" i="1" dirty="0" smtClean="0">
                <a:solidFill>
                  <a:srgbClr val="2A00FF"/>
                </a:solidFill>
                <a:latin typeface="Consolas"/>
              </a:rPr>
              <a:t>"</a:t>
            </a:r>
            <a:r>
              <a:rPr lang="en-US" i="1" dirty="0" smtClean="0">
                <a:solidFill>
                  <a:srgbClr val="008080"/>
                </a:solidFill>
                <a:latin typeface="Consolas"/>
              </a:rPr>
              <a:t>&gt;</a:t>
            </a:r>
            <a:endParaRPr lang="en-US" i="1" dirty="0">
              <a:solidFill>
                <a:srgbClr val="008080"/>
              </a:solidFill>
              <a:latin typeface="Consolas"/>
            </a:endParaRPr>
          </a:p>
          <a:p>
            <a:pPr marL="400050" lvl="1" indent="0">
              <a:buNone/>
            </a:pPr>
            <a:r>
              <a:rPr lang="en-US" dirty="0" smtClean="0">
                <a:solidFill>
                  <a:srgbClr val="008080"/>
                </a:solidFill>
                <a:latin typeface="Consolas"/>
              </a:rPr>
              <a:t> 	</a:t>
            </a:r>
            <a:r>
              <a:rPr lang="ru-RU" dirty="0" smtClean="0">
                <a:latin typeface="Consolas"/>
              </a:rPr>
              <a:t>Определение типа</a:t>
            </a:r>
            <a:endParaRPr lang="en-US" dirty="0" smtClean="0">
              <a:latin typeface="Consolas"/>
            </a:endParaRPr>
          </a:p>
          <a:p>
            <a:pPr marL="400050" lvl="1" indent="0">
              <a:buNone/>
            </a:pPr>
            <a:r>
              <a:rPr lang="en-US" dirty="0" smtClean="0">
                <a:solidFill>
                  <a:srgbClr val="008080"/>
                </a:solidFill>
                <a:latin typeface="Consolas"/>
              </a:rPr>
              <a:t>&lt;/</a:t>
            </a:r>
            <a:r>
              <a:rPr lang="en-US" dirty="0" err="1">
                <a:solidFill>
                  <a:srgbClr val="3F7F7F"/>
                </a:solidFill>
                <a:latin typeface="Consolas"/>
              </a:rPr>
              <a:t>simpleType</a:t>
            </a:r>
            <a:r>
              <a:rPr lang="en-US" dirty="0">
                <a:solidFill>
                  <a:srgbClr val="008080"/>
                </a:solidFill>
                <a:latin typeface="Consolas"/>
              </a:rPr>
              <a:t>&gt;</a:t>
            </a:r>
          </a:p>
        </p:txBody>
      </p:sp>
      <p:sp>
        <p:nvSpPr>
          <p:cNvPr id="4" name="Footer Placeholder 3"/>
          <p:cNvSpPr>
            <a:spLocks noGrp="1"/>
          </p:cNvSpPr>
          <p:nvPr>
            <p:ph type="ftr" sz="quarter" idx="11"/>
          </p:nvPr>
        </p:nvSpPr>
        <p:spPr/>
        <p:txBody>
          <a:bodyPr/>
          <a:lstStyle/>
          <a:p>
            <a:r>
              <a:rPr lang="ru-RU" smtClean="0"/>
              <a:t>Мищеряков Ю.В. доц. каф. СТ</a:t>
            </a:r>
            <a:endParaRPr lang="ru-RU"/>
          </a:p>
        </p:txBody>
      </p:sp>
      <p:sp>
        <p:nvSpPr>
          <p:cNvPr id="5" name="Slide Number Placeholder 4"/>
          <p:cNvSpPr>
            <a:spLocks noGrp="1"/>
          </p:cNvSpPr>
          <p:nvPr>
            <p:ph type="sldNum" sz="quarter" idx="12"/>
          </p:nvPr>
        </p:nvSpPr>
        <p:spPr/>
        <p:txBody>
          <a:bodyPr/>
          <a:lstStyle/>
          <a:p>
            <a:fld id="{C6690285-930E-402B-82BF-951CF32E4894}" type="slidenum">
              <a:rPr lang="ru-RU" smtClean="0"/>
              <a:t>97</a:t>
            </a:fld>
            <a:endParaRPr lang="ru-RU"/>
          </a:p>
        </p:txBody>
      </p:sp>
    </p:spTree>
    <p:extLst>
      <p:ext uri="{BB962C8B-B14F-4D97-AF65-F5344CB8AC3E}">
        <p14:creationId xmlns:p14="http://schemas.microsoft.com/office/powerpoint/2010/main" val="12502231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Ограничения</a:t>
            </a:r>
            <a:endParaRPr lang="uk-UA" dirty="0"/>
          </a:p>
        </p:txBody>
      </p:sp>
      <p:sp>
        <p:nvSpPr>
          <p:cNvPr id="3" name="Объект 2"/>
          <p:cNvSpPr>
            <a:spLocks noGrp="1"/>
          </p:cNvSpPr>
          <p:nvPr>
            <p:ph idx="1"/>
          </p:nvPr>
        </p:nvSpPr>
        <p:spPr/>
        <p:txBody>
          <a:bodyPr>
            <a:normAutofit fontScale="55000" lnSpcReduction="20000"/>
          </a:bodyPr>
          <a:lstStyle/>
          <a:p>
            <a:r>
              <a:rPr lang="uk-UA" dirty="0" err="1"/>
              <a:t>Определяет</a:t>
            </a:r>
            <a:r>
              <a:rPr lang="uk-UA" dirty="0"/>
              <a:t> </a:t>
            </a:r>
            <a:r>
              <a:rPr lang="uk-UA" dirty="0" err="1"/>
              <a:t>ограничения</a:t>
            </a:r>
            <a:r>
              <a:rPr lang="uk-UA" dirty="0"/>
              <a:t> на </a:t>
            </a:r>
            <a:r>
              <a:rPr lang="en-US" dirty="0" err="1">
                <a:solidFill>
                  <a:srgbClr val="2A00FF"/>
                </a:solidFill>
              </a:rPr>
              <a:t>simpleType</a:t>
            </a:r>
            <a:r>
              <a:rPr lang="en-US" dirty="0"/>
              <a:t>, </a:t>
            </a:r>
            <a:r>
              <a:rPr lang="en-US" dirty="0" err="1">
                <a:solidFill>
                  <a:srgbClr val="2A00FF"/>
                </a:solidFill>
              </a:rPr>
              <a:t>simpleContent</a:t>
            </a:r>
            <a:r>
              <a:rPr lang="en-US" dirty="0">
                <a:solidFill>
                  <a:srgbClr val="2A00FF"/>
                </a:solidFill>
              </a:rPr>
              <a:t> </a:t>
            </a:r>
            <a:r>
              <a:rPr lang="uk-UA" dirty="0" err="1"/>
              <a:t>или</a:t>
            </a:r>
            <a:r>
              <a:rPr lang="uk-UA" dirty="0"/>
              <a:t> </a:t>
            </a:r>
            <a:r>
              <a:rPr lang="en-US" dirty="0" err="1" smtClean="0">
                <a:solidFill>
                  <a:srgbClr val="2A00FF"/>
                </a:solidFill>
              </a:rPr>
              <a:t>complexContent</a:t>
            </a:r>
            <a:endParaRPr lang="ru-RU" dirty="0" smtClean="0">
              <a:solidFill>
                <a:srgbClr val="2A00FF"/>
              </a:solidFill>
            </a:endParaRPr>
          </a:p>
          <a:p>
            <a:r>
              <a:rPr lang="fr-FR" b="1" dirty="0"/>
              <a:t>Parent elements:</a:t>
            </a:r>
            <a:r>
              <a:rPr lang="fr-FR" dirty="0"/>
              <a:t> simpleType, simpleContent, </a:t>
            </a:r>
            <a:r>
              <a:rPr lang="fr-FR" dirty="0" smtClean="0"/>
              <a:t>complexContent</a:t>
            </a:r>
            <a:endParaRPr lang="ru-RU" dirty="0" smtClean="0"/>
          </a:p>
          <a:p>
            <a:pPr marL="0" indent="0">
              <a:buNone/>
            </a:pPr>
            <a:r>
              <a:rPr lang="en-US" dirty="0">
                <a:solidFill>
                  <a:srgbClr val="008080"/>
                </a:solidFill>
                <a:latin typeface="Consolas"/>
              </a:rPr>
              <a:t>&lt;</a:t>
            </a:r>
            <a:r>
              <a:rPr lang="en-US" dirty="0">
                <a:solidFill>
                  <a:srgbClr val="3F7F7F"/>
                </a:solidFill>
                <a:highlight>
                  <a:srgbClr val="D4D4D4"/>
                </a:highlight>
                <a:latin typeface="Consolas"/>
              </a:rPr>
              <a:t>restriction </a:t>
            </a:r>
            <a:r>
              <a:rPr lang="en-US" u="sng" dirty="0">
                <a:solidFill>
                  <a:srgbClr val="7F007F"/>
                </a:solidFill>
                <a:highlight>
                  <a:srgbClr val="D4D4D4"/>
                </a:highlight>
                <a:latin typeface="Consolas"/>
              </a:rPr>
              <a:t>id</a:t>
            </a:r>
            <a:r>
              <a:rPr lang="en-US" u="sng" dirty="0">
                <a:solidFill>
                  <a:srgbClr val="000000"/>
                </a:solidFill>
                <a:highlight>
                  <a:srgbClr val="D4D4D4"/>
                </a:highlight>
                <a:latin typeface="Consolas"/>
              </a:rPr>
              <a:t>=</a:t>
            </a:r>
            <a:r>
              <a:rPr lang="en-US" i="1" u="sng" dirty="0">
                <a:solidFill>
                  <a:srgbClr val="2A00FF"/>
                </a:solidFill>
                <a:highlight>
                  <a:srgbClr val="D4D4D4"/>
                </a:highlight>
                <a:latin typeface="Consolas"/>
              </a:rPr>
              <a:t>ID </a:t>
            </a:r>
            <a:r>
              <a:rPr lang="en-US" i="1" u="sng" dirty="0">
                <a:solidFill>
                  <a:srgbClr val="7F007F"/>
                </a:solidFill>
                <a:highlight>
                  <a:srgbClr val="D4D4D4"/>
                </a:highlight>
                <a:latin typeface="Consolas"/>
              </a:rPr>
              <a:t>base</a:t>
            </a:r>
            <a:r>
              <a:rPr lang="en-US" i="1" u="sng" dirty="0">
                <a:solidFill>
                  <a:srgbClr val="000000"/>
                </a:solidFill>
                <a:highlight>
                  <a:srgbClr val="D4D4D4"/>
                </a:highlight>
                <a:latin typeface="Consolas"/>
              </a:rPr>
              <a:t>=</a:t>
            </a:r>
            <a:r>
              <a:rPr lang="en-US" i="1" u="sng" dirty="0" err="1">
                <a:solidFill>
                  <a:srgbClr val="2A00FF"/>
                </a:solidFill>
                <a:highlight>
                  <a:srgbClr val="D4D4D4"/>
                </a:highlight>
                <a:latin typeface="Consolas"/>
              </a:rPr>
              <a:t>QName</a:t>
            </a:r>
            <a:r>
              <a:rPr lang="en-US" i="1" u="sng" dirty="0">
                <a:solidFill>
                  <a:srgbClr val="2A00FF"/>
                </a:solidFill>
                <a:highlight>
                  <a:srgbClr val="D4D4D4"/>
                </a:highlight>
                <a:latin typeface="Consolas"/>
              </a:rPr>
              <a:t> </a:t>
            </a:r>
            <a:r>
              <a:rPr lang="en-US" i="1" u="sng" dirty="0">
                <a:solidFill>
                  <a:srgbClr val="7F007F"/>
                </a:solidFill>
                <a:highlight>
                  <a:srgbClr val="D4D4D4"/>
                </a:highlight>
                <a:latin typeface="Consolas"/>
              </a:rPr>
              <a:t>any attributes</a:t>
            </a:r>
            <a:r>
              <a:rPr lang="en-US" i="1" u="sng" dirty="0">
                <a:solidFill>
                  <a:srgbClr val="008080"/>
                </a:solidFill>
                <a:highlight>
                  <a:srgbClr val="D4D4D4"/>
                </a:highlight>
                <a:latin typeface="Consolas"/>
              </a:rPr>
              <a:t>&gt;</a:t>
            </a:r>
          </a:p>
          <a:p>
            <a:pPr marL="457200" lvl="1" indent="0">
              <a:buNone/>
            </a:pPr>
            <a:r>
              <a:rPr lang="en-US" dirty="0">
                <a:solidFill>
                  <a:srgbClr val="000000"/>
                </a:solidFill>
                <a:latin typeface="Consolas"/>
              </a:rPr>
              <a:t>Content for </a:t>
            </a:r>
            <a:r>
              <a:rPr lang="en-US" b="1" dirty="0" err="1">
                <a:solidFill>
                  <a:srgbClr val="000000"/>
                </a:solidFill>
                <a:latin typeface="Consolas"/>
              </a:rPr>
              <a:t>simpleType</a:t>
            </a:r>
            <a:r>
              <a:rPr lang="en-US" dirty="0">
                <a:solidFill>
                  <a:srgbClr val="000000"/>
                </a:solidFill>
                <a:latin typeface="Consolas"/>
              </a:rPr>
              <a:t>:</a:t>
            </a:r>
          </a:p>
          <a:p>
            <a:pPr marL="457200" lvl="1" indent="0">
              <a:buNone/>
            </a:pPr>
            <a:r>
              <a:rPr lang="en-US" dirty="0">
                <a:solidFill>
                  <a:srgbClr val="000000"/>
                </a:solidFill>
                <a:latin typeface="Consolas"/>
              </a:rPr>
              <a:t>(annotation?,(</a:t>
            </a:r>
            <a:r>
              <a:rPr lang="en-US" dirty="0" err="1">
                <a:solidFill>
                  <a:srgbClr val="000000"/>
                </a:solidFill>
                <a:latin typeface="Consolas"/>
              </a:rPr>
              <a:t>simpleType</a:t>
            </a:r>
            <a:r>
              <a:rPr lang="en-US" dirty="0">
                <a:solidFill>
                  <a:srgbClr val="000000"/>
                </a:solidFill>
                <a:latin typeface="Consolas"/>
              </a:rPr>
              <a:t>?,(</a:t>
            </a:r>
            <a:r>
              <a:rPr lang="en-US" dirty="0" err="1">
                <a:solidFill>
                  <a:srgbClr val="000000"/>
                </a:solidFill>
                <a:latin typeface="Consolas"/>
              </a:rPr>
              <a:t>minExclusive|minInclusive</a:t>
            </a:r>
            <a:r>
              <a:rPr lang="en-US" dirty="0">
                <a:solidFill>
                  <a:srgbClr val="000000"/>
                </a:solidFill>
                <a:latin typeface="Consolas"/>
              </a:rPr>
              <a:t>|</a:t>
            </a:r>
          </a:p>
          <a:p>
            <a:pPr marL="457200" lvl="1" indent="0">
              <a:buNone/>
            </a:pPr>
            <a:r>
              <a:rPr lang="en-US" dirty="0" err="1">
                <a:solidFill>
                  <a:srgbClr val="000000"/>
                </a:solidFill>
                <a:latin typeface="Consolas"/>
              </a:rPr>
              <a:t>maxExclusive|maxInclusive|totalDigits|fractionDigits</a:t>
            </a:r>
            <a:r>
              <a:rPr lang="en-US" dirty="0">
                <a:solidFill>
                  <a:srgbClr val="000000"/>
                </a:solidFill>
                <a:latin typeface="Consolas"/>
              </a:rPr>
              <a:t>|</a:t>
            </a:r>
          </a:p>
          <a:p>
            <a:pPr marL="457200" lvl="1" indent="0">
              <a:buNone/>
            </a:pPr>
            <a:r>
              <a:rPr lang="en-US" dirty="0" err="1">
                <a:solidFill>
                  <a:srgbClr val="000000"/>
                </a:solidFill>
                <a:latin typeface="Consolas"/>
              </a:rPr>
              <a:t>length|minLength|maxLength|enumeration|whiteSpace|pattern</a:t>
            </a:r>
            <a:r>
              <a:rPr lang="en-US" dirty="0">
                <a:solidFill>
                  <a:srgbClr val="000000"/>
                </a:solidFill>
                <a:latin typeface="Consolas"/>
              </a:rPr>
              <a:t>)*))</a:t>
            </a:r>
          </a:p>
          <a:p>
            <a:pPr marL="457200" lvl="1" indent="0">
              <a:buNone/>
            </a:pPr>
            <a:r>
              <a:rPr lang="en-US" dirty="0" smtClean="0">
                <a:solidFill>
                  <a:srgbClr val="000000"/>
                </a:solidFill>
                <a:latin typeface="Consolas"/>
              </a:rPr>
              <a:t>Content </a:t>
            </a:r>
            <a:r>
              <a:rPr lang="en-US" dirty="0">
                <a:solidFill>
                  <a:srgbClr val="000000"/>
                </a:solidFill>
                <a:latin typeface="Consolas"/>
              </a:rPr>
              <a:t>for </a:t>
            </a:r>
            <a:r>
              <a:rPr lang="en-US" b="1" dirty="0" err="1">
                <a:solidFill>
                  <a:srgbClr val="000000"/>
                </a:solidFill>
                <a:latin typeface="Consolas"/>
              </a:rPr>
              <a:t>simpleContent</a:t>
            </a:r>
            <a:r>
              <a:rPr lang="en-US" dirty="0">
                <a:solidFill>
                  <a:srgbClr val="000000"/>
                </a:solidFill>
                <a:latin typeface="Consolas"/>
              </a:rPr>
              <a:t>:</a:t>
            </a:r>
          </a:p>
          <a:p>
            <a:pPr marL="457200" lvl="1" indent="0">
              <a:buNone/>
            </a:pPr>
            <a:r>
              <a:rPr lang="en-US" dirty="0">
                <a:solidFill>
                  <a:srgbClr val="000000"/>
                </a:solidFill>
                <a:latin typeface="Consolas"/>
              </a:rPr>
              <a:t>(annotation?,(</a:t>
            </a:r>
            <a:r>
              <a:rPr lang="en-US" dirty="0" err="1">
                <a:solidFill>
                  <a:srgbClr val="000000"/>
                </a:solidFill>
                <a:latin typeface="Consolas"/>
              </a:rPr>
              <a:t>simpleType</a:t>
            </a:r>
            <a:r>
              <a:rPr lang="en-US" dirty="0">
                <a:solidFill>
                  <a:srgbClr val="000000"/>
                </a:solidFill>
                <a:latin typeface="Consolas"/>
              </a:rPr>
              <a:t>?,(</a:t>
            </a:r>
            <a:r>
              <a:rPr lang="en-US" dirty="0" err="1">
                <a:solidFill>
                  <a:srgbClr val="000000"/>
                </a:solidFill>
                <a:latin typeface="Consolas"/>
              </a:rPr>
              <a:t>minExclusive</a:t>
            </a:r>
            <a:r>
              <a:rPr lang="en-US" dirty="0">
                <a:solidFill>
                  <a:srgbClr val="000000"/>
                </a:solidFill>
                <a:latin typeface="Consolas"/>
              </a:rPr>
              <a:t> |</a:t>
            </a:r>
            <a:r>
              <a:rPr lang="en-US" dirty="0" err="1">
                <a:solidFill>
                  <a:srgbClr val="000000"/>
                </a:solidFill>
                <a:latin typeface="Consolas"/>
              </a:rPr>
              <a:t>minInclusive</a:t>
            </a:r>
            <a:r>
              <a:rPr lang="en-US" dirty="0">
                <a:solidFill>
                  <a:srgbClr val="000000"/>
                </a:solidFill>
                <a:latin typeface="Consolas"/>
              </a:rPr>
              <a:t>|</a:t>
            </a:r>
          </a:p>
          <a:p>
            <a:pPr marL="457200" lvl="1" indent="0">
              <a:buNone/>
            </a:pPr>
            <a:r>
              <a:rPr lang="en-US" dirty="0" err="1">
                <a:solidFill>
                  <a:srgbClr val="000000"/>
                </a:solidFill>
                <a:latin typeface="Consolas"/>
              </a:rPr>
              <a:t>maxExclusive|maxInclusive|totalDigits|fractionDigits</a:t>
            </a:r>
            <a:r>
              <a:rPr lang="en-US" dirty="0">
                <a:solidFill>
                  <a:srgbClr val="000000"/>
                </a:solidFill>
                <a:latin typeface="Consolas"/>
              </a:rPr>
              <a:t>|</a:t>
            </a:r>
          </a:p>
          <a:p>
            <a:pPr marL="457200" lvl="1" indent="0">
              <a:buNone/>
            </a:pPr>
            <a:r>
              <a:rPr lang="en-US" dirty="0" err="1">
                <a:solidFill>
                  <a:srgbClr val="000000"/>
                </a:solidFill>
                <a:latin typeface="Consolas"/>
              </a:rPr>
              <a:t>length|minLength|maxLength|enumeration|whiteSpace|pattern</a:t>
            </a:r>
            <a:r>
              <a:rPr lang="en-US" dirty="0">
                <a:solidFill>
                  <a:srgbClr val="000000"/>
                </a:solidFill>
                <a:latin typeface="Consolas"/>
              </a:rPr>
              <a:t>)*)?,</a:t>
            </a:r>
          </a:p>
          <a:p>
            <a:pPr marL="457200" lvl="1" indent="0">
              <a:buNone/>
            </a:pPr>
            <a:r>
              <a:rPr lang="en-US" dirty="0">
                <a:solidFill>
                  <a:srgbClr val="000000"/>
                </a:solidFill>
                <a:latin typeface="Consolas"/>
              </a:rPr>
              <a:t>((</a:t>
            </a:r>
            <a:r>
              <a:rPr lang="en-US" dirty="0" err="1">
                <a:solidFill>
                  <a:srgbClr val="000000"/>
                </a:solidFill>
                <a:latin typeface="Consolas"/>
              </a:rPr>
              <a:t>attribute|attributeGroup</a:t>
            </a:r>
            <a:r>
              <a:rPr lang="en-US" dirty="0">
                <a:solidFill>
                  <a:srgbClr val="000000"/>
                </a:solidFill>
                <a:latin typeface="Consolas"/>
              </a:rPr>
              <a:t>)*,</a:t>
            </a:r>
            <a:r>
              <a:rPr lang="en-US" dirty="0" err="1">
                <a:solidFill>
                  <a:srgbClr val="000000"/>
                </a:solidFill>
                <a:latin typeface="Consolas"/>
              </a:rPr>
              <a:t>anyAttribute</a:t>
            </a:r>
            <a:r>
              <a:rPr lang="en-US" dirty="0">
                <a:solidFill>
                  <a:srgbClr val="000000"/>
                </a:solidFill>
                <a:latin typeface="Consolas"/>
              </a:rPr>
              <a:t>?))</a:t>
            </a:r>
          </a:p>
          <a:p>
            <a:pPr marL="457200" lvl="1" indent="0">
              <a:buNone/>
            </a:pPr>
            <a:r>
              <a:rPr lang="en-US" dirty="0" smtClean="0">
                <a:solidFill>
                  <a:srgbClr val="000000"/>
                </a:solidFill>
                <a:latin typeface="Consolas"/>
              </a:rPr>
              <a:t>Content </a:t>
            </a:r>
            <a:r>
              <a:rPr lang="en-US" dirty="0">
                <a:solidFill>
                  <a:srgbClr val="000000"/>
                </a:solidFill>
                <a:latin typeface="Consolas"/>
              </a:rPr>
              <a:t>for </a:t>
            </a:r>
            <a:r>
              <a:rPr lang="en-US" b="1" dirty="0" err="1">
                <a:solidFill>
                  <a:srgbClr val="000000"/>
                </a:solidFill>
                <a:latin typeface="Consolas"/>
              </a:rPr>
              <a:t>complexContent</a:t>
            </a:r>
            <a:r>
              <a:rPr lang="en-US" dirty="0">
                <a:solidFill>
                  <a:srgbClr val="000000"/>
                </a:solidFill>
                <a:latin typeface="Consolas"/>
              </a:rPr>
              <a:t>:</a:t>
            </a:r>
          </a:p>
          <a:p>
            <a:pPr marL="457200" lvl="1" indent="0">
              <a:buNone/>
            </a:pPr>
            <a:r>
              <a:rPr lang="en-US" dirty="0">
                <a:solidFill>
                  <a:srgbClr val="000000"/>
                </a:solidFill>
                <a:latin typeface="Consolas"/>
              </a:rPr>
              <a:t>(annotation?,(</a:t>
            </a:r>
            <a:r>
              <a:rPr lang="en-US" dirty="0" err="1">
                <a:solidFill>
                  <a:srgbClr val="000000"/>
                </a:solidFill>
                <a:latin typeface="Consolas"/>
              </a:rPr>
              <a:t>group|all|choice|sequence</a:t>
            </a:r>
            <a:r>
              <a:rPr lang="en-US" dirty="0">
                <a:solidFill>
                  <a:srgbClr val="000000"/>
                </a:solidFill>
                <a:latin typeface="Consolas"/>
              </a:rPr>
              <a:t>)?,</a:t>
            </a:r>
          </a:p>
          <a:p>
            <a:pPr marL="457200" lvl="1" indent="0">
              <a:buNone/>
            </a:pPr>
            <a:r>
              <a:rPr lang="en-US" dirty="0">
                <a:solidFill>
                  <a:srgbClr val="000000"/>
                </a:solidFill>
                <a:latin typeface="Consolas"/>
              </a:rPr>
              <a:t>((</a:t>
            </a:r>
            <a:r>
              <a:rPr lang="en-US" dirty="0" err="1">
                <a:solidFill>
                  <a:srgbClr val="000000"/>
                </a:solidFill>
                <a:latin typeface="Consolas"/>
              </a:rPr>
              <a:t>attribute|attributeGroup</a:t>
            </a:r>
            <a:r>
              <a:rPr lang="en-US" dirty="0">
                <a:solidFill>
                  <a:srgbClr val="000000"/>
                </a:solidFill>
                <a:latin typeface="Consolas"/>
              </a:rPr>
              <a:t>)*,</a:t>
            </a:r>
            <a:r>
              <a:rPr lang="en-US" dirty="0" err="1">
                <a:solidFill>
                  <a:srgbClr val="000000"/>
                </a:solidFill>
                <a:latin typeface="Consolas"/>
              </a:rPr>
              <a:t>anyAttribute</a:t>
            </a:r>
            <a:r>
              <a:rPr lang="en-US" dirty="0">
                <a:solidFill>
                  <a:srgbClr val="000000"/>
                </a:solidFill>
                <a:latin typeface="Consolas"/>
              </a:rPr>
              <a:t>?))</a:t>
            </a:r>
          </a:p>
          <a:p>
            <a:pPr marL="0" indent="0">
              <a:buNone/>
            </a:pPr>
            <a:r>
              <a:rPr lang="en-US" dirty="0">
                <a:solidFill>
                  <a:srgbClr val="008080"/>
                </a:solidFill>
                <a:latin typeface="Consolas"/>
              </a:rPr>
              <a:t>&lt;/</a:t>
            </a:r>
            <a:r>
              <a:rPr lang="en-US" dirty="0">
                <a:solidFill>
                  <a:srgbClr val="3F7F7F"/>
                </a:solidFill>
                <a:highlight>
                  <a:srgbClr val="D4D4D4"/>
                </a:highlight>
                <a:latin typeface="Consolas"/>
              </a:rPr>
              <a:t>restriction</a:t>
            </a:r>
            <a:r>
              <a:rPr lang="en-US" dirty="0" smtClean="0">
                <a:solidFill>
                  <a:srgbClr val="008080"/>
                </a:solidFill>
                <a:highlight>
                  <a:srgbClr val="D4D4D4"/>
                </a:highlight>
                <a:latin typeface="Consolas"/>
              </a:rPr>
              <a:t>&gt;</a:t>
            </a:r>
            <a:endParaRPr lang="en-US" dirty="0">
              <a:solidFill>
                <a:srgbClr val="000000"/>
              </a:solidFill>
              <a:highlight>
                <a:srgbClr val="D4D4D4"/>
              </a:highlight>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98</a:t>
            </a:fld>
            <a:endParaRPr lang="ru-RU"/>
          </a:p>
        </p:txBody>
      </p:sp>
    </p:spTree>
    <p:extLst>
      <p:ext uri="{BB962C8B-B14F-4D97-AF65-F5344CB8AC3E}">
        <p14:creationId xmlns:p14="http://schemas.microsoft.com/office/powerpoint/2010/main" val="29219284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Список</a:t>
            </a:r>
            <a:endParaRPr lang="uk-UA" dirty="0"/>
          </a:p>
        </p:txBody>
      </p:sp>
      <p:sp>
        <p:nvSpPr>
          <p:cNvPr id="3" name="Объект 2"/>
          <p:cNvSpPr>
            <a:spLocks noGrp="1"/>
          </p:cNvSpPr>
          <p:nvPr>
            <p:ph idx="1"/>
          </p:nvPr>
        </p:nvSpPr>
        <p:spPr/>
        <p:txBody>
          <a:bodyPr>
            <a:normAutofit lnSpcReduction="10000"/>
          </a:bodyPr>
          <a:lstStyle/>
          <a:p>
            <a:r>
              <a:rPr lang="ru-RU" dirty="0"/>
              <a:t>Определяет простой тип элемента в виде списка </a:t>
            </a:r>
            <a:r>
              <a:rPr lang="ru-RU" dirty="0" smtClean="0"/>
              <a:t>значений</a:t>
            </a:r>
          </a:p>
          <a:p>
            <a:r>
              <a:rPr lang="en-US" b="1" dirty="0"/>
              <a:t>Parent elements:</a:t>
            </a:r>
            <a:r>
              <a:rPr lang="en-US" dirty="0"/>
              <a:t> </a:t>
            </a:r>
            <a:r>
              <a:rPr lang="en-US" dirty="0" err="1" smtClean="0"/>
              <a:t>simpleType</a:t>
            </a:r>
            <a:endParaRPr lang="ru-RU" dirty="0" smtClean="0"/>
          </a:p>
          <a:p>
            <a:pPr marL="0" indent="0">
              <a:buNone/>
            </a:pPr>
            <a:r>
              <a:rPr lang="en-US" dirty="0" smtClean="0">
                <a:solidFill>
                  <a:srgbClr val="008080"/>
                </a:solidFill>
                <a:latin typeface="Consolas"/>
              </a:rPr>
              <a:t>&lt;</a:t>
            </a:r>
            <a:r>
              <a:rPr lang="en-US" dirty="0">
                <a:solidFill>
                  <a:srgbClr val="3F7F7F"/>
                </a:solidFill>
                <a:latin typeface="Consolas"/>
              </a:rPr>
              <a:t>list </a:t>
            </a:r>
            <a:r>
              <a:rPr lang="en-US" dirty="0">
                <a:solidFill>
                  <a:srgbClr val="7F007F"/>
                </a:solidFill>
                <a:latin typeface="Consolas"/>
              </a:rPr>
              <a:t>id</a:t>
            </a:r>
            <a:r>
              <a:rPr lang="en-US" dirty="0">
                <a:solidFill>
                  <a:srgbClr val="000000"/>
                </a:solidFill>
                <a:latin typeface="Consolas"/>
              </a:rPr>
              <a:t>=</a:t>
            </a:r>
            <a:r>
              <a:rPr lang="en-US" i="1" dirty="0">
                <a:solidFill>
                  <a:srgbClr val="2A00FF"/>
                </a:solidFill>
                <a:latin typeface="Consolas"/>
              </a:rPr>
              <a:t>ID </a:t>
            </a:r>
            <a:endParaRPr lang="en-US" i="1" dirty="0" smtClean="0">
              <a:solidFill>
                <a:srgbClr val="2A00FF"/>
              </a:solidFill>
              <a:latin typeface="Consolas"/>
            </a:endParaRPr>
          </a:p>
          <a:p>
            <a:pPr marL="0" indent="0">
              <a:buNone/>
            </a:pPr>
            <a:r>
              <a:rPr lang="en-US" i="1" dirty="0">
                <a:solidFill>
                  <a:srgbClr val="2A00FF"/>
                </a:solidFill>
                <a:latin typeface="Consolas"/>
              </a:rPr>
              <a:t>	</a:t>
            </a:r>
            <a:r>
              <a:rPr lang="en-US" i="1" dirty="0" err="1" smtClean="0">
                <a:solidFill>
                  <a:srgbClr val="7F007F"/>
                </a:solidFill>
                <a:latin typeface="Consolas"/>
              </a:rPr>
              <a:t>itemType</a:t>
            </a:r>
            <a:r>
              <a:rPr lang="en-US" i="1" dirty="0" smtClean="0">
                <a:solidFill>
                  <a:srgbClr val="000000"/>
                </a:solidFill>
                <a:latin typeface="Consolas"/>
              </a:rPr>
              <a:t>=</a:t>
            </a:r>
            <a:r>
              <a:rPr lang="en-US" i="1" dirty="0" err="1" smtClean="0">
                <a:solidFill>
                  <a:srgbClr val="2A00FF"/>
                </a:solidFill>
                <a:latin typeface="Consolas"/>
              </a:rPr>
              <a:t>QName</a:t>
            </a:r>
            <a:r>
              <a:rPr lang="en-US" i="1" dirty="0" smtClean="0">
                <a:solidFill>
                  <a:srgbClr val="2A00FF"/>
                </a:solidFill>
                <a:latin typeface="Consolas"/>
              </a:rPr>
              <a:t> </a:t>
            </a:r>
            <a:br>
              <a:rPr lang="en-US" i="1" dirty="0" smtClean="0">
                <a:solidFill>
                  <a:srgbClr val="2A00FF"/>
                </a:solidFill>
                <a:latin typeface="Consolas"/>
              </a:rPr>
            </a:br>
            <a:r>
              <a:rPr lang="en-US" i="1" dirty="0" smtClean="0">
                <a:solidFill>
                  <a:srgbClr val="2A00FF"/>
                </a:solidFill>
                <a:latin typeface="Consolas"/>
              </a:rPr>
              <a:t>	</a:t>
            </a:r>
            <a:r>
              <a:rPr lang="en-US" i="1" dirty="0" smtClean="0">
                <a:solidFill>
                  <a:srgbClr val="7F007F"/>
                </a:solidFill>
                <a:latin typeface="Consolas"/>
              </a:rPr>
              <a:t>any </a:t>
            </a:r>
            <a:r>
              <a:rPr lang="en-US" i="1" dirty="0">
                <a:solidFill>
                  <a:srgbClr val="7F007F"/>
                </a:solidFill>
                <a:latin typeface="Consolas"/>
              </a:rPr>
              <a:t>attributes</a:t>
            </a:r>
            <a:r>
              <a:rPr lang="en-US" i="1" dirty="0">
                <a:solidFill>
                  <a:srgbClr val="008080"/>
                </a:solidFill>
                <a:latin typeface="Consolas"/>
              </a:rPr>
              <a:t>&gt;</a:t>
            </a:r>
          </a:p>
          <a:p>
            <a:pPr marL="400050" lvl="1" indent="0">
              <a:buNone/>
            </a:pPr>
            <a:r>
              <a:rPr lang="en-US" dirty="0" smtClean="0">
                <a:latin typeface="Consolas"/>
              </a:rPr>
              <a:t>Content:</a:t>
            </a:r>
            <a:endParaRPr lang="uk-UA" dirty="0">
              <a:latin typeface="Consolas"/>
            </a:endParaRPr>
          </a:p>
          <a:p>
            <a:pPr marL="400050" lvl="1" indent="0">
              <a:buNone/>
            </a:pPr>
            <a:r>
              <a:rPr lang="en-US" dirty="0">
                <a:solidFill>
                  <a:srgbClr val="000000"/>
                </a:solidFill>
                <a:latin typeface="Consolas"/>
              </a:rPr>
              <a:t>(annotation?,(</a:t>
            </a:r>
            <a:r>
              <a:rPr lang="en-US" dirty="0" err="1">
                <a:solidFill>
                  <a:srgbClr val="000000"/>
                </a:solidFill>
                <a:latin typeface="Consolas"/>
              </a:rPr>
              <a:t>simpleType</a:t>
            </a:r>
            <a:r>
              <a:rPr lang="en-US" dirty="0">
                <a:solidFill>
                  <a:srgbClr val="000000"/>
                </a:solidFill>
                <a:latin typeface="Consolas"/>
              </a:rPr>
              <a:t>?))</a:t>
            </a:r>
          </a:p>
          <a:p>
            <a:pPr marL="0" indent="0">
              <a:buNone/>
            </a:pPr>
            <a:r>
              <a:rPr lang="en-US" dirty="0" smtClean="0">
                <a:solidFill>
                  <a:srgbClr val="008080"/>
                </a:solidFill>
                <a:latin typeface="Consolas"/>
              </a:rPr>
              <a:t>&lt;/</a:t>
            </a:r>
            <a:r>
              <a:rPr lang="en-US" dirty="0">
                <a:solidFill>
                  <a:srgbClr val="3F7F7F"/>
                </a:solidFill>
                <a:latin typeface="Consolas"/>
              </a:rPr>
              <a:t>list</a:t>
            </a:r>
            <a:r>
              <a:rPr lang="en-US" dirty="0">
                <a:solidFill>
                  <a:srgbClr val="008080"/>
                </a:solidFill>
                <a:latin typeface="Consolas"/>
              </a:rPr>
              <a:t>&gt;</a:t>
            </a:r>
            <a:r>
              <a:rPr lang="en-US" dirty="0">
                <a:solidFill>
                  <a:srgbClr val="000000"/>
                </a:solidFill>
                <a:latin typeface="Consolas"/>
              </a:rPr>
              <a:t> </a:t>
            </a:r>
          </a:p>
          <a:p>
            <a:endParaRPr lang="uk-UA" dirty="0">
              <a:latin typeface="Consolas"/>
            </a:endParaRPr>
          </a:p>
        </p:txBody>
      </p:sp>
      <p:sp>
        <p:nvSpPr>
          <p:cNvPr id="4" name="Нижний колонтитул 3"/>
          <p:cNvSpPr>
            <a:spLocks noGrp="1"/>
          </p:cNvSpPr>
          <p:nvPr>
            <p:ph type="ftr" sz="quarter" idx="11"/>
          </p:nvPr>
        </p:nvSpPr>
        <p:spPr/>
        <p:txBody>
          <a:bodyPr/>
          <a:lstStyle/>
          <a:p>
            <a:r>
              <a:rPr lang="ru-RU" smtClean="0"/>
              <a:t>Мищеряков Ю.В. доц. каф. СТ</a:t>
            </a:r>
            <a:endParaRPr lang="ru-RU"/>
          </a:p>
        </p:txBody>
      </p:sp>
      <p:sp>
        <p:nvSpPr>
          <p:cNvPr id="5" name="Номер слайда 4"/>
          <p:cNvSpPr>
            <a:spLocks noGrp="1"/>
          </p:cNvSpPr>
          <p:nvPr>
            <p:ph type="sldNum" sz="quarter" idx="12"/>
          </p:nvPr>
        </p:nvSpPr>
        <p:spPr/>
        <p:txBody>
          <a:bodyPr/>
          <a:lstStyle/>
          <a:p>
            <a:fld id="{C6690285-930E-402B-82BF-951CF32E4894}" type="slidenum">
              <a:rPr lang="ru-RU" smtClean="0"/>
              <a:t>99</a:t>
            </a:fld>
            <a:endParaRPr lang="ru-RU"/>
          </a:p>
        </p:txBody>
      </p:sp>
    </p:spTree>
    <p:extLst>
      <p:ext uri="{BB962C8B-B14F-4D97-AF65-F5344CB8AC3E}">
        <p14:creationId xmlns:p14="http://schemas.microsoft.com/office/powerpoint/2010/main" val="271404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nure">
  <a:themeElements>
    <a:clrScheme name="НУРЭ">
      <a:dk1>
        <a:sysClr val="windowText" lastClr="000000"/>
      </a:dk1>
      <a:lt1>
        <a:sysClr val="window" lastClr="FFFFFF"/>
      </a:lt1>
      <a:dk2>
        <a:srgbClr val="00435E"/>
      </a:dk2>
      <a:lt2>
        <a:srgbClr val="D4D2D0"/>
      </a:lt2>
      <a:accent1>
        <a:srgbClr val="6EA0B0"/>
      </a:accent1>
      <a:accent2>
        <a:srgbClr val="FFC000"/>
      </a:accent2>
      <a:accent3>
        <a:srgbClr val="ECCEFA"/>
      </a:accent3>
      <a:accent4>
        <a:srgbClr val="92D050"/>
      </a:accent4>
      <a:accent5>
        <a:srgbClr val="9E9273"/>
      </a:accent5>
      <a:accent6>
        <a:srgbClr val="535055"/>
      </a:accent6>
      <a:hlink>
        <a:srgbClr val="0086BC"/>
      </a:hlink>
      <a:folHlink>
        <a:srgbClr val="A116E0"/>
      </a:folHlink>
    </a:clrScheme>
    <a:fontScheme name="Другая 1">
      <a:majorFont>
        <a:latin typeface="Segoe UI Semibold"/>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nure</Template>
  <TotalTime>5281</TotalTime>
  <Words>7883</Words>
  <Application>Microsoft Office PowerPoint</Application>
  <PresentationFormat>Экран (4:3)</PresentationFormat>
  <Paragraphs>1546</Paragraphs>
  <Slides>145</Slides>
  <Notes>15</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145</vt:i4>
      </vt:variant>
    </vt:vector>
  </HeadingPairs>
  <TitlesOfParts>
    <vt:vector size="158" baseType="lpstr">
      <vt:lpstr>Arial</vt:lpstr>
      <vt:lpstr>Calibri</vt:lpstr>
      <vt:lpstr>Consolas</vt:lpstr>
      <vt:lpstr>Courier New</vt:lpstr>
      <vt:lpstr>Lucida Console</vt:lpstr>
      <vt:lpstr>Lucida Sans Unicode</vt:lpstr>
      <vt:lpstr>Segoe UI</vt:lpstr>
      <vt:lpstr>Segoe UI Semibold</vt:lpstr>
      <vt:lpstr>Segoe UI Symbol</vt:lpstr>
      <vt:lpstr>Segoe WP Black</vt:lpstr>
      <vt:lpstr>Times New Roman</vt:lpstr>
      <vt:lpstr>Wingdings</vt:lpstr>
      <vt:lpstr>nure</vt:lpstr>
      <vt:lpstr>Интернет технологии</vt:lpstr>
      <vt:lpstr>XML И XML-СХЕМЫ</vt:lpstr>
      <vt:lpstr>ОБЩИЕ ТЕРМИНЫ</vt:lpstr>
      <vt:lpstr>SGML КАК ОСНОВА</vt:lpstr>
      <vt:lpstr>РАЗМЕТКА ФОРМАТА VS. РАЗМЕТКА СТРУКТУРЫ</vt:lpstr>
      <vt:lpstr>HTML ОГРАНИЧЕН</vt:lpstr>
      <vt:lpstr>ЧТО ТАКОЕ XML?</vt:lpstr>
      <vt:lpstr>XML РАСШИРЯЕМ</vt:lpstr>
      <vt:lpstr>XML ПРЕДНАЗНАЧЕН ДЛЯ РАЗМЕТКИ</vt:lpstr>
      <vt:lpstr>XML – ЯЗЫК</vt:lpstr>
      <vt:lpstr>XML – ЯЗЫК</vt:lpstr>
      <vt:lpstr>Well-formed XML документ</vt:lpstr>
      <vt:lpstr>XML ЭЛЕМЕНТЫ</vt:lpstr>
      <vt:lpstr>Теги</vt:lpstr>
      <vt:lpstr>Теги</vt:lpstr>
      <vt:lpstr>Именование тегов</vt:lpstr>
      <vt:lpstr>Элемент</vt:lpstr>
      <vt:lpstr>Элемент</vt:lpstr>
      <vt:lpstr>Данные</vt:lpstr>
      <vt:lpstr>XML АТРИБУТЫ</vt:lpstr>
      <vt:lpstr>XML АТРИБУТЫ</vt:lpstr>
      <vt:lpstr>XML АТРИБУТЫ</vt:lpstr>
      <vt:lpstr>XML АТРИБУТЫ</vt:lpstr>
      <vt:lpstr>Структура документа</vt:lpstr>
      <vt:lpstr>Структура документа</vt:lpstr>
      <vt:lpstr>Секция CDATA</vt:lpstr>
      <vt:lpstr>Сущности</vt:lpstr>
      <vt:lpstr>Сущности</vt:lpstr>
      <vt:lpstr>Не анализируемые сущности</vt:lpstr>
      <vt:lpstr>Анализируемые сущности</vt:lpstr>
      <vt:lpstr>Предопределённые</vt:lpstr>
      <vt:lpstr>Нумерованные</vt:lpstr>
      <vt:lpstr>Смешанные</vt:lpstr>
      <vt:lpstr>Пространство имен</vt:lpstr>
      <vt:lpstr>Пространство имен</vt:lpstr>
      <vt:lpstr>Пространство имен</vt:lpstr>
      <vt:lpstr>Пространство имен</vt:lpstr>
      <vt:lpstr>Пространство имен</vt:lpstr>
      <vt:lpstr>Пространство имен</vt:lpstr>
      <vt:lpstr>Зарезервированные префиксы</vt:lpstr>
      <vt:lpstr>Пространство имен по умолчанию</vt:lpstr>
      <vt:lpstr>Пространство имен по умолчанию</vt:lpstr>
      <vt:lpstr>Valid XML документ</vt:lpstr>
      <vt:lpstr>Valid XML документ</vt:lpstr>
      <vt:lpstr>DTD XSD</vt:lpstr>
      <vt:lpstr>XSD</vt:lpstr>
      <vt:lpstr>Назначение XSD</vt:lpstr>
      <vt:lpstr>Отличия DTD и XSD</vt:lpstr>
      <vt:lpstr>Валидность XSD схемы</vt:lpstr>
      <vt:lpstr>Структура XSD</vt:lpstr>
      <vt:lpstr>Схема XML</vt:lpstr>
      <vt:lpstr>Компоненты</vt:lpstr>
      <vt:lpstr>Компоненты</vt:lpstr>
      <vt:lpstr>Компоненты</vt:lpstr>
      <vt:lpstr>targetNamespace</vt:lpstr>
      <vt:lpstr>targetNamespace</vt:lpstr>
      <vt:lpstr>targetNamespace</vt:lpstr>
      <vt:lpstr>targetNamespace</vt:lpstr>
      <vt:lpstr>targetNamespace</vt:lpstr>
      <vt:lpstr>Связывание XML и XSD</vt:lpstr>
      <vt:lpstr>xsi:schemaLocation</vt:lpstr>
      <vt:lpstr>xsi:noNamespaceSchemaLocation</vt:lpstr>
      <vt:lpstr>Встроенные типы</vt:lpstr>
      <vt:lpstr>Вещественные числа</vt:lpstr>
      <vt:lpstr>Целые числа</vt:lpstr>
      <vt:lpstr>Целые числа</vt:lpstr>
      <vt:lpstr>Целые числа</vt:lpstr>
      <vt:lpstr>Строки символов</vt:lpstr>
      <vt:lpstr>Строки символов</vt:lpstr>
      <vt:lpstr>Строки символов</vt:lpstr>
      <vt:lpstr>Дата и время</vt:lpstr>
      <vt:lpstr>Дата и время</vt:lpstr>
      <vt:lpstr>Элементы</vt:lpstr>
      <vt:lpstr>Структура &lt;element&gt;</vt:lpstr>
      <vt:lpstr>Атрибуты &lt;element&gt;</vt:lpstr>
      <vt:lpstr>Атрибут abstract</vt:lpstr>
      <vt:lpstr>Атрибут block </vt:lpstr>
      <vt:lpstr>Атрибут block </vt:lpstr>
      <vt:lpstr>Атрибут default</vt:lpstr>
      <vt:lpstr>Атрибут fixed</vt:lpstr>
      <vt:lpstr>Атрибут final</vt:lpstr>
      <vt:lpstr>Атрибут ref</vt:lpstr>
      <vt:lpstr>Атрибут nillable</vt:lpstr>
      <vt:lpstr>simpleContent</vt:lpstr>
      <vt:lpstr>complexContent</vt:lpstr>
      <vt:lpstr>complexContent</vt:lpstr>
      <vt:lpstr>Сложные типы</vt:lpstr>
      <vt:lpstr>Структура &lt;complexType&gt;</vt:lpstr>
      <vt:lpstr>Атрибуты &lt;complexType&gt;</vt:lpstr>
      <vt:lpstr>Mixed Content</vt:lpstr>
      <vt:lpstr>Mixed Content</vt:lpstr>
      <vt:lpstr>&lt;complexType&gt;  Вложенные компоненты</vt:lpstr>
      <vt:lpstr>&lt;sequence&gt;</vt:lpstr>
      <vt:lpstr>&lt;choice&gt;</vt:lpstr>
      <vt:lpstr>&lt;all&gt;</vt:lpstr>
      <vt:lpstr>&lt;group&gt;</vt:lpstr>
      <vt:lpstr>Простые типы</vt:lpstr>
      <vt:lpstr>Ограничения</vt:lpstr>
      <vt:lpstr>Список</vt:lpstr>
      <vt:lpstr>Объединение</vt:lpstr>
      <vt:lpstr>Наследование</vt:lpstr>
      <vt:lpstr>xPath</vt:lpstr>
      <vt:lpstr>Отбор узлов XML дерева</vt:lpstr>
      <vt:lpstr>Отношения между узлами</vt:lpstr>
      <vt:lpstr>Подбор узлов</vt:lpstr>
      <vt:lpstr>Предикаты</vt:lpstr>
      <vt:lpstr>Презентация PowerPoint</vt:lpstr>
      <vt:lpstr>Выбор нескольких путей</vt:lpstr>
      <vt:lpstr>Axis (ось координат)</vt:lpstr>
      <vt:lpstr>Презентация PowerPoint</vt:lpstr>
      <vt:lpstr>Операторы XPath</vt:lpstr>
      <vt:lpstr>XSL</vt:lpstr>
      <vt:lpstr>XSL</vt:lpstr>
      <vt:lpstr>Определения</vt:lpstr>
      <vt:lpstr>Структура</vt:lpstr>
      <vt:lpstr>Корневой элемент</vt:lpstr>
      <vt:lpstr>Вложенные элементы</vt:lpstr>
      <vt:lpstr>Преобразование</vt:lpstr>
      <vt:lpstr>Включение и импорт таблиц стилей</vt:lpstr>
      <vt:lpstr>Приоритет импорта</vt:lpstr>
      <vt:lpstr>Шаблон</vt:lpstr>
      <vt:lpstr>&lt;xsl:template&gt;</vt:lpstr>
      <vt:lpstr>Презентация PowerPoint</vt:lpstr>
      <vt:lpstr>Применение шаблона</vt:lpstr>
      <vt:lpstr>Презентация PowerPoint</vt:lpstr>
      <vt:lpstr>&lt;xsl:value-of&gt;</vt:lpstr>
      <vt:lpstr>Применение шаблона</vt:lpstr>
      <vt:lpstr>Применение шаблона</vt:lpstr>
      <vt:lpstr>&lt;xsl:with-param&gt;</vt:lpstr>
      <vt:lpstr>&lt;xsl:variable&gt;</vt:lpstr>
      <vt:lpstr>&lt;xsl:element&gt;</vt:lpstr>
      <vt:lpstr>Презентация PowerPoint</vt:lpstr>
      <vt:lpstr>Пространства имён</vt:lpstr>
      <vt:lpstr>Замена namespace</vt:lpstr>
      <vt:lpstr>&lt;xsl:choose&gt;</vt:lpstr>
      <vt:lpstr>Вложенные элементы &lt;xsl:choose&gt;</vt:lpstr>
      <vt:lpstr>Циклы</vt:lpstr>
      <vt:lpstr>Нумерация</vt:lpstr>
      <vt:lpstr>Атрибуты &lt;xsl:number&gt;</vt:lpstr>
      <vt:lpstr>Атрибуты &lt;xsl:number&gt;</vt:lpstr>
      <vt:lpstr>Атрибуты &lt;xsl:number&gt;</vt:lpstr>
      <vt:lpstr>Атрибуты &lt;xsl:number&gt;</vt:lpstr>
      <vt:lpstr>Управление пустым пространством</vt:lpstr>
      <vt:lpstr>Вызов шаблона с параметром</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Интернет технологии</dc:title>
  <dc:creator>engsyst</dc:creator>
  <cp:lastModifiedBy>iurii mishcheriakov</cp:lastModifiedBy>
  <cp:revision>401</cp:revision>
  <dcterms:created xsi:type="dcterms:W3CDTF">2017-01-08T13:39:41Z</dcterms:created>
  <dcterms:modified xsi:type="dcterms:W3CDTF">2017-06-30T10:18:15Z</dcterms:modified>
</cp:coreProperties>
</file>