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68" r:id="rId5"/>
    <p:sldId id="259" r:id="rId6"/>
    <p:sldId id="261" r:id="rId7"/>
    <p:sldId id="266" r:id="rId8"/>
    <p:sldId id="262" r:id="rId9"/>
    <p:sldId id="267" r:id="rId10"/>
    <p:sldId id="265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12" userDrawn="1">
          <p15:clr>
            <a:srgbClr val="A4A3A4"/>
          </p15:clr>
        </p15:guide>
        <p15:guide id="2" pos="43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376" y="200"/>
      </p:cViewPr>
      <p:guideLst>
        <p:guide orient="horz" pos="1512"/>
        <p:guide pos="43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AF673-41D3-7E41-9DEB-F1E575024E2B}" type="datetimeFigureOut">
              <a:rPr lang="en-US" smtClean="0"/>
              <a:t>9/11/21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576E9-9D70-7149-AF0B-BCCE1D18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84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576E9-9D70-7149-AF0B-BCCE1D185A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15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EEEB2-61ED-FE41-9764-04B62B8E1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C531A-3C85-D94F-9C7E-58648164E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5A6E1-4A6D-E440-B51F-511EB8EE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5AB-86FC-184D-BF9C-49561DD526C3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D7C75-AF34-9B44-841B-FD88E20B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6B58D-8CFF-C54A-9123-CE377745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FA05-41A5-4E4B-8C79-2A8F6CB59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7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8827-2CFB-4C42-BC97-B5768D70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198CD-AB24-D54E-B179-CBA90288A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0D331-B8CD-644A-B127-44573705B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5AB-86FC-184D-BF9C-49561DD526C3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11AEA-EABC-104A-84EF-46C9713F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CD818-41DA-1E43-9DA3-2D7FF8C8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FA05-41A5-4E4B-8C79-2A8F6CB59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55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2D24BC-EC9F-DE45-8D54-AD20A5271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4D9DF-AC16-FE4E-8E8D-8C82DDF00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51E71-63B3-AB47-A3FB-DF5B0889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5AB-86FC-184D-BF9C-49561DD526C3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706FD-AFED-1048-B0FF-FD05B2712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87CE-5207-7B49-AF9C-436CB8F9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FA05-41A5-4E4B-8C79-2A8F6CB59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1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0645D-77B1-924A-98A8-CDC46FA7A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BA32C-8D4F-5544-AC73-485DF7890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AC3F3-DC73-8543-8236-4A7347DC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5AB-86FC-184D-BF9C-49561DD526C3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7E91A-2A42-F440-80C4-28CC5BBC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9CB0-715D-B141-8E0B-86E1458D0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FA05-41A5-4E4B-8C79-2A8F6CB59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1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F36D-5B65-3748-BDE2-5573EE461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E0C12-D431-9542-9C23-087DB3199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00841-5E87-9B48-B8FC-AB36330B3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5AB-86FC-184D-BF9C-49561DD526C3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AEA8F-87E1-3B4F-A30B-895735C5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CFF1-B8CA-BC46-BE65-7DD178582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FA05-41A5-4E4B-8C79-2A8F6CB59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5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193AA-8E52-5940-81BF-48823976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FCF08-6652-8B45-ACD3-3F1B20312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4A2F4-8096-244C-A3BE-F0E22F796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988D0-A150-974B-8484-D06E8911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5AB-86FC-184D-BF9C-49561DD526C3}" type="datetimeFigureOut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1791D-CF79-BA42-A495-49F2F5A1E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F1119-201F-3E4E-A9E6-6BE2EEC7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FA05-41A5-4E4B-8C79-2A8F6CB59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5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EF013-F279-7441-B331-FDC2837B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B43CC-6A22-314E-A29A-CD3D43B99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DFFE4-FC19-834E-8DBF-A448F49A1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31B16B-C386-D94E-A7CB-5CE580136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B97F29-114B-7E4A-BD58-16800B51A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EA1ADB-C710-9446-A7D0-A1614026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5AB-86FC-184D-BF9C-49561DD526C3}" type="datetimeFigureOut">
              <a:rPr lang="en-US" smtClean="0"/>
              <a:t>9/11/21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A8A3A0-519A-164E-9987-5E849DAC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B4ABF6-CB62-6E41-B784-B2CFF561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FA05-41A5-4E4B-8C79-2A8F6CB59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5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FF87-2ADF-C540-98B7-957259F4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AE93B-015E-AE42-9BB4-5E00EE31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5AB-86FC-184D-BF9C-49561DD526C3}" type="datetimeFigureOut">
              <a:rPr lang="en-US" smtClean="0"/>
              <a:t>9/11/21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3442A-57C2-3240-B733-73FF2916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DDEE0-EFC3-C646-9B05-C5C737B7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FA05-41A5-4E4B-8C79-2A8F6CB59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7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11144-51EB-9345-AA2C-CA577D92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5AB-86FC-184D-BF9C-49561DD526C3}" type="datetimeFigureOut">
              <a:rPr lang="en-US" smtClean="0"/>
              <a:t>9/11/21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12C28-70E4-934C-9DED-3EF990AF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8ECE9-A921-C04D-9E8D-00BEDF02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FA05-41A5-4E4B-8C79-2A8F6CB59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00804-5D50-064C-B0BE-05EA019A1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68EAE-04C3-D74A-AA3B-1EAD17F7F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0419C-AB44-C649-BAE7-54EA0F10B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A7161-C9A4-1E4D-8BFD-0D70D118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5AB-86FC-184D-BF9C-49561DD526C3}" type="datetimeFigureOut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09141-1BC9-B242-BF26-2E4B5A55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B6FF3-8E39-894E-8246-8200421E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FA05-41A5-4E4B-8C79-2A8F6CB59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1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D177-36EF-9C42-87E5-57042C013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C894D1-7687-AB47-9CA4-483673427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1D675-367B-A64C-8E7A-94D16CBBA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B4780-265C-C141-AC2D-C9F17C94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5AB-86FC-184D-BF9C-49561DD526C3}" type="datetimeFigureOut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6B13D-6A24-7E4E-B156-931331FD0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648F9-B6B1-8949-9C48-C62D1F82E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FA05-41A5-4E4B-8C79-2A8F6CB59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7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8CA97-BC94-534F-8946-330F7A81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F6F46-34AC-114E-B501-52F646C74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9FC02-FE37-1A49-927A-2E122CAF8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7B5AB-86FC-184D-BF9C-49561DD526C3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D8038-FF48-0B47-832B-E9CB9F63D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A6870-A94A-6E45-9F16-30B33A1F6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0FA05-41A5-4E4B-8C79-2A8F6CB59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3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EFDB7-8AA1-2249-89EE-436D561B96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Identifying Customer Churn</a:t>
            </a:r>
          </a:p>
        </p:txBody>
      </p:sp>
    </p:spTree>
    <p:extLst>
      <p:ext uri="{BB962C8B-B14F-4D97-AF65-F5344CB8AC3E}">
        <p14:creationId xmlns:p14="http://schemas.microsoft.com/office/powerpoint/2010/main" val="1260199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D26B-078A-EA46-805E-4F5D200B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DFCE-4407-3B4B-ABBA-EC0837044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F1 Score	0.61			Accuracy	0.90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2C3138-AE6A-064C-8FE3-51ACB07A96D3}"/>
              </a:ext>
            </a:extLst>
          </p:cNvPr>
          <p:cNvSpPr txBox="1"/>
          <p:nvPr/>
        </p:nvSpPr>
        <p:spPr>
          <a:xfrm rot="16200000">
            <a:off x="883474" y="3739684"/>
            <a:ext cx="1682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True Label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E2D442-1ADF-704E-B497-5E5580B2FBEC}"/>
              </a:ext>
            </a:extLst>
          </p:cNvPr>
          <p:cNvSpPr txBox="1"/>
          <p:nvPr/>
        </p:nvSpPr>
        <p:spPr>
          <a:xfrm>
            <a:off x="3476846" y="6090645"/>
            <a:ext cx="2428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Predicted Label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C81382-406B-5D42-B5E5-3105BC42A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865" y="2400300"/>
            <a:ext cx="4822640" cy="356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34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D26B-078A-EA46-805E-4F5D200B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+mn-lt"/>
              </a:rPr>
              <a:t>XGBoost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DFCE-4407-3B4B-ABBA-EC0837044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F1 Score	0.75			Accuracy	0.93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CD1EB-EF4B-3044-A5B2-D3F54BAF9128}"/>
              </a:ext>
            </a:extLst>
          </p:cNvPr>
          <p:cNvSpPr txBox="1"/>
          <p:nvPr/>
        </p:nvSpPr>
        <p:spPr>
          <a:xfrm rot="16200000">
            <a:off x="883474" y="3739684"/>
            <a:ext cx="1682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True Label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FE8BC7-2CE2-4F4F-9A9A-CC9483A265ED}"/>
              </a:ext>
            </a:extLst>
          </p:cNvPr>
          <p:cNvSpPr txBox="1"/>
          <p:nvPr/>
        </p:nvSpPr>
        <p:spPr>
          <a:xfrm>
            <a:off x="3476846" y="6090645"/>
            <a:ext cx="2428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Predicted Label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56A6D7-27BD-974B-81B1-B063EAB1F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819" y="2398474"/>
            <a:ext cx="4841507" cy="35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42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D26B-078A-EA46-805E-4F5D200B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DFCE-4407-3B4B-ABBA-EC0837044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XGBoost</a:t>
            </a:r>
            <a:r>
              <a:rPr lang="en-US" dirty="0"/>
              <a:t> model gives the best predictive model, with an F1 Score of 0.75 and an accuracy score of 0.93.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model gives more false positives than negatives, which is preferred as it emphasizes capturing as much churn as possible.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two most important features for predicting churn are the total number of day minutes used and the number of customer service calls.</a:t>
            </a:r>
          </a:p>
        </p:txBody>
      </p:sp>
    </p:spTree>
    <p:extLst>
      <p:ext uri="{BB962C8B-B14F-4D97-AF65-F5344CB8AC3E}">
        <p14:creationId xmlns:p14="http://schemas.microsoft.com/office/powerpoint/2010/main" val="329976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D1F10-8F9D-5249-851B-9C32B844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31F1F-4963-6945-8E44-427CA344A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project will create a binary classification model to determine which customers are likely to leave the telecom company.</a:t>
            </a:r>
          </a:p>
          <a:p>
            <a:pPr marL="0" indent="0">
              <a:buNone/>
            </a:pPr>
            <a:r>
              <a:rPr lang="en-US" dirty="0"/>
              <a:t>Once customers are identified, the customer service team will contact them proactively to determine why they might leave. Resulting strategies to lower churn could include addressing individual </a:t>
            </a:r>
            <a:r>
              <a:rPr lang="en-US"/>
              <a:t>customer concerns </a:t>
            </a:r>
            <a:r>
              <a:rPr lang="en-US" dirty="0"/>
              <a:t>by customer service or general engineering improvements or sales policy changes.</a:t>
            </a:r>
          </a:p>
          <a:p>
            <a:pPr marL="0" indent="0">
              <a:buNone/>
            </a:pPr>
            <a:r>
              <a:rPr lang="en-US" dirty="0"/>
              <a:t>To identify general improvements, we do not need to identify every churn instance, only enough to get sufficient customer feedback.</a:t>
            </a:r>
          </a:p>
        </p:txBody>
      </p:sp>
    </p:spTree>
    <p:extLst>
      <p:ext uri="{BB962C8B-B14F-4D97-AF65-F5344CB8AC3E}">
        <p14:creationId xmlns:p14="http://schemas.microsoft.com/office/powerpoint/2010/main" val="144046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F83C-6B3A-DA4D-8A41-B1C0D6144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2EC1-D8B3-0F45-A1DD-288EC1FCF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State</a:t>
            </a:r>
          </a:p>
          <a:p>
            <a:pPr marL="0" indent="0">
              <a:buNone/>
            </a:pPr>
            <a:r>
              <a:rPr lang="en-US" dirty="0"/>
              <a:t>Account Length</a:t>
            </a:r>
          </a:p>
          <a:p>
            <a:pPr marL="0" indent="0">
              <a:buNone/>
            </a:pPr>
            <a:r>
              <a:rPr lang="en-US" dirty="0"/>
              <a:t>Area Code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Phone Number</a:t>
            </a:r>
          </a:p>
          <a:p>
            <a:pPr marL="0" indent="0">
              <a:buNone/>
            </a:pPr>
            <a:r>
              <a:rPr lang="en-US" dirty="0"/>
              <a:t>International Plan</a:t>
            </a:r>
          </a:p>
          <a:p>
            <a:pPr marL="0" indent="0">
              <a:buNone/>
            </a:pPr>
            <a:r>
              <a:rPr lang="en-US" dirty="0"/>
              <a:t>Voicemail Plan</a:t>
            </a:r>
          </a:p>
          <a:p>
            <a:pPr marL="0" indent="0">
              <a:buNone/>
            </a:pPr>
            <a:r>
              <a:rPr lang="en-US" dirty="0"/>
              <a:t>Number VM Messages</a:t>
            </a:r>
          </a:p>
          <a:p>
            <a:pPr marL="0" indent="0">
              <a:buNone/>
            </a:pPr>
            <a:r>
              <a:rPr lang="en-US" dirty="0"/>
              <a:t>Total Day Minutes</a:t>
            </a:r>
          </a:p>
          <a:p>
            <a:pPr marL="0" indent="0">
              <a:buNone/>
            </a:pPr>
            <a:r>
              <a:rPr lang="en-US" dirty="0"/>
              <a:t>Total Day Calls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Total Day Charge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593444-ECA6-8E49-A242-4206969C318D}"/>
              </a:ext>
            </a:extLst>
          </p:cNvPr>
          <p:cNvSpPr txBox="1">
            <a:spLocks/>
          </p:cNvSpPr>
          <p:nvPr/>
        </p:nvSpPr>
        <p:spPr>
          <a:xfrm>
            <a:off x="6105532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Total Eve Minutes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Total Eve Calls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</a:rPr>
              <a:t>Total Eve Charge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Total Night Minutes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Total Night Calls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</a:rPr>
              <a:t>Total Night Charge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Total Intl Minutes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Total Intl Calls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</a:rPr>
              <a:t>Total Intl Charge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Customer Service Calls</a:t>
            </a:r>
          </a:p>
        </p:txBody>
      </p:sp>
    </p:spTree>
    <p:extLst>
      <p:ext uri="{BB962C8B-B14F-4D97-AF65-F5344CB8AC3E}">
        <p14:creationId xmlns:p14="http://schemas.microsoft.com/office/powerpoint/2010/main" val="59926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F83C-6B3A-DA4D-8A41-B1C0D6144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Final Feature Set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2EC1-D8B3-0F45-A1DD-288EC1FCF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82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Total Day Minutes 		0.18</a:t>
            </a:r>
          </a:p>
          <a:p>
            <a:pPr marL="0" indent="0">
              <a:buNone/>
            </a:pPr>
            <a:r>
              <a:rPr lang="en-US" dirty="0"/>
              <a:t>Customer Service Calls 	0.14 </a:t>
            </a:r>
          </a:p>
          <a:p>
            <a:pPr marL="0" indent="0">
              <a:buNone/>
            </a:pPr>
            <a:r>
              <a:rPr lang="en-US" dirty="0"/>
              <a:t>Total Eve Minutes 		0.07</a:t>
            </a:r>
          </a:p>
          <a:p>
            <a:pPr marL="0" indent="0">
              <a:buNone/>
            </a:pPr>
            <a:r>
              <a:rPr lang="en-US" dirty="0"/>
              <a:t>Total Intl Calls 		0.07 </a:t>
            </a:r>
          </a:p>
          <a:p>
            <a:pPr marL="0" indent="0">
              <a:buNone/>
            </a:pPr>
            <a:r>
              <a:rPr lang="en-US" dirty="0"/>
              <a:t>Total Night Minutes 	0.06 </a:t>
            </a:r>
          </a:p>
          <a:p>
            <a:pPr marL="0" indent="0">
              <a:buNone/>
            </a:pPr>
            <a:r>
              <a:rPr lang="en-US" dirty="0"/>
              <a:t>Total Intl Minutes 		0.06 </a:t>
            </a:r>
          </a:p>
          <a:p>
            <a:pPr marL="0" indent="0">
              <a:buNone/>
            </a:pPr>
            <a:r>
              <a:rPr lang="en-US" dirty="0"/>
              <a:t>Account Length 		0.05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873065-EFA2-CC41-B58F-E944E0AE15A9}"/>
              </a:ext>
            </a:extLst>
          </p:cNvPr>
          <p:cNvSpPr txBox="1">
            <a:spLocks/>
          </p:cNvSpPr>
          <p:nvPr/>
        </p:nvSpPr>
        <p:spPr>
          <a:xfrm>
            <a:off x="5934083" y="1820857"/>
            <a:ext cx="5048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Total Eve Calls 		0.05</a:t>
            </a:r>
          </a:p>
          <a:p>
            <a:pPr marL="0" indent="0">
              <a:buNone/>
            </a:pPr>
            <a:r>
              <a:rPr lang="en-US" dirty="0"/>
              <a:t>Total Day Calls 		0.05 </a:t>
            </a:r>
          </a:p>
          <a:p>
            <a:pPr marL="0" indent="0">
              <a:buNone/>
            </a:pPr>
            <a:r>
              <a:rPr lang="en-US" dirty="0"/>
              <a:t>Total Night Calls 		0.05 </a:t>
            </a:r>
          </a:p>
          <a:p>
            <a:pPr marL="0" indent="0">
              <a:buNone/>
            </a:pPr>
            <a:r>
              <a:rPr lang="en-US" dirty="0"/>
              <a:t>Number VM Messages 	0.03</a:t>
            </a:r>
          </a:p>
          <a:p>
            <a:pPr marL="0" indent="0">
              <a:buNone/>
            </a:pPr>
            <a:r>
              <a:rPr lang="en-US" dirty="0"/>
              <a:t>Area Code			0.05 </a:t>
            </a:r>
          </a:p>
          <a:p>
            <a:pPr marL="0" indent="0">
              <a:buNone/>
            </a:pPr>
            <a:r>
              <a:rPr lang="en-US" dirty="0"/>
              <a:t>Intl Plan			0.02</a:t>
            </a:r>
          </a:p>
          <a:p>
            <a:pPr marL="0" indent="0">
              <a:buNone/>
            </a:pPr>
            <a:r>
              <a:rPr lang="en-US" dirty="0"/>
              <a:t>VM Plan			0.02</a:t>
            </a:r>
          </a:p>
        </p:txBody>
      </p:sp>
    </p:spTree>
    <p:extLst>
      <p:ext uri="{BB962C8B-B14F-4D97-AF65-F5344CB8AC3E}">
        <p14:creationId xmlns:p14="http://schemas.microsoft.com/office/powerpoint/2010/main" val="388495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D26B-078A-EA46-805E-4F5D200B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Evaluation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DFCE-4407-3B4B-ABBA-EC0837044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F1 Score – a measure of both:</a:t>
            </a:r>
          </a:p>
          <a:p>
            <a:pPr marL="0" indent="0">
              <a:buNone/>
            </a:pPr>
            <a:r>
              <a:rPr lang="en-US" dirty="0"/>
              <a:t>	        precision (true positives/predicted positives) </a:t>
            </a:r>
          </a:p>
          <a:p>
            <a:pPr marL="0" indent="0">
              <a:buNone/>
            </a:pPr>
            <a:r>
              <a:rPr lang="en-US" dirty="0"/>
              <a:t>	        recall (predicted true positives/actual true positives)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Accuracy –the total number of predictions the model gets correct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Confusion Matrix – shows True Negatives, False Positives</a:t>
            </a:r>
          </a:p>
          <a:p>
            <a:pPr marL="0" indent="0">
              <a:buNone/>
            </a:pPr>
            <a:r>
              <a:rPr lang="en-US" dirty="0"/>
              <a:t>				  False Negatives, True Positives</a:t>
            </a:r>
          </a:p>
        </p:txBody>
      </p:sp>
    </p:spTree>
    <p:extLst>
      <p:ext uri="{BB962C8B-B14F-4D97-AF65-F5344CB8AC3E}">
        <p14:creationId xmlns:p14="http://schemas.microsoft.com/office/powerpoint/2010/main" val="231082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D26B-078A-EA46-805E-4F5D200B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DFCE-4407-3B4B-ABBA-EC0837044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F1 Score	0.37			Accuracy	0.71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6893E-B26F-0E46-99BA-1D69829CAB8A}"/>
              </a:ext>
            </a:extLst>
          </p:cNvPr>
          <p:cNvSpPr txBox="1"/>
          <p:nvPr/>
        </p:nvSpPr>
        <p:spPr>
          <a:xfrm rot="16200000">
            <a:off x="883474" y="3739684"/>
            <a:ext cx="1682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True Label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2BC39D-8094-174E-A366-6D7B0F4DA039}"/>
              </a:ext>
            </a:extLst>
          </p:cNvPr>
          <p:cNvSpPr txBox="1"/>
          <p:nvPr/>
        </p:nvSpPr>
        <p:spPr>
          <a:xfrm>
            <a:off x="3476846" y="6090645"/>
            <a:ext cx="2428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Predicted Label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C52331-2ED4-1244-9C5A-48E3FBF12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797" y="2434854"/>
            <a:ext cx="4821169" cy="352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3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D26B-078A-EA46-805E-4F5D200B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+mn-lt"/>
              </a:rPr>
              <a:t>GaussianNB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DFCE-4407-3B4B-ABBA-EC0837044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F1 Score	0.35			Accuracy	0.66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8B4B71-9373-1B4E-BDB6-0154CB14D5EB}"/>
              </a:ext>
            </a:extLst>
          </p:cNvPr>
          <p:cNvSpPr txBox="1"/>
          <p:nvPr/>
        </p:nvSpPr>
        <p:spPr>
          <a:xfrm rot="16200000">
            <a:off x="883474" y="3739684"/>
            <a:ext cx="1682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True Label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CC116E-E479-0D4D-8217-AC7BB8CCFDC5}"/>
              </a:ext>
            </a:extLst>
          </p:cNvPr>
          <p:cNvSpPr txBox="1"/>
          <p:nvPr/>
        </p:nvSpPr>
        <p:spPr>
          <a:xfrm>
            <a:off x="3476846" y="6090645"/>
            <a:ext cx="2428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Predicted Label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CE9E4F-4894-744A-907C-06AF161CF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803" y="2423508"/>
            <a:ext cx="4832497" cy="360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5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D26B-078A-EA46-805E-4F5D200B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K 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DFCE-4407-3B4B-ABBA-EC0837044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F1 Score	0.40			Accuracy	0.70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5B2A7A-87BB-C14F-926F-72D6A4539277}"/>
              </a:ext>
            </a:extLst>
          </p:cNvPr>
          <p:cNvSpPr txBox="1"/>
          <p:nvPr/>
        </p:nvSpPr>
        <p:spPr>
          <a:xfrm rot="16200000">
            <a:off x="883474" y="3739684"/>
            <a:ext cx="1682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True Label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205585-8340-844E-9601-1CF743F16366}"/>
              </a:ext>
            </a:extLst>
          </p:cNvPr>
          <p:cNvSpPr txBox="1"/>
          <p:nvPr/>
        </p:nvSpPr>
        <p:spPr>
          <a:xfrm>
            <a:off x="3476846" y="6090645"/>
            <a:ext cx="2428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Predicted Label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3F3422-23B9-F040-A6C7-65C46715E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734" y="2426080"/>
            <a:ext cx="4793294" cy="349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06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D26B-078A-EA46-805E-4F5D200B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Gradient 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DFCE-4407-3B4B-ABBA-EC0837044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F1 Score	0.63			Accuracy	0.88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74F8F3-627D-E445-832D-3037E4E26276}"/>
              </a:ext>
            </a:extLst>
          </p:cNvPr>
          <p:cNvSpPr txBox="1"/>
          <p:nvPr/>
        </p:nvSpPr>
        <p:spPr>
          <a:xfrm rot="16200000">
            <a:off x="883474" y="3739684"/>
            <a:ext cx="1682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True Label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D8E35-DC87-F640-AE80-DDB25AA09D0A}"/>
              </a:ext>
            </a:extLst>
          </p:cNvPr>
          <p:cNvSpPr txBox="1"/>
          <p:nvPr/>
        </p:nvSpPr>
        <p:spPr>
          <a:xfrm>
            <a:off x="3476846" y="6090645"/>
            <a:ext cx="2428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Predicted Label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8F45C8-FD24-2D40-979D-A5A54E23D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843" y="2400301"/>
            <a:ext cx="4787457" cy="349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1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</TotalTime>
  <Words>456</Words>
  <Application>Microsoft Macintosh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Identifying Customer Churn</vt:lpstr>
      <vt:lpstr>Objective</vt:lpstr>
      <vt:lpstr>The Dataset</vt:lpstr>
      <vt:lpstr>Final Feature Set Importance</vt:lpstr>
      <vt:lpstr>Evaluation Criteria</vt:lpstr>
      <vt:lpstr>Logistic Regression</vt:lpstr>
      <vt:lpstr>GaussianNB</vt:lpstr>
      <vt:lpstr>K Nearest Neighbors</vt:lpstr>
      <vt:lpstr>Gradient Boost</vt:lpstr>
      <vt:lpstr>Random Forest</vt:lpstr>
      <vt:lpstr>XGBoost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Customer Churn</dc:title>
  <dc:creator>Paulette Rousselle</dc:creator>
  <cp:lastModifiedBy>Paulette Rousselle</cp:lastModifiedBy>
  <cp:revision>15</cp:revision>
  <dcterms:created xsi:type="dcterms:W3CDTF">2021-06-17T06:19:29Z</dcterms:created>
  <dcterms:modified xsi:type="dcterms:W3CDTF">2021-09-12T06:23:55Z</dcterms:modified>
</cp:coreProperties>
</file>