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00" d="100"/>
          <a:sy n="100" d="100"/>
        </p:scale>
        <p:origin x="-4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09E5-E08B-7842-955D-7688242F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3D58-3D8A-EF41-8B3E-6134BB24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7D87-4AA3-C04A-A16F-ABE72943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1EC1-D8D8-D940-B569-48612C5F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D8C7-BBDD-0740-AE1B-F398B8F7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8EF-880F-874B-9689-4C81AD55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CFEC8-393B-5642-9C71-38297628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9F0B-4686-CB47-8CD7-7E8C604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13C0-31AC-654E-8D86-F42941F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2756-BB41-9546-BC80-06FAF2B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B12FA-EBB9-074C-9F8D-AF01B01F6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EB744-7553-3447-AC1A-FE5C7838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B0C-9AAF-BB46-8972-2A2C4EC9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F96D-7D31-C645-B0A7-E4A8FB4A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B6C-3D65-7B40-A482-3C528A64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DAFC-D0D9-E14A-84D4-A0E3D60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BCF-D3A6-BE4B-9C5D-2917B8E9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3CDA-34FC-DB4C-BEA3-5C09565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E094-859B-5643-887B-0CF32031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9155-C4A8-1143-A7BD-6E52B4F6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BB2D-F108-5643-BF59-996EDB62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D1DF-29BD-6541-A9F1-C902F78D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CD77-F341-1744-8469-939B8A2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8BAC-26E2-6A48-A510-E77DB379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42C8-7CB5-B949-806D-E36FBEAC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1434-D2DC-CF40-ADC1-ECEBBA7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C688-F71D-2945-9908-5CF8C9FC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EAE6E-2707-4449-96EF-E9E03BDC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7D013-573C-024D-9428-29CC95A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F976-8D62-1A44-BEBB-44F33DC4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7951-2127-1B4C-A591-F975B9D1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C2A8-6916-8B43-A455-BA865E9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C2F5-059B-D74E-8A5F-5826211B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3C145-0472-7149-996A-48EF46A7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018C1-FB7B-7244-B24F-E2F8CE05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2490-D0A5-9C4F-807F-B8EC2E0E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2545-7C21-8F44-9D1F-58BE6393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36C5F-6136-F048-B13F-6BA26D8B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36B9F-DCD3-E146-BC18-18201C55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27FC-97ED-934F-BA8F-38864AD0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13434-DDC5-DE4A-99D3-3D2EA712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B311-A0C5-CF40-A893-EF03F0D3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460BD-D483-724D-9F32-2E21C42B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4BAD0-CFE2-B740-94A3-9317A3E4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C1EC-70A8-974C-93AB-E9A22A64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BBC1-10C4-5840-94B0-352BF63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BCF2-31B4-8F4E-87FF-7B6B823F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1843-92B5-FB4F-B39C-395BD4D3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7A82-1539-C343-8F78-2812FBF3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76CA4-B254-524E-8FCD-A929BF8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6CF48-0BF8-1942-964A-E9C6E15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75082-3C7D-CB4D-9D3A-6B1BC943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301C-1B66-9B49-8CD6-DAFB8726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C508A-0AE4-4444-9AC6-E8A706C3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F8BF7-95CD-D04D-BA12-E7A412E2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AB4E0-6E9F-344D-B28F-281D822E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88A9-D3E7-2D4A-A585-DE6370A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610D-B686-0B40-B289-B46AFE06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84000">
              <a:schemeClr val="accent4">
                <a:lumMod val="13789"/>
                <a:lumOff val="86211"/>
              </a:schemeClr>
            </a:gs>
            <a:gs pos="96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160D2-019C-A04D-B708-A165F279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FF6E-A6E1-934E-8ECA-4A395C44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A706-280C-5841-898D-46D2F158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A80A-9B14-1443-BD21-1AB27812214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852E-E79E-3047-AF69-F45E5ACE1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7973-F571-C445-997C-1080DD56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DE54-2B8E-5745-ACAF-FC7B2CBFC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A3C4-8934-C24E-A4F6-F412FFA72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0675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Modeling King County Home Prices</a:t>
            </a:r>
          </a:p>
        </p:txBody>
      </p:sp>
    </p:spTree>
    <p:extLst>
      <p:ext uri="{BB962C8B-B14F-4D97-AF65-F5344CB8AC3E}">
        <p14:creationId xmlns:p14="http://schemas.microsoft.com/office/powerpoint/2010/main" val="52024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291-A059-3440-BFF7-C82AC9A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BE7-D968-574A-B5BA-C9C95CE7E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with Living Square Feet</a:t>
            </a:r>
          </a:p>
          <a:p>
            <a:r>
              <a:rPr lang="en-US" dirty="0"/>
              <a:t>Model with all five features</a:t>
            </a:r>
          </a:p>
          <a:p>
            <a:r>
              <a:rPr lang="en-US" dirty="0"/>
              <a:t>Model with selected </a:t>
            </a:r>
            <a:r>
              <a:rPr lang="en-US" dirty="0" err="1"/>
              <a:t>zipcodes</a:t>
            </a:r>
            <a:r>
              <a:rPr lang="en-US" dirty="0"/>
              <a:t> removed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5350-DDB8-2A4F-9067-02C8D7B9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0.374		0.374		0.000</a:t>
            </a:r>
          </a:p>
          <a:p>
            <a:pPr marL="0" indent="0">
              <a:buNone/>
            </a:pPr>
            <a:r>
              <a:rPr lang="en-US" dirty="0"/>
              <a:t>0.767		0.767		&lt;=0.723</a:t>
            </a:r>
          </a:p>
          <a:p>
            <a:pPr marL="0" indent="0">
              <a:buNone/>
            </a:pPr>
            <a:r>
              <a:rPr lang="en-US" dirty="0"/>
              <a:t>0.761		0.760		&lt;=0.049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F9FBA-DA21-7A40-B96F-C8972F8D442B}"/>
              </a:ext>
            </a:extLst>
          </p:cNvPr>
          <p:cNvSpPr txBox="1"/>
          <p:nvPr/>
        </p:nvSpPr>
        <p:spPr>
          <a:xfrm>
            <a:off x="6096000" y="1200161"/>
            <a:ext cx="5257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		Adj R2	p-values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160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EDCD-88EE-A740-81AE-7D13B66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FB90-2FEC-0F49-992D-A38A8A5A5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Living Square Feet, Lot Square Feet, Bedrooms, Grade, and </a:t>
            </a:r>
            <a:r>
              <a:rPr lang="en-US" dirty="0" err="1"/>
              <a:t>Zipcode</a:t>
            </a:r>
            <a:r>
              <a:rPr lang="en-US" dirty="0"/>
              <a:t> are important modeling features</a:t>
            </a:r>
          </a:p>
          <a:p>
            <a:r>
              <a:rPr lang="en-US" dirty="0"/>
              <a:t>This model is a starting point for setting a listing price, but that price should be adjusted based on a realtor’s understanding of other features.</a:t>
            </a:r>
          </a:p>
          <a:p>
            <a:r>
              <a:rPr lang="en-US" dirty="0"/>
              <a:t>Federal Way, Kent, and Auburn should be modeled separately.</a:t>
            </a:r>
          </a:p>
        </p:txBody>
      </p:sp>
    </p:spTree>
    <p:extLst>
      <p:ext uri="{BB962C8B-B14F-4D97-AF65-F5344CB8AC3E}">
        <p14:creationId xmlns:p14="http://schemas.microsoft.com/office/powerpoint/2010/main" val="187388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048E-06D3-4A4B-9770-BD73FB1B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411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Objective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determine the best features to use to create a model that will predict the sale prices of King County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7EAD-A6B1-9745-88E7-BF037CA9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487"/>
            <a:ext cx="10515600" cy="1133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AA30-BD48-B043-B9D8-F34D5DF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275"/>
            <a:ext cx="10515600" cy="12430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The Dataset</a:t>
            </a:r>
            <a:br>
              <a:rPr lang="en-US" dirty="0"/>
            </a:br>
            <a:br>
              <a:rPr lang="en-US" sz="2200" dirty="0"/>
            </a:br>
            <a:r>
              <a:rPr lang="en-US" sz="3100" dirty="0"/>
              <a:t> </a:t>
            </a:r>
            <a:r>
              <a:rPr lang="en-US" sz="3100" dirty="0">
                <a:latin typeface="+mn-lt"/>
              </a:rPr>
              <a:t>A database of homes sold in King County in 2015 which includes:</a:t>
            </a:r>
            <a:br>
              <a:rPr lang="en-US" dirty="0">
                <a:latin typeface="+mn-lt"/>
              </a:rPr>
            </a:br>
            <a:endParaRPr lang="en-US" sz="22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C66C0-485A-C647-9A32-07BF7FF65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0288"/>
            <a:ext cx="5181600" cy="4400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 Price</a:t>
            </a:r>
            <a:br>
              <a:rPr lang="en-US" dirty="0"/>
            </a:br>
            <a:r>
              <a:rPr lang="en-US" dirty="0"/>
              <a:t>Sale Date</a:t>
            </a:r>
            <a:br>
              <a:rPr lang="en-US" dirty="0"/>
            </a:br>
            <a:r>
              <a:rPr lang="en-US" dirty="0"/>
              <a:t>Bedrooms</a:t>
            </a:r>
            <a:br>
              <a:rPr lang="en-US" dirty="0"/>
            </a:br>
            <a:r>
              <a:rPr lang="en-US" dirty="0"/>
              <a:t>Bathrooms</a:t>
            </a:r>
            <a:br>
              <a:rPr lang="en-US" dirty="0"/>
            </a:br>
            <a:r>
              <a:rPr lang="en-US" dirty="0"/>
              <a:t>Living Square Feet</a:t>
            </a:r>
            <a:br>
              <a:rPr lang="en-US" dirty="0"/>
            </a:br>
            <a:r>
              <a:rPr lang="en-US" dirty="0"/>
              <a:t>Lot Square Feet</a:t>
            </a:r>
            <a:br>
              <a:rPr lang="en-US" dirty="0"/>
            </a:br>
            <a:r>
              <a:rPr lang="en-US" dirty="0"/>
              <a:t>Total Floors</a:t>
            </a:r>
            <a:br>
              <a:rPr lang="en-US" dirty="0"/>
            </a:br>
            <a:r>
              <a:rPr lang="en-US" dirty="0"/>
              <a:t>Waterfront presence</a:t>
            </a:r>
            <a:br>
              <a:rPr lang="en-US" dirty="0"/>
            </a:br>
            <a:r>
              <a:rPr lang="en-US" dirty="0"/>
              <a:t>View presence</a:t>
            </a:r>
            <a:br>
              <a:rPr lang="en-US" dirty="0"/>
            </a:br>
            <a:r>
              <a:rPr lang="en-US" dirty="0"/>
              <a:t>Condition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5DAA9-D48C-AC4D-8C26-217F11A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0288"/>
            <a:ext cx="5181600" cy="4400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</a:t>
            </a:r>
            <a:br>
              <a:rPr lang="en-US" dirty="0"/>
            </a:br>
            <a:r>
              <a:rPr lang="en-US" dirty="0"/>
              <a:t>Square Feet Above Ground</a:t>
            </a:r>
            <a:br>
              <a:rPr lang="en-US" dirty="0"/>
            </a:br>
            <a:r>
              <a:rPr lang="en-US" dirty="0"/>
              <a:t>Square Feet Basement</a:t>
            </a:r>
            <a:br>
              <a:rPr lang="en-US" dirty="0"/>
            </a:br>
            <a:r>
              <a:rPr lang="en-US" dirty="0"/>
              <a:t>Year Built</a:t>
            </a:r>
            <a:br>
              <a:rPr lang="en-US" dirty="0"/>
            </a:br>
            <a:r>
              <a:rPr lang="en-US" dirty="0"/>
              <a:t>Year Renovated</a:t>
            </a:r>
            <a:br>
              <a:rPr lang="en-US" dirty="0"/>
            </a:br>
            <a:r>
              <a:rPr lang="en-US" dirty="0" err="1"/>
              <a:t>Zipcode</a:t>
            </a:r>
            <a:br>
              <a:rPr lang="en-US" dirty="0"/>
            </a:br>
            <a:r>
              <a:rPr lang="en-US" dirty="0"/>
              <a:t>Latitude</a:t>
            </a:r>
            <a:br>
              <a:rPr lang="en-US" dirty="0"/>
            </a:br>
            <a:r>
              <a:rPr lang="en-US" dirty="0"/>
              <a:t>Longitude</a:t>
            </a:r>
            <a:br>
              <a:rPr lang="en-US" dirty="0"/>
            </a:br>
            <a:r>
              <a:rPr lang="en-US" dirty="0"/>
              <a:t>Living Square Feet of Neighbors</a:t>
            </a:r>
            <a:br>
              <a:rPr lang="en-US" dirty="0"/>
            </a:br>
            <a:r>
              <a:rPr lang="en-US" dirty="0"/>
              <a:t>Lot Square Feet of Neighbors</a:t>
            </a:r>
          </a:p>
        </p:txBody>
      </p:sp>
    </p:spTree>
    <p:extLst>
      <p:ext uri="{BB962C8B-B14F-4D97-AF65-F5344CB8AC3E}">
        <p14:creationId xmlns:p14="http://schemas.microsoft.com/office/powerpoint/2010/main" val="17896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F13-0263-3C4A-B6CE-C7205CB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Plots of Considered Features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4EE640-5E42-B840-AD75-93A11860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9000"/>
                    </a14:imgEffect>
                    <a14:imgEffect>
                      <a14:brightnessContrast contrast="4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200" y="1361757"/>
            <a:ext cx="10584916" cy="43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32E2-06D3-8F45-98FE-BF2026DD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A9B7-21BB-A643-BB06-991B8846A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Living Square Feet</a:t>
            </a:r>
          </a:p>
          <a:p>
            <a:r>
              <a:rPr lang="en-US" dirty="0"/>
              <a:t>Lot Square Feet</a:t>
            </a:r>
          </a:p>
          <a:p>
            <a:r>
              <a:rPr lang="en-US" dirty="0"/>
              <a:t>Bedrooms</a:t>
            </a:r>
          </a:p>
          <a:p>
            <a:r>
              <a:rPr lang="en-US" dirty="0"/>
              <a:t>Grade</a:t>
            </a:r>
          </a:p>
          <a:p>
            <a:r>
              <a:rPr lang="en-US" dirty="0" err="1"/>
              <a:t>Zipcode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7B2D-D1B8-9145-B58A-BFB7F8B37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C1C-2436-9A45-A440-6619F3C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B38B-7A65-5945-B017-BB7120BED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71613"/>
            <a:ext cx="9948863" cy="1957387"/>
          </a:xfrm>
        </p:spPr>
        <p:txBody>
          <a:bodyPr/>
          <a:lstStyle/>
          <a:p>
            <a:r>
              <a:rPr lang="en-US" dirty="0"/>
              <a:t>Removed outliers</a:t>
            </a:r>
          </a:p>
          <a:p>
            <a:r>
              <a:rPr lang="en-US" dirty="0"/>
              <a:t>Log transformed and normalized square feet features</a:t>
            </a:r>
          </a:p>
          <a:p>
            <a:r>
              <a:rPr lang="en-US" dirty="0"/>
              <a:t>One-hot encoded categorical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4AA9F-670C-B74B-A28D-06936EF3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3" y="4057649"/>
            <a:ext cx="10625137" cy="211931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Model Building</a:t>
            </a:r>
          </a:p>
          <a:p>
            <a:pPr marL="0" indent="0">
              <a:buNone/>
            </a:pPr>
            <a:r>
              <a:rPr lang="en-US" dirty="0"/>
              <a:t>Used the Python </a:t>
            </a:r>
            <a:r>
              <a:rPr lang="en-US" dirty="0" err="1"/>
              <a:t>statsmodel</a:t>
            </a:r>
            <a:r>
              <a:rPr lang="en-US" dirty="0"/>
              <a:t> library to create an OLS model</a:t>
            </a:r>
          </a:p>
        </p:txBody>
      </p:sp>
    </p:spTree>
    <p:extLst>
      <p:ext uri="{BB962C8B-B14F-4D97-AF65-F5344CB8AC3E}">
        <p14:creationId xmlns:p14="http://schemas.microsoft.com/office/powerpoint/2010/main" val="38760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291-A059-3440-BFF7-C82AC9A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BE7-D968-574A-B5BA-C9C95CE7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31988"/>
          </a:xfrm>
        </p:spPr>
        <p:txBody>
          <a:bodyPr/>
          <a:lstStyle/>
          <a:p>
            <a:r>
              <a:rPr lang="en-US" dirty="0"/>
              <a:t>Model with Living Square Feet</a:t>
            </a:r>
          </a:p>
          <a:p>
            <a:r>
              <a:rPr lang="en-US" dirty="0"/>
              <a:t>Model with all five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5350-DDB8-2A4F-9067-02C8D7B9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0.374		0.374		0.000</a:t>
            </a:r>
          </a:p>
          <a:p>
            <a:pPr marL="0" indent="0">
              <a:buNone/>
            </a:pPr>
            <a:r>
              <a:rPr lang="en-US" dirty="0"/>
              <a:t>0.767		0.767		&lt;=0.723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E2ABC-BEF8-BB42-81D5-3CE89310533E}"/>
              </a:ext>
            </a:extLst>
          </p:cNvPr>
          <p:cNvSpPr txBox="1"/>
          <p:nvPr/>
        </p:nvSpPr>
        <p:spPr>
          <a:xfrm>
            <a:off x="838200" y="4229100"/>
            <a:ext cx="86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p-values were restricted to seven </a:t>
            </a:r>
            <a:r>
              <a:rPr lang="en-US" sz="2800" dirty="0" err="1"/>
              <a:t>zipcodes</a:t>
            </a:r>
            <a:r>
              <a:rPr lang="en-US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FDF12-959B-CF42-B01C-469B203BF37A}"/>
              </a:ext>
            </a:extLst>
          </p:cNvPr>
          <p:cNvSpPr txBox="1"/>
          <p:nvPr/>
        </p:nvSpPr>
        <p:spPr>
          <a:xfrm>
            <a:off x="6096000" y="1200161"/>
            <a:ext cx="5257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		Adj R2	p-values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84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FEAE-53A8-8A45-952D-A42C7E44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Affected </a:t>
            </a:r>
            <a:r>
              <a:rPr lang="en-US" b="1" dirty="0" err="1">
                <a:latin typeface="+mn-lt"/>
              </a:rPr>
              <a:t>Zipcodes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E85C-B570-854E-938A-808A6415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05875" cy="4667250"/>
          </a:xfrm>
        </p:spPr>
        <p:txBody>
          <a:bodyPr>
            <a:normAutofit/>
          </a:bodyPr>
          <a:lstStyle/>
          <a:p>
            <a:r>
              <a:rPr lang="en-US" dirty="0"/>
              <a:t>Enumclaw – 98022</a:t>
            </a:r>
          </a:p>
          <a:p>
            <a:r>
              <a:rPr lang="en-US" dirty="0"/>
              <a:t>Kent - 98030, 98032, 98042</a:t>
            </a:r>
          </a:p>
          <a:p>
            <a:r>
              <a:rPr lang="en-US" dirty="0"/>
              <a:t>Federal Way - 98023</a:t>
            </a:r>
          </a:p>
          <a:p>
            <a:r>
              <a:rPr lang="en-US" dirty="0"/>
              <a:t>Auburn – 98092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 these </a:t>
            </a:r>
            <a:r>
              <a:rPr lang="en-US" dirty="0" err="1"/>
              <a:t>zipcode</a:t>
            </a:r>
            <a:r>
              <a:rPr lang="en-US" dirty="0"/>
              <a:t> different?</a:t>
            </a:r>
          </a:p>
          <a:p>
            <a:pPr marL="0" indent="0">
              <a:buNone/>
            </a:pPr>
            <a:r>
              <a:rPr lang="en-US" dirty="0"/>
              <a:t>For that we need to consider the geography of King County.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147A7-A5AD-0F49-A074-7E10527B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72" y="800099"/>
            <a:ext cx="5681334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8BDE-2F8E-C744-AB78-FAF94EED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4" y="365125"/>
            <a:ext cx="1072990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Map of King County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AC9657-758A-664F-B14F-5457954B9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4" y="1514475"/>
            <a:ext cx="6288226" cy="4418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BF350-E5A1-8843-A4BD-BA1A62289025}"/>
              </a:ext>
            </a:extLst>
          </p:cNvPr>
          <p:cNvSpPr txBox="1"/>
          <p:nvPr/>
        </p:nvSpPr>
        <p:spPr>
          <a:xfrm>
            <a:off x="7629525" y="1514475"/>
            <a:ext cx="3443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Enumclaw is the most isolated city in King County.</a:t>
            </a:r>
          </a:p>
          <a:p>
            <a:endParaRPr lang="en-US" sz="2800" dirty="0"/>
          </a:p>
          <a:p>
            <a:r>
              <a:rPr lang="en-US" sz="2800" dirty="0"/>
              <a:t>Kent, Auburn, and Federal Way are all along major commuting corridors and close to Tacoma.</a:t>
            </a:r>
          </a:p>
        </p:txBody>
      </p:sp>
    </p:spTree>
    <p:extLst>
      <p:ext uri="{BB962C8B-B14F-4D97-AF65-F5344CB8AC3E}">
        <p14:creationId xmlns:p14="http://schemas.microsoft.com/office/powerpoint/2010/main" val="117861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369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Modeling King County Home Prices</vt:lpstr>
      <vt:lpstr>Objective  To determine the best features to use to create a model that will predict the sale prices of King County homes</vt:lpstr>
      <vt:lpstr>The Dataset   A database of homes sold in King County in 2015 which includes: </vt:lpstr>
      <vt:lpstr>Plots of Considered Features</vt:lpstr>
      <vt:lpstr>Selected Features</vt:lpstr>
      <vt:lpstr>Data Processing</vt:lpstr>
      <vt:lpstr>Results</vt:lpstr>
      <vt:lpstr>Affected Zipcodes</vt:lpstr>
      <vt:lpstr>Map of King County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King County Home Prices</dc:title>
  <dc:creator>Paulette Rousselle</dc:creator>
  <cp:lastModifiedBy>Paulette Rousselle</cp:lastModifiedBy>
  <cp:revision>16</cp:revision>
  <dcterms:created xsi:type="dcterms:W3CDTF">2021-05-25T20:06:02Z</dcterms:created>
  <dcterms:modified xsi:type="dcterms:W3CDTF">2021-05-27T03:30:30Z</dcterms:modified>
</cp:coreProperties>
</file>