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Lst>
  <p:notesMasterIdLst>
    <p:notesMasterId r:id="rId38"/>
  </p:notesMasterIdLst>
  <p:handoutMasterIdLst>
    <p:handoutMasterId r:id="rId39"/>
  </p:handoutMasterIdLst>
  <p:sldIdLst>
    <p:sldId id="351" r:id="rId3"/>
    <p:sldId id="257" r:id="rId4"/>
    <p:sldId id="355" r:id="rId5"/>
    <p:sldId id="331" r:id="rId6"/>
    <p:sldId id="372" r:id="rId7"/>
    <p:sldId id="330" r:id="rId8"/>
    <p:sldId id="371" r:id="rId9"/>
    <p:sldId id="362" r:id="rId10"/>
    <p:sldId id="411" r:id="rId11"/>
    <p:sldId id="412" r:id="rId12"/>
    <p:sldId id="413" r:id="rId13"/>
    <p:sldId id="414" r:id="rId14"/>
    <p:sldId id="415" r:id="rId15"/>
    <p:sldId id="381" r:id="rId16"/>
    <p:sldId id="340" r:id="rId17"/>
    <p:sldId id="416" r:id="rId18"/>
    <p:sldId id="342" r:id="rId19"/>
    <p:sldId id="399" r:id="rId20"/>
    <p:sldId id="343" r:id="rId21"/>
    <p:sldId id="417" r:id="rId22"/>
    <p:sldId id="418" r:id="rId23"/>
    <p:sldId id="410" r:id="rId24"/>
    <p:sldId id="419" r:id="rId25"/>
    <p:sldId id="402" r:id="rId26"/>
    <p:sldId id="395" r:id="rId27"/>
    <p:sldId id="406" r:id="rId28"/>
    <p:sldId id="376" r:id="rId29"/>
    <p:sldId id="369" r:id="rId30"/>
    <p:sldId id="421" r:id="rId31"/>
    <p:sldId id="349" r:id="rId32"/>
    <p:sldId id="409" r:id="rId33"/>
    <p:sldId id="392" r:id="rId34"/>
    <p:sldId id="420" r:id="rId35"/>
    <p:sldId id="357" r:id="rId36"/>
    <p:sldId id="407" r:id="rId37"/>
  </p:sldIdLst>
  <p:sldSz cx="9144000" cy="6858000" type="screen4x3"/>
  <p:notesSz cx="6797675" cy="987425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0E03CB4D-45E0-41DA-8D75-6C34489CECBF}">
          <p14:sldIdLst>
            <p14:sldId id="351"/>
            <p14:sldId id="257"/>
            <p14:sldId id="355"/>
            <p14:sldId id="331"/>
            <p14:sldId id="372"/>
            <p14:sldId id="330"/>
            <p14:sldId id="371"/>
            <p14:sldId id="362"/>
            <p14:sldId id="411"/>
            <p14:sldId id="412"/>
            <p14:sldId id="413"/>
            <p14:sldId id="414"/>
            <p14:sldId id="415"/>
            <p14:sldId id="381"/>
            <p14:sldId id="340"/>
            <p14:sldId id="416"/>
            <p14:sldId id="342"/>
            <p14:sldId id="399"/>
            <p14:sldId id="343"/>
            <p14:sldId id="417"/>
            <p14:sldId id="418"/>
            <p14:sldId id="410"/>
            <p14:sldId id="419"/>
            <p14:sldId id="402"/>
            <p14:sldId id="395"/>
            <p14:sldId id="406"/>
            <p14:sldId id="376"/>
            <p14:sldId id="369"/>
            <p14:sldId id="421"/>
            <p14:sldId id="349"/>
            <p14:sldId id="409"/>
            <p14:sldId id="392"/>
            <p14:sldId id="420"/>
            <p14:sldId id="357"/>
            <p14:sldId id="40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ewNew" initials="N"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淺色樣式 1 - 輔色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79" autoAdjust="0"/>
    <p:restoredTop sz="83702" autoAdjust="0"/>
  </p:normalViewPr>
  <p:slideViewPr>
    <p:cSldViewPr>
      <p:cViewPr varScale="1">
        <p:scale>
          <a:sx n="96" d="100"/>
          <a:sy n="96" d="100"/>
        </p:scale>
        <p:origin x="1722" y="96"/>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29484"/>
    </p:cViewPr>
  </p:sorterViewPr>
  <p:notesViewPr>
    <p:cSldViewPr>
      <p:cViewPr varScale="1">
        <p:scale>
          <a:sx n="61" d="100"/>
          <a:sy n="61" d="100"/>
        </p:scale>
        <p:origin x="-2707" y="-82"/>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u\Desktop\&#32000;&#37636;Failure_HeartbeatTime_ByOriginFD\Detection%20time%20in%20virtual%20network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u\Desktop\Failover&#22294;\Brute%20force%20vs%20SA%20vs%20G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u\Desktop\Failover&#22294;\&#35079;&#26412;%20Brute%20force%20vs%20SA%20vs%20G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u\Desktop\Failover&#22294;\&#35079;&#26412;%20Brute%20force%20vs%20SA%20vs%20GA.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Failure detection time</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7726-4F97-992E-F02D26B365F0}"/>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3-7726-4F97-992E-F02D26B365F0}"/>
              </c:ext>
            </c:extLst>
          </c:dPt>
          <c:dPt>
            <c:idx val="5"/>
            <c:invertIfNegative val="0"/>
            <c:bubble3D val="0"/>
            <c:spPr>
              <a:solidFill>
                <a:schemeClr val="accent2"/>
              </a:solidFill>
              <a:ln>
                <a:noFill/>
              </a:ln>
              <a:effectLst/>
            </c:spPr>
            <c:extLst>
              <c:ext xmlns:c16="http://schemas.microsoft.com/office/drawing/2014/chart" uri="{C3380CC4-5D6E-409C-BE32-E72D297353CC}">
                <c16:uniqueId val="{00000005-7726-4F97-992E-F02D26B365F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工作表1!$C$7:$H$7</c:f>
              <c:strCache>
                <c:ptCount val="6"/>
                <c:pt idx="0">
                  <c:v>FDLM</c:v>
                </c:pt>
                <c:pt idx="1">
                  <c:v>FDLM</c:v>
                </c:pt>
                <c:pt idx="2">
                  <c:v>FLCF</c:v>
                </c:pt>
                <c:pt idx="3">
                  <c:v>FLCF</c:v>
                </c:pt>
                <c:pt idx="4">
                  <c:v>ASAF (proposed)</c:v>
                </c:pt>
                <c:pt idx="5">
                  <c:v>ASAF (proposed)</c:v>
                </c:pt>
              </c:strCache>
            </c:strRef>
          </c:cat>
          <c:val>
            <c:numRef>
              <c:f>工作表1!$C$8:$H$8</c:f>
              <c:numCache>
                <c:formatCode>General</c:formatCode>
                <c:ptCount val="6"/>
                <c:pt idx="0">
                  <c:v>1204</c:v>
                </c:pt>
                <c:pt idx="1">
                  <c:v>1308</c:v>
                </c:pt>
                <c:pt idx="2">
                  <c:v>2405</c:v>
                </c:pt>
                <c:pt idx="3">
                  <c:v>2462</c:v>
                </c:pt>
                <c:pt idx="4">
                  <c:v>1475</c:v>
                </c:pt>
                <c:pt idx="5">
                  <c:v>2187</c:v>
                </c:pt>
              </c:numCache>
            </c:numRef>
          </c:val>
          <c:extLst>
            <c:ext xmlns:c16="http://schemas.microsoft.com/office/drawing/2014/chart" uri="{C3380CC4-5D6E-409C-BE32-E72D297353CC}">
              <c16:uniqueId val="{00000006-7726-4F97-992E-F02D26B365F0}"/>
            </c:ext>
          </c:extLst>
        </c:ser>
        <c:dLbls>
          <c:dLblPos val="outEnd"/>
          <c:showLegendKey val="0"/>
          <c:showVal val="1"/>
          <c:showCatName val="0"/>
          <c:showSerName val="0"/>
          <c:showPercent val="0"/>
          <c:showBubbleSize val="0"/>
        </c:dLbls>
        <c:gapWidth val="219"/>
        <c:overlap val="-27"/>
        <c:axId val="276039184"/>
        <c:axId val="276037520"/>
      </c:barChart>
      <c:catAx>
        <c:axId val="276039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6037520"/>
        <c:crosses val="autoZero"/>
        <c:auto val="1"/>
        <c:lblAlgn val="ctr"/>
        <c:lblOffset val="100"/>
        <c:noMultiLvlLbl val="0"/>
      </c:catAx>
      <c:valAx>
        <c:axId val="276037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ms</a:t>
                </a:r>
                <a:endParaRPr lang="zh-TW"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60391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Average failure</a:t>
            </a:r>
            <a:r>
              <a:rPr lang="en-US" altLang="zh-TW" baseline="0"/>
              <a:t> recovery time</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工作表1!$I$52:$J$52</c:f>
              <c:strCache>
                <c:ptCount val="2"/>
                <c:pt idx="0">
                  <c:v>FLCF</c:v>
                </c:pt>
                <c:pt idx="1">
                  <c:v>ASAF(proposed)</c:v>
                </c:pt>
              </c:strCache>
            </c:strRef>
          </c:cat>
          <c:val>
            <c:numRef>
              <c:f>工作表1!$I$53:$J$53</c:f>
              <c:numCache>
                <c:formatCode>General</c:formatCode>
                <c:ptCount val="2"/>
                <c:pt idx="0">
                  <c:v>609</c:v>
                </c:pt>
                <c:pt idx="1">
                  <c:v>631</c:v>
                </c:pt>
              </c:numCache>
            </c:numRef>
          </c:val>
          <c:extLst>
            <c:ext xmlns:c16="http://schemas.microsoft.com/office/drawing/2014/chart" uri="{C3380CC4-5D6E-409C-BE32-E72D297353CC}">
              <c16:uniqueId val="{00000000-9015-43EA-9585-08C8146F0A2F}"/>
            </c:ext>
          </c:extLst>
        </c:ser>
        <c:dLbls>
          <c:dLblPos val="outEnd"/>
          <c:showLegendKey val="0"/>
          <c:showVal val="1"/>
          <c:showCatName val="0"/>
          <c:showSerName val="0"/>
          <c:showPercent val="0"/>
          <c:showBubbleSize val="0"/>
        </c:dLbls>
        <c:gapWidth val="219"/>
        <c:overlap val="-27"/>
        <c:axId val="277659520"/>
        <c:axId val="277659104"/>
      </c:barChart>
      <c:catAx>
        <c:axId val="277659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7659104"/>
        <c:crosses val="autoZero"/>
        <c:auto val="1"/>
        <c:lblAlgn val="ctr"/>
        <c:lblOffset val="100"/>
        <c:noMultiLvlLbl val="0"/>
      </c:catAx>
      <c:valAx>
        <c:axId val="277659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ms</a:t>
                </a:r>
                <a:endParaRPr lang="zh-TW"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7659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Average</a:t>
            </a:r>
            <a:r>
              <a:rPr lang="en-US" altLang="zh-TW" baseline="0"/>
              <a:t> switch-controller delay</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工作表1!$H$51:$L$51</c:f>
              <c:strCache>
                <c:ptCount val="5"/>
                <c:pt idx="0">
                  <c:v>PPF</c:v>
                </c:pt>
                <c:pt idx="1">
                  <c:v>Survivor</c:v>
                </c:pt>
                <c:pt idx="2">
                  <c:v>FCF-M</c:v>
                </c:pt>
                <c:pt idx="3">
                  <c:v>FLCF</c:v>
                </c:pt>
                <c:pt idx="4">
                  <c:v>ASAF (proposed)</c:v>
                </c:pt>
              </c:strCache>
            </c:strRef>
          </c:cat>
          <c:val>
            <c:numRef>
              <c:f>工作表1!$H$52:$L$52</c:f>
              <c:numCache>
                <c:formatCode>General</c:formatCode>
                <c:ptCount val="5"/>
                <c:pt idx="0">
                  <c:v>5.3570000000000002</c:v>
                </c:pt>
                <c:pt idx="1">
                  <c:v>8.1140000000000008</c:v>
                </c:pt>
                <c:pt idx="2">
                  <c:v>7.01</c:v>
                </c:pt>
                <c:pt idx="3">
                  <c:v>7.2240000000000002</c:v>
                </c:pt>
                <c:pt idx="4">
                  <c:v>7.3470000000000004</c:v>
                </c:pt>
              </c:numCache>
            </c:numRef>
          </c:val>
          <c:extLst>
            <c:ext xmlns:c16="http://schemas.microsoft.com/office/drawing/2014/chart" uri="{C3380CC4-5D6E-409C-BE32-E72D297353CC}">
              <c16:uniqueId val="{00000000-5D58-470F-9169-C279C82F90FF}"/>
            </c:ext>
          </c:extLst>
        </c:ser>
        <c:dLbls>
          <c:dLblPos val="outEnd"/>
          <c:showLegendKey val="0"/>
          <c:showVal val="1"/>
          <c:showCatName val="0"/>
          <c:showSerName val="0"/>
          <c:showPercent val="0"/>
          <c:showBubbleSize val="0"/>
        </c:dLbls>
        <c:gapWidth val="219"/>
        <c:overlap val="-27"/>
        <c:axId val="284224048"/>
        <c:axId val="284223632"/>
      </c:barChart>
      <c:catAx>
        <c:axId val="284224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84223632"/>
        <c:crosses val="autoZero"/>
        <c:auto val="1"/>
        <c:lblAlgn val="ctr"/>
        <c:lblOffset val="100"/>
        <c:noMultiLvlLbl val="0"/>
      </c:catAx>
      <c:valAx>
        <c:axId val="2842236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ms</a:t>
                </a:r>
                <a:endParaRPr lang="zh-TW"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842240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baseline="0"/>
              <a:t>Controller loading standard deviation</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工作表1!$H$56:$L$56</c:f>
              <c:strCache>
                <c:ptCount val="5"/>
                <c:pt idx="0">
                  <c:v>PPF</c:v>
                </c:pt>
                <c:pt idx="1">
                  <c:v>Survivor</c:v>
                </c:pt>
                <c:pt idx="2">
                  <c:v>FCF-M</c:v>
                </c:pt>
                <c:pt idx="3">
                  <c:v>FLCF</c:v>
                </c:pt>
                <c:pt idx="4">
                  <c:v>ASAF (proposed)</c:v>
                </c:pt>
              </c:strCache>
            </c:strRef>
          </c:cat>
          <c:val>
            <c:numRef>
              <c:f>工作表1!$H$57:$L$57</c:f>
              <c:numCache>
                <c:formatCode>General</c:formatCode>
                <c:ptCount val="5"/>
                <c:pt idx="0">
                  <c:v>0.45900000000000002</c:v>
                </c:pt>
                <c:pt idx="1">
                  <c:v>7.4999999999999997E-2</c:v>
                </c:pt>
                <c:pt idx="2">
                  <c:v>0.129</c:v>
                </c:pt>
                <c:pt idx="3">
                  <c:v>4.1200000000000001E-2</c:v>
                </c:pt>
                <c:pt idx="4">
                  <c:v>4.8579999999999998E-2</c:v>
                </c:pt>
              </c:numCache>
            </c:numRef>
          </c:val>
          <c:extLst>
            <c:ext xmlns:c16="http://schemas.microsoft.com/office/drawing/2014/chart" uri="{C3380CC4-5D6E-409C-BE32-E72D297353CC}">
              <c16:uniqueId val="{00000000-A567-446A-B504-4E583A8C6D37}"/>
            </c:ext>
          </c:extLst>
        </c:ser>
        <c:dLbls>
          <c:dLblPos val="outEnd"/>
          <c:showLegendKey val="0"/>
          <c:showVal val="1"/>
          <c:showCatName val="0"/>
          <c:showSerName val="0"/>
          <c:showPercent val="0"/>
          <c:showBubbleSize val="0"/>
        </c:dLbls>
        <c:gapWidth val="219"/>
        <c:overlap val="-27"/>
        <c:axId val="273187440"/>
        <c:axId val="428057792"/>
      </c:barChart>
      <c:catAx>
        <c:axId val="273187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28057792"/>
        <c:crosses val="autoZero"/>
        <c:auto val="1"/>
        <c:lblAlgn val="ctr"/>
        <c:lblOffset val="100"/>
        <c:noMultiLvlLbl val="0"/>
      </c:catAx>
      <c:valAx>
        <c:axId val="428057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731874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4187"/>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49688" y="0"/>
            <a:ext cx="2946400" cy="494187"/>
          </a:xfrm>
          <a:prstGeom prst="rect">
            <a:avLst/>
          </a:prstGeom>
        </p:spPr>
        <p:txBody>
          <a:bodyPr vert="horz" lIns="91440" tIns="45720" rIns="91440" bIns="45720" rtlCol="0"/>
          <a:lstStyle>
            <a:lvl1pPr algn="r">
              <a:defRPr sz="1200"/>
            </a:lvl1pPr>
          </a:lstStyle>
          <a:p>
            <a:fld id="{A5301D01-D8D2-47B2-81B5-C115157EBA04}" type="datetimeFigureOut">
              <a:rPr lang="zh-TW" altLang="en-US" smtClean="0"/>
              <a:pPr/>
              <a:t>2017/3/7</a:t>
            </a:fld>
            <a:endParaRPr lang="zh-TW" altLang="en-US"/>
          </a:p>
        </p:txBody>
      </p:sp>
      <p:sp>
        <p:nvSpPr>
          <p:cNvPr id="4" name="頁尾版面配置區 3"/>
          <p:cNvSpPr>
            <a:spLocks noGrp="1"/>
          </p:cNvSpPr>
          <p:nvPr>
            <p:ph type="ftr" sz="quarter" idx="2"/>
          </p:nvPr>
        </p:nvSpPr>
        <p:spPr>
          <a:xfrm>
            <a:off x="0" y="9378485"/>
            <a:ext cx="2946400" cy="4941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49688" y="9378485"/>
            <a:ext cx="2946400" cy="494187"/>
          </a:xfrm>
          <a:prstGeom prst="rect">
            <a:avLst/>
          </a:prstGeom>
        </p:spPr>
        <p:txBody>
          <a:bodyPr vert="horz" lIns="91440" tIns="45720" rIns="91440" bIns="45720" rtlCol="0" anchor="b"/>
          <a:lstStyle>
            <a:lvl1pPr algn="r">
              <a:defRPr sz="1200"/>
            </a:lvl1pPr>
          </a:lstStyle>
          <a:p>
            <a:fld id="{82FB3129-FD12-4659-849D-AF6D2F72739D}" type="slidenum">
              <a:rPr lang="zh-TW" altLang="en-US" smtClean="0"/>
              <a:pPr/>
              <a:t>‹#›</a:t>
            </a:fld>
            <a:endParaRPr lang="zh-TW" altLang="en-US"/>
          </a:p>
        </p:txBody>
      </p:sp>
    </p:spTree>
    <p:extLst>
      <p:ext uri="{BB962C8B-B14F-4D97-AF65-F5344CB8AC3E}">
        <p14:creationId xmlns:p14="http://schemas.microsoft.com/office/powerpoint/2010/main" val="76356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1"/>
            <a:ext cx="2945659" cy="493712"/>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0444" y="1"/>
            <a:ext cx="2945659" cy="493712"/>
          </a:xfrm>
          <a:prstGeom prst="rect">
            <a:avLst/>
          </a:prstGeom>
        </p:spPr>
        <p:txBody>
          <a:bodyPr vert="horz" lIns="91440" tIns="45720" rIns="91440" bIns="45720" rtlCol="0"/>
          <a:lstStyle>
            <a:lvl1pPr algn="r">
              <a:defRPr sz="1200"/>
            </a:lvl1pPr>
          </a:lstStyle>
          <a:p>
            <a:fld id="{62935B56-FAE4-4D08-AAFB-2154167A0360}" type="datetimeFigureOut">
              <a:rPr lang="zh-TW" altLang="en-US" smtClean="0"/>
              <a:pPr/>
              <a:t>2017/3/7</a:t>
            </a:fld>
            <a:endParaRPr lang="zh-TW" altLang="en-US"/>
          </a:p>
        </p:txBody>
      </p:sp>
      <p:sp>
        <p:nvSpPr>
          <p:cNvPr id="4" name="投影片圖像版面配置區 3"/>
          <p:cNvSpPr>
            <a:spLocks noGrp="1" noRot="1" noChangeAspect="1"/>
          </p:cNvSpPr>
          <p:nvPr>
            <p:ph type="sldImg" idx="2"/>
          </p:nvPr>
        </p:nvSpPr>
        <p:spPr>
          <a:xfrm>
            <a:off x="930275" y="739775"/>
            <a:ext cx="4937125" cy="3703638"/>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79768" y="4690269"/>
            <a:ext cx="5438140" cy="4443412"/>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1" y="9378825"/>
            <a:ext cx="2945659" cy="493712"/>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0444" y="9378825"/>
            <a:ext cx="2945659" cy="493712"/>
          </a:xfrm>
          <a:prstGeom prst="rect">
            <a:avLst/>
          </a:prstGeom>
        </p:spPr>
        <p:txBody>
          <a:bodyPr vert="horz" lIns="91440" tIns="45720" rIns="91440" bIns="45720" rtlCol="0" anchor="b"/>
          <a:lstStyle>
            <a:lvl1pPr algn="r">
              <a:defRPr sz="1200"/>
            </a:lvl1pPr>
          </a:lstStyle>
          <a:p>
            <a:fld id="{AB4E161C-586A-43FF-9802-4893ECFDA0A6}" type="slidenum">
              <a:rPr lang="zh-TW" altLang="en-US" smtClean="0"/>
              <a:pPr/>
              <a:t>‹#›</a:t>
            </a:fld>
            <a:endParaRPr lang="zh-TW" altLang="en-US"/>
          </a:p>
        </p:txBody>
      </p:sp>
    </p:spTree>
    <p:extLst>
      <p:ext uri="{BB962C8B-B14F-4D97-AF65-F5344CB8AC3E}">
        <p14:creationId xmlns:p14="http://schemas.microsoft.com/office/powerpoint/2010/main" val="520646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0">
              <a:defRPr/>
            </a:pPr>
            <a:r>
              <a:rPr lang="zh-TW" altLang="en-US" dirty="0" smtClean="0">
                <a:latin typeface="標楷體" pitchFamily="65" charset="-120"/>
                <a:ea typeface="標楷體" pitchFamily="65" charset="-120"/>
              </a:rPr>
              <a:t>學生：方科植  </a:t>
            </a:r>
            <a:r>
              <a:rPr lang="zh-TW" altLang="en-US" b="1" dirty="0" smtClean="0">
                <a:latin typeface="標楷體" pitchFamily="65" charset="-120"/>
                <a:ea typeface="標楷體" pitchFamily="65" charset="-120"/>
              </a:rPr>
              <a:t>指導教授：王國禎</a:t>
            </a:r>
          </a:p>
          <a:p>
            <a:pPr lvl="0">
              <a:defRPr/>
            </a:pPr>
            <a:r>
              <a:rPr lang="zh-TW" altLang="en-US" b="1" dirty="0" smtClean="0">
                <a:latin typeface="標楷體" pitchFamily="65" charset="-120"/>
                <a:ea typeface="標楷體" pitchFamily="65" charset="-120"/>
              </a:rPr>
              <a:t>國立交通大學網路工程研究所</a:t>
            </a:r>
          </a:p>
          <a:p>
            <a:pPr lvl="0">
              <a:defRPr/>
            </a:pPr>
            <a:r>
              <a:rPr lang="zh-TW" altLang="en-US" b="1" dirty="0" smtClean="0">
                <a:latin typeface="標楷體" pitchFamily="65" charset="-120"/>
                <a:ea typeface="標楷體" pitchFamily="65" charset="-120"/>
              </a:rPr>
              <a:t>行動計算與寬頻網路</a:t>
            </a:r>
            <a:r>
              <a:rPr lang="zh-TW" altLang="en-US" b="1" dirty="0" smtClean="0">
                <a:latin typeface="標楷體" pitchFamily="65" charset="-120"/>
                <a:ea typeface="標楷體" pitchFamily="65" charset="-120"/>
              </a:rPr>
              <a:t>實驗室</a:t>
            </a:r>
            <a:endParaRPr lang="en-US" altLang="zh-TW" b="1" dirty="0" smtClean="0">
              <a:latin typeface="標楷體" pitchFamily="65" charset="-120"/>
              <a:ea typeface="標楷體" pitchFamily="65" charset="-120"/>
            </a:endParaRPr>
          </a:p>
          <a:p>
            <a:pPr lvl="0">
              <a:defRPr/>
            </a:pPr>
            <a:r>
              <a:rPr lang="zh-TW" altLang="en-US" b="1" dirty="0" smtClean="0">
                <a:latin typeface="標楷體" pitchFamily="65" charset="-120"/>
                <a:ea typeface="標楷體" pitchFamily="65" charset="-120"/>
              </a:rPr>
              <a:t>大家好今天我要介紹我的研究</a:t>
            </a:r>
            <a:endParaRPr lang="zh-TW" altLang="en-US" b="1" dirty="0" smtClean="0">
              <a:latin typeface="標楷體" pitchFamily="65" charset="-120"/>
              <a:ea typeface="標楷體" pitchFamily="65" charset="-120"/>
            </a:endParaRPr>
          </a:p>
          <a:p>
            <a:endParaRPr lang="en-US" altLang="zh-TW" baseline="0" dirty="0" smtClean="0"/>
          </a:p>
        </p:txBody>
      </p:sp>
      <p:sp>
        <p:nvSpPr>
          <p:cNvPr id="4" name="投影片編號版面配置區 3"/>
          <p:cNvSpPr>
            <a:spLocks noGrp="1"/>
          </p:cNvSpPr>
          <p:nvPr>
            <p:ph type="sldNum" sz="quarter" idx="10"/>
          </p:nvPr>
        </p:nvSpPr>
        <p:spPr/>
        <p:txBody>
          <a:bodyPr/>
          <a:lstStyle/>
          <a:p>
            <a:fld id="{95DA5AAC-8D56-4502-879C-E474C6F7C246}" type="slidenum">
              <a:rPr lang="zh-TW" altLang="en-US" smtClean="0"/>
              <a:t>1</a:t>
            </a:fld>
            <a:endParaRPr lang="zh-TW" altLang="en-US"/>
          </a:p>
        </p:txBody>
      </p:sp>
    </p:spTree>
    <p:extLst>
      <p:ext uri="{BB962C8B-B14F-4D97-AF65-F5344CB8AC3E}">
        <p14:creationId xmlns:p14="http://schemas.microsoft.com/office/powerpoint/2010/main" val="3447406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在每一台</a:t>
            </a:r>
            <a:r>
              <a:rPr lang="en-US" altLang="zh-TW" dirty="0" smtClean="0"/>
              <a:t>controller</a:t>
            </a:r>
            <a:r>
              <a:rPr lang="zh-TW" altLang="en-US" dirty="0" smtClean="0"/>
              <a:t>中 </a:t>
            </a:r>
            <a:endParaRPr lang="en-US" altLang="zh-TW" dirty="0" smtClean="0"/>
          </a:p>
          <a:p>
            <a:r>
              <a:rPr lang="en-US" altLang="zh-TW" dirty="0" smtClean="0"/>
              <a:t>ASAF</a:t>
            </a:r>
            <a:r>
              <a:rPr lang="zh-TW" altLang="en-US" dirty="0" smtClean="0"/>
              <a:t> </a:t>
            </a:r>
            <a:r>
              <a:rPr lang="en-US" altLang="zh-TW" dirty="0" smtClean="0"/>
              <a:t>module</a:t>
            </a:r>
            <a:r>
              <a:rPr lang="zh-TW" altLang="en-US" dirty="0" smtClean="0"/>
              <a:t>會同時確認</a:t>
            </a:r>
            <a:r>
              <a:rPr lang="en-US" altLang="zh-TW" dirty="0" smtClean="0"/>
              <a:t>controller</a:t>
            </a:r>
            <a:r>
              <a:rPr lang="zh-TW" altLang="en-US" dirty="0" smtClean="0"/>
              <a:t>的</a:t>
            </a:r>
            <a:r>
              <a:rPr lang="en-US" altLang="zh-TW" dirty="0" smtClean="0"/>
              <a:t>core</a:t>
            </a:r>
            <a:r>
              <a:rPr lang="zh-TW" altLang="en-US" dirty="0" smtClean="0"/>
              <a:t>是否還存活</a:t>
            </a:r>
            <a:endParaRPr lang="en-US" altLang="zh-TW" dirty="0" smtClean="0"/>
          </a:p>
          <a:p>
            <a:r>
              <a:rPr lang="zh-TW" altLang="en-US" dirty="0" smtClean="0"/>
              <a:t>並且適時地發送</a:t>
            </a:r>
            <a:r>
              <a:rPr lang="en-US" altLang="zh-TW" dirty="0" smtClean="0"/>
              <a:t>heartbeat</a:t>
            </a:r>
            <a:r>
              <a:rPr lang="en-US" altLang="zh-TW" baseline="0" dirty="0" smtClean="0"/>
              <a:t> message</a:t>
            </a:r>
            <a:r>
              <a:rPr lang="zh-TW" altLang="en-US" baseline="0" dirty="0" smtClean="0"/>
              <a:t>或是</a:t>
            </a:r>
            <a:r>
              <a:rPr lang="en-US" altLang="zh-TW" baseline="0" dirty="0" smtClean="0"/>
              <a:t>failure notification.</a:t>
            </a:r>
            <a:endParaRPr lang="zh-TW" altLang="en-US" dirty="0"/>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10</a:t>
            </a:fld>
            <a:endParaRPr lang="zh-TW" altLang="en-US"/>
          </a:p>
        </p:txBody>
      </p:sp>
    </p:spTree>
    <p:extLst>
      <p:ext uri="{BB962C8B-B14F-4D97-AF65-F5344CB8AC3E}">
        <p14:creationId xmlns:p14="http://schemas.microsoft.com/office/powerpoint/2010/main" val="1833305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zh-TW" altLang="en-US" dirty="0" smtClean="0"/>
              <a:t>在</a:t>
            </a:r>
            <a:r>
              <a:rPr lang="en-US" altLang="zh-TW" dirty="0" smtClean="0"/>
              <a:t>ASAF</a:t>
            </a:r>
            <a:r>
              <a:rPr lang="zh-TW" altLang="en-US" dirty="0" smtClean="0"/>
              <a:t>的</a:t>
            </a:r>
            <a:r>
              <a:rPr lang="en-US" altLang="zh-TW" dirty="0" smtClean="0"/>
              <a:t>module</a:t>
            </a:r>
            <a:r>
              <a:rPr lang="zh-TW" altLang="en-US" dirty="0" smtClean="0"/>
              <a:t>中 我是選用以</a:t>
            </a:r>
            <a:r>
              <a:rPr lang="en-US" altLang="zh-TW" dirty="0" smtClean="0"/>
              <a:t>push-based</a:t>
            </a:r>
            <a:r>
              <a:rPr lang="zh-TW" altLang="en-US" dirty="0" smtClean="0"/>
              <a:t>的機制來傳遞</a:t>
            </a:r>
            <a:r>
              <a:rPr lang="en-US" altLang="zh-TW" dirty="0" smtClean="0"/>
              <a:t>heartbeat message </a:t>
            </a:r>
          </a:p>
          <a:p>
            <a:pPr marL="0" indent="0">
              <a:buNone/>
            </a:pPr>
            <a:r>
              <a:rPr lang="zh-TW" altLang="en-US" dirty="0" smtClean="0"/>
              <a:t>也就是被監測的</a:t>
            </a:r>
            <a:r>
              <a:rPr lang="en-US" altLang="zh-TW" dirty="0" smtClean="0"/>
              <a:t>process</a:t>
            </a:r>
            <a:r>
              <a:rPr lang="zh-TW" altLang="en-US" dirty="0" smtClean="0"/>
              <a:t>會定期地傳遞</a:t>
            </a:r>
            <a:r>
              <a:rPr lang="en-US" altLang="zh-TW" dirty="0" smtClean="0"/>
              <a:t>heartbeat</a:t>
            </a:r>
            <a:r>
              <a:rPr lang="zh-TW" altLang="en-US" dirty="0" smtClean="0"/>
              <a:t>到 </a:t>
            </a:r>
            <a:r>
              <a:rPr lang="en-US" altLang="zh-TW" dirty="0" smtClean="0"/>
              <a:t>detecting module</a:t>
            </a:r>
            <a:r>
              <a:rPr lang="zh-TW" altLang="en-US" dirty="0" smtClean="0"/>
              <a:t>的接收端</a:t>
            </a:r>
            <a:endParaRPr lang="en-US" altLang="zh-TW" dirty="0" smtClean="0"/>
          </a:p>
          <a:p>
            <a:pPr marL="0" indent="0">
              <a:buNone/>
            </a:pPr>
            <a:r>
              <a:rPr lang="zh-TW" altLang="en-US" dirty="0" smtClean="0"/>
              <a:t>那</a:t>
            </a:r>
            <a:r>
              <a:rPr lang="en-US" altLang="zh-TW" dirty="0" smtClean="0"/>
              <a:t>detecting module</a:t>
            </a:r>
            <a:r>
              <a:rPr lang="zh-TW" altLang="en-US" dirty="0" smtClean="0"/>
              <a:t>是透過 </a:t>
            </a:r>
            <a:r>
              <a:rPr lang="en-US" altLang="zh-TW" dirty="0" smtClean="0"/>
              <a:t>2W-FD</a:t>
            </a:r>
            <a:r>
              <a:rPr lang="zh-TW" altLang="en-US" dirty="0" smtClean="0"/>
              <a:t>所制定的</a:t>
            </a:r>
            <a:r>
              <a:rPr lang="en-US" altLang="zh-TW" dirty="0" smtClean="0"/>
              <a:t>timeout</a:t>
            </a:r>
            <a:r>
              <a:rPr lang="zh-TW" altLang="en-US" dirty="0" smtClean="0"/>
              <a:t>來判定被監測的</a:t>
            </a:r>
            <a:r>
              <a:rPr lang="en-US" altLang="zh-TW" dirty="0" smtClean="0"/>
              <a:t>process</a:t>
            </a:r>
            <a:r>
              <a:rPr lang="zh-TW" altLang="en-US" dirty="0" smtClean="0"/>
              <a:t>是否存活</a:t>
            </a:r>
            <a:endParaRPr lang="en-US" altLang="zh-TW" dirty="0" smtClean="0"/>
          </a:p>
          <a:p>
            <a:pPr marL="0" indent="0">
              <a:buNone/>
            </a:pPr>
            <a:r>
              <a:rPr lang="zh-TW" altLang="en-US" dirty="0" smtClean="0"/>
              <a:t>  </a:t>
            </a:r>
            <a:endParaRPr lang="en-US" altLang="zh-TW" dirty="0" smtClean="0"/>
          </a:p>
          <a:p>
            <a:pPr marL="0" indent="0">
              <a:buNone/>
            </a:pPr>
            <a:endParaRPr lang="en-US" altLang="zh-TW" dirty="0" smtClean="0"/>
          </a:p>
          <a:p>
            <a:pPr marL="0" indent="0">
              <a:buNone/>
            </a:pPr>
            <a:r>
              <a:rPr lang="zh-TW" altLang="en-US" dirty="0" smtClean="0"/>
              <a:t>定期</a:t>
            </a:r>
            <a:r>
              <a:rPr lang="zh-TW" altLang="en-US" dirty="0" smtClean="0"/>
              <a:t>傳遞</a:t>
            </a:r>
            <a:r>
              <a:rPr lang="en-US" altLang="zh-TW" dirty="0" smtClean="0"/>
              <a:t>heartbeat</a:t>
            </a:r>
            <a:r>
              <a:rPr lang="en-US" altLang="zh-TW" baseline="0" dirty="0" smtClean="0"/>
              <a:t> message </a:t>
            </a:r>
            <a:r>
              <a:rPr lang="zh-TW" altLang="en-US" baseline="0" dirty="0" smtClean="0"/>
              <a:t>到 偵測的</a:t>
            </a:r>
            <a:r>
              <a:rPr lang="en-US" altLang="zh-TW" baseline="0" dirty="0" smtClean="0"/>
              <a:t>module</a:t>
            </a:r>
            <a:r>
              <a:rPr lang="zh-TW" altLang="en-US" baseline="0" dirty="0" smtClean="0"/>
              <a:t> 的</a:t>
            </a:r>
            <a:r>
              <a:rPr lang="en-US" altLang="zh-TW" baseline="0" dirty="0" smtClean="0"/>
              <a:t>receive site</a:t>
            </a:r>
            <a:endParaRPr lang="en-US" altLang="zh-TW" dirty="0" smtClean="0"/>
          </a:p>
          <a:p>
            <a:pPr marL="228600" indent="-228600">
              <a:buAutoNum type="arabicPeriod"/>
            </a:pPr>
            <a:r>
              <a:rPr lang="zh-TW" altLang="en-US" dirty="0" smtClean="0"/>
              <a:t>首先，每個</a:t>
            </a:r>
            <a:r>
              <a:rPr lang="en-US" altLang="zh-TW" dirty="0" smtClean="0"/>
              <a:t>controller</a:t>
            </a:r>
            <a:r>
              <a:rPr lang="zh-TW" altLang="en-US" dirty="0" smtClean="0"/>
              <a:t>定時會發出自己的</a:t>
            </a:r>
            <a:r>
              <a:rPr lang="en-US" altLang="zh-TW" dirty="0" smtClean="0"/>
              <a:t>heartbeat</a:t>
            </a:r>
            <a:r>
              <a:rPr lang="zh-TW" altLang="en-US" dirty="0" smtClean="0"/>
              <a:t>來告訴所有人他還活著。</a:t>
            </a:r>
            <a:endParaRPr lang="en-US" altLang="zh-TW" dirty="0" smtClean="0"/>
          </a:p>
          <a:p>
            <a:pPr marL="228600" indent="-228600">
              <a:buAutoNum type="arabicPeriod"/>
            </a:pPr>
            <a:r>
              <a:rPr lang="zh-TW" altLang="en-US" dirty="0" smtClean="0"/>
              <a:t>其他人使用</a:t>
            </a:r>
            <a:r>
              <a:rPr lang="en-US" altLang="zh-TW" dirty="0" smtClean="0"/>
              <a:t>Phi Failure Detector</a:t>
            </a:r>
            <a:r>
              <a:rPr lang="zh-TW" altLang="en-US" dirty="0" smtClean="0"/>
              <a:t>去判斷該</a:t>
            </a:r>
            <a:r>
              <a:rPr lang="en-US" altLang="zh-TW" dirty="0" smtClean="0"/>
              <a:t>controller</a:t>
            </a:r>
            <a:r>
              <a:rPr lang="zh-TW" altLang="en-US" dirty="0" smtClean="0"/>
              <a:t>有沒有失效。</a:t>
            </a:r>
            <a:endParaRPr lang="en-US" altLang="zh-TW" dirty="0" smtClean="0"/>
          </a:p>
          <a:p>
            <a:pPr marL="228600" indent="-228600">
              <a:buAutoNum type="arabicPeriod"/>
            </a:pPr>
            <a:r>
              <a:rPr lang="zh-TW" altLang="en-US" dirty="0" smtClean="0"/>
              <a:t>每個人會同步自己的判斷，以達到所有人都知道其他人怎麼認為該</a:t>
            </a:r>
            <a:r>
              <a:rPr lang="en-US" altLang="zh-TW" dirty="0" smtClean="0"/>
              <a:t>controller</a:t>
            </a:r>
            <a:r>
              <a:rPr lang="zh-TW" altLang="en-US" dirty="0" smtClean="0"/>
              <a:t>的健康狀態。</a:t>
            </a:r>
            <a:endParaRPr lang="en-US" altLang="zh-TW" dirty="0" smtClean="0"/>
          </a:p>
          <a:p>
            <a:pPr marL="228600" indent="-228600">
              <a:buAutoNum type="arabicPeriod"/>
            </a:pPr>
            <a:r>
              <a:rPr lang="zh-TW" altLang="en-US" dirty="0" smtClean="0"/>
              <a:t>對於一個</a:t>
            </a:r>
            <a:r>
              <a:rPr lang="en-US" altLang="zh-TW" dirty="0" smtClean="0"/>
              <a:t>controller</a:t>
            </a:r>
            <a:r>
              <a:rPr lang="zh-TW" altLang="en-US" dirty="0" smtClean="0"/>
              <a:t>，會有另一個</a:t>
            </a:r>
            <a:r>
              <a:rPr lang="en-US" altLang="zh-TW" dirty="0" smtClean="0"/>
              <a:t>controller</a:t>
            </a:r>
            <a:r>
              <a:rPr lang="zh-TW" altLang="en-US" dirty="0" smtClean="0"/>
              <a:t>去蒐集大家意見，決定是否要判斷目標已死，這個</a:t>
            </a:r>
            <a:r>
              <a:rPr lang="en-US" altLang="zh-TW" dirty="0" smtClean="0"/>
              <a:t>controller</a:t>
            </a:r>
            <a:r>
              <a:rPr lang="zh-TW" altLang="en-US" dirty="0" smtClean="0"/>
              <a:t>的</a:t>
            </a:r>
            <a:r>
              <a:rPr lang="en-US" altLang="zh-TW" dirty="0" err="1" smtClean="0"/>
              <a:t>ip</a:t>
            </a:r>
            <a:r>
              <a:rPr lang="zh-TW" altLang="en-US" dirty="0" smtClean="0"/>
              <a:t>設為是目標</a:t>
            </a:r>
            <a:r>
              <a:rPr lang="en-US" altLang="zh-TW" dirty="0" err="1" smtClean="0"/>
              <a:t>controlle</a:t>
            </a:r>
            <a:r>
              <a:rPr lang="zh-TW" altLang="en-US" dirty="0" smtClean="0"/>
              <a:t>的下一個</a:t>
            </a:r>
            <a:r>
              <a:rPr lang="en-US" altLang="zh-TW" dirty="0" err="1" smtClean="0"/>
              <a:t>ip</a:t>
            </a:r>
            <a:r>
              <a:rPr lang="zh-TW" altLang="en-US" dirty="0" smtClean="0"/>
              <a:t>。</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11</a:t>
            </a:fld>
            <a:endParaRPr lang="zh-TW" altLang="en-US"/>
          </a:p>
        </p:txBody>
      </p:sp>
    </p:spTree>
    <p:extLst>
      <p:ext uri="{BB962C8B-B14F-4D97-AF65-F5344CB8AC3E}">
        <p14:creationId xmlns:p14="http://schemas.microsoft.com/office/powerpoint/2010/main" val="973082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zh-TW" altLang="en-US" dirty="0" smtClean="0"/>
              <a:t>為了讓</a:t>
            </a:r>
            <a:r>
              <a:rPr lang="en-US" altLang="zh-TW" dirty="0" smtClean="0"/>
              <a:t>failure detection</a:t>
            </a:r>
            <a:r>
              <a:rPr lang="zh-TW" altLang="en-US" dirty="0" smtClean="0"/>
              <a:t>的架構 更加地可靠 </a:t>
            </a:r>
            <a:endParaRPr lang="en-US" altLang="zh-TW" dirty="0" smtClean="0"/>
          </a:p>
          <a:p>
            <a:pPr marL="0" indent="0">
              <a:buNone/>
            </a:pPr>
            <a:r>
              <a:rPr lang="zh-TW" altLang="en-US" dirty="0" smtClean="0"/>
              <a:t>我選用 </a:t>
            </a:r>
            <a:r>
              <a:rPr lang="en-US" altLang="zh-TW" dirty="0" smtClean="0"/>
              <a:t>reference</a:t>
            </a:r>
            <a:r>
              <a:rPr lang="zh-TW" altLang="en-US" dirty="0" smtClean="0"/>
              <a:t> 第九篇的架構來 做</a:t>
            </a:r>
            <a:r>
              <a:rPr lang="en-US" altLang="zh-TW" dirty="0" smtClean="0"/>
              <a:t>failure decision</a:t>
            </a:r>
          </a:p>
          <a:p>
            <a:pPr marL="0" indent="0">
              <a:buNone/>
            </a:pPr>
            <a:r>
              <a:rPr lang="zh-TW" altLang="en-US" dirty="0" smtClean="0"/>
              <a:t>下面是</a:t>
            </a:r>
            <a:r>
              <a:rPr lang="en-US" altLang="zh-TW" dirty="0" smtClean="0"/>
              <a:t>failure decision</a:t>
            </a:r>
            <a:r>
              <a:rPr lang="zh-TW" altLang="en-US" dirty="0" smtClean="0"/>
              <a:t>的機制</a:t>
            </a:r>
            <a:endParaRPr lang="en-US" altLang="zh-TW" dirty="0" smtClean="0"/>
          </a:p>
          <a:p>
            <a:pPr marL="0" indent="0">
              <a:buNone/>
            </a:pPr>
            <a:r>
              <a:rPr lang="zh-TW" altLang="en-US" dirty="0" smtClean="0"/>
              <a:t>假設某一台</a:t>
            </a:r>
            <a:r>
              <a:rPr lang="en-US" altLang="zh-TW" dirty="0" smtClean="0"/>
              <a:t>controller</a:t>
            </a:r>
            <a:r>
              <a:rPr lang="zh-TW" altLang="en-US" dirty="0" smtClean="0"/>
              <a:t>掛掉的時候</a:t>
            </a:r>
            <a:endParaRPr lang="en-US" altLang="zh-TW" dirty="0" smtClean="0"/>
          </a:p>
          <a:p>
            <a:pPr marL="0" indent="0">
              <a:buNone/>
            </a:pPr>
            <a:endParaRPr lang="en-US" altLang="zh-TW" dirty="0" smtClean="0"/>
          </a:p>
          <a:p>
            <a:pPr marL="0" indent="0">
              <a:buNone/>
            </a:pPr>
            <a:r>
              <a:rPr lang="zh-TW" altLang="en-US" dirty="0" smtClean="0"/>
              <a:t>首先存活著的</a:t>
            </a:r>
            <a:r>
              <a:rPr lang="en-US" altLang="zh-TW" dirty="0" smtClean="0"/>
              <a:t>controllers</a:t>
            </a:r>
            <a:r>
              <a:rPr lang="zh-TW" altLang="en-US" dirty="0" smtClean="0"/>
              <a:t>會先偵測到這個</a:t>
            </a:r>
            <a:r>
              <a:rPr lang="en-US" altLang="zh-TW" dirty="0" smtClean="0"/>
              <a:t>failure</a:t>
            </a:r>
          </a:p>
          <a:p>
            <a:pPr marL="0" indent="0">
              <a:buNone/>
            </a:pPr>
            <a:r>
              <a:rPr lang="zh-TW" altLang="en-US" dirty="0" smtClean="0"/>
              <a:t>並且傳遞</a:t>
            </a:r>
            <a:r>
              <a:rPr lang="en-US" altLang="zh-TW" dirty="0" smtClean="0"/>
              <a:t>failure</a:t>
            </a:r>
            <a:r>
              <a:rPr lang="zh-TW" altLang="en-US" dirty="0" smtClean="0"/>
              <a:t>的通知到其他還存活的</a:t>
            </a:r>
            <a:r>
              <a:rPr lang="en-US" altLang="zh-TW" dirty="0" smtClean="0"/>
              <a:t>controller</a:t>
            </a:r>
            <a:r>
              <a:rPr lang="zh-TW" altLang="en-US" dirty="0" smtClean="0"/>
              <a:t>上</a:t>
            </a:r>
            <a:endParaRPr lang="en-US" altLang="zh-TW" dirty="0" smtClean="0"/>
          </a:p>
          <a:p>
            <a:pPr marL="0" indent="0">
              <a:buNone/>
            </a:pPr>
            <a:r>
              <a:rPr lang="zh-TW" altLang="en-US" dirty="0" smtClean="0"/>
              <a:t>如果有任一台的</a:t>
            </a:r>
            <a:r>
              <a:rPr lang="en-US" altLang="zh-TW" dirty="0" smtClean="0"/>
              <a:t>controller</a:t>
            </a:r>
            <a:r>
              <a:rPr lang="zh-TW" altLang="en-US" dirty="0" smtClean="0"/>
              <a:t>收到超過半數的</a:t>
            </a:r>
            <a:r>
              <a:rPr lang="en-US" altLang="zh-TW" dirty="0" smtClean="0"/>
              <a:t>failure</a:t>
            </a:r>
            <a:r>
              <a:rPr lang="zh-TW" altLang="en-US" dirty="0" smtClean="0"/>
              <a:t>的通知，它才會去</a:t>
            </a:r>
            <a:r>
              <a:rPr lang="en-US" altLang="zh-TW" dirty="0" smtClean="0"/>
              <a:t>trigger</a:t>
            </a:r>
            <a:r>
              <a:rPr lang="zh-TW" altLang="en-US" dirty="0" smtClean="0"/>
              <a:t> </a:t>
            </a:r>
            <a:r>
              <a:rPr lang="en-US" altLang="zh-TW" dirty="0" smtClean="0"/>
              <a:t>recovery</a:t>
            </a:r>
            <a:r>
              <a:rPr lang="zh-TW" altLang="en-US" dirty="0" smtClean="0"/>
              <a:t>的</a:t>
            </a:r>
            <a:r>
              <a:rPr lang="en-US" altLang="zh-TW" dirty="0" smtClean="0"/>
              <a:t>procedure.</a:t>
            </a:r>
          </a:p>
          <a:p>
            <a:pPr marL="0" indent="0">
              <a:buNone/>
            </a:pPr>
            <a:endParaRPr lang="en-US" altLang="zh-TW" dirty="0" smtClean="0"/>
          </a:p>
          <a:p>
            <a:pPr marL="0" indent="0">
              <a:buNone/>
            </a:pPr>
            <a:endParaRPr lang="en-US" altLang="zh-TW" dirty="0" smtClean="0"/>
          </a:p>
          <a:p>
            <a:pPr marL="0" indent="0">
              <a:buNone/>
            </a:pPr>
            <a:endParaRPr lang="en-US" altLang="zh-TW" dirty="0" smtClean="0"/>
          </a:p>
          <a:p>
            <a:pPr marL="0" indent="0">
              <a:buNone/>
            </a:pPr>
            <a:endParaRPr lang="en-US" altLang="zh-TW" dirty="0" smtClean="0"/>
          </a:p>
          <a:p>
            <a:pPr marL="228600" indent="-228600">
              <a:buAutoNum type="arabicPeriod"/>
            </a:pPr>
            <a:r>
              <a:rPr lang="zh-TW" altLang="en-US" dirty="0" smtClean="0"/>
              <a:t>對於</a:t>
            </a:r>
            <a:r>
              <a:rPr lang="zh-TW" altLang="en-US" dirty="0" smtClean="0"/>
              <a:t>一個</a:t>
            </a:r>
            <a:r>
              <a:rPr lang="en-US" altLang="zh-TW" dirty="0" smtClean="0"/>
              <a:t>controller</a:t>
            </a:r>
            <a:r>
              <a:rPr lang="zh-TW" altLang="en-US" dirty="0" smtClean="0"/>
              <a:t>，會有另一個</a:t>
            </a:r>
            <a:r>
              <a:rPr lang="en-US" altLang="zh-TW" dirty="0" smtClean="0"/>
              <a:t>controller</a:t>
            </a:r>
            <a:r>
              <a:rPr lang="zh-TW" altLang="en-US" dirty="0" smtClean="0"/>
              <a:t>去蒐集大家意見，決定是否要判斷目標已死，這個</a:t>
            </a:r>
            <a:r>
              <a:rPr lang="en-US" altLang="zh-TW" dirty="0" smtClean="0"/>
              <a:t>controller</a:t>
            </a:r>
            <a:r>
              <a:rPr lang="zh-TW" altLang="en-US" dirty="0" smtClean="0"/>
              <a:t>的</a:t>
            </a:r>
            <a:r>
              <a:rPr lang="en-US" altLang="zh-TW" dirty="0" err="1" smtClean="0"/>
              <a:t>ip</a:t>
            </a:r>
            <a:r>
              <a:rPr lang="zh-TW" altLang="en-US" dirty="0" smtClean="0"/>
              <a:t>設為是目標</a:t>
            </a:r>
            <a:r>
              <a:rPr lang="en-US" altLang="zh-TW" dirty="0" err="1" smtClean="0"/>
              <a:t>controlle</a:t>
            </a:r>
            <a:r>
              <a:rPr lang="zh-TW" altLang="en-US" dirty="0" smtClean="0"/>
              <a:t>的下一個</a:t>
            </a:r>
            <a:r>
              <a:rPr lang="en-US" altLang="zh-TW" dirty="0" err="1" smtClean="0"/>
              <a:t>ip</a:t>
            </a:r>
            <a:r>
              <a:rPr lang="zh-TW" altLang="en-US" dirty="0" smtClean="0"/>
              <a:t>。</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12</a:t>
            </a:fld>
            <a:endParaRPr lang="zh-TW" altLang="en-US"/>
          </a:p>
        </p:txBody>
      </p:sp>
    </p:spTree>
    <p:extLst>
      <p:ext uri="{BB962C8B-B14F-4D97-AF65-F5344CB8AC3E}">
        <p14:creationId xmlns:p14="http://schemas.microsoft.com/office/powerpoint/2010/main" val="4269754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這裡用一個例子來說明</a:t>
            </a:r>
            <a:r>
              <a:rPr lang="en-US" altLang="zh-TW" dirty="0" smtClean="0"/>
              <a:t>detection</a:t>
            </a:r>
            <a:r>
              <a:rPr lang="zh-TW" altLang="en-US" dirty="0" smtClean="0"/>
              <a:t>的步驟</a:t>
            </a:r>
            <a:endParaRPr lang="en-US" altLang="zh-TW" dirty="0" smtClean="0"/>
          </a:p>
          <a:p>
            <a:r>
              <a:rPr lang="zh-TW" altLang="en-US" dirty="0" smtClean="0"/>
              <a:t>假設</a:t>
            </a:r>
            <a:r>
              <a:rPr lang="en-US" altLang="zh-TW" dirty="0" smtClean="0"/>
              <a:t>C4</a:t>
            </a:r>
            <a:r>
              <a:rPr lang="zh-TW" altLang="en-US" dirty="0" smtClean="0"/>
              <a:t>掛掉</a:t>
            </a:r>
            <a:endParaRPr lang="en-US" altLang="zh-TW" dirty="0" smtClean="0"/>
          </a:p>
          <a:p>
            <a:r>
              <a:rPr lang="zh-TW" altLang="en-US" dirty="0" smtClean="0"/>
              <a:t>其他三台必定會偵測到這個錯誤，並且發送</a:t>
            </a:r>
            <a:r>
              <a:rPr lang="en-US" altLang="zh-TW" dirty="0" smtClean="0"/>
              <a:t>C4</a:t>
            </a:r>
            <a:r>
              <a:rPr lang="zh-TW" altLang="en-US" dirty="0" smtClean="0"/>
              <a:t>的</a:t>
            </a:r>
            <a:r>
              <a:rPr lang="en-US" altLang="zh-TW" dirty="0" smtClean="0"/>
              <a:t>failure notification</a:t>
            </a:r>
            <a:r>
              <a:rPr lang="zh-TW" altLang="en-US" dirty="0" smtClean="0"/>
              <a:t>到其他</a:t>
            </a:r>
            <a:r>
              <a:rPr lang="en-US" altLang="zh-TW" dirty="0" smtClean="0"/>
              <a:t>controller</a:t>
            </a:r>
            <a:r>
              <a:rPr lang="zh-TW" altLang="en-US" dirty="0" smtClean="0"/>
              <a:t>中</a:t>
            </a:r>
            <a:endParaRPr lang="en-US" altLang="zh-TW" dirty="0" smtClean="0"/>
          </a:p>
          <a:p>
            <a:r>
              <a:rPr lang="zh-TW" altLang="en-US" dirty="0" smtClean="0"/>
              <a:t>當任一台</a:t>
            </a:r>
            <a:r>
              <a:rPr lang="en-US" altLang="zh-TW" dirty="0" smtClean="0"/>
              <a:t>controller</a:t>
            </a:r>
            <a:r>
              <a:rPr lang="zh-TW" altLang="en-US" dirty="0" smtClean="0"/>
              <a:t> 假設是</a:t>
            </a:r>
            <a:r>
              <a:rPr lang="en-US" altLang="zh-TW" dirty="0" smtClean="0"/>
              <a:t>C2</a:t>
            </a:r>
            <a:r>
              <a:rPr lang="zh-TW" altLang="en-US" dirty="0" smtClean="0"/>
              <a:t>最先收到 超過兩個</a:t>
            </a:r>
            <a:r>
              <a:rPr lang="en-US" altLang="zh-TW" dirty="0" smtClean="0"/>
              <a:t>C4</a:t>
            </a:r>
            <a:r>
              <a:rPr lang="zh-TW" altLang="en-US" dirty="0" smtClean="0"/>
              <a:t>的</a:t>
            </a:r>
            <a:r>
              <a:rPr lang="en-US" altLang="zh-TW" dirty="0" smtClean="0"/>
              <a:t>failure notification</a:t>
            </a:r>
            <a:r>
              <a:rPr lang="zh-TW" altLang="en-US" dirty="0" smtClean="0"/>
              <a:t> 則</a:t>
            </a:r>
            <a:r>
              <a:rPr lang="en-US" altLang="zh-TW" dirty="0" smtClean="0"/>
              <a:t>C2</a:t>
            </a:r>
            <a:r>
              <a:rPr lang="zh-TW" altLang="en-US" dirty="0" smtClean="0"/>
              <a:t>會 </a:t>
            </a:r>
            <a:r>
              <a:rPr lang="en-US" altLang="zh-TW" dirty="0" smtClean="0"/>
              <a:t>trigger recovery</a:t>
            </a:r>
            <a:r>
              <a:rPr lang="zh-TW" altLang="en-US" dirty="0" smtClean="0"/>
              <a:t>的 </a:t>
            </a:r>
            <a:r>
              <a:rPr lang="en-US" altLang="zh-TW" dirty="0" smtClean="0"/>
              <a:t>procedure.</a:t>
            </a:r>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13</a:t>
            </a:fld>
            <a:endParaRPr lang="zh-TW" altLang="en-US"/>
          </a:p>
        </p:txBody>
      </p:sp>
    </p:spTree>
    <p:extLst>
      <p:ext uri="{BB962C8B-B14F-4D97-AF65-F5344CB8AC3E}">
        <p14:creationId xmlns:p14="http://schemas.microsoft.com/office/powerpoint/2010/main" val="2744681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zh-TW" altLang="en-US" dirty="0" smtClean="0"/>
              <a:t>那在 </a:t>
            </a:r>
            <a:r>
              <a:rPr lang="en-US" altLang="zh-TW" dirty="0" smtClean="0"/>
              <a:t>failure recovery</a:t>
            </a:r>
            <a:r>
              <a:rPr lang="zh-TW" altLang="en-US" dirty="0" smtClean="0"/>
              <a:t>中</a:t>
            </a:r>
            <a:endParaRPr lang="en-US" altLang="zh-TW" dirty="0" smtClean="0"/>
          </a:p>
          <a:p>
            <a:pPr marL="0" indent="0">
              <a:buNone/>
            </a:pPr>
            <a:r>
              <a:rPr lang="zh-TW" altLang="en-US" dirty="0" smtClean="0"/>
              <a:t>當有</a:t>
            </a:r>
            <a:r>
              <a:rPr lang="en-US" altLang="zh-TW" dirty="0" smtClean="0"/>
              <a:t>controller</a:t>
            </a:r>
            <a:r>
              <a:rPr lang="en-US" altLang="zh-TW" baseline="0" dirty="0" smtClean="0"/>
              <a:t> trigger recovery procedure</a:t>
            </a:r>
            <a:r>
              <a:rPr lang="zh-TW" altLang="en-US" baseline="0" dirty="0" smtClean="0"/>
              <a:t>，</a:t>
            </a:r>
            <a:endParaRPr lang="en-US" altLang="zh-TW" baseline="0" dirty="0" smtClean="0"/>
          </a:p>
          <a:p>
            <a:pPr marL="0" indent="0">
              <a:buNone/>
            </a:pPr>
            <a:r>
              <a:rPr lang="zh-TW" altLang="en-US" dirty="0" smtClean="0"/>
              <a:t>我們就必須計算出一個</a:t>
            </a:r>
            <a:r>
              <a:rPr lang="en-US" altLang="zh-TW" dirty="0" smtClean="0"/>
              <a:t>recovery plan</a:t>
            </a:r>
            <a:r>
              <a:rPr lang="zh-TW" altLang="en-US" dirty="0" smtClean="0"/>
              <a:t>來做 </a:t>
            </a:r>
            <a:r>
              <a:rPr lang="en-US" altLang="zh-TW" dirty="0" smtClean="0"/>
              <a:t>reassign</a:t>
            </a:r>
            <a:r>
              <a:rPr lang="en-US" altLang="zh-TW" baseline="0" dirty="0" smtClean="0"/>
              <a:t> switches</a:t>
            </a:r>
            <a:r>
              <a:rPr lang="zh-TW" altLang="en-US" baseline="0" dirty="0" smtClean="0"/>
              <a:t>的動作。</a:t>
            </a:r>
            <a:endParaRPr lang="en-US" altLang="zh-TW" dirty="0" smtClean="0"/>
          </a:p>
          <a:p>
            <a:pPr marL="0" indent="0">
              <a:buNone/>
            </a:pPr>
            <a:r>
              <a:rPr lang="zh-TW" altLang="en-US" dirty="0" smtClean="0"/>
              <a:t>在我的</a:t>
            </a:r>
            <a:r>
              <a:rPr lang="en-US" altLang="zh-TW" dirty="0" smtClean="0"/>
              <a:t>design</a:t>
            </a:r>
            <a:r>
              <a:rPr lang="zh-TW" altLang="en-US" dirty="0" smtClean="0"/>
              <a:t>中我是考慮兩個</a:t>
            </a:r>
            <a:r>
              <a:rPr lang="en-US" altLang="zh-TW" dirty="0" smtClean="0"/>
              <a:t>metric</a:t>
            </a:r>
            <a:r>
              <a:rPr lang="zh-TW" altLang="en-US" dirty="0" smtClean="0"/>
              <a:t>來計算</a:t>
            </a:r>
            <a:r>
              <a:rPr lang="en-US" altLang="zh-TW" dirty="0" smtClean="0"/>
              <a:t>recovery plan</a:t>
            </a:r>
            <a:r>
              <a:rPr lang="zh-TW" altLang="en-US" dirty="0" smtClean="0"/>
              <a:t> </a:t>
            </a:r>
            <a:endParaRPr lang="en-US" altLang="zh-TW" dirty="0" smtClean="0"/>
          </a:p>
          <a:p>
            <a:pPr marL="0" indent="0">
              <a:buNone/>
            </a:pPr>
            <a:r>
              <a:rPr lang="zh-TW" altLang="en-US" dirty="0" smtClean="0"/>
              <a:t>並且選擇</a:t>
            </a:r>
            <a:r>
              <a:rPr lang="en-US" altLang="zh-TW" dirty="0" smtClean="0"/>
              <a:t>reactive</a:t>
            </a:r>
            <a:r>
              <a:rPr lang="en-US" altLang="zh-TW" baseline="0" dirty="0" smtClean="0"/>
              <a:t> recovery strategy</a:t>
            </a:r>
            <a:r>
              <a:rPr lang="zh-TW" altLang="en-US" baseline="0" dirty="0" smtClean="0"/>
              <a:t>來防範過期的</a:t>
            </a:r>
            <a:r>
              <a:rPr lang="en-US" altLang="zh-TW" baseline="0" dirty="0" smtClean="0"/>
              <a:t>recovery plan</a:t>
            </a:r>
            <a:r>
              <a:rPr lang="zh-TW" altLang="en-US" baseline="0" dirty="0" smtClean="0"/>
              <a:t>的風險並且節省</a:t>
            </a:r>
            <a:r>
              <a:rPr lang="en-US" altLang="zh-TW" baseline="0" dirty="0" err="1" smtClean="0"/>
              <a:t>cpu</a:t>
            </a:r>
            <a:r>
              <a:rPr lang="zh-TW" altLang="en-US" baseline="0" dirty="0" smtClean="0"/>
              <a:t>的資源</a:t>
            </a:r>
            <a:endParaRPr lang="en-US" altLang="zh-TW" baseline="0" dirty="0" smtClean="0"/>
          </a:p>
          <a:p>
            <a:pPr marL="0" indent="0">
              <a:buNone/>
            </a:pPr>
            <a:endParaRPr lang="en-US" altLang="zh-TW" dirty="0" smtClean="0"/>
          </a:p>
          <a:p>
            <a:pPr marL="0" indent="0">
              <a:buNone/>
            </a:pPr>
            <a:endParaRPr lang="en-US" altLang="zh-TW" dirty="0" smtClean="0"/>
          </a:p>
          <a:p>
            <a:pPr marL="228600" indent="-228600">
              <a:buAutoNum type="arabicPeriod"/>
            </a:pPr>
            <a:r>
              <a:rPr lang="zh-TW" altLang="en-US" dirty="0" smtClean="0"/>
              <a:t>在</a:t>
            </a:r>
            <a:r>
              <a:rPr lang="zh-TW" altLang="en-US" dirty="0" smtClean="0"/>
              <a:t>我們的方法裡，每個控制器都有自己的</a:t>
            </a:r>
            <a:r>
              <a:rPr lang="en-US" altLang="zh-TW" dirty="0" smtClean="0"/>
              <a:t>recovery plan</a:t>
            </a:r>
            <a:r>
              <a:rPr lang="zh-TW" altLang="en-US" dirty="0" smtClean="0"/>
              <a:t>，顧名思義就是</a:t>
            </a:r>
            <a:r>
              <a:rPr lang="en-US" altLang="zh-TW" dirty="0" smtClean="0"/>
              <a:t>who</a:t>
            </a:r>
            <a:r>
              <a:rPr lang="en-US" altLang="zh-TW" baseline="0" dirty="0" smtClean="0"/>
              <a:t> </a:t>
            </a:r>
            <a:r>
              <a:rPr lang="en-US" altLang="zh-TW" baseline="0" dirty="0" err="1" smtClean="0"/>
              <a:t>tko</a:t>
            </a:r>
            <a:r>
              <a:rPr lang="zh-TW" altLang="en-US" dirty="0" smtClean="0"/>
              <a:t>底下的</a:t>
            </a:r>
            <a:r>
              <a:rPr lang="en-US" altLang="zh-TW" dirty="0" smtClean="0"/>
              <a:t>switch</a:t>
            </a:r>
            <a:r>
              <a:rPr lang="zh-TW" altLang="en-US" dirty="0" smtClean="0"/>
              <a:t>讓別人來接管。</a:t>
            </a:r>
            <a:endParaRPr lang="en-US" altLang="zh-TW" dirty="0" smtClean="0"/>
          </a:p>
          <a:p>
            <a:pPr marL="228600" indent="-228600">
              <a:buAutoNum type="arabicPeriod"/>
            </a:pPr>
            <a:r>
              <a:rPr lang="zh-TW" altLang="en-US" dirty="0" smtClean="0"/>
              <a:t>所以每個控制器在算好這個</a:t>
            </a:r>
            <a:r>
              <a:rPr lang="en-US" altLang="zh-TW" dirty="0" smtClean="0"/>
              <a:t>recovery plan </a:t>
            </a:r>
            <a:r>
              <a:rPr lang="zh-TW" altLang="en-US" dirty="0" smtClean="0"/>
              <a:t>知後，就會把</a:t>
            </a:r>
            <a:r>
              <a:rPr lang="en-US" altLang="zh-TW" dirty="0" smtClean="0"/>
              <a:t>recovery plan</a:t>
            </a:r>
            <a:r>
              <a:rPr lang="zh-TW" altLang="en-US" dirty="0" smtClean="0"/>
              <a:t>丟進分散式檔案系統中同步給所有人。</a:t>
            </a:r>
            <a:endParaRPr lang="en-US" altLang="zh-TW" dirty="0" smtClean="0"/>
          </a:p>
          <a:p>
            <a:pPr marL="228600" indent="-228600">
              <a:buAutoNum type="arabicPeriod"/>
            </a:pPr>
            <a:r>
              <a:rPr lang="zh-TW" altLang="en-US" dirty="0" smtClean="0"/>
              <a:t>如此一來，一旦控制器失效了，所有人都知道要去接管該控制器的哪些</a:t>
            </a:r>
            <a:r>
              <a:rPr lang="en-US" altLang="zh-TW" dirty="0" smtClean="0"/>
              <a:t>switches</a:t>
            </a:r>
            <a:endParaRPr lang="zh-TW" altLang="en-US" dirty="0"/>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14</a:t>
            </a:fld>
            <a:endParaRPr lang="zh-TW" altLang="en-US"/>
          </a:p>
        </p:txBody>
      </p:sp>
    </p:spTree>
    <p:extLst>
      <p:ext uri="{BB962C8B-B14F-4D97-AF65-F5344CB8AC3E}">
        <p14:creationId xmlns:p14="http://schemas.microsoft.com/office/powerpoint/2010/main" val="2152426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smtClean="0"/>
              <a:t>當一台</a:t>
            </a:r>
            <a:r>
              <a:rPr lang="en-US" altLang="zh-TW" dirty="0" smtClean="0"/>
              <a:t>controller</a:t>
            </a:r>
            <a:r>
              <a:rPr lang="zh-TW" altLang="en-US" dirty="0" smtClean="0"/>
              <a:t>失效的時候</a:t>
            </a:r>
            <a:r>
              <a:rPr lang="zh-TW" altLang="en-US" dirty="0" smtClean="0"/>
              <a:t>，底下的</a:t>
            </a:r>
            <a:r>
              <a:rPr lang="en-US" altLang="zh-TW" dirty="0" smtClean="0"/>
              <a:t>switch</a:t>
            </a:r>
            <a:r>
              <a:rPr lang="zh-TW" altLang="en-US" dirty="0" smtClean="0"/>
              <a:t>必須被其他人接管。</a:t>
            </a:r>
            <a:endParaRPr lang="en-US" altLang="zh-TW" dirty="0" smtClean="0"/>
          </a:p>
          <a:p>
            <a:pPr marL="228600" indent="-228600">
              <a:buAutoNum type="arabicPeriod"/>
            </a:pPr>
            <a:r>
              <a:rPr lang="zh-TW" altLang="en-US" dirty="0" smtClean="0"/>
              <a:t>從</a:t>
            </a:r>
            <a:r>
              <a:rPr lang="zh-TW" altLang="en-US" dirty="0" smtClean="0"/>
              <a:t>整體的</a:t>
            </a:r>
            <a:r>
              <a:rPr lang="en-US" altLang="zh-TW" dirty="0" smtClean="0"/>
              <a:t>system</a:t>
            </a:r>
            <a:r>
              <a:rPr lang="zh-TW" altLang="en-US" dirty="0" smtClean="0"/>
              <a:t>的</a:t>
            </a:r>
            <a:r>
              <a:rPr lang="zh-TW" altLang="en-US" dirty="0" smtClean="0"/>
              <a:t>角度去看的話，這樣的</a:t>
            </a:r>
            <a:r>
              <a:rPr lang="en-US" altLang="zh-TW" dirty="0" smtClean="0"/>
              <a:t>reassignment</a:t>
            </a:r>
            <a:r>
              <a:rPr lang="zh-TW" altLang="en-US" dirty="0" smtClean="0"/>
              <a:t> 的解可以</a:t>
            </a:r>
            <a:r>
              <a:rPr lang="zh-TW" altLang="en-US" dirty="0" smtClean="0"/>
              <a:t>有</a:t>
            </a:r>
            <a:r>
              <a:rPr lang="en-US" altLang="zh-TW" dirty="0" smtClean="0"/>
              <a:t>n</a:t>
            </a:r>
            <a:r>
              <a:rPr lang="zh-TW" altLang="en-US" dirty="0" smtClean="0"/>
              <a:t>的</a:t>
            </a:r>
            <a:r>
              <a:rPr lang="en-US" altLang="zh-TW" dirty="0" smtClean="0"/>
              <a:t>m</a:t>
            </a:r>
            <a:r>
              <a:rPr lang="zh-TW" altLang="en-US" dirty="0" smtClean="0"/>
              <a:t>次</a:t>
            </a:r>
            <a:r>
              <a:rPr lang="zh-TW" altLang="en-US" dirty="0" smtClean="0"/>
              <a:t>方種。</a:t>
            </a:r>
            <a:endParaRPr lang="en-US" altLang="zh-TW" dirty="0" smtClean="0"/>
          </a:p>
          <a:p>
            <a:pPr marL="228600" indent="-228600">
              <a:buAutoNum type="arabicPeriod"/>
            </a:pPr>
            <a:r>
              <a:rPr lang="zh-TW" altLang="en-US" dirty="0" smtClean="0"/>
              <a:t>如果全部都評估過後再去選擇的話，那這樣的時間複雜度會是指數次方</a:t>
            </a:r>
            <a:r>
              <a:rPr lang="zh-TW" altLang="en-US" dirty="0" smtClean="0"/>
              <a:t>。</a:t>
            </a:r>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15</a:t>
            </a:fld>
            <a:endParaRPr lang="zh-TW" altLang="en-US"/>
          </a:p>
        </p:txBody>
      </p:sp>
    </p:spTree>
    <p:extLst>
      <p:ext uri="{BB962C8B-B14F-4D97-AF65-F5344CB8AC3E}">
        <p14:creationId xmlns:p14="http://schemas.microsoft.com/office/powerpoint/2010/main" val="3285604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zh-TW" altLang="en-US" dirty="0" smtClean="0"/>
              <a:t>所以我們利用</a:t>
            </a:r>
            <a:r>
              <a:rPr lang="en-US" altLang="zh-TW" dirty="0" smtClean="0"/>
              <a:t>heuristic</a:t>
            </a:r>
            <a:r>
              <a:rPr lang="zh-TW" altLang="en-US" dirty="0" smtClean="0"/>
              <a:t>的方法也就是</a:t>
            </a:r>
            <a:r>
              <a:rPr lang="en-US" altLang="zh-TW" dirty="0" smtClean="0"/>
              <a:t>simulated annealing algorithm</a:t>
            </a:r>
            <a:r>
              <a:rPr lang="zh-TW" altLang="en-US" dirty="0" smtClean="0"/>
              <a:t>，來快速地找到一組近似最佳解。</a:t>
            </a:r>
          </a:p>
          <a:p>
            <a:pPr marL="0" indent="0">
              <a:buNone/>
            </a:pPr>
            <a:endParaRPr lang="en-US" altLang="zh-TW" dirty="0" smtClean="0"/>
          </a:p>
          <a:p>
            <a:pPr marL="0" indent="0">
              <a:buNone/>
            </a:pPr>
            <a:r>
              <a:rPr lang="zh-TW" altLang="en-US" dirty="0" smtClean="0"/>
              <a:t>那</a:t>
            </a:r>
            <a:r>
              <a:rPr lang="en-US" altLang="zh-TW" dirty="0" smtClean="0"/>
              <a:t>SA</a:t>
            </a:r>
            <a:r>
              <a:rPr lang="zh-TW" altLang="en-US" dirty="0" smtClean="0"/>
              <a:t>有幾個</a:t>
            </a:r>
            <a:r>
              <a:rPr lang="en-US" altLang="zh-TW" dirty="0" smtClean="0"/>
              <a:t>property</a:t>
            </a:r>
          </a:p>
          <a:p>
            <a:pPr marL="0" indent="0">
              <a:buNone/>
            </a:pPr>
            <a:r>
              <a:rPr lang="zh-TW" altLang="en-US" dirty="0" smtClean="0"/>
              <a:t>第一是他</a:t>
            </a:r>
            <a:r>
              <a:rPr lang="en-US" altLang="zh-TW" dirty="0" smtClean="0"/>
              <a:t>single solution-based</a:t>
            </a:r>
            <a:r>
              <a:rPr lang="zh-TW" altLang="en-US" dirty="0" smtClean="0"/>
              <a:t>的</a:t>
            </a:r>
            <a:r>
              <a:rPr lang="en-US" altLang="zh-TW" dirty="0" smtClean="0"/>
              <a:t>heuristic</a:t>
            </a:r>
            <a:r>
              <a:rPr lang="zh-TW" altLang="en-US" dirty="0" smtClean="0"/>
              <a:t> </a:t>
            </a:r>
            <a:r>
              <a:rPr lang="en-US" altLang="zh-TW" dirty="0" smtClean="0"/>
              <a:t>algorithm</a:t>
            </a:r>
            <a:r>
              <a:rPr lang="zh-TW" altLang="en-US" dirty="0" smtClean="0"/>
              <a:t>  的其中一個</a:t>
            </a:r>
            <a:endParaRPr lang="en-US" altLang="zh-TW" dirty="0" smtClean="0"/>
          </a:p>
          <a:p>
            <a:pPr marL="0" indent="0">
              <a:buNone/>
            </a:pPr>
            <a:r>
              <a:rPr lang="zh-TW" altLang="en-US" dirty="0" smtClean="0"/>
              <a:t>第二個是他計算一個近似最佳解的速度相較於 </a:t>
            </a:r>
            <a:r>
              <a:rPr lang="en-US" altLang="zh-TW" dirty="0" smtClean="0"/>
              <a:t>population-based</a:t>
            </a:r>
            <a:r>
              <a:rPr lang="zh-TW" altLang="en-US" dirty="0" smtClean="0"/>
              <a:t> 的</a:t>
            </a:r>
            <a:r>
              <a:rPr lang="en-US" altLang="zh-TW" dirty="0" smtClean="0"/>
              <a:t>heuristic</a:t>
            </a:r>
            <a:r>
              <a:rPr lang="en-US" altLang="zh-TW" baseline="0" dirty="0" smtClean="0"/>
              <a:t> algorithm</a:t>
            </a:r>
            <a:r>
              <a:rPr lang="zh-TW" altLang="en-US" baseline="0" dirty="0" smtClean="0"/>
              <a:t> 像是</a:t>
            </a:r>
            <a:r>
              <a:rPr lang="en-US" altLang="zh-TW" baseline="0" dirty="0" smtClean="0"/>
              <a:t>GA</a:t>
            </a:r>
            <a:r>
              <a:rPr lang="zh-TW" altLang="en-US" baseline="0" dirty="0" smtClean="0"/>
              <a:t> 還來地快</a:t>
            </a:r>
            <a:endParaRPr lang="en-US" altLang="zh-TW" baseline="0" dirty="0" smtClean="0"/>
          </a:p>
          <a:p>
            <a:pPr marL="0" indent="0">
              <a:buNone/>
            </a:pPr>
            <a:r>
              <a:rPr lang="zh-TW" altLang="en-US" dirty="0" smtClean="0"/>
              <a:t>第三個是他是利用機率工程也就是波茲曼函數來試著找到全域最佳解</a:t>
            </a:r>
            <a:endParaRPr lang="en-US" altLang="zh-TW" dirty="0" smtClean="0"/>
          </a:p>
          <a:p>
            <a:pPr marL="0" indent="0">
              <a:buNone/>
            </a:pPr>
            <a:endParaRPr lang="en-US" altLang="zh-TW" dirty="0" smtClean="0"/>
          </a:p>
          <a:p>
            <a:pPr marL="0" indent="0">
              <a:buNone/>
            </a:pPr>
            <a:r>
              <a:rPr lang="en-US" altLang="zh-TW" sz="1200" b="0" i="0" kern="1200" dirty="0" smtClean="0">
                <a:solidFill>
                  <a:schemeClr val="tx1"/>
                </a:solidFill>
                <a:effectLst/>
                <a:latin typeface="+mn-lt"/>
                <a:ea typeface="+mn-ea"/>
                <a:cs typeface="+mn-cs"/>
              </a:rPr>
              <a:t>Metaheuristic </a:t>
            </a:r>
          </a:p>
          <a:p>
            <a:pPr marL="0" indent="0">
              <a:buNone/>
            </a:pPr>
            <a:r>
              <a:rPr lang="zh-TW" altLang="en-US" sz="1200" b="0" i="0" kern="1200" dirty="0" smtClean="0">
                <a:solidFill>
                  <a:schemeClr val="tx1"/>
                </a:solidFill>
                <a:effectLst/>
                <a:latin typeface="+mn-lt"/>
                <a:ea typeface="+mn-ea"/>
                <a:cs typeface="+mn-cs"/>
              </a:rPr>
              <a:t>啟發式演算法</a:t>
            </a:r>
            <a:endParaRPr lang="en-US" altLang="zh-TW" sz="1200" b="0" i="0" kern="1200" dirty="0" smtClean="0">
              <a:solidFill>
                <a:schemeClr val="tx1"/>
              </a:solidFill>
              <a:effectLst/>
              <a:latin typeface="+mn-lt"/>
              <a:ea typeface="+mn-ea"/>
              <a:cs typeface="+mn-cs"/>
            </a:endParaRPr>
          </a:p>
          <a:p>
            <a:pPr marL="0" indent="0">
              <a:buNone/>
            </a:pPr>
            <a:r>
              <a:rPr lang="zh-TW" altLang="en-US" sz="1200" b="0" i="0" kern="1200" dirty="0" smtClean="0">
                <a:solidFill>
                  <a:schemeClr val="tx1"/>
                </a:solidFill>
                <a:effectLst/>
                <a:latin typeface="+mn-lt"/>
                <a:ea typeface="+mn-ea"/>
                <a:cs typeface="+mn-cs"/>
              </a:rPr>
              <a:t>次經驗法則</a:t>
            </a:r>
            <a:endParaRPr lang="en-US" altLang="zh-TW" sz="1200" b="0" i="0" kern="1200" dirty="0" smtClean="0">
              <a:solidFill>
                <a:schemeClr val="tx1"/>
              </a:solidFill>
              <a:effectLst/>
              <a:latin typeface="+mn-lt"/>
              <a:ea typeface="+mn-ea"/>
              <a:cs typeface="+mn-cs"/>
            </a:endParaRPr>
          </a:p>
          <a:p>
            <a:pPr marL="0" indent="0">
              <a:buNone/>
            </a:pPr>
            <a:endParaRPr lang="en-US" altLang="zh-TW" sz="1200" b="0" i="0" kern="1200" dirty="0" smtClean="0">
              <a:solidFill>
                <a:schemeClr val="tx1"/>
              </a:solidFill>
              <a:effectLst/>
              <a:latin typeface="+mn-lt"/>
              <a:ea typeface="+mn-ea"/>
              <a:cs typeface="+mn-cs"/>
            </a:endParaRPr>
          </a:p>
          <a:p>
            <a:pPr marL="0" indent="0">
              <a:buNone/>
            </a:pPr>
            <a:endParaRPr lang="en-US" altLang="zh-TW" sz="1200" b="0" i="0" kern="1200" dirty="0" smtClean="0">
              <a:solidFill>
                <a:schemeClr val="tx1"/>
              </a:solidFill>
              <a:effectLst/>
              <a:latin typeface="+mn-lt"/>
              <a:ea typeface="+mn-ea"/>
              <a:cs typeface="+mn-cs"/>
            </a:endParaRPr>
          </a:p>
          <a:p>
            <a:pPr marL="0" indent="0">
              <a:buNone/>
            </a:pP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Boltzman's</a:t>
            </a:r>
            <a:r>
              <a:rPr lang="en-US" altLang="zh-TW" sz="1200" b="0" i="0" kern="1200" dirty="0" smtClean="0">
                <a:solidFill>
                  <a:schemeClr val="tx1"/>
                </a:solidFill>
                <a:effectLst/>
                <a:latin typeface="+mn-lt"/>
                <a:ea typeface="+mn-ea"/>
                <a:cs typeface="+mn-cs"/>
              </a:rPr>
              <a:t> Function)</a:t>
            </a:r>
          </a:p>
          <a:p>
            <a:pPr marL="0" indent="0">
              <a:buNone/>
            </a:pPr>
            <a:r>
              <a:rPr lang="zh-TW" altLang="en-US" sz="1200" b="0" i="0" kern="1200" dirty="0" smtClean="0">
                <a:solidFill>
                  <a:schemeClr val="tx1"/>
                </a:solidFill>
                <a:effectLst/>
                <a:latin typeface="+mn-lt"/>
                <a:ea typeface="+mn-ea"/>
                <a:cs typeface="+mn-cs"/>
              </a:rPr>
              <a:t>也就波茲曼函數</a:t>
            </a:r>
            <a:endParaRPr lang="en-US" altLang="zh-TW" sz="1200" b="0" i="0" kern="1200" dirty="0" smtClean="0">
              <a:solidFill>
                <a:schemeClr val="tx1"/>
              </a:solidFill>
              <a:effectLst/>
              <a:latin typeface="+mn-lt"/>
              <a:ea typeface="+mn-ea"/>
              <a:cs typeface="+mn-cs"/>
            </a:endParaRPr>
          </a:p>
          <a:p>
            <a:pPr marL="0" indent="0">
              <a:buNone/>
            </a:pPr>
            <a:r>
              <a:rPr lang="zh-TW" altLang="en-US" dirty="0" smtClean="0"/>
              <a:t>利用機率工程</a:t>
            </a:r>
            <a:r>
              <a:rPr lang="zh-TW" altLang="en-US" sz="1200" b="0" i="0" kern="1200" dirty="0" smtClean="0">
                <a:solidFill>
                  <a:schemeClr val="tx1"/>
                </a:solidFill>
                <a:effectLst/>
                <a:latin typeface="+mn-lt"/>
                <a:ea typeface="+mn-ea"/>
                <a:cs typeface="+mn-cs"/>
              </a:rPr>
              <a:t>也就波茲曼函數 來接受較差解 試圖跳脫區域最佳解</a:t>
            </a:r>
            <a:endParaRPr lang="zh-TW" altLang="en-US" dirty="0"/>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16</a:t>
            </a:fld>
            <a:endParaRPr lang="zh-TW" altLang="en-US"/>
          </a:p>
        </p:txBody>
      </p:sp>
    </p:spTree>
    <p:extLst>
      <p:ext uri="{BB962C8B-B14F-4D97-AF65-F5344CB8AC3E}">
        <p14:creationId xmlns:p14="http://schemas.microsoft.com/office/powerpoint/2010/main" val="3841699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這個是</a:t>
            </a:r>
            <a:r>
              <a:rPr lang="en-US" altLang="zh-TW" dirty="0" smtClean="0"/>
              <a:t>SA</a:t>
            </a:r>
            <a:r>
              <a:rPr lang="zh-TW" altLang="en-US" dirty="0" smtClean="0"/>
              <a:t>的</a:t>
            </a:r>
            <a:r>
              <a:rPr lang="en-US" altLang="zh-TW" dirty="0" smtClean="0"/>
              <a:t>flow chart</a:t>
            </a:r>
            <a:r>
              <a:rPr lang="zh-TW" altLang="en-US" dirty="0" smtClean="0"/>
              <a:t> </a:t>
            </a:r>
            <a:endParaRPr lang="en-US" altLang="zh-TW" dirty="0" smtClean="0"/>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17</a:t>
            </a:fld>
            <a:endParaRPr lang="zh-TW" altLang="en-US"/>
          </a:p>
        </p:txBody>
      </p:sp>
    </p:spTree>
    <p:extLst>
      <p:ext uri="{BB962C8B-B14F-4D97-AF65-F5344CB8AC3E}">
        <p14:creationId xmlns:p14="http://schemas.microsoft.com/office/powerpoint/2010/main" val="826594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SA</a:t>
            </a:r>
            <a:r>
              <a:rPr lang="zh-TW" altLang="en-US" dirty="0" smtClean="0"/>
              <a:t>的主要步驟是先 做</a:t>
            </a:r>
            <a:r>
              <a:rPr lang="en-US" altLang="zh-TW" dirty="0" smtClean="0"/>
              <a:t>selection</a:t>
            </a:r>
            <a:r>
              <a:rPr lang="zh-TW" altLang="en-US" dirty="0" smtClean="0"/>
              <a:t>的前處理</a:t>
            </a:r>
            <a:endParaRPr lang="en-US" altLang="zh-TW" dirty="0" smtClean="0"/>
          </a:p>
          <a:p>
            <a:r>
              <a:rPr lang="zh-TW" altLang="en-US" dirty="0" smtClean="0"/>
              <a:t>再產生鄰近解</a:t>
            </a:r>
            <a:endParaRPr lang="en-US" altLang="zh-TW" dirty="0" smtClean="0"/>
          </a:p>
          <a:p>
            <a:r>
              <a:rPr lang="zh-TW" altLang="en-US" dirty="0" smtClean="0"/>
              <a:t>我是利用</a:t>
            </a:r>
            <a:r>
              <a:rPr lang="en-US" altLang="zh-TW" dirty="0" smtClean="0"/>
              <a:t>2-exchange</a:t>
            </a:r>
            <a:r>
              <a:rPr lang="zh-TW" altLang="en-US" dirty="0" smtClean="0"/>
              <a:t>也就是隨機選擇兩個</a:t>
            </a:r>
            <a:r>
              <a:rPr lang="en-US" altLang="zh-TW" dirty="0" smtClean="0"/>
              <a:t>elements</a:t>
            </a:r>
            <a:r>
              <a:rPr lang="zh-TW" altLang="en-US" dirty="0" smtClean="0"/>
              <a:t>再去交換它們來產生鄰近解</a:t>
            </a:r>
            <a:endParaRPr lang="zh-TW" altLang="en-US" dirty="0"/>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18</a:t>
            </a:fld>
            <a:endParaRPr lang="zh-TW" altLang="en-US"/>
          </a:p>
        </p:txBody>
      </p:sp>
    </p:spTree>
    <p:extLst>
      <p:ext uri="{BB962C8B-B14F-4D97-AF65-F5344CB8AC3E}">
        <p14:creationId xmlns:p14="http://schemas.microsoft.com/office/powerpoint/2010/main" val="241395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產生完鄰近解後必須利用</a:t>
            </a:r>
            <a:r>
              <a:rPr lang="en-US" altLang="zh-TW" dirty="0" err="1" smtClean="0"/>
              <a:t>Evaulation</a:t>
            </a:r>
            <a:r>
              <a:rPr lang="en-US" altLang="zh-TW" baseline="0" dirty="0" smtClean="0"/>
              <a:t> function</a:t>
            </a:r>
            <a:r>
              <a:rPr lang="zh-TW" altLang="en-US" baseline="0" dirty="0" smtClean="0"/>
              <a:t>來判斷 鄰近解是否比現在的解還來得好</a:t>
            </a:r>
            <a:endParaRPr lang="en-US" altLang="zh-TW"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Evaluation function</a:t>
            </a:r>
            <a:r>
              <a:rPr lang="zh-TW" altLang="en-US" dirty="0" smtClean="0"/>
              <a:t>的部分我是參考 </a:t>
            </a:r>
            <a:r>
              <a:rPr lang="en-US" altLang="zh-TW" dirty="0" smtClean="0"/>
              <a:t>reference</a:t>
            </a:r>
            <a:r>
              <a:rPr lang="zh-TW" altLang="en-US" dirty="0" smtClean="0"/>
              <a:t>第十篇的公式</a:t>
            </a:r>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那這個公式評估的指標有</a:t>
            </a:r>
            <a:r>
              <a:rPr lang="zh-TW" altLang="en-US" dirty="0" smtClean="0"/>
              <a:t>兩</a:t>
            </a:r>
            <a:r>
              <a:rPr lang="zh-TW" altLang="en-US" dirty="0" smtClean="0"/>
              <a:t>個</a:t>
            </a:r>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第一</a:t>
            </a:r>
            <a:r>
              <a:rPr lang="zh-TW" altLang="en-US" dirty="0" smtClean="0"/>
              <a:t>是這組解能否讓系統中</a:t>
            </a:r>
            <a:r>
              <a:rPr lang="en-US" altLang="zh-TW" dirty="0" smtClean="0"/>
              <a:t>flow setup time</a:t>
            </a:r>
            <a:r>
              <a:rPr lang="zh-TW" altLang="en-US" dirty="0" smtClean="0"/>
              <a:t>是低</a:t>
            </a:r>
            <a:r>
              <a:rPr lang="zh-TW" altLang="en-US" dirty="0" smtClean="0"/>
              <a:t>的</a:t>
            </a:r>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第二</a:t>
            </a:r>
            <a:r>
              <a:rPr lang="zh-TW" altLang="en-US" dirty="0" smtClean="0"/>
              <a:t>是這組解是否能讓系統中</a:t>
            </a:r>
            <a:r>
              <a:rPr lang="en-US" altLang="zh-TW" dirty="0" smtClean="0"/>
              <a:t>controller</a:t>
            </a:r>
            <a:r>
              <a:rPr lang="zh-TW" altLang="en-US" dirty="0" smtClean="0"/>
              <a:t>的</a:t>
            </a:r>
            <a:r>
              <a:rPr lang="en-US" altLang="zh-TW" dirty="0" smtClean="0"/>
              <a:t>loading</a:t>
            </a:r>
            <a:r>
              <a:rPr lang="zh-TW" altLang="en-US" dirty="0" smtClean="0"/>
              <a:t>是平均</a:t>
            </a:r>
            <a:r>
              <a:rPr lang="zh-TW" altLang="en-US" dirty="0" smtClean="0"/>
              <a:t>的。</a:t>
            </a:r>
            <a:endParaRPr lang="zh-TW" altLang="en-US" dirty="0"/>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19</a:t>
            </a:fld>
            <a:endParaRPr lang="zh-TW" altLang="en-US"/>
          </a:p>
        </p:txBody>
      </p:sp>
    </p:spTree>
    <p:extLst>
      <p:ext uri="{BB962C8B-B14F-4D97-AF65-F5344CB8AC3E}">
        <p14:creationId xmlns:p14="http://schemas.microsoft.com/office/powerpoint/2010/main" val="2242243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1"/>
            <a:r>
              <a:rPr lang="en-US" altLang="zh-TW" b="0" dirty="0" smtClean="0"/>
              <a:t>Related work</a:t>
            </a:r>
          </a:p>
          <a:p>
            <a:pPr lvl="1"/>
            <a:r>
              <a:rPr lang="en-US" altLang="zh-TW" b="0" dirty="0" smtClean="0"/>
              <a:t>Failure detection mechanisms</a:t>
            </a:r>
          </a:p>
          <a:p>
            <a:pPr lvl="1"/>
            <a:r>
              <a:rPr lang="en-US" altLang="zh-TW" b="0" dirty="0" smtClean="0"/>
              <a:t>Failure recovery </a:t>
            </a:r>
            <a:r>
              <a:rPr lang="en-US" altLang="zh-TW" b="0" dirty="0" smtClean="0"/>
              <a:t>mechanisms</a:t>
            </a:r>
          </a:p>
          <a:p>
            <a:pPr lvl="1"/>
            <a:endParaRPr lang="en-US" altLang="zh-TW" b="0" dirty="0" smtClean="0"/>
          </a:p>
          <a:p>
            <a:pPr lvl="1"/>
            <a:r>
              <a:rPr lang="zh-TW" altLang="en-US" b="0" dirty="0" smtClean="0"/>
              <a:t>這是整體的大鋼</a:t>
            </a:r>
            <a:endParaRPr lang="en-US" altLang="zh-TW" dirty="0" smtClean="0"/>
          </a:p>
          <a:p>
            <a:pPr lvl="1"/>
            <a:r>
              <a:rPr lang="en-US" altLang="zh-TW" dirty="0" smtClean="0"/>
              <a:t>Introduction</a:t>
            </a:r>
            <a:r>
              <a:rPr lang="zh-TW" altLang="en-US" dirty="0" smtClean="0"/>
              <a:t> 是介紹</a:t>
            </a:r>
            <a:r>
              <a:rPr lang="en-US" altLang="zh-TW" dirty="0" smtClean="0"/>
              <a:t>SDN</a:t>
            </a:r>
            <a:r>
              <a:rPr lang="zh-TW" altLang="en-US" dirty="0" smtClean="0"/>
              <a:t>的一些背景，還有我的架構的</a:t>
            </a:r>
            <a:r>
              <a:rPr lang="en-US" altLang="zh-TW" dirty="0" smtClean="0"/>
              <a:t>property</a:t>
            </a:r>
            <a:r>
              <a:rPr lang="zh-TW" altLang="en-US" dirty="0" smtClean="0"/>
              <a:t>，第二部分是和相關文獻做比較，</a:t>
            </a:r>
            <a:endParaRPr lang="en-US" altLang="zh-TW" dirty="0" smtClean="0"/>
          </a:p>
          <a:p>
            <a:pPr lvl="1"/>
            <a:r>
              <a:rPr lang="zh-TW" altLang="en-US" dirty="0" smtClean="0"/>
              <a:t>而第三部份是介紹所使用的分散式</a:t>
            </a:r>
            <a:r>
              <a:rPr lang="en-US" altLang="zh-TW" dirty="0" smtClean="0"/>
              <a:t>SDN</a:t>
            </a:r>
            <a:r>
              <a:rPr lang="zh-TW" altLang="en-US" dirty="0" smtClean="0"/>
              <a:t>架構，再來是</a:t>
            </a:r>
            <a:r>
              <a:rPr lang="en-US" altLang="zh-TW" dirty="0" smtClean="0"/>
              <a:t>failure detection</a:t>
            </a:r>
            <a:r>
              <a:rPr lang="zh-TW" altLang="en-US" dirty="0" smtClean="0"/>
              <a:t>和</a:t>
            </a:r>
            <a:r>
              <a:rPr lang="en-US" altLang="zh-TW" dirty="0" smtClean="0"/>
              <a:t>failure</a:t>
            </a:r>
            <a:r>
              <a:rPr lang="en-US" altLang="zh-TW" baseline="0" dirty="0" smtClean="0"/>
              <a:t> recovery</a:t>
            </a:r>
            <a:r>
              <a:rPr lang="zh-TW" altLang="en-US" baseline="0" dirty="0" smtClean="0"/>
              <a:t>的機制</a:t>
            </a:r>
            <a:endParaRPr lang="en-US" altLang="zh-TW" baseline="0" dirty="0" smtClean="0"/>
          </a:p>
          <a:p>
            <a:pPr lvl="1"/>
            <a:r>
              <a:rPr lang="zh-TW" altLang="en-US" baseline="0" dirty="0" smtClean="0"/>
              <a:t>最後是實驗結果和結論</a:t>
            </a:r>
            <a:endParaRPr lang="en-US" altLang="zh-TW" dirty="0" smtClean="0"/>
          </a:p>
          <a:p>
            <a:pPr lvl="1"/>
            <a:endParaRPr lang="zh-TW" altLang="en-US" dirty="0"/>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2</a:t>
            </a:fld>
            <a:endParaRPr lang="zh-TW" altLang="en-US"/>
          </a:p>
        </p:txBody>
      </p:sp>
    </p:spTree>
    <p:extLst>
      <p:ext uri="{BB962C8B-B14F-4D97-AF65-F5344CB8AC3E}">
        <p14:creationId xmlns:p14="http://schemas.microsoft.com/office/powerpoint/2010/main" val="3738058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有了鄰近解和</a:t>
            </a:r>
            <a:r>
              <a:rPr lang="en-US" altLang="zh-TW" dirty="0" smtClean="0"/>
              <a:t>evaluation</a:t>
            </a:r>
            <a:r>
              <a:rPr lang="en-US" altLang="zh-TW" baseline="0" dirty="0" smtClean="0"/>
              <a:t> function</a:t>
            </a:r>
            <a:r>
              <a:rPr lang="zh-TW" altLang="en-US" baseline="0" dirty="0" smtClean="0"/>
              <a:t>之後 </a:t>
            </a:r>
            <a:endParaRPr lang="en-US" altLang="zh-TW" baseline="0" dirty="0" smtClean="0"/>
          </a:p>
          <a:p>
            <a:r>
              <a:rPr lang="zh-TW" altLang="en-US" baseline="0" dirty="0" smtClean="0"/>
              <a:t>我們就可以判斷是否要將現在的解替換成鄰近解</a:t>
            </a:r>
            <a:endParaRPr lang="en-US" altLang="zh-TW" baseline="0" dirty="0" smtClean="0"/>
          </a:p>
          <a:p>
            <a:r>
              <a:rPr lang="zh-TW" altLang="en-US" baseline="0" dirty="0" smtClean="0"/>
              <a:t>那退火法替換的方式是透過波茲曼函數來做決策</a:t>
            </a:r>
            <a:endParaRPr lang="en-US" altLang="zh-TW" baseline="0" dirty="0" smtClean="0"/>
          </a:p>
          <a:p>
            <a:endParaRPr lang="en-US" altLang="zh-TW" baseline="0" dirty="0" smtClean="0"/>
          </a:p>
          <a:p>
            <a:r>
              <a:rPr lang="zh-TW" altLang="en-US" baseline="0" dirty="0" smtClean="0"/>
              <a:t>透過波茲曼函數，退火法有機會會接受較差的解來試著跳脫區域最佳解。</a:t>
            </a:r>
            <a:endParaRPr lang="zh-TW" altLang="en-US" dirty="0"/>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20</a:t>
            </a:fld>
            <a:endParaRPr lang="zh-TW" altLang="en-US"/>
          </a:p>
        </p:txBody>
      </p:sp>
    </p:spTree>
    <p:extLst>
      <p:ext uri="{BB962C8B-B14F-4D97-AF65-F5344CB8AC3E}">
        <p14:creationId xmlns:p14="http://schemas.microsoft.com/office/powerpoint/2010/main" val="17162519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a:p>
            <a:r>
              <a:rPr lang="zh-TW" altLang="en-US" dirty="0" smtClean="0"/>
              <a:t>我設定退火法的終止條件是透過疊代的次數來判斷</a:t>
            </a:r>
            <a:endParaRPr lang="en-US" altLang="zh-TW" dirty="0" smtClean="0"/>
          </a:p>
          <a:p>
            <a:endParaRPr lang="en-US" altLang="zh-TW" dirty="0" smtClean="0"/>
          </a:p>
          <a:p>
            <a:r>
              <a:rPr lang="zh-TW" altLang="en-US" dirty="0" smtClean="0"/>
              <a:t>當超過設定的疊代的次數時就會</a:t>
            </a:r>
            <a:r>
              <a:rPr lang="en-US" altLang="zh-TW" dirty="0" smtClean="0"/>
              <a:t>output</a:t>
            </a:r>
            <a:r>
              <a:rPr lang="zh-TW" altLang="en-US" dirty="0" smtClean="0"/>
              <a:t>結果 來做</a:t>
            </a:r>
            <a:r>
              <a:rPr lang="en-US" altLang="zh-TW" dirty="0" smtClean="0"/>
              <a:t>reassign</a:t>
            </a:r>
            <a:r>
              <a:rPr lang="en-US" altLang="zh-TW" baseline="0" dirty="0" smtClean="0"/>
              <a:t> switches</a:t>
            </a:r>
            <a:r>
              <a:rPr lang="zh-TW" altLang="en-US" baseline="0" dirty="0" smtClean="0"/>
              <a:t>的動作</a:t>
            </a:r>
            <a:endParaRPr lang="zh-TW" altLang="en-US" dirty="0"/>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21</a:t>
            </a:fld>
            <a:endParaRPr lang="zh-TW" altLang="en-US"/>
          </a:p>
        </p:txBody>
      </p:sp>
    </p:spTree>
    <p:extLst>
      <p:ext uri="{BB962C8B-B14F-4D97-AF65-F5344CB8AC3E}">
        <p14:creationId xmlns:p14="http://schemas.microsoft.com/office/powerpoint/2010/main" val="27707105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我去跑</a:t>
            </a:r>
            <a:r>
              <a:rPr lang="en-US" altLang="zh-TW" dirty="0" smtClean="0"/>
              <a:t>Phi</a:t>
            </a:r>
            <a:r>
              <a:rPr lang="zh-TW" altLang="en-US" dirty="0" smtClean="0"/>
              <a:t>跟</a:t>
            </a:r>
            <a:r>
              <a:rPr lang="en-US" altLang="zh-TW" dirty="0" smtClean="0"/>
              <a:t>EMA</a:t>
            </a:r>
            <a:r>
              <a:rPr lang="zh-TW" altLang="en-US" dirty="0" smtClean="0"/>
              <a:t>在沒有加長</a:t>
            </a:r>
            <a:r>
              <a:rPr lang="en-US" altLang="zh-TW" dirty="0" smtClean="0"/>
              <a:t>time-out</a:t>
            </a:r>
            <a:r>
              <a:rPr lang="zh-TW" altLang="en-US" dirty="0" smtClean="0"/>
              <a:t>的情況下師誤率及真測時間都差不多，我們做的就是把他拿來等待兩倍</a:t>
            </a:r>
            <a:r>
              <a:rPr lang="en-US" altLang="zh-TW" dirty="0" smtClean="0"/>
              <a:t>time-out</a:t>
            </a:r>
            <a:r>
              <a:rPr lang="zh-TW" altLang="en-US" dirty="0" smtClean="0"/>
              <a:t>的這段時間，來與其他</a:t>
            </a:r>
            <a:r>
              <a:rPr lang="en-US" altLang="zh-TW" dirty="0" smtClean="0"/>
              <a:t>controller</a:t>
            </a:r>
            <a:r>
              <a:rPr lang="zh-TW" altLang="en-US" dirty="0" smtClean="0"/>
              <a:t>溝通看看是否該</a:t>
            </a:r>
            <a:r>
              <a:rPr lang="en-US" altLang="zh-TW" dirty="0" smtClean="0"/>
              <a:t>controller</a:t>
            </a:r>
            <a:r>
              <a:rPr lang="zh-TW" altLang="en-US" dirty="0" smtClean="0"/>
              <a:t>真的無法連上</a:t>
            </a:r>
            <a:endParaRPr lang="zh-TW" altLang="en-US" dirty="0"/>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22</a:t>
            </a:fld>
            <a:endParaRPr lang="zh-TW" altLang="en-US"/>
          </a:p>
        </p:txBody>
      </p:sp>
    </p:spTree>
    <p:extLst>
      <p:ext uri="{BB962C8B-B14F-4D97-AF65-F5344CB8AC3E}">
        <p14:creationId xmlns:p14="http://schemas.microsoft.com/office/powerpoint/2010/main" val="28227447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Case server</a:t>
            </a:r>
            <a:r>
              <a:rPr lang="zh-TW" altLang="en-US" dirty="0" smtClean="0"/>
              <a:t>斷電</a:t>
            </a:r>
            <a:r>
              <a:rPr lang="en-US" altLang="zh-TW" dirty="0" smtClean="0"/>
              <a:t>/</a:t>
            </a:r>
            <a:r>
              <a:rPr lang="zh-TW" altLang="en-US" dirty="0" smtClean="0"/>
              <a:t>斷網 </a:t>
            </a:r>
            <a:r>
              <a:rPr lang="en-US" altLang="zh-TW" dirty="0" smtClean="0"/>
              <a:t>process</a:t>
            </a:r>
            <a:r>
              <a:rPr lang="en-US" altLang="zh-TW" baseline="0" dirty="0" smtClean="0"/>
              <a:t> </a:t>
            </a:r>
            <a:r>
              <a:rPr lang="zh-TW" altLang="en-US" baseline="0" dirty="0" smtClean="0"/>
              <a:t>死掉</a:t>
            </a:r>
            <a:endParaRPr lang="zh-TW" altLang="en-US" dirty="0"/>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23</a:t>
            </a:fld>
            <a:endParaRPr lang="zh-TW" altLang="en-US"/>
          </a:p>
        </p:txBody>
      </p:sp>
    </p:spTree>
    <p:extLst>
      <p:ext uri="{BB962C8B-B14F-4D97-AF65-F5344CB8AC3E}">
        <p14:creationId xmlns:p14="http://schemas.microsoft.com/office/powerpoint/2010/main" val="2673172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smtClean="0">
              <a:solidFill>
                <a:srgbClr val="FF0000"/>
              </a:solidFill>
            </a:endParaRPr>
          </a:p>
          <a:p>
            <a:endParaRPr lang="en-US" altLang="zh-TW" dirty="0" smtClean="0"/>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25</a:t>
            </a:fld>
            <a:endParaRPr lang="zh-TW" altLang="en-US"/>
          </a:p>
        </p:txBody>
      </p:sp>
    </p:spTree>
    <p:extLst>
      <p:ext uri="{BB962C8B-B14F-4D97-AF65-F5344CB8AC3E}">
        <p14:creationId xmlns:p14="http://schemas.microsoft.com/office/powerpoint/2010/main" val="3077044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smtClean="0">
              <a:solidFill>
                <a:srgbClr val="FF0000"/>
              </a:solidFill>
            </a:endParaRPr>
          </a:p>
          <a:p>
            <a:endParaRPr lang="en-US" altLang="zh-TW" dirty="0" smtClean="0"/>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26</a:t>
            </a:fld>
            <a:endParaRPr lang="zh-TW" altLang="en-US"/>
          </a:p>
        </p:txBody>
      </p:sp>
    </p:spTree>
    <p:extLst>
      <p:ext uri="{BB962C8B-B14F-4D97-AF65-F5344CB8AC3E}">
        <p14:creationId xmlns:p14="http://schemas.microsoft.com/office/powerpoint/2010/main" val="3672374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27</a:t>
            </a:fld>
            <a:endParaRPr lang="zh-TW" altLang="en-US"/>
          </a:p>
        </p:txBody>
      </p:sp>
    </p:spTree>
    <p:extLst>
      <p:ext uri="{BB962C8B-B14F-4D97-AF65-F5344CB8AC3E}">
        <p14:creationId xmlns:p14="http://schemas.microsoft.com/office/powerpoint/2010/main" val="2606567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我去跑</a:t>
            </a:r>
            <a:r>
              <a:rPr lang="en-US" altLang="zh-TW" dirty="0" smtClean="0"/>
              <a:t>Phi</a:t>
            </a:r>
            <a:r>
              <a:rPr lang="zh-TW" altLang="en-US" dirty="0" smtClean="0"/>
              <a:t>跟</a:t>
            </a:r>
            <a:r>
              <a:rPr lang="en-US" altLang="zh-TW" dirty="0" smtClean="0"/>
              <a:t>EMA</a:t>
            </a:r>
            <a:r>
              <a:rPr lang="zh-TW" altLang="en-US" dirty="0" smtClean="0"/>
              <a:t>在沒有加長</a:t>
            </a:r>
            <a:r>
              <a:rPr lang="en-US" altLang="zh-TW" dirty="0" smtClean="0"/>
              <a:t>time-out</a:t>
            </a:r>
            <a:r>
              <a:rPr lang="zh-TW" altLang="en-US" dirty="0" smtClean="0"/>
              <a:t>的情況下師誤率及真測時間都差不多，我們做的就是把他拿來等待兩倍</a:t>
            </a:r>
            <a:r>
              <a:rPr lang="en-US" altLang="zh-TW" dirty="0" smtClean="0"/>
              <a:t>time-out</a:t>
            </a:r>
            <a:r>
              <a:rPr lang="zh-TW" altLang="en-US" dirty="0" smtClean="0"/>
              <a:t>的這段時間，來與其他</a:t>
            </a:r>
            <a:r>
              <a:rPr lang="en-US" altLang="zh-TW" dirty="0" smtClean="0"/>
              <a:t>controller</a:t>
            </a:r>
            <a:r>
              <a:rPr lang="zh-TW" altLang="en-US" dirty="0" smtClean="0"/>
              <a:t>溝通看看是否該</a:t>
            </a:r>
            <a:r>
              <a:rPr lang="en-US" altLang="zh-TW" dirty="0" smtClean="0"/>
              <a:t>controller</a:t>
            </a:r>
            <a:r>
              <a:rPr lang="zh-TW" altLang="en-US" dirty="0" smtClean="0"/>
              <a:t>真的無法連上</a:t>
            </a:r>
            <a:endParaRPr lang="zh-TW" altLang="en-US" dirty="0"/>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28</a:t>
            </a:fld>
            <a:endParaRPr lang="zh-TW" altLang="en-US"/>
          </a:p>
        </p:txBody>
      </p:sp>
    </p:spTree>
    <p:extLst>
      <p:ext uri="{BB962C8B-B14F-4D97-AF65-F5344CB8AC3E}">
        <p14:creationId xmlns:p14="http://schemas.microsoft.com/office/powerpoint/2010/main" val="7460987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29</a:t>
            </a:fld>
            <a:endParaRPr lang="zh-TW" altLang="en-US"/>
          </a:p>
        </p:txBody>
      </p:sp>
    </p:spTree>
    <p:extLst>
      <p:ext uri="{BB962C8B-B14F-4D97-AF65-F5344CB8AC3E}">
        <p14:creationId xmlns:p14="http://schemas.microsoft.com/office/powerpoint/2010/main" val="21857514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dirty="0" smtClean="0"/>
              <a:t>(</a:t>
            </a:r>
            <a:r>
              <a:rPr lang="zh-TW" altLang="en-US" b="0" dirty="0" smtClean="0"/>
              <a:t>在圖中表示清楚</a:t>
            </a:r>
            <a:r>
              <a:rPr lang="en-US" altLang="zh-TW" b="0" dirty="0" smtClean="0"/>
              <a:t>)</a:t>
            </a:r>
            <a:endParaRPr lang="zh-TW" altLang="en-US" b="0" smtClean="0"/>
          </a:p>
          <a:p>
            <a:endParaRPr lang="zh-TW" altLang="en-US" dirty="0"/>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30</a:t>
            </a:fld>
            <a:endParaRPr lang="zh-TW" altLang="en-US"/>
          </a:p>
        </p:txBody>
      </p:sp>
    </p:spTree>
    <p:extLst>
      <p:ext uri="{BB962C8B-B14F-4D97-AF65-F5344CB8AC3E}">
        <p14:creationId xmlns:p14="http://schemas.microsoft.com/office/powerpoint/2010/main" val="3816864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a:t>
            </a:r>
            <a:r>
              <a:rPr lang="en-US" altLang="zh-TW" dirty="0" smtClean="0"/>
              <a:t>failover</a:t>
            </a:r>
            <a:r>
              <a:rPr lang="zh-TW" altLang="en-US" dirty="0" smtClean="0"/>
              <a:t>議題中 為了避免</a:t>
            </a:r>
            <a:r>
              <a:rPr lang="en-US" altLang="zh-TW" dirty="0" smtClean="0"/>
              <a:t>SPOF</a:t>
            </a:r>
            <a:r>
              <a:rPr lang="zh-TW" altLang="en-US" dirty="0" smtClean="0"/>
              <a:t>問題 </a:t>
            </a:r>
            <a:endParaRPr lang="en-US" altLang="zh-TW" dirty="0" smtClean="0"/>
          </a:p>
          <a:p>
            <a:endParaRPr lang="en-US" altLang="zh-TW" dirty="0" smtClean="0"/>
          </a:p>
          <a:p>
            <a:endParaRPr lang="en-US" altLang="zh-TW" dirty="0" smtClean="0"/>
          </a:p>
          <a:p>
            <a:r>
              <a:rPr lang="en-US" altLang="zh-TW" dirty="0" smtClean="0"/>
              <a:t>SDN</a:t>
            </a:r>
            <a:r>
              <a:rPr lang="zh-TW" altLang="en-US" dirty="0" smtClean="0"/>
              <a:t> 是一個新的網路架構來管理網路，最大的特點就是將</a:t>
            </a:r>
            <a:r>
              <a:rPr lang="en-US" altLang="zh-TW" dirty="0" smtClean="0"/>
              <a:t>control plane</a:t>
            </a:r>
            <a:r>
              <a:rPr lang="zh-TW" altLang="en-US" dirty="0" smtClean="0"/>
              <a:t>集中在</a:t>
            </a:r>
            <a:r>
              <a:rPr lang="en-US" altLang="zh-TW" dirty="0" smtClean="0"/>
              <a:t>controller</a:t>
            </a:r>
            <a:r>
              <a:rPr lang="zh-TW" altLang="en-US" dirty="0" smtClean="0"/>
              <a:t>身上，所以為了避免</a:t>
            </a:r>
            <a:r>
              <a:rPr lang="en-US" altLang="zh-TW" dirty="0" smtClean="0"/>
              <a:t>SPOF</a:t>
            </a:r>
            <a:r>
              <a:rPr lang="zh-TW" altLang="en-US" dirty="0" smtClean="0"/>
              <a:t>，許多文獻改用</a:t>
            </a:r>
            <a:r>
              <a:rPr lang="en-US" altLang="zh-TW" dirty="0" smtClean="0"/>
              <a:t>multi-controller</a:t>
            </a:r>
            <a:r>
              <a:rPr lang="zh-TW" altLang="en-US" dirty="0" smtClean="0"/>
              <a:t>來保證</a:t>
            </a:r>
            <a:r>
              <a:rPr lang="en-US" altLang="zh-TW" dirty="0" err="1" smtClean="0"/>
              <a:t>relia</a:t>
            </a:r>
            <a:r>
              <a:rPr lang="en-US" altLang="zh-TW" baseline="0" dirty="0" smtClean="0"/>
              <a:t> </a:t>
            </a:r>
            <a:r>
              <a:rPr lang="zh-TW" altLang="en-US" baseline="0" dirty="0" smtClean="0"/>
              <a:t>和</a:t>
            </a:r>
            <a:r>
              <a:rPr lang="en-US" altLang="zh-TW" baseline="0" dirty="0" err="1" smtClean="0"/>
              <a:t>scala</a:t>
            </a:r>
            <a:endParaRPr lang="en-US" altLang="zh-TW" baseline="0" dirty="0" smtClean="0"/>
          </a:p>
          <a:p>
            <a:endParaRPr lang="en-US" altLang="zh-TW" dirty="0" smtClean="0"/>
          </a:p>
          <a:p>
            <a:r>
              <a:rPr lang="zh-TW" altLang="en-US" dirty="0" smtClean="0"/>
              <a:t>我的目標就是，在網路穩定的情況下，降低</a:t>
            </a:r>
            <a:r>
              <a:rPr lang="en-US" altLang="zh-TW" dirty="0" smtClean="0"/>
              <a:t>failure detection</a:t>
            </a:r>
            <a:r>
              <a:rPr lang="zh-TW" altLang="en-US" dirty="0" smtClean="0"/>
              <a:t> </a:t>
            </a:r>
            <a:r>
              <a:rPr lang="en-US" altLang="zh-TW" dirty="0" smtClean="0"/>
              <a:t>time </a:t>
            </a:r>
            <a:r>
              <a:rPr lang="zh-TW" altLang="en-US" dirty="0" smtClean="0"/>
              <a:t>來縮減整體的</a:t>
            </a:r>
            <a:r>
              <a:rPr lang="en-US" altLang="zh-TW" dirty="0" smtClean="0"/>
              <a:t>failover</a:t>
            </a:r>
            <a:r>
              <a:rPr lang="zh-TW" altLang="en-US" dirty="0" smtClean="0"/>
              <a:t> </a:t>
            </a:r>
            <a:r>
              <a:rPr lang="en-US" altLang="zh-TW" dirty="0" smtClean="0"/>
              <a:t>time</a:t>
            </a:r>
          </a:p>
          <a:p>
            <a:r>
              <a:rPr lang="zh-TW" altLang="en-US" dirty="0" smtClean="0"/>
              <a:t>再來是選擇一個更加可靠的</a:t>
            </a:r>
            <a:r>
              <a:rPr lang="en-US" altLang="zh-TW" dirty="0" smtClean="0"/>
              <a:t>design</a:t>
            </a:r>
            <a:r>
              <a:rPr lang="zh-TW" altLang="en-US" dirty="0" smtClean="0"/>
              <a:t>來計算</a:t>
            </a:r>
            <a:r>
              <a:rPr lang="en-US" altLang="zh-TW" dirty="0" smtClean="0"/>
              <a:t>recovery plan</a:t>
            </a:r>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3</a:t>
            </a:fld>
            <a:endParaRPr lang="zh-TW" altLang="en-US"/>
          </a:p>
        </p:txBody>
      </p:sp>
    </p:spTree>
    <p:extLst>
      <p:ext uri="{BB962C8B-B14F-4D97-AF65-F5344CB8AC3E}">
        <p14:creationId xmlns:p14="http://schemas.microsoft.com/office/powerpoint/2010/main" val="4837505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0" dirty="0" smtClean="0"/>
              <a:t>(</a:t>
            </a:r>
            <a:r>
              <a:rPr lang="zh-TW" altLang="en-US" b="0" dirty="0" smtClean="0"/>
              <a:t>在圖中表示清楚</a:t>
            </a:r>
            <a:r>
              <a:rPr lang="en-US" altLang="zh-TW" b="0" dirty="0" smtClean="0"/>
              <a:t>)</a:t>
            </a:r>
            <a:endParaRPr lang="zh-TW" altLang="en-US" b="0" smtClean="0"/>
          </a:p>
          <a:p>
            <a:endParaRPr lang="zh-TW" altLang="en-US" dirty="0"/>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31</a:t>
            </a:fld>
            <a:endParaRPr lang="zh-TW" altLang="en-US"/>
          </a:p>
        </p:txBody>
      </p:sp>
    </p:spTree>
    <p:extLst>
      <p:ext uri="{BB962C8B-B14F-4D97-AF65-F5344CB8AC3E}">
        <p14:creationId xmlns:p14="http://schemas.microsoft.com/office/powerpoint/2010/main" val="1371945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smtClean="0">
              <a:solidFill>
                <a:srgbClr val="FF0000"/>
              </a:solidFill>
            </a:endParaRPr>
          </a:p>
          <a:p>
            <a:endParaRPr lang="en-US" altLang="zh-TW" dirty="0" smtClean="0"/>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32</a:t>
            </a:fld>
            <a:endParaRPr lang="zh-TW" altLang="en-US"/>
          </a:p>
        </p:txBody>
      </p:sp>
    </p:spTree>
    <p:extLst>
      <p:ext uri="{BB962C8B-B14F-4D97-AF65-F5344CB8AC3E}">
        <p14:creationId xmlns:p14="http://schemas.microsoft.com/office/powerpoint/2010/main" val="23161630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smtClean="0">
              <a:solidFill>
                <a:srgbClr val="FF0000"/>
              </a:solidFill>
            </a:endParaRPr>
          </a:p>
          <a:p>
            <a:endParaRPr lang="en-US" altLang="zh-TW" dirty="0" smtClean="0"/>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33</a:t>
            </a:fld>
            <a:endParaRPr lang="zh-TW" altLang="en-US"/>
          </a:p>
        </p:txBody>
      </p:sp>
    </p:spTree>
    <p:extLst>
      <p:ext uri="{BB962C8B-B14F-4D97-AF65-F5344CB8AC3E}">
        <p14:creationId xmlns:p14="http://schemas.microsoft.com/office/powerpoint/2010/main" val="3828567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34</a:t>
            </a:fld>
            <a:endParaRPr lang="zh-TW" altLang="en-US"/>
          </a:p>
        </p:txBody>
      </p:sp>
    </p:spTree>
    <p:extLst>
      <p:ext uri="{BB962C8B-B14F-4D97-AF65-F5344CB8AC3E}">
        <p14:creationId xmlns:p14="http://schemas.microsoft.com/office/powerpoint/2010/main" val="7765120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35</a:t>
            </a:fld>
            <a:endParaRPr lang="zh-TW" altLang="en-US"/>
          </a:p>
        </p:txBody>
      </p:sp>
    </p:spTree>
    <p:extLst>
      <p:ext uri="{BB962C8B-B14F-4D97-AF65-F5344CB8AC3E}">
        <p14:creationId xmlns:p14="http://schemas.microsoft.com/office/powerpoint/2010/main" val="2176450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我提出的機制中有幾個</a:t>
            </a:r>
            <a:r>
              <a:rPr lang="en-US" altLang="zh-TW" dirty="0" smtClean="0"/>
              <a:t>property</a:t>
            </a:r>
          </a:p>
          <a:p>
            <a:r>
              <a:rPr lang="zh-TW" altLang="en-US" dirty="0" smtClean="0"/>
              <a:t>第一點和第二點就是根據</a:t>
            </a:r>
            <a:r>
              <a:rPr lang="zh-TW" altLang="en-US" dirty="0" smtClean="0"/>
              <a:t>網路</a:t>
            </a:r>
            <a:r>
              <a:rPr lang="zh-TW" altLang="en-US" dirty="0" smtClean="0"/>
              <a:t>狀況，快速</a:t>
            </a:r>
            <a:r>
              <a:rPr lang="zh-TW" altLang="en-US" dirty="0" smtClean="0"/>
              <a:t>調整</a:t>
            </a:r>
            <a:r>
              <a:rPr lang="en-US" altLang="zh-TW" dirty="0" smtClean="0"/>
              <a:t>timeout</a:t>
            </a:r>
            <a:r>
              <a:rPr lang="zh-TW" altLang="en-US" dirty="0" smtClean="0"/>
              <a:t>來保持 </a:t>
            </a:r>
            <a:r>
              <a:rPr lang="en-US" altLang="zh-TW" dirty="0" smtClean="0"/>
              <a:t>low</a:t>
            </a:r>
            <a:r>
              <a:rPr lang="en-US" altLang="zh-TW" baseline="0" dirty="0" smtClean="0"/>
              <a:t> false detection</a:t>
            </a:r>
            <a:r>
              <a:rPr lang="zh-TW" altLang="en-US" baseline="0" dirty="0" smtClean="0"/>
              <a:t>和 </a:t>
            </a:r>
            <a:r>
              <a:rPr lang="zh-TW" altLang="en-US" baseline="0" dirty="0" smtClean="0"/>
              <a:t>較短的 </a:t>
            </a:r>
            <a:r>
              <a:rPr lang="en-US" altLang="zh-TW" baseline="0" dirty="0" smtClean="0"/>
              <a:t>failure </a:t>
            </a:r>
            <a:r>
              <a:rPr lang="en-US" altLang="zh-TW" baseline="0" dirty="0" smtClean="0"/>
              <a:t>detection time</a:t>
            </a:r>
            <a:r>
              <a:rPr lang="en-US" altLang="zh-TW" baseline="0" dirty="0" smtClean="0"/>
              <a:t>.</a:t>
            </a:r>
          </a:p>
          <a:p>
            <a:r>
              <a:rPr lang="zh-TW" altLang="en-US" baseline="0" dirty="0" smtClean="0"/>
              <a:t>第三點就是選擇</a:t>
            </a:r>
            <a:r>
              <a:rPr lang="en-US" altLang="zh-TW" baseline="0" dirty="0" smtClean="0"/>
              <a:t>reactive recovery type</a:t>
            </a:r>
            <a:r>
              <a:rPr lang="zh-TW" altLang="en-US" baseline="0" dirty="0" smtClean="0"/>
              <a:t>來避免 過期的</a:t>
            </a:r>
            <a:r>
              <a:rPr lang="en-US" altLang="zh-TW" baseline="0" dirty="0" smtClean="0"/>
              <a:t>recovery plan</a:t>
            </a:r>
            <a:r>
              <a:rPr lang="zh-TW" altLang="en-US" baseline="0" dirty="0" smtClean="0"/>
              <a:t> 的風險，再來就是能節省</a:t>
            </a:r>
            <a:r>
              <a:rPr lang="en-US" altLang="zh-TW" baseline="0" dirty="0" err="1" smtClean="0"/>
              <a:t>cpu</a:t>
            </a:r>
            <a:r>
              <a:rPr lang="zh-TW" altLang="en-US" baseline="0" dirty="0" smtClean="0"/>
              <a:t>的資源。</a:t>
            </a:r>
            <a:endParaRPr lang="zh-TW" altLang="en-US" dirty="0"/>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4</a:t>
            </a:fld>
            <a:endParaRPr lang="zh-TW" altLang="en-US"/>
          </a:p>
        </p:txBody>
      </p:sp>
    </p:spTree>
    <p:extLst>
      <p:ext uri="{BB962C8B-B14F-4D97-AF65-F5344CB8AC3E}">
        <p14:creationId xmlns:p14="http://schemas.microsoft.com/office/powerpoint/2010/main" val="4209146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在既有的</a:t>
            </a:r>
            <a:r>
              <a:rPr lang="en-US" altLang="zh-TW" dirty="0" smtClean="0"/>
              <a:t>failure detection </a:t>
            </a:r>
            <a:r>
              <a:rPr lang="en-US" altLang="zh-TW" dirty="0" err="1" smtClean="0"/>
              <a:t>mechansim</a:t>
            </a:r>
            <a:r>
              <a:rPr lang="zh-TW" altLang="en-US" dirty="0" smtClean="0"/>
              <a:t>分成兩個部分，左半邊是現今文獻中</a:t>
            </a:r>
            <a:r>
              <a:rPr lang="en-US" altLang="zh-TW" dirty="0" smtClean="0"/>
              <a:t>timeout</a:t>
            </a:r>
            <a:r>
              <a:rPr lang="zh-TW" altLang="en-US" dirty="0" smtClean="0"/>
              <a:t>的演算法，而右半邊是選用一台或是多台</a:t>
            </a:r>
            <a:r>
              <a:rPr lang="en-US" altLang="zh-TW" dirty="0" smtClean="0"/>
              <a:t>controller</a:t>
            </a:r>
            <a:r>
              <a:rPr lang="zh-TW" altLang="en-US" dirty="0" smtClean="0">
                <a:solidFill>
                  <a:srgbClr val="FF0000"/>
                </a:solidFill>
              </a:rPr>
              <a:t>決定某一台</a:t>
            </a:r>
            <a:r>
              <a:rPr lang="en-US" altLang="zh-TW" dirty="0" smtClean="0">
                <a:solidFill>
                  <a:srgbClr val="FF0000"/>
                </a:solidFill>
              </a:rPr>
              <a:t>controller</a:t>
            </a:r>
            <a:r>
              <a:rPr lang="zh-TW" altLang="en-US" dirty="0" smtClean="0">
                <a:solidFill>
                  <a:srgbClr val="FF0000"/>
                </a:solidFill>
              </a:rPr>
              <a:t>是否掛掉 </a:t>
            </a:r>
            <a:endParaRPr lang="zh-TW" altLang="en-US" dirty="0"/>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5</a:t>
            </a:fld>
            <a:endParaRPr lang="zh-TW" altLang="en-US"/>
          </a:p>
        </p:txBody>
      </p:sp>
    </p:spTree>
    <p:extLst>
      <p:ext uri="{BB962C8B-B14F-4D97-AF65-F5344CB8AC3E}">
        <p14:creationId xmlns:p14="http://schemas.microsoft.com/office/powerpoint/2010/main" val="1359558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solidFill>
                  <a:srgbClr val="FF0000"/>
                </a:solidFill>
              </a:rPr>
              <a:t>從</a:t>
            </a:r>
            <a:r>
              <a:rPr lang="en-US" altLang="zh-TW" dirty="0" smtClean="0">
                <a:solidFill>
                  <a:srgbClr val="FF0000"/>
                </a:solidFill>
              </a:rPr>
              <a:t>table</a:t>
            </a:r>
            <a:r>
              <a:rPr lang="zh-TW" altLang="en-US" dirty="0" smtClean="0">
                <a:solidFill>
                  <a:srgbClr val="FF0000"/>
                </a:solidFill>
              </a:rPr>
              <a:t>可以看出</a:t>
            </a:r>
            <a:endParaRPr lang="en-US" altLang="zh-TW" dirty="0" smtClean="0">
              <a:solidFill>
                <a:srgbClr val="FF0000"/>
              </a:solidFill>
            </a:endParaRPr>
          </a:p>
          <a:p>
            <a:r>
              <a:rPr lang="zh-TW" altLang="en-US" dirty="0" smtClean="0">
                <a:solidFill>
                  <a:srgbClr val="FF0000"/>
                </a:solidFill>
              </a:rPr>
              <a:t>我所選用的</a:t>
            </a:r>
            <a:r>
              <a:rPr lang="en-US" altLang="zh-TW" dirty="0" smtClean="0">
                <a:solidFill>
                  <a:srgbClr val="FF0000"/>
                </a:solidFill>
              </a:rPr>
              <a:t>failure detector</a:t>
            </a:r>
            <a:r>
              <a:rPr lang="zh-TW" altLang="en-US" dirty="0" smtClean="0">
                <a:solidFill>
                  <a:srgbClr val="FF0000"/>
                </a:solidFill>
              </a:rPr>
              <a:t>是</a:t>
            </a:r>
            <a:r>
              <a:rPr lang="en-US" altLang="zh-TW" dirty="0" smtClean="0">
                <a:solidFill>
                  <a:srgbClr val="FF0000"/>
                </a:solidFill>
              </a:rPr>
              <a:t>adaptive</a:t>
            </a:r>
            <a:r>
              <a:rPr lang="en-US" altLang="zh-TW" baseline="0" dirty="0" smtClean="0">
                <a:solidFill>
                  <a:srgbClr val="FF0000"/>
                </a:solidFill>
              </a:rPr>
              <a:t> type.</a:t>
            </a:r>
            <a:endParaRPr lang="en-US" altLang="zh-TW" dirty="0" smtClean="0">
              <a:solidFill>
                <a:srgbClr val="FF0000"/>
              </a:solidFill>
            </a:endParaRPr>
          </a:p>
          <a:p>
            <a:endParaRPr lang="en-US" altLang="zh-TW" dirty="0" smtClean="0">
              <a:solidFill>
                <a:srgbClr val="FF0000"/>
              </a:solidFill>
            </a:endParaRPr>
          </a:p>
          <a:p>
            <a:r>
              <a:rPr lang="zh-TW" altLang="en-US" dirty="0" smtClean="0">
                <a:solidFill>
                  <a:srgbClr val="FF0000"/>
                </a:solidFill>
              </a:rPr>
              <a:t>那在</a:t>
            </a:r>
            <a:r>
              <a:rPr lang="en-US" altLang="zh-TW" dirty="0" smtClean="0">
                <a:solidFill>
                  <a:srgbClr val="FF0000"/>
                </a:solidFill>
              </a:rPr>
              <a:t>failure decision</a:t>
            </a:r>
            <a:r>
              <a:rPr lang="zh-TW" altLang="en-US" dirty="0" smtClean="0">
                <a:solidFill>
                  <a:srgbClr val="FF0000"/>
                </a:solidFill>
              </a:rPr>
              <a:t>方面</a:t>
            </a:r>
            <a:endParaRPr lang="en-US" altLang="zh-TW" dirty="0" smtClean="0">
              <a:solidFill>
                <a:srgbClr val="FF0000"/>
              </a:solidFill>
            </a:endParaRPr>
          </a:p>
          <a:p>
            <a:r>
              <a:rPr lang="zh-TW" altLang="en-US" dirty="0" smtClean="0">
                <a:solidFill>
                  <a:srgbClr val="FF0000"/>
                </a:solidFill>
              </a:rPr>
              <a:t>是利用多</a:t>
            </a:r>
            <a:r>
              <a:rPr lang="zh-TW" altLang="en-US" dirty="0" smtClean="0">
                <a:solidFill>
                  <a:srgbClr val="FF0000"/>
                </a:solidFill>
              </a:rPr>
              <a:t>台</a:t>
            </a:r>
            <a:r>
              <a:rPr lang="en-US" altLang="zh-TW" dirty="0" smtClean="0">
                <a:solidFill>
                  <a:srgbClr val="FF0000"/>
                </a:solidFill>
              </a:rPr>
              <a:t>controller</a:t>
            </a:r>
            <a:r>
              <a:rPr lang="zh-TW" altLang="en-US" dirty="0" smtClean="0">
                <a:solidFill>
                  <a:srgbClr val="FF0000"/>
                </a:solidFill>
              </a:rPr>
              <a:t>一起決定某一台</a:t>
            </a:r>
            <a:r>
              <a:rPr lang="en-US" altLang="zh-TW" dirty="0" smtClean="0">
                <a:solidFill>
                  <a:srgbClr val="FF0000"/>
                </a:solidFill>
              </a:rPr>
              <a:t>controller</a:t>
            </a:r>
            <a:r>
              <a:rPr lang="zh-TW" altLang="en-US" dirty="0" smtClean="0">
                <a:solidFill>
                  <a:srgbClr val="FF0000"/>
                </a:solidFill>
              </a:rPr>
              <a:t>是否掛掉 進而增加可靠度 </a:t>
            </a:r>
            <a:endParaRPr lang="en-US" altLang="zh-TW" dirty="0" smtClean="0">
              <a:solidFill>
                <a:srgbClr val="FF0000"/>
              </a:solidFill>
            </a:endParaRPr>
          </a:p>
          <a:p>
            <a:r>
              <a:rPr lang="zh-TW" altLang="en-US" dirty="0" smtClean="0">
                <a:solidFill>
                  <a:srgbClr val="FF0000"/>
                </a:solidFill>
              </a:rPr>
              <a:t>但相對</a:t>
            </a:r>
            <a:r>
              <a:rPr lang="zh-TW" altLang="en-US" dirty="0" smtClean="0">
                <a:solidFill>
                  <a:srgbClr val="FF0000"/>
                </a:solidFill>
              </a:rPr>
              <a:t>地會增加</a:t>
            </a:r>
            <a:r>
              <a:rPr lang="en-US" altLang="zh-TW" dirty="0" smtClean="0">
                <a:solidFill>
                  <a:srgbClr val="FF0000"/>
                </a:solidFill>
              </a:rPr>
              <a:t>failure</a:t>
            </a:r>
            <a:r>
              <a:rPr lang="en-US" altLang="zh-TW" baseline="0" dirty="0" smtClean="0">
                <a:solidFill>
                  <a:srgbClr val="FF0000"/>
                </a:solidFill>
              </a:rPr>
              <a:t> detection time</a:t>
            </a:r>
            <a:endParaRPr lang="en-US" altLang="zh-TW" dirty="0" smtClean="0">
              <a:solidFill>
                <a:srgbClr val="FF0000"/>
              </a:solidFill>
            </a:endParaRPr>
          </a:p>
          <a:p>
            <a:endParaRPr lang="en-US" altLang="zh-TW" dirty="0" smtClean="0">
              <a:solidFill>
                <a:srgbClr val="FF0000"/>
              </a:solidFill>
            </a:endParaRPr>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6</a:t>
            </a:fld>
            <a:endParaRPr lang="zh-TW" altLang="en-US"/>
          </a:p>
        </p:txBody>
      </p:sp>
    </p:spTree>
    <p:extLst>
      <p:ext uri="{BB962C8B-B14F-4D97-AF65-F5344CB8AC3E}">
        <p14:creationId xmlns:p14="http://schemas.microsoft.com/office/powerpoint/2010/main" val="1040456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在既有的</a:t>
            </a:r>
            <a:r>
              <a:rPr lang="en-US" altLang="zh-TW" dirty="0" smtClean="0"/>
              <a:t>failure recovery </a:t>
            </a:r>
            <a:r>
              <a:rPr lang="en-US" altLang="zh-TW" dirty="0" err="1" smtClean="0"/>
              <a:t>mechansim</a:t>
            </a:r>
            <a:r>
              <a:rPr lang="zh-TW" altLang="en-US" dirty="0" smtClean="0"/>
              <a:t> 中</a:t>
            </a:r>
            <a:endParaRPr lang="en-US" altLang="zh-TW" dirty="0" smtClean="0"/>
          </a:p>
          <a:p>
            <a:endParaRPr lang="en-US" altLang="zh-TW" dirty="0" smtClean="0"/>
          </a:p>
          <a:p>
            <a:r>
              <a:rPr lang="zh-TW" altLang="en-US" dirty="0" smtClean="0"/>
              <a:t>左邊的</a:t>
            </a:r>
            <a:endParaRPr lang="en-US" altLang="zh-TW" dirty="0" smtClean="0"/>
          </a:p>
          <a:p>
            <a:r>
              <a:rPr lang="en-US" altLang="zh-TW" dirty="0" smtClean="0"/>
              <a:t>PPF</a:t>
            </a:r>
            <a:r>
              <a:rPr lang="zh-TW" altLang="en-US" dirty="0" smtClean="0"/>
              <a:t> </a:t>
            </a:r>
            <a:r>
              <a:rPr lang="en-US" altLang="zh-TW" dirty="0" smtClean="0"/>
              <a:t>:</a:t>
            </a:r>
            <a:r>
              <a:rPr lang="zh-TW" altLang="en-US" dirty="0" smtClean="0"/>
              <a:t> 提出多控制器底下選擇最近之</a:t>
            </a:r>
            <a:r>
              <a:rPr lang="en-US" altLang="zh-TW" dirty="0" smtClean="0"/>
              <a:t>controller</a:t>
            </a:r>
            <a:r>
              <a:rPr lang="zh-TW" altLang="en-US" dirty="0" smtClean="0"/>
              <a:t>的 </a:t>
            </a:r>
            <a:r>
              <a:rPr lang="en-US" altLang="zh-TW" dirty="0" smtClean="0"/>
              <a:t>failure-recovery</a:t>
            </a:r>
            <a:r>
              <a:rPr lang="zh-TW" altLang="en-US" dirty="0" smtClean="0"/>
              <a:t> 演算法</a:t>
            </a:r>
            <a:endParaRPr lang="en-US" altLang="zh-TW" dirty="0" smtClean="0"/>
          </a:p>
          <a:p>
            <a:r>
              <a:rPr lang="zh-TW" altLang="en-US" dirty="0" smtClean="0"/>
              <a:t>而右邊的</a:t>
            </a:r>
          </a:p>
          <a:p>
            <a:r>
              <a:rPr lang="en-US" altLang="zh-TW" dirty="0" smtClean="0"/>
              <a:t>Survivor</a:t>
            </a:r>
            <a:r>
              <a:rPr lang="en-US" altLang="zh-TW" dirty="0" smtClean="0"/>
              <a:t>:</a:t>
            </a:r>
            <a:r>
              <a:rPr lang="en-US" altLang="zh-TW" baseline="0" dirty="0" smtClean="0"/>
              <a:t>  </a:t>
            </a:r>
            <a:r>
              <a:rPr lang="zh-TW" altLang="en-US" baseline="0" dirty="0" smtClean="0"/>
              <a:t>提出多控制器底下防止</a:t>
            </a:r>
            <a:r>
              <a:rPr lang="en-US" altLang="zh-TW" baseline="0" dirty="0" smtClean="0"/>
              <a:t>Overload </a:t>
            </a:r>
            <a:r>
              <a:rPr lang="zh-TW" altLang="en-US" baseline="0" dirty="0" smtClean="0"/>
              <a:t>的 </a:t>
            </a:r>
            <a:r>
              <a:rPr lang="en-US" altLang="zh-TW" baseline="0" dirty="0" smtClean="0"/>
              <a:t>Failure Recovery</a:t>
            </a:r>
            <a:r>
              <a:rPr lang="zh-TW" altLang="en-US" baseline="0" dirty="0" smtClean="0"/>
              <a:t> 演算法</a:t>
            </a:r>
            <a:endParaRPr lang="en-US" altLang="zh-TW" baseline="0" dirty="0" smtClean="0"/>
          </a:p>
          <a:p>
            <a:endParaRPr lang="en-US" altLang="zh-TW" dirty="0" smtClean="0"/>
          </a:p>
          <a:p>
            <a:r>
              <a:rPr lang="zh-TW" altLang="en-US" dirty="0" smtClean="0"/>
              <a:t>中間的部分則是同時考慮</a:t>
            </a:r>
            <a:r>
              <a:rPr lang="en-US" altLang="zh-TW" dirty="0" smtClean="0"/>
              <a:t>load</a:t>
            </a:r>
            <a:r>
              <a:rPr lang="en-US" altLang="zh-TW" baseline="0" dirty="0" smtClean="0"/>
              <a:t> balancing </a:t>
            </a:r>
            <a:r>
              <a:rPr lang="zh-TW" altLang="en-US" baseline="0" dirty="0" smtClean="0"/>
              <a:t>和</a:t>
            </a:r>
            <a:r>
              <a:rPr lang="en-US" altLang="zh-TW" baseline="0" dirty="0" smtClean="0"/>
              <a:t>switch-controller </a:t>
            </a:r>
            <a:r>
              <a:rPr lang="zh-TW" altLang="en-US" baseline="0" dirty="0" smtClean="0"/>
              <a:t>的</a:t>
            </a:r>
            <a:r>
              <a:rPr lang="en-US" altLang="zh-TW" baseline="0" dirty="0" smtClean="0"/>
              <a:t>delay.</a:t>
            </a:r>
            <a:endParaRPr lang="zh-TW" altLang="en-US" dirty="0"/>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7</a:t>
            </a:fld>
            <a:endParaRPr lang="zh-TW" altLang="en-US"/>
          </a:p>
        </p:txBody>
      </p:sp>
    </p:spTree>
    <p:extLst>
      <p:ext uri="{BB962C8B-B14F-4D97-AF65-F5344CB8AC3E}">
        <p14:creationId xmlns:p14="http://schemas.microsoft.com/office/powerpoint/2010/main" val="191334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kern="0" dirty="0" smtClean="0">
                <a:solidFill>
                  <a:srgbClr val="FF0000"/>
                </a:solidFill>
                <a:effectLst/>
                <a:latin typeface="Times New Roman" panose="02020603050405020304" pitchFamily="18" charset="0"/>
                <a:ea typeface="+mn-ea"/>
                <a:cs typeface="Times New Roman" panose="02020603050405020304" pitchFamily="18" charset="0"/>
              </a:rPr>
              <a:t>在</a:t>
            </a:r>
            <a:r>
              <a:rPr lang="en-US" altLang="zh-TW" sz="1200" kern="0" dirty="0" err="1" smtClean="0">
                <a:solidFill>
                  <a:srgbClr val="FF0000"/>
                </a:solidFill>
                <a:effectLst/>
                <a:latin typeface="Times New Roman" panose="02020603050405020304" pitchFamily="18" charset="0"/>
                <a:ea typeface="+mn-ea"/>
                <a:cs typeface="Times New Roman" panose="02020603050405020304" pitchFamily="18" charset="0"/>
              </a:rPr>
              <a:t>comparision</a:t>
            </a:r>
            <a:r>
              <a:rPr lang="zh-TW" altLang="en-US" sz="1200" kern="0" dirty="0" smtClean="0">
                <a:solidFill>
                  <a:srgbClr val="FF0000"/>
                </a:solidFill>
                <a:effectLst/>
                <a:latin typeface="Times New Roman" panose="02020603050405020304" pitchFamily="18" charset="0"/>
                <a:ea typeface="+mn-ea"/>
                <a:cs typeface="Times New Roman" panose="02020603050405020304" pitchFamily="18" charset="0"/>
              </a:rPr>
              <a:t> </a:t>
            </a:r>
            <a:r>
              <a:rPr lang="en-US" altLang="zh-TW" sz="1200" kern="0" dirty="0" smtClean="0">
                <a:solidFill>
                  <a:srgbClr val="FF0000"/>
                </a:solidFill>
                <a:effectLst/>
                <a:latin typeface="Times New Roman" panose="02020603050405020304" pitchFamily="18" charset="0"/>
                <a:ea typeface="+mn-ea"/>
                <a:cs typeface="Times New Roman" panose="02020603050405020304" pitchFamily="18" charset="0"/>
              </a:rPr>
              <a:t>table</a:t>
            </a:r>
            <a:r>
              <a:rPr lang="zh-TW" altLang="en-US" sz="1200" kern="0" dirty="0" smtClean="0">
                <a:solidFill>
                  <a:srgbClr val="FF0000"/>
                </a:solidFill>
                <a:effectLst/>
                <a:latin typeface="Times New Roman" panose="02020603050405020304" pitchFamily="18" charset="0"/>
                <a:ea typeface="+mn-ea"/>
                <a:cs typeface="Times New Roman" panose="02020603050405020304" pitchFamily="18" charset="0"/>
              </a:rPr>
              <a:t>中，</a:t>
            </a:r>
            <a:endParaRPr lang="en-US" altLang="zh-TW" sz="1200" kern="0" dirty="0" smtClean="0">
              <a:solidFill>
                <a:srgbClr val="FF0000"/>
              </a:solidFill>
              <a:effectLst/>
              <a:latin typeface="Times New Roman" panose="02020603050405020304" pitchFamily="18" charset="0"/>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kern="0" dirty="0" smtClean="0">
                <a:solidFill>
                  <a:srgbClr val="FF0000"/>
                </a:solidFill>
                <a:effectLst/>
                <a:latin typeface="Times New Roman" panose="02020603050405020304" pitchFamily="18" charset="0"/>
                <a:ea typeface="+mn-ea"/>
                <a:cs typeface="Times New Roman" panose="02020603050405020304" pitchFamily="18" charset="0"/>
              </a:rPr>
              <a:t>我們是選用</a:t>
            </a:r>
            <a:r>
              <a:rPr lang="en-US" altLang="zh-TW" sz="1200" kern="0" dirty="0" smtClean="0">
                <a:solidFill>
                  <a:srgbClr val="FF0000"/>
                </a:solidFill>
                <a:effectLst/>
                <a:latin typeface="Times New Roman" panose="02020603050405020304" pitchFamily="18" charset="0"/>
                <a:ea typeface="+mn-ea"/>
                <a:cs typeface="Times New Roman" panose="02020603050405020304" pitchFamily="18" charset="0"/>
              </a:rPr>
              <a:t>reactive recovery</a:t>
            </a:r>
            <a:r>
              <a:rPr lang="en-US" altLang="zh-TW" sz="1200" kern="0" baseline="0" dirty="0" smtClean="0">
                <a:solidFill>
                  <a:srgbClr val="FF0000"/>
                </a:solidFill>
                <a:effectLst/>
                <a:latin typeface="Times New Roman" panose="02020603050405020304" pitchFamily="18" charset="0"/>
                <a:ea typeface="+mn-ea"/>
                <a:cs typeface="Times New Roman" panose="02020603050405020304" pitchFamily="18" charset="0"/>
              </a:rPr>
              <a:t> type</a:t>
            </a:r>
            <a:r>
              <a:rPr lang="zh-TW" altLang="en-US" sz="1200" kern="0" dirty="0" smtClean="0">
                <a:solidFill>
                  <a:srgbClr val="FF0000"/>
                </a:solidFill>
                <a:effectLst/>
                <a:latin typeface="Times New Roman" panose="02020603050405020304" pitchFamily="18" charset="0"/>
                <a:ea typeface="+mn-ea"/>
                <a:cs typeface="Times New Roman" panose="02020603050405020304" pitchFamily="18" charset="0"/>
              </a:rPr>
              <a:t>來</a:t>
            </a:r>
            <a:r>
              <a:rPr lang="zh-TW" altLang="en-US" sz="1200" kern="0" dirty="0" smtClean="0">
                <a:solidFill>
                  <a:srgbClr val="FF0000"/>
                </a:solidFill>
                <a:effectLst/>
                <a:latin typeface="Times New Roman" panose="02020603050405020304" pitchFamily="18" charset="0"/>
                <a:ea typeface="+mn-ea"/>
                <a:cs typeface="Times New Roman" panose="02020603050405020304" pitchFamily="18" charset="0"/>
              </a:rPr>
              <a:t>提供一個更可靠的</a:t>
            </a:r>
            <a:r>
              <a:rPr lang="en-US" altLang="zh-TW" sz="1200" kern="0" dirty="0" smtClean="0">
                <a:solidFill>
                  <a:srgbClr val="FF0000"/>
                </a:solidFill>
                <a:effectLst/>
                <a:latin typeface="Times New Roman" panose="02020603050405020304" pitchFamily="18" charset="0"/>
                <a:ea typeface="+mn-ea"/>
                <a:cs typeface="Times New Roman" panose="02020603050405020304" pitchFamily="18" charset="0"/>
              </a:rPr>
              <a:t>design</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kern="0" dirty="0" smtClean="0">
                <a:solidFill>
                  <a:srgbClr val="FF0000"/>
                </a:solidFill>
                <a:effectLst/>
                <a:latin typeface="Times New Roman" panose="02020603050405020304" pitchFamily="18" charset="0"/>
                <a:ea typeface="+mn-ea"/>
                <a:cs typeface="Times New Roman" panose="02020603050405020304" pitchFamily="18" charset="0"/>
              </a:rPr>
              <a:t>在最佳化中是從整體來計算</a:t>
            </a:r>
            <a:r>
              <a:rPr lang="en-US" altLang="zh-TW" sz="1200" kern="0" dirty="0" smtClean="0">
                <a:solidFill>
                  <a:srgbClr val="FF0000"/>
                </a:solidFill>
                <a:effectLst/>
                <a:latin typeface="Times New Roman" panose="02020603050405020304" pitchFamily="18" charset="0"/>
                <a:ea typeface="+mn-ea"/>
                <a:cs typeface="Times New Roman" panose="02020603050405020304" pitchFamily="18" charset="0"/>
              </a:rPr>
              <a:t>recovery plan</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kern="0" dirty="0" smtClean="0">
              <a:solidFill>
                <a:srgbClr val="FF0000"/>
              </a:solidFill>
              <a:effectLst/>
              <a:latin typeface="Times New Roman" panose="02020603050405020304" pitchFamily="18" charset="0"/>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kern="0" dirty="0" smtClean="0">
                <a:solidFill>
                  <a:srgbClr val="FF0000"/>
                </a:solidFill>
                <a:effectLst/>
                <a:latin typeface="Times New Roman" panose="02020603050405020304" pitchFamily="18" charset="0"/>
                <a:ea typeface="+mn-ea"/>
                <a:cs typeface="Times New Roman" panose="02020603050405020304" pitchFamily="18" charset="0"/>
              </a:rPr>
              <a:t>Choose the best controllers for switches</a:t>
            </a:r>
            <a:endParaRPr lang="zh-TW" altLang="zh-TW" sz="1800" kern="100" dirty="0" smtClean="0">
              <a:solidFill>
                <a:srgbClr val="FF0000"/>
              </a:solidFill>
              <a:effectLst/>
              <a:latin typeface="Calibri" panose="020F0502020204030204" pitchFamily="34" charset="0"/>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kern="0" dirty="0" smtClean="0">
                <a:solidFill>
                  <a:srgbClr val="FF0000"/>
                </a:solidFill>
                <a:effectLst/>
                <a:latin typeface="Times New Roman" panose="02020603050405020304" pitchFamily="18" charset="0"/>
                <a:ea typeface="+mn-ea"/>
                <a:cs typeface="Times New Roman" panose="02020603050405020304" pitchFamily="18" charset="0"/>
              </a:rPr>
              <a:t>Choose the best switch-controller mapping</a:t>
            </a:r>
            <a:endParaRPr lang="zh-TW" altLang="zh-TW" sz="1800" kern="100" dirty="0" smtClean="0">
              <a:solidFill>
                <a:srgbClr val="FF0000"/>
              </a:solidFill>
              <a:effectLst/>
              <a:latin typeface="Calibri" panose="020F0502020204030204" pitchFamily="34" charset="0"/>
              <a:ea typeface="+mn-ea"/>
              <a:cs typeface="Times New Roman" panose="02020603050405020304" pitchFamily="18" charset="0"/>
            </a:endParaRPr>
          </a:p>
          <a:p>
            <a:endParaRPr lang="en-US" altLang="zh-TW" dirty="0" smtClean="0"/>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8</a:t>
            </a:fld>
            <a:endParaRPr lang="zh-TW" altLang="en-US"/>
          </a:p>
        </p:txBody>
      </p:sp>
    </p:spTree>
    <p:extLst>
      <p:ext uri="{BB962C8B-B14F-4D97-AF65-F5344CB8AC3E}">
        <p14:creationId xmlns:p14="http://schemas.microsoft.com/office/powerpoint/2010/main" val="4118800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那在</a:t>
            </a:r>
            <a:r>
              <a:rPr lang="en-US" altLang="zh-TW" dirty="0" smtClean="0"/>
              <a:t>SDN</a:t>
            </a:r>
            <a:r>
              <a:rPr lang="zh-TW" altLang="en-US" dirty="0" smtClean="0"/>
              <a:t>架構中 我是選用分散式的</a:t>
            </a:r>
            <a:r>
              <a:rPr lang="en-US" altLang="zh-TW" dirty="0" smtClean="0"/>
              <a:t>SDN</a:t>
            </a:r>
            <a:r>
              <a:rPr lang="zh-TW" altLang="en-US" dirty="0" smtClean="0"/>
              <a:t>架構來做實驗</a:t>
            </a:r>
            <a:endParaRPr lang="zh-TW" altLang="en-US" dirty="0"/>
          </a:p>
        </p:txBody>
      </p:sp>
      <p:sp>
        <p:nvSpPr>
          <p:cNvPr id="4" name="投影片編號版面配置區 3"/>
          <p:cNvSpPr>
            <a:spLocks noGrp="1"/>
          </p:cNvSpPr>
          <p:nvPr>
            <p:ph type="sldNum" sz="quarter" idx="10"/>
          </p:nvPr>
        </p:nvSpPr>
        <p:spPr/>
        <p:txBody>
          <a:bodyPr/>
          <a:lstStyle/>
          <a:p>
            <a:fld id="{AB4E161C-586A-43FF-9802-4893ECFDA0A6}" type="slidenum">
              <a:rPr lang="zh-TW" altLang="en-US" smtClean="0"/>
              <a:pPr/>
              <a:t>9</a:t>
            </a:fld>
            <a:endParaRPr lang="zh-TW" altLang="en-US"/>
          </a:p>
        </p:txBody>
      </p:sp>
    </p:spTree>
    <p:extLst>
      <p:ext uri="{BB962C8B-B14F-4D97-AF65-F5344CB8AC3E}">
        <p14:creationId xmlns:p14="http://schemas.microsoft.com/office/powerpoint/2010/main" val="3040699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2"/>
          <p:cNvSpPr>
            <a:spLocks noGrp="1" noChangeArrowheads="1"/>
          </p:cNvSpPr>
          <p:nvPr>
            <p:ph type="dt" sz="half" idx="10"/>
          </p:nvPr>
        </p:nvSpPr>
        <p:spPr>
          <a:ln/>
        </p:spPr>
        <p:txBody>
          <a:bodyPr/>
          <a:lstStyle>
            <a:lvl1pPr>
              <a:defRPr/>
            </a:lvl1pPr>
          </a:lstStyle>
          <a:p>
            <a:fld id="{3E73A281-B6F7-4718-BED2-9F1D2C77D0AD}" type="datetime1">
              <a:rPr lang="zh-TW" altLang="en-US" smtClean="0"/>
              <a:t>2017/3/7</a:t>
            </a:fld>
            <a:endParaRPr lang="zh-TW" altLang="en-US" dirty="0"/>
          </a:p>
        </p:txBody>
      </p:sp>
      <p:sp>
        <p:nvSpPr>
          <p:cNvPr id="5" name="Rectangle 3"/>
          <p:cNvSpPr>
            <a:spLocks noGrp="1" noChangeArrowheads="1"/>
          </p:cNvSpPr>
          <p:nvPr>
            <p:ph type="ftr" sz="quarter" idx="11"/>
          </p:nvPr>
        </p:nvSpPr>
        <p:spPr>
          <a:ln/>
        </p:spPr>
        <p:txBody>
          <a:bodyPr/>
          <a:lstStyle>
            <a:lvl1pPr>
              <a:defRPr/>
            </a:lvl1pPr>
          </a:lstStyle>
          <a:p>
            <a:endParaRPr lang="zh-TW" altLang="en-US"/>
          </a:p>
        </p:txBody>
      </p:sp>
      <p:sp>
        <p:nvSpPr>
          <p:cNvPr id="6" name="Rectangle 4"/>
          <p:cNvSpPr>
            <a:spLocks noGrp="1" noChangeArrowheads="1"/>
          </p:cNvSpPr>
          <p:nvPr>
            <p:ph type="sldNum" sz="quarter" idx="12"/>
          </p:nvPr>
        </p:nvSpPr>
        <p:spPr>
          <a:ln/>
        </p:spPr>
        <p:txBody>
          <a:bodyPr/>
          <a:lstStyle>
            <a:lvl1pPr>
              <a:defRPr/>
            </a:lvl1pPr>
          </a:lstStyle>
          <a:p>
            <a:fld id="{91C1A921-91B6-4B38-BDA4-1A8A9C04905D}" type="slidenum">
              <a:rPr lang="zh-TW" altLang="en-US" smtClean="0"/>
              <a:pPr/>
              <a:t>‹#›</a:t>
            </a:fld>
            <a:endParaRPr lang="zh-TW"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zh-TW"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zh-TW"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2"/>
          <p:cNvSpPr>
            <a:spLocks noGrp="1" noChangeArrowheads="1"/>
          </p:cNvSpPr>
          <p:nvPr>
            <p:ph type="dt" sz="half" idx="10"/>
          </p:nvPr>
        </p:nvSpPr>
        <p:spPr>
          <a:ln/>
        </p:spPr>
        <p:txBody>
          <a:bodyPr/>
          <a:lstStyle>
            <a:lvl1pPr>
              <a:defRPr/>
            </a:lvl1pPr>
          </a:lstStyle>
          <a:p>
            <a:fld id="{958D7016-A7FE-421D-8BEB-E1B4C992EC75}" type="datetime1">
              <a:rPr lang="zh-TW" altLang="en-US" smtClean="0"/>
              <a:t>2017/3/7</a:t>
            </a:fld>
            <a:endParaRPr lang="zh-TW" altLang="en-US"/>
          </a:p>
        </p:txBody>
      </p:sp>
      <p:sp>
        <p:nvSpPr>
          <p:cNvPr id="6" name="Rectangle 3"/>
          <p:cNvSpPr>
            <a:spLocks noGrp="1" noChangeArrowheads="1"/>
          </p:cNvSpPr>
          <p:nvPr>
            <p:ph type="ftr" sz="quarter" idx="11"/>
          </p:nvPr>
        </p:nvSpPr>
        <p:spPr>
          <a:ln/>
        </p:spPr>
        <p:txBody>
          <a:bodyPr/>
          <a:lstStyle>
            <a:lvl1pPr>
              <a:defRPr/>
            </a:lvl1pPr>
          </a:lstStyle>
          <a:p>
            <a:endParaRPr lang="zh-TW" altLang="en-US"/>
          </a:p>
        </p:txBody>
      </p:sp>
      <p:sp>
        <p:nvSpPr>
          <p:cNvPr id="7" name="Rectangle 4"/>
          <p:cNvSpPr>
            <a:spLocks noGrp="1" noChangeArrowheads="1"/>
          </p:cNvSpPr>
          <p:nvPr>
            <p:ph type="sldNum" sz="quarter" idx="12"/>
          </p:nvPr>
        </p:nvSpPr>
        <p:spPr>
          <a:ln/>
        </p:spPr>
        <p:txBody>
          <a:bodyPr/>
          <a:lstStyle>
            <a:lvl1pPr>
              <a:defRPr/>
            </a:lvl1pPr>
          </a:lstStyle>
          <a:p>
            <a:fld id="{91C1A921-91B6-4B38-BDA4-1A8A9C04905D}"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zh-TW" altLang="en-US"/>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
          <p:cNvSpPr>
            <a:spLocks noGrp="1" noChangeArrowheads="1"/>
          </p:cNvSpPr>
          <p:nvPr>
            <p:ph type="dt" sz="half" idx="10"/>
          </p:nvPr>
        </p:nvSpPr>
        <p:spPr>
          <a:ln/>
        </p:spPr>
        <p:txBody>
          <a:bodyPr/>
          <a:lstStyle>
            <a:lvl1pPr>
              <a:defRPr/>
            </a:lvl1pPr>
          </a:lstStyle>
          <a:p>
            <a:fld id="{FE4B7EE8-F1A8-4C0B-98E8-8A2B828D637A}" type="datetime1">
              <a:rPr lang="zh-TW" altLang="en-US" smtClean="0"/>
              <a:t>2017/3/7</a:t>
            </a:fld>
            <a:endParaRPr lang="zh-TW" altLang="en-US"/>
          </a:p>
        </p:txBody>
      </p:sp>
      <p:sp>
        <p:nvSpPr>
          <p:cNvPr id="5" name="Rectangle 3"/>
          <p:cNvSpPr>
            <a:spLocks noGrp="1" noChangeArrowheads="1"/>
          </p:cNvSpPr>
          <p:nvPr>
            <p:ph type="ftr" sz="quarter" idx="11"/>
          </p:nvPr>
        </p:nvSpPr>
        <p:spPr>
          <a:ln/>
        </p:spPr>
        <p:txBody>
          <a:bodyPr/>
          <a:lstStyle>
            <a:lvl1pPr>
              <a:defRPr/>
            </a:lvl1pPr>
          </a:lstStyle>
          <a:p>
            <a:endParaRPr lang="zh-TW" altLang="en-US"/>
          </a:p>
        </p:txBody>
      </p:sp>
      <p:sp>
        <p:nvSpPr>
          <p:cNvPr id="6" name="Rectangle 4"/>
          <p:cNvSpPr>
            <a:spLocks noGrp="1" noChangeArrowheads="1"/>
          </p:cNvSpPr>
          <p:nvPr>
            <p:ph type="sldNum" sz="quarter" idx="12"/>
          </p:nvPr>
        </p:nvSpPr>
        <p:spPr>
          <a:ln/>
        </p:spPr>
        <p:txBody>
          <a:bodyPr/>
          <a:lstStyle>
            <a:lvl1pPr>
              <a:defRPr/>
            </a:lvl1pPr>
          </a:lstStyle>
          <a:p>
            <a:fld id="{91C1A921-91B6-4B38-BDA4-1A8A9C04905D}" type="slidenum">
              <a:rPr lang="zh-TW" altLang="en-US" smtClean="0"/>
              <a:pPr/>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8438" y="457200"/>
            <a:ext cx="2030412" cy="5545138"/>
          </a:xfrm>
        </p:spPr>
        <p:txBody>
          <a:bodyPr vert="eaVert"/>
          <a:lstStyle/>
          <a:p>
            <a:r>
              <a:rPr lang="zh-TW" altLang="en-US" smtClean="0"/>
              <a:t>按一下以編輯母片標題樣式</a:t>
            </a:r>
            <a:endParaRPr lang="zh-TW" altLang="en-US"/>
          </a:p>
        </p:txBody>
      </p:sp>
      <p:sp>
        <p:nvSpPr>
          <p:cNvPr id="3" name="Vertical Text Placeholder 2"/>
          <p:cNvSpPr>
            <a:spLocks noGrp="1"/>
          </p:cNvSpPr>
          <p:nvPr>
            <p:ph type="body" orient="vert" idx="1"/>
          </p:nvPr>
        </p:nvSpPr>
        <p:spPr>
          <a:xfrm>
            <a:off x="457200" y="457200"/>
            <a:ext cx="5938838" cy="55451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
          <p:cNvSpPr>
            <a:spLocks noGrp="1" noChangeArrowheads="1"/>
          </p:cNvSpPr>
          <p:nvPr>
            <p:ph type="dt" sz="half" idx="10"/>
          </p:nvPr>
        </p:nvSpPr>
        <p:spPr>
          <a:ln/>
        </p:spPr>
        <p:txBody>
          <a:bodyPr/>
          <a:lstStyle>
            <a:lvl1pPr>
              <a:defRPr/>
            </a:lvl1pPr>
          </a:lstStyle>
          <a:p>
            <a:fld id="{C5D4AEC6-3A76-4CD4-9468-0AF681BA6696}" type="datetime1">
              <a:rPr lang="zh-TW" altLang="en-US" smtClean="0"/>
              <a:t>2017/3/7</a:t>
            </a:fld>
            <a:endParaRPr lang="zh-TW" altLang="en-US"/>
          </a:p>
        </p:txBody>
      </p:sp>
      <p:sp>
        <p:nvSpPr>
          <p:cNvPr id="5" name="Rectangle 3"/>
          <p:cNvSpPr>
            <a:spLocks noGrp="1" noChangeArrowheads="1"/>
          </p:cNvSpPr>
          <p:nvPr>
            <p:ph type="ftr" sz="quarter" idx="11"/>
          </p:nvPr>
        </p:nvSpPr>
        <p:spPr>
          <a:ln/>
        </p:spPr>
        <p:txBody>
          <a:bodyPr/>
          <a:lstStyle>
            <a:lvl1pPr>
              <a:defRPr/>
            </a:lvl1pPr>
          </a:lstStyle>
          <a:p>
            <a:endParaRPr lang="zh-TW" altLang="en-US"/>
          </a:p>
        </p:txBody>
      </p:sp>
      <p:sp>
        <p:nvSpPr>
          <p:cNvPr id="6" name="Rectangle 4"/>
          <p:cNvSpPr>
            <a:spLocks noGrp="1" noChangeArrowheads="1"/>
          </p:cNvSpPr>
          <p:nvPr>
            <p:ph type="sldNum" sz="quarter" idx="12"/>
          </p:nvPr>
        </p:nvSpPr>
        <p:spPr>
          <a:ln/>
        </p:spPr>
        <p:txBody>
          <a:bodyPr/>
          <a:lstStyle>
            <a:lvl1pPr>
              <a:defRPr/>
            </a:lvl1pPr>
          </a:lstStyle>
          <a:p>
            <a:fld id="{91C1A921-91B6-4B38-BDA4-1A8A9C04905D}" type="slidenum">
              <a:rPr lang="zh-TW" altLang="en-US" smtClean="0"/>
              <a:pPr/>
              <a:t>‹#›</a:t>
            </a:fld>
            <a:endParaRPr lang="zh-TW"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訂版面配置">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C7263792-7C87-42BF-AA99-388BFE5B5EF0}" type="datetime1">
              <a:rPr lang="zh-TW" altLang="en-US" smtClean="0"/>
              <a:t>2017/3/7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1C1A921-91B6-4B38-BDA4-1A8A9C04905D}" type="slidenum">
              <a:rPr lang="zh-TW" altLang="en-US" smtClean="0"/>
              <a:pPr/>
              <a:t>‹#›</a:t>
            </a:fld>
            <a:endParaRPr lang="zh-TW"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30F3343F-CCDE-46BF-B217-F33031C661A1}" type="datetime1">
              <a:rPr lang="zh-TW" altLang="en-US" smtClean="0"/>
              <a:t>2017/3/7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EDE35F3-0015-48A6-AEAE-AC0256994BA6}" type="slidenum">
              <a:rPr lang="zh-TW" altLang="en-US" smtClean="0"/>
              <a:pPr/>
              <a:t>‹#›</a:t>
            </a:fld>
            <a:endParaRPr lang="zh-TW"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07A8D8C-AE1D-4D61-9713-80A34F04952E}" type="datetime1">
              <a:rPr lang="zh-TW" altLang="en-US" smtClean="0"/>
              <a:t>2017/3/7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EDE35F3-0015-48A6-AEAE-AC0256994BA6}" type="slidenum">
              <a:rPr lang="zh-TW" altLang="en-US" smtClean="0"/>
              <a:pPr/>
              <a:t>‹#›</a:t>
            </a:fld>
            <a:endParaRPr lang="zh-TW"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D21BA0B9-83EF-40CA-AE65-6E7ADCFF846E}" type="datetime1">
              <a:rPr lang="zh-TW" altLang="en-US" smtClean="0"/>
              <a:t>2017/3/7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EDE35F3-0015-48A6-AEAE-AC0256994BA6}" type="slidenum">
              <a:rPr lang="zh-TW" altLang="en-US" smtClean="0"/>
              <a:pPr/>
              <a:t>‹#›</a:t>
            </a:fld>
            <a:endParaRPr lang="zh-TW"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A7DF838E-ED22-4151-9C9C-4105B612313B}" type="datetime1">
              <a:rPr lang="zh-TW" altLang="en-US" smtClean="0"/>
              <a:t>2017/3/7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EDE35F3-0015-48A6-AEAE-AC0256994BA6}" type="slidenum">
              <a:rPr lang="zh-TW" altLang="en-US" smtClean="0"/>
              <a:pPr/>
              <a:t>‹#›</a:t>
            </a:fld>
            <a:endParaRPr lang="zh-TW"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3D19B1B2-0859-403D-9F4A-3D3ADBD29DDE}" type="datetime1">
              <a:rPr lang="zh-TW" altLang="en-US" smtClean="0"/>
              <a:t>2017/3/7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1EDE35F3-0015-48A6-AEAE-AC0256994BA6}" type="slidenum">
              <a:rPr lang="zh-TW" altLang="en-US" smtClean="0"/>
              <a:pPr/>
              <a:t>‹#›</a:t>
            </a:fld>
            <a:endParaRPr lang="zh-TW"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3C321ECC-001E-4E3A-8878-3CA30C97C521}" type="datetime1">
              <a:rPr lang="zh-TW" altLang="en-US" smtClean="0"/>
              <a:t>2017/3/7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1EDE35F3-0015-48A6-AEAE-AC0256994BA6}"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E5FB9064-D52F-44EF-AC15-05E405435C87}" type="datetime1">
              <a:rPr lang="zh-TW" altLang="en-US" smtClean="0"/>
              <a:t>2017/3/7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1C1A921-91B6-4B38-BDA4-1A8A9C04905D}" type="slidenum">
              <a:rPr lang="zh-TW" altLang="en-US" smtClean="0"/>
              <a:pPr/>
              <a:t>‹#›</a:t>
            </a:fld>
            <a:endParaRPr lang="zh-TW"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DE5D3941-99B0-4D19-B151-AE6EF9132266}" type="datetime1">
              <a:rPr lang="zh-TW" altLang="en-US" smtClean="0"/>
              <a:t>2017/3/7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1EDE35F3-0015-48A6-AEAE-AC0256994BA6}" type="slidenum">
              <a:rPr lang="zh-TW" altLang="en-US" smtClean="0"/>
              <a:pPr/>
              <a:t>‹#›</a:t>
            </a:fld>
            <a:endParaRPr lang="zh-TW"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E098FF0-F880-4D1C-869E-458B94C140BD}" type="datetime1">
              <a:rPr lang="zh-TW" altLang="en-US" smtClean="0"/>
              <a:t>2017/3/7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EDE35F3-0015-48A6-AEAE-AC0256994BA6}" type="slidenum">
              <a:rPr lang="zh-TW" altLang="en-US" smtClean="0"/>
              <a:pPr/>
              <a:t>‹#›</a:t>
            </a:fld>
            <a:endParaRPr lang="zh-TW"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128506C-2B23-47D0-9366-0A46DECBF6ED}" type="datetime1">
              <a:rPr lang="zh-TW" altLang="en-US" smtClean="0"/>
              <a:t>2017/3/7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EDE35F3-0015-48A6-AEAE-AC0256994BA6}" type="slidenum">
              <a:rPr lang="zh-TW" altLang="en-US" smtClean="0"/>
              <a:pPr/>
              <a:t>‹#›</a:t>
            </a:fld>
            <a:endParaRPr lang="zh-TW"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9A87336-6E47-4E9F-8484-0D975BD3A244}" type="datetime1">
              <a:rPr lang="zh-TW" altLang="en-US" smtClean="0"/>
              <a:t>2017/3/7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EDE35F3-0015-48A6-AEAE-AC0256994BA6}" type="slidenum">
              <a:rPr lang="zh-TW" altLang="en-US" smtClean="0"/>
              <a:pPr/>
              <a:t>‹#›</a:t>
            </a:fld>
            <a:endParaRPr lang="zh-TW"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A220230-BF25-4A40-83DB-C50C43F8C16E}" type="datetime1">
              <a:rPr lang="zh-TW" altLang="en-US" smtClean="0"/>
              <a:t>2017/3/7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EDE35F3-0015-48A6-AEAE-AC0256994BA6}"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zh-TW" altLang="en-US" dirty="0"/>
          </a:p>
        </p:txBody>
      </p:sp>
      <p:sp>
        <p:nvSpPr>
          <p:cNvPr id="3" name="Content Placeholder 2"/>
          <p:cNvSpPr>
            <a:spLocks noGrp="1"/>
          </p:cNvSpPr>
          <p:nvPr>
            <p:ph idx="1"/>
          </p:nvPr>
        </p:nvSpPr>
        <p:spPr/>
        <p:txBody>
          <a:bodyPr>
            <a:normAutofit/>
          </a:bodyPr>
          <a:lstStyle>
            <a:lvl1pPr>
              <a:defRPr sz="2800"/>
            </a:lvl1pPr>
            <a:lvl3pPr>
              <a:defRPr sz="2000"/>
            </a:lvl3pPr>
            <a:lvl4pPr>
              <a:defRPr sz="1800"/>
            </a:lvl4pPr>
            <a:lvl5pPr>
              <a:defRPr sz="180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
        <p:nvSpPr>
          <p:cNvPr id="4" name="Rectangle 2"/>
          <p:cNvSpPr>
            <a:spLocks noGrp="1" noChangeArrowheads="1"/>
          </p:cNvSpPr>
          <p:nvPr>
            <p:ph type="dt" sz="half" idx="10"/>
          </p:nvPr>
        </p:nvSpPr>
        <p:spPr>
          <a:ln/>
        </p:spPr>
        <p:txBody>
          <a:bodyPr/>
          <a:lstStyle>
            <a:lvl1pPr>
              <a:defRPr/>
            </a:lvl1pPr>
          </a:lstStyle>
          <a:p>
            <a:fld id="{E13C9828-9BDC-4FB2-A1DB-0A470A9A15C5}" type="datetime1">
              <a:rPr lang="zh-TW" altLang="en-US" smtClean="0"/>
              <a:t>2017/3/7</a:t>
            </a:fld>
            <a:endParaRPr lang="zh-TW" altLang="en-US"/>
          </a:p>
        </p:txBody>
      </p:sp>
      <p:sp>
        <p:nvSpPr>
          <p:cNvPr id="5" name="Rectangle 3"/>
          <p:cNvSpPr>
            <a:spLocks noGrp="1" noChangeArrowheads="1"/>
          </p:cNvSpPr>
          <p:nvPr>
            <p:ph type="ftr" sz="quarter" idx="11"/>
          </p:nvPr>
        </p:nvSpPr>
        <p:spPr>
          <a:ln/>
        </p:spPr>
        <p:txBody>
          <a:bodyPr/>
          <a:lstStyle>
            <a:lvl1pPr>
              <a:defRPr/>
            </a:lvl1pPr>
          </a:lstStyle>
          <a:p>
            <a:endParaRPr lang="zh-TW" altLang="en-US"/>
          </a:p>
        </p:txBody>
      </p:sp>
      <p:sp>
        <p:nvSpPr>
          <p:cNvPr id="6" name="Rectangle 4"/>
          <p:cNvSpPr>
            <a:spLocks noGrp="1" noChangeArrowheads="1"/>
          </p:cNvSpPr>
          <p:nvPr>
            <p:ph type="sldNum" sz="quarter" idx="12"/>
          </p:nvPr>
        </p:nvSpPr>
        <p:spPr>
          <a:ln/>
        </p:spPr>
        <p:txBody>
          <a:bodyPr/>
          <a:lstStyle>
            <a:lvl1pPr>
              <a:defRPr/>
            </a:lvl1pPr>
          </a:lstStyle>
          <a:p>
            <a:fld id="{91C1A921-91B6-4B38-BDA4-1A8A9C04905D}"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2"/>
          <p:cNvSpPr>
            <a:spLocks noGrp="1" noChangeArrowheads="1"/>
          </p:cNvSpPr>
          <p:nvPr>
            <p:ph type="dt" sz="half" idx="10"/>
          </p:nvPr>
        </p:nvSpPr>
        <p:spPr>
          <a:ln/>
        </p:spPr>
        <p:txBody>
          <a:bodyPr/>
          <a:lstStyle>
            <a:lvl1pPr>
              <a:defRPr/>
            </a:lvl1pPr>
          </a:lstStyle>
          <a:p>
            <a:fld id="{16D6617E-1BC7-4780-9A40-222AB02DE723}" type="datetime1">
              <a:rPr lang="zh-TW" altLang="en-US" smtClean="0"/>
              <a:t>2017/3/7</a:t>
            </a:fld>
            <a:endParaRPr lang="zh-TW" altLang="en-US"/>
          </a:p>
        </p:txBody>
      </p:sp>
      <p:sp>
        <p:nvSpPr>
          <p:cNvPr id="5" name="Rectangle 3"/>
          <p:cNvSpPr>
            <a:spLocks noGrp="1" noChangeArrowheads="1"/>
          </p:cNvSpPr>
          <p:nvPr>
            <p:ph type="ftr" sz="quarter" idx="11"/>
          </p:nvPr>
        </p:nvSpPr>
        <p:spPr>
          <a:ln/>
        </p:spPr>
        <p:txBody>
          <a:bodyPr/>
          <a:lstStyle>
            <a:lvl1pPr>
              <a:defRPr/>
            </a:lvl1pPr>
          </a:lstStyle>
          <a:p>
            <a:endParaRPr lang="zh-TW" altLang="en-US"/>
          </a:p>
        </p:txBody>
      </p:sp>
      <p:sp>
        <p:nvSpPr>
          <p:cNvPr id="6" name="Rectangle 4"/>
          <p:cNvSpPr>
            <a:spLocks noGrp="1" noChangeArrowheads="1"/>
          </p:cNvSpPr>
          <p:nvPr>
            <p:ph type="sldNum" sz="quarter" idx="12"/>
          </p:nvPr>
        </p:nvSpPr>
        <p:spPr>
          <a:ln/>
        </p:spPr>
        <p:txBody>
          <a:bodyPr/>
          <a:lstStyle>
            <a:lvl1pPr>
              <a:defRPr/>
            </a:lvl1pPr>
          </a:lstStyle>
          <a:p>
            <a:fld id="{91C1A921-91B6-4B38-BDA4-1A8A9C04905D}"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zh-TW" altLang="en-US"/>
          </a:p>
        </p:txBody>
      </p:sp>
      <p:sp>
        <p:nvSpPr>
          <p:cNvPr id="3" name="Content Placeholder 2"/>
          <p:cNvSpPr>
            <a:spLocks noGrp="1"/>
          </p:cNvSpPr>
          <p:nvPr>
            <p:ph sz="half" idx="1"/>
          </p:nvPr>
        </p:nvSpPr>
        <p:spPr>
          <a:xfrm>
            <a:off x="565150" y="1600200"/>
            <a:ext cx="3930650" cy="4402138"/>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
        <p:nvSpPr>
          <p:cNvPr id="4" name="Content Placeholder 3"/>
          <p:cNvSpPr>
            <a:spLocks noGrp="1"/>
          </p:cNvSpPr>
          <p:nvPr>
            <p:ph sz="half" idx="2"/>
          </p:nvPr>
        </p:nvSpPr>
        <p:spPr>
          <a:xfrm>
            <a:off x="4648200" y="1600200"/>
            <a:ext cx="3930650" cy="4402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2"/>
          <p:cNvSpPr>
            <a:spLocks noGrp="1" noChangeArrowheads="1"/>
          </p:cNvSpPr>
          <p:nvPr>
            <p:ph type="dt" sz="half" idx="10"/>
          </p:nvPr>
        </p:nvSpPr>
        <p:spPr>
          <a:ln/>
        </p:spPr>
        <p:txBody>
          <a:bodyPr/>
          <a:lstStyle>
            <a:lvl1pPr>
              <a:defRPr/>
            </a:lvl1pPr>
          </a:lstStyle>
          <a:p>
            <a:fld id="{F89C6D5F-E753-44C4-B26A-089AD5FA0D4E}" type="datetime1">
              <a:rPr lang="zh-TW" altLang="en-US" smtClean="0"/>
              <a:t>2017/3/7</a:t>
            </a:fld>
            <a:endParaRPr lang="zh-TW" altLang="en-US"/>
          </a:p>
        </p:txBody>
      </p:sp>
      <p:sp>
        <p:nvSpPr>
          <p:cNvPr id="6" name="Rectangle 3"/>
          <p:cNvSpPr>
            <a:spLocks noGrp="1" noChangeArrowheads="1"/>
          </p:cNvSpPr>
          <p:nvPr>
            <p:ph type="ftr" sz="quarter" idx="11"/>
          </p:nvPr>
        </p:nvSpPr>
        <p:spPr>
          <a:ln/>
        </p:spPr>
        <p:txBody>
          <a:bodyPr/>
          <a:lstStyle>
            <a:lvl1pPr>
              <a:defRPr/>
            </a:lvl1pPr>
          </a:lstStyle>
          <a:p>
            <a:endParaRPr lang="zh-TW" altLang="en-US"/>
          </a:p>
        </p:txBody>
      </p:sp>
      <p:sp>
        <p:nvSpPr>
          <p:cNvPr id="7" name="Rectangle 4"/>
          <p:cNvSpPr>
            <a:spLocks noGrp="1" noChangeArrowheads="1"/>
          </p:cNvSpPr>
          <p:nvPr>
            <p:ph type="sldNum" sz="quarter" idx="12"/>
          </p:nvPr>
        </p:nvSpPr>
        <p:spPr>
          <a:ln/>
        </p:spPr>
        <p:txBody>
          <a:bodyPr/>
          <a:lstStyle>
            <a:lvl1pPr>
              <a:defRPr/>
            </a:lvl1pPr>
          </a:lstStyle>
          <a:p>
            <a:fld id="{91C1A921-91B6-4B38-BDA4-1A8A9C04905D}"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2"/>
          <p:cNvSpPr>
            <a:spLocks noGrp="1" noChangeArrowheads="1"/>
          </p:cNvSpPr>
          <p:nvPr>
            <p:ph type="dt" sz="half" idx="10"/>
          </p:nvPr>
        </p:nvSpPr>
        <p:spPr>
          <a:ln/>
        </p:spPr>
        <p:txBody>
          <a:bodyPr/>
          <a:lstStyle>
            <a:lvl1pPr>
              <a:defRPr/>
            </a:lvl1pPr>
          </a:lstStyle>
          <a:p>
            <a:fld id="{B8C1DC11-90FD-46BA-BF7C-A14B234DB5DA}" type="datetime1">
              <a:rPr lang="zh-TW" altLang="en-US" smtClean="0"/>
              <a:t>2017/3/7</a:t>
            </a:fld>
            <a:endParaRPr lang="zh-TW" altLang="en-US"/>
          </a:p>
        </p:txBody>
      </p:sp>
      <p:sp>
        <p:nvSpPr>
          <p:cNvPr id="8" name="Rectangle 3"/>
          <p:cNvSpPr>
            <a:spLocks noGrp="1" noChangeArrowheads="1"/>
          </p:cNvSpPr>
          <p:nvPr>
            <p:ph type="ftr" sz="quarter" idx="11"/>
          </p:nvPr>
        </p:nvSpPr>
        <p:spPr>
          <a:ln/>
        </p:spPr>
        <p:txBody>
          <a:bodyPr/>
          <a:lstStyle>
            <a:lvl1pPr>
              <a:defRPr/>
            </a:lvl1pPr>
          </a:lstStyle>
          <a:p>
            <a:endParaRPr lang="zh-TW" altLang="en-US"/>
          </a:p>
        </p:txBody>
      </p:sp>
      <p:sp>
        <p:nvSpPr>
          <p:cNvPr id="9" name="Rectangle 4"/>
          <p:cNvSpPr>
            <a:spLocks noGrp="1" noChangeArrowheads="1"/>
          </p:cNvSpPr>
          <p:nvPr>
            <p:ph type="sldNum" sz="quarter" idx="12"/>
          </p:nvPr>
        </p:nvSpPr>
        <p:spPr>
          <a:ln/>
        </p:spPr>
        <p:txBody>
          <a:bodyPr/>
          <a:lstStyle>
            <a:lvl1pPr>
              <a:defRPr/>
            </a:lvl1pPr>
          </a:lstStyle>
          <a:p>
            <a:fld id="{91C1A921-91B6-4B38-BDA4-1A8A9C04905D}"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zh-TW" altLang="en-US"/>
          </a:p>
        </p:txBody>
      </p:sp>
      <p:sp>
        <p:nvSpPr>
          <p:cNvPr id="3" name="Rectangle 2"/>
          <p:cNvSpPr>
            <a:spLocks noGrp="1" noChangeArrowheads="1"/>
          </p:cNvSpPr>
          <p:nvPr>
            <p:ph type="dt" sz="half" idx="10"/>
          </p:nvPr>
        </p:nvSpPr>
        <p:spPr>
          <a:ln/>
        </p:spPr>
        <p:txBody>
          <a:bodyPr/>
          <a:lstStyle>
            <a:lvl1pPr>
              <a:defRPr/>
            </a:lvl1pPr>
          </a:lstStyle>
          <a:p>
            <a:fld id="{72196014-AB8E-434A-A614-A4871F603D8D}" type="datetime1">
              <a:rPr lang="zh-TW" altLang="en-US" smtClean="0"/>
              <a:t>2017/3/7</a:t>
            </a:fld>
            <a:endParaRPr lang="zh-TW" altLang="en-US"/>
          </a:p>
        </p:txBody>
      </p:sp>
      <p:sp>
        <p:nvSpPr>
          <p:cNvPr id="4" name="Rectangle 3"/>
          <p:cNvSpPr>
            <a:spLocks noGrp="1" noChangeArrowheads="1"/>
          </p:cNvSpPr>
          <p:nvPr>
            <p:ph type="ftr" sz="quarter" idx="11"/>
          </p:nvPr>
        </p:nvSpPr>
        <p:spPr>
          <a:ln/>
        </p:spPr>
        <p:txBody>
          <a:bodyPr/>
          <a:lstStyle>
            <a:lvl1pPr>
              <a:defRPr/>
            </a:lvl1pPr>
          </a:lstStyle>
          <a:p>
            <a:endParaRPr lang="zh-TW" altLang="en-US"/>
          </a:p>
        </p:txBody>
      </p:sp>
      <p:sp>
        <p:nvSpPr>
          <p:cNvPr id="5" name="Rectangle 4"/>
          <p:cNvSpPr>
            <a:spLocks noGrp="1" noChangeArrowheads="1"/>
          </p:cNvSpPr>
          <p:nvPr>
            <p:ph type="sldNum" sz="quarter" idx="12"/>
          </p:nvPr>
        </p:nvSpPr>
        <p:spPr>
          <a:ln/>
        </p:spPr>
        <p:txBody>
          <a:bodyPr/>
          <a:lstStyle>
            <a:lvl1pPr>
              <a:defRPr/>
            </a:lvl1pPr>
          </a:lstStyle>
          <a:p>
            <a:fld id="{91C1A921-91B6-4B38-BDA4-1A8A9C04905D}"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fld id="{677274E3-2D03-404D-85DE-2CFEEAB1E727}" type="datetime1">
              <a:rPr lang="zh-TW" altLang="en-US" smtClean="0"/>
              <a:t>2017/3/7</a:t>
            </a:fld>
            <a:endParaRPr lang="zh-TW" altLang="en-US"/>
          </a:p>
        </p:txBody>
      </p:sp>
      <p:sp>
        <p:nvSpPr>
          <p:cNvPr id="3" name="Rectangle 3"/>
          <p:cNvSpPr>
            <a:spLocks noGrp="1" noChangeArrowheads="1"/>
          </p:cNvSpPr>
          <p:nvPr>
            <p:ph type="ftr" sz="quarter" idx="11"/>
          </p:nvPr>
        </p:nvSpPr>
        <p:spPr>
          <a:ln/>
        </p:spPr>
        <p:txBody>
          <a:bodyPr/>
          <a:lstStyle>
            <a:lvl1pPr>
              <a:defRPr/>
            </a:lvl1pPr>
          </a:lstStyle>
          <a:p>
            <a:endParaRPr lang="zh-TW" altLang="en-US"/>
          </a:p>
        </p:txBody>
      </p:sp>
      <p:sp>
        <p:nvSpPr>
          <p:cNvPr id="4" name="Rectangle 4"/>
          <p:cNvSpPr>
            <a:spLocks noGrp="1" noChangeArrowheads="1"/>
          </p:cNvSpPr>
          <p:nvPr>
            <p:ph type="sldNum" sz="quarter" idx="12"/>
          </p:nvPr>
        </p:nvSpPr>
        <p:spPr>
          <a:ln/>
        </p:spPr>
        <p:txBody>
          <a:bodyPr/>
          <a:lstStyle>
            <a:lvl1pPr>
              <a:defRPr/>
            </a:lvl1pPr>
          </a:lstStyle>
          <a:p>
            <a:fld id="{91C1A921-91B6-4B38-BDA4-1A8A9C04905D}"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zh-TW"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2"/>
          <p:cNvSpPr>
            <a:spLocks noGrp="1" noChangeArrowheads="1"/>
          </p:cNvSpPr>
          <p:nvPr>
            <p:ph type="dt" sz="half" idx="10"/>
          </p:nvPr>
        </p:nvSpPr>
        <p:spPr>
          <a:ln/>
        </p:spPr>
        <p:txBody>
          <a:bodyPr/>
          <a:lstStyle>
            <a:lvl1pPr>
              <a:defRPr/>
            </a:lvl1pPr>
          </a:lstStyle>
          <a:p>
            <a:fld id="{E80D0298-BBF1-424D-861F-88F71CB65867}" type="datetime1">
              <a:rPr lang="zh-TW" altLang="en-US" smtClean="0"/>
              <a:t>2017/3/7</a:t>
            </a:fld>
            <a:endParaRPr lang="zh-TW" altLang="en-US"/>
          </a:p>
        </p:txBody>
      </p:sp>
      <p:sp>
        <p:nvSpPr>
          <p:cNvPr id="6" name="Rectangle 3"/>
          <p:cNvSpPr>
            <a:spLocks noGrp="1" noChangeArrowheads="1"/>
          </p:cNvSpPr>
          <p:nvPr>
            <p:ph type="ftr" sz="quarter" idx="11"/>
          </p:nvPr>
        </p:nvSpPr>
        <p:spPr>
          <a:ln/>
        </p:spPr>
        <p:txBody>
          <a:bodyPr/>
          <a:lstStyle>
            <a:lvl1pPr>
              <a:defRPr/>
            </a:lvl1pPr>
          </a:lstStyle>
          <a:p>
            <a:endParaRPr lang="zh-TW" altLang="en-US"/>
          </a:p>
        </p:txBody>
      </p:sp>
      <p:sp>
        <p:nvSpPr>
          <p:cNvPr id="7" name="Rectangle 4"/>
          <p:cNvSpPr>
            <a:spLocks noGrp="1" noChangeArrowheads="1"/>
          </p:cNvSpPr>
          <p:nvPr>
            <p:ph type="sldNum" sz="quarter" idx="12"/>
          </p:nvPr>
        </p:nvSpPr>
        <p:spPr>
          <a:ln/>
        </p:spPr>
        <p:txBody>
          <a:bodyPr/>
          <a:lstStyle>
            <a:lvl1pPr>
              <a:defRPr/>
            </a:lvl1pPr>
          </a:lstStyle>
          <a:p>
            <a:fld id="{91C1A921-91B6-4B38-BDA4-1A8A9C04905D}"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441346" name="Rectangle 2"/>
          <p:cNvSpPr>
            <a:spLocks noGrp="1" noChangeArrowheads="1"/>
          </p:cNvSpPr>
          <p:nvPr>
            <p:ph type="dt" sz="half" idx="2"/>
          </p:nvPr>
        </p:nvSpPr>
        <p:spPr bwMode="auto">
          <a:xfrm>
            <a:off x="685800" y="6248400"/>
            <a:ext cx="1905000" cy="349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400" b="0">
                <a:latin typeface="+mn-lt"/>
                <a:ea typeface="+mn-ea"/>
              </a:defRPr>
            </a:lvl1pPr>
          </a:lstStyle>
          <a:p>
            <a:fld id="{A60E6E08-5737-4230-BF5C-7424D5536622}" type="datetime1">
              <a:rPr lang="zh-TW" altLang="en-US" smtClean="0"/>
              <a:t>2017/3/7</a:t>
            </a:fld>
            <a:endParaRPr lang="zh-TW" altLang="en-US"/>
          </a:p>
        </p:txBody>
      </p:sp>
      <p:sp>
        <p:nvSpPr>
          <p:cNvPr id="441347" name="Rectangle 3"/>
          <p:cNvSpPr>
            <a:spLocks noGrp="1" noChangeArrowheads="1"/>
          </p:cNvSpPr>
          <p:nvPr>
            <p:ph type="ftr" sz="quarter" idx="3"/>
          </p:nvPr>
        </p:nvSpPr>
        <p:spPr bwMode="auto">
          <a:xfrm>
            <a:off x="3124200" y="6248400"/>
            <a:ext cx="2895600" cy="349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1" sz="1400" b="0">
                <a:latin typeface="+mn-lt"/>
                <a:ea typeface="+mn-ea"/>
              </a:defRPr>
            </a:lvl1pPr>
          </a:lstStyle>
          <a:p>
            <a:endParaRPr lang="zh-TW" altLang="en-US"/>
          </a:p>
        </p:txBody>
      </p:sp>
      <p:sp>
        <p:nvSpPr>
          <p:cNvPr id="441348" name="Rectangle 4"/>
          <p:cNvSpPr>
            <a:spLocks noGrp="1" noChangeArrowheads="1"/>
          </p:cNvSpPr>
          <p:nvPr>
            <p:ph type="sldNum" sz="quarter" idx="4"/>
          </p:nvPr>
        </p:nvSpPr>
        <p:spPr bwMode="auto">
          <a:xfrm>
            <a:off x="6553200" y="6248400"/>
            <a:ext cx="1905000" cy="349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400" b="0">
                <a:latin typeface="+mn-lt"/>
                <a:ea typeface="+mn-ea"/>
              </a:defRPr>
            </a:lvl1pPr>
          </a:lstStyle>
          <a:p>
            <a:fld id="{91C1A921-91B6-4B38-BDA4-1A8A9C04905D}" type="slidenum">
              <a:rPr lang="zh-TW" altLang="en-US" smtClean="0"/>
              <a:pPr/>
              <a:t>‹#›</a:t>
            </a:fld>
            <a:endParaRPr lang="zh-TW" altLang="en-US"/>
          </a:p>
        </p:txBody>
      </p:sp>
      <p:pic>
        <p:nvPicPr>
          <p:cNvPr id="1029" name="Picture 5" descr="NCTU_LOGO"/>
          <p:cNvPicPr>
            <a:picLocks noChangeAspect="1" noChangeArrowheads="1"/>
          </p:cNvPicPr>
          <p:nvPr/>
        </p:nvPicPr>
        <p:blipFill>
          <a:blip r:embed="rId16" cstate="print"/>
          <a:srcRect/>
          <a:stretch>
            <a:fillRect/>
          </a:stretch>
        </p:blipFill>
        <p:spPr bwMode="auto">
          <a:xfrm>
            <a:off x="304800" y="0"/>
            <a:ext cx="4114800" cy="576263"/>
          </a:xfrm>
          <a:prstGeom prst="rect">
            <a:avLst/>
          </a:prstGeom>
          <a:noFill/>
          <a:ln w="9525">
            <a:noFill/>
            <a:miter lim="800000"/>
            <a:headEnd/>
            <a:tailEnd/>
          </a:ln>
        </p:spPr>
      </p:pic>
      <p:sp>
        <p:nvSpPr>
          <p:cNvPr id="441350" name="Line 6"/>
          <p:cNvSpPr>
            <a:spLocks noChangeShapeType="1"/>
          </p:cNvSpPr>
          <p:nvPr/>
        </p:nvSpPr>
        <p:spPr bwMode="auto">
          <a:xfrm>
            <a:off x="533400" y="1219200"/>
            <a:ext cx="8001000" cy="1588"/>
          </a:xfrm>
          <a:prstGeom prst="line">
            <a:avLst/>
          </a:prstGeom>
          <a:noFill/>
          <a:ln w="76200">
            <a:solidFill>
              <a:srgbClr val="0082B0"/>
            </a:solidFill>
            <a:round/>
            <a:headEnd/>
            <a:tailEnd/>
          </a:ln>
          <a:effectLst/>
        </p:spPr>
        <p:txBody>
          <a:bodyPr wrap="none" anchor="ctr"/>
          <a:lstStyle/>
          <a:p>
            <a:pPr>
              <a:defRPr/>
            </a:pPr>
            <a:endParaRPr lang="zh-TW" altLang="en-US" sz="2400">
              <a:latin typeface="Times New Roman" pitchFamily="18" charset="0"/>
              <a:ea typeface="新細明體" pitchFamily="18" charset="-120"/>
            </a:endParaRPr>
          </a:p>
        </p:txBody>
      </p:sp>
      <p:sp>
        <p:nvSpPr>
          <p:cNvPr id="1031" name="Rectangle 7"/>
          <p:cNvSpPr>
            <a:spLocks noGrp="1" noChangeArrowheads="1"/>
          </p:cNvSpPr>
          <p:nvPr>
            <p:ph type="title"/>
          </p:nvPr>
        </p:nvSpPr>
        <p:spPr bwMode="auto">
          <a:xfrm>
            <a:off x="457200" y="457200"/>
            <a:ext cx="8077200" cy="636588"/>
          </a:xfrm>
          <a:prstGeom prst="rect">
            <a:avLst/>
          </a:prstGeom>
          <a:noFill/>
          <a:ln w="12700">
            <a:noFill/>
            <a:miter lim="800000"/>
            <a:headEnd/>
            <a:tailEnd/>
          </a:ln>
        </p:spPr>
        <p:txBody>
          <a:bodyPr vert="horz" wrap="square" lIns="136525" tIns="44450" rIns="136525" bIns="44450" numCol="1" anchor="b" anchorCtr="0" compatLnSpc="1">
            <a:prstTxWarp prst="textNoShape">
              <a:avLst/>
            </a:prstTxWarp>
          </a:bodyPr>
          <a:lstStyle/>
          <a:p>
            <a:pPr lvl="0"/>
            <a:r>
              <a:rPr lang="en-US" altLang="zh-TW" smtClean="0"/>
              <a:t>Slide Title Is Init. Cap Each Word</a:t>
            </a:r>
          </a:p>
        </p:txBody>
      </p:sp>
      <p:sp>
        <p:nvSpPr>
          <p:cNvPr id="1032" name="Rectangle 8"/>
          <p:cNvSpPr>
            <a:spLocks noGrp="1" noChangeArrowheads="1"/>
          </p:cNvSpPr>
          <p:nvPr>
            <p:ph type="body" idx="1"/>
          </p:nvPr>
        </p:nvSpPr>
        <p:spPr bwMode="auto">
          <a:xfrm>
            <a:off x="565150" y="1600200"/>
            <a:ext cx="8013700" cy="4402138"/>
          </a:xfrm>
          <a:prstGeom prst="rect">
            <a:avLst/>
          </a:prstGeom>
          <a:noFill/>
          <a:ln w="12700">
            <a:noFill/>
            <a:miter lim="800000"/>
            <a:headEnd/>
            <a:tailEnd/>
          </a:ln>
        </p:spPr>
        <p:txBody>
          <a:bodyPr vert="horz" wrap="square" lIns="95250" tIns="44450" rIns="95250" bIns="44450" numCol="1" anchor="t" anchorCtr="0" compatLnSpc="1">
            <a:prstTxWarp prst="textNoShape">
              <a:avLst/>
            </a:prstTxWarp>
          </a:bodyPr>
          <a:lstStyle/>
          <a:p>
            <a:pPr lvl="0"/>
            <a:r>
              <a:rPr lang="en-US" altLang="zh-TW" dirty="0" smtClean="0"/>
              <a:t>Body Text</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a:t>
            </a:r>
            <a:r>
              <a:rPr lang="en-US" altLang="zh-TW" dirty="0" err="1" smtClean="0"/>
              <a:t>Leve</a:t>
            </a:r>
            <a:endParaRPr lang="en-US" altLang="zh-TW" dirty="0" smtClean="0"/>
          </a:p>
        </p:txBody>
      </p:sp>
      <p:sp>
        <p:nvSpPr>
          <p:cNvPr id="441353" name="Rectangle 9"/>
          <p:cNvSpPr>
            <a:spLocks noChangeArrowheads="1"/>
          </p:cNvSpPr>
          <p:nvPr/>
        </p:nvSpPr>
        <p:spPr bwMode="auto">
          <a:xfrm>
            <a:off x="0" y="6623050"/>
            <a:ext cx="9144000" cy="234950"/>
          </a:xfrm>
          <a:prstGeom prst="rect">
            <a:avLst/>
          </a:prstGeom>
          <a:noFill/>
          <a:ln w="9525">
            <a:noFill/>
            <a:miter lim="800000"/>
            <a:headEnd/>
            <a:tailEnd/>
          </a:ln>
          <a:effectLst/>
        </p:spPr>
        <p:txBody>
          <a:bodyPr lIns="80962" tIns="41275" rIns="80962" bIns="41275">
            <a:spAutoFit/>
          </a:bodyPr>
          <a:lstStyle/>
          <a:p>
            <a:pPr algn="ctr" defTabSz="804863" eaLnBrk="0" hangingPunct="0">
              <a:defRPr/>
            </a:pPr>
            <a:r>
              <a:rPr lang="en-US" altLang="zh-TW" sz="1000" b="1" dirty="0">
                <a:cs typeface="Arial" charset="0"/>
              </a:rPr>
              <a:t>Copyright © </a:t>
            </a:r>
            <a:r>
              <a:rPr lang="en-US" altLang="zh-TW" sz="1000" b="1" dirty="0" smtClean="0">
                <a:cs typeface="Arial" charset="0"/>
              </a:rPr>
              <a:t>2015, </a:t>
            </a:r>
            <a:r>
              <a:rPr lang="en-US" altLang="zh-TW" sz="1000" b="1" dirty="0">
                <a:cs typeface="Arial" charset="0"/>
              </a:rPr>
              <a:t>MBL@CS.NCTU </a:t>
            </a: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85" r:id="rId13"/>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400" b="1" i="1">
          <a:solidFill>
            <a:srgbClr val="0082B0"/>
          </a:solidFill>
          <a:latin typeface="+mj-lt"/>
          <a:ea typeface="+mj-ea"/>
          <a:cs typeface="+mj-cs"/>
        </a:defRPr>
      </a:lvl1pPr>
      <a:lvl2pPr algn="l" rtl="0" eaLnBrk="1" fontAlgn="base" hangingPunct="1">
        <a:spcBef>
          <a:spcPct val="0"/>
        </a:spcBef>
        <a:spcAft>
          <a:spcPct val="0"/>
        </a:spcAft>
        <a:defRPr kumimoji="1" sz="3400" b="1" i="1">
          <a:solidFill>
            <a:srgbClr val="0082B0"/>
          </a:solidFill>
          <a:latin typeface="Times New Roman" pitchFamily="18" charset="0"/>
          <a:ea typeface="新細明體" charset="-120"/>
        </a:defRPr>
      </a:lvl2pPr>
      <a:lvl3pPr algn="l" rtl="0" eaLnBrk="1" fontAlgn="base" hangingPunct="1">
        <a:spcBef>
          <a:spcPct val="0"/>
        </a:spcBef>
        <a:spcAft>
          <a:spcPct val="0"/>
        </a:spcAft>
        <a:defRPr kumimoji="1" sz="3400" b="1" i="1">
          <a:solidFill>
            <a:srgbClr val="0082B0"/>
          </a:solidFill>
          <a:latin typeface="Times New Roman" pitchFamily="18" charset="0"/>
          <a:ea typeface="新細明體" charset="-120"/>
        </a:defRPr>
      </a:lvl3pPr>
      <a:lvl4pPr algn="l" rtl="0" eaLnBrk="1" fontAlgn="base" hangingPunct="1">
        <a:spcBef>
          <a:spcPct val="0"/>
        </a:spcBef>
        <a:spcAft>
          <a:spcPct val="0"/>
        </a:spcAft>
        <a:defRPr kumimoji="1" sz="3400" b="1" i="1">
          <a:solidFill>
            <a:srgbClr val="0082B0"/>
          </a:solidFill>
          <a:latin typeface="Times New Roman" pitchFamily="18" charset="0"/>
          <a:ea typeface="新細明體" charset="-120"/>
        </a:defRPr>
      </a:lvl4pPr>
      <a:lvl5pPr algn="l" rtl="0" eaLnBrk="1" fontAlgn="base" hangingPunct="1">
        <a:spcBef>
          <a:spcPct val="0"/>
        </a:spcBef>
        <a:spcAft>
          <a:spcPct val="0"/>
        </a:spcAft>
        <a:defRPr kumimoji="1" sz="3400" b="1" i="1">
          <a:solidFill>
            <a:srgbClr val="0082B0"/>
          </a:solidFill>
          <a:latin typeface="Times New Roman" pitchFamily="18" charset="0"/>
          <a:ea typeface="新細明體" charset="-120"/>
        </a:defRPr>
      </a:lvl5pPr>
      <a:lvl6pPr marL="457200" algn="l" rtl="0" eaLnBrk="1" fontAlgn="base" hangingPunct="1">
        <a:spcBef>
          <a:spcPct val="0"/>
        </a:spcBef>
        <a:spcAft>
          <a:spcPct val="0"/>
        </a:spcAft>
        <a:defRPr kumimoji="1" sz="3400" b="1" i="1">
          <a:solidFill>
            <a:srgbClr val="0082B0"/>
          </a:solidFill>
          <a:latin typeface="Times New Roman" pitchFamily="18" charset="0"/>
          <a:ea typeface="新細明體" charset="-120"/>
        </a:defRPr>
      </a:lvl6pPr>
      <a:lvl7pPr marL="914400" algn="l" rtl="0" eaLnBrk="1" fontAlgn="base" hangingPunct="1">
        <a:spcBef>
          <a:spcPct val="0"/>
        </a:spcBef>
        <a:spcAft>
          <a:spcPct val="0"/>
        </a:spcAft>
        <a:defRPr kumimoji="1" sz="3400" b="1" i="1">
          <a:solidFill>
            <a:srgbClr val="0082B0"/>
          </a:solidFill>
          <a:latin typeface="Times New Roman" pitchFamily="18" charset="0"/>
          <a:ea typeface="新細明體" charset="-120"/>
        </a:defRPr>
      </a:lvl7pPr>
      <a:lvl8pPr marL="1371600" algn="l" rtl="0" eaLnBrk="1" fontAlgn="base" hangingPunct="1">
        <a:spcBef>
          <a:spcPct val="0"/>
        </a:spcBef>
        <a:spcAft>
          <a:spcPct val="0"/>
        </a:spcAft>
        <a:defRPr kumimoji="1" sz="3400" b="1" i="1">
          <a:solidFill>
            <a:srgbClr val="0082B0"/>
          </a:solidFill>
          <a:latin typeface="Times New Roman" pitchFamily="18" charset="0"/>
          <a:ea typeface="新細明體" charset="-120"/>
        </a:defRPr>
      </a:lvl8pPr>
      <a:lvl9pPr marL="1828800" algn="l" rtl="0" eaLnBrk="1" fontAlgn="base" hangingPunct="1">
        <a:spcBef>
          <a:spcPct val="0"/>
        </a:spcBef>
        <a:spcAft>
          <a:spcPct val="0"/>
        </a:spcAft>
        <a:defRPr kumimoji="1" sz="3400" b="1" i="1">
          <a:solidFill>
            <a:srgbClr val="0082B0"/>
          </a:solidFill>
          <a:latin typeface="Times New Roman" pitchFamily="18" charset="0"/>
          <a:ea typeface="新細明體" charset="-120"/>
        </a:defRPr>
      </a:lvl9pPr>
    </p:titleStyle>
    <p:bodyStyle>
      <a:lvl1pPr marL="342900" indent="-342900" algn="l" rtl="0" eaLnBrk="1" fontAlgn="base" hangingPunct="1">
        <a:spcBef>
          <a:spcPct val="20000"/>
        </a:spcBef>
        <a:spcAft>
          <a:spcPct val="0"/>
        </a:spcAft>
        <a:buChar char="•"/>
        <a:defRPr kumimoji="1" sz="24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b="1">
          <a:solidFill>
            <a:schemeClr val="tx1"/>
          </a:solidFill>
          <a:latin typeface="+mn-lt"/>
          <a:ea typeface="+mn-ea"/>
        </a:defRPr>
      </a:lvl2pPr>
      <a:lvl3pPr marL="1143000" indent="-228600" algn="l" rtl="0" eaLnBrk="1" fontAlgn="base" hangingPunct="1">
        <a:spcBef>
          <a:spcPct val="20000"/>
        </a:spcBef>
        <a:spcAft>
          <a:spcPct val="0"/>
        </a:spcAft>
        <a:buChar char="•"/>
        <a:defRPr kumimoji="1" sz="2400" b="1">
          <a:solidFill>
            <a:schemeClr val="tx1"/>
          </a:solidFill>
          <a:latin typeface="+mn-lt"/>
          <a:ea typeface="+mn-ea"/>
        </a:defRPr>
      </a:lvl3pPr>
      <a:lvl4pPr marL="1600200" indent="-228600" algn="l" rtl="0" eaLnBrk="1" fontAlgn="base" hangingPunct="1">
        <a:spcBef>
          <a:spcPct val="20000"/>
        </a:spcBef>
        <a:spcAft>
          <a:spcPct val="0"/>
        </a:spcAft>
        <a:buChar char="–"/>
        <a:defRPr kumimoji="1" sz="2400" b="1">
          <a:solidFill>
            <a:schemeClr val="tx1"/>
          </a:solidFill>
          <a:latin typeface="+mn-lt"/>
          <a:ea typeface="+mn-ea"/>
        </a:defRPr>
      </a:lvl4pPr>
      <a:lvl5pPr marL="2057400" indent="-228600" algn="l" rtl="0" eaLnBrk="1" fontAlgn="base" hangingPunct="1">
        <a:spcBef>
          <a:spcPct val="20000"/>
        </a:spcBef>
        <a:spcAft>
          <a:spcPct val="0"/>
        </a:spcAft>
        <a:buChar char="»"/>
        <a:defRPr kumimoji="1" sz="2400" b="1">
          <a:solidFill>
            <a:schemeClr val="tx1"/>
          </a:solidFill>
          <a:latin typeface="+mn-lt"/>
          <a:ea typeface="+mn-ea"/>
        </a:defRPr>
      </a:lvl5pPr>
      <a:lvl6pPr marL="2514600" indent="-228600" algn="l" rtl="0" eaLnBrk="1" fontAlgn="base" hangingPunct="1">
        <a:spcBef>
          <a:spcPct val="20000"/>
        </a:spcBef>
        <a:spcAft>
          <a:spcPct val="0"/>
        </a:spcAft>
        <a:buChar char="»"/>
        <a:defRPr kumimoji="1" sz="2400" b="1">
          <a:solidFill>
            <a:schemeClr val="tx1"/>
          </a:solidFill>
          <a:latin typeface="+mn-lt"/>
          <a:ea typeface="+mn-ea"/>
        </a:defRPr>
      </a:lvl6pPr>
      <a:lvl7pPr marL="2971800" indent="-228600" algn="l" rtl="0" eaLnBrk="1" fontAlgn="base" hangingPunct="1">
        <a:spcBef>
          <a:spcPct val="20000"/>
        </a:spcBef>
        <a:spcAft>
          <a:spcPct val="0"/>
        </a:spcAft>
        <a:buChar char="»"/>
        <a:defRPr kumimoji="1" sz="2400" b="1">
          <a:solidFill>
            <a:schemeClr val="tx1"/>
          </a:solidFill>
          <a:latin typeface="+mn-lt"/>
          <a:ea typeface="+mn-ea"/>
        </a:defRPr>
      </a:lvl7pPr>
      <a:lvl8pPr marL="3429000" indent="-228600" algn="l" rtl="0" eaLnBrk="1" fontAlgn="base" hangingPunct="1">
        <a:spcBef>
          <a:spcPct val="20000"/>
        </a:spcBef>
        <a:spcAft>
          <a:spcPct val="0"/>
        </a:spcAft>
        <a:buChar char="»"/>
        <a:defRPr kumimoji="1" sz="2400" b="1">
          <a:solidFill>
            <a:schemeClr val="tx1"/>
          </a:solidFill>
          <a:latin typeface="+mn-lt"/>
          <a:ea typeface="+mn-ea"/>
        </a:defRPr>
      </a:lvl8pPr>
      <a:lvl9pPr marL="3886200" indent="-228600" algn="l" rtl="0" eaLnBrk="1" fontAlgn="base" hangingPunct="1">
        <a:spcBef>
          <a:spcPct val="20000"/>
        </a:spcBef>
        <a:spcAft>
          <a:spcPct val="0"/>
        </a:spcAft>
        <a:buChar char="»"/>
        <a:defRPr kumimoji="1" sz="2400" b="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4010E4-873E-419F-BA62-30336A8DF873}" type="datetime1">
              <a:rPr lang="zh-TW" altLang="en-US" smtClean="0"/>
              <a:t>2017/3/7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DE35F3-0015-48A6-AEAE-AC0256994BA6}"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7.emf"/><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539552" y="2132856"/>
            <a:ext cx="8136904" cy="2478137"/>
          </a:xfrm>
        </p:spPr>
        <p:txBody>
          <a:bodyPr/>
          <a:lstStyle/>
          <a:p>
            <a:pPr algn="ctr"/>
            <a:r>
              <a:rPr lang="en-US" altLang="zh-TW" sz="2800" dirty="0"/>
              <a:t>A A</a:t>
            </a:r>
            <a:r>
              <a:rPr lang="en-US" altLang="zh-TW" sz="2800" dirty="0" smtClean="0"/>
              <a:t>daptive and Simulated annealing based Failover Mechanism for </a:t>
            </a:r>
            <a:r>
              <a:rPr lang="en-US" altLang="zh-TW" sz="2800" dirty="0"/>
              <a:t>Software-Defined </a:t>
            </a:r>
            <a:r>
              <a:rPr lang="en-US" altLang="zh-TW" sz="2800" dirty="0" smtClean="0"/>
              <a:t>Networks</a:t>
            </a:r>
            <a:br>
              <a:rPr lang="en-US" altLang="zh-TW" sz="2800" dirty="0" smtClean="0"/>
            </a:br>
            <a:r>
              <a:rPr lang="en-US" altLang="zh-TW" sz="2800" i="0" dirty="0" smtClean="0">
                <a:latin typeface="標楷體" panose="03000509000000000000" pitchFamily="65" charset="-120"/>
                <a:ea typeface="標楷體" panose="03000509000000000000" pitchFamily="65" charset="-120"/>
              </a:rPr>
              <a:t/>
            </a:r>
            <a:br>
              <a:rPr lang="en-US" altLang="zh-TW" sz="2800" i="0" dirty="0" smtClean="0">
                <a:latin typeface="標楷體" panose="03000509000000000000" pitchFamily="65" charset="-120"/>
                <a:ea typeface="標楷體" panose="03000509000000000000" pitchFamily="65" charset="-120"/>
              </a:rPr>
            </a:br>
            <a:r>
              <a:rPr lang="zh-TW" altLang="en-US" sz="2800" i="0" dirty="0" smtClean="0">
                <a:latin typeface="標楷體" panose="03000509000000000000" pitchFamily="65" charset="-120"/>
                <a:ea typeface="標楷體" panose="03000509000000000000" pitchFamily="65" charset="-120"/>
              </a:rPr>
              <a:t>軟體</a:t>
            </a:r>
            <a:r>
              <a:rPr lang="zh-TW" altLang="en-US" sz="2800" i="0" dirty="0">
                <a:latin typeface="標楷體" panose="03000509000000000000" pitchFamily="65" charset="-120"/>
                <a:ea typeface="標楷體" panose="03000509000000000000" pitchFamily="65" charset="-120"/>
              </a:rPr>
              <a:t>定義</a:t>
            </a:r>
            <a:r>
              <a:rPr lang="zh-TW" altLang="en-US" sz="2800" i="0" dirty="0" smtClean="0">
                <a:latin typeface="標楷體" panose="03000509000000000000" pitchFamily="65" charset="-120"/>
                <a:ea typeface="標楷體" panose="03000509000000000000" pitchFamily="65" charset="-120"/>
              </a:rPr>
              <a:t>網路下適應及基於退火法</a:t>
            </a:r>
            <a:r>
              <a:rPr lang="en-US" altLang="zh-TW" sz="2800" i="0" dirty="0" smtClean="0">
                <a:latin typeface="標楷體" panose="03000509000000000000" pitchFamily="65" charset="-120"/>
                <a:ea typeface="標楷體" panose="03000509000000000000" pitchFamily="65" charset="-120"/>
              </a:rPr>
              <a:t/>
            </a:r>
            <a:br>
              <a:rPr lang="en-US" altLang="zh-TW" sz="2800" i="0" dirty="0" smtClean="0">
                <a:latin typeface="標楷體" panose="03000509000000000000" pitchFamily="65" charset="-120"/>
                <a:ea typeface="標楷體" panose="03000509000000000000" pitchFamily="65" charset="-120"/>
              </a:rPr>
            </a:br>
            <a:r>
              <a:rPr lang="zh-TW" altLang="en-US" sz="2800" i="0" dirty="0" smtClean="0">
                <a:latin typeface="標楷體" panose="03000509000000000000" pitchFamily="65" charset="-120"/>
                <a:ea typeface="標楷體" panose="03000509000000000000" pitchFamily="65" charset="-120"/>
              </a:rPr>
              <a:t>之控制器容錯機制</a:t>
            </a:r>
            <a:endParaRPr lang="zh-TW" altLang="en-US" sz="2800" i="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278187488"/>
      </p:ext>
    </p:extLst>
  </p:cSld>
  <p:clrMapOvr>
    <a:masterClrMapping/>
  </p:clrMapOvr>
  <mc:AlternateContent xmlns:mc="http://schemas.openxmlformats.org/markup-compatibility/2006" xmlns:p14="http://schemas.microsoft.com/office/powerpoint/2010/main">
    <mc:Choice Requires="p14">
      <p:transition spd="slow" p14:dur="2000" advTm="18665"/>
    </mc:Choice>
    <mc:Fallback xmlns="">
      <p:transition spd="slow" advTm="1866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Multi-controller </a:t>
            </a:r>
            <a:r>
              <a:rPr lang="en-US" altLang="zh-TW" dirty="0"/>
              <a:t>SDN architecture</a:t>
            </a:r>
            <a:endParaRPr lang="zh-TW" altLang="en-US" dirty="0"/>
          </a:p>
        </p:txBody>
      </p:sp>
      <p:pic>
        <p:nvPicPr>
          <p:cNvPr id="3" name="圖片 2"/>
          <p:cNvPicPr>
            <a:picLocks noChangeAspect="1"/>
          </p:cNvPicPr>
          <p:nvPr/>
        </p:nvPicPr>
        <p:blipFill>
          <a:blip r:embed="rId3"/>
          <a:stretch>
            <a:fillRect/>
          </a:stretch>
        </p:blipFill>
        <p:spPr>
          <a:xfrm>
            <a:off x="2326968" y="1484784"/>
            <a:ext cx="4471408" cy="1715371"/>
          </a:xfrm>
          <a:prstGeom prst="rect">
            <a:avLst/>
          </a:prstGeom>
        </p:spPr>
      </p:pic>
      <p:sp>
        <p:nvSpPr>
          <p:cNvPr id="7" name="圓角矩形 6"/>
          <p:cNvSpPr/>
          <p:nvPr/>
        </p:nvSpPr>
        <p:spPr bwMode="auto">
          <a:xfrm>
            <a:off x="347175" y="3784989"/>
            <a:ext cx="2016224" cy="2317852"/>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a typeface="新細明體" charset="-120"/>
            </a:endParaRPr>
          </a:p>
        </p:txBody>
      </p:sp>
      <p:sp>
        <p:nvSpPr>
          <p:cNvPr id="8" name="文字方塊 7"/>
          <p:cNvSpPr txBox="1"/>
          <p:nvPr/>
        </p:nvSpPr>
        <p:spPr>
          <a:xfrm>
            <a:off x="533584" y="4135392"/>
            <a:ext cx="166652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zh-TW" dirty="0" smtClean="0"/>
              <a:t>ASAF module</a:t>
            </a:r>
            <a:endParaRPr lang="zh-TW" altLang="en-US" dirty="0"/>
          </a:p>
        </p:txBody>
      </p:sp>
      <p:sp>
        <p:nvSpPr>
          <p:cNvPr id="9" name="圓角矩形 8"/>
          <p:cNvSpPr/>
          <p:nvPr/>
        </p:nvSpPr>
        <p:spPr bwMode="auto">
          <a:xfrm>
            <a:off x="566262" y="5375755"/>
            <a:ext cx="1315988" cy="651987"/>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smtClean="0">
                <a:ln>
                  <a:noFill/>
                </a:ln>
                <a:solidFill>
                  <a:schemeClr val="tx1"/>
                </a:solidFill>
                <a:effectLst/>
                <a:latin typeface="Arial" charset="0"/>
                <a:ea typeface="新細明體" charset="-120"/>
              </a:rPr>
              <a:t>Controller</a:t>
            </a:r>
          </a:p>
          <a:p>
            <a:pPr marL="0" marR="0" indent="0" algn="l" defTabSz="914400" rtl="0" eaLnBrk="0" fontAlgn="base" latinLnBrk="0" hangingPunct="0">
              <a:lnSpc>
                <a:spcPct val="100000"/>
              </a:lnSpc>
              <a:spcBef>
                <a:spcPct val="0"/>
              </a:spcBef>
              <a:spcAft>
                <a:spcPct val="0"/>
              </a:spcAft>
              <a:buClrTx/>
              <a:buSzTx/>
              <a:buFontTx/>
              <a:buNone/>
              <a:tabLst/>
            </a:pPr>
            <a:r>
              <a:rPr lang="en-US" altLang="zh-TW" dirty="0" smtClean="0">
                <a:solidFill>
                  <a:schemeClr val="tx1"/>
                </a:solidFill>
                <a:latin typeface="Arial" charset="0"/>
                <a:ea typeface="新細明體" charset="-120"/>
              </a:rPr>
              <a:t>core</a:t>
            </a:r>
            <a:endParaRPr kumimoji="0" lang="zh-TW" altLang="en-US" sz="1800" b="0" i="0" u="none" strike="noStrike" cap="none" normalizeH="0" baseline="0" dirty="0" smtClean="0">
              <a:ln>
                <a:noFill/>
              </a:ln>
              <a:solidFill>
                <a:schemeClr val="tx1"/>
              </a:solidFill>
              <a:effectLst/>
              <a:latin typeface="Arial" charset="0"/>
              <a:ea typeface="新細明體" charset="-120"/>
            </a:endParaRPr>
          </a:p>
        </p:txBody>
      </p:sp>
      <p:cxnSp>
        <p:nvCxnSpPr>
          <p:cNvPr id="11" name="直線單箭頭接點 10"/>
          <p:cNvCxnSpPr/>
          <p:nvPr/>
        </p:nvCxnSpPr>
        <p:spPr bwMode="auto">
          <a:xfrm flipH="1">
            <a:off x="1377620" y="2791904"/>
            <a:ext cx="1579527" cy="982740"/>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13" name="直線單箭頭接點 12"/>
          <p:cNvCxnSpPr/>
          <p:nvPr/>
        </p:nvCxnSpPr>
        <p:spPr bwMode="auto">
          <a:xfrm flipV="1">
            <a:off x="3576893" y="2871620"/>
            <a:ext cx="442594" cy="913369"/>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15" name="直線單箭頭接點 14"/>
          <p:cNvCxnSpPr/>
          <p:nvPr/>
        </p:nvCxnSpPr>
        <p:spPr bwMode="auto">
          <a:xfrm flipH="1" flipV="1">
            <a:off x="5315631" y="2871620"/>
            <a:ext cx="487222" cy="913369"/>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17" name="直線單箭頭接點 16"/>
          <p:cNvCxnSpPr/>
          <p:nvPr/>
        </p:nvCxnSpPr>
        <p:spPr bwMode="auto">
          <a:xfrm flipH="1" flipV="1">
            <a:off x="6179727" y="2583588"/>
            <a:ext cx="1872208" cy="1224136"/>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79" name="文字方塊 78"/>
          <p:cNvSpPr txBox="1"/>
          <p:nvPr/>
        </p:nvSpPr>
        <p:spPr>
          <a:xfrm>
            <a:off x="2146954" y="3114770"/>
            <a:ext cx="1796322" cy="584775"/>
          </a:xfrm>
          <a:prstGeom prst="rect">
            <a:avLst/>
          </a:prstGeom>
          <a:noFill/>
        </p:spPr>
        <p:txBody>
          <a:bodyPr wrap="square" rtlCol="0">
            <a:spAutoFit/>
          </a:bodyPr>
          <a:lstStyle/>
          <a:p>
            <a:r>
              <a:rPr lang="en-US" altLang="zh-TW" sz="1600" dirty="0" smtClean="0">
                <a:latin typeface="+mj-lt"/>
              </a:rPr>
              <a:t>Send heartbeat / failure notification</a:t>
            </a:r>
            <a:endParaRPr lang="zh-TW" altLang="en-US" sz="1600" dirty="0">
              <a:latin typeface="+mj-lt"/>
            </a:endParaRPr>
          </a:p>
        </p:txBody>
      </p:sp>
      <p:sp>
        <p:nvSpPr>
          <p:cNvPr id="82" name="圓角矩形 81"/>
          <p:cNvSpPr/>
          <p:nvPr/>
        </p:nvSpPr>
        <p:spPr bwMode="auto">
          <a:xfrm>
            <a:off x="2618456" y="3807724"/>
            <a:ext cx="2016224" cy="2328197"/>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a typeface="新細明體" charset="-120"/>
            </a:endParaRPr>
          </a:p>
        </p:txBody>
      </p:sp>
      <p:sp>
        <p:nvSpPr>
          <p:cNvPr id="83" name="文字方塊 82"/>
          <p:cNvSpPr txBox="1"/>
          <p:nvPr/>
        </p:nvSpPr>
        <p:spPr>
          <a:xfrm>
            <a:off x="2804865" y="4168472"/>
            <a:ext cx="166652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zh-TW" dirty="0" smtClean="0"/>
              <a:t>ASAF module</a:t>
            </a:r>
            <a:endParaRPr lang="zh-TW" altLang="en-US" dirty="0"/>
          </a:p>
        </p:txBody>
      </p:sp>
      <p:sp>
        <p:nvSpPr>
          <p:cNvPr id="84" name="圓角矩形 83"/>
          <p:cNvSpPr/>
          <p:nvPr/>
        </p:nvSpPr>
        <p:spPr bwMode="auto">
          <a:xfrm>
            <a:off x="2837543" y="5408835"/>
            <a:ext cx="1315988" cy="651987"/>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smtClean="0">
                <a:ln>
                  <a:noFill/>
                </a:ln>
                <a:solidFill>
                  <a:schemeClr val="tx1"/>
                </a:solidFill>
                <a:effectLst/>
                <a:latin typeface="Arial" charset="0"/>
                <a:ea typeface="新細明體" charset="-120"/>
              </a:rPr>
              <a:t>Controller</a:t>
            </a:r>
          </a:p>
          <a:p>
            <a:pPr marL="0" marR="0" indent="0" algn="l" defTabSz="914400" rtl="0" eaLnBrk="0" fontAlgn="base" latinLnBrk="0" hangingPunct="0">
              <a:lnSpc>
                <a:spcPct val="100000"/>
              </a:lnSpc>
              <a:spcBef>
                <a:spcPct val="0"/>
              </a:spcBef>
              <a:spcAft>
                <a:spcPct val="0"/>
              </a:spcAft>
              <a:buClrTx/>
              <a:buSzTx/>
              <a:buFontTx/>
              <a:buNone/>
              <a:tabLst/>
            </a:pPr>
            <a:r>
              <a:rPr lang="en-US" altLang="zh-TW" dirty="0" smtClean="0">
                <a:solidFill>
                  <a:schemeClr val="tx1"/>
                </a:solidFill>
                <a:latin typeface="Arial" charset="0"/>
                <a:ea typeface="新細明體" charset="-120"/>
              </a:rPr>
              <a:t>core</a:t>
            </a:r>
            <a:endParaRPr kumimoji="0" lang="zh-TW" altLang="en-US" sz="1800" b="0" i="0" u="none" strike="noStrike" cap="none" normalizeH="0" baseline="0" dirty="0" smtClean="0">
              <a:ln>
                <a:noFill/>
              </a:ln>
              <a:solidFill>
                <a:schemeClr val="tx1"/>
              </a:solidFill>
              <a:effectLst/>
              <a:latin typeface="Arial" charset="0"/>
              <a:ea typeface="新細明體" charset="-120"/>
            </a:endParaRPr>
          </a:p>
        </p:txBody>
      </p:sp>
      <p:sp>
        <p:nvSpPr>
          <p:cNvPr id="112" name="圓角矩形 111"/>
          <p:cNvSpPr/>
          <p:nvPr/>
        </p:nvSpPr>
        <p:spPr bwMode="auto">
          <a:xfrm>
            <a:off x="4867538" y="3807724"/>
            <a:ext cx="2016224" cy="2302825"/>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a typeface="新細明體" charset="-120"/>
            </a:endParaRPr>
          </a:p>
        </p:txBody>
      </p:sp>
      <p:sp>
        <p:nvSpPr>
          <p:cNvPr id="113" name="文字方塊 112"/>
          <p:cNvSpPr txBox="1"/>
          <p:nvPr/>
        </p:nvSpPr>
        <p:spPr>
          <a:xfrm>
            <a:off x="5053947" y="4143100"/>
            <a:ext cx="166652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zh-TW" dirty="0" smtClean="0"/>
              <a:t>ASAF module</a:t>
            </a:r>
            <a:endParaRPr lang="zh-TW" altLang="en-US" dirty="0"/>
          </a:p>
        </p:txBody>
      </p:sp>
      <p:sp>
        <p:nvSpPr>
          <p:cNvPr id="114" name="圓角矩形 113"/>
          <p:cNvSpPr/>
          <p:nvPr/>
        </p:nvSpPr>
        <p:spPr bwMode="auto">
          <a:xfrm>
            <a:off x="5086625" y="5383463"/>
            <a:ext cx="1315988" cy="651987"/>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smtClean="0">
                <a:ln>
                  <a:noFill/>
                </a:ln>
                <a:solidFill>
                  <a:schemeClr val="tx1"/>
                </a:solidFill>
                <a:effectLst/>
                <a:latin typeface="Arial" charset="0"/>
                <a:ea typeface="新細明體" charset="-120"/>
              </a:rPr>
              <a:t>Controller</a:t>
            </a:r>
          </a:p>
          <a:p>
            <a:pPr marL="0" marR="0" indent="0" algn="l" defTabSz="914400" rtl="0" eaLnBrk="0" fontAlgn="base" latinLnBrk="0" hangingPunct="0">
              <a:lnSpc>
                <a:spcPct val="100000"/>
              </a:lnSpc>
              <a:spcBef>
                <a:spcPct val="0"/>
              </a:spcBef>
              <a:spcAft>
                <a:spcPct val="0"/>
              </a:spcAft>
              <a:buClrTx/>
              <a:buSzTx/>
              <a:buFontTx/>
              <a:buNone/>
              <a:tabLst/>
            </a:pPr>
            <a:r>
              <a:rPr lang="en-US" altLang="zh-TW" dirty="0" smtClean="0">
                <a:solidFill>
                  <a:schemeClr val="tx1"/>
                </a:solidFill>
                <a:latin typeface="Arial" charset="0"/>
                <a:ea typeface="新細明體" charset="-120"/>
              </a:rPr>
              <a:t>core</a:t>
            </a:r>
            <a:endParaRPr kumimoji="0" lang="zh-TW" altLang="en-US" sz="1800" b="0" i="0" u="none" strike="noStrike" cap="none" normalizeH="0" baseline="0" dirty="0" smtClean="0">
              <a:ln>
                <a:noFill/>
              </a:ln>
              <a:solidFill>
                <a:schemeClr val="tx1"/>
              </a:solidFill>
              <a:effectLst/>
              <a:latin typeface="Arial" charset="0"/>
              <a:ea typeface="新細明體" charset="-120"/>
            </a:endParaRPr>
          </a:p>
        </p:txBody>
      </p:sp>
      <p:sp>
        <p:nvSpPr>
          <p:cNvPr id="115" name="圓角矩形 114"/>
          <p:cNvSpPr/>
          <p:nvPr/>
        </p:nvSpPr>
        <p:spPr bwMode="auto">
          <a:xfrm>
            <a:off x="7116620" y="3784989"/>
            <a:ext cx="2016224" cy="2338246"/>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a typeface="新細明體" charset="-120"/>
            </a:endParaRPr>
          </a:p>
        </p:txBody>
      </p:sp>
      <p:sp>
        <p:nvSpPr>
          <p:cNvPr id="116" name="文字方塊 115"/>
          <p:cNvSpPr txBox="1"/>
          <p:nvPr/>
        </p:nvSpPr>
        <p:spPr>
          <a:xfrm>
            <a:off x="7303029" y="4155786"/>
            <a:ext cx="166652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zh-TW" dirty="0" smtClean="0"/>
              <a:t>ASAF module</a:t>
            </a:r>
            <a:endParaRPr lang="zh-TW" altLang="en-US" dirty="0"/>
          </a:p>
        </p:txBody>
      </p:sp>
      <p:sp>
        <p:nvSpPr>
          <p:cNvPr id="117" name="圓角矩形 116"/>
          <p:cNvSpPr/>
          <p:nvPr/>
        </p:nvSpPr>
        <p:spPr bwMode="auto">
          <a:xfrm>
            <a:off x="7335707" y="5396149"/>
            <a:ext cx="1315988" cy="651987"/>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smtClean="0">
                <a:ln>
                  <a:noFill/>
                </a:ln>
                <a:solidFill>
                  <a:schemeClr val="tx1"/>
                </a:solidFill>
                <a:effectLst/>
                <a:latin typeface="Arial" charset="0"/>
                <a:ea typeface="新細明體" charset="-120"/>
              </a:rPr>
              <a:t>Controller</a:t>
            </a:r>
          </a:p>
          <a:p>
            <a:pPr marL="0" marR="0" indent="0" algn="l" defTabSz="914400" rtl="0" eaLnBrk="0" fontAlgn="base" latinLnBrk="0" hangingPunct="0">
              <a:lnSpc>
                <a:spcPct val="100000"/>
              </a:lnSpc>
              <a:spcBef>
                <a:spcPct val="0"/>
              </a:spcBef>
              <a:spcAft>
                <a:spcPct val="0"/>
              </a:spcAft>
              <a:buClrTx/>
              <a:buSzTx/>
              <a:buFontTx/>
              <a:buNone/>
              <a:tabLst/>
            </a:pPr>
            <a:r>
              <a:rPr lang="en-US" altLang="zh-TW" dirty="0" smtClean="0">
                <a:solidFill>
                  <a:schemeClr val="tx1"/>
                </a:solidFill>
                <a:latin typeface="Arial" charset="0"/>
                <a:ea typeface="新細明體" charset="-120"/>
              </a:rPr>
              <a:t>core</a:t>
            </a:r>
            <a:endParaRPr kumimoji="0" lang="zh-TW" altLang="en-US" sz="1800" b="0" i="0" u="none" strike="noStrike" cap="none" normalizeH="0" baseline="0" dirty="0" smtClean="0">
              <a:ln>
                <a:noFill/>
              </a:ln>
              <a:solidFill>
                <a:schemeClr val="tx1"/>
              </a:solidFill>
              <a:effectLst/>
              <a:latin typeface="Arial" charset="0"/>
              <a:ea typeface="新細明體" charset="-120"/>
            </a:endParaRPr>
          </a:p>
        </p:txBody>
      </p:sp>
      <p:cxnSp>
        <p:nvCxnSpPr>
          <p:cNvPr id="20" name="直線單箭頭接點 19"/>
          <p:cNvCxnSpPr/>
          <p:nvPr/>
        </p:nvCxnSpPr>
        <p:spPr bwMode="auto">
          <a:xfrm>
            <a:off x="684786" y="4512432"/>
            <a:ext cx="0" cy="83795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9" name="直線單箭頭接點 118"/>
          <p:cNvCxnSpPr/>
          <p:nvPr/>
        </p:nvCxnSpPr>
        <p:spPr bwMode="auto">
          <a:xfrm>
            <a:off x="2934814" y="4537804"/>
            <a:ext cx="0" cy="83795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0" name="直線單箭頭接點 119"/>
          <p:cNvCxnSpPr/>
          <p:nvPr/>
        </p:nvCxnSpPr>
        <p:spPr bwMode="auto">
          <a:xfrm>
            <a:off x="5221290" y="4525118"/>
            <a:ext cx="0" cy="83795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1" name="直線單箭頭接點 120"/>
          <p:cNvCxnSpPr/>
          <p:nvPr/>
        </p:nvCxnSpPr>
        <p:spPr bwMode="auto">
          <a:xfrm>
            <a:off x="7525546" y="4537804"/>
            <a:ext cx="0" cy="83795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1" name="文字方塊 20"/>
          <p:cNvSpPr txBox="1"/>
          <p:nvPr/>
        </p:nvSpPr>
        <p:spPr>
          <a:xfrm>
            <a:off x="671850" y="4787042"/>
            <a:ext cx="1452771" cy="461665"/>
          </a:xfrm>
          <a:prstGeom prst="rect">
            <a:avLst/>
          </a:prstGeom>
          <a:noFill/>
        </p:spPr>
        <p:txBody>
          <a:bodyPr wrap="square" rtlCol="0">
            <a:spAutoFit/>
          </a:bodyPr>
          <a:lstStyle/>
          <a:p>
            <a:r>
              <a:rPr lang="en-US" altLang="zh-TW" sz="1200" dirty="0" smtClean="0">
                <a:latin typeface="+mj-lt"/>
              </a:rPr>
              <a:t>Check controller process aliveness</a:t>
            </a:r>
            <a:endParaRPr lang="zh-TW" altLang="en-US" sz="1200" dirty="0">
              <a:latin typeface="+mj-lt"/>
            </a:endParaRPr>
          </a:p>
        </p:txBody>
      </p:sp>
      <p:sp>
        <p:nvSpPr>
          <p:cNvPr id="122" name="文字方塊 121"/>
          <p:cNvSpPr txBox="1"/>
          <p:nvPr/>
        </p:nvSpPr>
        <p:spPr>
          <a:xfrm>
            <a:off x="2886476" y="4787044"/>
            <a:ext cx="1452771" cy="461665"/>
          </a:xfrm>
          <a:prstGeom prst="rect">
            <a:avLst/>
          </a:prstGeom>
          <a:noFill/>
        </p:spPr>
        <p:txBody>
          <a:bodyPr wrap="square" rtlCol="0">
            <a:spAutoFit/>
          </a:bodyPr>
          <a:lstStyle/>
          <a:p>
            <a:r>
              <a:rPr lang="en-US" altLang="zh-TW" sz="1200" dirty="0" smtClean="0">
                <a:latin typeface="+mj-lt"/>
              </a:rPr>
              <a:t>Check controller process aliveness</a:t>
            </a:r>
            <a:endParaRPr lang="zh-TW" altLang="en-US" sz="1200" dirty="0">
              <a:latin typeface="+mj-lt"/>
            </a:endParaRPr>
          </a:p>
        </p:txBody>
      </p:sp>
      <p:sp>
        <p:nvSpPr>
          <p:cNvPr id="126" name="文字方塊 125"/>
          <p:cNvSpPr txBox="1"/>
          <p:nvPr/>
        </p:nvSpPr>
        <p:spPr>
          <a:xfrm>
            <a:off x="5279097" y="4787043"/>
            <a:ext cx="1452771" cy="461665"/>
          </a:xfrm>
          <a:prstGeom prst="rect">
            <a:avLst/>
          </a:prstGeom>
          <a:noFill/>
        </p:spPr>
        <p:txBody>
          <a:bodyPr wrap="square" rtlCol="0">
            <a:spAutoFit/>
          </a:bodyPr>
          <a:lstStyle/>
          <a:p>
            <a:r>
              <a:rPr lang="en-US" altLang="zh-TW" sz="1200" dirty="0" smtClean="0">
                <a:latin typeface="+mj-lt"/>
              </a:rPr>
              <a:t>Check controller process aliveness</a:t>
            </a:r>
            <a:endParaRPr lang="zh-TW" altLang="en-US" sz="1200" dirty="0">
              <a:latin typeface="+mj-lt"/>
            </a:endParaRPr>
          </a:p>
        </p:txBody>
      </p:sp>
      <p:sp>
        <p:nvSpPr>
          <p:cNvPr id="127" name="文字方塊 126"/>
          <p:cNvSpPr txBox="1"/>
          <p:nvPr/>
        </p:nvSpPr>
        <p:spPr>
          <a:xfrm>
            <a:off x="7516786" y="4787042"/>
            <a:ext cx="1452771" cy="461665"/>
          </a:xfrm>
          <a:prstGeom prst="rect">
            <a:avLst/>
          </a:prstGeom>
          <a:noFill/>
        </p:spPr>
        <p:txBody>
          <a:bodyPr wrap="square" rtlCol="0">
            <a:spAutoFit/>
          </a:bodyPr>
          <a:lstStyle/>
          <a:p>
            <a:r>
              <a:rPr lang="en-US" altLang="zh-TW" sz="1200" dirty="0" smtClean="0">
                <a:latin typeface="+mj-lt"/>
              </a:rPr>
              <a:t>Check controller process aliveness</a:t>
            </a:r>
            <a:endParaRPr lang="zh-TW" altLang="en-US" sz="1200" dirty="0">
              <a:latin typeface="+mj-lt"/>
            </a:endParaRPr>
          </a:p>
        </p:txBody>
      </p:sp>
      <p:sp>
        <p:nvSpPr>
          <p:cNvPr id="128" name="文字方塊 127"/>
          <p:cNvSpPr txBox="1"/>
          <p:nvPr/>
        </p:nvSpPr>
        <p:spPr>
          <a:xfrm>
            <a:off x="35903" y="3088193"/>
            <a:ext cx="1796322" cy="584775"/>
          </a:xfrm>
          <a:prstGeom prst="rect">
            <a:avLst/>
          </a:prstGeom>
          <a:noFill/>
        </p:spPr>
        <p:txBody>
          <a:bodyPr wrap="square" rtlCol="0">
            <a:spAutoFit/>
          </a:bodyPr>
          <a:lstStyle/>
          <a:p>
            <a:r>
              <a:rPr lang="en-US" altLang="zh-TW" sz="1600" dirty="0" smtClean="0">
                <a:latin typeface="+mj-lt"/>
              </a:rPr>
              <a:t>Send heartbeat / failure notification</a:t>
            </a:r>
            <a:endParaRPr lang="zh-TW" altLang="en-US" sz="1600" dirty="0">
              <a:latin typeface="+mj-lt"/>
            </a:endParaRPr>
          </a:p>
        </p:txBody>
      </p:sp>
      <p:sp>
        <p:nvSpPr>
          <p:cNvPr id="129" name="文字方塊 128"/>
          <p:cNvSpPr txBox="1"/>
          <p:nvPr/>
        </p:nvSpPr>
        <p:spPr>
          <a:xfrm>
            <a:off x="4019487" y="3124967"/>
            <a:ext cx="1796322" cy="584775"/>
          </a:xfrm>
          <a:prstGeom prst="rect">
            <a:avLst/>
          </a:prstGeom>
          <a:noFill/>
        </p:spPr>
        <p:txBody>
          <a:bodyPr wrap="square" rtlCol="0">
            <a:spAutoFit/>
          </a:bodyPr>
          <a:lstStyle/>
          <a:p>
            <a:r>
              <a:rPr lang="en-US" altLang="zh-TW" sz="1600" dirty="0" smtClean="0">
                <a:latin typeface="+mj-lt"/>
              </a:rPr>
              <a:t>Send heartbeat / failure notification</a:t>
            </a:r>
            <a:endParaRPr lang="zh-TW" altLang="en-US" sz="1600" dirty="0">
              <a:latin typeface="+mj-lt"/>
            </a:endParaRPr>
          </a:p>
        </p:txBody>
      </p:sp>
      <p:sp>
        <p:nvSpPr>
          <p:cNvPr id="131" name="文字方塊 130"/>
          <p:cNvSpPr txBox="1"/>
          <p:nvPr/>
        </p:nvSpPr>
        <p:spPr>
          <a:xfrm>
            <a:off x="5922548" y="3130923"/>
            <a:ext cx="1796322" cy="584775"/>
          </a:xfrm>
          <a:prstGeom prst="rect">
            <a:avLst/>
          </a:prstGeom>
          <a:noFill/>
        </p:spPr>
        <p:txBody>
          <a:bodyPr wrap="square" rtlCol="0">
            <a:spAutoFit/>
          </a:bodyPr>
          <a:lstStyle/>
          <a:p>
            <a:r>
              <a:rPr lang="en-US" altLang="zh-TW" sz="1600" dirty="0" smtClean="0">
                <a:latin typeface="+mj-lt"/>
              </a:rPr>
              <a:t>Send heartbeat / failure notification</a:t>
            </a:r>
            <a:endParaRPr lang="zh-TW" altLang="en-US" sz="1600" dirty="0">
              <a:latin typeface="+mj-lt"/>
            </a:endParaRPr>
          </a:p>
        </p:txBody>
      </p:sp>
      <p:sp>
        <p:nvSpPr>
          <p:cNvPr id="22" name="文字方塊 21"/>
          <p:cNvSpPr txBox="1"/>
          <p:nvPr/>
        </p:nvSpPr>
        <p:spPr>
          <a:xfrm>
            <a:off x="623042" y="3784501"/>
            <a:ext cx="622044" cy="369332"/>
          </a:xfrm>
          <a:prstGeom prst="rect">
            <a:avLst/>
          </a:prstGeom>
          <a:noFill/>
        </p:spPr>
        <p:txBody>
          <a:bodyPr wrap="square" rtlCol="0">
            <a:spAutoFit/>
          </a:bodyPr>
          <a:lstStyle/>
          <a:p>
            <a:r>
              <a:rPr lang="en-US" altLang="zh-TW" dirty="0" smtClean="0"/>
              <a:t>C1</a:t>
            </a:r>
            <a:endParaRPr lang="zh-TW" altLang="en-US" dirty="0"/>
          </a:p>
        </p:txBody>
      </p:sp>
      <p:sp>
        <p:nvSpPr>
          <p:cNvPr id="132" name="文字方塊 131"/>
          <p:cNvSpPr txBox="1"/>
          <p:nvPr/>
        </p:nvSpPr>
        <p:spPr>
          <a:xfrm>
            <a:off x="2873493" y="3814547"/>
            <a:ext cx="622044" cy="369332"/>
          </a:xfrm>
          <a:prstGeom prst="rect">
            <a:avLst/>
          </a:prstGeom>
          <a:noFill/>
        </p:spPr>
        <p:txBody>
          <a:bodyPr wrap="square" rtlCol="0">
            <a:spAutoFit/>
          </a:bodyPr>
          <a:lstStyle/>
          <a:p>
            <a:r>
              <a:rPr lang="en-US" altLang="zh-TW" dirty="0" smtClean="0"/>
              <a:t>C2</a:t>
            </a:r>
            <a:endParaRPr lang="zh-TW" altLang="en-US" dirty="0"/>
          </a:p>
        </p:txBody>
      </p:sp>
      <p:sp>
        <p:nvSpPr>
          <p:cNvPr id="133" name="文字方塊 132"/>
          <p:cNvSpPr txBox="1"/>
          <p:nvPr/>
        </p:nvSpPr>
        <p:spPr>
          <a:xfrm>
            <a:off x="5139207" y="3793497"/>
            <a:ext cx="622044" cy="369332"/>
          </a:xfrm>
          <a:prstGeom prst="rect">
            <a:avLst/>
          </a:prstGeom>
          <a:noFill/>
        </p:spPr>
        <p:txBody>
          <a:bodyPr wrap="square" rtlCol="0">
            <a:spAutoFit/>
          </a:bodyPr>
          <a:lstStyle/>
          <a:p>
            <a:r>
              <a:rPr lang="en-US" altLang="zh-TW" dirty="0" smtClean="0"/>
              <a:t>C3</a:t>
            </a:r>
            <a:endParaRPr lang="zh-TW" altLang="en-US" dirty="0"/>
          </a:p>
        </p:txBody>
      </p:sp>
      <p:sp>
        <p:nvSpPr>
          <p:cNvPr id="134" name="文字方塊 133"/>
          <p:cNvSpPr txBox="1"/>
          <p:nvPr/>
        </p:nvSpPr>
        <p:spPr>
          <a:xfrm>
            <a:off x="7429891" y="3780111"/>
            <a:ext cx="622044" cy="369332"/>
          </a:xfrm>
          <a:prstGeom prst="rect">
            <a:avLst/>
          </a:prstGeom>
          <a:noFill/>
        </p:spPr>
        <p:txBody>
          <a:bodyPr wrap="square" rtlCol="0">
            <a:spAutoFit/>
          </a:bodyPr>
          <a:lstStyle/>
          <a:p>
            <a:r>
              <a:rPr lang="en-US" altLang="zh-TW" dirty="0" smtClean="0"/>
              <a:t>C4</a:t>
            </a:r>
            <a:endParaRPr lang="zh-TW" altLang="en-US" dirty="0"/>
          </a:p>
        </p:txBody>
      </p:sp>
    </p:spTree>
    <p:extLst>
      <p:ext uri="{BB962C8B-B14F-4D97-AF65-F5344CB8AC3E}">
        <p14:creationId xmlns:p14="http://schemas.microsoft.com/office/powerpoint/2010/main" val="3075715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Failure Detection</a:t>
            </a:r>
          </a:p>
        </p:txBody>
      </p:sp>
      <p:sp>
        <p:nvSpPr>
          <p:cNvPr id="3" name="內容版面配置區 2"/>
          <p:cNvSpPr>
            <a:spLocks noGrp="1"/>
          </p:cNvSpPr>
          <p:nvPr>
            <p:ph idx="1"/>
          </p:nvPr>
        </p:nvSpPr>
        <p:spPr/>
        <p:txBody>
          <a:bodyPr>
            <a:normAutofit/>
          </a:bodyPr>
          <a:lstStyle/>
          <a:p>
            <a:r>
              <a:rPr lang="en-US" altLang="zh-TW" sz="3200" dirty="0" smtClean="0">
                <a:latin typeface="+mj-lt"/>
              </a:rPr>
              <a:t>A</a:t>
            </a:r>
            <a:r>
              <a:rPr lang="zh-TW" altLang="en-US" sz="3200" dirty="0" smtClean="0">
                <a:latin typeface="+mj-lt"/>
              </a:rPr>
              <a:t> </a:t>
            </a:r>
            <a:r>
              <a:rPr lang="en-US" altLang="zh-TW" sz="3200" dirty="0" smtClean="0">
                <a:latin typeface="+mj-lt"/>
              </a:rPr>
              <a:t>push-based mechanism</a:t>
            </a:r>
            <a:endParaRPr lang="en-US" altLang="zh-TW" sz="3200" dirty="0">
              <a:latin typeface="+mj-lt"/>
            </a:endParaRPr>
          </a:p>
          <a:p>
            <a:pPr lvl="1"/>
            <a:r>
              <a:rPr lang="en-US" altLang="zh-TW" sz="2800" b="0" dirty="0" smtClean="0">
                <a:latin typeface="+mj-lt"/>
              </a:rPr>
              <a:t>Monitored processes periodically send </a:t>
            </a:r>
            <a:r>
              <a:rPr lang="en-US" altLang="zh-TW" sz="2800" b="0" dirty="0" smtClean="0">
                <a:solidFill>
                  <a:srgbClr val="FF0000"/>
                </a:solidFill>
                <a:latin typeface="+mj-lt"/>
              </a:rPr>
              <a:t>heartbeat message</a:t>
            </a:r>
            <a:r>
              <a:rPr lang="en-US" altLang="zh-TW" sz="2800" b="0" dirty="0" smtClean="0">
                <a:latin typeface="+mj-lt"/>
              </a:rPr>
              <a:t> to detecting module.</a:t>
            </a:r>
          </a:p>
          <a:p>
            <a:pPr lvl="1"/>
            <a:r>
              <a:rPr lang="en-US" altLang="zh-TW" sz="2800" b="0" dirty="0" smtClean="0">
                <a:latin typeface="+mj-lt"/>
              </a:rPr>
              <a:t>Detecting module considers monitored process that is alive until exceeding the </a:t>
            </a:r>
            <a:r>
              <a:rPr lang="en-US" altLang="zh-TW" sz="2800" b="0" dirty="0" smtClean="0">
                <a:solidFill>
                  <a:srgbClr val="FF0000"/>
                </a:solidFill>
                <a:latin typeface="+mj-lt"/>
              </a:rPr>
              <a:t>timeout</a:t>
            </a:r>
            <a:r>
              <a:rPr lang="en-US" altLang="zh-TW" sz="2800" b="0" dirty="0">
                <a:latin typeface="+mj-lt"/>
              </a:rPr>
              <a:t> </a:t>
            </a:r>
            <a:r>
              <a:rPr lang="en-US" altLang="zh-TW" sz="2800" b="0" dirty="0" smtClean="0">
                <a:latin typeface="+mj-lt"/>
              </a:rPr>
              <a:t>that is calculated by 2W-FD[4].</a:t>
            </a:r>
            <a:endParaRPr lang="en-US" altLang="zh-TW" sz="2800" b="0" dirty="0" smtClean="0"/>
          </a:p>
          <a:p>
            <a:pPr marL="457200" lvl="1" indent="0">
              <a:buNone/>
            </a:pPr>
            <a:endParaRPr lang="en-US" altLang="zh-TW" b="0" dirty="0" smtClean="0"/>
          </a:p>
          <a:p>
            <a:pPr lvl="1"/>
            <a:endParaRPr lang="en-US" altLang="zh-TW" b="0" dirty="0" smtClean="0"/>
          </a:p>
        </p:txBody>
      </p:sp>
      <p:sp>
        <p:nvSpPr>
          <p:cNvPr id="4" name="投影片編號版面配置區 3"/>
          <p:cNvSpPr>
            <a:spLocks noGrp="1"/>
          </p:cNvSpPr>
          <p:nvPr>
            <p:ph type="sldNum" sz="quarter" idx="12"/>
          </p:nvPr>
        </p:nvSpPr>
        <p:spPr/>
        <p:txBody>
          <a:bodyPr/>
          <a:lstStyle/>
          <a:p>
            <a:fld id="{91C1A921-91B6-4B38-BDA4-1A8A9C04905D}" type="slidenum">
              <a:rPr lang="zh-TW" altLang="en-US" smtClean="0"/>
              <a:pPr/>
              <a:t>11</a:t>
            </a:fld>
            <a:endParaRPr lang="zh-TW" altLang="en-US"/>
          </a:p>
        </p:txBody>
      </p:sp>
    </p:spTree>
    <p:extLst>
      <p:ext uri="{BB962C8B-B14F-4D97-AF65-F5344CB8AC3E}">
        <p14:creationId xmlns:p14="http://schemas.microsoft.com/office/powerpoint/2010/main" val="649014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Failure Detection</a:t>
            </a:r>
          </a:p>
        </p:txBody>
      </p:sp>
      <p:sp>
        <p:nvSpPr>
          <p:cNvPr id="3" name="內容版面配置區 2"/>
          <p:cNvSpPr>
            <a:spLocks noGrp="1"/>
          </p:cNvSpPr>
          <p:nvPr>
            <p:ph idx="1"/>
          </p:nvPr>
        </p:nvSpPr>
        <p:spPr/>
        <p:txBody>
          <a:bodyPr>
            <a:normAutofit/>
          </a:bodyPr>
          <a:lstStyle/>
          <a:p>
            <a:r>
              <a:rPr lang="en-US" altLang="zh-TW" sz="3200" dirty="0" smtClean="0">
                <a:latin typeface="+mj-lt"/>
              </a:rPr>
              <a:t>A reliable detection of architecture </a:t>
            </a:r>
            <a:r>
              <a:rPr lang="en-US" altLang="zh-TW" sz="3200" dirty="0" smtClean="0">
                <a:latin typeface="+mj-lt"/>
              </a:rPr>
              <a:t>[</a:t>
            </a:r>
            <a:r>
              <a:rPr lang="en-US" altLang="zh-TW" sz="3200" dirty="0">
                <a:latin typeface="+mj-lt"/>
              </a:rPr>
              <a:t>9</a:t>
            </a:r>
            <a:r>
              <a:rPr lang="en-US" altLang="zh-TW" sz="3200" dirty="0" smtClean="0">
                <a:latin typeface="+mj-lt"/>
              </a:rPr>
              <a:t>]</a:t>
            </a:r>
            <a:endParaRPr lang="en-US" altLang="zh-TW" sz="3200" dirty="0" smtClean="0">
              <a:latin typeface="+mj-lt"/>
            </a:endParaRPr>
          </a:p>
          <a:p>
            <a:pPr lvl="1"/>
            <a:r>
              <a:rPr lang="en-US" altLang="zh-TW" sz="2800" b="0" dirty="0" smtClean="0">
                <a:latin typeface="+mj-lt"/>
              </a:rPr>
              <a:t>Assume a controller crash</a:t>
            </a:r>
          </a:p>
          <a:p>
            <a:pPr marL="914400" lvl="2" indent="0">
              <a:buNone/>
            </a:pPr>
            <a:r>
              <a:rPr lang="en-US" altLang="zh-TW" sz="2400" b="0" dirty="0" smtClean="0">
                <a:latin typeface="+mj-lt"/>
              </a:rPr>
              <a:t>Step 1. Other lived controller detects this failure</a:t>
            </a:r>
          </a:p>
          <a:p>
            <a:pPr marL="914400" lvl="2" indent="0">
              <a:buNone/>
            </a:pPr>
            <a:r>
              <a:rPr lang="en-US" altLang="zh-TW" sz="2400" b="0" dirty="0" smtClean="0">
                <a:latin typeface="+mj-lt"/>
              </a:rPr>
              <a:t>Step 2. Each lived controller sends failure notification to others controllers.</a:t>
            </a:r>
          </a:p>
          <a:p>
            <a:pPr marL="914400" lvl="2" indent="0">
              <a:buNone/>
            </a:pPr>
            <a:r>
              <a:rPr lang="en-US" altLang="zh-TW" sz="2400" b="0" dirty="0" smtClean="0">
                <a:latin typeface="+mj-lt"/>
              </a:rPr>
              <a:t>Step 3. If any one lived controller receives more than half failure notification (including itself) ,</a:t>
            </a:r>
            <a:r>
              <a:rPr lang="en-US" altLang="zh-TW" sz="2400" b="0" dirty="0"/>
              <a:t> </a:t>
            </a:r>
            <a:r>
              <a:rPr lang="en-US" altLang="zh-TW" sz="2400" b="0" dirty="0" smtClean="0"/>
              <a:t>it will determine controller crash and trigger the recovery procedure.</a:t>
            </a:r>
          </a:p>
        </p:txBody>
      </p:sp>
      <p:sp>
        <p:nvSpPr>
          <p:cNvPr id="4" name="投影片編號版面配置區 3"/>
          <p:cNvSpPr>
            <a:spLocks noGrp="1"/>
          </p:cNvSpPr>
          <p:nvPr>
            <p:ph type="sldNum" sz="quarter" idx="12"/>
          </p:nvPr>
        </p:nvSpPr>
        <p:spPr/>
        <p:txBody>
          <a:bodyPr/>
          <a:lstStyle/>
          <a:p>
            <a:fld id="{91C1A921-91B6-4B38-BDA4-1A8A9C04905D}" type="slidenum">
              <a:rPr lang="zh-TW" altLang="en-US" smtClean="0"/>
              <a:pPr/>
              <a:t>12</a:t>
            </a:fld>
            <a:endParaRPr lang="zh-TW" altLang="en-US"/>
          </a:p>
        </p:txBody>
      </p:sp>
    </p:spTree>
    <p:extLst>
      <p:ext uri="{BB962C8B-B14F-4D97-AF65-F5344CB8AC3E}">
        <p14:creationId xmlns:p14="http://schemas.microsoft.com/office/powerpoint/2010/main" val="2537239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Failure Detection</a:t>
            </a:r>
            <a:endParaRPr lang="zh-TW" altLang="en-US" dirty="0"/>
          </a:p>
        </p:txBody>
      </p:sp>
      <p:sp>
        <p:nvSpPr>
          <p:cNvPr id="3" name="投影片編號版面配置區 2"/>
          <p:cNvSpPr>
            <a:spLocks noGrp="1"/>
          </p:cNvSpPr>
          <p:nvPr>
            <p:ph type="sldNum" sz="quarter" idx="12"/>
          </p:nvPr>
        </p:nvSpPr>
        <p:spPr>
          <a:xfrm>
            <a:off x="6460463" y="5966210"/>
            <a:ext cx="1905000" cy="349250"/>
          </a:xfrm>
        </p:spPr>
        <p:txBody>
          <a:bodyPr/>
          <a:lstStyle/>
          <a:p>
            <a:fld id="{91C1A921-91B6-4B38-BDA4-1A8A9C04905D}" type="slidenum">
              <a:rPr lang="zh-TW" altLang="en-US" smtClean="0"/>
              <a:pPr/>
              <a:t>13</a:t>
            </a:fld>
            <a:endParaRPr lang="zh-TW" altLang="en-US" dirty="0"/>
          </a:p>
        </p:txBody>
      </p:sp>
      <p:sp>
        <p:nvSpPr>
          <p:cNvPr id="29" name="圓角矩形 28"/>
          <p:cNvSpPr/>
          <p:nvPr/>
        </p:nvSpPr>
        <p:spPr bwMode="auto">
          <a:xfrm>
            <a:off x="1454927" y="1346610"/>
            <a:ext cx="1080120" cy="576064"/>
          </a:xfrm>
          <a:prstGeom prst="roundRect">
            <a:avLst/>
          </a:prstGeom>
          <a:solidFill>
            <a:schemeClr val="accent2">
              <a:lumMod val="9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Arial" charset="0"/>
                <a:ea typeface="新細明體" charset="-120"/>
              </a:rPr>
              <a:t>C</a:t>
            </a:r>
            <a:r>
              <a:rPr lang="en-US" altLang="zh-TW" sz="2400" baseline="-25000" dirty="0" smtClean="0">
                <a:solidFill>
                  <a:schemeClr val="tx1"/>
                </a:solidFill>
                <a:latin typeface="Arial" charset="0"/>
                <a:ea typeface="新細明體" charset="-120"/>
              </a:rPr>
              <a:t>4</a:t>
            </a:r>
            <a:endParaRPr kumimoji="0" lang="zh-TW" altLang="en-US" sz="2400" b="0" i="0" u="none" strike="noStrike" cap="none" normalizeH="0" baseline="-25000" dirty="0" smtClean="0">
              <a:ln>
                <a:noFill/>
              </a:ln>
              <a:solidFill>
                <a:schemeClr val="tx1"/>
              </a:solidFill>
              <a:effectLst/>
              <a:latin typeface="Arial" charset="0"/>
              <a:ea typeface="新細明體" charset="-120"/>
            </a:endParaRPr>
          </a:p>
        </p:txBody>
      </p:sp>
      <p:sp>
        <p:nvSpPr>
          <p:cNvPr id="32" name="圓角矩形 31"/>
          <p:cNvSpPr/>
          <p:nvPr/>
        </p:nvSpPr>
        <p:spPr bwMode="auto">
          <a:xfrm>
            <a:off x="1443973" y="3568762"/>
            <a:ext cx="1080120" cy="576064"/>
          </a:xfrm>
          <a:prstGeom prst="roundRect">
            <a:avLst/>
          </a:prstGeom>
          <a:solidFill>
            <a:schemeClr val="accent2">
              <a:lumMod val="9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Arial" charset="0"/>
                <a:ea typeface="新細明體" charset="-120"/>
              </a:rPr>
              <a:t>C</a:t>
            </a:r>
            <a:r>
              <a:rPr lang="en-US" altLang="zh-TW" sz="2400" baseline="-25000" dirty="0" smtClean="0">
                <a:solidFill>
                  <a:schemeClr val="tx1"/>
                </a:solidFill>
                <a:latin typeface="Arial" charset="0"/>
                <a:ea typeface="新細明體" charset="-120"/>
              </a:rPr>
              <a:t>2</a:t>
            </a:r>
            <a:endParaRPr kumimoji="0" lang="zh-TW" altLang="en-US" sz="2400" b="0" i="0" u="none" strike="noStrike" cap="none" normalizeH="0" baseline="-25000" dirty="0" smtClean="0">
              <a:ln>
                <a:noFill/>
              </a:ln>
              <a:solidFill>
                <a:schemeClr val="tx1"/>
              </a:solidFill>
              <a:effectLst/>
              <a:latin typeface="Arial" charset="0"/>
              <a:ea typeface="新細明體" charset="-120"/>
            </a:endParaRPr>
          </a:p>
        </p:txBody>
      </p:sp>
      <p:sp>
        <p:nvSpPr>
          <p:cNvPr id="33" name="圓角矩形 32"/>
          <p:cNvSpPr/>
          <p:nvPr/>
        </p:nvSpPr>
        <p:spPr bwMode="auto">
          <a:xfrm>
            <a:off x="1443973" y="4679838"/>
            <a:ext cx="1080120" cy="576064"/>
          </a:xfrm>
          <a:prstGeom prst="roundRect">
            <a:avLst/>
          </a:prstGeom>
          <a:solidFill>
            <a:schemeClr val="accent2">
              <a:lumMod val="9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Arial" charset="0"/>
                <a:ea typeface="新細明體" charset="-120"/>
              </a:rPr>
              <a:t>C</a:t>
            </a:r>
            <a:r>
              <a:rPr kumimoji="0" lang="en-US" altLang="zh-TW" sz="2400" b="0" i="0" u="none" strike="noStrike" cap="none" normalizeH="0" baseline="-25000" dirty="0" smtClean="0">
                <a:ln>
                  <a:noFill/>
                </a:ln>
                <a:solidFill>
                  <a:schemeClr val="tx1"/>
                </a:solidFill>
                <a:effectLst/>
                <a:latin typeface="Arial" charset="0"/>
                <a:ea typeface="新細明體" charset="-120"/>
              </a:rPr>
              <a:t>1</a:t>
            </a:r>
            <a:endParaRPr kumimoji="0" lang="zh-TW" altLang="en-US" sz="2400" b="0" i="0" u="none" strike="noStrike" cap="none" normalizeH="0" baseline="-25000" dirty="0" smtClean="0">
              <a:ln>
                <a:noFill/>
              </a:ln>
              <a:solidFill>
                <a:schemeClr val="tx1"/>
              </a:solidFill>
              <a:effectLst/>
              <a:latin typeface="Arial" charset="0"/>
              <a:ea typeface="新細明體" charset="-120"/>
            </a:endParaRPr>
          </a:p>
        </p:txBody>
      </p:sp>
      <p:sp>
        <p:nvSpPr>
          <p:cNvPr id="38" name="圓角矩形 37"/>
          <p:cNvSpPr/>
          <p:nvPr/>
        </p:nvSpPr>
        <p:spPr bwMode="auto">
          <a:xfrm>
            <a:off x="1437887" y="2457686"/>
            <a:ext cx="1080120" cy="576064"/>
          </a:xfrm>
          <a:prstGeom prst="roundRect">
            <a:avLst/>
          </a:prstGeom>
          <a:solidFill>
            <a:schemeClr val="accent2">
              <a:lumMod val="9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Arial" charset="0"/>
                <a:ea typeface="新細明體" charset="-120"/>
              </a:rPr>
              <a:t>C</a:t>
            </a:r>
            <a:r>
              <a:rPr lang="en-US" altLang="zh-TW" sz="2400" baseline="-25000" dirty="0">
                <a:solidFill>
                  <a:schemeClr val="tx1"/>
                </a:solidFill>
                <a:latin typeface="Arial" charset="0"/>
                <a:ea typeface="新細明體" charset="-120"/>
              </a:rPr>
              <a:t>3</a:t>
            </a:r>
            <a:endParaRPr kumimoji="0" lang="zh-TW" altLang="en-US" sz="2400" b="0" i="0" u="none" strike="noStrike" cap="none" normalizeH="0" baseline="-25000" dirty="0" smtClean="0">
              <a:ln>
                <a:noFill/>
              </a:ln>
              <a:solidFill>
                <a:schemeClr val="tx1"/>
              </a:solidFill>
              <a:effectLst/>
              <a:latin typeface="Arial" charset="0"/>
              <a:ea typeface="新細明體" charset="-120"/>
            </a:endParaRPr>
          </a:p>
        </p:txBody>
      </p:sp>
      <p:sp>
        <p:nvSpPr>
          <p:cNvPr id="41" name="內容版面配置區 2"/>
          <p:cNvSpPr txBox="1">
            <a:spLocks/>
          </p:cNvSpPr>
          <p:nvPr/>
        </p:nvSpPr>
        <p:spPr bwMode="auto">
          <a:xfrm>
            <a:off x="3923928" y="1484784"/>
            <a:ext cx="2757116" cy="577104"/>
          </a:xfrm>
          <a:prstGeom prst="rect">
            <a:avLst/>
          </a:prstGeom>
          <a:noFill/>
          <a:ln w="12700">
            <a:noFill/>
            <a:miter lim="800000"/>
            <a:headEnd/>
            <a:tailEnd/>
          </a:ln>
        </p:spPr>
        <p:txBody>
          <a:bodyPr vert="horz" wrap="square" lIns="95250" tIns="44450" rIns="95250" bIns="4445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kumimoji="1"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b="1">
                <a:solidFill>
                  <a:schemeClr val="tx1"/>
                </a:solidFill>
                <a:latin typeface="+mn-lt"/>
                <a:ea typeface="+mn-ea"/>
              </a:defRPr>
            </a:lvl2pPr>
            <a:lvl3pPr marL="1143000" indent="-228600" algn="l" rtl="0" eaLnBrk="1" fontAlgn="base" hangingPunct="1">
              <a:spcBef>
                <a:spcPct val="20000"/>
              </a:spcBef>
              <a:spcAft>
                <a:spcPct val="0"/>
              </a:spcAft>
              <a:buChar char="•"/>
              <a:defRPr kumimoji="1" sz="2000" b="1">
                <a:solidFill>
                  <a:schemeClr val="tx1"/>
                </a:solidFill>
                <a:latin typeface="+mn-lt"/>
                <a:ea typeface="+mn-ea"/>
              </a:defRPr>
            </a:lvl3pPr>
            <a:lvl4pPr marL="1600200" indent="-228600" algn="l" rtl="0" eaLnBrk="1" fontAlgn="base" hangingPunct="1">
              <a:spcBef>
                <a:spcPct val="20000"/>
              </a:spcBef>
              <a:spcAft>
                <a:spcPct val="0"/>
              </a:spcAft>
              <a:buChar char="–"/>
              <a:defRPr kumimoji="1" sz="1800" b="1">
                <a:solidFill>
                  <a:schemeClr val="tx1"/>
                </a:solidFill>
                <a:latin typeface="+mn-lt"/>
                <a:ea typeface="+mn-ea"/>
              </a:defRPr>
            </a:lvl4pPr>
            <a:lvl5pPr marL="2057400" indent="-228600" algn="l" rtl="0" eaLnBrk="1" fontAlgn="base" hangingPunct="1">
              <a:spcBef>
                <a:spcPct val="20000"/>
              </a:spcBef>
              <a:spcAft>
                <a:spcPct val="0"/>
              </a:spcAft>
              <a:buChar char="»"/>
              <a:defRPr kumimoji="1" sz="1800" b="1">
                <a:solidFill>
                  <a:schemeClr val="tx1"/>
                </a:solidFill>
                <a:latin typeface="+mn-lt"/>
                <a:ea typeface="+mn-ea"/>
              </a:defRPr>
            </a:lvl5pPr>
            <a:lvl6pPr marL="2514600" indent="-228600" algn="l" rtl="0" eaLnBrk="1" fontAlgn="base" hangingPunct="1">
              <a:spcBef>
                <a:spcPct val="20000"/>
              </a:spcBef>
              <a:spcAft>
                <a:spcPct val="0"/>
              </a:spcAft>
              <a:buChar char="»"/>
              <a:defRPr kumimoji="1" sz="2400" b="1">
                <a:solidFill>
                  <a:schemeClr val="tx1"/>
                </a:solidFill>
                <a:latin typeface="+mn-lt"/>
                <a:ea typeface="+mn-ea"/>
              </a:defRPr>
            </a:lvl6pPr>
            <a:lvl7pPr marL="2971800" indent="-228600" algn="l" rtl="0" eaLnBrk="1" fontAlgn="base" hangingPunct="1">
              <a:spcBef>
                <a:spcPct val="20000"/>
              </a:spcBef>
              <a:spcAft>
                <a:spcPct val="0"/>
              </a:spcAft>
              <a:buChar char="»"/>
              <a:defRPr kumimoji="1" sz="2400" b="1">
                <a:solidFill>
                  <a:schemeClr val="tx1"/>
                </a:solidFill>
                <a:latin typeface="+mn-lt"/>
                <a:ea typeface="+mn-ea"/>
              </a:defRPr>
            </a:lvl7pPr>
            <a:lvl8pPr marL="3429000" indent="-228600" algn="l" rtl="0" eaLnBrk="1" fontAlgn="base" hangingPunct="1">
              <a:spcBef>
                <a:spcPct val="20000"/>
              </a:spcBef>
              <a:spcAft>
                <a:spcPct val="0"/>
              </a:spcAft>
              <a:buChar char="»"/>
              <a:defRPr kumimoji="1" sz="2400" b="1">
                <a:solidFill>
                  <a:schemeClr val="tx1"/>
                </a:solidFill>
                <a:latin typeface="+mn-lt"/>
                <a:ea typeface="+mn-ea"/>
              </a:defRPr>
            </a:lvl8pPr>
            <a:lvl9pPr marL="3886200" indent="-228600" algn="l" rtl="0" eaLnBrk="1" fontAlgn="base" hangingPunct="1">
              <a:spcBef>
                <a:spcPct val="20000"/>
              </a:spcBef>
              <a:spcAft>
                <a:spcPct val="0"/>
              </a:spcAft>
              <a:buChar char="»"/>
              <a:defRPr kumimoji="1" sz="2400" b="1">
                <a:solidFill>
                  <a:schemeClr val="tx1"/>
                </a:solidFill>
                <a:latin typeface="+mn-lt"/>
                <a:ea typeface="+mn-ea"/>
              </a:defRPr>
            </a:lvl9pPr>
          </a:lstStyle>
          <a:p>
            <a:pPr marL="0" indent="0">
              <a:buNone/>
            </a:pPr>
            <a:r>
              <a:rPr lang="en-US" altLang="zh-TW" sz="2000" b="0" kern="0" dirty="0" smtClean="0"/>
              <a:t> </a:t>
            </a:r>
            <a:r>
              <a:rPr lang="en-US" altLang="zh-TW" sz="2000" kern="0" dirty="0" smtClean="0"/>
              <a:t>In case of C</a:t>
            </a:r>
            <a:r>
              <a:rPr lang="en-US" altLang="zh-TW" sz="2000" kern="0" baseline="-25000" dirty="0"/>
              <a:t>4</a:t>
            </a:r>
            <a:r>
              <a:rPr lang="en-US" altLang="zh-TW" sz="2000" kern="0" dirty="0" smtClean="0"/>
              <a:t> failure</a:t>
            </a:r>
            <a:endParaRPr lang="zh-TW" altLang="en-US" sz="2000" kern="0" dirty="0"/>
          </a:p>
        </p:txBody>
      </p:sp>
      <p:cxnSp>
        <p:nvCxnSpPr>
          <p:cNvPr id="8" name="肘形接點 7"/>
          <p:cNvCxnSpPr>
            <a:stCxn id="38" idx="3"/>
          </p:cNvCxnSpPr>
          <p:nvPr/>
        </p:nvCxnSpPr>
        <p:spPr bwMode="auto">
          <a:xfrm>
            <a:off x="2518007" y="2745718"/>
            <a:ext cx="12700" cy="823044"/>
          </a:xfrm>
          <a:prstGeom prst="bentConnector4">
            <a:avLst>
              <a:gd name="adj1" fmla="val 10956520"/>
              <a:gd name="adj2" fmla="val 101311"/>
            </a:avLst>
          </a:prstGeom>
          <a:ln>
            <a:headEnd type="none" w="med" len="med"/>
            <a:tailEnd type="triangle"/>
          </a:ln>
        </p:spPr>
        <p:style>
          <a:lnRef idx="2">
            <a:schemeClr val="accent1"/>
          </a:lnRef>
          <a:fillRef idx="0">
            <a:schemeClr val="accent1"/>
          </a:fillRef>
          <a:effectRef idx="1">
            <a:schemeClr val="accent1"/>
          </a:effectRef>
          <a:fontRef idx="minor">
            <a:schemeClr val="tx1"/>
          </a:fontRef>
        </p:style>
      </p:cxnSp>
      <p:cxnSp>
        <p:nvCxnSpPr>
          <p:cNvPr id="66" name="肘形接點 65"/>
          <p:cNvCxnSpPr>
            <a:stCxn id="33" idx="3"/>
          </p:cNvCxnSpPr>
          <p:nvPr/>
        </p:nvCxnSpPr>
        <p:spPr bwMode="auto">
          <a:xfrm flipH="1" flipV="1">
            <a:off x="2518007" y="4103774"/>
            <a:ext cx="6086" cy="864096"/>
          </a:xfrm>
          <a:prstGeom prst="bentConnector4">
            <a:avLst>
              <a:gd name="adj1" fmla="val -22863589"/>
              <a:gd name="adj2" fmla="val 100024"/>
            </a:avLst>
          </a:prstGeom>
          <a:ln>
            <a:solidFill>
              <a:srgbClr val="FF0000"/>
            </a:solidFill>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89" name="直線接點 88"/>
          <p:cNvCxnSpPr/>
          <p:nvPr/>
        </p:nvCxnSpPr>
        <p:spPr bwMode="auto">
          <a:xfrm>
            <a:off x="1454927" y="1346610"/>
            <a:ext cx="1063080" cy="576064"/>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
        <p:nvSpPr>
          <p:cNvPr id="90" name="文字方塊 89"/>
          <p:cNvSpPr txBox="1"/>
          <p:nvPr/>
        </p:nvSpPr>
        <p:spPr>
          <a:xfrm>
            <a:off x="3923928" y="2698413"/>
            <a:ext cx="4129657" cy="369332"/>
          </a:xfrm>
          <a:prstGeom prst="rect">
            <a:avLst/>
          </a:prstGeom>
          <a:noFill/>
        </p:spPr>
        <p:txBody>
          <a:bodyPr wrap="none" rtlCol="0">
            <a:spAutoFit/>
          </a:bodyPr>
          <a:lstStyle/>
          <a:p>
            <a:r>
              <a:rPr lang="en-US" altLang="zh-TW" dirty="0" smtClean="0"/>
              <a:t>1. </a:t>
            </a:r>
            <a:r>
              <a:rPr lang="en-US" altLang="zh-TW" b="1" dirty="0" smtClean="0"/>
              <a:t>C3 sends failure notification of C</a:t>
            </a:r>
            <a:r>
              <a:rPr lang="en-US" altLang="zh-TW" b="1" baseline="-25000" dirty="0"/>
              <a:t>4</a:t>
            </a:r>
            <a:endParaRPr lang="zh-TW" altLang="en-US" b="1" dirty="0"/>
          </a:p>
        </p:txBody>
      </p:sp>
      <p:sp>
        <p:nvSpPr>
          <p:cNvPr id="92" name="矩形 91"/>
          <p:cNvSpPr/>
          <p:nvPr/>
        </p:nvSpPr>
        <p:spPr>
          <a:xfrm>
            <a:off x="3923928" y="4015306"/>
            <a:ext cx="4129657" cy="369332"/>
          </a:xfrm>
          <a:prstGeom prst="rect">
            <a:avLst/>
          </a:prstGeom>
        </p:spPr>
        <p:txBody>
          <a:bodyPr wrap="none">
            <a:spAutoFit/>
          </a:bodyPr>
          <a:lstStyle/>
          <a:p>
            <a:r>
              <a:rPr lang="en-US" altLang="zh-TW" dirty="0"/>
              <a:t>1</a:t>
            </a:r>
            <a:r>
              <a:rPr lang="en-US" altLang="zh-TW" dirty="0" smtClean="0"/>
              <a:t>. </a:t>
            </a:r>
            <a:r>
              <a:rPr lang="en-US" altLang="zh-TW" b="1" dirty="0" smtClean="0"/>
              <a:t>C1</a:t>
            </a:r>
            <a:r>
              <a:rPr lang="en-US" altLang="zh-TW" dirty="0" smtClean="0"/>
              <a:t> </a:t>
            </a:r>
            <a:r>
              <a:rPr lang="en-US" altLang="zh-TW" b="1" dirty="0" smtClean="0"/>
              <a:t>sends </a:t>
            </a:r>
            <a:r>
              <a:rPr lang="en-US" altLang="zh-TW" b="1" dirty="0"/>
              <a:t>failure notification of C</a:t>
            </a:r>
            <a:r>
              <a:rPr lang="en-US" altLang="zh-TW" b="1" baseline="-25000" dirty="0"/>
              <a:t>4</a:t>
            </a:r>
            <a:endParaRPr lang="zh-TW" altLang="en-US" b="1" dirty="0"/>
          </a:p>
        </p:txBody>
      </p:sp>
      <p:sp>
        <p:nvSpPr>
          <p:cNvPr id="94" name="矩形 93"/>
          <p:cNvSpPr/>
          <p:nvPr/>
        </p:nvSpPr>
        <p:spPr>
          <a:xfrm>
            <a:off x="3923928" y="5157308"/>
            <a:ext cx="4480714" cy="369332"/>
          </a:xfrm>
          <a:prstGeom prst="rect">
            <a:avLst/>
          </a:prstGeom>
        </p:spPr>
        <p:txBody>
          <a:bodyPr wrap="none">
            <a:spAutoFit/>
          </a:bodyPr>
          <a:lstStyle/>
          <a:p>
            <a:r>
              <a:rPr lang="en-US" altLang="zh-TW" dirty="0" smtClean="0"/>
              <a:t>2. </a:t>
            </a:r>
            <a:r>
              <a:rPr lang="en-US" altLang="zh-TW" b="1" dirty="0" smtClean="0"/>
              <a:t>Exceed two failure notification of C4 </a:t>
            </a:r>
            <a:endParaRPr lang="zh-TW" altLang="en-US" b="1" dirty="0"/>
          </a:p>
        </p:txBody>
      </p:sp>
      <p:sp>
        <p:nvSpPr>
          <p:cNvPr id="95" name="矩形 94"/>
          <p:cNvSpPr/>
          <p:nvPr/>
        </p:nvSpPr>
        <p:spPr>
          <a:xfrm>
            <a:off x="3923928" y="5929978"/>
            <a:ext cx="3442033" cy="369332"/>
          </a:xfrm>
          <a:prstGeom prst="rect">
            <a:avLst/>
          </a:prstGeom>
        </p:spPr>
        <p:txBody>
          <a:bodyPr wrap="none">
            <a:spAutoFit/>
          </a:bodyPr>
          <a:lstStyle/>
          <a:p>
            <a:r>
              <a:rPr lang="en-US" altLang="zh-TW" dirty="0"/>
              <a:t>3</a:t>
            </a:r>
            <a:r>
              <a:rPr lang="en-US" altLang="zh-TW" dirty="0" smtClean="0"/>
              <a:t>. </a:t>
            </a:r>
            <a:r>
              <a:rPr lang="en-US" altLang="zh-TW" b="1" dirty="0" smtClean="0"/>
              <a:t>Trigger recovery procedure</a:t>
            </a:r>
            <a:endParaRPr lang="zh-TW" altLang="en-US" b="1" dirty="0"/>
          </a:p>
        </p:txBody>
      </p:sp>
      <p:cxnSp>
        <p:nvCxnSpPr>
          <p:cNvPr id="97" name="直線單箭頭接點 96"/>
          <p:cNvCxnSpPr/>
          <p:nvPr/>
        </p:nvCxnSpPr>
        <p:spPr bwMode="auto">
          <a:xfrm>
            <a:off x="5310700" y="1821792"/>
            <a:ext cx="0" cy="796890"/>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98" name="直線單箭頭接點 97"/>
          <p:cNvCxnSpPr/>
          <p:nvPr/>
        </p:nvCxnSpPr>
        <p:spPr bwMode="auto">
          <a:xfrm>
            <a:off x="5302486" y="3033750"/>
            <a:ext cx="0" cy="796890"/>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99" name="直線單箭頭接點 98"/>
          <p:cNvCxnSpPr/>
          <p:nvPr/>
        </p:nvCxnSpPr>
        <p:spPr bwMode="auto">
          <a:xfrm>
            <a:off x="5318914" y="4398349"/>
            <a:ext cx="0" cy="673186"/>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01" name="直線單箭頭接點 100"/>
          <p:cNvCxnSpPr/>
          <p:nvPr/>
        </p:nvCxnSpPr>
        <p:spPr bwMode="auto">
          <a:xfrm>
            <a:off x="5282608" y="5484049"/>
            <a:ext cx="16428" cy="488520"/>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481423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Failure Recovery</a:t>
            </a:r>
          </a:p>
        </p:txBody>
      </p:sp>
      <p:sp>
        <p:nvSpPr>
          <p:cNvPr id="3" name="內容版面配置區 2"/>
          <p:cNvSpPr>
            <a:spLocks noGrp="1"/>
          </p:cNvSpPr>
          <p:nvPr>
            <p:ph idx="1"/>
          </p:nvPr>
        </p:nvSpPr>
        <p:spPr/>
        <p:txBody>
          <a:bodyPr>
            <a:normAutofit/>
          </a:bodyPr>
          <a:lstStyle/>
          <a:p>
            <a:r>
              <a:rPr lang="en-US" altLang="zh-TW" dirty="0" smtClean="0"/>
              <a:t>Proposed failure recovery mechanism</a:t>
            </a:r>
          </a:p>
          <a:p>
            <a:pPr lvl="1"/>
            <a:r>
              <a:rPr lang="en-US" altLang="zh-TW" b="0" dirty="0" smtClean="0"/>
              <a:t>When detecting a failure, we need to compute the recovery plan to </a:t>
            </a:r>
            <a:r>
              <a:rPr lang="en-US" altLang="zh-TW" b="0" dirty="0" smtClean="0">
                <a:solidFill>
                  <a:srgbClr val="FF0000"/>
                </a:solidFill>
              </a:rPr>
              <a:t>reassign switches </a:t>
            </a:r>
            <a:r>
              <a:rPr lang="en-US" altLang="zh-TW" b="0" dirty="0" smtClean="0"/>
              <a:t>that are managed by the failed controller.</a:t>
            </a:r>
          </a:p>
          <a:p>
            <a:pPr lvl="1"/>
            <a:r>
              <a:rPr lang="en-US" altLang="zh-TW" b="0" dirty="0" smtClean="0"/>
              <a:t>Consider switch-controller </a:t>
            </a:r>
            <a:r>
              <a:rPr lang="en-US" altLang="zh-TW" b="0" dirty="0" smtClean="0">
                <a:solidFill>
                  <a:srgbClr val="FF0000"/>
                </a:solidFill>
              </a:rPr>
              <a:t>delay</a:t>
            </a:r>
            <a:r>
              <a:rPr lang="en-US" altLang="zh-TW" b="0" dirty="0" smtClean="0"/>
              <a:t> (to reduce controller’s flow setup time).</a:t>
            </a:r>
          </a:p>
          <a:p>
            <a:pPr lvl="1"/>
            <a:r>
              <a:rPr lang="en-US" altLang="zh-TW" b="0" dirty="0" smtClean="0"/>
              <a:t>Consider controller </a:t>
            </a:r>
            <a:r>
              <a:rPr lang="en-US" altLang="zh-TW" b="0" dirty="0" smtClean="0">
                <a:solidFill>
                  <a:srgbClr val="FF0000"/>
                </a:solidFill>
              </a:rPr>
              <a:t>load balancing</a:t>
            </a:r>
            <a:r>
              <a:rPr lang="en-US" altLang="zh-TW" b="0" dirty="0" smtClean="0"/>
              <a:t>.</a:t>
            </a:r>
          </a:p>
          <a:p>
            <a:pPr lvl="1"/>
            <a:r>
              <a:rPr lang="en-US" altLang="zh-TW" b="0" dirty="0" smtClean="0"/>
              <a:t>Using reactive recovery strategy to </a:t>
            </a:r>
            <a:r>
              <a:rPr lang="en-US" altLang="zh-TW" b="0" dirty="0" smtClean="0">
                <a:solidFill>
                  <a:srgbClr val="FF0000"/>
                </a:solidFill>
              </a:rPr>
              <a:t>prevent out-of-date</a:t>
            </a:r>
            <a:r>
              <a:rPr lang="en-US" altLang="zh-TW" b="0" dirty="0" smtClean="0"/>
              <a:t> recovery plan of risk and save </a:t>
            </a:r>
            <a:r>
              <a:rPr lang="en-US" altLang="zh-TW" b="0" dirty="0" err="1" smtClean="0"/>
              <a:t>cpu</a:t>
            </a:r>
            <a:r>
              <a:rPr lang="en-US" altLang="zh-TW" b="0" dirty="0" smtClean="0"/>
              <a:t> resource.</a:t>
            </a:r>
          </a:p>
          <a:p>
            <a:pPr marL="457200" lvl="1" indent="0">
              <a:buNone/>
            </a:pPr>
            <a:endParaRPr lang="en-US" altLang="zh-TW" b="0" dirty="0"/>
          </a:p>
          <a:p>
            <a:endParaRPr lang="zh-TW" altLang="en-US" dirty="0"/>
          </a:p>
        </p:txBody>
      </p:sp>
      <p:sp>
        <p:nvSpPr>
          <p:cNvPr id="4" name="投影片編號版面配置區 3"/>
          <p:cNvSpPr>
            <a:spLocks noGrp="1"/>
          </p:cNvSpPr>
          <p:nvPr>
            <p:ph type="sldNum" sz="quarter" idx="12"/>
          </p:nvPr>
        </p:nvSpPr>
        <p:spPr/>
        <p:txBody>
          <a:bodyPr/>
          <a:lstStyle/>
          <a:p>
            <a:fld id="{91C1A921-91B6-4B38-BDA4-1A8A9C04905D}" type="slidenum">
              <a:rPr lang="zh-TW" altLang="en-US" smtClean="0"/>
              <a:pPr/>
              <a:t>14</a:t>
            </a:fld>
            <a:endParaRPr lang="zh-TW" altLang="en-US"/>
          </a:p>
        </p:txBody>
      </p:sp>
    </p:spTree>
    <p:extLst>
      <p:ext uri="{BB962C8B-B14F-4D97-AF65-F5344CB8AC3E}">
        <p14:creationId xmlns:p14="http://schemas.microsoft.com/office/powerpoint/2010/main" val="345607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Failure Recovery</a:t>
            </a:r>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p:txBody>
              <a:bodyPr>
                <a:normAutofit/>
              </a:bodyPr>
              <a:lstStyle/>
              <a:p>
                <a:r>
                  <a:rPr lang="en-US" altLang="zh-TW" dirty="0" smtClean="0"/>
                  <a:t>Problem statement</a:t>
                </a:r>
              </a:p>
              <a:p>
                <a:endParaRPr lang="en-US" altLang="zh-TW" dirty="0" smtClean="0"/>
              </a:p>
              <a:p>
                <a:pPr marL="457200" lvl="1" indent="0">
                  <a:buNone/>
                </a:pPr>
                <a:r>
                  <a:rPr lang="en-US" altLang="zh-TW" b="0" dirty="0" smtClean="0"/>
                  <a:t>Assume number of </a:t>
                </a:r>
                <a:r>
                  <a:rPr lang="en-US" altLang="zh-TW" b="0" dirty="0" smtClean="0"/>
                  <a:t>lived controllers </a:t>
                </a:r>
                <a:r>
                  <a:rPr lang="en-US" altLang="zh-TW" b="0" dirty="0" smtClean="0"/>
                  <a:t>are </a:t>
                </a:r>
                <a:r>
                  <a:rPr lang="en-US" altLang="zh-TW" b="0" dirty="0" smtClean="0"/>
                  <a:t>n </a:t>
                </a:r>
                <a:r>
                  <a:rPr lang="en-US" altLang="zh-TW" b="0" dirty="0" smtClean="0"/>
                  <a:t>and number of switches are m. it will have </a:t>
                </a:r>
                <a14:m>
                  <m:oMath xmlns:m="http://schemas.openxmlformats.org/officeDocument/2006/math">
                    <m:sSup>
                      <m:sSupPr>
                        <m:ctrlPr>
                          <a:rPr lang="en-US" altLang="zh-TW" b="0" i="1" smtClean="0">
                            <a:solidFill>
                              <a:srgbClr val="FF0000"/>
                            </a:solidFill>
                            <a:latin typeface="Cambria Math" panose="02040503050406030204" pitchFamily="18" charset="0"/>
                          </a:rPr>
                        </m:ctrlPr>
                      </m:sSupPr>
                      <m:e>
                        <m:r>
                          <a:rPr lang="en-US" altLang="zh-TW" b="0" i="1" smtClean="0">
                            <a:solidFill>
                              <a:srgbClr val="FF0000"/>
                            </a:solidFill>
                            <a:latin typeface="Cambria Math" panose="02040503050406030204" pitchFamily="18" charset="0"/>
                          </a:rPr>
                          <m:t>𝑛</m:t>
                        </m:r>
                      </m:e>
                      <m:sup>
                        <m:r>
                          <a:rPr lang="en-US" altLang="zh-TW" b="0" i="1" smtClean="0">
                            <a:solidFill>
                              <a:srgbClr val="FF0000"/>
                            </a:solidFill>
                            <a:latin typeface="Cambria Math" panose="02040503050406030204" pitchFamily="18" charset="0"/>
                          </a:rPr>
                          <m:t>𝑚</m:t>
                        </m:r>
                      </m:sup>
                    </m:sSup>
                  </m:oMath>
                </a14:m>
                <a:r>
                  <a:rPr lang="zh-TW" altLang="en-US" b="0" dirty="0" smtClean="0"/>
                  <a:t> </a:t>
                </a:r>
                <a:r>
                  <a:rPr lang="en-US" altLang="zh-TW" b="0" dirty="0" smtClean="0"/>
                  <a:t>solutions for switch-controller mapping.</a:t>
                </a:r>
              </a:p>
              <a:p>
                <a:pPr marL="457200" lvl="1" indent="0">
                  <a:buNone/>
                </a:pPr>
                <a:endParaRPr lang="en-US" altLang="zh-TW" b="0" dirty="0"/>
              </a:p>
              <a:p>
                <a:pPr marL="457200" lvl="1" indent="0">
                  <a:buNone/>
                </a:pPr>
                <a:endParaRPr lang="en-US" altLang="zh-TW" b="0" dirty="0"/>
              </a:p>
              <a:p>
                <a:pPr lvl="1">
                  <a:buFont typeface="Wingdings" panose="05000000000000000000" pitchFamily="2" charset="2"/>
                  <a:buChar char="u"/>
                </a:pPr>
                <a:r>
                  <a:rPr lang="en-US" altLang="zh-TW" b="0" dirty="0"/>
                  <a:t> </a:t>
                </a:r>
                <a:r>
                  <a:rPr lang="en-US" altLang="zh-TW" b="0" dirty="0" smtClean="0"/>
                  <a:t>It is an </a:t>
                </a:r>
                <a:r>
                  <a:rPr lang="en-US" altLang="zh-TW" b="0" dirty="0" smtClean="0">
                    <a:solidFill>
                      <a:srgbClr val="FF0000"/>
                    </a:solidFill>
                  </a:rPr>
                  <a:t>NP</a:t>
                </a:r>
                <a:r>
                  <a:rPr lang="en-US" altLang="zh-TW" b="0" dirty="0" smtClean="0"/>
                  <a:t> problem.</a:t>
                </a:r>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l="-1370" t="-1524" r="-837"/>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91C1A921-91B6-4B38-BDA4-1A8A9C04905D}" type="slidenum">
              <a:rPr lang="zh-TW" altLang="en-US" smtClean="0"/>
              <a:pPr/>
              <a:t>15</a:t>
            </a:fld>
            <a:endParaRPr lang="zh-TW" altLang="en-US"/>
          </a:p>
        </p:txBody>
      </p:sp>
    </p:spTree>
    <p:extLst>
      <p:ext uri="{BB962C8B-B14F-4D97-AF65-F5344CB8AC3E}">
        <p14:creationId xmlns:p14="http://schemas.microsoft.com/office/powerpoint/2010/main" val="3252369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Failure Recovery</a:t>
            </a:r>
          </a:p>
        </p:txBody>
      </p:sp>
      <p:sp>
        <p:nvSpPr>
          <p:cNvPr id="3" name="內容版面配置區 2"/>
          <p:cNvSpPr>
            <a:spLocks noGrp="1"/>
          </p:cNvSpPr>
          <p:nvPr>
            <p:ph idx="1"/>
          </p:nvPr>
        </p:nvSpPr>
        <p:spPr/>
        <p:txBody>
          <a:bodyPr>
            <a:normAutofit lnSpcReduction="10000"/>
          </a:bodyPr>
          <a:lstStyle/>
          <a:p>
            <a:r>
              <a:rPr lang="en-US" altLang="zh-TW" b="0" dirty="0" smtClean="0"/>
              <a:t>Simulated annealing (SA) algorithm </a:t>
            </a:r>
            <a:r>
              <a:rPr lang="en-US" altLang="zh-TW" b="0" dirty="0" smtClean="0">
                <a:solidFill>
                  <a:srgbClr val="FF0000"/>
                </a:solidFill>
              </a:rPr>
              <a:t>properties</a:t>
            </a:r>
            <a:r>
              <a:rPr lang="en-US" altLang="zh-TW" b="0" dirty="0"/>
              <a:t> </a:t>
            </a:r>
            <a:r>
              <a:rPr lang="en-US" altLang="zh-TW" b="0" dirty="0" smtClean="0"/>
              <a:t>[12]</a:t>
            </a:r>
          </a:p>
          <a:p>
            <a:pPr marL="0" indent="0">
              <a:buNone/>
            </a:pPr>
            <a:endParaRPr lang="en-US" altLang="zh-TW" b="0" dirty="0" smtClean="0"/>
          </a:p>
          <a:p>
            <a:pPr lvl="1"/>
            <a:r>
              <a:rPr lang="en-US" altLang="zh-TW" sz="2500" b="0" dirty="0" smtClean="0"/>
              <a:t>A kind of </a:t>
            </a:r>
            <a:r>
              <a:rPr lang="en-US" altLang="zh-TW" sz="2500" b="0" dirty="0" smtClean="0">
                <a:solidFill>
                  <a:srgbClr val="FF0000"/>
                </a:solidFill>
              </a:rPr>
              <a:t>single solution-based </a:t>
            </a:r>
            <a:r>
              <a:rPr lang="en-US" altLang="zh-TW" sz="2500" b="0" dirty="0" smtClean="0"/>
              <a:t>metaheuristic algorithm to find near optimal solution.</a:t>
            </a:r>
          </a:p>
          <a:p>
            <a:pPr lvl="1"/>
            <a:r>
              <a:rPr lang="en-US" altLang="zh-TW" sz="2500" b="0" dirty="0" smtClean="0"/>
              <a:t>Single solution-based metaheuristic algorithm will </a:t>
            </a:r>
            <a:r>
              <a:rPr lang="en-US" altLang="zh-TW" sz="2500" b="0" dirty="0" smtClean="0">
                <a:solidFill>
                  <a:srgbClr val="FF0000"/>
                </a:solidFill>
              </a:rPr>
              <a:t>take less time</a:t>
            </a:r>
            <a:r>
              <a:rPr lang="en-US" altLang="zh-TW" sz="2500" b="0" dirty="0" smtClean="0"/>
              <a:t> to compute the result than population-based algorithm (like genetic algorithm).</a:t>
            </a:r>
          </a:p>
          <a:p>
            <a:pPr lvl="1"/>
            <a:r>
              <a:rPr lang="en-US" altLang="zh-TW" sz="2500" b="0" dirty="0" smtClean="0"/>
              <a:t>Using a probabilistic technique</a:t>
            </a:r>
            <a:r>
              <a:rPr lang="zh-TW" altLang="en-US" sz="2500" b="0" dirty="0" smtClean="0"/>
              <a:t> </a:t>
            </a:r>
            <a:r>
              <a:rPr lang="en-US" altLang="zh-TW" sz="2500" b="0" dirty="0" smtClean="0"/>
              <a:t>to try to find </a:t>
            </a:r>
            <a:r>
              <a:rPr lang="en-US" altLang="zh-TW" sz="2500" b="0" dirty="0" smtClean="0">
                <a:solidFill>
                  <a:srgbClr val="FF0000"/>
                </a:solidFill>
              </a:rPr>
              <a:t>global optimal solution.</a:t>
            </a:r>
          </a:p>
          <a:p>
            <a:pPr lvl="1"/>
            <a:endParaRPr lang="en-US" altLang="zh-TW" b="0" dirty="0" smtClean="0"/>
          </a:p>
        </p:txBody>
      </p:sp>
      <p:sp>
        <p:nvSpPr>
          <p:cNvPr id="4" name="投影片編號版面配置區 3"/>
          <p:cNvSpPr>
            <a:spLocks noGrp="1"/>
          </p:cNvSpPr>
          <p:nvPr>
            <p:ph type="sldNum" sz="quarter" idx="12"/>
          </p:nvPr>
        </p:nvSpPr>
        <p:spPr/>
        <p:txBody>
          <a:bodyPr/>
          <a:lstStyle/>
          <a:p>
            <a:fld id="{91C1A921-91B6-4B38-BDA4-1A8A9C04905D}" type="slidenum">
              <a:rPr lang="zh-TW" altLang="en-US" smtClean="0"/>
              <a:pPr/>
              <a:t>16</a:t>
            </a:fld>
            <a:endParaRPr lang="zh-TW" altLang="en-US"/>
          </a:p>
        </p:txBody>
      </p:sp>
    </p:spTree>
    <p:extLst>
      <p:ext uri="{BB962C8B-B14F-4D97-AF65-F5344CB8AC3E}">
        <p14:creationId xmlns:p14="http://schemas.microsoft.com/office/powerpoint/2010/main" val="3860922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dirty="0"/>
              <a:t>Failure Recovery</a:t>
            </a:r>
            <a:endParaRPr lang="zh-TW" altLang="en-US" sz="3200" dirty="0"/>
          </a:p>
        </p:txBody>
      </p:sp>
      <p:sp>
        <p:nvSpPr>
          <p:cNvPr id="4" name="投影片編號版面配置區 3"/>
          <p:cNvSpPr>
            <a:spLocks noGrp="1"/>
          </p:cNvSpPr>
          <p:nvPr>
            <p:ph type="sldNum" sz="quarter" idx="12"/>
          </p:nvPr>
        </p:nvSpPr>
        <p:spPr/>
        <p:txBody>
          <a:bodyPr/>
          <a:lstStyle/>
          <a:p>
            <a:fld id="{91C1A921-91B6-4B38-BDA4-1A8A9C04905D}" type="slidenum">
              <a:rPr lang="zh-TW" altLang="en-US" smtClean="0"/>
              <a:pPr/>
              <a:t>17</a:t>
            </a:fld>
            <a:endParaRPr lang="zh-TW" altLang="en-US"/>
          </a:p>
        </p:txBody>
      </p:sp>
      <p:sp>
        <p:nvSpPr>
          <p:cNvPr id="6" name="文字方塊 5"/>
          <p:cNvSpPr txBox="1"/>
          <p:nvPr/>
        </p:nvSpPr>
        <p:spPr>
          <a:xfrm>
            <a:off x="4114800" y="2990850"/>
            <a:ext cx="65" cy="276999"/>
          </a:xfrm>
          <a:prstGeom prst="rect">
            <a:avLst/>
          </a:prstGeom>
          <a:noFill/>
        </p:spPr>
        <p:txBody>
          <a:bodyPr wrap="none" lIns="0" tIns="0" rIns="0" bIns="0" rtlCol="0">
            <a:spAutoFit/>
          </a:bodyPr>
          <a:lstStyle/>
          <a:p>
            <a:endParaRPr lang="zh-TW" altLang="en-US" dirty="0"/>
          </a:p>
        </p:txBody>
      </p:sp>
      <p:graphicFrame>
        <p:nvGraphicFramePr>
          <p:cNvPr id="7" name="物件 6"/>
          <p:cNvGraphicFramePr>
            <a:graphicFrameLocks noChangeAspect="1"/>
          </p:cNvGraphicFramePr>
          <p:nvPr>
            <p:extLst>
              <p:ext uri="{D42A27DB-BD31-4B8C-83A1-F6EECF244321}">
                <p14:modId xmlns:p14="http://schemas.microsoft.com/office/powerpoint/2010/main" val="96958717"/>
              </p:ext>
            </p:extLst>
          </p:nvPr>
        </p:nvGraphicFramePr>
        <p:xfrm>
          <a:off x="827584" y="1300014"/>
          <a:ext cx="7056784" cy="5297636"/>
        </p:xfrm>
        <a:graphic>
          <a:graphicData uri="http://schemas.openxmlformats.org/presentationml/2006/ole">
            <mc:AlternateContent xmlns:mc="http://schemas.openxmlformats.org/markup-compatibility/2006">
              <mc:Choice xmlns:v="urn:schemas-microsoft-com:vml" Requires="v">
                <p:oleObj spid="_x0000_s17486" name="Visio" r:id="rId4" imgW="26248548" imgH="24787890" progId="Visio.Drawing.15">
                  <p:embed/>
                </p:oleObj>
              </mc:Choice>
              <mc:Fallback>
                <p:oleObj name="Visio" r:id="rId4" imgW="26248548" imgH="24787890" progId="Visio.Drawing.15">
                  <p:embed/>
                  <p:pic>
                    <p:nvPicPr>
                      <p:cNvPr id="0" name=""/>
                      <p:cNvPicPr/>
                      <p:nvPr/>
                    </p:nvPicPr>
                    <p:blipFill>
                      <a:blip r:embed="rId5"/>
                      <a:stretch>
                        <a:fillRect/>
                      </a:stretch>
                    </p:blipFill>
                    <p:spPr>
                      <a:xfrm>
                        <a:off x="827584" y="1300014"/>
                        <a:ext cx="7056784" cy="5297636"/>
                      </a:xfrm>
                      <a:prstGeom prst="rect">
                        <a:avLst/>
                      </a:prstGeom>
                    </p:spPr>
                  </p:pic>
                </p:oleObj>
              </mc:Fallback>
            </mc:AlternateContent>
          </a:graphicData>
        </a:graphic>
      </p:graphicFrame>
    </p:spTree>
    <p:extLst>
      <p:ext uri="{BB962C8B-B14F-4D97-AF65-F5344CB8AC3E}">
        <p14:creationId xmlns:p14="http://schemas.microsoft.com/office/powerpoint/2010/main" val="15357147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Failure Recovery</a:t>
            </a:r>
            <a:endParaRPr lang="zh-TW" altLang="en-US" dirty="0"/>
          </a:p>
        </p:txBody>
      </p:sp>
      <p:sp>
        <p:nvSpPr>
          <p:cNvPr id="3" name="內容版面配置區 2"/>
          <p:cNvSpPr>
            <a:spLocks noGrp="1"/>
          </p:cNvSpPr>
          <p:nvPr>
            <p:ph idx="1"/>
          </p:nvPr>
        </p:nvSpPr>
        <p:spPr/>
        <p:txBody>
          <a:bodyPr>
            <a:normAutofit/>
          </a:bodyPr>
          <a:lstStyle/>
          <a:p>
            <a:r>
              <a:rPr lang="en-US" altLang="zh-TW" b="0" dirty="0" smtClean="0"/>
              <a:t>Generate a neighbor solution:</a:t>
            </a:r>
          </a:p>
          <a:p>
            <a:pPr marL="457200" lvl="1" indent="0">
              <a:buNone/>
            </a:pPr>
            <a:endParaRPr lang="en-US" altLang="zh-TW" sz="1600" b="0" dirty="0" smtClean="0"/>
          </a:p>
          <a:p>
            <a:pPr lvl="1"/>
            <a:r>
              <a:rPr lang="en-US" altLang="zh-TW" b="0" dirty="0" smtClean="0"/>
              <a:t>Randomly select two </a:t>
            </a:r>
            <a:r>
              <a:rPr lang="en-US" altLang="zh-TW" b="0" dirty="0" smtClean="0"/>
              <a:t>elements </a:t>
            </a:r>
            <a:r>
              <a:rPr lang="en-US" altLang="zh-TW" b="0" dirty="0" smtClean="0"/>
              <a:t>and exchange them to generate a neighbor solution.</a:t>
            </a:r>
            <a:endParaRPr lang="en-US" altLang="zh-TW" b="0" dirty="0"/>
          </a:p>
          <a:p>
            <a:pPr marL="0" lvl="1" indent="0">
              <a:buNone/>
            </a:pPr>
            <a:endParaRPr lang="zh-TW" altLang="zh-TW" sz="1600" dirty="0"/>
          </a:p>
          <a:p>
            <a:endParaRPr lang="en-US" altLang="zh-TW" b="0" dirty="0" smtClean="0"/>
          </a:p>
          <a:p>
            <a:endParaRPr lang="zh-TW" altLang="en-US" b="0" dirty="0"/>
          </a:p>
        </p:txBody>
      </p:sp>
      <p:sp>
        <p:nvSpPr>
          <p:cNvPr id="4" name="投影片編號版面配置區 3"/>
          <p:cNvSpPr>
            <a:spLocks noGrp="1"/>
          </p:cNvSpPr>
          <p:nvPr>
            <p:ph type="sldNum" sz="quarter" idx="12"/>
          </p:nvPr>
        </p:nvSpPr>
        <p:spPr/>
        <p:txBody>
          <a:bodyPr/>
          <a:lstStyle/>
          <a:p>
            <a:fld id="{91C1A921-91B6-4B38-BDA4-1A8A9C04905D}" type="slidenum">
              <a:rPr lang="zh-TW" altLang="en-US" smtClean="0"/>
              <a:pPr/>
              <a:t>18</a:t>
            </a:fld>
            <a:endParaRPr lang="zh-TW" altLang="en-US"/>
          </a:p>
        </p:txBody>
      </p:sp>
    </p:spTree>
    <p:extLst>
      <p:ext uri="{BB962C8B-B14F-4D97-AF65-F5344CB8AC3E}">
        <p14:creationId xmlns:p14="http://schemas.microsoft.com/office/powerpoint/2010/main" val="7593913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Failure Recovery</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323528" y="1498625"/>
                <a:ext cx="8975402" cy="4402138"/>
              </a:xfrm>
            </p:spPr>
            <p:txBody>
              <a:bodyPr/>
              <a:lstStyle/>
              <a:p>
                <a:r>
                  <a:rPr lang="en-US" altLang="zh-TW" sz="2400" b="0" dirty="0" smtClean="0"/>
                  <a:t>Solution cost :</a:t>
                </a:r>
              </a:p>
              <a:p>
                <a:pPr marL="0" indent="0">
                  <a:buNone/>
                </a:pPr>
                <a:endParaRPr lang="en-US" altLang="zh-TW" sz="2400" b="0" dirty="0" smtClean="0"/>
              </a:p>
              <a:p>
                <a:pPr lvl="1"/>
                <a:r>
                  <a:rPr lang="en-US" altLang="zh-TW" sz="2000" b="0" dirty="0" smtClean="0"/>
                  <a:t>Evaluation function  [10] :</a:t>
                </a:r>
              </a:p>
              <a:p>
                <a:pPr marL="457200" lvl="1" indent="0">
                  <a:buNone/>
                </a:pPr>
                <a:endParaRPr lang="en-US" altLang="zh-TW" sz="2000" b="0" dirty="0" smtClean="0"/>
              </a:p>
              <a:p>
                <a:pPr marL="457200" lvl="1" indent="0">
                  <a:buNone/>
                </a:pPr>
                <a:endParaRPr lang="en-US" altLang="zh-TW" sz="2000" b="0" dirty="0" smtClean="0"/>
              </a:p>
              <a:p>
                <a:pPr marL="457200" lvl="1" indent="0">
                  <a:buNone/>
                </a:pPr>
                <a:r>
                  <a:rPr lang="en-US" altLang="zh-TW" sz="2000" b="0" dirty="0"/>
                  <a:t>	</a:t>
                </a:r>
                <a:r>
                  <a:rPr lang="en-US" altLang="zh-TW" sz="2000" b="0" dirty="0" smtClean="0"/>
                  <a:t>Evaluation(S</a:t>
                </a:r>
                <a:r>
                  <a:rPr lang="en-US" altLang="zh-TW" sz="2000" b="0" i="1" baseline="-25000" dirty="0" smtClean="0"/>
                  <a:t>i</a:t>
                </a:r>
                <a:r>
                  <a:rPr lang="en-US" altLang="zh-TW" sz="2000" b="0" dirty="0"/>
                  <a:t>) = </a:t>
                </a:r>
                <a14:m>
                  <m:oMath xmlns:m="http://schemas.openxmlformats.org/officeDocument/2006/math">
                    <m:f>
                      <m:fPr>
                        <m:ctrlPr>
                          <a:rPr lang="zh-TW" altLang="zh-TW" sz="2000" i="1">
                            <a:latin typeface="Cambria Math" panose="02040503050406030204" pitchFamily="18" charset="0"/>
                          </a:rPr>
                        </m:ctrlPr>
                      </m:fPr>
                      <m:num>
                        <m:r>
                          <m:rPr>
                            <m:sty m:val="p"/>
                          </m:rPr>
                          <a:rPr lang="en-US" altLang="zh-TW" sz="2000">
                            <a:latin typeface="Cambria Math" panose="02040503050406030204" pitchFamily="18" charset="0"/>
                          </a:rPr>
                          <m:t>Delay</m:t>
                        </m:r>
                        <m:r>
                          <a:rPr lang="en-US" altLang="zh-TW" sz="2000" b="0" i="1" baseline="-25000">
                            <a:latin typeface="Cambria Math" panose="02040503050406030204" pitchFamily="18" charset="0"/>
                          </a:rPr>
                          <m:t>𝑖</m:t>
                        </m:r>
                        <m:r>
                          <a:rPr lang="en-US" altLang="zh-TW" sz="2000" i="1">
                            <a:latin typeface="Cambria Math" panose="02040503050406030204" pitchFamily="18" charset="0"/>
                          </a:rPr>
                          <m:t>−</m:t>
                        </m:r>
                        <m:r>
                          <m:rPr>
                            <m:sty m:val="p"/>
                          </m:rPr>
                          <a:rPr lang="en-US" altLang="zh-TW" sz="2000">
                            <a:latin typeface="Cambria Math" panose="02040503050406030204" pitchFamily="18" charset="0"/>
                          </a:rPr>
                          <m:t>Delay</m:t>
                        </m:r>
                        <m:r>
                          <a:rPr lang="en-US" altLang="zh-TW" sz="2000" i="1" baseline="-25000">
                            <a:latin typeface="Cambria Math" panose="02040503050406030204" pitchFamily="18" charset="0"/>
                          </a:rPr>
                          <m:t>𝑙𝑜𝑤</m:t>
                        </m:r>
                        <m:r>
                          <a:rPr lang="en-US" altLang="zh-TW" sz="2000" b="0" i="1" baseline="-25000">
                            <a:latin typeface="Cambria Math" panose="02040503050406030204" pitchFamily="18" charset="0"/>
                          </a:rPr>
                          <m:t>𝑒𝑠𝑡</m:t>
                        </m:r>
                      </m:num>
                      <m:den>
                        <m:r>
                          <m:rPr>
                            <m:sty m:val="p"/>
                          </m:rPr>
                          <a:rPr lang="en-US" altLang="zh-TW" sz="2000">
                            <a:latin typeface="Cambria Math" panose="02040503050406030204" pitchFamily="18" charset="0"/>
                          </a:rPr>
                          <m:t>D</m:t>
                        </m:r>
                        <m:r>
                          <m:rPr>
                            <m:sty m:val="p"/>
                          </m:rPr>
                          <a:rPr lang="en-US" altLang="zh-TW" sz="2000" b="0">
                            <a:latin typeface="Cambria Math" panose="02040503050406030204" pitchFamily="18" charset="0"/>
                          </a:rPr>
                          <m:t>e</m:t>
                        </m:r>
                        <m:r>
                          <m:rPr>
                            <m:sty m:val="p"/>
                          </m:rPr>
                          <a:rPr lang="en-US" altLang="zh-TW" sz="2000">
                            <a:latin typeface="Cambria Math" panose="02040503050406030204" pitchFamily="18" charset="0"/>
                          </a:rPr>
                          <m:t>lay</m:t>
                        </m:r>
                        <m:r>
                          <a:rPr lang="en-US" altLang="zh-TW" sz="2000" i="1" baseline="-25000">
                            <a:latin typeface="Cambria Math" panose="02040503050406030204" pitchFamily="18" charset="0"/>
                          </a:rPr>
                          <m:t>h𝑖𝑔h</m:t>
                        </m:r>
                        <m:r>
                          <a:rPr lang="en-US" altLang="zh-TW" sz="2000" b="0" i="1" baseline="-25000">
                            <a:latin typeface="Cambria Math" panose="02040503050406030204" pitchFamily="18" charset="0"/>
                          </a:rPr>
                          <m:t>𝑒𝑠𝑡</m:t>
                        </m:r>
                        <m:r>
                          <a:rPr lang="en-US" altLang="zh-TW" sz="2000" i="1">
                            <a:latin typeface="Cambria Math" panose="02040503050406030204" pitchFamily="18" charset="0"/>
                          </a:rPr>
                          <m:t>−</m:t>
                        </m:r>
                        <m:r>
                          <m:rPr>
                            <m:sty m:val="p"/>
                          </m:rPr>
                          <a:rPr lang="en-US" altLang="zh-TW" sz="2000">
                            <a:latin typeface="Cambria Math" panose="02040503050406030204" pitchFamily="18" charset="0"/>
                          </a:rPr>
                          <m:t>Delay</m:t>
                        </m:r>
                        <m:r>
                          <a:rPr lang="en-US" altLang="zh-TW" sz="2000" i="1" baseline="-25000">
                            <a:latin typeface="Cambria Math" panose="02040503050406030204" pitchFamily="18" charset="0"/>
                          </a:rPr>
                          <m:t>𝑙𝑜𝑤</m:t>
                        </m:r>
                        <m:r>
                          <a:rPr lang="en-US" altLang="zh-TW" sz="2000" b="0" i="1" baseline="-25000">
                            <a:latin typeface="Cambria Math" panose="02040503050406030204" pitchFamily="18" charset="0"/>
                          </a:rPr>
                          <m:t>𝑒𝑠𝑡</m:t>
                        </m:r>
                      </m:den>
                    </m:f>
                    <m:r>
                      <a:rPr lang="en-US" altLang="zh-TW" sz="2000" i="1">
                        <a:latin typeface="Cambria Math" panose="02040503050406030204" pitchFamily="18" charset="0"/>
                      </a:rPr>
                      <m:t>+</m:t>
                    </m:r>
                    <m:f>
                      <m:fPr>
                        <m:ctrlPr>
                          <a:rPr lang="zh-TW" altLang="zh-TW" sz="2000" i="1">
                            <a:latin typeface="Cambria Math" panose="02040503050406030204" pitchFamily="18" charset="0"/>
                          </a:rPr>
                        </m:ctrlPr>
                      </m:fPr>
                      <m:num>
                        <m:r>
                          <a:rPr lang="en-US" altLang="zh-TW" sz="2000" b="0" i="1">
                            <a:latin typeface="Cambria Math" panose="02040503050406030204" pitchFamily="18" charset="0"/>
                          </a:rPr>
                          <m:t>𝐿𝑜𝑎𝑑</m:t>
                        </m:r>
                        <m:r>
                          <a:rPr lang="en-US" altLang="zh-TW" sz="2000" b="0" i="1" baseline="-25000">
                            <a:latin typeface="Cambria Math" panose="02040503050406030204" pitchFamily="18" charset="0"/>
                          </a:rPr>
                          <m:t>𝑖</m:t>
                        </m:r>
                        <m:r>
                          <a:rPr lang="en-US" altLang="zh-TW" sz="2000" i="1">
                            <a:latin typeface="Cambria Math" panose="02040503050406030204" pitchFamily="18" charset="0"/>
                          </a:rPr>
                          <m:t>−</m:t>
                        </m:r>
                        <m:r>
                          <a:rPr lang="en-US" altLang="zh-TW" sz="2000" b="0" i="1">
                            <a:latin typeface="Cambria Math" panose="02040503050406030204" pitchFamily="18" charset="0"/>
                          </a:rPr>
                          <m:t>𝐿𝑜𝑎𝑑</m:t>
                        </m:r>
                        <m:r>
                          <a:rPr lang="en-US" altLang="zh-TW" sz="2000" i="1" baseline="-25000">
                            <a:latin typeface="Cambria Math" panose="02040503050406030204" pitchFamily="18" charset="0"/>
                          </a:rPr>
                          <m:t>𝑙𝑜𝑤</m:t>
                        </m:r>
                        <m:r>
                          <a:rPr lang="en-US" altLang="zh-TW" sz="2000" b="0" i="1" baseline="-25000">
                            <a:latin typeface="Cambria Math" panose="02040503050406030204" pitchFamily="18" charset="0"/>
                          </a:rPr>
                          <m:t>𝑒𝑠𝑡</m:t>
                        </m:r>
                      </m:num>
                      <m:den>
                        <m:r>
                          <a:rPr lang="en-US" altLang="zh-TW" sz="2000" b="0" i="1">
                            <a:latin typeface="Cambria Math" panose="02040503050406030204" pitchFamily="18" charset="0"/>
                          </a:rPr>
                          <m:t>𝐿𝑜𝑎𝑑</m:t>
                        </m:r>
                        <m:r>
                          <a:rPr lang="en-US" altLang="zh-TW" sz="2000" i="1" baseline="-25000">
                            <a:latin typeface="Cambria Math" panose="02040503050406030204" pitchFamily="18" charset="0"/>
                          </a:rPr>
                          <m:t>h𝑖𝑔h</m:t>
                        </m:r>
                        <m:r>
                          <a:rPr lang="en-US" altLang="zh-TW" sz="2000" b="0" i="1" baseline="-25000">
                            <a:latin typeface="Cambria Math" panose="02040503050406030204" pitchFamily="18" charset="0"/>
                          </a:rPr>
                          <m:t>𝑒𝑠𝑡</m:t>
                        </m:r>
                        <m:r>
                          <a:rPr lang="en-US" altLang="zh-TW" sz="2000" i="1">
                            <a:latin typeface="Cambria Math" panose="02040503050406030204" pitchFamily="18" charset="0"/>
                          </a:rPr>
                          <m:t>−</m:t>
                        </m:r>
                        <m:r>
                          <a:rPr lang="en-US" altLang="zh-TW" sz="2000" b="0" i="1">
                            <a:latin typeface="Cambria Math" panose="02040503050406030204" pitchFamily="18" charset="0"/>
                          </a:rPr>
                          <m:t>𝐿𝑜𝑎𝑑</m:t>
                        </m:r>
                        <m:r>
                          <a:rPr lang="en-US" altLang="zh-TW" sz="2000" i="1" baseline="-25000">
                            <a:latin typeface="Cambria Math" panose="02040503050406030204" pitchFamily="18" charset="0"/>
                          </a:rPr>
                          <m:t>𝑙𝑜𝑤</m:t>
                        </m:r>
                        <m:r>
                          <a:rPr lang="en-US" altLang="zh-TW" sz="2000" b="0" i="1" baseline="-25000">
                            <a:latin typeface="Cambria Math" panose="02040503050406030204" pitchFamily="18" charset="0"/>
                          </a:rPr>
                          <m:t>𝑒𝑠𝑡</m:t>
                        </m:r>
                      </m:den>
                    </m:f>
                  </m:oMath>
                </a14:m>
                <a:endParaRPr lang="en-US" altLang="zh-TW" sz="2000" b="0" dirty="0" smtClean="0"/>
              </a:p>
              <a:p>
                <a:pPr lvl="1"/>
                <a:endParaRPr lang="en-US" altLang="zh-TW" sz="2000" b="0" dirty="0" smtClean="0"/>
              </a:p>
              <a:p>
                <a:pPr marL="457200" lvl="1" indent="0">
                  <a:buNone/>
                </a:pPr>
                <a:endParaRPr lang="en-US" altLang="zh-TW" sz="2000" b="0" dirty="0" smtClean="0"/>
              </a:p>
              <a:p>
                <a:pPr marL="914400" lvl="2" indent="0">
                  <a:buNone/>
                </a:pPr>
                <a:endParaRPr lang="en-US" altLang="zh-TW" sz="2400" b="0"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323528" y="1498625"/>
                <a:ext cx="8975402" cy="4402138"/>
              </a:xfrm>
              <a:blipFill>
                <a:blip r:embed="rId3"/>
                <a:stretch>
                  <a:fillRect l="-883" t="-970"/>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91C1A921-91B6-4B38-BDA4-1A8A9C04905D}" type="slidenum">
              <a:rPr lang="zh-TW" altLang="en-US" smtClean="0"/>
              <a:pPr/>
              <a:t>19</a:t>
            </a:fld>
            <a:endParaRPr lang="zh-TW" altLang="en-US"/>
          </a:p>
        </p:txBody>
      </p:sp>
    </p:spTree>
    <p:extLst>
      <p:ext uri="{BB962C8B-B14F-4D97-AF65-F5344CB8AC3E}">
        <p14:creationId xmlns:p14="http://schemas.microsoft.com/office/powerpoint/2010/main" val="2948728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4" name="內容版面配置區 3"/>
          <p:cNvSpPr>
            <a:spLocks noGrp="1"/>
          </p:cNvSpPr>
          <p:nvPr>
            <p:ph idx="1"/>
          </p:nvPr>
        </p:nvSpPr>
        <p:spPr/>
        <p:txBody>
          <a:bodyPr>
            <a:normAutofit lnSpcReduction="10000"/>
          </a:bodyPr>
          <a:lstStyle/>
          <a:p>
            <a:r>
              <a:rPr lang="en-US" altLang="zh-TW" b="0" dirty="0" smtClean="0"/>
              <a:t>Introduction</a:t>
            </a:r>
          </a:p>
          <a:p>
            <a:r>
              <a:rPr lang="en-US" altLang="zh-TW" b="0" dirty="0" smtClean="0"/>
              <a:t>Related Work</a:t>
            </a:r>
          </a:p>
          <a:p>
            <a:r>
              <a:rPr lang="en-US" altLang="zh-TW" b="0" dirty="0" smtClean="0"/>
              <a:t>Distributed </a:t>
            </a:r>
            <a:r>
              <a:rPr lang="en-US" altLang="zh-TW" b="0" dirty="0"/>
              <a:t>SDN </a:t>
            </a:r>
            <a:r>
              <a:rPr lang="en-US" altLang="zh-TW" b="0" dirty="0" smtClean="0"/>
              <a:t>Architecture</a:t>
            </a:r>
          </a:p>
          <a:p>
            <a:r>
              <a:rPr lang="en-US" altLang="zh-TW" b="0" dirty="0" smtClean="0"/>
              <a:t>Proposed ASAF Mechanism</a:t>
            </a:r>
          </a:p>
          <a:p>
            <a:pPr lvl="1"/>
            <a:r>
              <a:rPr lang="en-US" altLang="zh-TW" b="0" dirty="0" smtClean="0"/>
              <a:t>Failure detection</a:t>
            </a:r>
          </a:p>
          <a:p>
            <a:pPr lvl="1"/>
            <a:r>
              <a:rPr lang="en-US" altLang="zh-TW" b="0" dirty="0" smtClean="0"/>
              <a:t>Failure recovery</a:t>
            </a:r>
          </a:p>
          <a:p>
            <a:r>
              <a:rPr lang="en-US" altLang="zh-TW" b="0" dirty="0" smtClean="0"/>
              <a:t>Experiments</a:t>
            </a:r>
          </a:p>
          <a:p>
            <a:r>
              <a:rPr lang="en-US" altLang="zh-TW" b="0" dirty="0" smtClean="0"/>
              <a:t>Conclusion</a:t>
            </a:r>
          </a:p>
          <a:p>
            <a:r>
              <a:rPr lang="en-US" altLang="zh-TW" b="0" dirty="0" smtClean="0"/>
              <a:t>References</a:t>
            </a:r>
          </a:p>
        </p:txBody>
      </p:sp>
      <p:sp>
        <p:nvSpPr>
          <p:cNvPr id="3" name="投影片編號版面配置區 2"/>
          <p:cNvSpPr>
            <a:spLocks noGrp="1"/>
          </p:cNvSpPr>
          <p:nvPr>
            <p:ph type="sldNum" sz="quarter" idx="12"/>
          </p:nvPr>
        </p:nvSpPr>
        <p:spPr/>
        <p:txBody>
          <a:bodyPr/>
          <a:lstStyle/>
          <a:p>
            <a:fld id="{91C1A921-91B6-4B38-BDA4-1A8A9C04905D}" type="slidenum">
              <a:rPr lang="zh-TW" altLang="en-US" smtClean="0"/>
              <a:pPr/>
              <a:t>2</a:t>
            </a:fld>
            <a:endParaRPr lang="zh-TW" altLang="en-US"/>
          </a:p>
        </p:txBody>
      </p:sp>
    </p:spTree>
    <p:extLst>
      <p:ext uri="{BB962C8B-B14F-4D97-AF65-F5344CB8AC3E}">
        <p14:creationId xmlns:p14="http://schemas.microsoft.com/office/powerpoint/2010/main" val="178909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Failure Recovery</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en-US" altLang="zh-TW" b="0" dirty="0" smtClean="0"/>
                  <a:t>Move to neighbor solution</a:t>
                </a:r>
                <a:endParaRPr lang="en-US" altLang="zh-TW" b="0" dirty="0"/>
              </a:p>
              <a:p>
                <a:pPr lvl="1"/>
                <a:r>
                  <a:rPr lang="en-US" altLang="zh-TW" b="0" dirty="0" smtClean="0"/>
                  <a:t>Simulated algorithm will accept poor solution by </a:t>
                </a:r>
                <a:r>
                  <a:rPr lang="en-US" altLang="zh-TW" b="0" dirty="0" err="1" smtClean="0"/>
                  <a:t>Boltzman’s</a:t>
                </a:r>
                <a:r>
                  <a:rPr lang="en-US" altLang="zh-TW" b="0" dirty="0" smtClean="0"/>
                  <a:t> function</a:t>
                </a:r>
              </a:p>
              <a:p>
                <a:pPr marL="457200" lvl="1" indent="0">
                  <a:buNone/>
                </a:pPr>
                <a:endParaRPr lang="en-US" altLang="zh-TW" b="0" i="1" dirty="0" smtClean="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altLang="zh-TW" sz="2800" b="0" i="1">
                          <a:latin typeface="Cambria Math" panose="02040503050406030204" pitchFamily="18" charset="0"/>
                        </a:rPr>
                        <m:t>𝑝</m:t>
                      </m:r>
                      <m:d>
                        <m:dPr>
                          <m:ctrlPr>
                            <a:rPr lang="en-US" altLang="zh-TW" sz="2800" b="0" i="1">
                              <a:latin typeface="Cambria Math" panose="02040503050406030204" pitchFamily="18" charset="0"/>
                            </a:rPr>
                          </m:ctrlPr>
                        </m:dPr>
                        <m:e>
                          <m:sSub>
                            <m:sSubPr>
                              <m:ctrlPr>
                                <a:rPr lang="en-US" altLang="zh-TW" sz="2800" b="0" i="1">
                                  <a:latin typeface="Cambria Math" panose="02040503050406030204" pitchFamily="18" charset="0"/>
                                </a:rPr>
                              </m:ctrlPr>
                            </m:sSubPr>
                            <m:e>
                              <m:r>
                                <a:rPr lang="en-US" altLang="zh-TW" sz="2800" b="0" i="1">
                                  <a:latin typeface="Cambria Math" panose="02040503050406030204" pitchFamily="18" charset="0"/>
                                </a:rPr>
                                <m:t>𝐶</m:t>
                              </m:r>
                            </m:e>
                            <m:sub>
                              <m:r>
                                <a:rPr lang="en-US" altLang="zh-TW" sz="2800" b="0" i="1">
                                  <a:latin typeface="Cambria Math" panose="02040503050406030204" pitchFamily="18" charset="0"/>
                                </a:rPr>
                                <m:t>𝐶</m:t>
                              </m:r>
                            </m:sub>
                          </m:sSub>
                          <m:r>
                            <a:rPr lang="en-US" altLang="zh-TW" sz="2800" b="0" i="1">
                              <a:latin typeface="Cambria Math" panose="02040503050406030204" pitchFamily="18" charset="0"/>
                            </a:rPr>
                            <m:t>,</m:t>
                          </m:r>
                          <m:sSub>
                            <m:sSubPr>
                              <m:ctrlPr>
                                <a:rPr lang="en-US" altLang="zh-TW" sz="2800" b="0" i="1">
                                  <a:latin typeface="Cambria Math" panose="02040503050406030204" pitchFamily="18" charset="0"/>
                                </a:rPr>
                              </m:ctrlPr>
                            </m:sSubPr>
                            <m:e>
                              <m:r>
                                <a:rPr lang="en-US" altLang="zh-TW" sz="2800" b="0" i="1">
                                  <a:latin typeface="Cambria Math" panose="02040503050406030204" pitchFamily="18" charset="0"/>
                                </a:rPr>
                                <m:t>𝐶</m:t>
                              </m:r>
                            </m:e>
                            <m:sub>
                              <m:r>
                                <a:rPr lang="en-US" altLang="zh-TW" sz="2800" b="0" i="1">
                                  <a:latin typeface="Cambria Math" panose="02040503050406030204" pitchFamily="18" charset="0"/>
                                </a:rPr>
                                <m:t>𝑛</m:t>
                              </m:r>
                            </m:sub>
                          </m:sSub>
                          <m:r>
                            <a:rPr lang="en-US" altLang="zh-TW" sz="2800" b="0" i="1">
                              <a:latin typeface="Cambria Math" panose="02040503050406030204" pitchFamily="18" charset="0"/>
                            </a:rPr>
                            <m:t>,</m:t>
                          </m:r>
                          <m:r>
                            <a:rPr lang="en-US" altLang="zh-TW" sz="2800" b="0" i="1">
                              <a:latin typeface="Cambria Math" panose="02040503050406030204" pitchFamily="18" charset="0"/>
                            </a:rPr>
                            <m:t>𝑡</m:t>
                          </m:r>
                        </m:e>
                      </m:d>
                      <m:r>
                        <a:rPr lang="en-US" altLang="zh-TW" sz="2800" b="0" i="1">
                          <a:latin typeface="Cambria Math" panose="02040503050406030204" pitchFamily="18" charset="0"/>
                        </a:rPr>
                        <m:t>=</m:t>
                      </m:r>
                      <m:d>
                        <m:dPr>
                          <m:begChr m:val="{"/>
                          <m:endChr m:val=""/>
                          <m:ctrlPr>
                            <a:rPr lang="en-US" altLang="zh-TW" sz="2800" b="0" i="1">
                              <a:latin typeface="Cambria Math" panose="02040503050406030204" pitchFamily="18" charset="0"/>
                            </a:rPr>
                          </m:ctrlPr>
                        </m:dPr>
                        <m:e>
                          <m:eqArr>
                            <m:eqArrPr>
                              <m:ctrlPr>
                                <a:rPr lang="en-US" altLang="zh-TW" sz="2800" b="0" i="1">
                                  <a:latin typeface="Cambria Math" panose="02040503050406030204" pitchFamily="18" charset="0"/>
                                </a:rPr>
                              </m:ctrlPr>
                            </m:eqArrPr>
                            <m:e>
                              <m:r>
                                <a:rPr lang="en-US" altLang="zh-TW" sz="2800" b="0" i="1">
                                  <a:latin typeface="Cambria Math" panose="02040503050406030204" pitchFamily="18" charset="0"/>
                                </a:rPr>
                                <m:t> 1,        </m:t>
                              </m:r>
                              <m:sSub>
                                <m:sSubPr>
                                  <m:ctrlPr>
                                    <a:rPr lang="en-US" altLang="zh-TW" sz="2800" b="0" i="1">
                                      <a:latin typeface="Cambria Math" panose="02040503050406030204" pitchFamily="18" charset="0"/>
                                    </a:rPr>
                                  </m:ctrlPr>
                                </m:sSubPr>
                                <m:e>
                                  <m:r>
                                    <a:rPr lang="en-US" altLang="zh-TW" sz="2800" b="0" i="1">
                                      <a:latin typeface="Cambria Math" panose="02040503050406030204" pitchFamily="18" charset="0"/>
                                    </a:rPr>
                                    <m:t>𝐶</m:t>
                                  </m:r>
                                </m:e>
                                <m:sub>
                                  <m:r>
                                    <a:rPr lang="en-US" altLang="zh-TW" sz="2800" b="0" i="1">
                                      <a:latin typeface="Cambria Math" panose="02040503050406030204" pitchFamily="18" charset="0"/>
                                    </a:rPr>
                                    <m:t>𝑛</m:t>
                                  </m:r>
                                </m:sub>
                              </m:sSub>
                              <m:r>
                                <a:rPr lang="en-US" altLang="zh-TW" sz="2800" b="0" i="1">
                                  <a:latin typeface="Cambria Math" panose="02040503050406030204" pitchFamily="18" charset="0"/>
                                </a:rPr>
                                <m:t>&lt;</m:t>
                              </m:r>
                              <m:sSub>
                                <m:sSubPr>
                                  <m:ctrlPr>
                                    <a:rPr lang="en-US" altLang="zh-TW" sz="2800" b="0" i="1">
                                      <a:latin typeface="Cambria Math" panose="02040503050406030204" pitchFamily="18" charset="0"/>
                                    </a:rPr>
                                  </m:ctrlPr>
                                </m:sSubPr>
                                <m:e>
                                  <m:r>
                                    <a:rPr lang="en-US" altLang="zh-TW" sz="2800" b="0" i="1">
                                      <a:latin typeface="Cambria Math" panose="02040503050406030204" pitchFamily="18" charset="0"/>
                                    </a:rPr>
                                    <m:t>=</m:t>
                                  </m:r>
                                  <m:r>
                                    <a:rPr lang="en-US" altLang="zh-TW" sz="2800" b="0" i="1">
                                      <a:latin typeface="Cambria Math" panose="02040503050406030204" pitchFamily="18" charset="0"/>
                                    </a:rPr>
                                    <m:t>𝐶</m:t>
                                  </m:r>
                                </m:e>
                                <m:sub>
                                  <m:r>
                                    <a:rPr lang="en-US" altLang="zh-TW" sz="2800" b="0" i="1">
                                      <a:latin typeface="Cambria Math" panose="02040503050406030204" pitchFamily="18" charset="0"/>
                                    </a:rPr>
                                    <m:t>𝑐</m:t>
                                  </m:r>
                                </m:sub>
                              </m:sSub>
                            </m:e>
                            <m:e>
                              <m:sSup>
                                <m:sSupPr>
                                  <m:ctrlPr>
                                    <a:rPr lang="en-US" altLang="zh-TW" sz="2800" b="0" i="1">
                                      <a:latin typeface="Cambria Math" panose="02040503050406030204" pitchFamily="18" charset="0"/>
                                    </a:rPr>
                                  </m:ctrlPr>
                                </m:sSupPr>
                                <m:e>
                                  <m:r>
                                    <a:rPr lang="en-US" altLang="zh-TW" sz="2800" b="0" i="1">
                                      <a:latin typeface="Cambria Math" panose="02040503050406030204" pitchFamily="18" charset="0"/>
                                    </a:rPr>
                                    <m:t>𝑒</m:t>
                                  </m:r>
                                </m:e>
                                <m:sup>
                                  <m:f>
                                    <m:fPr>
                                      <m:ctrlPr>
                                        <a:rPr lang="en-US" altLang="zh-TW" sz="2800" b="0" i="1">
                                          <a:latin typeface="Cambria Math" panose="02040503050406030204" pitchFamily="18" charset="0"/>
                                        </a:rPr>
                                      </m:ctrlPr>
                                    </m:fPr>
                                    <m:num>
                                      <m:r>
                                        <a:rPr lang="en-US" altLang="zh-TW" sz="2800" b="0" i="1">
                                          <a:latin typeface="Cambria Math" panose="02040503050406030204" pitchFamily="18" charset="0"/>
                                        </a:rPr>
                                        <m:t>𝑐</m:t>
                                      </m:r>
                                      <m:d>
                                        <m:dPr>
                                          <m:begChr m:val="|"/>
                                          <m:endChr m:val="|"/>
                                          <m:ctrlPr>
                                            <a:rPr lang="en-US" altLang="zh-TW" sz="2800" b="0" i="1">
                                              <a:latin typeface="Cambria Math" panose="02040503050406030204" pitchFamily="18" charset="0"/>
                                            </a:rPr>
                                          </m:ctrlPr>
                                        </m:dPr>
                                        <m:e>
                                          <m:r>
                                            <a:rPr lang="en-US" altLang="zh-TW" sz="2800" b="0" i="1">
                                              <a:latin typeface="Cambria Math" panose="02040503050406030204" pitchFamily="18" charset="0"/>
                                            </a:rPr>
                                            <m:t>𝐶𝑐</m:t>
                                          </m:r>
                                          <m:r>
                                            <a:rPr lang="en-US" altLang="zh-TW" sz="2800" b="0" i="1">
                                              <a:latin typeface="Cambria Math" panose="02040503050406030204" pitchFamily="18" charset="0"/>
                                            </a:rPr>
                                            <m:t>−</m:t>
                                          </m:r>
                                          <m:sSub>
                                            <m:sSubPr>
                                              <m:ctrlPr>
                                                <a:rPr lang="en-US" altLang="zh-TW" sz="2800" b="0" i="1">
                                                  <a:latin typeface="Cambria Math" panose="02040503050406030204" pitchFamily="18" charset="0"/>
                                                </a:rPr>
                                              </m:ctrlPr>
                                            </m:sSubPr>
                                            <m:e>
                                              <m:r>
                                                <a:rPr lang="en-US" altLang="zh-TW" sz="2800" b="0" i="1">
                                                  <a:latin typeface="Cambria Math" panose="02040503050406030204" pitchFamily="18" charset="0"/>
                                                </a:rPr>
                                                <m:t>𝐶</m:t>
                                              </m:r>
                                            </m:e>
                                            <m:sub>
                                              <m:r>
                                                <a:rPr lang="en-US" altLang="zh-TW" sz="2800" b="0" i="1">
                                                  <a:latin typeface="Cambria Math" panose="02040503050406030204" pitchFamily="18" charset="0"/>
                                                </a:rPr>
                                                <m:t>𝑛</m:t>
                                              </m:r>
                                            </m:sub>
                                          </m:sSub>
                                        </m:e>
                                      </m:d>
                                    </m:num>
                                    <m:den>
                                      <m:r>
                                        <a:rPr lang="en-US" altLang="zh-TW" sz="2800" b="0" i="1">
                                          <a:latin typeface="Cambria Math" panose="02040503050406030204" pitchFamily="18" charset="0"/>
                                        </a:rPr>
                                        <m:t>𝑡</m:t>
                                      </m:r>
                                    </m:den>
                                  </m:f>
                                </m:sup>
                              </m:sSup>
                              <m:r>
                                <a:rPr lang="en-US" altLang="zh-TW" sz="2800" b="0" i="1">
                                  <a:latin typeface="Cambria Math" panose="02040503050406030204" pitchFamily="18" charset="0"/>
                                </a:rPr>
                                <m:t> , </m:t>
                              </m:r>
                              <m:sSub>
                                <m:sSubPr>
                                  <m:ctrlPr>
                                    <a:rPr lang="en-US" altLang="zh-TW" sz="2800" b="0" i="1">
                                      <a:latin typeface="Cambria Math" panose="02040503050406030204" pitchFamily="18" charset="0"/>
                                    </a:rPr>
                                  </m:ctrlPr>
                                </m:sSubPr>
                                <m:e>
                                  <m:r>
                                    <a:rPr lang="en-US" altLang="zh-TW" sz="2800" b="0" i="1">
                                      <a:latin typeface="Cambria Math" panose="02040503050406030204" pitchFamily="18" charset="0"/>
                                    </a:rPr>
                                    <m:t>𝐶</m:t>
                                  </m:r>
                                </m:e>
                                <m:sub>
                                  <m:r>
                                    <a:rPr lang="en-US" altLang="zh-TW" sz="2800" b="0" i="1">
                                      <a:latin typeface="Cambria Math" panose="02040503050406030204" pitchFamily="18" charset="0"/>
                                    </a:rPr>
                                    <m:t>𝑛</m:t>
                                  </m:r>
                                </m:sub>
                              </m:sSub>
                              <m:r>
                                <a:rPr lang="en-US" altLang="zh-TW" sz="2800" b="0" i="1">
                                  <a:latin typeface="Cambria Math" panose="02040503050406030204" pitchFamily="18" charset="0"/>
                                </a:rPr>
                                <m:t>&gt;</m:t>
                              </m:r>
                              <m:sSub>
                                <m:sSubPr>
                                  <m:ctrlPr>
                                    <a:rPr lang="en-US" altLang="zh-TW" sz="2800" b="0" i="1">
                                      <a:latin typeface="Cambria Math" panose="02040503050406030204" pitchFamily="18" charset="0"/>
                                    </a:rPr>
                                  </m:ctrlPr>
                                </m:sSubPr>
                                <m:e>
                                  <m:r>
                                    <a:rPr lang="en-US" altLang="zh-TW" sz="2800" b="0" i="1">
                                      <a:latin typeface="Cambria Math" panose="02040503050406030204" pitchFamily="18" charset="0"/>
                                    </a:rPr>
                                    <m:t>𝐶</m:t>
                                  </m:r>
                                </m:e>
                                <m:sub>
                                  <m:r>
                                    <a:rPr lang="en-US" altLang="zh-TW" sz="2800" b="0" i="1">
                                      <a:latin typeface="Cambria Math" panose="02040503050406030204" pitchFamily="18" charset="0"/>
                                    </a:rPr>
                                    <m:t>𝑐</m:t>
                                  </m:r>
                                </m:sub>
                              </m:sSub>
                            </m:e>
                          </m:eqArr>
                        </m:e>
                      </m:d>
                    </m:oMath>
                  </m:oMathPara>
                </a14:m>
                <a:endParaRPr lang="en-US" altLang="zh-TW" sz="2800" b="0" dirty="0"/>
              </a:p>
              <a:p>
                <a:pPr lvl="1"/>
                <a:r>
                  <a:rPr lang="en-US" altLang="zh-TW" b="0" dirty="0" smtClean="0"/>
                  <a:t>Why we need to accept poor solution ?</a:t>
                </a:r>
              </a:p>
              <a:p>
                <a:pPr lvl="2"/>
                <a:r>
                  <a:rPr lang="en-US" altLang="zh-TW" b="0" dirty="0" smtClean="0"/>
                  <a:t>Prevent to </a:t>
                </a:r>
                <a:r>
                  <a:rPr lang="en-US" altLang="zh-TW" b="0" dirty="0" smtClean="0">
                    <a:solidFill>
                      <a:srgbClr val="FF0000"/>
                    </a:solidFill>
                  </a:rPr>
                  <a:t>stay in local optimal solution</a:t>
                </a:r>
                <a:r>
                  <a:rPr lang="en-US" altLang="zh-TW" b="0" dirty="0" smtClean="0"/>
                  <a:t>.</a:t>
                </a:r>
              </a:p>
              <a:p>
                <a:pPr marL="914400" lvl="2" indent="0">
                  <a:buNone/>
                </a:pPr>
                <a:r>
                  <a:rPr lang="en-US" altLang="zh-TW" b="0" dirty="0" smtClean="0"/>
                  <a:t>             </a:t>
                </a:r>
              </a:p>
              <a:p>
                <a:pPr marL="914400" lvl="2" indent="0">
                  <a:buNone/>
                </a:pPr>
                <a:endParaRPr lang="en-US" altLang="zh-TW" sz="3200" b="0" dirty="0" smtClean="0"/>
              </a:p>
              <a:p>
                <a:pPr marL="914400" lvl="2" indent="0">
                  <a:buNone/>
                </a:pPr>
                <a:endParaRPr lang="en-US" altLang="zh-TW" sz="3200" b="0" dirty="0" smtClean="0"/>
              </a:p>
              <a:p>
                <a:pPr lvl="1"/>
                <a:endParaRPr lang="en-US" altLang="zh-TW" sz="3200" b="0" dirty="0"/>
              </a:p>
              <a:p>
                <a:pPr lvl="1"/>
                <a:endParaRPr lang="en-US" altLang="zh-TW" b="0" dirty="0"/>
              </a:p>
              <a:p>
                <a:pPr lvl="1"/>
                <a:endParaRPr lang="en-US" altLang="zh-TW" b="0" dirty="0" smtClean="0"/>
              </a:p>
              <a:p>
                <a:pPr lvl="1"/>
                <a:endParaRPr lang="en-US" altLang="zh-TW" b="0"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l="-1370" t="-1524"/>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91C1A921-91B6-4B38-BDA4-1A8A9C04905D}" type="slidenum">
              <a:rPr lang="zh-TW" altLang="en-US" smtClean="0"/>
              <a:pPr/>
              <a:t>20</a:t>
            </a:fld>
            <a:endParaRPr lang="zh-TW" altLang="en-US"/>
          </a:p>
        </p:txBody>
      </p:sp>
    </p:spTree>
    <p:extLst>
      <p:ext uri="{BB962C8B-B14F-4D97-AF65-F5344CB8AC3E}">
        <p14:creationId xmlns:p14="http://schemas.microsoft.com/office/powerpoint/2010/main" val="27380698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dirty="0"/>
              <a:t>Failure Recovery</a:t>
            </a:r>
            <a:endParaRPr lang="zh-TW" altLang="en-US" sz="3200" dirty="0"/>
          </a:p>
        </p:txBody>
      </p:sp>
      <p:sp>
        <p:nvSpPr>
          <p:cNvPr id="4" name="投影片編號版面配置區 3"/>
          <p:cNvSpPr>
            <a:spLocks noGrp="1"/>
          </p:cNvSpPr>
          <p:nvPr>
            <p:ph type="sldNum" sz="quarter" idx="12"/>
          </p:nvPr>
        </p:nvSpPr>
        <p:spPr/>
        <p:txBody>
          <a:bodyPr/>
          <a:lstStyle/>
          <a:p>
            <a:fld id="{91C1A921-91B6-4B38-BDA4-1A8A9C04905D}" type="slidenum">
              <a:rPr lang="zh-TW" altLang="en-US" smtClean="0"/>
              <a:pPr/>
              <a:t>21</a:t>
            </a:fld>
            <a:endParaRPr lang="zh-TW" altLang="en-US"/>
          </a:p>
        </p:txBody>
      </p:sp>
      <p:sp>
        <p:nvSpPr>
          <p:cNvPr id="6" name="文字方塊 5"/>
          <p:cNvSpPr txBox="1"/>
          <p:nvPr/>
        </p:nvSpPr>
        <p:spPr>
          <a:xfrm>
            <a:off x="4114800" y="2990850"/>
            <a:ext cx="65" cy="276999"/>
          </a:xfrm>
          <a:prstGeom prst="rect">
            <a:avLst/>
          </a:prstGeom>
          <a:noFill/>
        </p:spPr>
        <p:txBody>
          <a:bodyPr wrap="none" lIns="0" tIns="0" rIns="0" bIns="0" rtlCol="0">
            <a:spAutoFit/>
          </a:bodyPr>
          <a:lstStyle/>
          <a:p>
            <a:endParaRPr lang="zh-TW" altLang="en-US" dirty="0"/>
          </a:p>
        </p:txBody>
      </p:sp>
      <p:graphicFrame>
        <p:nvGraphicFramePr>
          <p:cNvPr id="7" name="物件 6"/>
          <p:cNvGraphicFramePr>
            <a:graphicFrameLocks noChangeAspect="1"/>
          </p:cNvGraphicFramePr>
          <p:nvPr/>
        </p:nvGraphicFramePr>
        <p:xfrm>
          <a:off x="827584" y="1300014"/>
          <a:ext cx="7056784" cy="5297636"/>
        </p:xfrm>
        <a:graphic>
          <a:graphicData uri="http://schemas.openxmlformats.org/presentationml/2006/ole">
            <mc:AlternateContent xmlns:mc="http://schemas.openxmlformats.org/markup-compatibility/2006">
              <mc:Choice xmlns:v="urn:schemas-microsoft-com:vml" Requires="v">
                <p:oleObj spid="_x0000_s18503" name="Visio" r:id="rId4" imgW="26248548" imgH="24787890" progId="Visio.Drawing.15">
                  <p:embed/>
                </p:oleObj>
              </mc:Choice>
              <mc:Fallback>
                <p:oleObj name="Visio" r:id="rId4" imgW="26248548" imgH="24787890" progId="Visio.Drawing.15">
                  <p:embed/>
                  <p:pic>
                    <p:nvPicPr>
                      <p:cNvPr id="7" name="物件 6"/>
                      <p:cNvPicPr/>
                      <p:nvPr/>
                    </p:nvPicPr>
                    <p:blipFill>
                      <a:blip r:embed="rId5"/>
                      <a:stretch>
                        <a:fillRect/>
                      </a:stretch>
                    </p:blipFill>
                    <p:spPr>
                      <a:xfrm>
                        <a:off x="827584" y="1300014"/>
                        <a:ext cx="7056784" cy="5297636"/>
                      </a:xfrm>
                      <a:prstGeom prst="rect">
                        <a:avLst/>
                      </a:prstGeom>
                    </p:spPr>
                  </p:pic>
                </p:oleObj>
              </mc:Fallback>
            </mc:AlternateContent>
          </a:graphicData>
        </a:graphic>
      </p:graphicFrame>
    </p:spTree>
    <p:extLst>
      <p:ext uri="{BB962C8B-B14F-4D97-AF65-F5344CB8AC3E}">
        <p14:creationId xmlns:p14="http://schemas.microsoft.com/office/powerpoint/2010/main" val="12454589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Experiments</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554806" y="1412776"/>
                <a:ext cx="8121650" cy="4835624"/>
              </a:xfrm>
            </p:spPr>
            <p:txBody>
              <a:bodyPr>
                <a:normAutofit lnSpcReduction="10000"/>
              </a:bodyPr>
              <a:lstStyle/>
              <a:p>
                <a:r>
                  <a:rPr lang="en-US" altLang="zh-TW" sz="2400" b="0" dirty="0" smtClean="0"/>
                  <a:t>Scenario in failure detection</a:t>
                </a:r>
              </a:p>
              <a:p>
                <a:pPr lvl="1"/>
                <a:r>
                  <a:rPr lang="en-US" altLang="zh-TW" sz="2000" b="0" dirty="0" smtClean="0"/>
                  <a:t>There are four controllers and a K = 4 fat-tree topology.</a:t>
                </a:r>
              </a:p>
              <a:p>
                <a:pPr lvl="1"/>
                <a:r>
                  <a:rPr lang="en-US" altLang="zh-TW" sz="2000" b="0" dirty="0" smtClean="0"/>
                  <a:t>Set network delays between controllers( randomly set 4 ~ 10 </a:t>
                </a:r>
                <a:r>
                  <a:rPr lang="en-US" altLang="zh-TW" sz="2000" b="0" dirty="0" err="1" smtClean="0"/>
                  <a:t>ms</a:t>
                </a:r>
                <a:r>
                  <a:rPr lang="en-US" altLang="zh-TW" sz="2000" b="0" dirty="0" smtClean="0"/>
                  <a:t>).</a:t>
                </a:r>
              </a:p>
              <a:p>
                <a:pPr lvl="1"/>
                <a:r>
                  <a:rPr lang="en-US" altLang="zh-TW" sz="2000" b="0" dirty="0" smtClean="0"/>
                  <a:t>Process sends heartbeat messages every 1000ms.</a:t>
                </a:r>
              </a:p>
              <a:p>
                <a:pPr lvl="1"/>
                <a:r>
                  <a:rPr lang="en-US" altLang="zh-TW" sz="2000" b="0" dirty="0" smtClean="0"/>
                  <a:t>Controller healthiness is checked every 100ms.</a:t>
                </a:r>
              </a:p>
              <a:p>
                <a:pPr lvl="1"/>
                <a:r>
                  <a:rPr lang="en-US" altLang="zh-TW" sz="2000" b="0" dirty="0" smtClean="0"/>
                  <a:t>The simulation is running for twenty minutes for each round, and there are one hundred rounds in our simulation.</a:t>
                </a:r>
              </a:p>
              <a:p>
                <a:r>
                  <a:rPr lang="en-US" altLang="zh-TW" sz="2400" b="0" dirty="0" smtClean="0"/>
                  <a:t>Scenario in failure recovery</a:t>
                </a:r>
              </a:p>
              <a:p>
                <a:pPr lvl="1"/>
                <a:r>
                  <a:rPr lang="en-US" altLang="zh-TW" sz="2000" b="0" dirty="0" smtClean="0"/>
                  <a:t>The environment is the same as failure detection.</a:t>
                </a:r>
              </a:p>
              <a:p>
                <a:pPr lvl="1"/>
                <a:r>
                  <a:rPr lang="en-US" altLang="zh-TW" sz="2000" b="0" dirty="0" smtClean="0"/>
                  <a:t>The simulation is running for twenty minutes for each round, and there are ten rounds in our simulation.</a:t>
                </a:r>
              </a:p>
              <a:p>
                <a:pPr lvl="1"/>
                <a:r>
                  <a:rPr lang="en-US" altLang="zh-TW" sz="2000" b="0" dirty="0" smtClean="0"/>
                  <a:t>In each round, </a:t>
                </a:r>
                <a14:m>
                  <m:oMath xmlns:m="http://schemas.openxmlformats.org/officeDocument/2006/math">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𝐶</m:t>
                        </m:r>
                      </m:e>
                      <m:sub>
                        <m:r>
                          <a:rPr lang="en-US" altLang="zh-TW" sz="2000" b="0" i="1" smtClean="0">
                            <a:latin typeface="Cambria Math" panose="02040503050406030204" pitchFamily="18" charset="0"/>
                          </a:rPr>
                          <m:t>1</m:t>
                        </m:r>
                      </m:sub>
                    </m:sSub>
                  </m:oMath>
                </a14:m>
                <a:r>
                  <a:rPr lang="en-US" altLang="zh-TW" sz="2000" b="0" dirty="0" smtClean="0"/>
                  <a:t> is shut down at 20-th minutes to trigger failure recovery procedure to compute failure recovery time.</a:t>
                </a:r>
                <a:endParaRPr lang="en-US" altLang="zh-TW" sz="2000" b="0" dirty="0"/>
              </a:p>
              <a:p>
                <a:endParaRPr lang="en-US" altLang="zh-TW" sz="2400" b="0" dirty="0" smtClean="0"/>
              </a:p>
              <a:p>
                <a:endParaRPr lang="en-US" altLang="zh-TW" sz="2400" b="0" dirty="0" smtClean="0"/>
              </a:p>
              <a:p>
                <a:endParaRPr lang="en-US" altLang="zh-TW" sz="2400" b="0"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554806" y="1412776"/>
                <a:ext cx="8121650" cy="4835624"/>
              </a:xfrm>
              <a:blipFill>
                <a:blip r:embed="rId3"/>
                <a:stretch>
                  <a:fillRect l="-976" t="-1639" r="-1051"/>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91C1A921-91B6-4B38-BDA4-1A8A9C04905D}" type="slidenum">
              <a:rPr lang="zh-TW" altLang="en-US" smtClean="0"/>
              <a:pPr/>
              <a:t>22</a:t>
            </a:fld>
            <a:endParaRPr lang="zh-TW" altLang="en-US"/>
          </a:p>
        </p:txBody>
      </p:sp>
    </p:spTree>
    <p:extLst>
      <p:ext uri="{BB962C8B-B14F-4D97-AF65-F5344CB8AC3E}">
        <p14:creationId xmlns:p14="http://schemas.microsoft.com/office/powerpoint/2010/main" val="27903850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Experiments</a:t>
            </a:r>
            <a:endParaRPr lang="zh-TW" altLang="en-US" dirty="0"/>
          </a:p>
        </p:txBody>
      </p:sp>
      <p:pic>
        <p:nvPicPr>
          <p:cNvPr id="3" name="圖片 2"/>
          <p:cNvPicPr>
            <a:picLocks noChangeAspect="1"/>
          </p:cNvPicPr>
          <p:nvPr/>
        </p:nvPicPr>
        <p:blipFill>
          <a:blip r:embed="rId3"/>
          <a:stretch>
            <a:fillRect/>
          </a:stretch>
        </p:blipFill>
        <p:spPr>
          <a:xfrm>
            <a:off x="2090950" y="1198587"/>
            <a:ext cx="4471408" cy="1715371"/>
          </a:xfrm>
          <a:prstGeom prst="rect">
            <a:avLst/>
          </a:prstGeom>
        </p:spPr>
      </p:pic>
      <p:sp>
        <p:nvSpPr>
          <p:cNvPr id="7" name="圓角矩形 6"/>
          <p:cNvSpPr/>
          <p:nvPr/>
        </p:nvSpPr>
        <p:spPr bwMode="auto">
          <a:xfrm>
            <a:off x="360371" y="2984174"/>
            <a:ext cx="2016224" cy="1884986"/>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a typeface="新細明體" charset="-120"/>
            </a:endParaRPr>
          </a:p>
        </p:txBody>
      </p:sp>
      <p:sp>
        <p:nvSpPr>
          <p:cNvPr id="9" name="圓角矩形 8"/>
          <p:cNvSpPr/>
          <p:nvPr/>
        </p:nvSpPr>
        <p:spPr bwMode="auto">
          <a:xfrm>
            <a:off x="436713" y="3429000"/>
            <a:ext cx="1862292" cy="1263921"/>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dirty="0" smtClean="0">
              <a:ln>
                <a:noFill/>
              </a:ln>
              <a:solidFill>
                <a:schemeClr val="tx1"/>
              </a:solidFill>
              <a:effectLst/>
              <a:latin typeface="Arial" charset="0"/>
              <a:ea typeface="新細明體" charset="-120"/>
            </a:endParaRPr>
          </a:p>
        </p:txBody>
      </p:sp>
      <p:cxnSp>
        <p:nvCxnSpPr>
          <p:cNvPr id="11" name="直線單箭頭接點 10"/>
          <p:cNvCxnSpPr/>
          <p:nvPr/>
        </p:nvCxnSpPr>
        <p:spPr bwMode="auto">
          <a:xfrm flipH="1">
            <a:off x="1835696" y="2527387"/>
            <a:ext cx="929594" cy="402980"/>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13" name="直線單箭頭接點 12"/>
          <p:cNvCxnSpPr/>
          <p:nvPr/>
        </p:nvCxnSpPr>
        <p:spPr bwMode="auto">
          <a:xfrm flipV="1">
            <a:off x="3192768" y="2645116"/>
            <a:ext cx="629032" cy="338570"/>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15" name="直線單箭頭接點 14"/>
          <p:cNvCxnSpPr>
            <a:stCxn id="41" idx="0"/>
          </p:cNvCxnSpPr>
          <p:nvPr/>
        </p:nvCxnSpPr>
        <p:spPr bwMode="auto">
          <a:xfrm flipH="1" flipV="1">
            <a:off x="5016444" y="2559425"/>
            <a:ext cx="779365" cy="444315"/>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17" name="直線單箭頭接點 16"/>
          <p:cNvCxnSpPr>
            <a:stCxn id="46" idx="0"/>
          </p:cNvCxnSpPr>
          <p:nvPr/>
        </p:nvCxnSpPr>
        <p:spPr bwMode="auto">
          <a:xfrm flipH="1" flipV="1">
            <a:off x="5930508" y="2359416"/>
            <a:ext cx="2054962" cy="624270"/>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82" name="圓角矩形 81"/>
          <p:cNvSpPr/>
          <p:nvPr/>
        </p:nvSpPr>
        <p:spPr bwMode="auto">
          <a:xfrm>
            <a:off x="2598036" y="2983687"/>
            <a:ext cx="2016224" cy="1885474"/>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a typeface="新細明體" charset="-120"/>
            </a:endParaRPr>
          </a:p>
        </p:txBody>
      </p:sp>
      <p:sp>
        <p:nvSpPr>
          <p:cNvPr id="84" name="圓角矩形 83"/>
          <p:cNvSpPr/>
          <p:nvPr/>
        </p:nvSpPr>
        <p:spPr bwMode="auto">
          <a:xfrm>
            <a:off x="2692190" y="3429000"/>
            <a:ext cx="1848200" cy="1250557"/>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dirty="0" smtClean="0">
              <a:ln>
                <a:noFill/>
              </a:ln>
              <a:solidFill>
                <a:schemeClr val="tx1"/>
              </a:solidFill>
              <a:effectLst/>
              <a:latin typeface="Arial" charset="0"/>
              <a:ea typeface="新細明體" charset="-120"/>
            </a:endParaRPr>
          </a:p>
        </p:txBody>
      </p:sp>
      <p:sp>
        <p:nvSpPr>
          <p:cNvPr id="21" name="文字方塊 20"/>
          <p:cNvSpPr txBox="1"/>
          <p:nvPr/>
        </p:nvSpPr>
        <p:spPr>
          <a:xfrm>
            <a:off x="652309" y="3523372"/>
            <a:ext cx="1415030" cy="584775"/>
          </a:xfrm>
          <a:prstGeom prst="rect">
            <a:avLst/>
          </a:prstGeom>
          <a:noFill/>
        </p:spPr>
        <p:txBody>
          <a:bodyPr wrap="square" rtlCol="0">
            <a:spAutoFit/>
          </a:bodyPr>
          <a:lstStyle/>
          <a:p>
            <a:r>
              <a:rPr lang="en-US" altLang="zh-TW" sz="1600" b="1" dirty="0" err="1" smtClean="0">
                <a:latin typeface="+mj-lt"/>
              </a:rPr>
              <a:t>Opendaylight</a:t>
            </a:r>
            <a:r>
              <a:rPr lang="en-US" altLang="zh-TW" sz="1600" b="1" dirty="0" smtClean="0">
                <a:latin typeface="+mj-lt"/>
              </a:rPr>
              <a:t> controller 1</a:t>
            </a:r>
            <a:endParaRPr lang="zh-TW" altLang="en-US" sz="1600" b="1" dirty="0">
              <a:latin typeface="+mj-lt"/>
            </a:endParaRPr>
          </a:p>
        </p:txBody>
      </p:sp>
      <p:sp>
        <p:nvSpPr>
          <p:cNvPr id="22" name="文字方塊 21"/>
          <p:cNvSpPr txBox="1"/>
          <p:nvPr/>
        </p:nvSpPr>
        <p:spPr>
          <a:xfrm>
            <a:off x="416097" y="3055070"/>
            <a:ext cx="2029796" cy="338554"/>
          </a:xfrm>
          <a:prstGeom prst="rect">
            <a:avLst/>
          </a:prstGeom>
          <a:noFill/>
        </p:spPr>
        <p:txBody>
          <a:bodyPr wrap="square" rtlCol="0">
            <a:spAutoFit/>
          </a:bodyPr>
          <a:lstStyle/>
          <a:p>
            <a:r>
              <a:rPr lang="en-US" altLang="zh-TW" sz="1600" dirty="0" smtClean="0"/>
              <a:t>Virtual machine</a:t>
            </a:r>
            <a:endParaRPr lang="zh-TW" altLang="en-US" sz="1600" dirty="0"/>
          </a:p>
        </p:txBody>
      </p:sp>
      <p:sp>
        <p:nvSpPr>
          <p:cNvPr id="8" name="文字方塊 7"/>
          <p:cNvSpPr txBox="1"/>
          <p:nvPr/>
        </p:nvSpPr>
        <p:spPr>
          <a:xfrm>
            <a:off x="579168" y="4196545"/>
            <a:ext cx="160454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zh-TW" dirty="0" smtClean="0"/>
              <a:t>ASAF module</a:t>
            </a:r>
            <a:endParaRPr lang="zh-TW" altLang="en-US" dirty="0"/>
          </a:p>
        </p:txBody>
      </p:sp>
      <p:sp>
        <p:nvSpPr>
          <p:cNvPr id="83" name="文字方塊 82"/>
          <p:cNvSpPr txBox="1"/>
          <p:nvPr/>
        </p:nvSpPr>
        <p:spPr>
          <a:xfrm>
            <a:off x="2791576" y="4210508"/>
            <a:ext cx="166652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zh-TW" dirty="0" smtClean="0"/>
              <a:t>ASAF module</a:t>
            </a:r>
            <a:endParaRPr lang="zh-TW" altLang="en-US" dirty="0"/>
          </a:p>
        </p:txBody>
      </p:sp>
      <p:sp>
        <p:nvSpPr>
          <p:cNvPr id="41" name="圓角矩形 40"/>
          <p:cNvSpPr/>
          <p:nvPr/>
        </p:nvSpPr>
        <p:spPr bwMode="auto">
          <a:xfrm>
            <a:off x="4787697" y="3003740"/>
            <a:ext cx="2016224" cy="186542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a typeface="新細明體" charset="-120"/>
            </a:endParaRPr>
          </a:p>
        </p:txBody>
      </p:sp>
      <p:sp>
        <p:nvSpPr>
          <p:cNvPr id="42" name="圓角矩形 41"/>
          <p:cNvSpPr/>
          <p:nvPr/>
        </p:nvSpPr>
        <p:spPr bwMode="auto">
          <a:xfrm>
            <a:off x="4871604" y="3429000"/>
            <a:ext cx="1862292" cy="1263921"/>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dirty="0" smtClean="0">
              <a:ln>
                <a:noFill/>
              </a:ln>
              <a:solidFill>
                <a:schemeClr val="tx1"/>
              </a:solidFill>
              <a:effectLst/>
              <a:latin typeface="Arial" charset="0"/>
              <a:ea typeface="新細明體" charset="-120"/>
            </a:endParaRPr>
          </a:p>
        </p:txBody>
      </p:sp>
      <p:sp>
        <p:nvSpPr>
          <p:cNvPr id="45" name="文字方塊 44"/>
          <p:cNvSpPr txBox="1"/>
          <p:nvPr/>
        </p:nvSpPr>
        <p:spPr>
          <a:xfrm>
            <a:off x="5014059" y="4196545"/>
            <a:ext cx="160454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zh-TW" dirty="0" smtClean="0"/>
              <a:t>ASAF module</a:t>
            </a:r>
            <a:endParaRPr lang="zh-TW" altLang="en-US" dirty="0"/>
          </a:p>
        </p:txBody>
      </p:sp>
      <p:sp>
        <p:nvSpPr>
          <p:cNvPr id="46" name="圓角矩形 45"/>
          <p:cNvSpPr/>
          <p:nvPr/>
        </p:nvSpPr>
        <p:spPr bwMode="auto">
          <a:xfrm>
            <a:off x="6977358" y="2983686"/>
            <a:ext cx="2016224" cy="1885474"/>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a typeface="新細明體" charset="-120"/>
            </a:endParaRPr>
          </a:p>
        </p:txBody>
      </p:sp>
      <p:sp>
        <p:nvSpPr>
          <p:cNvPr id="47" name="圓角矩形 46"/>
          <p:cNvSpPr/>
          <p:nvPr/>
        </p:nvSpPr>
        <p:spPr bwMode="auto">
          <a:xfrm>
            <a:off x="7043594" y="3452260"/>
            <a:ext cx="1862292" cy="1263921"/>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dirty="0" smtClean="0">
              <a:ln>
                <a:noFill/>
              </a:ln>
              <a:solidFill>
                <a:schemeClr val="tx1"/>
              </a:solidFill>
              <a:effectLst/>
              <a:latin typeface="Arial" charset="0"/>
              <a:ea typeface="新細明體" charset="-120"/>
            </a:endParaRPr>
          </a:p>
        </p:txBody>
      </p:sp>
      <p:sp>
        <p:nvSpPr>
          <p:cNvPr id="50" name="文字方塊 49"/>
          <p:cNvSpPr txBox="1"/>
          <p:nvPr/>
        </p:nvSpPr>
        <p:spPr>
          <a:xfrm>
            <a:off x="7186049" y="4219805"/>
            <a:ext cx="160454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zh-TW" dirty="0" smtClean="0"/>
              <a:t>ASAF module</a:t>
            </a:r>
            <a:endParaRPr lang="zh-TW" altLang="en-US" dirty="0"/>
          </a:p>
        </p:txBody>
      </p:sp>
      <p:sp>
        <p:nvSpPr>
          <p:cNvPr id="51" name="文字方塊 50"/>
          <p:cNvSpPr txBox="1"/>
          <p:nvPr/>
        </p:nvSpPr>
        <p:spPr>
          <a:xfrm>
            <a:off x="2598036" y="3088479"/>
            <a:ext cx="2029796" cy="338554"/>
          </a:xfrm>
          <a:prstGeom prst="rect">
            <a:avLst/>
          </a:prstGeom>
          <a:noFill/>
        </p:spPr>
        <p:txBody>
          <a:bodyPr wrap="square" rtlCol="0">
            <a:spAutoFit/>
          </a:bodyPr>
          <a:lstStyle/>
          <a:p>
            <a:r>
              <a:rPr lang="en-US" altLang="zh-TW" sz="1600" dirty="0" smtClean="0"/>
              <a:t>Virtual machine</a:t>
            </a:r>
            <a:endParaRPr lang="zh-TW" altLang="en-US" sz="1600" dirty="0"/>
          </a:p>
        </p:txBody>
      </p:sp>
      <p:sp>
        <p:nvSpPr>
          <p:cNvPr id="52" name="文字方塊 51"/>
          <p:cNvSpPr txBox="1"/>
          <p:nvPr/>
        </p:nvSpPr>
        <p:spPr>
          <a:xfrm>
            <a:off x="4877537" y="3088479"/>
            <a:ext cx="2029796" cy="338554"/>
          </a:xfrm>
          <a:prstGeom prst="rect">
            <a:avLst/>
          </a:prstGeom>
          <a:noFill/>
        </p:spPr>
        <p:txBody>
          <a:bodyPr wrap="square" rtlCol="0">
            <a:spAutoFit/>
          </a:bodyPr>
          <a:lstStyle/>
          <a:p>
            <a:r>
              <a:rPr lang="en-US" altLang="zh-TW" sz="1600" dirty="0" smtClean="0"/>
              <a:t>Virtual machine</a:t>
            </a:r>
            <a:endParaRPr lang="zh-TW" altLang="en-US" sz="1600" dirty="0"/>
          </a:p>
        </p:txBody>
      </p:sp>
      <p:sp>
        <p:nvSpPr>
          <p:cNvPr id="53" name="文字方塊 52"/>
          <p:cNvSpPr txBox="1"/>
          <p:nvPr/>
        </p:nvSpPr>
        <p:spPr>
          <a:xfrm>
            <a:off x="7031045" y="3088479"/>
            <a:ext cx="2029796" cy="338554"/>
          </a:xfrm>
          <a:prstGeom prst="rect">
            <a:avLst/>
          </a:prstGeom>
          <a:noFill/>
        </p:spPr>
        <p:txBody>
          <a:bodyPr wrap="square" rtlCol="0">
            <a:spAutoFit/>
          </a:bodyPr>
          <a:lstStyle/>
          <a:p>
            <a:r>
              <a:rPr lang="en-US" altLang="zh-TW" sz="1600" dirty="0" smtClean="0"/>
              <a:t>Virtual machine</a:t>
            </a:r>
            <a:endParaRPr lang="zh-TW" altLang="en-US" sz="1600" dirty="0"/>
          </a:p>
        </p:txBody>
      </p:sp>
      <p:sp>
        <p:nvSpPr>
          <p:cNvPr id="54" name="文字方塊 53"/>
          <p:cNvSpPr txBox="1"/>
          <p:nvPr/>
        </p:nvSpPr>
        <p:spPr>
          <a:xfrm>
            <a:off x="2922089" y="3523372"/>
            <a:ext cx="1438642" cy="584775"/>
          </a:xfrm>
          <a:prstGeom prst="rect">
            <a:avLst/>
          </a:prstGeom>
          <a:noFill/>
        </p:spPr>
        <p:txBody>
          <a:bodyPr wrap="square" rtlCol="0">
            <a:spAutoFit/>
          </a:bodyPr>
          <a:lstStyle/>
          <a:p>
            <a:r>
              <a:rPr lang="en-US" altLang="zh-TW" sz="1600" b="1" dirty="0" smtClean="0">
                <a:latin typeface="+mj-lt"/>
              </a:rPr>
              <a:t>ODL controller 2</a:t>
            </a:r>
            <a:endParaRPr lang="zh-TW" altLang="en-US" sz="1600" b="1" dirty="0">
              <a:latin typeface="+mj-lt"/>
            </a:endParaRPr>
          </a:p>
        </p:txBody>
      </p:sp>
      <p:sp>
        <p:nvSpPr>
          <p:cNvPr id="55" name="文字方塊 54"/>
          <p:cNvSpPr txBox="1"/>
          <p:nvPr/>
        </p:nvSpPr>
        <p:spPr>
          <a:xfrm>
            <a:off x="5119837" y="3518153"/>
            <a:ext cx="1438642" cy="584775"/>
          </a:xfrm>
          <a:prstGeom prst="rect">
            <a:avLst/>
          </a:prstGeom>
          <a:noFill/>
        </p:spPr>
        <p:txBody>
          <a:bodyPr wrap="square" rtlCol="0">
            <a:spAutoFit/>
          </a:bodyPr>
          <a:lstStyle/>
          <a:p>
            <a:r>
              <a:rPr lang="en-US" altLang="zh-TW" sz="1600" b="1" dirty="0" smtClean="0">
                <a:latin typeface="+mj-lt"/>
              </a:rPr>
              <a:t>ODL controller 3</a:t>
            </a:r>
            <a:endParaRPr lang="zh-TW" altLang="en-US" sz="1600" b="1" dirty="0">
              <a:latin typeface="+mj-lt"/>
            </a:endParaRPr>
          </a:p>
        </p:txBody>
      </p:sp>
      <p:sp>
        <p:nvSpPr>
          <p:cNvPr id="56" name="文字方塊 55"/>
          <p:cNvSpPr txBox="1"/>
          <p:nvPr/>
        </p:nvSpPr>
        <p:spPr>
          <a:xfrm>
            <a:off x="7266149" y="3518152"/>
            <a:ext cx="1438642" cy="584775"/>
          </a:xfrm>
          <a:prstGeom prst="rect">
            <a:avLst/>
          </a:prstGeom>
          <a:noFill/>
        </p:spPr>
        <p:txBody>
          <a:bodyPr wrap="square" rtlCol="0">
            <a:spAutoFit/>
          </a:bodyPr>
          <a:lstStyle/>
          <a:p>
            <a:r>
              <a:rPr lang="en-US" altLang="zh-TW" sz="1600" b="1" dirty="0" smtClean="0">
                <a:latin typeface="+mj-lt"/>
              </a:rPr>
              <a:t>ODL controller 4</a:t>
            </a:r>
            <a:endParaRPr lang="zh-TW" altLang="en-US" sz="1600" b="1" dirty="0">
              <a:latin typeface="+mj-lt"/>
            </a:endParaRPr>
          </a:p>
        </p:txBody>
      </p:sp>
      <p:sp>
        <p:nvSpPr>
          <p:cNvPr id="57" name="圓角矩形 56"/>
          <p:cNvSpPr/>
          <p:nvPr/>
        </p:nvSpPr>
        <p:spPr bwMode="auto">
          <a:xfrm>
            <a:off x="2183717" y="5474429"/>
            <a:ext cx="4686652" cy="1069584"/>
          </a:xfrm>
          <a:prstGeom prst="roundRect">
            <a:avLst/>
          </a:prstGeom>
          <a:solidFill>
            <a:schemeClr val="accent3"/>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dirty="0" smtClean="0">
              <a:ln>
                <a:noFill/>
              </a:ln>
              <a:solidFill>
                <a:schemeClr val="tx1"/>
              </a:solidFill>
              <a:effectLst/>
              <a:latin typeface="Arial" charset="0"/>
              <a:ea typeface="新細明體" charset="-120"/>
            </a:endParaRPr>
          </a:p>
        </p:txBody>
      </p:sp>
      <p:sp>
        <p:nvSpPr>
          <p:cNvPr id="59" name="文字方塊 58"/>
          <p:cNvSpPr txBox="1"/>
          <p:nvPr/>
        </p:nvSpPr>
        <p:spPr>
          <a:xfrm>
            <a:off x="2299005" y="5481391"/>
            <a:ext cx="1900445" cy="338554"/>
          </a:xfrm>
          <a:prstGeom prst="rect">
            <a:avLst/>
          </a:prstGeom>
          <a:noFill/>
        </p:spPr>
        <p:txBody>
          <a:bodyPr wrap="square" rtlCol="0">
            <a:spAutoFit/>
          </a:bodyPr>
          <a:lstStyle/>
          <a:p>
            <a:r>
              <a:rPr lang="en-US" altLang="zh-TW" sz="1600" dirty="0" smtClean="0"/>
              <a:t>Virtual machine</a:t>
            </a:r>
            <a:endParaRPr lang="zh-TW" altLang="en-US" sz="1600" dirty="0"/>
          </a:p>
        </p:txBody>
      </p:sp>
      <p:sp>
        <p:nvSpPr>
          <p:cNvPr id="60" name="文字方塊 59"/>
          <p:cNvSpPr txBox="1"/>
          <p:nvPr/>
        </p:nvSpPr>
        <p:spPr>
          <a:xfrm>
            <a:off x="2927443" y="5795265"/>
            <a:ext cx="3518924"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altLang="zh-TW" b="1" dirty="0">
                <a:solidFill>
                  <a:schemeClr val="tx1"/>
                </a:solidFill>
                <a:latin typeface="+mj-lt"/>
              </a:rPr>
              <a:t>K = 4 fat-tree network </a:t>
            </a:r>
            <a:r>
              <a:rPr lang="en-US" altLang="zh-TW" b="1" dirty="0" smtClean="0">
                <a:solidFill>
                  <a:schemeClr val="tx1"/>
                </a:solidFill>
                <a:latin typeface="+mj-lt"/>
              </a:rPr>
              <a:t>topology </a:t>
            </a:r>
          </a:p>
          <a:p>
            <a:r>
              <a:rPr lang="en-US" altLang="zh-TW" b="1" dirty="0" smtClean="0">
                <a:solidFill>
                  <a:schemeClr val="tx1"/>
                </a:solidFill>
                <a:latin typeface="+mj-lt"/>
              </a:rPr>
              <a:t>(using </a:t>
            </a:r>
            <a:r>
              <a:rPr lang="en-US" altLang="zh-TW" b="1" dirty="0" err="1" smtClean="0">
                <a:solidFill>
                  <a:schemeClr val="tx1"/>
                </a:solidFill>
                <a:latin typeface="+mj-lt"/>
              </a:rPr>
              <a:t>Mininet</a:t>
            </a:r>
            <a:r>
              <a:rPr lang="en-US" altLang="zh-TW" b="1" dirty="0" smtClean="0">
                <a:solidFill>
                  <a:schemeClr val="tx1"/>
                </a:solidFill>
                <a:latin typeface="+mj-lt"/>
              </a:rPr>
              <a:t>)</a:t>
            </a:r>
            <a:endParaRPr lang="zh-TW" altLang="en-US" b="1" dirty="0">
              <a:solidFill>
                <a:schemeClr val="tx1"/>
              </a:solidFill>
              <a:latin typeface="+mj-lt"/>
            </a:endParaRPr>
          </a:p>
        </p:txBody>
      </p:sp>
      <p:cxnSp>
        <p:nvCxnSpPr>
          <p:cNvPr id="29" name="直線接點 28"/>
          <p:cNvCxnSpPr>
            <a:stCxn id="82" idx="2"/>
          </p:cNvCxnSpPr>
          <p:nvPr/>
        </p:nvCxnSpPr>
        <p:spPr bwMode="auto">
          <a:xfrm>
            <a:off x="3606148" y="4869161"/>
            <a:ext cx="254378" cy="6052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直線接點 30"/>
          <p:cNvCxnSpPr>
            <a:stCxn id="41" idx="2"/>
          </p:cNvCxnSpPr>
          <p:nvPr/>
        </p:nvCxnSpPr>
        <p:spPr bwMode="auto">
          <a:xfrm flipH="1">
            <a:off x="5549612" y="4869160"/>
            <a:ext cx="246197" cy="60526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直線接點 36"/>
          <p:cNvCxnSpPr>
            <a:stCxn id="7" idx="2"/>
          </p:cNvCxnSpPr>
          <p:nvPr/>
        </p:nvCxnSpPr>
        <p:spPr bwMode="auto">
          <a:xfrm>
            <a:off x="1368483" y="4869160"/>
            <a:ext cx="1824285" cy="60526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直線接點 38"/>
          <p:cNvCxnSpPr>
            <a:stCxn id="46" idx="2"/>
          </p:cNvCxnSpPr>
          <p:nvPr/>
        </p:nvCxnSpPr>
        <p:spPr bwMode="auto">
          <a:xfrm flipH="1">
            <a:off x="6200810" y="4869160"/>
            <a:ext cx="1784660" cy="605269"/>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6760641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Experiments</a:t>
            </a:r>
            <a:endParaRPr lang="zh-TW" altLang="en-US" dirty="0"/>
          </a:p>
        </p:txBody>
      </p:sp>
      <p:sp>
        <p:nvSpPr>
          <p:cNvPr id="3" name="內容版面配置區 2"/>
          <p:cNvSpPr>
            <a:spLocks noGrp="1"/>
          </p:cNvSpPr>
          <p:nvPr>
            <p:ph idx="1"/>
          </p:nvPr>
        </p:nvSpPr>
        <p:spPr/>
        <p:txBody>
          <a:bodyPr/>
          <a:lstStyle/>
          <a:p>
            <a:r>
              <a:rPr lang="en-US" altLang="zh-TW" b="0" dirty="0" smtClean="0"/>
              <a:t>Simulation setup</a:t>
            </a:r>
            <a:endParaRPr lang="zh-TW" altLang="en-US" b="0" dirty="0"/>
          </a:p>
        </p:txBody>
      </p:sp>
      <p:sp>
        <p:nvSpPr>
          <p:cNvPr id="4" name="投影片編號版面配置區 3"/>
          <p:cNvSpPr>
            <a:spLocks noGrp="1"/>
          </p:cNvSpPr>
          <p:nvPr>
            <p:ph type="sldNum" sz="quarter" idx="12"/>
          </p:nvPr>
        </p:nvSpPr>
        <p:spPr/>
        <p:txBody>
          <a:bodyPr/>
          <a:lstStyle/>
          <a:p>
            <a:fld id="{91C1A921-91B6-4B38-BDA4-1A8A9C04905D}" type="slidenum">
              <a:rPr lang="zh-TW" altLang="en-US" smtClean="0"/>
              <a:pPr/>
              <a:t>24</a:t>
            </a:fld>
            <a:endParaRPr lang="zh-TW" altLang="en-US"/>
          </a:p>
        </p:txBody>
      </p:sp>
      <p:graphicFrame>
        <p:nvGraphicFramePr>
          <p:cNvPr id="22" name="物件 21"/>
          <p:cNvGraphicFramePr>
            <a:graphicFrameLocks noChangeAspect="1"/>
          </p:cNvGraphicFramePr>
          <p:nvPr>
            <p:extLst>
              <p:ext uri="{D42A27DB-BD31-4B8C-83A1-F6EECF244321}">
                <p14:modId xmlns:p14="http://schemas.microsoft.com/office/powerpoint/2010/main" val="939087794"/>
              </p:ext>
            </p:extLst>
          </p:nvPr>
        </p:nvGraphicFramePr>
        <p:xfrm>
          <a:off x="1440126" y="2227263"/>
          <a:ext cx="6096000" cy="4021137"/>
        </p:xfrm>
        <a:graphic>
          <a:graphicData uri="http://schemas.openxmlformats.org/presentationml/2006/ole">
            <mc:AlternateContent xmlns:mc="http://schemas.openxmlformats.org/markup-compatibility/2006">
              <mc:Choice xmlns:v="urn:schemas-microsoft-com:vml" Requires="v">
                <p:oleObj spid="_x0000_s19516" name="Visio" r:id="rId3" imgW="9889567" imgH="6522930" progId="Visio.Drawing.15">
                  <p:embed/>
                </p:oleObj>
              </mc:Choice>
              <mc:Fallback>
                <p:oleObj name="Visio" r:id="rId3" imgW="9889567" imgH="6522930" progId="Visio.Drawing.15">
                  <p:embed/>
                  <p:pic>
                    <p:nvPicPr>
                      <p:cNvPr id="0" name=""/>
                      <p:cNvPicPr/>
                      <p:nvPr/>
                    </p:nvPicPr>
                    <p:blipFill>
                      <a:blip r:embed="rId4"/>
                      <a:stretch>
                        <a:fillRect/>
                      </a:stretch>
                    </p:blipFill>
                    <p:spPr>
                      <a:xfrm>
                        <a:off x="1440126" y="2227263"/>
                        <a:ext cx="6096000" cy="4021137"/>
                      </a:xfrm>
                      <a:prstGeom prst="rect">
                        <a:avLst/>
                      </a:prstGeom>
                    </p:spPr>
                  </p:pic>
                </p:oleObj>
              </mc:Fallback>
            </mc:AlternateContent>
          </a:graphicData>
        </a:graphic>
      </p:graphicFrame>
      <p:sp>
        <p:nvSpPr>
          <p:cNvPr id="28" name="矩形 27"/>
          <p:cNvSpPr/>
          <p:nvPr/>
        </p:nvSpPr>
        <p:spPr bwMode="auto">
          <a:xfrm>
            <a:off x="3059832" y="3212976"/>
            <a:ext cx="72008" cy="30354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a typeface="新細明體" charset="-120"/>
            </a:endParaRPr>
          </a:p>
        </p:txBody>
      </p:sp>
      <p:sp>
        <p:nvSpPr>
          <p:cNvPr id="29" name="矩形 28"/>
          <p:cNvSpPr/>
          <p:nvPr/>
        </p:nvSpPr>
        <p:spPr bwMode="auto">
          <a:xfrm>
            <a:off x="4423792" y="3188027"/>
            <a:ext cx="72008" cy="30354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a typeface="新細明體" charset="-120"/>
            </a:endParaRPr>
          </a:p>
        </p:txBody>
      </p:sp>
      <p:sp>
        <p:nvSpPr>
          <p:cNvPr id="30" name="矩形 29"/>
          <p:cNvSpPr/>
          <p:nvPr/>
        </p:nvSpPr>
        <p:spPr bwMode="auto">
          <a:xfrm>
            <a:off x="5911788" y="3212976"/>
            <a:ext cx="72008" cy="30354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a typeface="新細明體" charset="-120"/>
            </a:endParaRPr>
          </a:p>
        </p:txBody>
      </p:sp>
      <p:sp>
        <p:nvSpPr>
          <p:cNvPr id="31" name="文字方塊 30"/>
          <p:cNvSpPr txBox="1"/>
          <p:nvPr/>
        </p:nvSpPr>
        <p:spPr>
          <a:xfrm>
            <a:off x="1412714" y="3154938"/>
            <a:ext cx="1224136" cy="646331"/>
          </a:xfrm>
          <a:prstGeom prst="rect">
            <a:avLst/>
          </a:prstGeom>
          <a:noFill/>
        </p:spPr>
        <p:txBody>
          <a:bodyPr wrap="square" rtlCol="0">
            <a:spAutoFit/>
          </a:bodyPr>
          <a:lstStyle/>
          <a:p>
            <a:r>
              <a:rPr lang="en-US" altLang="zh-TW" dirty="0" err="1" smtClean="0"/>
              <a:t>Mininet</a:t>
            </a:r>
            <a:r>
              <a:rPr lang="en-US" altLang="zh-TW" dirty="0" smtClean="0"/>
              <a:t> VM</a:t>
            </a:r>
            <a:endParaRPr lang="zh-TW" altLang="en-US" dirty="0"/>
          </a:p>
        </p:txBody>
      </p:sp>
      <p:sp>
        <p:nvSpPr>
          <p:cNvPr id="32" name="文字方塊 31"/>
          <p:cNvSpPr txBox="1"/>
          <p:nvPr/>
        </p:nvSpPr>
        <p:spPr>
          <a:xfrm>
            <a:off x="971600" y="2849877"/>
            <a:ext cx="1665250" cy="615553"/>
          </a:xfrm>
          <a:prstGeom prst="rect">
            <a:avLst/>
          </a:prstGeom>
          <a:noFill/>
        </p:spPr>
        <p:txBody>
          <a:bodyPr wrap="square" rtlCol="0">
            <a:spAutoFit/>
          </a:bodyPr>
          <a:lstStyle/>
          <a:p>
            <a:r>
              <a:rPr lang="en-US" altLang="zh-TW" sz="1600" dirty="0" smtClean="0"/>
              <a:t>Controller1  VM</a:t>
            </a:r>
            <a:r>
              <a:rPr lang="en-US" altLang="zh-TW" dirty="0" smtClean="0"/>
              <a:t>	</a:t>
            </a:r>
            <a:endParaRPr lang="zh-TW" altLang="en-US" dirty="0"/>
          </a:p>
        </p:txBody>
      </p:sp>
      <p:sp>
        <p:nvSpPr>
          <p:cNvPr id="33" name="文字方塊 32"/>
          <p:cNvSpPr txBox="1"/>
          <p:nvPr/>
        </p:nvSpPr>
        <p:spPr>
          <a:xfrm>
            <a:off x="5846607" y="2849877"/>
            <a:ext cx="1665250" cy="615553"/>
          </a:xfrm>
          <a:prstGeom prst="rect">
            <a:avLst/>
          </a:prstGeom>
          <a:noFill/>
        </p:spPr>
        <p:txBody>
          <a:bodyPr wrap="square" rtlCol="0">
            <a:spAutoFit/>
          </a:bodyPr>
          <a:lstStyle/>
          <a:p>
            <a:r>
              <a:rPr lang="en-US" altLang="zh-TW" sz="1600" dirty="0" smtClean="0"/>
              <a:t>Controller4  VM</a:t>
            </a:r>
            <a:r>
              <a:rPr lang="en-US" altLang="zh-TW" dirty="0" smtClean="0"/>
              <a:t>	</a:t>
            </a:r>
            <a:endParaRPr lang="zh-TW" altLang="en-US" dirty="0"/>
          </a:p>
        </p:txBody>
      </p:sp>
      <p:sp>
        <p:nvSpPr>
          <p:cNvPr id="34" name="文字方塊 33"/>
          <p:cNvSpPr txBox="1"/>
          <p:nvPr/>
        </p:nvSpPr>
        <p:spPr>
          <a:xfrm>
            <a:off x="4157089" y="2842155"/>
            <a:ext cx="1665250" cy="615553"/>
          </a:xfrm>
          <a:prstGeom prst="rect">
            <a:avLst/>
          </a:prstGeom>
          <a:noFill/>
        </p:spPr>
        <p:txBody>
          <a:bodyPr wrap="square" rtlCol="0">
            <a:spAutoFit/>
          </a:bodyPr>
          <a:lstStyle/>
          <a:p>
            <a:r>
              <a:rPr lang="en-US" altLang="zh-TW" sz="1600" dirty="0" smtClean="0"/>
              <a:t>Controller3  VM</a:t>
            </a:r>
            <a:r>
              <a:rPr lang="en-US" altLang="zh-TW" dirty="0" smtClean="0"/>
              <a:t>	</a:t>
            </a:r>
            <a:endParaRPr lang="zh-TW" altLang="en-US" dirty="0"/>
          </a:p>
        </p:txBody>
      </p:sp>
      <p:sp>
        <p:nvSpPr>
          <p:cNvPr id="35" name="文字方塊 34"/>
          <p:cNvSpPr txBox="1"/>
          <p:nvPr/>
        </p:nvSpPr>
        <p:spPr>
          <a:xfrm>
            <a:off x="2632865" y="2842155"/>
            <a:ext cx="1665250" cy="615553"/>
          </a:xfrm>
          <a:prstGeom prst="rect">
            <a:avLst/>
          </a:prstGeom>
          <a:noFill/>
        </p:spPr>
        <p:txBody>
          <a:bodyPr wrap="square" rtlCol="0">
            <a:spAutoFit/>
          </a:bodyPr>
          <a:lstStyle/>
          <a:p>
            <a:r>
              <a:rPr lang="en-US" altLang="zh-TW" sz="1600" dirty="0" smtClean="0"/>
              <a:t>Controller2  VM</a:t>
            </a:r>
            <a:r>
              <a:rPr lang="en-US" altLang="zh-TW" dirty="0" smtClean="0"/>
              <a:t>	</a:t>
            </a:r>
            <a:endParaRPr lang="zh-TW" altLang="en-US" dirty="0"/>
          </a:p>
        </p:txBody>
      </p:sp>
      <p:sp>
        <p:nvSpPr>
          <p:cNvPr id="36" name="文字方塊 35"/>
          <p:cNvSpPr txBox="1"/>
          <p:nvPr/>
        </p:nvSpPr>
        <p:spPr>
          <a:xfrm>
            <a:off x="7537648" y="2357513"/>
            <a:ext cx="1644386" cy="369332"/>
          </a:xfrm>
          <a:prstGeom prst="rect">
            <a:avLst/>
          </a:prstGeom>
          <a:noFill/>
        </p:spPr>
        <p:txBody>
          <a:bodyPr wrap="square" rtlCol="0">
            <a:spAutoFit/>
          </a:bodyPr>
          <a:lstStyle/>
          <a:p>
            <a:r>
              <a:rPr lang="en-US" altLang="zh-TW" dirty="0" err="1" smtClean="0"/>
              <a:t>Opendaylight</a:t>
            </a:r>
            <a:endParaRPr lang="zh-TW" altLang="en-US" dirty="0"/>
          </a:p>
        </p:txBody>
      </p:sp>
      <p:sp>
        <p:nvSpPr>
          <p:cNvPr id="37" name="文字方塊 36"/>
          <p:cNvSpPr txBox="1"/>
          <p:nvPr/>
        </p:nvSpPr>
        <p:spPr>
          <a:xfrm>
            <a:off x="7558281" y="4041426"/>
            <a:ext cx="1443551" cy="646331"/>
          </a:xfrm>
          <a:prstGeom prst="rect">
            <a:avLst/>
          </a:prstGeom>
          <a:noFill/>
        </p:spPr>
        <p:txBody>
          <a:bodyPr wrap="square" rtlCol="0">
            <a:spAutoFit/>
          </a:bodyPr>
          <a:lstStyle/>
          <a:p>
            <a:pPr algn="ctr"/>
            <a:r>
              <a:rPr lang="en-US" altLang="zh-TW" dirty="0" err="1" smtClean="0"/>
              <a:t>OpenFlow</a:t>
            </a:r>
            <a:r>
              <a:rPr lang="en-US" altLang="zh-TW" dirty="0" smtClean="0"/>
              <a:t> switches</a:t>
            </a:r>
            <a:endParaRPr lang="zh-TW" altLang="en-US" dirty="0"/>
          </a:p>
        </p:txBody>
      </p:sp>
      <p:sp>
        <p:nvSpPr>
          <p:cNvPr id="38" name="文字方塊 37"/>
          <p:cNvSpPr txBox="1"/>
          <p:nvPr/>
        </p:nvSpPr>
        <p:spPr>
          <a:xfrm>
            <a:off x="7614727" y="5373216"/>
            <a:ext cx="1166275" cy="369332"/>
          </a:xfrm>
          <a:prstGeom prst="rect">
            <a:avLst/>
          </a:prstGeom>
          <a:noFill/>
        </p:spPr>
        <p:txBody>
          <a:bodyPr wrap="square" rtlCol="0">
            <a:spAutoFit/>
          </a:bodyPr>
          <a:lstStyle/>
          <a:p>
            <a:pPr algn="ctr"/>
            <a:r>
              <a:rPr lang="en-US" altLang="zh-TW" dirty="0" smtClean="0"/>
              <a:t>Hosts</a:t>
            </a:r>
            <a:endParaRPr lang="zh-TW" altLang="en-US" dirty="0"/>
          </a:p>
        </p:txBody>
      </p:sp>
    </p:spTree>
    <p:extLst>
      <p:ext uri="{BB962C8B-B14F-4D97-AF65-F5344CB8AC3E}">
        <p14:creationId xmlns:p14="http://schemas.microsoft.com/office/powerpoint/2010/main" val="21774118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Experiments</a:t>
            </a:r>
            <a:endParaRPr lang="zh-TW" altLang="en-US" dirty="0"/>
          </a:p>
        </p:txBody>
      </p:sp>
      <p:sp>
        <p:nvSpPr>
          <p:cNvPr id="3" name="內容版面配置區 2"/>
          <p:cNvSpPr>
            <a:spLocks noGrp="1"/>
          </p:cNvSpPr>
          <p:nvPr>
            <p:ph idx="1"/>
          </p:nvPr>
        </p:nvSpPr>
        <p:spPr/>
        <p:txBody>
          <a:bodyPr/>
          <a:lstStyle/>
          <a:p>
            <a:r>
              <a:rPr lang="en-US" altLang="zh-TW" b="0" dirty="0" smtClean="0"/>
              <a:t>Environment setup</a:t>
            </a:r>
            <a:endParaRPr lang="zh-TW" altLang="en-US" b="0" dirty="0"/>
          </a:p>
        </p:txBody>
      </p:sp>
      <p:graphicFrame>
        <p:nvGraphicFramePr>
          <p:cNvPr id="5" name="表格 4"/>
          <p:cNvGraphicFramePr>
            <a:graphicFrameLocks noGrp="1"/>
          </p:cNvGraphicFramePr>
          <p:nvPr>
            <p:extLst>
              <p:ext uri="{D42A27DB-BD31-4B8C-83A1-F6EECF244321}">
                <p14:modId xmlns:p14="http://schemas.microsoft.com/office/powerpoint/2010/main" val="2033301794"/>
              </p:ext>
            </p:extLst>
          </p:nvPr>
        </p:nvGraphicFramePr>
        <p:xfrm>
          <a:off x="565150" y="2708920"/>
          <a:ext cx="8013700" cy="2400275"/>
        </p:xfrm>
        <a:graphic>
          <a:graphicData uri="http://schemas.openxmlformats.org/drawingml/2006/table">
            <a:tbl>
              <a:tblPr firstRow="1" firstCol="1" bandRow="1"/>
              <a:tblGrid>
                <a:gridCol w="2782714">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4150866">
                  <a:extLst>
                    <a:ext uri="{9D8B030D-6E8A-4147-A177-3AD203B41FA5}">
                      <a16:colId xmlns:a16="http://schemas.microsoft.com/office/drawing/2014/main" val="20002"/>
                    </a:ext>
                  </a:extLst>
                </a:gridCol>
              </a:tblGrid>
              <a:tr h="370327">
                <a:tc>
                  <a:txBody>
                    <a:bodyPr/>
                    <a:lstStyle/>
                    <a:p>
                      <a:pPr algn="ctr">
                        <a:spcAft>
                          <a:spcPts val="0"/>
                        </a:spcAft>
                      </a:pPr>
                      <a:r>
                        <a:rPr lang="en-US" sz="1800" kern="100" dirty="0">
                          <a:effectLst/>
                          <a:latin typeface="Calibri" panose="020F0502020204030204" pitchFamily="34" charset="0"/>
                          <a:ea typeface="新細明體" panose="02020500000000000000" pitchFamily="18" charset="-120"/>
                          <a:cs typeface="Times New Roman" panose="02020603050405020304" pitchFamily="18" charset="0"/>
                        </a:rPr>
                        <a:t>Parameter description</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Calibri" panose="020F0502020204030204" pitchFamily="34" charset="0"/>
                          <a:ea typeface="新細明體" panose="02020500000000000000" pitchFamily="18" charset="-120"/>
                          <a:cs typeface="Times New Roman" panose="02020603050405020304" pitchFamily="18" charset="0"/>
                        </a:rPr>
                        <a:t>Notation</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effectLst/>
                          <a:latin typeface="Calibri" panose="020F0502020204030204" pitchFamily="34" charset="0"/>
                          <a:ea typeface="新細明體" panose="02020500000000000000" pitchFamily="18" charset="-120"/>
                          <a:cs typeface="Times New Roman" panose="02020603050405020304" pitchFamily="18" charset="0"/>
                        </a:rPr>
                        <a:t>Value</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0327">
                <a:tc>
                  <a:txBody>
                    <a:bodyPr/>
                    <a:lstStyle/>
                    <a:p>
                      <a:pPr algn="ctr">
                        <a:spcAft>
                          <a:spcPts val="0"/>
                        </a:spcAft>
                      </a:pPr>
                      <a:r>
                        <a:rPr lang="en-US" altLang="zh-TW" sz="1800" kern="100" dirty="0" smtClean="0">
                          <a:effectLst/>
                          <a:latin typeface="Calibri" panose="020F0502020204030204" pitchFamily="34" charset="0"/>
                          <a:ea typeface="新細明體" panose="02020500000000000000" pitchFamily="18" charset="-120"/>
                          <a:cs typeface="Times New Roman" panose="02020603050405020304" pitchFamily="18" charset="0"/>
                        </a:rPr>
                        <a:t>Control plane</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800" kern="100" dirty="0" smtClean="0">
                          <a:effectLst/>
                          <a:latin typeface="Calibri" panose="020F0502020204030204" pitchFamily="34" charset="0"/>
                          <a:ea typeface="新細明體" panose="02020500000000000000" pitchFamily="18" charset="-120"/>
                          <a:cs typeface="Times New Roman" panose="02020603050405020304" pitchFamily="18" charset="0"/>
                        </a:rPr>
                        <a:t>N/A</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800" kern="100" dirty="0" err="1" smtClean="0">
                          <a:effectLst/>
                          <a:latin typeface="Calibri" panose="020F0502020204030204" pitchFamily="34" charset="0"/>
                          <a:ea typeface="新細明體" panose="02020500000000000000" pitchFamily="18" charset="-120"/>
                          <a:cs typeface="Times New Roman" panose="02020603050405020304" pitchFamily="18" charset="0"/>
                        </a:rPr>
                        <a:t>OpenDaylight</a:t>
                      </a:r>
                      <a:r>
                        <a:rPr lang="en-US" altLang="zh-TW" sz="1800" kern="100" baseline="0" dirty="0" smtClean="0">
                          <a:effectLst/>
                          <a:latin typeface="Calibri" panose="020F0502020204030204" pitchFamily="34" charset="0"/>
                          <a:ea typeface="新細明體" panose="02020500000000000000" pitchFamily="18" charset="-120"/>
                          <a:cs typeface="Times New Roman" panose="02020603050405020304" pitchFamily="18" charset="0"/>
                        </a:rPr>
                        <a:t> controller [11]</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0327">
                <a:tc>
                  <a:txBody>
                    <a:bodyPr/>
                    <a:lstStyle/>
                    <a:p>
                      <a:pPr algn="ctr">
                        <a:spcAft>
                          <a:spcPts val="0"/>
                        </a:spcAft>
                      </a:pPr>
                      <a:r>
                        <a:rPr lang="en-US" altLang="zh-TW" sz="1800" kern="100" dirty="0" smtClean="0">
                          <a:effectLst/>
                          <a:latin typeface="Calibri" panose="020F0502020204030204" pitchFamily="34" charset="0"/>
                          <a:ea typeface="新細明體" panose="02020500000000000000" pitchFamily="18" charset="-120"/>
                          <a:cs typeface="Times New Roman" panose="02020603050405020304" pitchFamily="18" charset="0"/>
                        </a:rPr>
                        <a:t>Data plane</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800" kern="100" dirty="0" smtClean="0">
                          <a:effectLst/>
                          <a:latin typeface="Calibri" panose="020F0502020204030204" pitchFamily="34" charset="0"/>
                          <a:ea typeface="新細明體" panose="02020500000000000000" pitchFamily="18" charset="-120"/>
                          <a:cs typeface="Times New Roman" panose="02020603050405020304" pitchFamily="18" charset="0"/>
                        </a:rPr>
                        <a:t>N/A</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800" kern="100" dirty="0" err="1" smtClean="0">
                          <a:effectLst/>
                          <a:latin typeface="Calibri" panose="020F0502020204030204" pitchFamily="34" charset="0"/>
                          <a:ea typeface="新細明體" panose="02020500000000000000" pitchFamily="18" charset="-120"/>
                          <a:cs typeface="Times New Roman" panose="02020603050405020304" pitchFamily="18" charset="0"/>
                        </a:rPr>
                        <a:t>Mininet</a:t>
                      </a:r>
                      <a:r>
                        <a:rPr lang="en-US" altLang="zh-TW" sz="1800" kern="100" dirty="0" smtClean="0">
                          <a:effectLst/>
                          <a:latin typeface="Calibri" panose="020F0502020204030204" pitchFamily="34" charset="0"/>
                          <a:ea typeface="新細明體" panose="02020500000000000000" pitchFamily="18" charset="-120"/>
                          <a:cs typeface="Times New Roman" panose="02020603050405020304" pitchFamily="18" charset="0"/>
                        </a:rPr>
                        <a:t> [12]</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03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kern="100" dirty="0" smtClean="0">
                          <a:effectLst/>
                          <a:latin typeface="Calibri" panose="020F0502020204030204" pitchFamily="34" charset="0"/>
                          <a:ea typeface="新細明體" panose="02020500000000000000" pitchFamily="18" charset="-120"/>
                          <a:cs typeface="Times New Roman" panose="02020603050405020304" pitchFamily="18" charset="0"/>
                        </a:rPr>
                        <a:t>Number</a:t>
                      </a:r>
                      <a:r>
                        <a:rPr lang="en-US" altLang="zh-TW" sz="1800" kern="100" baseline="0" dirty="0" smtClean="0">
                          <a:effectLst/>
                          <a:latin typeface="Calibri" panose="020F0502020204030204" pitchFamily="34" charset="0"/>
                          <a:ea typeface="新細明體" panose="02020500000000000000" pitchFamily="18" charset="-120"/>
                          <a:cs typeface="Times New Roman" panose="02020603050405020304" pitchFamily="18" charset="0"/>
                        </a:rPr>
                        <a:t> of c</a:t>
                      </a:r>
                      <a:r>
                        <a:rPr lang="en-US" sz="1800" kern="100" dirty="0" smtClean="0">
                          <a:effectLst/>
                          <a:latin typeface="Calibri" panose="020F0502020204030204" pitchFamily="34" charset="0"/>
                          <a:ea typeface="新細明體" panose="02020500000000000000" pitchFamily="18" charset="-120"/>
                          <a:cs typeface="Times New Roman" panose="02020603050405020304" pitchFamily="18" charset="0"/>
                        </a:rPr>
                        <a:t>ontrollers</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dirty="0">
                          <a:effectLst/>
                          <a:latin typeface="Calibri" panose="020F0502020204030204" pitchFamily="34" charset="0"/>
                          <a:ea typeface="新細明體" panose="02020500000000000000" pitchFamily="18" charset="-120"/>
                          <a:cs typeface="Times New Roman" panose="02020603050405020304" pitchFamily="18" charset="0"/>
                        </a:rPr>
                        <a:t>n</a:t>
                      </a:r>
                      <a:endParaRPr lang="zh-TW" sz="1800" i="1"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800" kern="100" dirty="0" smtClean="0">
                          <a:effectLst/>
                          <a:latin typeface="Calibri" panose="020F0502020204030204" pitchFamily="34" charset="0"/>
                          <a:ea typeface="新細明體" panose="02020500000000000000" pitchFamily="18" charset="-120"/>
                          <a:cs typeface="Times New Roman" panose="02020603050405020304" pitchFamily="18" charset="0"/>
                        </a:rPr>
                        <a:t>4</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03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kern="100" dirty="0" smtClean="0">
                          <a:effectLst/>
                          <a:latin typeface="Calibri" panose="020F0502020204030204" pitchFamily="34" charset="0"/>
                          <a:ea typeface="新細明體" panose="02020500000000000000" pitchFamily="18" charset="-120"/>
                          <a:cs typeface="Times New Roman" panose="02020603050405020304" pitchFamily="18" charset="0"/>
                        </a:rPr>
                        <a:t>Number</a:t>
                      </a:r>
                      <a:r>
                        <a:rPr lang="en-US" altLang="zh-TW" sz="1800" kern="100" baseline="0" dirty="0" smtClean="0">
                          <a:effectLst/>
                          <a:latin typeface="Calibri" panose="020F0502020204030204" pitchFamily="34" charset="0"/>
                          <a:ea typeface="新細明體" panose="02020500000000000000" pitchFamily="18" charset="-120"/>
                          <a:cs typeface="Times New Roman" panose="02020603050405020304" pitchFamily="18" charset="0"/>
                        </a:rPr>
                        <a:t> of s</a:t>
                      </a:r>
                      <a:r>
                        <a:rPr lang="en-US" sz="1800" kern="100" dirty="0" smtClean="0">
                          <a:effectLst/>
                          <a:latin typeface="Calibri" panose="020F0502020204030204" pitchFamily="34" charset="0"/>
                          <a:ea typeface="新細明體" panose="02020500000000000000" pitchFamily="18" charset="-120"/>
                          <a:cs typeface="Times New Roman" panose="02020603050405020304" pitchFamily="18" charset="0"/>
                        </a:rPr>
                        <a:t>witches for each controller </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dirty="0" smtClean="0">
                          <a:effectLst/>
                          <a:latin typeface="Calibri" panose="020F0502020204030204" pitchFamily="34" charset="0"/>
                          <a:ea typeface="新細明體" panose="02020500000000000000" pitchFamily="18" charset="-120"/>
                          <a:cs typeface="Times New Roman" panose="02020603050405020304" pitchFamily="18" charset="0"/>
                        </a:rPr>
                        <a:t>m</a:t>
                      </a:r>
                      <a:r>
                        <a:rPr lang="en-US" sz="1800" i="1" kern="100" baseline="-25000" dirty="0" smtClean="0">
                          <a:effectLst/>
                          <a:latin typeface="Calibri" panose="020F0502020204030204" pitchFamily="34" charset="0"/>
                          <a:ea typeface="新細明體" panose="02020500000000000000" pitchFamily="18" charset="-120"/>
                          <a:cs typeface="Times New Roman" panose="02020603050405020304" pitchFamily="18" charset="0"/>
                        </a:rPr>
                        <a:t>i</a:t>
                      </a:r>
                      <a:endParaRPr lang="zh-TW" sz="1800" i="1" kern="100" baseline="-250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smtClean="0">
                          <a:effectLst/>
                          <a:latin typeface="Calibri" panose="020F0502020204030204" pitchFamily="34" charset="0"/>
                          <a:ea typeface="新細明體" panose="02020500000000000000" pitchFamily="18" charset="-120"/>
                          <a:cs typeface="Times New Roman" panose="02020603050405020304" pitchFamily="18" charset="0"/>
                        </a:rPr>
                        <a:t>5</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703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kern="100" dirty="0" smtClean="0">
                          <a:effectLst/>
                          <a:latin typeface="Calibri" panose="020F0502020204030204" pitchFamily="34" charset="0"/>
                          <a:ea typeface="新細明體" panose="02020500000000000000" pitchFamily="18" charset="-120"/>
                          <a:cs typeface="Times New Roman" panose="02020603050405020304" pitchFamily="18" charset="0"/>
                        </a:rPr>
                        <a:t>Number of switches</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800" i="1" kern="100" baseline="0" dirty="0" smtClean="0">
                          <a:effectLst/>
                          <a:latin typeface="Calibri" panose="020F0502020204030204" pitchFamily="34" charset="0"/>
                          <a:ea typeface="新細明體" panose="02020500000000000000" pitchFamily="18" charset="-120"/>
                          <a:cs typeface="Times New Roman" panose="02020603050405020304" pitchFamily="18" charset="0"/>
                        </a:rPr>
                        <a:t>m</a:t>
                      </a:r>
                      <a:endParaRPr lang="zh-TW" sz="1800" i="1" kern="100" baseline="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800" kern="100" dirty="0" smtClean="0">
                          <a:effectLst/>
                          <a:latin typeface="Calibri" panose="020F0502020204030204" pitchFamily="34" charset="0"/>
                          <a:ea typeface="新細明體" panose="02020500000000000000" pitchFamily="18" charset="-120"/>
                          <a:cs typeface="Times New Roman" panose="02020603050405020304" pitchFamily="18" charset="0"/>
                        </a:rPr>
                        <a:t>20</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6" name="投影片編號版面配置區 5"/>
          <p:cNvSpPr>
            <a:spLocks noGrp="1"/>
          </p:cNvSpPr>
          <p:nvPr>
            <p:ph type="sldNum" sz="quarter" idx="12"/>
          </p:nvPr>
        </p:nvSpPr>
        <p:spPr/>
        <p:txBody>
          <a:bodyPr/>
          <a:lstStyle/>
          <a:p>
            <a:fld id="{91C1A921-91B6-4B38-BDA4-1A8A9C04905D}" type="slidenum">
              <a:rPr lang="zh-TW" altLang="en-US" smtClean="0"/>
              <a:pPr/>
              <a:t>25</a:t>
            </a:fld>
            <a:endParaRPr lang="zh-TW" altLang="en-US"/>
          </a:p>
        </p:txBody>
      </p:sp>
    </p:spTree>
    <p:extLst>
      <p:ext uri="{BB962C8B-B14F-4D97-AF65-F5344CB8AC3E}">
        <p14:creationId xmlns:p14="http://schemas.microsoft.com/office/powerpoint/2010/main" val="16274964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Experiments</a:t>
            </a:r>
            <a:endParaRPr lang="zh-TW" altLang="en-US" dirty="0"/>
          </a:p>
        </p:txBody>
      </p:sp>
      <p:sp>
        <p:nvSpPr>
          <p:cNvPr id="3" name="內容版面配置區 2"/>
          <p:cNvSpPr>
            <a:spLocks noGrp="1"/>
          </p:cNvSpPr>
          <p:nvPr>
            <p:ph idx="1"/>
          </p:nvPr>
        </p:nvSpPr>
        <p:spPr/>
        <p:txBody>
          <a:bodyPr/>
          <a:lstStyle/>
          <a:p>
            <a:r>
              <a:rPr lang="en-US" altLang="zh-TW" b="0" dirty="0" smtClean="0"/>
              <a:t>Simulation parameters</a:t>
            </a:r>
            <a:endParaRPr lang="zh-TW" altLang="en-US" b="0" dirty="0"/>
          </a:p>
        </p:txBody>
      </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1234187085"/>
                  </p:ext>
                </p:extLst>
              </p:nvPr>
            </p:nvGraphicFramePr>
            <p:xfrm>
              <a:off x="565150" y="2132856"/>
              <a:ext cx="8013700" cy="2592289"/>
            </p:xfrm>
            <a:graphic>
              <a:graphicData uri="http://schemas.openxmlformats.org/drawingml/2006/table">
                <a:tbl>
                  <a:tblPr firstRow="1" firstCol="1" bandRow="1"/>
                  <a:tblGrid>
                    <a:gridCol w="2782714">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4150866">
                      <a:extLst>
                        <a:ext uri="{9D8B030D-6E8A-4147-A177-3AD203B41FA5}">
                          <a16:colId xmlns:a16="http://schemas.microsoft.com/office/drawing/2014/main" val="20002"/>
                        </a:ext>
                      </a:extLst>
                    </a:gridCol>
                  </a:tblGrid>
                  <a:tr h="370327">
                    <a:tc>
                      <a:txBody>
                        <a:bodyPr/>
                        <a:lstStyle/>
                        <a:p>
                          <a:pPr algn="ctr">
                            <a:spcAft>
                              <a:spcPts val="0"/>
                            </a:spcAft>
                          </a:pPr>
                          <a:r>
                            <a:rPr lang="en-US" sz="1800" kern="100" dirty="0">
                              <a:effectLst/>
                              <a:latin typeface="Calibri" panose="020F0502020204030204" pitchFamily="34" charset="0"/>
                              <a:ea typeface="新細明體" panose="02020500000000000000" pitchFamily="18" charset="-120"/>
                              <a:cs typeface="Times New Roman" panose="02020603050405020304" pitchFamily="18" charset="0"/>
                            </a:rPr>
                            <a:t>Parameter description</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Calibri" panose="020F0502020204030204" pitchFamily="34" charset="0"/>
                              <a:ea typeface="新細明體" panose="02020500000000000000" pitchFamily="18" charset="-120"/>
                              <a:cs typeface="Times New Roman" panose="02020603050405020304" pitchFamily="18" charset="0"/>
                            </a:rPr>
                            <a:t>Notation</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effectLst/>
                              <a:latin typeface="Calibri" panose="020F0502020204030204" pitchFamily="34" charset="0"/>
                              <a:ea typeface="新細明體" panose="02020500000000000000" pitchFamily="18" charset="-120"/>
                              <a:cs typeface="Times New Roman" panose="02020603050405020304" pitchFamily="18" charset="0"/>
                            </a:rPr>
                            <a:t>Value</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0327">
                    <a:tc>
                      <a:txBody>
                        <a:bodyPr/>
                        <a:lstStyle/>
                        <a:p>
                          <a:pPr algn="ctr">
                            <a:spcAft>
                              <a:spcPts val="0"/>
                            </a:spcAft>
                          </a:pPr>
                          <a:r>
                            <a:rPr lang="en-US" altLang="zh-TW" sz="1800" kern="100" dirty="0" smtClean="0">
                              <a:effectLst/>
                              <a:latin typeface="Calibri" panose="020F0502020204030204" pitchFamily="34" charset="0"/>
                              <a:ea typeface="新細明體" panose="02020500000000000000" pitchFamily="18" charset="-120"/>
                              <a:cs typeface="Times New Roman" panose="02020603050405020304" pitchFamily="18" charset="0"/>
                            </a:rPr>
                            <a:t>Heartbeat interval </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800" i="1" kern="100" dirty="0" smtClean="0">
                              <a:effectLst/>
                              <a:latin typeface="Calibri" panose="020F0502020204030204" pitchFamily="34" charset="0"/>
                              <a:ea typeface="新細明體" panose="02020500000000000000" pitchFamily="18" charset="-120"/>
                              <a:cs typeface="Times New Roman" panose="02020603050405020304" pitchFamily="18" charset="0"/>
                            </a:rPr>
                            <a:t>∆t</a:t>
                          </a:r>
                          <a:endParaRPr lang="zh-TW" sz="1800" i="1"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800" kern="100" dirty="0" smtClean="0">
                              <a:effectLst/>
                              <a:latin typeface="Calibri" panose="020F0502020204030204" pitchFamily="34" charset="0"/>
                              <a:ea typeface="新細明體" panose="02020500000000000000" pitchFamily="18" charset="-120"/>
                              <a:cs typeface="Times New Roman" panose="02020603050405020304" pitchFamily="18" charset="0"/>
                            </a:rPr>
                            <a:t>1000 </a:t>
                          </a:r>
                          <a:r>
                            <a:rPr lang="en-US" altLang="zh-TW" sz="1800" i="1" kern="100" dirty="0" err="1" smtClean="0">
                              <a:effectLst/>
                              <a:latin typeface="Calibri" panose="020F0502020204030204" pitchFamily="34" charset="0"/>
                              <a:ea typeface="新細明體" panose="02020500000000000000" pitchFamily="18" charset="-120"/>
                              <a:cs typeface="Times New Roman" panose="02020603050405020304" pitchFamily="18" charset="0"/>
                            </a:rPr>
                            <a:t>ms</a:t>
                          </a:r>
                          <a:endParaRPr lang="zh-TW" sz="1800" i="1"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0327">
                    <a:tc>
                      <a:txBody>
                        <a:bodyPr/>
                        <a:lstStyle/>
                        <a:p>
                          <a:pPr algn="ctr">
                            <a:spcAft>
                              <a:spcPts val="0"/>
                            </a:spcAft>
                          </a:pPr>
                          <a:r>
                            <a:rPr lang="en-US" altLang="zh-TW" sz="1800" b="0" kern="100" dirty="0" smtClean="0">
                              <a:effectLst/>
                              <a:latin typeface="+mj-lt"/>
                              <a:ea typeface="新細明體" panose="02020500000000000000" pitchFamily="18" charset="-120"/>
                              <a:cs typeface="Times New Roman" panose="02020603050405020304" pitchFamily="18" charset="0"/>
                            </a:rPr>
                            <a:t>Safety</a:t>
                          </a:r>
                          <a:r>
                            <a:rPr lang="en-US" altLang="zh-TW" sz="1800" b="0" kern="100" baseline="0" dirty="0" smtClean="0">
                              <a:effectLst/>
                              <a:latin typeface="+mj-lt"/>
                              <a:ea typeface="新細明體" panose="02020500000000000000" pitchFamily="18" charset="-120"/>
                              <a:cs typeface="Times New Roman" panose="02020603050405020304" pitchFamily="18" charset="0"/>
                            </a:rPr>
                            <a:t> margin</a:t>
                          </a:r>
                          <a:endParaRPr lang="zh-TW" sz="1800" b="0" kern="100" dirty="0">
                            <a:effectLst/>
                            <a:latin typeface="+mj-lt"/>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800" i="1" kern="100" dirty="0" err="1" smtClean="0">
                              <a:effectLst/>
                              <a:latin typeface="Cambria Math" panose="02040503050406030204" pitchFamily="18" charset="0"/>
                              <a:ea typeface="新細明體" panose="02020500000000000000" pitchFamily="18" charset="-120"/>
                              <a:cs typeface="Times New Roman" panose="02020603050405020304" pitchFamily="18" charset="0"/>
                            </a:rPr>
                            <a:t>sm</a:t>
                          </a:r>
                          <a:endParaRPr lang="zh-TW" sz="1800" i="1"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smtClean="0">
                              <a:effectLst/>
                              <a:latin typeface="Calibri" panose="020F0502020204030204" pitchFamily="34" charset="0"/>
                              <a:ea typeface="新細明體" panose="02020500000000000000" pitchFamily="18" charset="-120"/>
                              <a:cs typeface="Times New Roman" panose="02020603050405020304" pitchFamily="18" charset="0"/>
                            </a:rPr>
                            <a:t>200 </a:t>
                          </a:r>
                          <a:r>
                            <a:rPr lang="en-US" sz="1800" kern="100" dirty="0" err="1" smtClean="0">
                              <a:effectLst/>
                              <a:latin typeface="Calibri" panose="020F0502020204030204" pitchFamily="34" charset="0"/>
                              <a:ea typeface="新細明體" panose="02020500000000000000" pitchFamily="18" charset="-120"/>
                              <a:cs typeface="Times New Roman" panose="02020603050405020304" pitchFamily="18" charset="0"/>
                            </a:rPr>
                            <a:t>ms</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0327">
                    <a:tc>
                      <a:txBody>
                        <a:bodyPr/>
                        <a:lstStyle/>
                        <a:p>
                          <a:pPr algn="ctr">
                            <a:spcAft>
                              <a:spcPts val="0"/>
                            </a:spcAft>
                          </a:pPr>
                          <a:r>
                            <a:rPr lang="en-US" altLang="zh-TW" sz="1800" b="0" kern="100" dirty="0" smtClean="0">
                              <a:effectLst/>
                              <a:latin typeface="+mj-lt"/>
                              <a:ea typeface="新細明體" panose="02020500000000000000" pitchFamily="18" charset="-120"/>
                              <a:cs typeface="Times New Roman" panose="02020603050405020304" pitchFamily="18" charset="0"/>
                            </a:rPr>
                            <a:t>Weight</a:t>
                          </a:r>
                          <a:endParaRPr lang="zh-TW" sz="1800" b="0" kern="100" dirty="0">
                            <a:effectLst/>
                            <a:latin typeface="+mj-lt"/>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zh-TW" altLang="en-US" sz="1800" i="1" kern="100" smtClean="0">
                                    <a:effectLst/>
                                    <a:latin typeface="Cambria Math" panose="02040503050406030204" pitchFamily="18" charset="0"/>
                                    <a:ea typeface="新細明體" panose="02020500000000000000" pitchFamily="18" charset="-120"/>
                                    <a:cs typeface="Times New Roman" panose="02020603050405020304" pitchFamily="18" charset="0"/>
                                  </a:rPr>
                                  <m:t>𝛼</m:t>
                                </m:r>
                              </m:oMath>
                            </m:oMathPara>
                          </a14:m>
                          <a:endParaRPr lang="zh-TW" sz="1800" i="1"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800" kern="100" dirty="0" smtClean="0">
                              <a:effectLst/>
                              <a:latin typeface="Calibri" panose="020F0502020204030204" pitchFamily="34" charset="0"/>
                              <a:ea typeface="新細明體" panose="02020500000000000000" pitchFamily="18" charset="-120"/>
                              <a:cs typeface="Times New Roman" panose="02020603050405020304" pitchFamily="18" charset="0"/>
                            </a:rPr>
                            <a:t>0.5</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1406362"/>
                      </a:ext>
                    </a:extLst>
                  </a:tr>
                  <a:tr h="370327">
                    <a:tc>
                      <a:txBody>
                        <a:bodyPr/>
                        <a:lstStyle/>
                        <a:p>
                          <a:pPr algn="ctr">
                            <a:spcAft>
                              <a:spcPts val="0"/>
                            </a:spcAft>
                          </a:pPr>
                          <a:r>
                            <a:rPr lang="en-US" sz="1800" kern="100" dirty="0" smtClean="0">
                              <a:effectLst/>
                              <a:latin typeface="Calibri" panose="020F0502020204030204" pitchFamily="34" charset="0"/>
                              <a:ea typeface="新細明體" panose="02020500000000000000" pitchFamily="18" charset="-120"/>
                              <a:cs typeface="Times New Roman" panose="02020603050405020304" pitchFamily="18" charset="0"/>
                            </a:rPr>
                            <a:t>iteration number</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dirty="0">
                              <a:effectLst/>
                              <a:latin typeface="Cambria Math" panose="02040503050406030204" pitchFamily="18" charset="0"/>
                              <a:ea typeface="新細明體" panose="02020500000000000000" pitchFamily="18" charset="-120"/>
                              <a:cs typeface="Times New Roman" panose="02020603050405020304" pitchFamily="18" charset="0"/>
                            </a:rPr>
                            <a:t>β</a:t>
                          </a:r>
                          <a:endParaRPr lang="zh-TW" sz="1800" i="1"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smtClean="0">
                              <a:effectLst/>
                              <a:latin typeface="Calibri" panose="020F0502020204030204" pitchFamily="34" charset="0"/>
                              <a:ea typeface="新細明體" panose="02020500000000000000" pitchFamily="18" charset="-120"/>
                              <a:cs typeface="Times New Roman" panose="02020603050405020304" pitchFamily="18" charset="0"/>
                            </a:rPr>
                            <a:t>700</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03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kern="100" dirty="0" smtClean="0">
                              <a:effectLst/>
                              <a:latin typeface="Calibri" panose="020F0502020204030204" pitchFamily="34" charset="0"/>
                              <a:ea typeface="新細明體" panose="02020500000000000000" pitchFamily="18" charset="-120"/>
                              <a:cs typeface="Times New Roman" panose="02020603050405020304" pitchFamily="18" charset="0"/>
                            </a:rPr>
                            <a:t>First</a:t>
                          </a:r>
                          <a:r>
                            <a:rPr lang="en-US" altLang="zh-TW" sz="1800" kern="100" baseline="0" dirty="0" smtClean="0">
                              <a:effectLst/>
                              <a:latin typeface="Calibri" panose="020F0502020204030204" pitchFamily="34" charset="0"/>
                              <a:ea typeface="新細明體" panose="02020500000000000000" pitchFamily="18" charset="-120"/>
                              <a:cs typeface="Times New Roman" panose="02020603050405020304" pitchFamily="18" charset="0"/>
                            </a:rPr>
                            <a:t> window size</a:t>
                          </a:r>
                          <a:endParaRPr lang="zh-TW" altLang="zh-TW" sz="1800" kern="100" dirty="0" smtClean="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800" i="1" kern="100" dirty="0" smtClean="0">
                              <a:effectLst/>
                              <a:latin typeface="Calibri" panose="020F0502020204030204" pitchFamily="34" charset="0"/>
                              <a:ea typeface="新細明體" panose="02020500000000000000" pitchFamily="18" charset="-120"/>
                              <a:cs typeface="Times New Roman" panose="02020603050405020304" pitchFamily="18" charset="0"/>
                            </a:rPr>
                            <a:t>n1</a:t>
                          </a:r>
                          <a:endParaRPr lang="zh-TW" sz="1800" i="1"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800" kern="100" dirty="0" smtClean="0">
                              <a:effectLst/>
                              <a:latin typeface="Calibri" panose="020F0502020204030204" pitchFamily="34" charset="0"/>
                              <a:ea typeface="新細明體" panose="02020500000000000000" pitchFamily="18" charset="-120"/>
                              <a:cs typeface="Times New Roman" panose="02020603050405020304" pitchFamily="18" charset="0"/>
                            </a:rPr>
                            <a:t>1000</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4237349"/>
                      </a:ext>
                    </a:extLst>
                  </a:tr>
                  <a:tr h="370327">
                    <a:tc>
                      <a:txBody>
                        <a:bodyPr/>
                        <a:lstStyle/>
                        <a:p>
                          <a:pPr algn="ctr">
                            <a:spcAft>
                              <a:spcPts val="0"/>
                            </a:spcAft>
                          </a:pPr>
                          <a:r>
                            <a:rPr lang="en-US" altLang="zh-TW" sz="1800" kern="100" dirty="0" smtClean="0">
                              <a:effectLst/>
                              <a:latin typeface="Calibri" panose="020F0502020204030204" pitchFamily="34" charset="0"/>
                              <a:ea typeface="新細明體" panose="02020500000000000000" pitchFamily="18" charset="-120"/>
                              <a:cs typeface="Times New Roman" panose="02020603050405020304" pitchFamily="18" charset="0"/>
                            </a:rPr>
                            <a:t>Second window size</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800" i="1" kern="100" dirty="0" smtClean="0">
                              <a:effectLst/>
                              <a:latin typeface="Calibri" panose="020F0502020204030204" pitchFamily="34" charset="0"/>
                              <a:ea typeface="新細明體" panose="02020500000000000000" pitchFamily="18" charset="-120"/>
                              <a:cs typeface="Times New Roman" panose="02020603050405020304" pitchFamily="18" charset="0"/>
                            </a:rPr>
                            <a:t>n2</a:t>
                          </a:r>
                          <a:endParaRPr lang="zh-TW" sz="1800" i="1"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800" kern="100" dirty="0" smtClean="0">
                              <a:effectLst/>
                              <a:latin typeface="Calibri" panose="020F0502020204030204" pitchFamily="34" charset="0"/>
                              <a:ea typeface="新細明體" panose="02020500000000000000" pitchFamily="18" charset="-120"/>
                              <a:cs typeface="Times New Roman" panose="02020603050405020304" pitchFamily="18" charset="0"/>
                            </a:rPr>
                            <a:t>100</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1234187085"/>
                  </p:ext>
                </p:extLst>
              </p:nvPr>
            </p:nvGraphicFramePr>
            <p:xfrm>
              <a:off x="565150" y="2132856"/>
              <a:ext cx="8013700" cy="2592289"/>
            </p:xfrm>
            <a:graphic>
              <a:graphicData uri="http://schemas.openxmlformats.org/drawingml/2006/table">
                <a:tbl>
                  <a:tblPr firstRow="1" firstCol="1" bandRow="1"/>
                  <a:tblGrid>
                    <a:gridCol w="2782714">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4150866">
                      <a:extLst>
                        <a:ext uri="{9D8B030D-6E8A-4147-A177-3AD203B41FA5}">
                          <a16:colId xmlns:a16="http://schemas.microsoft.com/office/drawing/2014/main" val="20002"/>
                        </a:ext>
                      </a:extLst>
                    </a:gridCol>
                  </a:tblGrid>
                  <a:tr h="370327">
                    <a:tc>
                      <a:txBody>
                        <a:bodyPr/>
                        <a:lstStyle/>
                        <a:p>
                          <a:pPr algn="ctr">
                            <a:spcAft>
                              <a:spcPts val="0"/>
                            </a:spcAft>
                          </a:pPr>
                          <a:r>
                            <a:rPr lang="en-US" sz="1800" kern="100" dirty="0">
                              <a:effectLst/>
                              <a:latin typeface="Calibri" panose="020F0502020204030204" pitchFamily="34" charset="0"/>
                              <a:ea typeface="新細明體" panose="02020500000000000000" pitchFamily="18" charset="-120"/>
                              <a:cs typeface="Times New Roman" panose="02020603050405020304" pitchFamily="18" charset="0"/>
                            </a:rPr>
                            <a:t>Parameter description</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Calibri" panose="020F0502020204030204" pitchFamily="34" charset="0"/>
                              <a:ea typeface="新細明體" panose="02020500000000000000" pitchFamily="18" charset="-120"/>
                              <a:cs typeface="Times New Roman" panose="02020603050405020304" pitchFamily="18" charset="0"/>
                            </a:rPr>
                            <a:t>Notation</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effectLst/>
                              <a:latin typeface="Calibri" panose="020F0502020204030204" pitchFamily="34" charset="0"/>
                              <a:ea typeface="新細明體" panose="02020500000000000000" pitchFamily="18" charset="-120"/>
                              <a:cs typeface="Times New Roman" panose="02020603050405020304" pitchFamily="18" charset="0"/>
                            </a:rPr>
                            <a:t>Value</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0327">
                    <a:tc>
                      <a:txBody>
                        <a:bodyPr/>
                        <a:lstStyle/>
                        <a:p>
                          <a:pPr algn="ctr">
                            <a:spcAft>
                              <a:spcPts val="0"/>
                            </a:spcAft>
                          </a:pPr>
                          <a:r>
                            <a:rPr lang="en-US" altLang="zh-TW" sz="1800" kern="100" dirty="0" smtClean="0">
                              <a:effectLst/>
                              <a:latin typeface="Calibri" panose="020F0502020204030204" pitchFamily="34" charset="0"/>
                              <a:ea typeface="新細明體" panose="02020500000000000000" pitchFamily="18" charset="-120"/>
                              <a:cs typeface="Times New Roman" panose="02020603050405020304" pitchFamily="18" charset="0"/>
                            </a:rPr>
                            <a:t>Heartbeat interval </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800" i="1" kern="100" dirty="0" smtClean="0">
                              <a:effectLst/>
                              <a:latin typeface="Calibri" panose="020F0502020204030204" pitchFamily="34" charset="0"/>
                              <a:ea typeface="新細明體" panose="02020500000000000000" pitchFamily="18" charset="-120"/>
                              <a:cs typeface="Times New Roman" panose="02020603050405020304" pitchFamily="18" charset="0"/>
                            </a:rPr>
                            <a:t>∆t</a:t>
                          </a:r>
                          <a:endParaRPr lang="zh-TW" sz="1800" i="1"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800" kern="100" dirty="0" smtClean="0">
                              <a:effectLst/>
                              <a:latin typeface="Calibri" panose="020F0502020204030204" pitchFamily="34" charset="0"/>
                              <a:ea typeface="新細明體" panose="02020500000000000000" pitchFamily="18" charset="-120"/>
                              <a:cs typeface="Times New Roman" panose="02020603050405020304" pitchFamily="18" charset="0"/>
                            </a:rPr>
                            <a:t>1000 </a:t>
                          </a:r>
                          <a:r>
                            <a:rPr lang="en-US" altLang="zh-TW" sz="1800" i="1" kern="100" dirty="0" err="1" smtClean="0">
                              <a:effectLst/>
                              <a:latin typeface="Calibri" panose="020F0502020204030204" pitchFamily="34" charset="0"/>
                              <a:ea typeface="新細明體" panose="02020500000000000000" pitchFamily="18" charset="-120"/>
                              <a:cs typeface="Times New Roman" panose="02020603050405020304" pitchFamily="18" charset="0"/>
                            </a:rPr>
                            <a:t>ms</a:t>
                          </a:r>
                          <a:endParaRPr lang="zh-TW" sz="1800" i="1"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0327">
                    <a:tc>
                      <a:txBody>
                        <a:bodyPr/>
                        <a:lstStyle/>
                        <a:p>
                          <a:pPr algn="ctr">
                            <a:spcAft>
                              <a:spcPts val="0"/>
                            </a:spcAft>
                          </a:pPr>
                          <a:r>
                            <a:rPr lang="en-US" altLang="zh-TW" sz="1800" b="0" kern="100" dirty="0" smtClean="0">
                              <a:effectLst/>
                              <a:latin typeface="+mj-lt"/>
                              <a:ea typeface="新細明體" panose="02020500000000000000" pitchFamily="18" charset="-120"/>
                              <a:cs typeface="Times New Roman" panose="02020603050405020304" pitchFamily="18" charset="0"/>
                            </a:rPr>
                            <a:t>Safety</a:t>
                          </a:r>
                          <a:r>
                            <a:rPr lang="en-US" altLang="zh-TW" sz="1800" b="0" kern="100" baseline="0" dirty="0" smtClean="0">
                              <a:effectLst/>
                              <a:latin typeface="+mj-lt"/>
                              <a:ea typeface="新細明體" panose="02020500000000000000" pitchFamily="18" charset="-120"/>
                              <a:cs typeface="Times New Roman" panose="02020603050405020304" pitchFamily="18" charset="0"/>
                            </a:rPr>
                            <a:t> margin</a:t>
                          </a:r>
                          <a:endParaRPr lang="zh-TW" sz="1800" b="0" kern="100" dirty="0">
                            <a:effectLst/>
                            <a:latin typeface="+mj-lt"/>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800" i="1" kern="100" dirty="0" err="1" smtClean="0">
                              <a:effectLst/>
                              <a:latin typeface="Cambria Math" panose="02040503050406030204" pitchFamily="18" charset="0"/>
                              <a:ea typeface="新細明體" panose="02020500000000000000" pitchFamily="18" charset="-120"/>
                              <a:cs typeface="Times New Roman" panose="02020603050405020304" pitchFamily="18" charset="0"/>
                            </a:rPr>
                            <a:t>sm</a:t>
                          </a:r>
                          <a:endParaRPr lang="zh-TW" sz="1800" i="1"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smtClean="0">
                              <a:effectLst/>
                              <a:latin typeface="Calibri" panose="020F0502020204030204" pitchFamily="34" charset="0"/>
                              <a:ea typeface="新細明體" panose="02020500000000000000" pitchFamily="18" charset="-120"/>
                              <a:cs typeface="Times New Roman" panose="02020603050405020304" pitchFamily="18" charset="0"/>
                            </a:rPr>
                            <a:t>200 </a:t>
                          </a:r>
                          <a:r>
                            <a:rPr lang="en-US" sz="1800" kern="100" dirty="0" err="1" smtClean="0">
                              <a:effectLst/>
                              <a:latin typeface="Calibri" panose="020F0502020204030204" pitchFamily="34" charset="0"/>
                              <a:ea typeface="新細明體" panose="02020500000000000000" pitchFamily="18" charset="-120"/>
                              <a:cs typeface="Times New Roman" panose="02020603050405020304" pitchFamily="18" charset="0"/>
                            </a:rPr>
                            <a:t>ms</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0327">
                    <a:tc>
                      <a:txBody>
                        <a:bodyPr/>
                        <a:lstStyle/>
                        <a:p>
                          <a:pPr algn="ctr">
                            <a:spcAft>
                              <a:spcPts val="0"/>
                            </a:spcAft>
                          </a:pPr>
                          <a:r>
                            <a:rPr lang="en-US" altLang="zh-TW" sz="1800" b="0" kern="100" dirty="0" smtClean="0">
                              <a:effectLst/>
                              <a:latin typeface="+mj-lt"/>
                              <a:ea typeface="新細明體" panose="02020500000000000000" pitchFamily="18" charset="-120"/>
                              <a:cs typeface="Times New Roman" panose="02020603050405020304" pitchFamily="18" charset="0"/>
                            </a:rPr>
                            <a:t>Weight</a:t>
                          </a:r>
                          <a:endParaRPr lang="zh-TW" sz="1800" b="0" kern="100" dirty="0">
                            <a:effectLst/>
                            <a:latin typeface="+mj-lt"/>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TW"/>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58757" t="-306557" r="-386441" b="-324590"/>
                          </a:stretch>
                        </a:blipFill>
                      </a:tcPr>
                    </a:tc>
                    <a:tc>
                      <a:txBody>
                        <a:bodyPr/>
                        <a:lstStyle/>
                        <a:p>
                          <a:pPr algn="ctr">
                            <a:spcAft>
                              <a:spcPts val="0"/>
                            </a:spcAft>
                          </a:pPr>
                          <a:r>
                            <a:rPr lang="en-US" altLang="zh-TW" sz="1800" kern="100" dirty="0" smtClean="0">
                              <a:effectLst/>
                              <a:latin typeface="Calibri" panose="020F0502020204030204" pitchFamily="34" charset="0"/>
                              <a:ea typeface="新細明體" panose="02020500000000000000" pitchFamily="18" charset="-120"/>
                              <a:cs typeface="Times New Roman" panose="02020603050405020304" pitchFamily="18" charset="0"/>
                            </a:rPr>
                            <a:t>0.5</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1406362"/>
                      </a:ext>
                    </a:extLst>
                  </a:tr>
                  <a:tr h="370327">
                    <a:tc>
                      <a:txBody>
                        <a:bodyPr/>
                        <a:lstStyle/>
                        <a:p>
                          <a:pPr algn="ctr">
                            <a:spcAft>
                              <a:spcPts val="0"/>
                            </a:spcAft>
                          </a:pPr>
                          <a:r>
                            <a:rPr lang="en-US" sz="1800" kern="100" dirty="0" smtClean="0">
                              <a:effectLst/>
                              <a:latin typeface="Calibri" panose="020F0502020204030204" pitchFamily="34" charset="0"/>
                              <a:ea typeface="新細明體" panose="02020500000000000000" pitchFamily="18" charset="-120"/>
                              <a:cs typeface="Times New Roman" panose="02020603050405020304" pitchFamily="18" charset="0"/>
                            </a:rPr>
                            <a:t>iteration number</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dirty="0">
                              <a:effectLst/>
                              <a:latin typeface="Cambria Math" panose="02040503050406030204" pitchFamily="18" charset="0"/>
                              <a:ea typeface="新細明體" panose="02020500000000000000" pitchFamily="18" charset="-120"/>
                              <a:cs typeface="Times New Roman" panose="02020603050405020304" pitchFamily="18" charset="0"/>
                            </a:rPr>
                            <a:t>β</a:t>
                          </a:r>
                          <a:endParaRPr lang="zh-TW" sz="1800" i="1"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smtClean="0">
                              <a:effectLst/>
                              <a:latin typeface="Calibri" panose="020F0502020204030204" pitchFamily="34" charset="0"/>
                              <a:ea typeface="新細明體" panose="02020500000000000000" pitchFamily="18" charset="-120"/>
                              <a:cs typeface="Times New Roman" panose="02020603050405020304" pitchFamily="18" charset="0"/>
                            </a:rPr>
                            <a:t>700</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03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kern="100" dirty="0" smtClean="0">
                              <a:effectLst/>
                              <a:latin typeface="Calibri" panose="020F0502020204030204" pitchFamily="34" charset="0"/>
                              <a:ea typeface="新細明體" panose="02020500000000000000" pitchFamily="18" charset="-120"/>
                              <a:cs typeface="Times New Roman" panose="02020603050405020304" pitchFamily="18" charset="0"/>
                            </a:rPr>
                            <a:t>First</a:t>
                          </a:r>
                          <a:r>
                            <a:rPr lang="en-US" altLang="zh-TW" sz="1800" kern="100" baseline="0" dirty="0" smtClean="0">
                              <a:effectLst/>
                              <a:latin typeface="Calibri" panose="020F0502020204030204" pitchFamily="34" charset="0"/>
                              <a:ea typeface="新細明體" panose="02020500000000000000" pitchFamily="18" charset="-120"/>
                              <a:cs typeface="Times New Roman" panose="02020603050405020304" pitchFamily="18" charset="0"/>
                            </a:rPr>
                            <a:t> window size</a:t>
                          </a:r>
                          <a:endParaRPr lang="zh-TW" altLang="zh-TW" sz="1800" kern="100" dirty="0" smtClean="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800" i="1" kern="100" dirty="0" smtClean="0">
                              <a:effectLst/>
                              <a:latin typeface="Calibri" panose="020F0502020204030204" pitchFamily="34" charset="0"/>
                              <a:ea typeface="新細明體" panose="02020500000000000000" pitchFamily="18" charset="-120"/>
                              <a:cs typeface="Times New Roman" panose="02020603050405020304" pitchFamily="18" charset="0"/>
                            </a:rPr>
                            <a:t>n1</a:t>
                          </a:r>
                          <a:endParaRPr lang="zh-TW" sz="1800" i="1"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800" kern="100" dirty="0" smtClean="0">
                              <a:effectLst/>
                              <a:latin typeface="Calibri" panose="020F0502020204030204" pitchFamily="34" charset="0"/>
                              <a:ea typeface="新細明體" panose="02020500000000000000" pitchFamily="18" charset="-120"/>
                              <a:cs typeface="Times New Roman" panose="02020603050405020304" pitchFamily="18" charset="0"/>
                            </a:rPr>
                            <a:t>1000</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4237349"/>
                      </a:ext>
                    </a:extLst>
                  </a:tr>
                  <a:tr h="370327">
                    <a:tc>
                      <a:txBody>
                        <a:bodyPr/>
                        <a:lstStyle/>
                        <a:p>
                          <a:pPr algn="ctr">
                            <a:spcAft>
                              <a:spcPts val="0"/>
                            </a:spcAft>
                          </a:pPr>
                          <a:r>
                            <a:rPr lang="en-US" altLang="zh-TW" sz="1800" kern="100" dirty="0" smtClean="0">
                              <a:effectLst/>
                              <a:latin typeface="Calibri" panose="020F0502020204030204" pitchFamily="34" charset="0"/>
                              <a:ea typeface="新細明體" panose="02020500000000000000" pitchFamily="18" charset="-120"/>
                              <a:cs typeface="Times New Roman" panose="02020603050405020304" pitchFamily="18" charset="0"/>
                            </a:rPr>
                            <a:t>Second window size</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800" i="1" kern="100" dirty="0" smtClean="0">
                              <a:effectLst/>
                              <a:latin typeface="Calibri" panose="020F0502020204030204" pitchFamily="34" charset="0"/>
                              <a:ea typeface="新細明體" panose="02020500000000000000" pitchFamily="18" charset="-120"/>
                              <a:cs typeface="Times New Roman" panose="02020603050405020304" pitchFamily="18" charset="0"/>
                            </a:rPr>
                            <a:t>n2</a:t>
                          </a:r>
                          <a:endParaRPr lang="zh-TW" sz="1800" i="1"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800" kern="100" dirty="0" smtClean="0">
                              <a:effectLst/>
                              <a:latin typeface="Calibri" panose="020F0502020204030204" pitchFamily="34" charset="0"/>
                              <a:ea typeface="新細明體" panose="02020500000000000000" pitchFamily="18" charset="-120"/>
                              <a:cs typeface="Times New Roman" panose="02020603050405020304" pitchFamily="18" charset="0"/>
                            </a:rPr>
                            <a:t>100</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mc:Fallback>
      </mc:AlternateContent>
      <p:sp>
        <p:nvSpPr>
          <p:cNvPr id="6" name="投影片編號版面配置區 5"/>
          <p:cNvSpPr>
            <a:spLocks noGrp="1"/>
          </p:cNvSpPr>
          <p:nvPr>
            <p:ph type="sldNum" sz="quarter" idx="12"/>
          </p:nvPr>
        </p:nvSpPr>
        <p:spPr/>
        <p:txBody>
          <a:bodyPr/>
          <a:lstStyle/>
          <a:p>
            <a:fld id="{91C1A921-91B6-4B38-BDA4-1A8A9C04905D}" type="slidenum">
              <a:rPr lang="zh-TW" altLang="en-US" smtClean="0"/>
              <a:pPr/>
              <a:t>26</a:t>
            </a:fld>
            <a:endParaRPr lang="zh-TW" altLang="en-US"/>
          </a:p>
        </p:txBody>
      </p:sp>
    </p:spTree>
    <p:extLst>
      <p:ext uri="{BB962C8B-B14F-4D97-AF65-F5344CB8AC3E}">
        <p14:creationId xmlns:p14="http://schemas.microsoft.com/office/powerpoint/2010/main" val="39262449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Experiments</a:t>
            </a:r>
            <a:endParaRPr lang="zh-TW" altLang="en-US" dirty="0"/>
          </a:p>
        </p:txBody>
      </p:sp>
      <p:sp>
        <p:nvSpPr>
          <p:cNvPr id="10" name="內容版面配置區 9"/>
          <p:cNvSpPr>
            <a:spLocks noGrp="1"/>
          </p:cNvSpPr>
          <p:nvPr>
            <p:ph idx="1"/>
          </p:nvPr>
        </p:nvSpPr>
        <p:spPr/>
        <p:txBody>
          <a:bodyPr>
            <a:normAutofit lnSpcReduction="10000"/>
          </a:bodyPr>
          <a:lstStyle/>
          <a:p>
            <a:r>
              <a:rPr lang="en-US" altLang="zh-TW" b="0" dirty="0" smtClean="0"/>
              <a:t>Failure detection time comparison</a:t>
            </a:r>
          </a:p>
          <a:p>
            <a:endParaRPr lang="en-US" altLang="zh-TW" b="0" dirty="0" smtClean="0"/>
          </a:p>
          <a:p>
            <a:pPr lvl="1"/>
            <a:endParaRPr lang="en-US" altLang="zh-TW" b="0" dirty="0"/>
          </a:p>
          <a:p>
            <a:pPr marL="457200" lvl="1" indent="0">
              <a:buNone/>
            </a:pPr>
            <a:endParaRPr lang="en-US" altLang="zh-TW" b="0" dirty="0" smtClean="0"/>
          </a:p>
          <a:p>
            <a:pPr lvl="1"/>
            <a:endParaRPr lang="en-US" altLang="zh-TW" b="0" dirty="0"/>
          </a:p>
          <a:p>
            <a:pPr lvl="1"/>
            <a:endParaRPr lang="en-US" altLang="zh-TW" b="0" dirty="0" smtClean="0"/>
          </a:p>
          <a:p>
            <a:pPr lvl="1"/>
            <a:endParaRPr lang="en-US" altLang="zh-TW" b="0" dirty="0"/>
          </a:p>
          <a:p>
            <a:endParaRPr lang="en-US" altLang="zh-TW" b="0" dirty="0" smtClean="0"/>
          </a:p>
          <a:p>
            <a:endParaRPr lang="en-US" altLang="zh-TW" b="0" dirty="0"/>
          </a:p>
          <a:p>
            <a:pPr marL="0" indent="0">
              <a:buNone/>
            </a:pPr>
            <a:r>
              <a:rPr lang="en-US" altLang="zh-TW" b="0" dirty="0" smtClean="0"/>
              <a:t> </a:t>
            </a:r>
            <a:endParaRPr lang="zh-TW" altLang="en-US" b="0" dirty="0"/>
          </a:p>
        </p:txBody>
      </p:sp>
      <p:sp>
        <p:nvSpPr>
          <p:cNvPr id="3" name="投影片編號版面配置區 2"/>
          <p:cNvSpPr>
            <a:spLocks noGrp="1"/>
          </p:cNvSpPr>
          <p:nvPr>
            <p:ph type="sldNum" sz="quarter" idx="12"/>
          </p:nvPr>
        </p:nvSpPr>
        <p:spPr/>
        <p:txBody>
          <a:bodyPr/>
          <a:lstStyle/>
          <a:p>
            <a:fld id="{91C1A921-91B6-4B38-BDA4-1A8A9C04905D}" type="slidenum">
              <a:rPr lang="zh-TW" altLang="en-US" smtClean="0"/>
              <a:pPr/>
              <a:t>27</a:t>
            </a:fld>
            <a:endParaRPr lang="zh-TW" altLang="en-US"/>
          </a:p>
        </p:txBody>
      </p:sp>
      <p:graphicFrame>
        <p:nvGraphicFramePr>
          <p:cNvPr id="7" name="圖表 6"/>
          <p:cNvGraphicFramePr>
            <a:graphicFrameLocks/>
          </p:cNvGraphicFramePr>
          <p:nvPr>
            <p:extLst>
              <p:ext uri="{D42A27DB-BD31-4B8C-83A1-F6EECF244321}">
                <p14:modId xmlns:p14="http://schemas.microsoft.com/office/powerpoint/2010/main" val="1165736345"/>
              </p:ext>
            </p:extLst>
          </p:nvPr>
        </p:nvGraphicFramePr>
        <p:xfrm>
          <a:off x="1379358" y="2348880"/>
          <a:ext cx="6232884" cy="3311557"/>
        </p:xfrm>
        <a:graphic>
          <a:graphicData uri="http://schemas.openxmlformats.org/drawingml/2006/chart">
            <c:chart xmlns:c="http://schemas.openxmlformats.org/drawingml/2006/chart" xmlns:r="http://schemas.openxmlformats.org/officeDocument/2006/relationships" r:id="rId3"/>
          </a:graphicData>
        </a:graphic>
      </p:graphicFrame>
      <p:sp>
        <p:nvSpPr>
          <p:cNvPr id="5" name="文字方塊 4"/>
          <p:cNvSpPr txBox="1"/>
          <p:nvPr/>
        </p:nvSpPr>
        <p:spPr>
          <a:xfrm>
            <a:off x="3275856" y="5764614"/>
            <a:ext cx="1872208" cy="369332"/>
          </a:xfrm>
          <a:prstGeom prst="rect">
            <a:avLst/>
          </a:prstGeom>
          <a:noFill/>
        </p:spPr>
        <p:txBody>
          <a:bodyPr wrap="square" rtlCol="0">
            <a:spAutoFit/>
          </a:bodyPr>
          <a:lstStyle/>
          <a:p>
            <a:r>
              <a:rPr lang="en-US" altLang="zh-TW" dirty="0" smtClean="0"/>
              <a:t>No packet loss</a:t>
            </a:r>
            <a:endParaRPr lang="zh-TW" altLang="en-US" dirty="0"/>
          </a:p>
        </p:txBody>
      </p:sp>
      <p:sp>
        <p:nvSpPr>
          <p:cNvPr id="6" name="圓角矩形 5"/>
          <p:cNvSpPr/>
          <p:nvPr/>
        </p:nvSpPr>
        <p:spPr bwMode="auto">
          <a:xfrm>
            <a:off x="2843808" y="5826249"/>
            <a:ext cx="288032" cy="24606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a typeface="新細明體" charset="-120"/>
            </a:endParaRPr>
          </a:p>
        </p:txBody>
      </p:sp>
      <p:sp>
        <p:nvSpPr>
          <p:cNvPr id="12" name="圓角矩形 11"/>
          <p:cNvSpPr/>
          <p:nvPr/>
        </p:nvSpPr>
        <p:spPr bwMode="auto">
          <a:xfrm>
            <a:off x="2843808" y="6232073"/>
            <a:ext cx="288032" cy="246062"/>
          </a:xfrm>
          <a:prstGeom prst="roundRect">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accent2">
                  <a:lumMod val="90000"/>
                </a:schemeClr>
              </a:solidFill>
              <a:effectLst/>
              <a:latin typeface="Arial" charset="0"/>
              <a:ea typeface="新細明體" charset="-120"/>
            </a:endParaRPr>
          </a:p>
        </p:txBody>
      </p:sp>
      <p:sp>
        <p:nvSpPr>
          <p:cNvPr id="13" name="文字方塊 12"/>
          <p:cNvSpPr txBox="1"/>
          <p:nvPr/>
        </p:nvSpPr>
        <p:spPr>
          <a:xfrm>
            <a:off x="3275450" y="6170438"/>
            <a:ext cx="2016224" cy="369332"/>
          </a:xfrm>
          <a:prstGeom prst="rect">
            <a:avLst/>
          </a:prstGeom>
          <a:noFill/>
        </p:spPr>
        <p:txBody>
          <a:bodyPr wrap="square" rtlCol="0">
            <a:spAutoFit/>
          </a:bodyPr>
          <a:lstStyle/>
          <a:p>
            <a:r>
              <a:rPr lang="en-US" altLang="zh-TW" dirty="0" smtClean="0"/>
              <a:t>packet loss 2%</a:t>
            </a:r>
            <a:endParaRPr lang="zh-TW" altLang="en-US" dirty="0"/>
          </a:p>
        </p:txBody>
      </p:sp>
    </p:spTree>
    <p:extLst>
      <p:ext uri="{BB962C8B-B14F-4D97-AF65-F5344CB8AC3E}">
        <p14:creationId xmlns:p14="http://schemas.microsoft.com/office/powerpoint/2010/main" val="34792431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Experiments</a:t>
            </a:r>
            <a:endParaRPr lang="zh-TW" altLang="en-US" dirty="0"/>
          </a:p>
        </p:txBody>
      </p:sp>
      <p:sp>
        <p:nvSpPr>
          <p:cNvPr id="3" name="內容版面配置區 2"/>
          <p:cNvSpPr>
            <a:spLocks noGrp="1"/>
          </p:cNvSpPr>
          <p:nvPr>
            <p:ph idx="1"/>
          </p:nvPr>
        </p:nvSpPr>
        <p:spPr>
          <a:xfrm>
            <a:off x="554806" y="1412776"/>
            <a:ext cx="8121650" cy="4680520"/>
          </a:xfrm>
        </p:spPr>
        <p:txBody>
          <a:bodyPr>
            <a:normAutofit/>
          </a:bodyPr>
          <a:lstStyle/>
          <a:p>
            <a:r>
              <a:rPr lang="en-US" altLang="zh-TW" sz="2400" b="0" dirty="0" smtClean="0"/>
              <a:t>False detection </a:t>
            </a:r>
            <a:r>
              <a:rPr lang="en-US" altLang="zh-TW" sz="2400" b="0" dirty="0"/>
              <a:t>r</a:t>
            </a:r>
            <a:r>
              <a:rPr lang="en-US" altLang="zh-TW" sz="2400" b="0" dirty="0" smtClean="0"/>
              <a:t>ate comparison</a:t>
            </a:r>
            <a:r>
              <a:rPr lang="zh-TW" altLang="en-US" sz="2400" b="0" dirty="0" smtClean="0"/>
              <a:t> </a:t>
            </a:r>
            <a:r>
              <a:rPr lang="en-US" altLang="zh-TW" sz="2400" b="0" dirty="0" smtClean="0"/>
              <a:t>(packet loss rate is 2%)</a:t>
            </a:r>
          </a:p>
          <a:p>
            <a:endParaRPr lang="en-US" altLang="zh-TW" sz="2400" b="0" dirty="0"/>
          </a:p>
          <a:p>
            <a:endParaRPr lang="en-US" altLang="zh-TW" sz="2400" b="0" dirty="0" smtClean="0"/>
          </a:p>
          <a:p>
            <a:endParaRPr lang="en-US" altLang="zh-TW" sz="2400" b="0" dirty="0"/>
          </a:p>
          <a:p>
            <a:endParaRPr lang="en-US" altLang="zh-TW" sz="2400" b="0" dirty="0" smtClean="0"/>
          </a:p>
          <a:p>
            <a:endParaRPr lang="en-US" altLang="zh-TW" sz="2400" b="0" dirty="0" smtClean="0"/>
          </a:p>
          <a:p>
            <a:endParaRPr lang="en-US" altLang="zh-TW" sz="2400" b="0" dirty="0" smtClean="0"/>
          </a:p>
        </p:txBody>
      </p:sp>
      <p:graphicFrame>
        <p:nvGraphicFramePr>
          <p:cNvPr id="7" name="表格 6"/>
          <p:cNvGraphicFramePr>
            <a:graphicFrameLocks noGrp="1"/>
          </p:cNvGraphicFramePr>
          <p:nvPr>
            <p:extLst>
              <p:ext uri="{D42A27DB-BD31-4B8C-83A1-F6EECF244321}">
                <p14:modId xmlns:p14="http://schemas.microsoft.com/office/powerpoint/2010/main" val="2697202424"/>
              </p:ext>
            </p:extLst>
          </p:nvPr>
        </p:nvGraphicFramePr>
        <p:xfrm>
          <a:off x="1075420" y="2668245"/>
          <a:ext cx="6840760" cy="2169582"/>
        </p:xfrm>
        <a:graphic>
          <a:graphicData uri="http://schemas.openxmlformats.org/drawingml/2006/table">
            <a:tbl>
              <a:tblPr firstRow="1" bandRow="1">
                <a:tableStyleId>{5C22544A-7EE6-4342-B048-85BDC9FD1C3A}</a:tableStyleId>
              </a:tblPr>
              <a:tblGrid>
                <a:gridCol w="1759052">
                  <a:extLst>
                    <a:ext uri="{9D8B030D-6E8A-4147-A177-3AD203B41FA5}">
                      <a16:colId xmlns:a16="http://schemas.microsoft.com/office/drawing/2014/main" val="20000"/>
                    </a:ext>
                  </a:extLst>
                </a:gridCol>
                <a:gridCol w="2540854">
                  <a:extLst>
                    <a:ext uri="{9D8B030D-6E8A-4147-A177-3AD203B41FA5}">
                      <a16:colId xmlns:a16="http://schemas.microsoft.com/office/drawing/2014/main" val="20001"/>
                    </a:ext>
                  </a:extLst>
                </a:gridCol>
                <a:gridCol w="2540854">
                  <a:extLst>
                    <a:ext uri="{9D8B030D-6E8A-4147-A177-3AD203B41FA5}">
                      <a16:colId xmlns:a16="http://schemas.microsoft.com/office/drawing/2014/main" val="20002"/>
                    </a:ext>
                  </a:extLst>
                </a:gridCol>
              </a:tblGrid>
              <a:tr h="346590">
                <a:tc>
                  <a:txBody>
                    <a:bodyPr/>
                    <a:lstStyle/>
                    <a:p>
                      <a:pPr algn="ctr"/>
                      <a:r>
                        <a:rPr lang="en-US" altLang="zh-TW" sz="1800" b="0" dirty="0" smtClean="0">
                          <a:solidFill>
                            <a:schemeClr val="tx1"/>
                          </a:solidFill>
                        </a:rPr>
                        <a:t>Scheme</a:t>
                      </a:r>
                      <a:endParaRPr lang="zh-TW"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0" dirty="0" smtClean="0">
                          <a:solidFill>
                            <a:schemeClr val="tx1"/>
                          </a:solidFill>
                        </a:rPr>
                        <a:t>False</a:t>
                      </a:r>
                      <a:r>
                        <a:rPr lang="en-US" altLang="zh-TW" sz="1800" b="0" baseline="0" dirty="0" smtClean="0">
                          <a:solidFill>
                            <a:schemeClr val="tx1"/>
                          </a:solidFill>
                        </a:rPr>
                        <a:t> detection rate</a:t>
                      </a:r>
                      <a:endParaRPr lang="zh-TW"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b="0" dirty="0" smtClean="0">
                          <a:solidFill>
                            <a:schemeClr val="tx1"/>
                          </a:solidFill>
                        </a:rPr>
                        <a:t>Failure</a:t>
                      </a:r>
                      <a:r>
                        <a:rPr lang="en-US" altLang="zh-TW" sz="1800" b="0" baseline="0" dirty="0" smtClean="0">
                          <a:solidFill>
                            <a:schemeClr val="tx1"/>
                          </a:solidFill>
                        </a:rPr>
                        <a:t> d</a:t>
                      </a:r>
                      <a:r>
                        <a:rPr lang="en-US" altLang="zh-TW" sz="1800" b="0" dirty="0" smtClean="0">
                          <a:solidFill>
                            <a:schemeClr val="tx1"/>
                          </a:solidFill>
                        </a:rPr>
                        <a:t>etection time</a:t>
                      </a:r>
                      <a:endParaRPr lang="zh-TW"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732547">
                <a:tc>
                  <a:txBody>
                    <a:bodyPr/>
                    <a:lstStyle/>
                    <a:p>
                      <a:pPr algn="ctr"/>
                      <a:r>
                        <a:rPr lang="en-US" altLang="zh-TW" sz="1800" b="0" dirty="0" smtClean="0">
                          <a:solidFill>
                            <a:schemeClr val="tx1"/>
                          </a:solidFill>
                        </a:rPr>
                        <a:t>ASAF</a:t>
                      </a:r>
                    </a:p>
                    <a:p>
                      <a:pPr algn="ctr"/>
                      <a:r>
                        <a:rPr lang="en-US" altLang="zh-TW" sz="1800" b="0" dirty="0" smtClean="0">
                          <a:solidFill>
                            <a:schemeClr val="tx1"/>
                          </a:solidFill>
                        </a:rPr>
                        <a:t>(proposed)</a:t>
                      </a:r>
                      <a:endParaRPr lang="zh-TW"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800" b="0" dirty="0" smtClean="0">
                          <a:solidFill>
                            <a:schemeClr val="tx1"/>
                          </a:solidFill>
                        </a:rPr>
                        <a:t>0.002%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800" b="0" dirty="0" smtClean="0">
                          <a:solidFill>
                            <a:schemeClr val="tx1"/>
                          </a:solidFill>
                        </a:rPr>
                        <a:t>2187 </a:t>
                      </a:r>
                      <a:r>
                        <a:rPr lang="en-US" altLang="zh-TW" sz="1800" b="0" dirty="0" err="1" smtClean="0">
                          <a:solidFill>
                            <a:schemeClr val="tx1"/>
                          </a:solidFill>
                        </a:rPr>
                        <a:t>ms</a:t>
                      </a:r>
                      <a:endParaRPr lang="en-US" altLang="zh-TW" sz="18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778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b="0" dirty="0" smtClean="0">
                          <a:solidFill>
                            <a:schemeClr val="tx1"/>
                          </a:solidFill>
                        </a:rPr>
                        <a:t>FLCF </a:t>
                      </a:r>
                    </a:p>
                    <a:p>
                      <a:pPr algn="ctr"/>
                      <a:endParaRPr lang="zh-TW"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800" b="0" dirty="0" smtClean="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800" b="0" dirty="0" smtClean="0">
                          <a:solidFill>
                            <a:schemeClr val="tx1"/>
                          </a:solidFill>
                        </a:rPr>
                        <a:t>2462 </a:t>
                      </a:r>
                      <a:r>
                        <a:rPr lang="en-US" altLang="zh-TW" sz="1800" b="0" dirty="0" err="1" smtClean="0">
                          <a:solidFill>
                            <a:schemeClr val="tx1"/>
                          </a:solidFill>
                        </a:rPr>
                        <a:t>ms</a:t>
                      </a:r>
                      <a:endParaRPr lang="en-US" altLang="zh-TW" sz="18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31195">
                <a:tc>
                  <a:txBody>
                    <a:bodyPr/>
                    <a:lstStyle/>
                    <a:p>
                      <a:pPr algn="ctr"/>
                      <a:r>
                        <a:rPr lang="en-US" altLang="zh-TW" sz="1800" b="0" dirty="0" smtClean="0">
                          <a:solidFill>
                            <a:schemeClr val="tx1"/>
                          </a:solidFill>
                        </a:rPr>
                        <a:t>FDLM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800" b="0" dirty="0" smtClean="0">
                          <a:solidFill>
                            <a:schemeClr val="tx1"/>
                          </a:solidFill>
                        </a:rPr>
                        <a:t>0.09%</a:t>
                      </a:r>
                      <a:endParaRPr lang="zh-TW"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800" b="0" dirty="0" smtClean="0">
                          <a:solidFill>
                            <a:schemeClr val="tx1"/>
                          </a:solidFill>
                        </a:rPr>
                        <a:t>1308 </a:t>
                      </a:r>
                      <a:r>
                        <a:rPr lang="en-US" altLang="zh-TW" sz="1800" b="0" dirty="0" err="1" smtClean="0">
                          <a:solidFill>
                            <a:schemeClr val="tx1"/>
                          </a:solidFill>
                        </a:rPr>
                        <a:t>ms</a:t>
                      </a:r>
                      <a:endParaRPr lang="zh-TW"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 name="投影片編號版面配置區 3"/>
          <p:cNvSpPr>
            <a:spLocks noGrp="1"/>
          </p:cNvSpPr>
          <p:nvPr>
            <p:ph type="sldNum" sz="quarter" idx="12"/>
          </p:nvPr>
        </p:nvSpPr>
        <p:spPr/>
        <p:txBody>
          <a:bodyPr/>
          <a:lstStyle/>
          <a:p>
            <a:fld id="{91C1A921-91B6-4B38-BDA4-1A8A9C04905D}" type="slidenum">
              <a:rPr lang="zh-TW" altLang="en-US" smtClean="0"/>
              <a:pPr/>
              <a:t>28</a:t>
            </a:fld>
            <a:endParaRPr lang="zh-TW" altLang="en-US"/>
          </a:p>
        </p:txBody>
      </p:sp>
    </p:spTree>
    <p:extLst>
      <p:ext uri="{BB962C8B-B14F-4D97-AF65-F5344CB8AC3E}">
        <p14:creationId xmlns:p14="http://schemas.microsoft.com/office/powerpoint/2010/main" val="9222092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Experiments</a:t>
            </a:r>
            <a:endParaRPr lang="zh-TW" altLang="en-US" dirty="0"/>
          </a:p>
        </p:txBody>
      </p:sp>
      <p:sp>
        <p:nvSpPr>
          <p:cNvPr id="10" name="內容版面配置區 9"/>
          <p:cNvSpPr>
            <a:spLocks noGrp="1"/>
          </p:cNvSpPr>
          <p:nvPr>
            <p:ph idx="1"/>
          </p:nvPr>
        </p:nvSpPr>
        <p:spPr/>
        <p:txBody>
          <a:bodyPr>
            <a:normAutofit lnSpcReduction="10000"/>
          </a:bodyPr>
          <a:lstStyle/>
          <a:p>
            <a:r>
              <a:rPr lang="en-US" altLang="zh-TW" b="0" dirty="0" smtClean="0"/>
              <a:t>Failure recovery time comparison</a:t>
            </a:r>
          </a:p>
          <a:p>
            <a:endParaRPr lang="en-US" altLang="zh-TW" b="0" dirty="0" smtClean="0"/>
          </a:p>
          <a:p>
            <a:pPr lvl="1"/>
            <a:endParaRPr lang="en-US" altLang="zh-TW" b="0" dirty="0"/>
          </a:p>
          <a:p>
            <a:pPr marL="457200" lvl="1" indent="0">
              <a:buNone/>
            </a:pPr>
            <a:endParaRPr lang="en-US" altLang="zh-TW" b="0" dirty="0" smtClean="0"/>
          </a:p>
          <a:p>
            <a:pPr lvl="1"/>
            <a:endParaRPr lang="en-US" altLang="zh-TW" b="0" dirty="0"/>
          </a:p>
          <a:p>
            <a:pPr lvl="1"/>
            <a:endParaRPr lang="en-US" altLang="zh-TW" b="0" dirty="0" smtClean="0"/>
          </a:p>
          <a:p>
            <a:pPr lvl="1"/>
            <a:endParaRPr lang="en-US" altLang="zh-TW" b="0" dirty="0"/>
          </a:p>
          <a:p>
            <a:endParaRPr lang="en-US" altLang="zh-TW" b="0" dirty="0" smtClean="0"/>
          </a:p>
          <a:p>
            <a:endParaRPr lang="en-US" altLang="zh-TW" b="0" dirty="0"/>
          </a:p>
          <a:p>
            <a:pPr marL="0" indent="0">
              <a:buNone/>
            </a:pPr>
            <a:r>
              <a:rPr lang="en-US" altLang="zh-TW" b="0" dirty="0" smtClean="0"/>
              <a:t> </a:t>
            </a:r>
            <a:endParaRPr lang="zh-TW" altLang="en-US" b="0" dirty="0"/>
          </a:p>
        </p:txBody>
      </p:sp>
      <p:sp>
        <p:nvSpPr>
          <p:cNvPr id="3" name="投影片編號版面配置區 2"/>
          <p:cNvSpPr>
            <a:spLocks noGrp="1"/>
          </p:cNvSpPr>
          <p:nvPr>
            <p:ph type="sldNum" sz="quarter" idx="12"/>
          </p:nvPr>
        </p:nvSpPr>
        <p:spPr/>
        <p:txBody>
          <a:bodyPr/>
          <a:lstStyle/>
          <a:p>
            <a:fld id="{91C1A921-91B6-4B38-BDA4-1A8A9C04905D}" type="slidenum">
              <a:rPr lang="zh-TW" altLang="en-US" smtClean="0"/>
              <a:pPr/>
              <a:t>29</a:t>
            </a:fld>
            <a:endParaRPr lang="zh-TW" altLang="en-US"/>
          </a:p>
        </p:txBody>
      </p:sp>
      <p:graphicFrame>
        <p:nvGraphicFramePr>
          <p:cNvPr id="11" name="圖表 10"/>
          <p:cNvGraphicFramePr>
            <a:graphicFrameLocks/>
          </p:cNvGraphicFramePr>
          <p:nvPr>
            <p:extLst>
              <p:ext uri="{D42A27DB-BD31-4B8C-83A1-F6EECF244321}">
                <p14:modId xmlns:p14="http://schemas.microsoft.com/office/powerpoint/2010/main" val="3972741156"/>
              </p:ext>
            </p:extLst>
          </p:nvPr>
        </p:nvGraphicFramePr>
        <p:xfrm>
          <a:off x="1058246" y="2153841"/>
          <a:ext cx="6480720" cy="39715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68245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b="0" dirty="0" smtClean="0"/>
              <a:t>Software-defined network </a:t>
            </a:r>
            <a:r>
              <a:rPr lang="en-US" altLang="zh-TW" b="0" dirty="0"/>
              <a:t>(SDN) </a:t>
            </a:r>
            <a:r>
              <a:rPr lang="en-US" altLang="zh-TW" b="0" dirty="0" smtClean="0"/>
              <a:t>is a new network architecture for managing network.</a:t>
            </a:r>
          </a:p>
          <a:p>
            <a:pPr lvl="1"/>
            <a:r>
              <a:rPr lang="en-US" altLang="zh-TW" b="0" dirty="0" smtClean="0"/>
              <a:t>The control-plane is centralized to controller.</a:t>
            </a:r>
          </a:p>
          <a:p>
            <a:r>
              <a:rPr lang="en-US" altLang="zh-TW" b="0" dirty="0" smtClean="0"/>
              <a:t>To avoid single point of failure problem(SPOF), many papers use multi-controller to guarantee reliability and scalability [1][2].</a:t>
            </a:r>
          </a:p>
          <a:p>
            <a:r>
              <a:rPr lang="en-US" altLang="zh-TW" b="0" dirty="0" smtClean="0"/>
              <a:t>The goal of this paper :</a:t>
            </a:r>
          </a:p>
          <a:p>
            <a:pPr lvl="1"/>
            <a:r>
              <a:rPr lang="en-US" altLang="zh-TW" b="0" dirty="0" smtClean="0"/>
              <a:t>achieve </a:t>
            </a:r>
            <a:r>
              <a:rPr lang="en-US" altLang="zh-TW" b="0" dirty="0" smtClean="0">
                <a:solidFill>
                  <a:srgbClr val="FF0000"/>
                </a:solidFill>
              </a:rPr>
              <a:t>short</a:t>
            </a:r>
            <a:r>
              <a:rPr lang="en-US" altLang="zh-TW" b="0" dirty="0" smtClean="0"/>
              <a:t> failure detection time to </a:t>
            </a:r>
            <a:r>
              <a:rPr lang="en-US" altLang="zh-TW" b="0" dirty="0" smtClean="0">
                <a:solidFill>
                  <a:srgbClr val="FF0000"/>
                </a:solidFill>
              </a:rPr>
              <a:t>reduce</a:t>
            </a:r>
            <a:r>
              <a:rPr lang="en-US" altLang="zh-TW" b="0" dirty="0" smtClean="0"/>
              <a:t> failover time in stable network condition.</a:t>
            </a:r>
          </a:p>
          <a:p>
            <a:pPr lvl="1"/>
            <a:r>
              <a:rPr lang="en-US" altLang="zh-TW" b="0" dirty="0" smtClean="0"/>
              <a:t>have </a:t>
            </a:r>
            <a:r>
              <a:rPr lang="en-US" altLang="zh-TW" b="0" dirty="0" smtClean="0"/>
              <a:t>a </a:t>
            </a:r>
            <a:r>
              <a:rPr lang="en-US" altLang="zh-TW" b="0" dirty="0" smtClean="0">
                <a:solidFill>
                  <a:srgbClr val="FF0000"/>
                </a:solidFill>
              </a:rPr>
              <a:t>reliable</a:t>
            </a:r>
            <a:r>
              <a:rPr lang="en-US" altLang="zh-TW" b="0" dirty="0" smtClean="0"/>
              <a:t> </a:t>
            </a:r>
            <a:r>
              <a:rPr lang="en-US" altLang="zh-TW" b="0" dirty="0" smtClean="0"/>
              <a:t>design to compute the recovery plan to balance between switch-controller delay and controllers load balancing.</a:t>
            </a:r>
          </a:p>
        </p:txBody>
      </p:sp>
      <p:sp>
        <p:nvSpPr>
          <p:cNvPr id="4" name="投影片編號版面配置區 3"/>
          <p:cNvSpPr>
            <a:spLocks noGrp="1"/>
          </p:cNvSpPr>
          <p:nvPr>
            <p:ph type="sldNum" sz="quarter" idx="12"/>
          </p:nvPr>
        </p:nvSpPr>
        <p:spPr/>
        <p:txBody>
          <a:bodyPr/>
          <a:lstStyle/>
          <a:p>
            <a:fld id="{91C1A921-91B6-4B38-BDA4-1A8A9C04905D}" type="slidenum">
              <a:rPr lang="zh-TW" altLang="en-US" smtClean="0"/>
              <a:pPr/>
              <a:t>3</a:t>
            </a:fld>
            <a:endParaRPr lang="zh-TW" altLang="en-US"/>
          </a:p>
        </p:txBody>
      </p:sp>
    </p:spTree>
    <p:extLst>
      <p:ext uri="{BB962C8B-B14F-4D97-AF65-F5344CB8AC3E}">
        <p14:creationId xmlns:p14="http://schemas.microsoft.com/office/powerpoint/2010/main" val="27588191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Experiments</a:t>
            </a:r>
            <a:endParaRPr lang="zh-TW" altLang="en-US" dirty="0"/>
          </a:p>
        </p:txBody>
      </p:sp>
      <p:sp>
        <p:nvSpPr>
          <p:cNvPr id="3" name="內容版面配置區 2"/>
          <p:cNvSpPr>
            <a:spLocks noGrp="1"/>
          </p:cNvSpPr>
          <p:nvPr>
            <p:ph idx="1"/>
          </p:nvPr>
        </p:nvSpPr>
        <p:spPr>
          <a:xfrm>
            <a:off x="565150" y="1600200"/>
            <a:ext cx="8013700" cy="1756792"/>
          </a:xfrm>
        </p:spPr>
        <p:txBody>
          <a:bodyPr>
            <a:normAutofit/>
          </a:bodyPr>
          <a:lstStyle/>
          <a:p>
            <a:r>
              <a:rPr lang="en-US" altLang="zh-TW" b="0" dirty="0" smtClean="0"/>
              <a:t>Average switch-controller delay comparison</a:t>
            </a:r>
            <a:endParaRPr lang="zh-TW" altLang="en-US" b="0" dirty="0"/>
          </a:p>
        </p:txBody>
      </p:sp>
      <p:sp>
        <p:nvSpPr>
          <p:cNvPr id="8" name="投影片編號版面配置區 7"/>
          <p:cNvSpPr>
            <a:spLocks noGrp="1"/>
          </p:cNvSpPr>
          <p:nvPr>
            <p:ph type="sldNum" sz="quarter" idx="12"/>
          </p:nvPr>
        </p:nvSpPr>
        <p:spPr/>
        <p:txBody>
          <a:bodyPr/>
          <a:lstStyle/>
          <a:p>
            <a:fld id="{91C1A921-91B6-4B38-BDA4-1A8A9C04905D}" type="slidenum">
              <a:rPr lang="zh-TW" altLang="en-US" smtClean="0"/>
              <a:pPr/>
              <a:t>30</a:t>
            </a:fld>
            <a:endParaRPr lang="zh-TW" altLang="en-US"/>
          </a:p>
        </p:txBody>
      </p:sp>
      <p:graphicFrame>
        <p:nvGraphicFramePr>
          <p:cNvPr id="6" name="圖表 5"/>
          <p:cNvGraphicFramePr>
            <a:graphicFrameLocks/>
          </p:cNvGraphicFramePr>
          <p:nvPr>
            <p:extLst>
              <p:ext uri="{D42A27DB-BD31-4B8C-83A1-F6EECF244321}">
                <p14:modId xmlns:p14="http://schemas.microsoft.com/office/powerpoint/2010/main" val="2210941314"/>
              </p:ext>
            </p:extLst>
          </p:nvPr>
        </p:nvGraphicFramePr>
        <p:xfrm>
          <a:off x="1295636" y="2420888"/>
          <a:ext cx="6552728" cy="3827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543837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Experiments</a:t>
            </a:r>
            <a:endParaRPr lang="zh-TW" altLang="en-US" dirty="0"/>
          </a:p>
        </p:txBody>
      </p:sp>
      <p:sp>
        <p:nvSpPr>
          <p:cNvPr id="3" name="內容版面配置區 2"/>
          <p:cNvSpPr>
            <a:spLocks noGrp="1"/>
          </p:cNvSpPr>
          <p:nvPr>
            <p:ph idx="1"/>
          </p:nvPr>
        </p:nvSpPr>
        <p:spPr>
          <a:xfrm>
            <a:off x="457200" y="1600200"/>
            <a:ext cx="8291264" cy="1756792"/>
          </a:xfrm>
        </p:spPr>
        <p:txBody>
          <a:bodyPr>
            <a:normAutofit/>
          </a:bodyPr>
          <a:lstStyle/>
          <a:p>
            <a:r>
              <a:rPr lang="en-US" altLang="zh-TW" b="0" dirty="0" smtClean="0"/>
              <a:t>Controller loading standard deviation comparison</a:t>
            </a:r>
            <a:endParaRPr lang="zh-TW" altLang="en-US" b="0" dirty="0"/>
          </a:p>
        </p:txBody>
      </p:sp>
      <p:sp>
        <p:nvSpPr>
          <p:cNvPr id="8" name="投影片編號版面配置區 7"/>
          <p:cNvSpPr>
            <a:spLocks noGrp="1"/>
          </p:cNvSpPr>
          <p:nvPr>
            <p:ph type="sldNum" sz="quarter" idx="12"/>
          </p:nvPr>
        </p:nvSpPr>
        <p:spPr/>
        <p:txBody>
          <a:bodyPr/>
          <a:lstStyle/>
          <a:p>
            <a:fld id="{91C1A921-91B6-4B38-BDA4-1A8A9C04905D}" type="slidenum">
              <a:rPr lang="zh-TW" altLang="en-US" smtClean="0"/>
              <a:pPr/>
              <a:t>31</a:t>
            </a:fld>
            <a:endParaRPr lang="zh-TW" altLang="en-US" dirty="0"/>
          </a:p>
        </p:txBody>
      </p:sp>
      <p:graphicFrame>
        <p:nvGraphicFramePr>
          <p:cNvPr id="7" name="圖表 6"/>
          <p:cNvGraphicFramePr>
            <a:graphicFrameLocks/>
          </p:cNvGraphicFramePr>
          <p:nvPr>
            <p:extLst>
              <p:ext uri="{D42A27DB-BD31-4B8C-83A1-F6EECF244321}">
                <p14:modId xmlns:p14="http://schemas.microsoft.com/office/powerpoint/2010/main" val="3617333306"/>
              </p:ext>
            </p:extLst>
          </p:nvPr>
        </p:nvGraphicFramePr>
        <p:xfrm>
          <a:off x="1259632" y="2492896"/>
          <a:ext cx="6408712" cy="34563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626456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a:t>
            </a:r>
            <a:endParaRPr lang="zh-TW" altLang="en-US" dirty="0"/>
          </a:p>
        </p:txBody>
      </p:sp>
      <p:sp>
        <p:nvSpPr>
          <p:cNvPr id="3" name="內容版面配置區 2"/>
          <p:cNvSpPr>
            <a:spLocks noGrp="1"/>
          </p:cNvSpPr>
          <p:nvPr>
            <p:ph idx="1"/>
          </p:nvPr>
        </p:nvSpPr>
        <p:spPr/>
        <p:txBody>
          <a:bodyPr>
            <a:normAutofit/>
          </a:bodyPr>
          <a:lstStyle/>
          <a:p>
            <a:r>
              <a:rPr lang="en-US" altLang="zh-TW" b="0" dirty="0" smtClean="0"/>
              <a:t>The proposed ASAF choose adaptive failure detector</a:t>
            </a:r>
          </a:p>
          <a:p>
            <a:pPr lvl="1"/>
            <a:r>
              <a:rPr lang="en-US" altLang="zh-TW" b="0" dirty="0" smtClean="0">
                <a:latin typeface="+mj-lt"/>
              </a:rPr>
              <a:t>Reduce </a:t>
            </a:r>
            <a:r>
              <a:rPr lang="en-US" altLang="zh-TW" b="0" dirty="0" smtClean="0">
                <a:solidFill>
                  <a:srgbClr val="FF0000"/>
                </a:solidFill>
                <a:latin typeface="+mj-lt"/>
              </a:rPr>
              <a:t>63%</a:t>
            </a:r>
            <a:r>
              <a:rPr lang="en-US" altLang="zh-TW" b="0" dirty="0" smtClean="0">
                <a:latin typeface="+mj-lt"/>
              </a:rPr>
              <a:t> failure detection time to compare to FLCF in </a:t>
            </a:r>
            <a:r>
              <a:rPr lang="en-US" altLang="zh-TW" b="0" dirty="0">
                <a:solidFill>
                  <a:srgbClr val="FF0000"/>
                </a:solidFill>
                <a:latin typeface="+mj-lt"/>
              </a:rPr>
              <a:t>stable</a:t>
            </a:r>
            <a:r>
              <a:rPr lang="en-US" altLang="zh-TW" b="0" dirty="0">
                <a:latin typeface="+mj-lt"/>
              </a:rPr>
              <a:t> network condition.</a:t>
            </a:r>
          </a:p>
          <a:p>
            <a:pPr lvl="1"/>
            <a:r>
              <a:rPr lang="en-US" altLang="zh-TW" b="0" dirty="0" smtClean="0">
                <a:latin typeface="+mj-lt"/>
              </a:rPr>
              <a:t>Still have </a:t>
            </a:r>
            <a:r>
              <a:rPr lang="en-US" altLang="zh-TW" b="0" dirty="0" smtClean="0">
                <a:solidFill>
                  <a:srgbClr val="FF0000"/>
                </a:solidFill>
                <a:latin typeface="+mj-lt"/>
              </a:rPr>
              <a:t>low</a:t>
            </a:r>
            <a:r>
              <a:rPr lang="en-US" altLang="zh-TW" b="0" dirty="0" smtClean="0">
                <a:latin typeface="+mj-lt"/>
              </a:rPr>
              <a:t> false detection rate (0.002%) to compare to FDLM (0.09%) while packet loss rate is 2%.</a:t>
            </a:r>
            <a:endParaRPr lang="en-US" altLang="zh-TW" b="0" dirty="0" smtClean="0"/>
          </a:p>
          <a:p>
            <a:endParaRPr lang="en-US" altLang="zh-TW" b="0" dirty="0" smtClean="0"/>
          </a:p>
        </p:txBody>
      </p:sp>
      <p:sp>
        <p:nvSpPr>
          <p:cNvPr id="4" name="投影片編號版面配置區 3"/>
          <p:cNvSpPr>
            <a:spLocks noGrp="1"/>
          </p:cNvSpPr>
          <p:nvPr>
            <p:ph type="sldNum" sz="quarter" idx="12"/>
          </p:nvPr>
        </p:nvSpPr>
        <p:spPr/>
        <p:txBody>
          <a:bodyPr/>
          <a:lstStyle/>
          <a:p>
            <a:fld id="{91C1A921-91B6-4B38-BDA4-1A8A9C04905D}" type="slidenum">
              <a:rPr lang="zh-TW" altLang="en-US" smtClean="0"/>
              <a:pPr/>
              <a:t>32</a:t>
            </a:fld>
            <a:endParaRPr lang="zh-TW" altLang="en-US"/>
          </a:p>
        </p:txBody>
      </p:sp>
    </p:spTree>
    <p:extLst>
      <p:ext uri="{BB962C8B-B14F-4D97-AF65-F5344CB8AC3E}">
        <p14:creationId xmlns:p14="http://schemas.microsoft.com/office/powerpoint/2010/main" val="13645058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a:t>
            </a:r>
            <a:endParaRPr lang="zh-TW" altLang="en-US" dirty="0"/>
          </a:p>
        </p:txBody>
      </p:sp>
      <p:sp>
        <p:nvSpPr>
          <p:cNvPr id="3" name="內容版面配置區 2"/>
          <p:cNvSpPr>
            <a:spLocks noGrp="1"/>
          </p:cNvSpPr>
          <p:nvPr>
            <p:ph idx="1"/>
          </p:nvPr>
        </p:nvSpPr>
        <p:spPr/>
        <p:txBody>
          <a:bodyPr>
            <a:normAutofit/>
          </a:bodyPr>
          <a:lstStyle/>
          <a:p>
            <a:r>
              <a:rPr lang="en-US" altLang="zh-TW" b="0" dirty="0" smtClean="0"/>
              <a:t>The proposed ASAF choose </a:t>
            </a:r>
            <a:r>
              <a:rPr lang="en-US" altLang="zh-TW" b="0" dirty="0" smtClean="0">
                <a:solidFill>
                  <a:srgbClr val="FF0000"/>
                </a:solidFill>
              </a:rPr>
              <a:t>reactive</a:t>
            </a:r>
            <a:r>
              <a:rPr lang="en-US" altLang="zh-TW" b="0" dirty="0" smtClean="0"/>
              <a:t> recovery type to compute recovery plan.</a:t>
            </a:r>
          </a:p>
          <a:p>
            <a:pPr lvl="1"/>
            <a:r>
              <a:rPr lang="en-US" altLang="zh-TW" b="0" dirty="0" smtClean="0"/>
              <a:t>Avoid </a:t>
            </a:r>
            <a:r>
              <a:rPr lang="en-US" altLang="zh-TW" b="0" dirty="0" smtClean="0">
                <a:solidFill>
                  <a:srgbClr val="FF0000"/>
                </a:solidFill>
              </a:rPr>
              <a:t>out-of-date</a:t>
            </a:r>
            <a:r>
              <a:rPr lang="en-US" altLang="zh-TW" b="0" dirty="0" smtClean="0"/>
              <a:t> recovery plan.</a:t>
            </a:r>
          </a:p>
          <a:p>
            <a:pPr lvl="1"/>
            <a:r>
              <a:rPr lang="en-US" altLang="zh-TW" b="0" dirty="0" smtClean="0"/>
              <a:t>Save </a:t>
            </a:r>
            <a:r>
              <a:rPr lang="en-US" altLang="zh-TW" b="0" dirty="0" err="1" smtClean="0"/>
              <a:t>cpu</a:t>
            </a:r>
            <a:r>
              <a:rPr lang="en-US" altLang="zh-TW" b="0" dirty="0" smtClean="0">
                <a:solidFill>
                  <a:srgbClr val="FF0000"/>
                </a:solidFill>
              </a:rPr>
              <a:t> resource</a:t>
            </a:r>
            <a:r>
              <a:rPr lang="en-US" altLang="zh-TW" b="0" dirty="0" smtClean="0"/>
              <a:t>.</a:t>
            </a:r>
          </a:p>
          <a:p>
            <a:pPr lvl="1"/>
            <a:r>
              <a:rPr lang="en-US" altLang="zh-TW" b="0" dirty="0" smtClean="0"/>
              <a:t>However it will generate overhead to compare to proactive recovery type, we use simulated annealing to </a:t>
            </a:r>
            <a:r>
              <a:rPr lang="en-US" altLang="zh-TW" b="0" dirty="0" smtClean="0">
                <a:solidFill>
                  <a:srgbClr val="FF0000"/>
                </a:solidFill>
              </a:rPr>
              <a:t>quickly compute </a:t>
            </a:r>
            <a:r>
              <a:rPr lang="en-US" altLang="zh-TW" b="0" dirty="0" smtClean="0"/>
              <a:t>recovery plan to reduce failover time.</a:t>
            </a:r>
          </a:p>
          <a:p>
            <a:pPr lvl="1"/>
            <a:endParaRPr lang="en-US" altLang="zh-TW" b="0" dirty="0" smtClean="0"/>
          </a:p>
          <a:p>
            <a:endParaRPr lang="en-US" altLang="zh-TW" b="0" dirty="0" smtClean="0"/>
          </a:p>
        </p:txBody>
      </p:sp>
      <p:sp>
        <p:nvSpPr>
          <p:cNvPr id="4" name="投影片編號版面配置區 3"/>
          <p:cNvSpPr>
            <a:spLocks noGrp="1"/>
          </p:cNvSpPr>
          <p:nvPr>
            <p:ph type="sldNum" sz="quarter" idx="12"/>
          </p:nvPr>
        </p:nvSpPr>
        <p:spPr/>
        <p:txBody>
          <a:bodyPr/>
          <a:lstStyle/>
          <a:p>
            <a:fld id="{91C1A921-91B6-4B38-BDA4-1A8A9C04905D}" type="slidenum">
              <a:rPr lang="zh-TW" altLang="en-US" smtClean="0"/>
              <a:pPr/>
              <a:t>33</a:t>
            </a:fld>
            <a:endParaRPr lang="zh-TW" altLang="en-US"/>
          </a:p>
        </p:txBody>
      </p:sp>
    </p:spTree>
    <p:extLst>
      <p:ext uri="{BB962C8B-B14F-4D97-AF65-F5344CB8AC3E}">
        <p14:creationId xmlns:p14="http://schemas.microsoft.com/office/powerpoint/2010/main" val="15806066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References</a:t>
            </a:r>
            <a:endParaRPr lang="zh-TW" altLang="en-US" dirty="0"/>
          </a:p>
        </p:txBody>
      </p:sp>
      <p:sp>
        <p:nvSpPr>
          <p:cNvPr id="3" name="內容版面配置區 2"/>
          <p:cNvSpPr>
            <a:spLocks noGrp="1"/>
          </p:cNvSpPr>
          <p:nvPr>
            <p:ph idx="1"/>
          </p:nvPr>
        </p:nvSpPr>
        <p:spPr/>
        <p:txBody>
          <a:bodyPr>
            <a:normAutofit fontScale="47500" lnSpcReduction="20000"/>
          </a:bodyPr>
          <a:lstStyle/>
          <a:p>
            <a:pPr marL="0" lvl="0" indent="0">
              <a:buNone/>
            </a:pPr>
            <a:r>
              <a:rPr lang="en-US" altLang="zh-TW" sz="3300" b="0" dirty="0" smtClean="0">
                <a:latin typeface="+mj-lt"/>
              </a:rPr>
              <a:t>[1] A. </a:t>
            </a:r>
            <a:r>
              <a:rPr lang="en-US" altLang="zh-TW" sz="3300" b="0" dirty="0" err="1" smtClean="0">
                <a:latin typeface="+mj-lt"/>
              </a:rPr>
              <a:t>Tootoonchian</a:t>
            </a:r>
            <a:r>
              <a:rPr lang="en-US" altLang="zh-TW" sz="3300" b="0" dirty="0" smtClean="0">
                <a:latin typeface="+mj-lt"/>
              </a:rPr>
              <a:t> and Y. </a:t>
            </a:r>
            <a:r>
              <a:rPr lang="en-US" altLang="zh-TW" sz="3300" b="0" dirty="0" err="1" smtClean="0">
                <a:latin typeface="+mj-lt"/>
              </a:rPr>
              <a:t>Ganjali</a:t>
            </a:r>
            <a:r>
              <a:rPr lang="en-US" altLang="zh-TW" sz="3300" b="0" dirty="0" smtClean="0">
                <a:latin typeface="+mj-lt"/>
              </a:rPr>
              <a:t>, “</a:t>
            </a:r>
            <a:r>
              <a:rPr lang="en-US" altLang="zh-TW" sz="3300" b="0" dirty="0" err="1" smtClean="0">
                <a:latin typeface="+mj-lt"/>
              </a:rPr>
              <a:t>HyperFlow</a:t>
            </a:r>
            <a:r>
              <a:rPr lang="en-US" altLang="zh-TW" sz="3300" b="0" dirty="0" smtClean="0">
                <a:latin typeface="+mj-lt"/>
              </a:rPr>
              <a:t>: a distributed control plane for </a:t>
            </a:r>
            <a:r>
              <a:rPr lang="en-US" altLang="zh-TW" sz="3300" b="0" dirty="0" err="1" smtClean="0">
                <a:latin typeface="+mj-lt"/>
              </a:rPr>
              <a:t>OpenFlow</a:t>
            </a:r>
            <a:r>
              <a:rPr lang="en-US" altLang="zh-TW" sz="3300" b="0" dirty="0" smtClean="0">
                <a:latin typeface="+mj-lt"/>
              </a:rPr>
              <a:t>,” in</a:t>
            </a:r>
            <a:r>
              <a:rPr lang="en-US" altLang="zh-TW" sz="3300" b="0" i="1" dirty="0" smtClean="0">
                <a:latin typeface="+mj-lt"/>
              </a:rPr>
              <a:t> Proc. ACM Internet Network Management Conference on Research on Enterprise Networking</a:t>
            </a:r>
            <a:r>
              <a:rPr lang="en-US" altLang="zh-TW" sz="3300" b="0" dirty="0" smtClean="0">
                <a:latin typeface="+mj-lt"/>
              </a:rPr>
              <a:t>, April 2010.</a:t>
            </a:r>
          </a:p>
          <a:p>
            <a:pPr marL="0" lvl="0" indent="0">
              <a:buNone/>
            </a:pPr>
            <a:r>
              <a:rPr lang="en-US" altLang="zh-TW" sz="3300" b="0" dirty="0" smtClean="0">
                <a:latin typeface="+mj-lt"/>
              </a:rPr>
              <a:t>[</a:t>
            </a:r>
            <a:r>
              <a:rPr lang="en-US" altLang="zh-TW" sz="3300" b="0" dirty="0">
                <a:latin typeface="+mj-lt"/>
              </a:rPr>
              <a:t>2] L. Muller, R. Oliveira, M. </a:t>
            </a:r>
            <a:r>
              <a:rPr lang="en-US" altLang="zh-TW" sz="3300" b="0" dirty="0" err="1">
                <a:latin typeface="+mj-lt"/>
              </a:rPr>
              <a:t>Luizelli</a:t>
            </a:r>
            <a:r>
              <a:rPr lang="en-US" altLang="zh-TW" sz="3300" b="0" dirty="0">
                <a:latin typeface="+mj-lt"/>
              </a:rPr>
              <a:t>, and L. </a:t>
            </a:r>
            <a:r>
              <a:rPr lang="en-US" altLang="zh-TW" sz="3300" b="0" dirty="0" err="1">
                <a:latin typeface="+mj-lt"/>
              </a:rPr>
              <a:t>Gaspary</a:t>
            </a:r>
            <a:r>
              <a:rPr lang="en-US" altLang="zh-TW" sz="3300" b="0" dirty="0">
                <a:latin typeface="+mj-lt"/>
              </a:rPr>
              <a:t>, "Survivor: An enhanced controller placement strategy for improving SDN survivability</a:t>
            </a:r>
            <a:r>
              <a:rPr lang="en-US" altLang="zh-TW" sz="3300" b="0" i="1" dirty="0">
                <a:latin typeface="+mj-lt"/>
              </a:rPr>
              <a:t>" </a:t>
            </a:r>
            <a:r>
              <a:rPr lang="en-US" altLang="zh-TW" sz="3300" b="0" dirty="0">
                <a:latin typeface="+mj-lt"/>
              </a:rPr>
              <a:t>in</a:t>
            </a:r>
            <a:r>
              <a:rPr lang="en-US" altLang="zh-TW" sz="3300" b="0" i="1" dirty="0">
                <a:latin typeface="+mj-lt"/>
              </a:rPr>
              <a:t> IEEE Global Communications Conference (GLOBECOM),</a:t>
            </a:r>
            <a:r>
              <a:rPr lang="en-US" altLang="zh-TW" sz="3300" b="0" dirty="0">
                <a:latin typeface="+mj-lt"/>
              </a:rPr>
              <a:t> Dec. 2014, pp. 1909-1915. </a:t>
            </a:r>
          </a:p>
          <a:p>
            <a:pPr marL="0" lvl="0" indent="0">
              <a:buNone/>
            </a:pPr>
            <a:r>
              <a:rPr lang="en-US" altLang="zh-TW" sz="3300" b="0" dirty="0" smtClean="0">
                <a:latin typeface="+mj-lt"/>
              </a:rPr>
              <a:t>[3] </a:t>
            </a:r>
            <a:r>
              <a:rPr lang="en-US" altLang="zh-TW" sz="3300" b="0" dirty="0">
                <a:latin typeface="+mj-lt"/>
              </a:rPr>
              <a:t>Wei Chen, S. </a:t>
            </a:r>
            <a:r>
              <a:rPr lang="en-US" altLang="zh-TW" sz="3300" b="0" dirty="0" err="1">
                <a:latin typeface="+mj-lt"/>
              </a:rPr>
              <a:t>Toueg</a:t>
            </a:r>
            <a:r>
              <a:rPr lang="en-US" altLang="zh-TW" sz="3300" b="0" dirty="0">
                <a:latin typeface="+mj-lt"/>
              </a:rPr>
              <a:t> and M. K. Aguilera, "On the quality of service of failure detectors," in </a:t>
            </a:r>
            <a:r>
              <a:rPr lang="en-US" altLang="zh-TW" sz="3300" b="0" i="1" dirty="0">
                <a:latin typeface="+mj-lt"/>
              </a:rPr>
              <a:t>IEEE Transactions on Computers</a:t>
            </a:r>
            <a:r>
              <a:rPr lang="en-US" altLang="zh-TW" sz="3300" b="0" dirty="0">
                <a:latin typeface="+mj-lt"/>
              </a:rPr>
              <a:t>, vol. 51, no. 1, pp. 13-32, Jan 2002.</a:t>
            </a:r>
            <a:endParaRPr lang="en-US" altLang="zh-TW" sz="3300" b="0" dirty="0" smtClean="0">
              <a:latin typeface="+mj-lt"/>
            </a:endParaRPr>
          </a:p>
          <a:p>
            <a:pPr marL="0" lvl="0" indent="0">
              <a:buNone/>
            </a:pPr>
            <a:r>
              <a:rPr lang="en-US" altLang="zh-TW" sz="3300" b="0" dirty="0" smtClean="0">
                <a:latin typeface="+mj-lt"/>
              </a:rPr>
              <a:t>[</a:t>
            </a:r>
            <a:r>
              <a:rPr lang="en-US" altLang="zh-TW" sz="3300" b="0" dirty="0">
                <a:latin typeface="+mj-lt"/>
              </a:rPr>
              <a:t>4</a:t>
            </a:r>
            <a:r>
              <a:rPr lang="en-US" altLang="zh-TW" sz="3300" b="0" dirty="0" smtClean="0">
                <a:latin typeface="+mj-lt"/>
              </a:rPr>
              <a:t>] </a:t>
            </a:r>
            <a:r>
              <a:rPr lang="en-US" altLang="zh-TW" sz="3300" b="0" dirty="0">
                <a:latin typeface="+mj-lt"/>
              </a:rPr>
              <a:t>A. </a:t>
            </a:r>
            <a:r>
              <a:rPr lang="en-US" altLang="zh-TW" sz="3300" b="0" dirty="0" err="1">
                <a:latin typeface="+mj-lt"/>
              </a:rPr>
              <a:t>Tomsic</a:t>
            </a:r>
            <a:r>
              <a:rPr lang="en-US" altLang="zh-TW" sz="3300" b="0" dirty="0">
                <a:latin typeface="+mj-lt"/>
              </a:rPr>
              <a:t>, P. Sens, J. Garcia, L. </a:t>
            </a:r>
            <a:r>
              <a:rPr lang="en-US" altLang="zh-TW" sz="3300" b="0" dirty="0" err="1">
                <a:latin typeface="+mj-lt"/>
              </a:rPr>
              <a:t>Arantes</a:t>
            </a:r>
            <a:r>
              <a:rPr lang="en-US" altLang="zh-TW" sz="3300" b="0" dirty="0">
                <a:latin typeface="+mj-lt"/>
              </a:rPr>
              <a:t> and J. </a:t>
            </a:r>
            <a:r>
              <a:rPr lang="en-US" altLang="zh-TW" sz="3300" b="0" dirty="0" err="1">
                <a:latin typeface="+mj-lt"/>
              </a:rPr>
              <a:t>Sopena</a:t>
            </a:r>
            <a:r>
              <a:rPr lang="en-US" altLang="zh-TW" sz="3300" b="0" dirty="0">
                <a:latin typeface="+mj-lt"/>
              </a:rPr>
              <a:t>, "2W-FD: A Failure Detector Algorithm with </a:t>
            </a:r>
            <a:r>
              <a:rPr lang="en-US" altLang="zh-TW" sz="3300" b="0" dirty="0" err="1">
                <a:latin typeface="+mj-lt"/>
              </a:rPr>
              <a:t>QoS</a:t>
            </a:r>
            <a:r>
              <a:rPr lang="en-US" altLang="zh-TW" sz="3300" b="0" dirty="0">
                <a:latin typeface="+mj-lt"/>
              </a:rPr>
              <a:t>," </a:t>
            </a:r>
            <a:r>
              <a:rPr lang="en-US" altLang="zh-TW" sz="3300" b="0" i="1" dirty="0">
                <a:latin typeface="+mj-lt"/>
              </a:rPr>
              <a:t>2015 IEEE International Parallel and Distributed Processing Symposium</a:t>
            </a:r>
            <a:r>
              <a:rPr lang="en-US" altLang="zh-TW" sz="3300" b="0" dirty="0">
                <a:latin typeface="+mj-lt"/>
              </a:rPr>
              <a:t>, Hyderabad, 2015, pp. 885-893.</a:t>
            </a:r>
            <a:endParaRPr lang="en-US" altLang="zh-TW" sz="3300" b="0" dirty="0" smtClean="0">
              <a:latin typeface="+mj-lt"/>
            </a:endParaRPr>
          </a:p>
          <a:p>
            <a:pPr marL="0" lvl="0" indent="0">
              <a:buNone/>
            </a:pPr>
            <a:r>
              <a:rPr lang="en-US" altLang="zh-TW" sz="3300" b="0" dirty="0" smtClean="0">
                <a:latin typeface="+mj-lt"/>
              </a:rPr>
              <a:t>[5] </a:t>
            </a:r>
            <a:r>
              <a:rPr lang="en-US" altLang="zh-TW" sz="3300" b="0" dirty="0">
                <a:latin typeface="+mj-lt"/>
              </a:rPr>
              <a:t>N. </a:t>
            </a:r>
            <a:r>
              <a:rPr lang="en-US" altLang="zh-TW" sz="3300" b="0" dirty="0" err="1">
                <a:latin typeface="+mj-lt"/>
              </a:rPr>
              <a:t>Hayashibara</a:t>
            </a:r>
            <a:r>
              <a:rPr lang="en-US" altLang="zh-TW" sz="3300" b="0" dirty="0">
                <a:latin typeface="+mj-lt"/>
              </a:rPr>
              <a:t>, X. </a:t>
            </a:r>
            <a:r>
              <a:rPr lang="en-US" altLang="zh-TW" sz="3300" b="0" dirty="0" err="1">
                <a:latin typeface="+mj-lt"/>
              </a:rPr>
              <a:t>Defago</a:t>
            </a:r>
            <a:r>
              <a:rPr lang="en-US" altLang="zh-TW" sz="3300" b="0" dirty="0">
                <a:latin typeface="+mj-lt"/>
              </a:rPr>
              <a:t>, R. </a:t>
            </a:r>
            <a:r>
              <a:rPr lang="en-US" altLang="zh-TW" sz="3300" b="0" dirty="0" err="1">
                <a:latin typeface="+mj-lt"/>
              </a:rPr>
              <a:t>Yared</a:t>
            </a:r>
            <a:r>
              <a:rPr lang="en-US" altLang="zh-TW" sz="3300" b="0" dirty="0">
                <a:latin typeface="+mj-lt"/>
              </a:rPr>
              <a:t> and T. Katayama, "The </a:t>
            </a:r>
            <a:r>
              <a:rPr lang="el-GR" altLang="zh-TW" sz="3300" b="0" dirty="0">
                <a:latin typeface="+mj-lt"/>
              </a:rPr>
              <a:t>φ </a:t>
            </a:r>
            <a:r>
              <a:rPr lang="en-US" altLang="zh-TW" sz="3300" b="0" dirty="0">
                <a:latin typeface="+mj-lt"/>
              </a:rPr>
              <a:t>accrual failure detector," </a:t>
            </a:r>
            <a:r>
              <a:rPr lang="en-US" altLang="zh-TW" sz="3300" b="0" i="1" dirty="0">
                <a:latin typeface="+mj-lt"/>
              </a:rPr>
              <a:t>Proceedings of the 23rd IEEE International Symposium on Reliable Distributed Systems, 2004.</a:t>
            </a:r>
            <a:r>
              <a:rPr lang="en-US" altLang="zh-TW" sz="3300" b="0" dirty="0">
                <a:latin typeface="+mj-lt"/>
              </a:rPr>
              <a:t>, 2004, pp. 66-78.</a:t>
            </a:r>
            <a:endParaRPr lang="en-US" altLang="zh-TW" sz="3300" b="0" dirty="0" smtClean="0">
              <a:latin typeface="+mj-lt"/>
            </a:endParaRPr>
          </a:p>
          <a:p>
            <a:pPr marL="0" indent="0">
              <a:buNone/>
            </a:pPr>
            <a:r>
              <a:rPr lang="en-US" altLang="zh-TW" sz="3300" b="0" dirty="0" smtClean="0">
                <a:latin typeface="+mj-lt"/>
              </a:rPr>
              <a:t>[</a:t>
            </a:r>
            <a:r>
              <a:rPr lang="en-US" altLang="zh-TW" sz="3300" b="0" dirty="0">
                <a:latin typeface="+mj-lt"/>
              </a:rPr>
              <a:t>6</a:t>
            </a:r>
            <a:r>
              <a:rPr lang="en-US" altLang="zh-TW" sz="3300" b="0" dirty="0" smtClean="0">
                <a:latin typeface="+mj-lt"/>
              </a:rPr>
              <a:t>] </a:t>
            </a:r>
            <a:r>
              <a:rPr lang="en-US" altLang="zh-TW" sz="3300" b="0" dirty="0">
                <a:latin typeface="+mj-lt"/>
              </a:rPr>
              <a:t>B. </a:t>
            </a:r>
            <a:r>
              <a:rPr lang="en-US" altLang="zh-TW" sz="3300" b="0" dirty="0" err="1">
                <a:latin typeface="+mj-lt"/>
              </a:rPr>
              <a:t>Satzger</a:t>
            </a:r>
            <a:r>
              <a:rPr lang="en-US" altLang="zh-TW" sz="3300" b="0" dirty="0">
                <a:latin typeface="+mj-lt"/>
              </a:rPr>
              <a:t>, A. </a:t>
            </a:r>
            <a:r>
              <a:rPr lang="en-US" altLang="zh-TW" sz="3300" b="0" dirty="0" err="1">
                <a:latin typeface="+mj-lt"/>
              </a:rPr>
              <a:t>Pietzowski</a:t>
            </a:r>
            <a:r>
              <a:rPr lang="en-US" altLang="zh-TW" sz="3300" b="0" dirty="0">
                <a:latin typeface="+mj-lt"/>
              </a:rPr>
              <a:t>, W. </a:t>
            </a:r>
            <a:r>
              <a:rPr lang="en-US" altLang="zh-TW" sz="3300" b="0" dirty="0" err="1">
                <a:latin typeface="+mj-lt"/>
              </a:rPr>
              <a:t>Trumler</a:t>
            </a:r>
            <a:r>
              <a:rPr lang="en-US" altLang="zh-TW" sz="3300" b="0" dirty="0">
                <a:latin typeface="+mj-lt"/>
              </a:rPr>
              <a:t>, and T. </a:t>
            </a:r>
            <a:r>
              <a:rPr lang="en-US" altLang="zh-TW" sz="3300" b="0" dirty="0" err="1">
                <a:latin typeface="+mj-lt"/>
              </a:rPr>
              <a:t>Ungerer</a:t>
            </a:r>
            <a:r>
              <a:rPr lang="en-US" altLang="zh-TW" sz="3300" b="0" dirty="0">
                <a:latin typeface="+mj-lt"/>
              </a:rPr>
              <a:t>, "A new adaptive accrual failure detector for dependable distributed systems," in </a:t>
            </a:r>
            <a:r>
              <a:rPr lang="en-US" altLang="zh-TW" sz="3300" b="0" i="1" dirty="0">
                <a:latin typeface="+mj-lt"/>
              </a:rPr>
              <a:t>Proc. of the ACM Symposium on Applied Computing</a:t>
            </a:r>
            <a:r>
              <a:rPr lang="en-US" altLang="zh-TW" sz="3300" b="0" dirty="0">
                <a:latin typeface="+mj-lt"/>
              </a:rPr>
              <a:t>, Mar. 2007, pp. 551-555</a:t>
            </a:r>
            <a:r>
              <a:rPr lang="en-US" altLang="zh-TW" sz="3300" b="0" dirty="0" smtClean="0">
                <a:latin typeface="+mj-lt"/>
              </a:rPr>
              <a:t>.</a:t>
            </a:r>
          </a:p>
          <a:p>
            <a:pPr marL="0" indent="0">
              <a:buNone/>
            </a:pPr>
            <a:r>
              <a:rPr lang="en-US" altLang="zh-TW" sz="3300" b="0" dirty="0" smtClean="0">
                <a:latin typeface="+mj-lt"/>
              </a:rPr>
              <a:t>[7]</a:t>
            </a:r>
            <a:r>
              <a:rPr lang="en-US" altLang="zh-TW" sz="3300" b="0" dirty="0">
                <a:latin typeface="+mj-lt"/>
              </a:rPr>
              <a:t> Y. Chan, K. Wang, Y. Hsu, "Fast controller failover for multi-domain software-defined networks" </a:t>
            </a:r>
            <a:r>
              <a:rPr lang="en-US" altLang="zh-TW" sz="3300" b="0" i="1" dirty="0">
                <a:latin typeface="+mj-lt"/>
              </a:rPr>
              <a:t>in European Conference on Networks and Communications</a:t>
            </a:r>
            <a:r>
              <a:rPr lang="en-US" altLang="zh-TW" sz="3300" b="0" dirty="0">
                <a:latin typeface="+mj-lt"/>
              </a:rPr>
              <a:t>, Jun. 2015.</a:t>
            </a:r>
          </a:p>
          <a:p>
            <a:pPr marL="0" indent="0">
              <a:buNone/>
            </a:pPr>
            <a:endParaRPr lang="zh-TW" altLang="zh-TW" b="0" dirty="0">
              <a:latin typeface="+mj-lt"/>
            </a:endParaRPr>
          </a:p>
          <a:p>
            <a:pPr marL="0" lvl="0" indent="0">
              <a:buNone/>
            </a:pPr>
            <a:endParaRPr lang="en-US" altLang="zh-TW" b="0" dirty="0"/>
          </a:p>
        </p:txBody>
      </p:sp>
      <p:sp>
        <p:nvSpPr>
          <p:cNvPr id="4" name="投影片編號版面配置區 3"/>
          <p:cNvSpPr>
            <a:spLocks noGrp="1"/>
          </p:cNvSpPr>
          <p:nvPr>
            <p:ph type="sldNum" sz="quarter" idx="12"/>
          </p:nvPr>
        </p:nvSpPr>
        <p:spPr/>
        <p:txBody>
          <a:bodyPr/>
          <a:lstStyle/>
          <a:p>
            <a:fld id="{91C1A921-91B6-4B38-BDA4-1A8A9C04905D}" type="slidenum">
              <a:rPr lang="zh-TW" altLang="en-US" smtClean="0"/>
              <a:pPr/>
              <a:t>34</a:t>
            </a:fld>
            <a:endParaRPr lang="zh-TW" altLang="en-US"/>
          </a:p>
        </p:txBody>
      </p:sp>
    </p:spTree>
    <p:extLst>
      <p:ext uri="{BB962C8B-B14F-4D97-AF65-F5344CB8AC3E}">
        <p14:creationId xmlns:p14="http://schemas.microsoft.com/office/powerpoint/2010/main" val="3046453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References</a:t>
            </a:r>
            <a:endParaRPr lang="zh-TW" altLang="en-US" dirty="0"/>
          </a:p>
        </p:txBody>
      </p:sp>
      <p:sp>
        <p:nvSpPr>
          <p:cNvPr id="3" name="內容版面配置區 2"/>
          <p:cNvSpPr>
            <a:spLocks noGrp="1"/>
          </p:cNvSpPr>
          <p:nvPr>
            <p:ph idx="1"/>
          </p:nvPr>
        </p:nvSpPr>
        <p:spPr/>
        <p:txBody>
          <a:bodyPr>
            <a:normAutofit fontScale="70000" lnSpcReduction="20000"/>
          </a:bodyPr>
          <a:lstStyle/>
          <a:p>
            <a:pPr marL="0" lvl="0" indent="0">
              <a:buNone/>
            </a:pPr>
            <a:r>
              <a:rPr lang="en-US" altLang="zh-TW" b="0" dirty="0" smtClean="0"/>
              <a:t>[8] </a:t>
            </a:r>
            <a:r>
              <a:rPr lang="en-US" altLang="zh-TW" b="0" i="1" dirty="0" err="1"/>
              <a:t>Akka</a:t>
            </a:r>
            <a:r>
              <a:rPr lang="en-US" altLang="zh-TW" b="0" dirty="0"/>
              <a:t> [online] Available: http://akka.io/.</a:t>
            </a:r>
          </a:p>
          <a:p>
            <a:pPr marL="0" lvl="0" indent="0">
              <a:buNone/>
            </a:pPr>
            <a:r>
              <a:rPr lang="en-US" altLang="zh-TW" b="0" dirty="0" smtClean="0"/>
              <a:t>[9] </a:t>
            </a:r>
            <a:r>
              <a:rPr lang="en-US" altLang="zh-TW" b="0" dirty="0"/>
              <a:t>T. W. Yang and K. Wang, "Failure detection service with low mistake rates for SDN controllers," </a:t>
            </a:r>
            <a:r>
              <a:rPr lang="en-US" altLang="zh-TW" b="0" i="1" dirty="0"/>
              <a:t>2016 18th Asia-Pacific Network Operations and Management Symposium (APNOMS)</a:t>
            </a:r>
            <a:r>
              <a:rPr lang="en-US" altLang="zh-TW" b="0" dirty="0"/>
              <a:t>, Kanazawa, 2016, pp. 1-6.</a:t>
            </a:r>
            <a:endParaRPr lang="en-US" altLang="zh-TW" b="0" dirty="0" smtClean="0"/>
          </a:p>
          <a:p>
            <a:pPr marL="0" lvl="0" indent="0">
              <a:buNone/>
            </a:pPr>
            <a:r>
              <a:rPr lang="en-US" altLang="zh-TW" b="0" dirty="0" smtClean="0"/>
              <a:t>[10] </a:t>
            </a:r>
            <a:r>
              <a:rPr lang="en-US" altLang="zh-TW" b="0" dirty="0"/>
              <a:t>K. C. Fang, K. Wang and J. H. Wang, "A fast and load-aware controller failover mechanism for software-defined networks," </a:t>
            </a:r>
            <a:r>
              <a:rPr lang="en-US" altLang="zh-TW" b="0" i="1" dirty="0"/>
              <a:t>2016 10th International Symposium on Communication Systems, Networks and Digital Signal Processing (CSNDSP)</a:t>
            </a:r>
            <a:r>
              <a:rPr lang="en-US" altLang="zh-TW" b="0" dirty="0"/>
              <a:t>, Prague, 2016, pp. 1-6</a:t>
            </a:r>
            <a:r>
              <a:rPr lang="en-US" altLang="zh-TW" b="0" dirty="0" smtClean="0"/>
              <a:t>.</a:t>
            </a:r>
          </a:p>
          <a:p>
            <a:pPr marL="0" indent="0">
              <a:buNone/>
            </a:pPr>
            <a:r>
              <a:rPr lang="en-US" altLang="zh-TW" b="0" dirty="0" smtClean="0"/>
              <a:t>[11</a:t>
            </a:r>
            <a:r>
              <a:rPr lang="en-US" altLang="zh-TW" b="0" dirty="0"/>
              <a:t>] M. </a:t>
            </a:r>
            <a:r>
              <a:rPr lang="en-US" altLang="zh-TW" b="0" dirty="0" err="1"/>
              <a:t>Obadia</a:t>
            </a:r>
            <a:r>
              <a:rPr lang="en-US" altLang="zh-TW" b="0" dirty="0"/>
              <a:t>, M. </a:t>
            </a:r>
            <a:r>
              <a:rPr lang="en-US" altLang="zh-TW" b="0" dirty="0" err="1"/>
              <a:t>Bouet</a:t>
            </a:r>
            <a:r>
              <a:rPr lang="en-US" altLang="zh-TW" b="0" dirty="0"/>
              <a:t>, J. </a:t>
            </a:r>
            <a:r>
              <a:rPr lang="en-US" altLang="zh-TW" b="0" dirty="0" err="1"/>
              <a:t>Leguay</a:t>
            </a:r>
            <a:r>
              <a:rPr lang="en-US" altLang="zh-TW" b="0" dirty="0"/>
              <a:t>, and K. </a:t>
            </a:r>
            <a:r>
              <a:rPr lang="en-US" altLang="zh-TW" b="0" dirty="0" err="1"/>
              <a:t>Phemius</a:t>
            </a:r>
            <a:r>
              <a:rPr lang="en-US" altLang="zh-TW" b="0" dirty="0"/>
              <a:t>, ”Failover mechanisms for distributed SDN controllers” in</a:t>
            </a:r>
            <a:r>
              <a:rPr lang="en-US" altLang="zh-TW" b="0" i="1" dirty="0"/>
              <a:t> International Conference and Workshop on the Network of the Future (NOF),</a:t>
            </a:r>
            <a:r>
              <a:rPr lang="en-US" altLang="zh-TW" b="0" dirty="0"/>
              <a:t> Dec. 2014, pp. 1-6</a:t>
            </a:r>
            <a:r>
              <a:rPr lang="en-US" altLang="zh-TW" b="0" dirty="0" smtClean="0"/>
              <a:t>.</a:t>
            </a:r>
          </a:p>
          <a:p>
            <a:pPr marL="0" indent="0">
              <a:buNone/>
            </a:pPr>
            <a:r>
              <a:rPr lang="en-US" altLang="zh-TW" b="0" dirty="0" smtClean="0"/>
              <a:t>[12]</a:t>
            </a:r>
            <a:r>
              <a:rPr lang="en-US" altLang="zh-TW" b="0" i="1" dirty="0"/>
              <a:t> </a:t>
            </a:r>
            <a:r>
              <a:rPr lang="en-US" altLang="zh-TW" b="0" i="1" dirty="0" smtClean="0"/>
              <a:t>simulated annealing </a:t>
            </a:r>
            <a:r>
              <a:rPr lang="en-US" altLang="zh-TW" b="0" i="1" dirty="0"/>
              <a:t>algorithm </a:t>
            </a:r>
            <a:r>
              <a:rPr lang="en-US" altLang="zh-TW" b="0" dirty="0"/>
              <a:t>[online] Available: https://</a:t>
            </a:r>
            <a:r>
              <a:rPr lang="en-US" altLang="zh-TW" b="0" dirty="0" smtClean="0"/>
              <a:t>en.wikipedia.org/wiki/Simulated_annealing</a:t>
            </a:r>
            <a:endParaRPr lang="en-US" altLang="zh-TW" b="0" dirty="0"/>
          </a:p>
          <a:p>
            <a:pPr marL="0" lvl="0" indent="0">
              <a:buNone/>
            </a:pPr>
            <a:endParaRPr lang="zh-TW" altLang="en-US" b="0" dirty="0"/>
          </a:p>
        </p:txBody>
      </p:sp>
      <p:sp>
        <p:nvSpPr>
          <p:cNvPr id="4" name="投影片編號版面配置區 3"/>
          <p:cNvSpPr>
            <a:spLocks noGrp="1"/>
          </p:cNvSpPr>
          <p:nvPr>
            <p:ph type="sldNum" sz="quarter" idx="12"/>
          </p:nvPr>
        </p:nvSpPr>
        <p:spPr/>
        <p:txBody>
          <a:bodyPr/>
          <a:lstStyle/>
          <a:p>
            <a:fld id="{91C1A921-91B6-4B38-BDA4-1A8A9C04905D}" type="slidenum">
              <a:rPr lang="zh-TW" altLang="en-US" smtClean="0"/>
              <a:pPr/>
              <a:t>35</a:t>
            </a:fld>
            <a:endParaRPr lang="zh-TW" altLang="en-US"/>
          </a:p>
        </p:txBody>
      </p:sp>
    </p:spTree>
    <p:extLst>
      <p:ext uri="{BB962C8B-B14F-4D97-AF65-F5344CB8AC3E}">
        <p14:creationId xmlns:p14="http://schemas.microsoft.com/office/powerpoint/2010/main" val="3445180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b="0" dirty="0" smtClean="0"/>
              <a:t>We propose </a:t>
            </a:r>
            <a:r>
              <a:rPr lang="en-US" altLang="zh-TW" b="0" i="1" dirty="0" smtClean="0"/>
              <a:t>Adaptive and simulated annealing based failover (ASAF)</a:t>
            </a:r>
            <a:r>
              <a:rPr lang="en-US" altLang="zh-TW" b="0" dirty="0" smtClean="0"/>
              <a:t> mechanism that has several properties.</a:t>
            </a:r>
          </a:p>
          <a:p>
            <a:pPr lvl="1"/>
            <a:r>
              <a:rPr lang="en-US" altLang="zh-TW" b="0" dirty="0" smtClean="0">
                <a:solidFill>
                  <a:srgbClr val="FF0000"/>
                </a:solidFill>
              </a:rPr>
              <a:t>Quickly</a:t>
            </a:r>
            <a:r>
              <a:rPr lang="en-US" altLang="zh-TW" b="0" dirty="0" smtClean="0"/>
              <a:t> detect a controller failure in stable network conditions.</a:t>
            </a:r>
          </a:p>
          <a:p>
            <a:pPr lvl="1"/>
            <a:r>
              <a:rPr lang="en-US" altLang="zh-TW" b="0" dirty="0" smtClean="0">
                <a:solidFill>
                  <a:srgbClr val="FF0000"/>
                </a:solidFill>
              </a:rPr>
              <a:t>Quickly</a:t>
            </a:r>
            <a:r>
              <a:rPr lang="en-US" altLang="zh-TW" b="0" dirty="0" smtClean="0"/>
              <a:t> react to sudden changes in unstable network conditions to avoid generating false detection.</a:t>
            </a:r>
          </a:p>
          <a:p>
            <a:pPr lvl="1"/>
            <a:r>
              <a:rPr lang="en-US" altLang="zh-TW" b="0" dirty="0" smtClean="0"/>
              <a:t>Consider reactive recovery type .</a:t>
            </a:r>
          </a:p>
          <a:p>
            <a:pPr lvl="2"/>
            <a:r>
              <a:rPr lang="en-US" altLang="zh-TW" b="0" dirty="0" smtClean="0">
                <a:solidFill>
                  <a:srgbClr val="FF0000"/>
                </a:solidFill>
              </a:rPr>
              <a:t>Avoid</a:t>
            </a:r>
            <a:r>
              <a:rPr lang="en-US" altLang="zh-TW" b="0" dirty="0" smtClean="0"/>
              <a:t> the out-of-date recovery plan of risk. </a:t>
            </a:r>
          </a:p>
          <a:p>
            <a:pPr lvl="2"/>
            <a:r>
              <a:rPr lang="en-US" altLang="zh-TW" b="0" dirty="0" smtClean="0">
                <a:solidFill>
                  <a:srgbClr val="FF0000"/>
                </a:solidFill>
              </a:rPr>
              <a:t>Save</a:t>
            </a:r>
            <a:r>
              <a:rPr lang="en-US" altLang="zh-TW" b="0" dirty="0" smtClean="0"/>
              <a:t> </a:t>
            </a:r>
            <a:r>
              <a:rPr lang="en-US" altLang="zh-TW" b="0" dirty="0" err="1" smtClean="0"/>
              <a:t>cpu</a:t>
            </a:r>
            <a:r>
              <a:rPr lang="en-US" altLang="zh-TW" b="0" dirty="0" smtClean="0"/>
              <a:t> resource. </a:t>
            </a:r>
          </a:p>
        </p:txBody>
      </p:sp>
      <p:sp>
        <p:nvSpPr>
          <p:cNvPr id="4" name="投影片編號版面配置區 3"/>
          <p:cNvSpPr>
            <a:spLocks noGrp="1"/>
          </p:cNvSpPr>
          <p:nvPr>
            <p:ph type="sldNum" sz="quarter" idx="12"/>
          </p:nvPr>
        </p:nvSpPr>
        <p:spPr/>
        <p:txBody>
          <a:bodyPr/>
          <a:lstStyle/>
          <a:p>
            <a:fld id="{91C1A921-91B6-4B38-BDA4-1A8A9C04905D}" type="slidenum">
              <a:rPr lang="zh-TW" altLang="en-US" smtClean="0"/>
              <a:pPr/>
              <a:t>4</a:t>
            </a:fld>
            <a:endParaRPr lang="zh-TW" altLang="en-US"/>
          </a:p>
        </p:txBody>
      </p:sp>
    </p:spTree>
    <p:extLst>
      <p:ext uri="{BB962C8B-B14F-4D97-AF65-F5344CB8AC3E}">
        <p14:creationId xmlns:p14="http://schemas.microsoft.com/office/powerpoint/2010/main" val="1336721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Related Work – Classification</a:t>
            </a:r>
            <a:endParaRPr lang="zh-TW" altLang="en-US" dirty="0"/>
          </a:p>
        </p:txBody>
      </p:sp>
      <p:sp>
        <p:nvSpPr>
          <p:cNvPr id="3" name="內容版面配置區 2"/>
          <p:cNvSpPr>
            <a:spLocks noGrp="1"/>
          </p:cNvSpPr>
          <p:nvPr>
            <p:ph idx="1"/>
          </p:nvPr>
        </p:nvSpPr>
        <p:spPr/>
        <p:txBody>
          <a:bodyPr>
            <a:normAutofit/>
          </a:bodyPr>
          <a:lstStyle/>
          <a:p>
            <a:r>
              <a:rPr lang="en-US" altLang="zh-TW" sz="2000" b="0" dirty="0" smtClean="0"/>
              <a:t>Existing failure detection mechanisms</a:t>
            </a:r>
          </a:p>
          <a:p>
            <a:pPr marL="0" indent="0">
              <a:buNone/>
            </a:pPr>
            <a:r>
              <a:rPr lang="en-US" altLang="zh-TW" sz="2000" b="0" dirty="0" smtClean="0"/>
              <a:t>		</a:t>
            </a:r>
            <a:endParaRPr lang="zh-TW" altLang="en-US" sz="2000" b="0" dirty="0"/>
          </a:p>
        </p:txBody>
      </p:sp>
      <p:sp>
        <p:nvSpPr>
          <p:cNvPr id="4" name="投影片編號版面配置區 3"/>
          <p:cNvSpPr>
            <a:spLocks noGrp="1"/>
          </p:cNvSpPr>
          <p:nvPr>
            <p:ph type="sldNum" sz="quarter" idx="12"/>
          </p:nvPr>
        </p:nvSpPr>
        <p:spPr/>
        <p:txBody>
          <a:bodyPr/>
          <a:lstStyle/>
          <a:p>
            <a:fld id="{91C1A921-91B6-4B38-BDA4-1A8A9C04905D}" type="slidenum">
              <a:rPr lang="zh-TW" altLang="en-US" smtClean="0"/>
              <a:pPr/>
              <a:t>5</a:t>
            </a:fld>
            <a:endParaRPr lang="zh-TW" altLang="en-US"/>
          </a:p>
        </p:txBody>
      </p:sp>
      <p:graphicFrame>
        <p:nvGraphicFramePr>
          <p:cNvPr id="6" name="物件 5"/>
          <p:cNvGraphicFramePr>
            <a:graphicFrameLocks noChangeAspect="1"/>
          </p:cNvGraphicFramePr>
          <p:nvPr>
            <p:extLst>
              <p:ext uri="{D42A27DB-BD31-4B8C-83A1-F6EECF244321}">
                <p14:modId xmlns:p14="http://schemas.microsoft.com/office/powerpoint/2010/main" val="1249678653"/>
              </p:ext>
            </p:extLst>
          </p:nvPr>
        </p:nvGraphicFramePr>
        <p:xfrm>
          <a:off x="-1260648" y="2142998"/>
          <a:ext cx="9984003" cy="4105402"/>
        </p:xfrm>
        <a:graphic>
          <a:graphicData uri="http://schemas.openxmlformats.org/presentationml/2006/ole">
            <mc:AlternateContent xmlns:mc="http://schemas.openxmlformats.org/markup-compatibility/2006">
              <mc:Choice xmlns:v="urn:schemas-microsoft-com:vml" Requires="v">
                <p:oleObj spid="_x0000_s16771" name="Visio" r:id="rId4" imgW="9421156" imgH="3873960" progId="Visio.Drawing.15">
                  <p:embed/>
                </p:oleObj>
              </mc:Choice>
              <mc:Fallback>
                <p:oleObj name="Visio" r:id="rId4" imgW="9421156" imgH="3873960" progId="Visio.Drawing.15">
                  <p:embed/>
                  <p:pic>
                    <p:nvPicPr>
                      <p:cNvPr id="0" name=""/>
                      <p:cNvPicPr/>
                      <p:nvPr/>
                    </p:nvPicPr>
                    <p:blipFill>
                      <a:blip r:embed="rId5"/>
                      <a:stretch>
                        <a:fillRect/>
                      </a:stretch>
                    </p:blipFill>
                    <p:spPr>
                      <a:xfrm>
                        <a:off x="-1260648" y="2142998"/>
                        <a:ext cx="9984003" cy="4105402"/>
                      </a:xfrm>
                      <a:prstGeom prst="rect">
                        <a:avLst/>
                      </a:prstGeom>
                    </p:spPr>
                  </p:pic>
                </p:oleObj>
              </mc:Fallback>
            </mc:AlternateContent>
          </a:graphicData>
        </a:graphic>
      </p:graphicFrame>
    </p:spTree>
    <p:extLst>
      <p:ext uri="{BB962C8B-B14F-4D97-AF65-F5344CB8AC3E}">
        <p14:creationId xmlns:p14="http://schemas.microsoft.com/office/powerpoint/2010/main" val="3044617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2"/>
          <p:cNvSpPr txBox="1">
            <a:spLocks/>
          </p:cNvSpPr>
          <p:nvPr/>
        </p:nvSpPr>
        <p:spPr bwMode="auto">
          <a:xfrm>
            <a:off x="520700" y="1556792"/>
            <a:ext cx="8013700" cy="4402138"/>
          </a:xfrm>
          <a:prstGeom prst="rect">
            <a:avLst/>
          </a:prstGeom>
          <a:noFill/>
          <a:ln w="12700">
            <a:noFill/>
            <a:miter lim="800000"/>
            <a:headEnd/>
            <a:tailEnd/>
          </a:ln>
        </p:spPr>
        <p:txBody>
          <a:bodyPr vert="horz" wrap="square" lIns="95250" tIns="44450" rIns="95250" bIns="4445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kumimoji="1"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b="1">
                <a:solidFill>
                  <a:schemeClr val="tx1"/>
                </a:solidFill>
                <a:latin typeface="+mn-lt"/>
                <a:ea typeface="+mn-ea"/>
              </a:defRPr>
            </a:lvl2pPr>
            <a:lvl3pPr marL="1143000" indent="-228600" algn="l" rtl="0" eaLnBrk="1" fontAlgn="base" hangingPunct="1">
              <a:spcBef>
                <a:spcPct val="20000"/>
              </a:spcBef>
              <a:spcAft>
                <a:spcPct val="0"/>
              </a:spcAft>
              <a:buChar char="•"/>
              <a:defRPr kumimoji="1" sz="2000" b="1">
                <a:solidFill>
                  <a:schemeClr val="tx1"/>
                </a:solidFill>
                <a:latin typeface="+mn-lt"/>
                <a:ea typeface="+mn-ea"/>
              </a:defRPr>
            </a:lvl3pPr>
            <a:lvl4pPr marL="1600200" indent="-228600" algn="l" rtl="0" eaLnBrk="1" fontAlgn="base" hangingPunct="1">
              <a:spcBef>
                <a:spcPct val="20000"/>
              </a:spcBef>
              <a:spcAft>
                <a:spcPct val="0"/>
              </a:spcAft>
              <a:buChar char="–"/>
              <a:defRPr kumimoji="1" sz="1800" b="1">
                <a:solidFill>
                  <a:schemeClr val="tx1"/>
                </a:solidFill>
                <a:latin typeface="+mn-lt"/>
                <a:ea typeface="+mn-ea"/>
              </a:defRPr>
            </a:lvl4pPr>
            <a:lvl5pPr marL="2057400" indent="-228600" algn="l" rtl="0" eaLnBrk="1" fontAlgn="base" hangingPunct="1">
              <a:spcBef>
                <a:spcPct val="20000"/>
              </a:spcBef>
              <a:spcAft>
                <a:spcPct val="0"/>
              </a:spcAft>
              <a:buChar char="»"/>
              <a:defRPr kumimoji="1" sz="1800" b="1">
                <a:solidFill>
                  <a:schemeClr val="tx1"/>
                </a:solidFill>
                <a:latin typeface="+mn-lt"/>
                <a:ea typeface="+mn-ea"/>
              </a:defRPr>
            </a:lvl5pPr>
            <a:lvl6pPr marL="2514600" indent="-228600" algn="l" rtl="0" eaLnBrk="1" fontAlgn="base" hangingPunct="1">
              <a:spcBef>
                <a:spcPct val="20000"/>
              </a:spcBef>
              <a:spcAft>
                <a:spcPct val="0"/>
              </a:spcAft>
              <a:buChar char="»"/>
              <a:defRPr kumimoji="1" sz="2400" b="1">
                <a:solidFill>
                  <a:schemeClr val="tx1"/>
                </a:solidFill>
                <a:latin typeface="+mn-lt"/>
                <a:ea typeface="+mn-ea"/>
              </a:defRPr>
            </a:lvl6pPr>
            <a:lvl7pPr marL="2971800" indent="-228600" algn="l" rtl="0" eaLnBrk="1" fontAlgn="base" hangingPunct="1">
              <a:spcBef>
                <a:spcPct val="20000"/>
              </a:spcBef>
              <a:spcAft>
                <a:spcPct val="0"/>
              </a:spcAft>
              <a:buChar char="»"/>
              <a:defRPr kumimoji="1" sz="2400" b="1">
                <a:solidFill>
                  <a:schemeClr val="tx1"/>
                </a:solidFill>
                <a:latin typeface="+mn-lt"/>
                <a:ea typeface="+mn-ea"/>
              </a:defRPr>
            </a:lvl7pPr>
            <a:lvl8pPr marL="3429000" indent="-228600" algn="l" rtl="0" eaLnBrk="1" fontAlgn="base" hangingPunct="1">
              <a:spcBef>
                <a:spcPct val="20000"/>
              </a:spcBef>
              <a:spcAft>
                <a:spcPct val="0"/>
              </a:spcAft>
              <a:buChar char="»"/>
              <a:defRPr kumimoji="1" sz="2400" b="1">
                <a:solidFill>
                  <a:schemeClr val="tx1"/>
                </a:solidFill>
                <a:latin typeface="+mn-lt"/>
                <a:ea typeface="+mn-ea"/>
              </a:defRPr>
            </a:lvl8pPr>
            <a:lvl9pPr marL="3886200" indent="-228600" algn="l" rtl="0" eaLnBrk="1" fontAlgn="base" hangingPunct="1">
              <a:spcBef>
                <a:spcPct val="20000"/>
              </a:spcBef>
              <a:spcAft>
                <a:spcPct val="0"/>
              </a:spcAft>
              <a:buChar char="»"/>
              <a:defRPr kumimoji="1" sz="2400" b="1">
                <a:solidFill>
                  <a:schemeClr val="tx1"/>
                </a:solidFill>
                <a:latin typeface="+mn-lt"/>
                <a:ea typeface="+mn-ea"/>
              </a:defRPr>
            </a:lvl9pPr>
          </a:lstStyle>
          <a:p>
            <a:r>
              <a:rPr lang="en-US" altLang="zh-TW" sz="2000" b="0" dirty="0"/>
              <a:t>Existing failure detection </a:t>
            </a:r>
            <a:r>
              <a:rPr lang="en-US" altLang="zh-TW" sz="2000" b="0" dirty="0" smtClean="0"/>
              <a:t>mechanisms</a:t>
            </a:r>
            <a:r>
              <a:rPr lang="zh-TW" altLang="en-US" sz="2000" b="0" dirty="0" smtClean="0"/>
              <a:t> </a:t>
            </a:r>
            <a:r>
              <a:rPr lang="en-US" altLang="zh-TW" sz="2000" b="0" dirty="0" smtClean="0"/>
              <a:t>for SDN</a:t>
            </a:r>
            <a:endParaRPr lang="zh-TW" altLang="en-US" sz="2000" b="0" dirty="0"/>
          </a:p>
        </p:txBody>
      </p:sp>
      <p:sp>
        <p:nvSpPr>
          <p:cNvPr id="2" name="標題 1"/>
          <p:cNvSpPr>
            <a:spLocks noGrp="1"/>
          </p:cNvSpPr>
          <p:nvPr>
            <p:ph type="title"/>
          </p:nvPr>
        </p:nvSpPr>
        <p:spPr/>
        <p:txBody>
          <a:bodyPr/>
          <a:lstStyle/>
          <a:p>
            <a:r>
              <a:rPr lang="en-US" altLang="zh-TW" dirty="0" smtClean="0"/>
              <a:t>Related Work – Comparison</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63436621"/>
              </p:ext>
            </p:extLst>
          </p:nvPr>
        </p:nvGraphicFramePr>
        <p:xfrm>
          <a:off x="827584" y="2492896"/>
          <a:ext cx="6840761" cy="3190420"/>
        </p:xfrm>
        <a:graphic>
          <a:graphicData uri="http://schemas.openxmlformats.org/drawingml/2006/table">
            <a:tbl>
              <a:tblPr firstRow="1" firstCol="1" bandRow="1"/>
              <a:tblGrid>
                <a:gridCol w="1181397">
                  <a:extLst>
                    <a:ext uri="{9D8B030D-6E8A-4147-A177-3AD203B41FA5}">
                      <a16:colId xmlns:a16="http://schemas.microsoft.com/office/drawing/2014/main" val="20000"/>
                    </a:ext>
                  </a:extLst>
                </a:gridCol>
                <a:gridCol w="1414841">
                  <a:extLst>
                    <a:ext uri="{9D8B030D-6E8A-4147-A177-3AD203B41FA5}">
                      <a16:colId xmlns:a16="http://schemas.microsoft.com/office/drawing/2014/main" val="20001"/>
                    </a:ext>
                  </a:extLst>
                </a:gridCol>
                <a:gridCol w="1414841">
                  <a:extLst>
                    <a:ext uri="{9D8B030D-6E8A-4147-A177-3AD203B41FA5}">
                      <a16:colId xmlns:a16="http://schemas.microsoft.com/office/drawing/2014/main" val="20002"/>
                    </a:ext>
                  </a:extLst>
                </a:gridCol>
                <a:gridCol w="1414841">
                  <a:extLst>
                    <a:ext uri="{9D8B030D-6E8A-4147-A177-3AD203B41FA5}">
                      <a16:colId xmlns:a16="http://schemas.microsoft.com/office/drawing/2014/main" val="20003"/>
                    </a:ext>
                  </a:extLst>
                </a:gridCol>
                <a:gridCol w="1414841">
                  <a:extLst>
                    <a:ext uri="{9D8B030D-6E8A-4147-A177-3AD203B41FA5}">
                      <a16:colId xmlns:a16="http://schemas.microsoft.com/office/drawing/2014/main" val="4007689680"/>
                    </a:ext>
                  </a:extLst>
                </a:gridCol>
              </a:tblGrid>
              <a:tr h="844808">
                <a:tc>
                  <a:txBody>
                    <a:bodyPr/>
                    <a:lstStyle/>
                    <a:p>
                      <a:pPr algn="ctr">
                        <a:spcAft>
                          <a:spcPts val="0"/>
                        </a:spcAft>
                      </a:pPr>
                      <a:r>
                        <a:rPr lang="en-US" sz="1600" kern="0" dirty="0">
                          <a:effectLst/>
                          <a:latin typeface="Times New Roman" panose="02020603050405020304" pitchFamily="18" charset="0"/>
                          <a:ea typeface="新細明體" panose="02020500000000000000" pitchFamily="18" charset="-120"/>
                          <a:cs typeface="Times New Roman" panose="02020603050405020304" pitchFamily="18" charset="0"/>
                        </a:rPr>
                        <a:t> </a:t>
                      </a:r>
                      <a:r>
                        <a:rPr lang="en-US" sz="1600" kern="0" dirty="0" smtClean="0">
                          <a:effectLst/>
                          <a:latin typeface="Times New Roman" panose="02020603050405020304" pitchFamily="18" charset="0"/>
                          <a:ea typeface="新細明體" panose="02020500000000000000" pitchFamily="18" charset="-120"/>
                          <a:cs typeface="Times New Roman" panose="02020603050405020304" pitchFamily="18" charset="0"/>
                        </a:rPr>
                        <a:t>Failure detection</a:t>
                      </a:r>
                      <a:r>
                        <a:rPr lang="en-US" sz="1600" kern="0" baseline="0" dirty="0" smtClean="0">
                          <a:effectLst/>
                          <a:latin typeface="Times New Roman" panose="02020603050405020304" pitchFamily="18" charset="0"/>
                          <a:ea typeface="新細明體" panose="02020500000000000000" pitchFamily="18" charset="-120"/>
                          <a:cs typeface="Times New Roman" panose="02020603050405020304" pitchFamily="18" charset="0"/>
                        </a:rPr>
                        <a:t> mechanism</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spcAft>
                          <a:spcPts val="0"/>
                        </a:spcAft>
                      </a:pPr>
                      <a:r>
                        <a:rPr lang="en-US" altLang="zh-TW" sz="1600" kern="100" dirty="0" smtClean="0">
                          <a:effectLst/>
                          <a:latin typeface="+mj-lt"/>
                          <a:ea typeface="新細明體" panose="02020500000000000000" pitchFamily="18" charset="-120"/>
                          <a:cs typeface="Times New Roman" panose="02020603050405020304" pitchFamily="18" charset="0"/>
                        </a:rPr>
                        <a:t>FDLM [9]</a:t>
                      </a:r>
                      <a:endParaRPr lang="zh-TW" sz="1600" kern="100" dirty="0">
                        <a:effectLst/>
                        <a:latin typeface="+mj-lt"/>
                        <a:ea typeface="新細明體" panose="02020500000000000000" pitchFamily="18" charset="-120"/>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spcAft>
                          <a:spcPts val="0"/>
                        </a:spcAft>
                      </a:pPr>
                      <a:r>
                        <a:rPr lang="en-US" sz="1600" kern="0" dirty="0" err="1" smtClean="0">
                          <a:effectLst/>
                          <a:latin typeface="Times New Roman" panose="02020603050405020304" pitchFamily="18" charset="0"/>
                          <a:ea typeface="新細明體" panose="02020500000000000000" pitchFamily="18" charset="-120"/>
                          <a:cs typeface="Times New Roman" panose="02020603050405020304" pitchFamily="18" charset="0"/>
                        </a:rPr>
                        <a:t>Akka</a:t>
                      </a:r>
                      <a:r>
                        <a:rPr lang="en-US" sz="1600" kern="0" dirty="0" smtClean="0">
                          <a:effectLst/>
                          <a:latin typeface="Times New Roman" panose="02020603050405020304" pitchFamily="18" charset="0"/>
                          <a:ea typeface="新細明體" panose="02020500000000000000" pitchFamily="18" charset="-120"/>
                          <a:cs typeface="Times New Roman" panose="02020603050405020304" pitchFamily="18" charset="0"/>
                        </a:rPr>
                        <a:t> [8] </a:t>
                      </a:r>
                    </a:p>
                    <a:p>
                      <a:pPr algn="ctr">
                        <a:spcAft>
                          <a:spcPts val="0"/>
                        </a:spcAft>
                      </a:pPr>
                      <a:r>
                        <a:rPr lang="en-US" altLang="zh-TW" sz="1600" kern="0" dirty="0" smtClean="0">
                          <a:effectLst/>
                          <a:latin typeface="Times New Roman" panose="02020603050405020304" pitchFamily="18" charset="0"/>
                          <a:ea typeface="新細明體" panose="02020500000000000000" pitchFamily="18" charset="-120"/>
                          <a:cs typeface="Times New Roman" panose="02020603050405020304" pitchFamily="18" charset="0"/>
                        </a:rPr>
                        <a:t>(Opendaylight)</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spcAft>
                          <a:spcPts val="0"/>
                        </a:spcAft>
                      </a:pPr>
                      <a:r>
                        <a:rPr lang="en-US" sz="1600" kern="0" dirty="0" smtClean="0">
                          <a:effectLst/>
                          <a:latin typeface="Times New Roman" panose="02020603050405020304" pitchFamily="18" charset="0"/>
                          <a:ea typeface="新細明體" panose="02020500000000000000" pitchFamily="18" charset="-120"/>
                          <a:cs typeface="Times New Roman" panose="02020603050405020304" pitchFamily="18" charset="0"/>
                        </a:rPr>
                        <a:t>FLCF [10]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spcAft>
                          <a:spcPts val="0"/>
                        </a:spcAft>
                      </a:pPr>
                      <a:r>
                        <a:rPr kumimoji="0" lang="en-US" altLang="zh-TW" sz="1600" b="0" i="0" u="none" strike="noStrike" kern="100" cap="none" spc="0" normalizeH="0" baseline="0" noProof="0" dirty="0" smtClean="0">
                          <a:ln>
                            <a:noFill/>
                          </a:ln>
                          <a:solidFill>
                            <a:srgbClr val="000000"/>
                          </a:solidFill>
                          <a:effectLst/>
                          <a:uLnTx/>
                          <a:uFillTx/>
                          <a:latin typeface="Times New Roman"/>
                          <a:ea typeface="新細明體" panose="02020500000000000000" pitchFamily="18" charset="-120"/>
                          <a:cs typeface="Times New Roman" panose="02020603050405020304" pitchFamily="18" charset="0"/>
                        </a:rPr>
                        <a:t>ASAF</a:t>
                      </a:r>
                    </a:p>
                    <a:p>
                      <a:pPr algn="ctr">
                        <a:spcAft>
                          <a:spcPts val="0"/>
                        </a:spcAft>
                      </a:pPr>
                      <a:r>
                        <a:rPr kumimoji="0" lang="en-US" altLang="zh-TW" sz="1600" b="0" i="0" u="none" strike="noStrike" kern="100" cap="none" spc="0" normalizeH="0" baseline="0" noProof="0" dirty="0" smtClean="0">
                          <a:ln>
                            <a:noFill/>
                          </a:ln>
                          <a:solidFill>
                            <a:srgbClr val="000000"/>
                          </a:solidFill>
                          <a:effectLst/>
                          <a:uLnTx/>
                          <a:uFillTx/>
                          <a:latin typeface="Times New Roman"/>
                          <a:ea typeface="新細明體" panose="02020500000000000000" pitchFamily="18" charset="-120"/>
                          <a:cs typeface="Times New Roman" panose="02020603050405020304" pitchFamily="18" charset="0"/>
                        </a:rPr>
                        <a:t>(proposed)</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63206">
                <a:tc>
                  <a:txBody>
                    <a:bodyPr/>
                    <a:lstStyle/>
                    <a:p>
                      <a:pPr algn="ctr">
                        <a:spcAft>
                          <a:spcPts val="0"/>
                        </a:spcAft>
                      </a:pPr>
                      <a:r>
                        <a:rPr lang="en-US" altLang="zh-TW" sz="1600" kern="100" dirty="0" smtClean="0">
                          <a:effectLst/>
                          <a:latin typeface="+mj-lt"/>
                          <a:ea typeface="新細明體" panose="02020500000000000000" pitchFamily="18" charset="-120"/>
                          <a:cs typeface="Times New Roman" panose="02020603050405020304" pitchFamily="18" charset="0"/>
                        </a:rPr>
                        <a:t>Failure</a:t>
                      </a:r>
                      <a:r>
                        <a:rPr lang="en-US" altLang="zh-TW" sz="1600" kern="100" baseline="0" dirty="0" smtClean="0">
                          <a:effectLst/>
                          <a:latin typeface="+mj-lt"/>
                          <a:ea typeface="新細明體" panose="02020500000000000000" pitchFamily="18" charset="-120"/>
                          <a:cs typeface="Times New Roman" panose="02020603050405020304" pitchFamily="18" charset="0"/>
                        </a:rPr>
                        <a:t> detector</a:t>
                      </a:r>
                      <a:endParaRPr lang="zh-TW" sz="1600" kern="100" dirty="0">
                        <a:effectLst/>
                        <a:latin typeface="+mj-lt"/>
                        <a:ea typeface="新細明體" panose="02020500000000000000" pitchFamily="18" charset="-120"/>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spcAft>
                          <a:spcPts val="0"/>
                        </a:spcAft>
                      </a:pPr>
                      <a:r>
                        <a:rPr lang="en-US" altLang="zh-TW" sz="1600" kern="100" dirty="0" smtClean="0">
                          <a:effectLst/>
                          <a:latin typeface="+mj-lt"/>
                          <a:ea typeface="新細明體" panose="02020500000000000000" pitchFamily="18" charset="-120"/>
                          <a:cs typeface="Times New Roman" panose="02020603050405020304" pitchFamily="18" charset="0"/>
                        </a:rPr>
                        <a:t>Accrual </a:t>
                      </a:r>
                      <a:endParaRPr lang="zh-TW" sz="1600" kern="100" dirty="0">
                        <a:effectLst/>
                        <a:latin typeface="+mj-lt"/>
                        <a:ea typeface="新細明體" panose="02020500000000000000" pitchFamily="18" charset="-120"/>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kern="100" dirty="0" smtClean="0">
                          <a:solidFill>
                            <a:schemeClr val="tx1"/>
                          </a:solidFill>
                          <a:effectLst/>
                          <a:latin typeface="+mj-lt"/>
                          <a:ea typeface="新細明體" panose="02020500000000000000" pitchFamily="18" charset="-120"/>
                          <a:cs typeface="Times New Roman" panose="02020603050405020304" pitchFamily="18" charset="0"/>
                        </a:rPr>
                        <a:t>Accrual</a:t>
                      </a:r>
                      <a:endParaRPr lang="zh-TW" altLang="zh-TW" sz="1600" kern="100" dirty="0" smtClean="0">
                        <a:effectLst/>
                        <a:latin typeface="+mj-lt"/>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spcAft>
                          <a:spcPts val="0"/>
                        </a:spcAft>
                      </a:pPr>
                      <a:r>
                        <a:rPr kumimoji="0" lang="en-US" altLang="zh-TW" sz="1600" b="0" i="0" u="none" strike="noStrike" kern="100" cap="none" spc="0" normalizeH="0" baseline="0" noProof="0" dirty="0" smtClean="0">
                          <a:ln>
                            <a:noFill/>
                          </a:ln>
                          <a:solidFill>
                            <a:srgbClr val="000000"/>
                          </a:solidFill>
                          <a:effectLst/>
                          <a:uLnTx/>
                          <a:uFillTx/>
                          <a:latin typeface="Times New Roman"/>
                          <a:ea typeface="新細明體" panose="02020500000000000000" pitchFamily="18" charset="-120"/>
                          <a:cs typeface="Times New Roman" panose="02020603050405020304" pitchFamily="18" charset="0"/>
                        </a:rPr>
                        <a:t>Accrual</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spcAft>
                          <a:spcPts val="0"/>
                        </a:spcAft>
                      </a:pPr>
                      <a:r>
                        <a:rPr kumimoji="0" lang="en-US" altLang="zh-TW" sz="1600" b="0" i="0" u="none" strike="noStrike" kern="100" cap="none" spc="0" normalizeH="0" baseline="0" noProof="0" dirty="0" smtClean="0">
                          <a:ln>
                            <a:noFill/>
                          </a:ln>
                          <a:solidFill>
                            <a:srgbClr val="FF0000"/>
                          </a:solidFill>
                          <a:effectLst/>
                          <a:uLnTx/>
                          <a:uFillTx/>
                          <a:latin typeface="Times New Roman"/>
                          <a:ea typeface="新細明體" panose="02020500000000000000" pitchFamily="18" charset="-120"/>
                          <a:cs typeface="Times New Roman" panose="02020603050405020304" pitchFamily="18" charset="0"/>
                        </a:rPr>
                        <a:t>Adaptive</a:t>
                      </a:r>
                      <a:endParaRPr lang="zh-TW" sz="24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2859794"/>
                  </a:ext>
                </a:extLst>
              </a:tr>
              <a:tr h="563206">
                <a:tc>
                  <a:txBody>
                    <a:bodyPr/>
                    <a:lstStyle/>
                    <a:p>
                      <a:pPr algn="ctr">
                        <a:spcAft>
                          <a:spcPts val="0"/>
                        </a:spcAft>
                      </a:pPr>
                      <a:r>
                        <a:rPr lang="en-US" sz="1600" kern="0" dirty="0" smtClean="0">
                          <a:effectLst/>
                          <a:latin typeface="Times New Roman" panose="02020603050405020304" pitchFamily="18" charset="0"/>
                          <a:ea typeface="新細明體" panose="02020500000000000000" pitchFamily="18" charset="-120"/>
                          <a:cs typeface="Times New Roman" panose="02020603050405020304" pitchFamily="18" charset="0"/>
                        </a:rPr>
                        <a:t>Timeout mechanism</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600" kern="0" dirty="0" smtClean="0">
                          <a:effectLst/>
                          <a:latin typeface="Times New Roman" panose="02020603050405020304" pitchFamily="18" charset="0"/>
                          <a:ea typeface="新細明體" panose="02020500000000000000" pitchFamily="18" charset="-120"/>
                          <a:cs typeface="Times New Roman" panose="02020603050405020304" pitchFamily="18" charset="0"/>
                        </a:rPr>
                        <a:t>AAFD [6]</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kern="0" dirty="0" smtClean="0">
                          <a:effectLst/>
                          <a:latin typeface="Times New Roman" panose="02020603050405020304" pitchFamily="18" charset="0"/>
                          <a:ea typeface="新細明體" panose="02020500000000000000" pitchFamily="18" charset="-120"/>
                          <a:cs typeface="Times New Roman" panose="02020603050405020304" pitchFamily="18" charset="0"/>
                        </a:rPr>
                        <a:t>Phi FD [5]</a:t>
                      </a:r>
                      <a:endParaRPr lang="zh-TW" altLang="zh-TW" sz="2400" kern="100" dirty="0" smtClean="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smtClean="0">
                          <a:effectLst/>
                          <a:latin typeface="Times New Roman" panose="02020603050405020304" pitchFamily="18" charset="0"/>
                          <a:ea typeface="新細明體" panose="02020500000000000000" pitchFamily="18" charset="-120"/>
                          <a:cs typeface="Times New Roman" panose="02020603050405020304" pitchFamily="18" charset="0"/>
                        </a:rPr>
                        <a:t>Phi FD [5]</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kumimoji="0" lang="en-US" altLang="zh-TW" sz="1600" b="0" i="0" u="none" strike="noStrike" kern="100" cap="none" spc="0" normalizeH="0" baseline="0" noProof="0" dirty="0" smtClean="0">
                          <a:ln>
                            <a:noFill/>
                          </a:ln>
                          <a:solidFill>
                            <a:srgbClr val="000000"/>
                          </a:solidFill>
                          <a:effectLst/>
                          <a:uLnTx/>
                          <a:uFillTx/>
                          <a:latin typeface="Times New Roman"/>
                          <a:ea typeface="新細明體" panose="02020500000000000000" pitchFamily="18" charset="-120"/>
                          <a:cs typeface="Times New Roman" panose="02020603050405020304" pitchFamily="18" charset="0"/>
                        </a:rPr>
                        <a:t>2W-FD [4]</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63206">
                <a:tc>
                  <a:txBody>
                    <a:bodyPr/>
                    <a:lstStyle/>
                    <a:p>
                      <a:pPr algn="ctr">
                        <a:spcAft>
                          <a:spcPts val="0"/>
                        </a:spcAft>
                      </a:pPr>
                      <a:r>
                        <a:rPr lang="en-US" sz="1600" kern="0" dirty="0" smtClean="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Failure decision</a:t>
                      </a:r>
                      <a:endParaRPr lang="zh-TW" sz="2400" kern="100" dirty="0">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600" kern="0" dirty="0" smtClean="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More</a:t>
                      </a:r>
                      <a:r>
                        <a:rPr lang="en-US" altLang="zh-TW" sz="1600" kern="0" baseline="0" dirty="0" smtClean="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 than one</a:t>
                      </a:r>
                      <a:r>
                        <a:rPr lang="en-US" altLang="zh-TW" sz="1600" kern="0" dirty="0" smtClean="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 node make</a:t>
                      </a:r>
                      <a:r>
                        <a:rPr lang="en-US" altLang="zh-TW" sz="1600" kern="0" baseline="0" dirty="0" smtClean="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 decision</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600" kern="0" dirty="0" smtClean="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One node makes</a:t>
                      </a:r>
                      <a:r>
                        <a:rPr lang="en-US" altLang="zh-TW" sz="1600" kern="0" baseline="0" dirty="0" smtClean="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 decision</a:t>
                      </a:r>
                      <a:endParaRPr lang="zh-TW" altLang="zh-TW" sz="2400" kern="100" dirty="0">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600" kern="0" dirty="0" smtClean="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More</a:t>
                      </a:r>
                      <a:r>
                        <a:rPr lang="en-US" altLang="zh-TW" sz="1600" kern="0" baseline="0" dirty="0" smtClean="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 than one</a:t>
                      </a:r>
                      <a:r>
                        <a:rPr lang="en-US" altLang="zh-TW" sz="1600" kern="0" dirty="0" smtClean="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 node make</a:t>
                      </a:r>
                      <a:r>
                        <a:rPr lang="en-US" altLang="zh-TW" sz="1600" kern="0" baseline="0" dirty="0" smtClean="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 decision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TW" sz="1600" kern="0" dirty="0" smtClean="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kern="0" dirty="0" smtClean="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More</a:t>
                      </a:r>
                      <a:r>
                        <a:rPr lang="en-US" altLang="zh-TW" sz="1600" kern="0" baseline="0" dirty="0" smtClean="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 than one</a:t>
                      </a:r>
                      <a:r>
                        <a:rPr lang="en-US" altLang="zh-TW" sz="1600" kern="0" dirty="0" smtClean="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 node make</a:t>
                      </a:r>
                      <a:r>
                        <a:rPr lang="en-US" altLang="zh-TW" sz="1600" kern="0" baseline="0" dirty="0" smtClean="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 decision</a:t>
                      </a:r>
                    </a:p>
                    <a:p>
                      <a:pPr algn="ctr">
                        <a:spcAft>
                          <a:spcPts val="0"/>
                        </a:spcAft>
                      </a:pPr>
                      <a:endParaRPr lang="en-US" altLang="zh-TW" sz="1600" kern="0" baseline="0" dirty="0" smtClean="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投影片編號版面配置區 2"/>
          <p:cNvSpPr>
            <a:spLocks noGrp="1"/>
          </p:cNvSpPr>
          <p:nvPr>
            <p:ph type="sldNum" sz="quarter" idx="12"/>
          </p:nvPr>
        </p:nvSpPr>
        <p:spPr/>
        <p:txBody>
          <a:bodyPr/>
          <a:lstStyle/>
          <a:p>
            <a:fld id="{91C1A921-91B6-4B38-BDA4-1A8A9C04905D}" type="slidenum">
              <a:rPr lang="zh-TW" altLang="en-US" smtClean="0"/>
              <a:pPr/>
              <a:t>6</a:t>
            </a:fld>
            <a:endParaRPr lang="zh-TW" altLang="en-US"/>
          </a:p>
        </p:txBody>
      </p:sp>
    </p:spTree>
    <p:extLst>
      <p:ext uri="{BB962C8B-B14F-4D97-AF65-F5344CB8AC3E}">
        <p14:creationId xmlns:p14="http://schemas.microsoft.com/office/powerpoint/2010/main" val="2617009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Related Work – Classification </a:t>
            </a:r>
            <a:endParaRPr lang="zh-TW" altLang="en-US" dirty="0"/>
          </a:p>
        </p:txBody>
      </p:sp>
      <p:sp>
        <p:nvSpPr>
          <p:cNvPr id="3" name="內容版面配置區 2"/>
          <p:cNvSpPr>
            <a:spLocks noGrp="1"/>
          </p:cNvSpPr>
          <p:nvPr>
            <p:ph idx="1"/>
          </p:nvPr>
        </p:nvSpPr>
        <p:spPr/>
        <p:txBody>
          <a:bodyPr>
            <a:normAutofit/>
          </a:bodyPr>
          <a:lstStyle/>
          <a:p>
            <a:r>
              <a:rPr lang="en-US" altLang="zh-TW" sz="2000" b="0" dirty="0"/>
              <a:t>Existing failure </a:t>
            </a:r>
            <a:r>
              <a:rPr lang="en-US" altLang="zh-TW" sz="2000" b="0" dirty="0" smtClean="0"/>
              <a:t>recovery </a:t>
            </a:r>
            <a:r>
              <a:rPr lang="en-US" altLang="zh-TW" sz="2000" b="0" dirty="0"/>
              <a:t>mechanisms</a:t>
            </a:r>
            <a:endParaRPr lang="zh-TW" altLang="en-US" sz="2000" b="0" dirty="0"/>
          </a:p>
        </p:txBody>
      </p:sp>
      <p:sp>
        <p:nvSpPr>
          <p:cNvPr id="4" name="投影片編號版面配置區 3"/>
          <p:cNvSpPr>
            <a:spLocks noGrp="1"/>
          </p:cNvSpPr>
          <p:nvPr>
            <p:ph type="sldNum" sz="quarter" idx="12"/>
          </p:nvPr>
        </p:nvSpPr>
        <p:spPr/>
        <p:txBody>
          <a:bodyPr/>
          <a:lstStyle/>
          <a:p>
            <a:fld id="{91C1A921-91B6-4B38-BDA4-1A8A9C04905D}" type="slidenum">
              <a:rPr lang="zh-TW" altLang="en-US" smtClean="0"/>
              <a:pPr/>
              <a:t>7</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1873022191"/>
              </p:ext>
            </p:extLst>
          </p:nvPr>
        </p:nvGraphicFramePr>
        <p:xfrm>
          <a:off x="755576" y="2143944"/>
          <a:ext cx="7272808" cy="4104456"/>
        </p:xfrm>
        <a:graphic>
          <a:graphicData uri="http://schemas.openxmlformats.org/presentationml/2006/ole">
            <mc:AlternateContent xmlns:mc="http://schemas.openxmlformats.org/markup-compatibility/2006">
              <mc:Choice xmlns:v="urn:schemas-microsoft-com:vml" Requires="v">
                <p:oleObj spid="_x0000_s15758" name="Visio" r:id="rId4" imgW="5530162" imgH="3558600" progId="Visio.Drawing.15">
                  <p:embed/>
                </p:oleObj>
              </mc:Choice>
              <mc:Fallback>
                <p:oleObj name="Visio" r:id="rId4" imgW="5530162" imgH="3558600" progId="Visio.Drawing.15">
                  <p:embed/>
                  <p:pic>
                    <p:nvPicPr>
                      <p:cNvPr id="0" name=""/>
                      <p:cNvPicPr/>
                      <p:nvPr/>
                    </p:nvPicPr>
                    <p:blipFill>
                      <a:blip r:embed="rId5"/>
                      <a:stretch>
                        <a:fillRect/>
                      </a:stretch>
                    </p:blipFill>
                    <p:spPr>
                      <a:xfrm>
                        <a:off x="755576" y="2143944"/>
                        <a:ext cx="7272808" cy="4104456"/>
                      </a:xfrm>
                      <a:prstGeom prst="rect">
                        <a:avLst/>
                      </a:prstGeom>
                    </p:spPr>
                  </p:pic>
                </p:oleObj>
              </mc:Fallback>
            </mc:AlternateContent>
          </a:graphicData>
        </a:graphic>
      </p:graphicFrame>
    </p:spTree>
    <p:extLst>
      <p:ext uri="{BB962C8B-B14F-4D97-AF65-F5344CB8AC3E}">
        <p14:creationId xmlns:p14="http://schemas.microsoft.com/office/powerpoint/2010/main" val="1080559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Related Work – Comparison</a:t>
            </a:r>
            <a:endParaRPr lang="zh-TW" altLang="en-US" dirty="0"/>
          </a:p>
        </p:txBody>
      </p:sp>
      <p:graphicFrame>
        <p:nvGraphicFramePr>
          <p:cNvPr id="6" name="表格 5"/>
          <p:cNvGraphicFramePr>
            <a:graphicFrameLocks noGrp="1"/>
          </p:cNvGraphicFramePr>
          <p:nvPr>
            <p:extLst>
              <p:ext uri="{D42A27DB-BD31-4B8C-83A1-F6EECF244321}">
                <p14:modId xmlns:p14="http://schemas.microsoft.com/office/powerpoint/2010/main" val="2535090588"/>
              </p:ext>
            </p:extLst>
          </p:nvPr>
        </p:nvGraphicFramePr>
        <p:xfrm>
          <a:off x="565150" y="2201531"/>
          <a:ext cx="7751266" cy="3603733"/>
        </p:xfrm>
        <a:graphic>
          <a:graphicData uri="http://schemas.openxmlformats.org/drawingml/2006/table">
            <a:tbl>
              <a:tblPr firstRow="1" firstCol="1" bandRow="1"/>
              <a:tblGrid>
                <a:gridCol w="2286996">
                  <a:extLst>
                    <a:ext uri="{9D8B030D-6E8A-4147-A177-3AD203B41FA5}">
                      <a16:colId xmlns:a16="http://schemas.microsoft.com/office/drawing/2014/main" val="20000"/>
                    </a:ext>
                  </a:extLst>
                </a:gridCol>
                <a:gridCol w="1092854">
                  <a:extLst>
                    <a:ext uri="{9D8B030D-6E8A-4147-A177-3AD203B41FA5}">
                      <a16:colId xmlns:a16="http://schemas.microsoft.com/office/drawing/2014/main" val="20001"/>
                    </a:ext>
                  </a:extLst>
                </a:gridCol>
                <a:gridCol w="1092854">
                  <a:extLst>
                    <a:ext uri="{9D8B030D-6E8A-4147-A177-3AD203B41FA5}">
                      <a16:colId xmlns:a16="http://schemas.microsoft.com/office/drawing/2014/main" val="20002"/>
                    </a:ext>
                  </a:extLst>
                </a:gridCol>
                <a:gridCol w="1092854">
                  <a:extLst>
                    <a:ext uri="{9D8B030D-6E8A-4147-A177-3AD203B41FA5}">
                      <a16:colId xmlns:a16="http://schemas.microsoft.com/office/drawing/2014/main" val="20004"/>
                    </a:ext>
                  </a:extLst>
                </a:gridCol>
                <a:gridCol w="1092854">
                  <a:extLst>
                    <a:ext uri="{9D8B030D-6E8A-4147-A177-3AD203B41FA5}">
                      <a16:colId xmlns:a16="http://schemas.microsoft.com/office/drawing/2014/main" val="20005"/>
                    </a:ext>
                  </a:extLst>
                </a:gridCol>
                <a:gridCol w="1092854">
                  <a:extLst>
                    <a:ext uri="{9D8B030D-6E8A-4147-A177-3AD203B41FA5}">
                      <a16:colId xmlns:a16="http://schemas.microsoft.com/office/drawing/2014/main" val="546575001"/>
                    </a:ext>
                  </a:extLst>
                </a:gridCol>
              </a:tblGrid>
              <a:tr h="868731">
                <a:tc>
                  <a:txBody>
                    <a:bodyPr/>
                    <a:lstStyle/>
                    <a:p>
                      <a:pPr algn="ctr">
                        <a:spcAft>
                          <a:spcPts val="0"/>
                        </a:spcAft>
                      </a:pPr>
                      <a:r>
                        <a:rPr lang="en-US" sz="1600" kern="0" dirty="0">
                          <a:effectLst/>
                          <a:latin typeface="Times New Roman" panose="02020603050405020304" pitchFamily="18" charset="0"/>
                          <a:ea typeface="新細明體" panose="02020500000000000000" pitchFamily="18" charset="-120"/>
                          <a:cs typeface="Times New Roman" panose="02020603050405020304" pitchFamily="18" charset="0"/>
                        </a:rPr>
                        <a:t> </a:t>
                      </a:r>
                      <a:r>
                        <a:rPr lang="en-US" sz="1600" kern="0" dirty="0" smtClean="0">
                          <a:effectLst/>
                          <a:latin typeface="Times New Roman" panose="02020603050405020304" pitchFamily="18" charset="0"/>
                          <a:ea typeface="新細明體" panose="02020500000000000000" pitchFamily="18" charset="-120"/>
                          <a:cs typeface="Times New Roman" panose="02020603050405020304" pitchFamily="18" charset="0"/>
                        </a:rPr>
                        <a:t>Failure recovery mechanism</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spcAft>
                          <a:spcPts val="0"/>
                        </a:spcAft>
                      </a:pPr>
                      <a:r>
                        <a:rPr lang="en-US" altLang="zh-TW" sz="1600" kern="0" dirty="0" smtClean="0">
                          <a:effectLst/>
                          <a:latin typeface="Times New Roman" panose="02020603050405020304" pitchFamily="18" charset="0"/>
                          <a:ea typeface="新細明體" panose="02020500000000000000" pitchFamily="18" charset="-120"/>
                          <a:cs typeface="Times New Roman" panose="02020603050405020304" pitchFamily="18" charset="0"/>
                        </a:rPr>
                        <a:t>Survivor [2] </a:t>
                      </a:r>
                      <a:endParaRPr lang="zh-TW" sz="2400" kern="100" dirty="0">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spcAft>
                          <a:spcPts val="0"/>
                        </a:spcAft>
                      </a:pPr>
                      <a:r>
                        <a:rPr lang="en-US" sz="1600" kern="0" dirty="0" smtClean="0">
                          <a:effectLst/>
                          <a:latin typeface="Times New Roman" panose="02020603050405020304" pitchFamily="18" charset="0"/>
                          <a:ea typeface="新細明體" panose="02020500000000000000" pitchFamily="18" charset="-120"/>
                          <a:cs typeface="Times New Roman" panose="02020603050405020304" pitchFamily="18" charset="0"/>
                        </a:rPr>
                        <a:t>PPF [11]</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spcAft>
                          <a:spcPts val="0"/>
                        </a:spcAft>
                      </a:pPr>
                      <a:r>
                        <a:rPr lang="en-US" altLang="zh-TW" sz="1600" kern="0" dirty="0" smtClean="0">
                          <a:effectLst/>
                          <a:latin typeface="Times New Roman" panose="02020603050405020304" pitchFamily="18" charset="0"/>
                          <a:ea typeface="新細明體" panose="02020500000000000000" pitchFamily="18" charset="-120"/>
                          <a:cs typeface="Times New Roman" panose="02020603050405020304" pitchFamily="18" charset="0"/>
                        </a:rPr>
                        <a:t>FCF-M [7]</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spcAft>
                          <a:spcPts val="0"/>
                        </a:spcAft>
                      </a:pPr>
                      <a:r>
                        <a:rPr lang="en-US" sz="1600" b="0" kern="0" dirty="0" smtClean="0">
                          <a:effectLst/>
                          <a:latin typeface="Times New Roman" panose="02020603050405020304" pitchFamily="18" charset="0"/>
                          <a:ea typeface="新細明體" panose="02020500000000000000" pitchFamily="18" charset="-120"/>
                          <a:cs typeface="Times New Roman" panose="02020603050405020304" pitchFamily="18" charset="0"/>
                        </a:rPr>
                        <a:t>FLCF [10]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0" cap="none" spc="0" normalizeH="0" baseline="0" noProof="0" dirty="0" smtClean="0">
                          <a:ln>
                            <a:noFill/>
                          </a:ln>
                          <a:solidFill>
                            <a:srgbClr val="000000"/>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ASAF</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0" normalizeH="0" baseline="0" noProof="0" dirty="0" smtClean="0">
                          <a:ln>
                            <a:noFill/>
                          </a:ln>
                          <a:solidFill>
                            <a:srgbClr val="000000"/>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(proposed)</a:t>
                      </a:r>
                      <a:endParaRPr kumimoji="0" lang="zh-TW" altLang="en-US" sz="2400" b="0" i="0" u="none" strike="noStrike" kern="100" cap="none" spc="0" normalizeH="0" baseline="0" noProof="0" dirty="0" smtClean="0">
                        <a:ln>
                          <a:noFill/>
                        </a:ln>
                        <a:solidFill>
                          <a:srgbClr val="000000"/>
                        </a:solidFill>
                        <a:effectLst/>
                        <a:uLnTx/>
                        <a:uFillTx/>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23986">
                <a:tc>
                  <a:txBody>
                    <a:bodyPr/>
                    <a:lstStyle/>
                    <a:p>
                      <a:pPr algn="ctr">
                        <a:spcAft>
                          <a:spcPts val="0"/>
                        </a:spcAft>
                      </a:pPr>
                      <a:r>
                        <a:rPr lang="en-US" sz="1600" kern="0" dirty="0" smtClean="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Proactive / Reactive </a:t>
                      </a:r>
                      <a:r>
                        <a:rPr lang="en-US" sz="1600" kern="0" dirty="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recovery</a:t>
                      </a:r>
                      <a:endParaRPr lang="zh-TW" sz="2400" kern="100" dirty="0">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600" kern="0" dirty="0" smtClean="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Reactive</a:t>
                      </a:r>
                      <a:endParaRPr lang="zh-TW" altLang="zh-TW" sz="24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600" kern="0" dirty="0" smtClean="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Proactive</a:t>
                      </a:r>
                      <a:endParaRPr lang="zh-TW" altLang="zh-TW" sz="2400" kern="100" dirty="0">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600" kern="0" dirty="0" smtClean="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Reactive</a:t>
                      </a:r>
                      <a:endParaRPr lang="zh-TW" sz="24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600" kern="0" dirty="0" smtClean="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Proactive</a:t>
                      </a:r>
                      <a:endParaRPr lang="zh-TW" sz="2400" b="0" kern="100" dirty="0">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kumimoji="0" lang="en-US" altLang="zh-TW" sz="1600" b="0" i="0" u="none" strike="noStrike" kern="0" cap="none" spc="0" normalizeH="0" baseline="0" noProof="0" dirty="0" smtClean="0">
                          <a:ln>
                            <a:noFill/>
                          </a:ln>
                          <a:solidFill>
                            <a:srgbClr val="FF0000"/>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Reactive</a:t>
                      </a:r>
                      <a:endParaRPr lang="zh-TW" sz="2400" b="0" kern="100" dirty="0">
                        <a:solidFill>
                          <a:srgbClr val="FF0000"/>
                        </a:solidFill>
                        <a:effectLst/>
                        <a:latin typeface="+mj-lt"/>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35247">
                <a:tc>
                  <a:txBody>
                    <a:bodyPr/>
                    <a:lstStyle/>
                    <a:p>
                      <a:pPr algn="ctr">
                        <a:spcAft>
                          <a:spcPts val="0"/>
                        </a:spcAft>
                      </a:pPr>
                      <a:r>
                        <a:rPr lang="en-US" sz="1600" kern="0" dirty="0" smtClean="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Considering controller load</a:t>
                      </a:r>
                      <a:r>
                        <a:rPr lang="en-US" sz="1600" kern="0" baseline="0" dirty="0" smtClean="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 balancing</a:t>
                      </a:r>
                      <a:r>
                        <a:rPr lang="en-US" sz="1600" kern="0" dirty="0" smtClean="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 or switch-controller</a:t>
                      </a:r>
                      <a:r>
                        <a:rPr lang="en-US" sz="1600" kern="0" baseline="0" dirty="0" smtClean="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sz="1600" kern="0" dirty="0" smtClean="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delay</a:t>
                      </a:r>
                      <a:endParaRPr lang="zh-TW" sz="2400" kern="100" dirty="0">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smtClean="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Only       loading</a:t>
                      </a:r>
                      <a:endParaRPr lang="zh-TW" sz="2400" kern="100" dirty="0">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smtClean="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Only</a:t>
                      </a:r>
                      <a:r>
                        <a:rPr lang="en-US" sz="1600" kern="0" baseline="0" dirty="0" smtClean="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 </a:t>
                      </a:r>
                    </a:p>
                    <a:p>
                      <a:pPr algn="ctr">
                        <a:spcAft>
                          <a:spcPts val="0"/>
                        </a:spcAft>
                      </a:pPr>
                      <a:r>
                        <a:rPr lang="en-US" sz="1600" kern="0" baseline="0" dirty="0" smtClean="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d</a:t>
                      </a:r>
                      <a:r>
                        <a:rPr lang="en-US" sz="1600" kern="0" dirty="0" smtClean="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elay</a:t>
                      </a:r>
                      <a:endParaRPr lang="zh-TW" sz="2400" kern="100" dirty="0">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smtClean="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Both</a:t>
                      </a:r>
                      <a:endParaRPr lang="zh-TW" sz="24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600" b="0" kern="0" dirty="0" smtClean="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Both</a:t>
                      </a:r>
                      <a:endParaRPr lang="zh-TW" altLang="zh-TW" sz="2400" b="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kumimoji="0" lang="en-US" altLang="zh-TW" sz="1600" b="0" i="0" u="none" strike="noStrike" kern="0" cap="none" spc="0" normalizeH="0" baseline="0" noProof="0" dirty="0" smtClean="0">
                          <a:ln>
                            <a:noFill/>
                          </a:ln>
                          <a:solidFill>
                            <a:srgbClr val="FF0000"/>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Both</a:t>
                      </a:r>
                      <a:endParaRPr lang="zh-TW" altLang="zh-TW" sz="2400" b="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75769">
                <a:tc>
                  <a:txBody>
                    <a:bodyPr/>
                    <a:lstStyle/>
                    <a:p>
                      <a:pPr algn="ctr">
                        <a:spcAft>
                          <a:spcPts val="0"/>
                        </a:spcAft>
                      </a:pPr>
                      <a:r>
                        <a:rPr lang="en-US" sz="1600" kern="0" dirty="0" smtClean="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Local / global optimization</a:t>
                      </a:r>
                      <a:endParaRPr lang="zh-TW" sz="2400" kern="100" dirty="0">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600" kern="0" dirty="0" smtClean="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Local</a:t>
                      </a:r>
                      <a:endParaRPr lang="zh-TW" altLang="zh-TW" sz="2400" kern="100" dirty="0">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smtClean="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Global</a:t>
                      </a:r>
                      <a:endParaRPr lang="zh-TW" sz="24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600" kern="0" dirty="0" smtClean="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Local</a:t>
                      </a:r>
                      <a:endParaRPr lang="zh-TW" altLang="zh-TW" sz="2400" kern="100" dirty="0">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600" kern="0" dirty="0" smtClean="0">
                          <a:solidFill>
                            <a:srgbClr val="FF0000"/>
                          </a:solidFill>
                          <a:effectLst/>
                          <a:latin typeface="Times New Roman" panose="02020603050405020304" pitchFamily="18" charset="0"/>
                          <a:ea typeface="新細明體" panose="02020500000000000000" pitchFamily="18" charset="-120"/>
                          <a:cs typeface="Times New Roman" panose="02020603050405020304" pitchFamily="18" charset="0"/>
                        </a:rPr>
                        <a:t>Global</a:t>
                      </a:r>
                      <a:endParaRPr lang="zh-TW" altLang="zh-TW" sz="24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kumimoji="0" lang="en-US" altLang="zh-TW" sz="1600" b="0" i="0" u="none" strike="noStrike" kern="0" cap="none" spc="0" normalizeH="0" baseline="0" noProof="0" dirty="0" smtClean="0">
                          <a:ln>
                            <a:noFill/>
                          </a:ln>
                          <a:solidFill>
                            <a:srgbClr val="FF0000"/>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Global</a:t>
                      </a:r>
                      <a:endParaRPr lang="zh-TW" altLang="zh-TW" sz="24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投影片編號版面配置區 2"/>
          <p:cNvSpPr>
            <a:spLocks noGrp="1"/>
          </p:cNvSpPr>
          <p:nvPr>
            <p:ph type="sldNum" sz="quarter" idx="12"/>
          </p:nvPr>
        </p:nvSpPr>
        <p:spPr/>
        <p:txBody>
          <a:bodyPr/>
          <a:lstStyle/>
          <a:p>
            <a:fld id="{91C1A921-91B6-4B38-BDA4-1A8A9C04905D}" type="slidenum">
              <a:rPr lang="zh-TW" altLang="en-US" smtClean="0"/>
              <a:pPr/>
              <a:t>8</a:t>
            </a:fld>
            <a:endParaRPr lang="zh-TW" altLang="en-US"/>
          </a:p>
        </p:txBody>
      </p:sp>
      <p:sp>
        <p:nvSpPr>
          <p:cNvPr id="7" name="內容版面配置區 2"/>
          <p:cNvSpPr>
            <a:spLocks noGrp="1"/>
          </p:cNvSpPr>
          <p:nvPr>
            <p:ph idx="1"/>
          </p:nvPr>
        </p:nvSpPr>
        <p:spPr>
          <a:xfrm>
            <a:off x="565150" y="1600200"/>
            <a:ext cx="8013700" cy="4402138"/>
          </a:xfrm>
        </p:spPr>
        <p:txBody>
          <a:bodyPr>
            <a:normAutofit/>
          </a:bodyPr>
          <a:lstStyle/>
          <a:p>
            <a:r>
              <a:rPr lang="en-US" altLang="zh-TW" sz="2000" b="0" dirty="0"/>
              <a:t>Existing failure recovery </a:t>
            </a:r>
            <a:r>
              <a:rPr lang="en-US" altLang="zh-TW" sz="2000" b="0" dirty="0" smtClean="0"/>
              <a:t>mechanisms</a:t>
            </a:r>
            <a:r>
              <a:rPr lang="zh-TW" altLang="en-US" sz="2000" b="0" dirty="0" smtClean="0"/>
              <a:t> </a:t>
            </a:r>
            <a:r>
              <a:rPr lang="en-US" altLang="zh-TW" sz="2000" b="0" dirty="0" smtClean="0"/>
              <a:t>for</a:t>
            </a:r>
            <a:r>
              <a:rPr lang="zh-TW" altLang="en-US" sz="2000" b="0" dirty="0" smtClean="0"/>
              <a:t> </a:t>
            </a:r>
            <a:r>
              <a:rPr lang="en-US" altLang="zh-TW" sz="2000" b="0" dirty="0" smtClean="0"/>
              <a:t>SDN</a:t>
            </a:r>
            <a:endParaRPr lang="zh-TW" altLang="en-US" sz="2000" b="0" dirty="0"/>
          </a:p>
          <a:p>
            <a:endParaRPr lang="zh-TW" altLang="en-US" sz="2000" b="0" dirty="0"/>
          </a:p>
        </p:txBody>
      </p:sp>
    </p:spTree>
    <p:extLst>
      <p:ext uri="{BB962C8B-B14F-4D97-AF65-F5344CB8AC3E}">
        <p14:creationId xmlns:p14="http://schemas.microsoft.com/office/powerpoint/2010/main" val="232245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Multi-controller </a:t>
            </a:r>
            <a:r>
              <a:rPr lang="en-US" altLang="zh-TW" dirty="0"/>
              <a:t>SDN architecture</a:t>
            </a:r>
            <a:endParaRPr lang="zh-TW" altLang="en-US" dirty="0"/>
          </a:p>
        </p:txBody>
      </p:sp>
      <p:pic>
        <p:nvPicPr>
          <p:cNvPr id="3" name="圖片 2"/>
          <p:cNvPicPr>
            <a:picLocks noChangeAspect="1"/>
          </p:cNvPicPr>
          <p:nvPr/>
        </p:nvPicPr>
        <p:blipFill>
          <a:blip r:embed="rId3"/>
          <a:stretch>
            <a:fillRect/>
          </a:stretch>
        </p:blipFill>
        <p:spPr>
          <a:xfrm>
            <a:off x="2326968" y="1484784"/>
            <a:ext cx="4471408" cy="1715371"/>
          </a:xfrm>
          <a:prstGeom prst="rect">
            <a:avLst/>
          </a:prstGeom>
        </p:spPr>
      </p:pic>
      <p:pic>
        <p:nvPicPr>
          <p:cNvPr id="37" name="圖片 36"/>
          <p:cNvPicPr>
            <a:picLocks noChangeAspect="1"/>
          </p:cNvPicPr>
          <p:nvPr/>
        </p:nvPicPr>
        <p:blipFill>
          <a:blip r:embed="rId4"/>
          <a:stretch>
            <a:fillRect/>
          </a:stretch>
        </p:blipFill>
        <p:spPr>
          <a:xfrm>
            <a:off x="1492781" y="3647089"/>
            <a:ext cx="622257" cy="852827"/>
          </a:xfrm>
          <a:prstGeom prst="rect">
            <a:avLst/>
          </a:prstGeom>
        </p:spPr>
      </p:pic>
      <p:pic>
        <p:nvPicPr>
          <p:cNvPr id="40" name="圖片 39"/>
          <p:cNvPicPr>
            <a:picLocks noChangeAspect="1"/>
          </p:cNvPicPr>
          <p:nvPr/>
        </p:nvPicPr>
        <p:blipFill>
          <a:blip r:embed="rId4"/>
          <a:stretch>
            <a:fillRect/>
          </a:stretch>
        </p:blipFill>
        <p:spPr>
          <a:xfrm>
            <a:off x="3634978" y="3617520"/>
            <a:ext cx="622257" cy="852827"/>
          </a:xfrm>
          <a:prstGeom prst="rect">
            <a:avLst/>
          </a:prstGeom>
        </p:spPr>
      </p:pic>
      <p:pic>
        <p:nvPicPr>
          <p:cNvPr id="41" name="圖片 40"/>
          <p:cNvPicPr>
            <a:picLocks noChangeAspect="1"/>
          </p:cNvPicPr>
          <p:nvPr/>
        </p:nvPicPr>
        <p:blipFill>
          <a:blip r:embed="rId4"/>
          <a:stretch>
            <a:fillRect/>
          </a:stretch>
        </p:blipFill>
        <p:spPr>
          <a:xfrm>
            <a:off x="5539014" y="3647089"/>
            <a:ext cx="622257" cy="852827"/>
          </a:xfrm>
          <a:prstGeom prst="rect">
            <a:avLst/>
          </a:prstGeom>
        </p:spPr>
      </p:pic>
      <p:pic>
        <p:nvPicPr>
          <p:cNvPr id="42" name="圖片 41"/>
          <p:cNvPicPr>
            <a:picLocks noChangeAspect="1"/>
          </p:cNvPicPr>
          <p:nvPr/>
        </p:nvPicPr>
        <p:blipFill>
          <a:blip r:embed="rId4"/>
          <a:stretch>
            <a:fillRect/>
          </a:stretch>
        </p:blipFill>
        <p:spPr>
          <a:xfrm>
            <a:off x="7478450" y="3617520"/>
            <a:ext cx="622257" cy="852827"/>
          </a:xfrm>
          <a:prstGeom prst="rect">
            <a:avLst/>
          </a:prstGeom>
        </p:spPr>
      </p:pic>
      <p:cxnSp>
        <p:nvCxnSpPr>
          <p:cNvPr id="6" name="直線單箭頭接點 5"/>
          <p:cNvCxnSpPr/>
          <p:nvPr/>
        </p:nvCxnSpPr>
        <p:spPr bwMode="auto">
          <a:xfrm flipV="1">
            <a:off x="1795644" y="2852936"/>
            <a:ext cx="1140845" cy="764585"/>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45" name="直線單箭頭接點 44"/>
          <p:cNvCxnSpPr>
            <a:stCxn id="40" idx="0"/>
          </p:cNvCxnSpPr>
          <p:nvPr/>
        </p:nvCxnSpPr>
        <p:spPr bwMode="auto">
          <a:xfrm flipV="1">
            <a:off x="3946107" y="2924944"/>
            <a:ext cx="73404" cy="692576"/>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47" name="直線單箭頭接點 46"/>
          <p:cNvCxnSpPr>
            <a:stCxn id="41" idx="0"/>
          </p:cNvCxnSpPr>
          <p:nvPr/>
        </p:nvCxnSpPr>
        <p:spPr bwMode="auto">
          <a:xfrm flipH="1" flipV="1">
            <a:off x="5250038" y="2902586"/>
            <a:ext cx="600105" cy="744503"/>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50" name="直線單箭頭接點 49"/>
          <p:cNvCxnSpPr>
            <a:stCxn id="42" idx="0"/>
          </p:cNvCxnSpPr>
          <p:nvPr/>
        </p:nvCxnSpPr>
        <p:spPr bwMode="auto">
          <a:xfrm flipH="1" flipV="1">
            <a:off x="6142857" y="2823895"/>
            <a:ext cx="1646722" cy="793625"/>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24" name="橢圓 23"/>
          <p:cNvSpPr/>
          <p:nvPr/>
        </p:nvSpPr>
        <p:spPr bwMode="auto">
          <a:xfrm>
            <a:off x="1040370" y="3501008"/>
            <a:ext cx="1679953" cy="2360322"/>
          </a:xfrm>
          <a:prstGeom prst="ellipse">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a typeface="新細明體" charset="-120"/>
            </a:endParaRPr>
          </a:p>
        </p:txBody>
      </p:sp>
      <p:sp>
        <p:nvSpPr>
          <p:cNvPr id="61" name="橢圓 60"/>
          <p:cNvSpPr/>
          <p:nvPr/>
        </p:nvSpPr>
        <p:spPr bwMode="auto">
          <a:xfrm>
            <a:off x="3081649" y="3501008"/>
            <a:ext cx="1679953" cy="2360322"/>
          </a:xfrm>
          <a:prstGeom prst="ellipse">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a typeface="新細明體" charset="-120"/>
            </a:endParaRPr>
          </a:p>
        </p:txBody>
      </p:sp>
      <p:sp>
        <p:nvSpPr>
          <p:cNvPr id="62" name="橢圓 61"/>
          <p:cNvSpPr/>
          <p:nvPr/>
        </p:nvSpPr>
        <p:spPr bwMode="auto">
          <a:xfrm>
            <a:off x="4923017" y="3490543"/>
            <a:ext cx="1679953" cy="2360322"/>
          </a:xfrm>
          <a:prstGeom prst="ellipse">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a typeface="新細明體" charset="-120"/>
            </a:endParaRPr>
          </a:p>
        </p:txBody>
      </p:sp>
      <p:sp>
        <p:nvSpPr>
          <p:cNvPr id="63" name="橢圓 62"/>
          <p:cNvSpPr/>
          <p:nvPr/>
        </p:nvSpPr>
        <p:spPr bwMode="auto">
          <a:xfrm>
            <a:off x="6906850" y="3284984"/>
            <a:ext cx="1812377" cy="2560607"/>
          </a:xfrm>
          <a:prstGeom prst="ellipse">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a typeface="新細明體" charset="-120"/>
            </a:endParaRPr>
          </a:p>
        </p:txBody>
      </p:sp>
      <p:sp>
        <p:nvSpPr>
          <p:cNvPr id="69" name="雲朵形 68"/>
          <p:cNvSpPr/>
          <p:nvPr/>
        </p:nvSpPr>
        <p:spPr bwMode="auto">
          <a:xfrm>
            <a:off x="768832" y="4612744"/>
            <a:ext cx="1861064" cy="1276592"/>
          </a:xfrm>
          <a:prstGeom prst="clou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a typeface="新細明體" charset="-120"/>
            </a:endParaRPr>
          </a:p>
        </p:txBody>
      </p:sp>
      <p:sp>
        <p:nvSpPr>
          <p:cNvPr id="74" name="雲朵形 73"/>
          <p:cNvSpPr/>
          <p:nvPr/>
        </p:nvSpPr>
        <p:spPr bwMode="auto">
          <a:xfrm>
            <a:off x="3012268" y="4612744"/>
            <a:ext cx="1861064" cy="1276592"/>
          </a:xfrm>
          <a:prstGeom prst="clou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a typeface="新細明體" charset="-120"/>
            </a:endParaRPr>
          </a:p>
        </p:txBody>
      </p:sp>
      <p:sp>
        <p:nvSpPr>
          <p:cNvPr id="75" name="雲朵形 74"/>
          <p:cNvSpPr/>
          <p:nvPr/>
        </p:nvSpPr>
        <p:spPr bwMode="auto">
          <a:xfrm>
            <a:off x="4937312" y="4556148"/>
            <a:ext cx="1861064" cy="1276592"/>
          </a:xfrm>
          <a:prstGeom prst="clou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a typeface="新細明體" charset="-120"/>
            </a:endParaRPr>
          </a:p>
        </p:txBody>
      </p:sp>
      <p:sp>
        <p:nvSpPr>
          <p:cNvPr id="76" name="雲朵形 75"/>
          <p:cNvSpPr/>
          <p:nvPr/>
        </p:nvSpPr>
        <p:spPr bwMode="auto">
          <a:xfrm>
            <a:off x="6966637" y="4521261"/>
            <a:ext cx="1861064" cy="1276592"/>
          </a:xfrm>
          <a:prstGeom prst="clou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a typeface="新細明體" charset="-120"/>
            </a:endParaRPr>
          </a:p>
        </p:txBody>
      </p:sp>
      <p:pic>
        <p:nvPicPr>
          <p:cNvPr id="32" name="圖片 31"/>
          <p:cNvPicPr>
            <a:picLocks noChangeAspect="1"/>
          </p:cNvPicPr>
          <p:nvPr/>
        </p:nvPicPr>
        <p:blipFill>
          <a:blip r:embed="rId5"/>
          <a:stretch>
            <a:fillRect/>
          </a:stretch>
        </p:blipFill>
        <p:spPr>
          <a:xfrm>
            <a:off x="1417204" y="5047025"/>
            <a:ext cx="773412" cy="594499"/>
          </a:xfrm>
          <a:prstGeom prst="rect">
            <a:avLst/>
          </a:prstGeom>
        </p:spPr>
      </p:pic>
      <p:pic>
        <p:nvPicPr>
          <p:cNvPr id="78" name="圖片 77"/>
          <p:cNvPicPr>
            <a:picLocks noChangeAspect="1"/>
          </p:cNvPicPr>
          <p:nvPr/>
        </p:nvPicPr>
        <p:blipFill>
          <a:blip r:embed="rId5"/>
          <a:stretch>
            <a:fillRect/>
          </a:stretch>
        </p:blipFill>
        <p:spPr>
          <a:xfrm>
            <a:off x="3540306" y="5048369"/>
            <a:ext cx="773412" cy="594499"/>
          </a:xfrm>
          <a:prstGeom prst="rect">
            <a:avLst/>
          </a:prstGeom>
        </p:spPr>
      </p:pic>
      <p:pic>
        <p:nvPicPr>
          <p:cNvPr id="80" name="圖片 79"/>
          <p:cNvPicPr>
            <a:picLocks noChangeAspect="1"/>
          </p:cNvPicPr>
          <p:nvPr/>
        </p:nvPicPr>
        <p:blipFill>
          <a:blip r:embed="rId5"/>
          <a:stretch>
            <a:fillRect/>
          </a:stretch>
        </p:blipFill>
        <p:spPr>
          <a:xfrm>
            <a:off x="5481138" y="5047025"/>
            <a:ext cx="773412" cy="594499"/>
          </a:xfrm>
          <a:prstGeom prst="rect">
            <a:avLst/>
          </a:prstGeom>
        </p:spPr>
      </p:pic>
      <p:pic>
        <p:nvPicPr>
          <p:cNvPr id="81" name="圖片 80"/>
          <p:cNvPicPr>
            <a:picLocks noChangeAspect="1"/>
          </p:cNvPicPr>
          <p:nvPr/>
        </p:nvPicPr>
        <p:blipFill>
          <a:blip r:embed="rId5"/>
          <a:stretch>
            <a:fillRect/>
          </a:stretch>
        </p:blipFill>
        <p:spPr>
          <a:xfrm>
            <a:off x="7510463" y="5027234"/>
            <a:ext cx="773412" cy="594499"/>
          </a:xfrm>
          <a:prstGeom prst="rect">
            <a:avLst/>
          </a:prstGeom>
        </p:spPr>
      </p:pic>
      <p:cxnSp>
        <p:nvCxnSpPr>
          <p:cNvPr id="34" name="直線接點 33"/>
          <p:cNvCxnSpPr>
            <a:stCxn id="37" idx="2"/>
            <a:endCxn id="32" idx="0"/>
          </p:cNvCxnSpPr>
          <p:nvPr/>
        </p:nvCxnSpPr>
        <p:spPr bwMode="auto">
          <a:xfrm>
            <a:off x="1803910" y="4499916"/>
            <a:ext cx="0" cy="547109"/>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85" name="直線接點 84"/>
          <p:cNvCxnSpPr/>
          <p:nvPr/>
        </p:nvCxnSpPr>
        <p:spPr bwMode="auto">
          <a:xfrm flipH="1">
            <a:off x="3915365" y="4472820"/>
            <a:ext cx="1" cy="596759"/>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6" name="直線接點 85"/>
          <p:cNvCxnSpPr/>
          <p:nvPr/>
        </p:nvCxnSpPr>
        <p:spPr bwMode="auto">
          <a:xfrm flipH="1">
            <a:off x="5850143" y="4472820"/>
            <a:ext cx="1" cy="596759"/>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7" name="直線接點 86"/>
          <p:cNvCxnSpPr/>
          <p:nvPr/>
        </p:nvCxnSpPr>
        <p:spPr bwMode="auto">
          <a:xfrm flipH="1">
            <a:off x="7897168" y="4457007"/>
            <a:ext cx="1" cy="596759"/>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4" name="直線接點 43"/>
          <p:cNvCxnSpPr>
            <a:stCxn id="32" idx="3"/>
            <a:endCxn id="78" idx="1"/>
          </p:cNvCxnSpPr>
          <p:nvPr/>
        </p:nvCxnSpPr>
        <p:spPr bwMode="auto">
          <a:xfrm>
            <a:off x="2190616" y="5344275"/>
            <a:ext cx="1349690" cy="1344"/>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90" name="直線接點 89"/>
          <p:cNvCxnSpPr/>
          <p:nvPr/>
        </p:nvCxnSpPr>
        <p:spPr bwMode="auto">
          <a:xfrm>
            <a:off x="4223521" y="5342930"/>
            <a:ext cx="1349690" cy="1344"/>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91" name="直線接點 90"/>
          <p:cNvCxnSpPr/>
          <p:nvPr/>
        </p:nvCxnSpPr>
        <p:spPr bwMode="auto">
          <a:xfrm>
            <a:off x="6212679" y="5323139"/>
            <a:ext cx="1349690" cy="1344"/>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46" name="文字方塊 45"/>
          <p:cNvSpPr txBox="1"/>
          <p:nvPr/>
        </p:nvSpPr>
        <p:spPr>
          <a:xfrm>
            <a:off x="768832" y="5813411"/>
            <a:ext cx="1825091" cy="369332"/>
          </a:xfrm>
          <a:prstGeom prst="rect">
            <a:avLst/>
          </a:prstGeom>
          <a:noFill/>
        </p:spPr>
        <p:txBody>
          <a:bodyPr wrap="square" rtlCol="0">
            <a:spAutoFit/>
          </a:bodyPr>
          <a:lstStyle/>
          <a:p>
            <a:r>
              <a:rPr lang="en-US" altLang="zh-TW" dirty="0" smtClean="0"/>
              <a:t>Switch network</a:t>
            </a:r>
            <a:endParaRPr lang="zh-TW" altLang="en-US" dirty="0"/>
          </a:p>
        </p:txBody>
      </p:sp>
      <p:sp>
        <p:nvSpPr>
          <p:cNvPr id="93" name="文字方塊 92"/>
          <p:cNvSpPr txBox="1"/>
          <p:nvPr/>
        </p:nvSpPr>
        <p:spPr>
          <a:xfrm>
            <a:off x="3081671" y="5813901"/>
            <a:ext cx="1825091" cy="369332"/>
          </a:xfrm>
          <a:prstGeom prst="rect">
            <a:avLst/>
          </a:prstGeom>
          <a:noFill/>
        </p:spPr>
        <p:txBody>
          <a:bodyPr wrap="square" rtlCol="0">
            <a:spAutoFit/>
          </a:bodyPr>
          <a:lstStyle/>
          <a:p>
            <a:r>
              <a:rPr lang="en-US" altLang="zh-TW" dirty="0" smtClean="0"/>
              <a:t>Switch network</a:t>
            </a:r>
            <a:endParaRPr lang="zh-TW" altLang="en-US" dirty="0"/>
          </a:p>
        </p:txBody>
      </p:sp>
      <p:sp>
        <p:nvSpPr>
          <p:cNvPr id="94" name="文字方塊 93"/>
          <p:cNvSpPr txBox="1"/>
          <p:nvPr/>
        </p:nvSpPr>
        <p:spPr>
          <a:xfrm>
            <a:off x="5081759" y="5817310"/>
            <a:ext cx="1825091" cy="369332"/>
          </a:xfrm>
          <a:prstGeom prst="rect">
            <a:avLst/>
          </a:prstGeom>
          <a:noFill/>
        </p:spPr>
        <p:txBody>
          <a:bodyPr wrap="square" rtlCol="0">
            <a:spAutoFit/>
          </a:bodyPr>
          <a:lstStyle/>
          <a:p>
            <a:r>
              <a:rPr lang="en-US" altLang="zh-TW" dirty="0" smtClean="0"/>
              <a:t>Switch network</a:t>
            </a:r>
            <a:endParaRPr lang="zh-TW" altLang="en-US" dirty="0"/>
          </a:p>
        </p:txBody>
      </p:sp>
      <p:sp>
        <p:nvSpPr>
          <p:cNvPr id="95" name="文字方塊 94"/>
          <p:cNvSpPr txBox="1"/>
          <p:nvPr/>
        </p:nvSpPr>
        <p:spPr>
          <a:xfrm>
            <a:off x="7188161" y="5828944"/>
            <a:ext cx="1825091" cy="369332"/>
          </a:xfrm>
          <a:prstGeom prst="rect">
            <a:avLst/>
          </a:prstGeom>
          <a:noFill/>
        </p:spPr>
        <p:txBody>
          <a:bodyPr wrap="square" rtlCol="0">
            <a:spAutoFit/>
          </a:bodyPr>
          <a:lstStyle/>
          <a:p>
            <a:r>
              <a:rPr lang="en-US" altLang="zh-TW" dirty="0" smtClean="0"/>
              <a:t>Switch network</a:t>
            </a:r>
            <a:endParaRPr lang="zh-TW" altLang="en-US" dirty="0"/>
          </a:p>
        </p:txBody>
      </p:sp>
      <p:sp>
        <p:nvSpPr>
          <p:cNvPr id="4" name="橢圓 3"/>
          <p:cNvSpPr/>
          <p:nvPr/>
        </p:nvSpPr>
        <p:spPr bwMode="auto">
          <a:xfrm>
            <a:off x="457200" y="2996952"/>
            <a:ext cx="8686800" cy="1944216"/>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a typeface="新細明體" charset="-120"/>
            </a:endParaRPr>
          </a:p>
        </p:txBody>
      </p:sp>
      <p:sp>
        <p:nvSpPr>
          <p:cNvPr id="7" name="文字方塊 6"/>
          <p:cNvSpPr txBox="1"/>
          <p:nvPr/>
        </p:nvSpPr>
        <p:spPr>
          <a:xfrm>
            <a:off x="128939" y="2649276"/>
            <a:ext cx="3104875" cy="523220"/>
          </a:xfrm>
          <a:prstGeom prst="rect">
            <a:avLst/>
          </a:prstGeom>
          <a:noFill/>
        </p:spPr>
        <p:txBody>
          <a:bodyPr wrap="square" rtlCol="0">
            <a:spAutoFit/>
          </a:bodyPr>
          <a:lstStyle/>
          <a:p>
            <a:r>
              <a:rPr lang="en-US" altLang="zh-TW" sz="2800" dirty="0" smtClean="0">
                <a:latin typeface="+mj-lt"/>
              </a:rPr>
              <a:t>Control plane</a:t>
            </a:r>
            <a:endParaRPr lang="zh-TW" altLang="en-US" sz="2800" dirty="0">
              <a:latin typeface="+mj-lt"/>
            </a:endParaRPr>
          </a:p>
        </p:txBody>
      </p:sp>
    </p:spTree>
    <p:extLst>
      <p:ext uri="{BB962C8B-B14F-4D97-AF65-F5344CB8AC3E}">
        <p14:creationId xmlns:p14="http://schemas.microsoft.com/office/powerpoint/2010/main" val="309255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anim calcmode="lin" valueType="num">
                                      <p:cBhvr>
                                        <p:cTn id="12" dur="2000" fill="hold"/>
                                        <p:tgtEl>
                                          <p:spTgt spid="4"/>
                                        </p:tgtEl>
                                        <p:attrNameLst>
                                          <p:attrName>ppt_w</p:attrName>
                                        </p:attrNameLst>
                                      </p:cBhvr>
                                      <p:tavLst>
                                        <p:tav tm="0" fmla="#ppt_w*sin(2.5*pi*$)">
                                          <p:val>
                                            <p:fltVal val="0"/>
                                          </p:val>
                                        </p:tav>
                                        <p:tav tm="100000">
                                          <p:val>
                                            <p:fltVal val="1"/>
                                          </p:val>
                                        </p:tav>
                                      </p:tavLst>
                                    </p:anim>
                                    <p:anim calcmode="lin" valueType="num">
                                      <p:cBhvr>
                                        <p:cTn id="13"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150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p:bldLst>
  </p:timing>
</p:sld>
</file>

<file path=ppt/theme/theme1.xml><?xml version="1.0" encoding="utf-8"?>
<a:theme xmlns:a="http://schemas.openxmlformats.org/drawingml/2006/main" name="MBL_2011_投影片範本">
  <a:themeElements>
    <a:clrScheme name="1_prese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1_present">
      <a:majorFont>
        <a:latin typeface="Times New Roman"/>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TW" sz="1800" b="0" i="0" u="none" strike="noStrike" cap="none" normalizeH="0" baseline="0" smtClean="0">
            <a:ln>
              <a:noFill/>
            </a:ln>
            <a:solidFill>
              <a:schemeClr val="tx1"/>
            </a:solidFill>
            <a:effectLst/>
            <a:latin typeface="Arial" charset="0"/>
            <a:ea typeface="新細明體"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TW" sz="1800" b="0" i="0" u="none" strike="noStrike" cap="none" normalizeH="0" baseline="0" smtClean="0">
            <a:ln>
              <a:noFill/>
            </a:ln>
            <a:solidFill>
              <a:schemeClr val="tx1"/>
            </a:solidFill>
            <a:effectLst/>
            <a:latin typeface="Arial" charset="0"/>
            <a:ea typeface="新細明體" charset="-120"/>
          </a:defRPr>
        </a:defPPr>
      </a:lstStyle>
    </a:lnDef>
  </a:objectDefaults>
  <a:extraClrSchemeLst>
    <a:extraClrScheme>
      <a:clrScheme name="1_presen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presen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presen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presen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prese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prese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prese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訂設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MBL_2011_投影片範本</Template>
  <TotalTime>51793</TotalTime>
  <Words>2778</Words>
  <Application>Microsoft Office PowerPoint</Application>
  <PresentationFormat>如螢幕大小 (4:3)</PresentationFormat>
  <Paragraphs>529</Paragraphs>
  <Slides>35</Slides>
  <Notes>34</Notes>
  <HiddenSlides>0</HiddenSlides>
  <MMClips>0</MMClips>
  <ScaleCrop>false</ScaleCrop>
  <HeadingPairs>
    <vt:vector size="8" baseType="variant">
      <vt:variant>
        <vt:lpstr>使用字型</vt:lpstr>
      </vt:variant>
      <vt:variant>
        <vt:i4>7</vt:i4>
      </vt:variant>
      <vt:variant>
        <vt:lpstr>佈景主題</vt:lpstr>
      </vt:variant>
      <vt:variant>
        <vt:i4>2</vt:i4>
      </vt:variant>
      <vt:variant>
        <vt:lpstr>內嵌 OLE 伺服程式</vt:lpstr>
      </vt:variant>
      <vt:variant>
        <vt:i4>1</vt:i4>
      </vt:variant>
      <vt:variant>
        <vt:lpstr>投影片標題</vt:lpstr>
      </vt:variant>
      <vt:variant>
        <vt:i4>35</vt:i4>
      </vt:variant>
    </vt:vector>
  </HeadingPairs>
  <TitlesOfParts>
    <vt:vector size="45" baseType="lpstr">
      <vt:lpstr>新細明體</vt:lpstr>
      <vt:lpstr>標楷體</vt:lpstr>
      <vt:lpstr>Arial</vt:lpstr>
      <vt:lpstr>Calibri</vt:lpstr>
      <vt:lpstr>Cambria Math</vt:lpstr>
      <vt:lpstr>Times New Roman</vt:lpstr>
      <vt:lpstr>Wingdings</vt:lpstr>
      <vt:lpstr>MBL_2011_投影片範本</vt:lpstr>
      <vt:lpstr>自訂設計</vt:lpstr>
      <vt:lpstr>Visio</vt:lpstr>
      <vt:lpstr>A Adaptive and Simulated annealing based Failover Mechanism for Software-Defined Networks  軟體定義網路下適應及基於退火法 之控制器容錯機制</vt:lpstr>
      <vt:lpstr>Outline</vt:lpstr>
      <vt:lpstr>Introduction</vt:lpstr>
      <vt:lpstr>Introduction</vt:lpstr>
      <vt:lpstr>Related Work – Classification</vt:lpstr>
      <vt:lpstr>Related Work – Comparison</vt:lpstr>
      <vt:lpstr>Related Work – Classification </vt:lpstr>
      <vt:lpstr>Related Work – Comparison</vt:lpstr>
      <vt:lpstr>Multi-controller SDN architecture</vt:lpstr>
      <vt:lpstr>Multi-controller SDN architecture</vt:lpstr>
      <vt:lpstr>Failure Detection</vt:lpstr>
      <vt:lpstr>Failure Detection</vt:lpstr>
      <vt:lpstr>Failure Detection</vt:lpstr>
      <vt:lpstr>Failure Recovery</vt:lpstr>
      <vt:lpstr>Failure Recovery</vt:lpstr>
      <vt:lpstr>Failure Recovery</vt:lpstr>
      <vt:lpstr>Failure Recovery</vt:lpstr>
      <vt:lpstr>Failure Recovery</vt:lpstr>
      <vt:lpstr>Failure Recovery</vt:lpstr>
      <vt:lpstr>Failure Recovery</vt:lpstr>
      <vt:lpstr>Failure Recovery</vt:lpstr>
      <vt:lpstr>Experiments</vt:lpstr>
      <vt:lpstr>Experiments</vt:lpstr>
      <vt:lpstr>Experiments</vt:lpstr>
      <vt:lpstr>Experiments</vt:lpstr>
      <vt:lpstr>Experiments</vt:lpstr>
      <vt:lpstr>Experiments</vt:lpstr>
      <vt:lpstr>Experiments</vt:lpstr>
      <vt:lpstr>Experiments</vt:lpstr>
      <vt:lpstr>Experiments</vt:lpstr>
      <vt:lpstr>Experiments</vt:lpstr>
      <vt:lpstr>Conclusion</vt:lpstr>
      <vt:lpstr>Conclusion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MailBlocker</dc:creator>
  <cp:lastModifiedBy>Hu</cp:lastModifiedBy>
  <cp:revision>819</cp:revision>
  <cp:lastPrinted>2015-07-29T17:29:30Z</cp:lastPrinted>
  <dcterms:created xsi:type="dcterms:W3CDTF">2012-08-07T12:18:11Z</dcterms:created>
  <dcterms:modified xsi:type="dcterms:W3CDTF">2017-03-07T13:40:07Z</dcterms:modified>
</cp:coreProperties>
</file>