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53"/>
  </p:notesMasterIdLst>
  <p:sldIdLst>
    <p:sldId id="321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6" r:id="rId12"/>
    <p:sldId id="297" r:id="rId13"/>
    <p:sldId id="298" r:id="rId14"/>
    <p:sldId id="299" r:id="rId15"/>
    <p:sldId id="300" r:id="rId16"/>
    <p:sldId id="338" r:id="rId17"/>
    <p:sldId id="302" r:id="rId18"/>
    <p:sldId id="322" r:id="rId19"/>
    <p:sldId id="323" r:id="rId20"/>
    <p:sldId id="303" r:id="rId21"/>
    <p:sldId id="339" r:id="rId22"/>
    <p:sldId id="305" r:id="rId23"/>
    <p:sldId id="306" r:id="rId24"/>
    <p:sldId id="307" r:id="rId25"/>
    <p:sldId id="340" r:id="rId26"/>
    <p:sldId id="309" r:id="rId27"/>
    <p:sldId id="310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42" r:id="rId36"/>
    <p:sldId id="324" r:id="rId37"/>
    <p:sldId id="325" r:id="rId38"/>
    <p:sldId id="326" r:id="rId39"/>
    <p:sldId id="341" r:id="rId40"/>
    <p:sldId id="327" r:id="rId41"/>
    <p:sldId id="328" r:id="rId42"/>
    <p:sldId id="329" r:id="rId43"/>
    <p:sldId id="330" r:id="rId44"/>
    <p:sldId id="331" r:id="rId45"/>
    <p:sldId id="332" r:id="rId46"/>
    <p:sldId id="333" r:id="rId47"/>
    <p:sldId id="334" r:id="rId48"/>
    <p:sldId id="335" r:id="rId49"/>
    <p:sldId id="336" r:id="rId50"/>
    <p:sldId id="337" r:id="rId51"/>
    <p:sldId id="343" r:id="rId52"/>
  </p:sldIdLst>
  <p:sldSz cx="9144000" cy="5715000" type="screen16x10"/>
  <p:notesSz cx="9144000" cy="5715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936" y="-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30D69-6AC8-41B9-AB56-AA7B871C3109}" type="datetimeFigureOut">
              <a:rPr lang="fr-FR" smtClean="0"/>
              <a:pPr/>
              <a:t>20/07/2015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428625"/>
            <a:ext cx="3429000" cy="2143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4400" y="2714625"/>
            <a:ext cx="7315200" cy="2571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5427663"/>
            <a:ext cx="3962400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80013" y="5427663"/>
            <a:ext cx="3962400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2CE87-F9A9-404A-9C9E-999F56BDFDC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63500"/>
            <a:ext cx="6711950" cy="342636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800100" y="1304396"/>
            <a:ext cx="3803650" cy="3521604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6150" y="1304396"/>
            <a:ext cx="3803650" cy="3521604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00100" y="1304396"/>
            <a:ext cx="3803650" cy="35216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6150" y="1304396"/>
            <a:ext cx="3803650" cy="35216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re. Texte et image de la bibliothè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63500"/>
            <a:ext cx="6711950" cy="342636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800100" y="1304396"/>
            <a:ext cx="3803650" cy="3521604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'image de la bibliothèque 3"/>
          <p:cNvSpPr>
            <a:spLocks noGrp="1"/>
          </p:cNvSpPr>
          <p:nvPr>
            <p:ph type="clipArt" sz="half" idx="2"/>
          </p:nvPr>
        </p:nvSpPr>
        <p:spPr>
          <a:xfrm>
            <a:off x="4756150" y="1304396"/>
            <a:ext cx="3803650" cy="3521604"/>
          </a:xfrm>
        </p:spPr>
        <p:txBody>
          <a:bodyPr/>
          <a:lstStyle/>
          <a:p>
            <a:pPr lvl="0"/>
            <a:endParaRPr lang="fr-FR" noProof="0" smtClean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63500"/>
            <a:ext cx="6711950" cy="342636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800100" y="1304396"/>
            <a:ext cx="3803650" cy="3521604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756150" y="1304397"/>
            <a:ext cx="3803650" cy="169730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756150" y="3128698"/>
            <a:ext cx="3803650" cy="169730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0" y="4921250"/>
            <a:ext cx="42672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95300" dir="1357192" algn="ctr" rotWithShape="0">
              <a:schemeClr val="bg1">
                <a:alpha val="50000"/>
              </a:schemeClr>
            </a:outerShdw>
          </a:effectLst>
        </p:spPr>
        <p:txBody>
          <a:bodyPr lIns="91432" tIns="45717" rIns="91432" bIns="45717"/>
          <a:lstStyle/>
          <a:p>
            <a:pPr>
              <a:defRPr/>
            </a:pPr>
            <a:endParaRPr lang="fr-FR" altLang="fr-FR">
              <a:latin typeface="Times New Roman" pitchFamily="18" charset="0"/>
            </a:endParaRPr>
          </a:p>
        </p:txBody>
      </p:sp>
      <p:sp>
        <p:nvSpPr>
          <p:cNvPr id="22323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1460501"/>
            <a:ext cx="4495800" cy="814917"/>
          </a:xfrm>
        </p:spPr>
        <p:txBody>
          <a:bodyPr/>
          <a:lstStyle>
            <a:lvl1pPr marL="0" indent="0" algn="l">
              <a:buFont typeface="Wingdings 3" pitchFamily="18" charset="2"/>
              <a:buNone/>
              <a:defRPr kumimoji="1" sz="26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Nom du client / sous-titre</a:t>
            </a:r>
          </a:p>
        </p:txBody>
      </p:sp>
      <p:sp>
        <p:nvSpPr>
          <p:cNvPr id="223236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2743200" y="952500"/>
            <a:ext cx="5816600" cy="338548"/>
          </a:xfrm>
        </p:spPr>
        <p:txBody>
          <a:bodyPr lIns="91432" tIns="45717" rIns="91432" bIns="45717" anchor="t">
            <a:spAutoFit/>
          </a:bodyPr>
          <a:lstStyle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lang="fr-FR" sz="2000" b="1" dirty="0">
                <a:solidFill>
                  <a:srgbClr val="22228B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Intitulé de la formation / titre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0100" y="937287"/>
            <a:ext cx="7759700" cy="3521604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4059487" y="5408681"/>
            <a:ext cx="2209800" cy="215900"/>
          </a:xfrm>
          <a:prstGeom prst="rect">
            <a:avLst/>
          </a:prstGeom>
        </p:spPr>
        <p:txBody>
          <a:bodyPr lIns="0" tIns="0" rIns="0" bIns="0"/>
          <a:lstStyle>
            <a:lvl1pPr>
              <a:defRPr sz="1500" b="1" i="0" u="heavy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/>
              <a:t>ww</a:t>
            </a:r>
            <a:r>
              <a:rPr spc="-75" dirty="0"/>
              <a:t>w</a:t>
            </a:r>
            <a:r>
              <a:rPr spc="-5" dirty="0"/>
              <a:t>.</a:t>
            </a:r>
            <a:r>
              <a:rPr dirty="0"/>
              <a:t>c</a:t>
            </a:r>
            <a:r>
              <a:rPr spc="-5" dirty="0"/>
              <a:t>l</a:t>
            </a:r>
            <a:r>
              <a:rPr dirty="0"/>
              <a:t>ever</a:t>
            </a:r>
            <a:r>
              <a:rPr spc="-10" dirty="0"/>
              <a:t>-in</a:t>
            </a:r>
            <a:r>
              <a:rPr dirty="0"/>
              <a:t>s</a:t>
            </a:r>
            <a:r>
              <a:rPr spc="-10" dirty="0"/>
              <a:t>titut.</a:t>
            </a:r>
            <a:r>
              <a:rPr dirty="0"/>
              <a:t>c</a:t>
            </a:r>
            <a:r>
              <a:rPr spc="-10" dirty="0"/>
              <a:t>o</a:t>
            </a:r>
            <a:r>
              <a:rPr dirty="0"/>
              <a:t>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5314950"/>
            <a:ext cx="2103120" cy="28575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7/20/2015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5314950"/>
            <a:ext cx="2103120" cy="28575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314450"/>
            <a:ext cx="3977640" cy="377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314450"/>
            <a:ext cx="3977640" cy="377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059487" y="5408681"/>
            <a:ext cx="2209800" cy="215900"/>
          </a:xfrm>
          <a:prstGeom prst="rect">
            <a:avLst/>
          </a:prstGeom>
        </p:spPr>
        <p:txBody>
          <a:bodyPr lIns="0" tIns="0" rIns="0" bIns="0"/>
          <a:lstStyle>
            <a:lvl1pPr>
              <a:defRPr sz="1500" b="1" i="0" u="heavy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/>
              <a:t>ww</a:t>
            </a:r>
            <a:r>
              <a:rPr spc="-75" dirty="0"/>
              <a:t>w</a:t>
            </a:r>
            <a:r>
              <a:rPr spc="-5" dirty="0"/>
              <a:t>.</a:t>
            </a:r>
            <a:r>
              <a:rPr dirty="0"/>
              <a:t>c</a:t>
            </a:r>
            <a:r>
              <a:rPr spc="-5" dirty="0"/>
              <a:t>l</a:t>
            </a:r>
            <a:r>
              <a:rPr dirty="0"/>
              <a:t>ever</a:t>
            </a:r>
            <a:r>
              <a:rPr spc="-10" dirty="0"/>
              <a:t>-in</a:t>
            </a:r>
            <a:r>
              <a:rPr dirty="0"/>
              <a:t>s</a:t>
            </a:r>
            <a:r>
              <a:rPr spc="-10" dirty="0"/>
              <a:t>titut.</a:t>
            </a:r>
            <a:r>
              <a:rPr dirty="0"/>
              <a:t>c</a:t>
            </a:r>
            <a:r>
              <a:rPr spc="-10" dirty="0"/>
              <a:t>o</a:t>
            </a:r>
            <a:r>
              <a:rPr dirty="0"/>
              <a:t>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5314950"/>
            <a:ext cx="2103120" cy="28575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7/20/2015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5314950"/>
            <a:ext cx="2103120" cy="28575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0"/>
            <a:ext cx="9144000" cy="637646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</p:pic>
      <p:sp>
        <p:nvSpPr>
          <p:cNvPr id="1229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304396"/>
            <a:ext cx="7759700" cy="35216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2"/>
            <a:endParaRPr lang="fr-FR" smtClean="0"/>
          </a:p>
          <a:p>
            <a:pPr lvl="2"/>
            <a:endParaRPr lang="fr-FR" smtClean="0"/>
          </a:p>
          <a:p>
            <a:pPr lvl="2"/>
            <a:endParaRPr lang="fr-FR" smtClean="0"/>
          </a:p>
        </p:txBody>
      </p:sp>
      <p:sp>
        <p:nvSpPr>
          <p:cNvPr id="12292" name="Rectangle 1028"/>
          <p:cNvSpPr>
            <a:spLocks noGrp="1" noChangeArrowheads="1"/>
          </p:cNvSpPr>
          <p:nvPr>
            <p:ph type="title"/>
          </p:nvPr>
        </p:nvSpPr>
        <p:spPr bwMode="auto">
          <a:xfrm>
            <a:off x="2286000" y="63500"/>
            <a:ext cx="6711950" cy="342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5746" tIns="37873" rIns="75746" bIns="3787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NEOBJECT</a:t>
            </a:r>
          </a:p>
        </p:txBody>
      </p:sp>
      <p:pic>
        <p:nvPicPr>
          <p:cNvPr id="12293" name="Picture 64" descr="fd_footer_0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5505979"/>
            <a:ext cx="9144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65"/>
          <p:cNvSpPr>
            <a:spLocks noChangeArrowheads="1"/>
          </p:cNvSpPr>
          <p:nvPr/>
        </p:nvSpPr>
        <p:spPr bwMode="auto">
          <a:xfrm>
            <a:off x="85726" y="5504657"/>
            <a:ext cx="5038725" cy="1203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fr-FR" sz="800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lang="fr-FR" sz="800" dirty="0" err="1">
                <a:solidFill>
                  <a:schemeClr val="tx1"/>
                </a:solidFill>
                <a:latin typeface="Arial" pitchFamily="34" charset="0"/>
              </a:rPr>
              <a:t>Neobject</a:t>
            </a:r>
            <a:r>
              <a:rPr lang="fr-FR" sz="800" dirty="0">
                <a:solidFill>
                  <a:schemeClr val="tx1"/>
                </a:solidFill>
                <a:latin typeface="Arial" pitchFamily="34" charset="0"/>
              </a:rPr>
              <a:t> 2015 – </a:t>
            </a:r>
            <a:r>
              <a:rPr lang="fr-FR" sz="800" dirty="0" smtClean="0">
                <a:solidFill>
                  <a:schemeClr val="tx1"/>
                </a:solidFill>
                <a:latin typeface="Arial" pitchFamily="34" charset="0"/>
              </a:rPr>
              <a:t>Framework </a:t>
            </a:r>
            <a:r>
              <a:rPr lang="fr-FR" sz="800" dirty="0" err="1" smtClean="0">
                <a:solidFill>
                  <a:schemeClr val="tx1"/>
                </a:solidFill>
                <a:latin typeface="Arial" pitchFamily="34" charset="0"/>
              </a:rPr>
              <a:t>Spring</a:t>
            </a:r>
            <a:r>
              <a:rPr lang="fr-FR" sz="800" dirty="0" smtClean="0">
                <a:solidFill>
                  <a:schemeClr val="tx1"/>
                </a:solidFill>
                <a:latin typeface="Arial" pitchFamily="34" charset="0"/>
              </a:rPr>
              <a:t> v3</a:t>
            </a:r>
            <a:endParaRPr lang="fr-FR" sz="8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31" name="Rectangle 66"/>
          <p:cNvSpPr>
            <a:spLocks noChangeArrowheads="1"/>
          </p:cNvSpPr>
          <p:nvPr/>
        </p:nvSpPr>
        <p:spPr bwMode="auto">
          <a:xfrm>
            <a:off x="5130801" y="5504657"/>
            <a:ext cx="3167063" cy="120385"/>
          </a:xfrm>
          <a:prstGeom prst="rect">
            <a:avLst/>
          </a:prstGeom>
          <a:solidFill>
            <a:schemeClr val="tx2">
              <a:alpha val="7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fr-FR" sz="900" dirty="0" err="1">
                <a:solidFill>
                  <a:srgbClr val="FFFFFF"/>
                </a:solidFill>
                <a:latin typeface="Arial" pitchFamily="34" charset="0"/>
              </a:rPr>
              <a:t>Clever</a:t>
            </a:r>
            <a:r>
              <a:rPr lang="fr-FR" sz="900" dirty="0">
                <a:solidFill>
                  <a:srgbClr val="FFFFFF"/>
                </a:solidFill>
                <a:latin typeface="Arial" pitchFamily="34" charset="0"/>
              </a:rPr>
              <a:t> Institut</a:t>
            </a:r>
            <a:endParaRPr lang="fr-FR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032" name="Rectangle 67"/>
          <p:cNvSpPr>
            <a:spLocks noChangeArrowheads="1"/>
          </p:cNvSpPr>
          <p:nvPr/>
        </p:nvSpPr>
        <p:spPr bwMode="auto">
          <a:xfrm>
            <a:off x="0" y="5504657"/>
            <a:ext cx="71438" cy="120385"/>
          </a:xfrm>
          <a:prstGeom prst="rect">
            <a:avLst/>
          </a:prstGeom>
          <a:solidFill>
            <a:schemeClr val="tx2">
              <a:alpha val="7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fr-FR">
              <a:latin typeface="Arial" pitchFamily="34" charset="0"/>
            </a:endParaRPr>
          </a:p>
        </p:txBody>
      </p:sp>
      <p:sp>
        <p:nvSpPr>
          <p:cNvPr id="18" name="Rectangle 68"/>
          <p:cNvSpPr>
            <a:spLocks noChangeArrowheads="1"/>
          </p:cNvSpPr>
          <p:nvPr/>
        </p:nvSpPr>
        <p:spPr bwMode="auto">
          <a:xfrm>
            <a:off x="8308975" y="5504657"/>
            <a:ext cx="755650" cy="2103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latin typeface="Arial" pitchFamily="34" charset="0"/>
            </a:endParaRPr>
          </a:p>
        </p:txBody>
      </p:sp>
      <p:sp>
        <p:nvSpPr>
          <p:cNvPr id="1034" name="Rectangle 69"/>
          <p:cNvSpPr>
            <a:spLocks noChangeArrowheads="1"/>
          </p:cNvSpPr>
          <p:nvPr/>
        </p:nvSpPr>
        <p:spPr bwMode="auto">
          <a:xfrm>
            <a:off x="9070975" y="5504657"/>
            <a:ext cx="71438" cy="120385"/>
          </a:xfrm>
          <a:prstGeom prst="rect">
            <a:avLst/>
          </a:prstGeom>
          <a:solidFill>
            <a:schemeClr val="tx2">
              <a:alpha val="7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fr-FR">
              <a:latin typeface="Arial" pitchFamily="34" charset="0"/>
            </a:endParaRPr>
          </a:p>
        </p:txBody>
      </p:sp>
      <p:sp>
        <p:nvSpPr>
          <p:cNvPr id="20" name="Rectangle 22"/>
          <p:cNvSpPr txBox="1">
            <a:spLocks noChangeArrowheads="1"/>
          </p:cNvSpPr>
          <p:nvPr/>
        </p:nvSpPr>
        <p:spPr bwMode="auto">
          <a:xfrm>
            <a:off x="8326439" y="5520532"/>
            <a:ext cx="719137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 dirty="0" smtClean="0">
                <a:latin typeface="Arial" pitchFamily="34" charset="0"/>
              </a:rPr>
              <a:t> </a:t>
            </a:r>
            <a:fld id="{CFE39AF4-1ECB-4802-B232-940B5E2FA535}" type="slidenum">
              <a:rPr lang="fr-FR" smtClean="0">
                <a:latin typeface="Arial" pitchFamily="34" charset="0"/>
              </a:rPr>
              <a:pPr>
                <a:defRPr/>
              </a:pPr>
              <a:t>‹N°›</a:t>
            </a:fld>
            <a:endParaRPr lang="fr-FR" dirty="0" smtClean="0">
              <a:latin typeface="Arial" pitchFamily="34" charset="0"/>
            </a:endParaRPr>
          </a:p>
        </p:txBody>
      </p:sp>
      <p:pic>
        <p:nvPicPr>
          <p:cNvPr id="12300" name="Picture 1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726" y="5060157"/>
            <a:ext cx="785813" cy="416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1" name="Picture 3" descr="C:\Users\darty\Downloads\logo_institut_fondCouleurCadre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" y="0"/>
            <a:ext cx="1762125" cy="35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r" defTabSz="757238" rtl="0" eaLnBrk="0" fontAlgn="base" hangingPunct="0">
        <a:spcBef>
          <a:spcPct val="20000"/>
        </a:spcBef>
        <a:spcAft>
          <a:spcPct val="0"/>
        </a:spcAft>
        <a:buClr>
          <a:srgbClr val="A82217"/>
        </a:buClr>
        <a:buFont typeface="Wingdings 3" pitchFamily="18" charset="2"/>
        <a:defRPr sz="2200" b="1">
          <a:solidFill>
            <a:schemeClr val="bg1"/>
          </a:solidFill>
          <a:latin typeface="+mj-lt"/>
          <a:ea typeface="+mj-ea"/>
          <a:cs typeface="+mj-cs"/>
        </a:defRPr>
      </a:lvl1pPr>
      <a:lvl2pPr algn="r" defTabSz="757238" rtl="0" eaLnBrk="0" fontAlgn="base" hangingPunct="0">
        <a:spcBef>
          <a:spcPct val="20000"/>
        </a:spcBef>
        <a:spcAft>
          <a:spcPct val="0"/>
        </a:spcAft>
        <a:buClr>
          <a:srgbClr val="A82217"/>
        </a:buClr>
        <a:buFont typeface="Wingdings 3" pitchFamily="18" charset="2"/>
        <a:defRPr sz="2200" b="1">
          <a:solidFill>
            <a:schemeClr val="bg1"/>
          </a:solidFill>
          <a:latin typeface="Arial" pitchFamily="34" charset="0"/>
        </a:defRPr>
      </a:lvl2pPr>
      <a:lvl3pPr algn="r" defTabSz="757238" rtl="0" eaLnBrk="0" fontAlgn="base" hangingPunct="0">
        <a:spcBef>
          <a:spcPct val="20000"/>
        </a:spcBef>
        <a:spcAft>
          <a:spcPct val="0"/>
        </a:spcAft>
        <a:buClr>
          <a:srgbClr val="A82217"/>
        </a:buClr>
        <a:buFont typeface="Wingdings 3" pitchFamily="18" charset="2"/>
        <a:defRPr sz="2200" b="1">
          <a:solidFill>
            <a:schemeClr val="bg1"/>
          </a:solidFill>
          <a:latin typeface="Arial" pitchFamily="34" charset="0"/>
        </a:defRPr>
      </a:lvl3pPr>
      <a:lvl4pPr algn="r" defTabSz="757238" rtl="0" eaLnBrk="0" fontAlgn="base" hangingPunct="0">
        <a:spcBef>
          <a:spcPct val="20000"/>
        </a:spcBef>
        <a:spcAft>
          <a:spcPct val="0"/>
        </a:spcAft>
        <a:buClr>
          <a:srgbClr val="A82217"/>
        </a:buClr>
        <a:buFont typeface="Wingdings 3" pitchFamily="18" charset="2"/>
        <a:defRPr sz="2200" b="1">
          <a:solidFill>
            <a:schemeClr val="bg1"/>
          </a:solidFill>
          <a:latin typeface="Arial" pitchFamily="34" charset="0"/>
        </a:defRPr>
      </a:lvl4pPr>
      <a:lvl5pPr algn="r" defTabSz="757238" rtl="0" eaLnBrk="0" fontAlgn="base" hangingPunct="0">
        <a:spcBef>
          <a:spcPct val="20000"/>
        </a:spcBef>
        <a:spcAft>
          <a:spcPct val="0"/>
        </a:spcAft>
        <a:buClr>
          <a:srgbClr val="A82217"/>
        </a:buClr>
        <a:buFont typeface="Wingdings 3" pitchFamily="18" charset="2"/>
        <a:defRPr sz="2200" b="1">
          <a:solidFill>
            <a:schemeClr val="bg1"/>
          </a:solidFill>
          <a:latin typeface="Arial" pitchFamily="34" charset="0"/>
        </a:defRPr>
      </a:lvl5pPr>
      <a:lvl6pPr marL="457200" algn="r" defTabSz="757238" rtl="0" eaLnBrk="0" fontAlgn="base" hangingPunct="0">
        <a:spcBef>
          <a:spcPct val="20000"/>
        </a:spcBef>
        <a:spcAft>
          <a:spcPct val="0"/>
        </a:spcAft>
        <a:buClr>
          <a:srgbClr val="A82217"/>
        </a:buClr>
        <a:buFont typeface="Wingdings 3" pitchFamily="18" charset="2"/>
        <a:defRPr sz="2200" b="1">
          <a:solidFill>
            <a:schemeClr val="bg1"/>
          </a:solidFill>
          <a:latin typeface="Arial" pitchFamily="34" charset="0"/>
        </a:defRPr>
      </a:lvl6pPr>
      <a:lvl7pPr marL="914400" algn="r" defTabSz="757238" rtl="0" eaLnBrk="0" fontAlgn="base" hangingPunct="0">
        <a:spcBef>
          <a:spcPct val="20000"/>
        </a:spcBef>
        <a:spcAft>
          <a:spcPct val="0"/>
        </a:spcAft>
        <a:buClr>
          <a:srgbClr val="A82217"/>
        </a:buClr>
        <a:buFont typeface="Wingdings 3" pitchFamily="18" charset="2"/>
        <a:defRPr sz="2200" b="1">
          <a:solidFill>
            <a:schemeClr val="bg1"/>
          </a:solidFill>
          <a:latin typeface="Arial" pitchFamily="34" charset="0"/>
        </a:defRPr>
      </a:lvl7pPr>
      <a:lvl8pPr marL="1371600" algn="r" defTabSz="757238" rtl="0" eaLnBrk="0" fontAlgn="base" hangingPunct="0">
        <a:spcBef>
          <a:spcPct val="20000"/>
        </a:spcBef>
        <a:spcAft>
          <a:spcPct val="0"/>
        </a:spcAft>
        <a:buClr>
          <a:srgbClr val="A82217"/>
        </a:buClr>
        <a:buFont typeface="Wingdings 3" pitchFamily="18" charset="2"/>
        <a:defRPr sz="2200" b="1">
          <a:solidFill>
            <a:schemeClr val="bg1"/>
          </a:solidFill>
          <a:latin typeface="Arial" pitchFamily="34" charset="0"/>
        </a:defRPr>
      </a:lvl8pPr>
      <a:lvl9pPr marL="1828800" algn="r" defTabSz="757238" rtl="0" eaLnBrk="0" fontAlgn="base" hangingPunct="0">
        <a:spcBef>
          <a:spcPct val="20000"/>
        </a:spcBef>
        <a:spcAft>
          <a:spcPct val="0"/>
        </a:spcAft>
        <a:buClr>
          <a:srgbClr val="A82217"/>
        </a:buClr>
        <a:buFont typeface="Wingdings 3" pitchFamily="18" charset="2"/>
        <a:defRPr sz="2200" b="1">
          <a:solidFill>
            <a:schemeClr val="bg1"/>
          </a:solidFill>
          <a:latin typeface="Arial" pitchFamily="34" charset="0"/>
        </a:defRPr>
      </a:lvl9pPr>
    </p:titleStyle>
    <p:bodyStyle>
      <a:lvl1pPr marL="371475" indent="-371475" algn="l" rtl="0" eaLnBrk="0" fontAlgn="base" hangingPunct="0">
        <a:spcBef>
          <a:spcPct val="20000"/>
        </a:spcBef>
        <a:spcAft>
          <a:spcPct val="0"/>
        </a:spcAft>
        <a:buClr>
          <a:srgbClr val="22228B"/>
        </a:buClr>
        <a:buFont typeface="Wingdings" pitchFamily="2" charset="2"/>
        <a:buChar char="q"/>
        <a:defRPr sz="2000" b="1">
          <a:solidFill>
            <a:srgbClr val="22228B"/>
          </a:solidFill>
          <a:latin typeface="+mn-lt"/>
          <a:ea typeface="+mn-ea"/>
          <a:cs typeface="+mn-cs"/>
        </a:defRPr>
      </a:lvl1pPr>
      <a:lvl2pPr marL="817563" indent="-223838" algn="l" rtl="0" eaLnBrk="0" fontAlgn="base" hangingPunct="0">
        <a:spcBef>
          <a:spcPct val="20000"/>
        </a:spcBef>
        <a:spcAft>
          <a:spcPct val="0"/>
        </a:spcAft>
        <a:buClr>
          <a:srgbClr val="7878DE"/>
        </a:buClr>
        <a:buFont typeface="Wingdings" pitchFamily="2" charset="2"/>
        <a:buChar char="Ø"/>
        <a:defRPr>
          <a:solidFill>
            <a:schemeClr val="tx1"/>
          </a:solidFill>
          <a:latin typeface="+mn-lt"/>
        </a:defRPr>
      </a:lvl2pPr>
      <a:lvl3pPr marL="1262063" indent="-215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20000"/>
        <a:buChar char="•"/>
        <a:defRPr sz="1600">
          <a:solidFill>
            <a:srgbClr val="606060"/>
          </a:solidFill>
          <a:latin typeface="+mn-lt"/>
        </a:defRPr>
      </a:lvl3pPr>
      <a:lvl4pPr marL="1728788" indent="-268288" algn="l" rtl="0" eaLnBrk="0" fontAlgn="base" hangingPunct="0">
        <a:spcBef>
          <a:spcPct val="20000"/>
        </a:spcBef>
        <a:spcAft>
          <a:spcPct val="0"/>
        </a:spcAft>
        <a:buClr>
          <a:srgbClr val="9F9C11"/>
        </a:buClr>
        <a:buSzPct val="120000"/>
        <a:buFont typeface="Wingdings" pitchFamily="2" charset="2"/>
        <a:buChar char="ú"/>
        <a:defRPr sz="1400">
          <a:solidFill>
            <a:srgbClr val="4D4D4D"/>
          </a:solidFill>
          <a:latin typeface="+mn-lt"/>
        </a:defRPr>
      </a:lvl4pPr>
      <a:lvl5pPr marL="2141538" indent="-265113" algn="l" rtl="0" eaLnBrk="0" fontAlgn="base" hangingPunct="0">
        <a:spcBef>
          <a:spcPct val="20000"/>
        </a:spcBef>
        <a:spcAft>
          <a:spcPct val="0"/>
        </a:spcAft>
        <a:buClr>
          <a:srgbClr val="9F9C11"/>
        </a:buClr>
        <a:buSzPct val="120000"/>
        <a:buFont typeface="Wingdings" pitchFamily="2" charset="2"/>
        <a:defRPr sz="1400">
          <a:solidFill>
            <a:srgbClr val="4D4D4D"/>
          </a:solidFill>
          <a:latin typeface="+mn-lt"/>
        </a:defRPr>
      </a:lvl5pPr>
      <a:lvl6pPr marL="2598738" indent="-265113" algn="l" rtl="0" eaLnBrk="0" fontAlgn="base" hangingPunct="0">
        <a:spcBef>
          <a:spcPct val="20000"/>
        </a:spcBef>
        <a:spcAft>
          <a:spcPct val="0"/>
        </a:spcAft>
        <a:buClr>
          <a:srgbClr val="9F9C11"/>
        </a:buClr>
        <a:buSzPct val="120000"/>
        <a:buFont typeface="Wingdings" pitchFamily="2" charset="2"/>
        <a:defRPr sz="1400">
          <a:solidFill>
            <a:srgbClr val="4D4D4D"/>
          </a:solidFill>
          <a:latin typeface="+mn-lt"/>
        </a:defRPr>
      </a:lvl6pPr>
      <a:lvl7pPr marL="3055938" indent="-265113" algn="l" rtl="0" eaLnBrk="0" fontAlgn="base" hangingPunct="0">
        <a:spcBef>
          <a:spcPct val="20000"/>
        </a:spcBef>
        <a:spcAft>
          <a:spcPct val="0"/>
        </a:spcAft>
        <a:buClr>
          <a:srgbClr val="9F9C11"/>
        </a:buClr>
        <a:buSzPct val="120000"/>
        <a:buFont typeface="Wingdings" pitchFamily="2" charset="2"/>
        <a:defRPr sz="1400">
          <a:solidFill>
            <a:srgbClr val="4D4D4D"/>
          </a:solidFill>
          <a:latin typeface="+mn-lt"/>
        </a:defRPr>
      </a:lvl7pPr>
      <a:lvl8pPr marL="3513138" indent="-265113" algn="l" rtl="0" eaLnBrk="0" fontAlgn="base" hangingPunct="0">
        <a:spcBef>
          <a:spcPct val="20000"/>
        </a:spcBef>
        <a:spcAft>
          <a:spcPct val="0"/>
        </a:spcAft>
        <a:buClr>
          <a:srgbClr val="9F9C11"/>
        </a:buClr>
        <a:buSzPct val="120000"/>
        <a:buFont typeface="Wingdings" pitchFamily="2" charset="2"/>
        <a:defRPr sz="1400">
          <a:solidFill>
            <a:srgbClr val="4D4D4D"/>
          </a:solidFill>
          <a:latin typeface="+mn-lt"/>
        </a:defRPr>
      </a:lvl8pPr>
      <a:lvl9pPr marL="3970338" indent="-265113" algn="l" rtl="0" eaLnBrk="0" fontAlgn="base" hangingPunct="0">
        <a:spcBef>
          <a:spcPct val="20000"/>
        </a:spcBef>
        <a:spcAft>
          <a:spcPct val="0"/>
        </a:spcAft>
        <a:buClr>
          <a:srgbClr val="9F9C11"/>
        </a:buClr>
        <a:buSzPct val="120000"/>
        <a:buFont typeface="Wingdings" pitchFamily="2" charset="2"/>
        <a:defRPr sz="1400">
          <a:solidFill>
            <a:srgbClr val="4D4D4D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Sommaire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943100"/>
            <a:ext cx="8785225" cy="359833"/>
          </a:xfrm>
          <a:prstGeom prst="rect">
            <a:avLst/>
          </a:pr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/>
          </a:gradFill>
          <a:ln w="47625" algn="ctr">
            <a:solidFill>
              <a:srgbClr val="FF0000"/>
            </a:solidFill>
            <a:round/>
            <a:headEnd type="triangle" w="sm" len="sm"/>
            <a:tailEnd type="none" w="sm" len="sm"/>
          </a:ln>
        </p:spPr>
        <p:txBody>
          <a:bodyPr/>
          <a:lstStyle>
            <a:defPPr>
              <a:defRPr lang="fr-FR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82217"/>
              </a:buClr>
              <a:buFont typeface="Wingdings 3" pitchFamily="18" charset="2"/>
              <a:defRPr sz="2400" b="1" kern="1200">
                <a:solidFill>
                  <a:srgbClr val="A82217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82217"/>
              </a:buClr>
              <a:buFont typeface="Wingdings 3" pitchFamily="18" charset="2"/>
              <a:defRPr sz="2400" b="1" kern="1200">
                <a:solidFill>
                  <a:srgbClr val="A82217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82217"/>
              </a:buClr>
              <a:buFont typeface="Wingdings 3" pitchFamily="18" charset="2"/>
              <a:defRPr sz="2400" b="1" kern="1200">
                <a:solidFill>
                  <a:srgbClr val="A82217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82217"/>
              </a:buClr>
              <a:buFont typeface="Wingdings 3" pitchFamily="18" charset="2"/>
              <a:defRPr sz="2400" b="1" kern="1200">
                <a:solidFill>
                  <a:srgbClr val="A82217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82217"/>
              </a:buClr>
              <a:buFont typeface="Wingdings 3" pitchFamily="18" charset="2"/>
              <a:defRPr sz="2400" b="1" kern="1200">
                <a:solidFill>
                  <a:srgbClr val="A82217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A82217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A82217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A82217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A82217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fr-FR"/>
          </a:p>
        </p:txBody>
      </p:sp>
      <p:sp>
        <p:nvSpPr>
          <p:cNvPr id="9" name="ZoneTexte 8"/>
          <p:cNvSpPr txBox="1">
            <a:spLocks noChangeArrowheads="1"/>
          </p:cNvSpPr>
          <p:nvPr/>
        </p:nvSpPr>
        <p:spPr bwMode="auto">
          <a:xfrm>
            <a:off x="684204" y="1143000"/>
            <a:ext cx="7772400" cy="342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82217"/>
              </a:buClr>
              <a:buFont typeface="Wingdings 3" pitchFamily="18" charset="2"/>
              <a:defRPr sz="2400" b="1" kern="1200">
                <a:solidFill>
                  <a:srgbClr val="A82217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82217"/>
              </a:buClr>
              <a:buFont typeface="Wingdings 3" pitchFamily="18" charset="2"/>
              <a:defRPr sz="2400" b="1" kern="1200">
                <a:solidFill>
                  <a:srgbClr val="A82217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82217"/>
              </a:buClr>
              <a:buFont typeface="Wingdings 3" pitchFamily="18" charset="2"/>
              <a:defRPr sz="2400" b="1" kern="1200">
                <a:solidFill>
                  <a:srgbClr val="A82217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82217"/>
              </a:buClr>
              <a:buFont typeface="Wingdings 3" pitchFamily="18" charset="2"/>
              <a:defRPr sz="2400" b="1" kern="1200">
                <a:solidFill>
                  <a:srgbClr val="A82217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82217"/>
              </a:buClr>
              <a:buFont typeface="Wingdings 3" pitchFamily="18" charset="2"/>
              <a:defRPr sz="2400" b="1" kern="1200">
                <a:solidFill>
                  <a:srgbClr val="A82217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A82217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A82217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A82217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A82217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2228B"/>
              </a:buClr>
              <a:buSzTx/>
              <a:buFontTx/>
              <a:buAutoNum type="arabicPeriod"/>
              <a:tabLst/>
              <a:defRPr/>
            </a:pP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 SOA : architectures orientées services</a:t>
            </a:r>
          </a:p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2228B"/>
              </a:buClr>
              <a:buSzTx/>
              <a:buFontTx/>
              <a:buAutoNum type="arabicPeriod"/>
              <a:tabLst/>
              <a:defRPr/>
            </a:pP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Présentation du </a:t>
            </a:r>
            <a:r>
              <a:rPr kumimoji="0" lang="fr-F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framework</a:t>
            </a: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Spring</a:t>
            </a: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rgbClr val="22228B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2228B"/>
              </a:buClr>
              <a:buSzTx/>
              <a:buFontTx/>
              <a:buAutoNum type="arabicPeriod"/>
              <a:tabLst/>
              <a:defRPr/>
            </a:pP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Injections de dépendances : </a:t>
            </a:r>
            <a:r>
              <a:rPr kumimoji="0" lang="fr-F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Spring</a:t>
            </a: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</a:t>
            </a: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rgbClr val="22228B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2228B"/>
              </a:buClr>
              <a:buSzTx/>
              <a:buFontTx/>
              <a:buAutoNum type="arabicPeriod"/>
              <a:tabLst/>
              <a:defRPr/>
            </a:pP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Accès aux données avec </a:t>
            </a:r>
            <a:r>
              <a:rPr kumimoji="0" lang="fr-F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Spring</a:t>
            </a: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JDBC / ORM / JPA</a:t>
            </a:r>
          </a:p>
          <a:p>
            <a:pPr marL="381000" indent="-381000" algn="l">
              <a:buClr>
                <a:srgbClr val="22228B"/>
              </a:buClr>
              <a:buFontTx/>
              <a:buAutoNum type="arabicPeriod"/>
              <a:defRPr/>
            </a:pPr>
            <a:r>
              <a:rPr lang="fr-FR" sz="2000" kern="0" dirty="0" smtClean="0">
                <a:solidFill>
                  <a:srgbClr val="22228B"/>
                </a:solidFill>
                <a:latin typeface="+mn-lt"/>
              </a:rPr>
              <a:t>AOP : Programmation orientée aspect avec </a:t>
            </a:r>
            <a:r>
              <a:rPr lang="fr-FR" sz="2000" kern="0" dirty="0" err="1" smtClean="0">
                <a:solidFill>
                  <a:srgbClr val="22228B"/>
                </a:solidFill>
                <a:latin typeface="+mn-lt"/>
              </a:rPr>
              <a:t>Spring</a:t>
            </a:r>
            <a:endParaRPr lang="fr-FR" sz="2000" kern="0" dirty="0" smtClean="0">
              <a:solidFill>
                <a:srgbClr val="22228B"/>
              </a:solidFill>
              <a:latin typeface="+mn-lt"/>
            </a:endParaRPr>
          </a:p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2228B"/>
              </a:buClr>
              <a:buSzTx/>
              <a:buFontTx/>
              <a:buAutoNum type="arabicPeriod"/>
              <a:tabLst/>
              <a:defRPr/>
            </a:pP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 gestion des transactions</a:t>
            </a:r>
          </a:p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2228B"/>
              </a:buClr>
              <a:buSzTx/>
              <a:buFontTx/>
              <a:buAutoNum type="arabicPeriod"/>
              <a:tabLst/>
              <a:defRPr/>
            </a:pP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</a:t>
            </a:r>
            <a:r>
              <a:rPr kumimoji="0" lang="fr-F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framework</a:t>
            </a: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Web de </a:t>
            </a:r>
            <a:r>
              <a:rPr kumimoji="0" lang="fr-F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Spring</a:t>
            </a: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MVC et services REST</a:t>
            </a:r>
          </a:p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2228B"/>
              </a:buClr>
              <a:buSzTx/>
              <a:buFontTx/>
              <a:buAutoNum type="arabicPeriod"/>
              <a:tabLst/>
              <a:defRPr/>
            </a:pP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rgbClr val="22228B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65540"/>
            <a:ext cx="671195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3445">
              <a:lnSpc>
                <a:spcPct val="100000"/>
              </a:lnSpc>
            </a:pPr>
            <a:r>
              <a:rPr sz="2200" spc="-150" dirty="0">
                <a:solidFill>
                  <a:schemeClr val="bg1"/>
                </a:solidFill>
                <a:latin typeface="+mj-lt"/>
                <a:cs typeface="+mj-cs"/>
              </a:rPr>
              <a:t>SPRING </a:t>
            </a:r>
            <a:r>
              <a:rPr sz="2200" spc="-150" dirty="0" smtClean="0">
                <a:solidFill>
                  <a:schemeClr val="bg1"/>
                </a:solidFill>
                <a:latin typeface="+mj-lt"/>
                <a:cs typeface="+mj-cs"/>
              </a:rPr>
              <a:t>CORE</a:t>
            </a:r>
            <a:endParaRPr sz="2200" spc="-150" dirty="0">
              <a:solidFill>
                <a:schemeClr val="bg1"/>
              </a:solidFill>
              <a:latin typeface="+mj-lt"/>
              <a:cs typeface="+mj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" y="1257300"/>
            <a:ext cx="6924675" cy="3706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533400" y="647700"/>
            <a:ext cx="49289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/>
            <a:r>
              <a:rPr lang="fr-FR" sz="2400" b="1" spc="15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Evolution : ajout d'une interface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3445">
              <a:lnSpc>
                <a:spcPct val="100000"/>
              </a:lnSpc>
            </a:pPr>
            <a:r>
              <a:rPr spc="-150" dirty="0"/>
              <a:t>SPR</a:t>
            </a:r>
            <a:r>
              <a:rPr spc="35" dirty="0"/>
              <a:t>I</a:t>
            </a:r>
            <a:r>
              <a:rPr dirty="0"/>
              <a:t>NG</a:t>
            </a:r>
            <a:r>
              <a:rPr spc="15" dirty="0"/>
              <a:t> </a:t>
            </a:r>
            <a:r>
              <a:rPr spc="-25" dirty="0"/>
              <a:t>CORE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028700"/>
            <a:ext cx="8218346" cy="3200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 err="1" smtClean="0">
                <a:solidFill>
                  <a:srgbClr val="FF0000"/>
                </a:solidFill>
                <a:latin typeface="+mj-lt"/>
                <a:cs typeface="Calibri"/>
              </a:rPr>
              <a:t>Injec</a:t>
            </a:r>
            <a:r>
              <a:rPr lang="fr-FR" sz="2400" b="1" dirty="0" smtClean="0">
                <a:solidFill>
                  <a:srgbClr val="FF0000"/>
                </a:solidFill>
                <a:latin typeface="+mj-lt"/>
                <a:cs typeface="Calibri"/>
              </a:rPr>
              <a:t>ti</a:t>
            </a:r>
            <a:r>
              <a:rPr sz="2400" b="1" dirty="0" smtClean="0">
                <a:solidFill>
                  <a:srgbClr val="FF0000"/>
                </a:solidFill>
                <a:latin typeface="+mj-lt"/>
                <a:cs typeface="Calibri"/>
              </a:rPr>
              <a:t>on </a:t>
            </a:r>
            <a:r>
              <a:rPr sz="2400" b="1" dirty="0">
                <a:solidFill>
                  <a:srgbClr val="FF0000"/>
                </a:solidFill>
                <a:latin typeface="+mj-lt"/>
                <a:cs typeface="Calibri"/>
              </a:rPr>
              <a:t>de dépendances</a:t>
            </a:r>
            <a:endParaRPr sz="2400" dirty="0">
              <a:solidFill>
                <a:srgbClr val="FF0000"/>
              </a:solidFill>
              <a:latin typeface="+mj-lt"/>
              <a:cs typeface="Calibri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2000" dirty="0"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Spring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permet de gérer les dépendances en </a:t>
            </a:r>
            <a:r>
              <a:rPr sz="2000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toute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transparence</a:t>
            </a: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469900" lvl="1">
              <a:buFont typeface="Wingdings" pitchFamily="2" charset="2"/>
              <a:buChar char="Ø"/>
              <a:tabLst>
                <a:tab pos="299720" algn="l"/>
              </a:tabLst>
            </a:pPr>
            <a:r>
              <a:rPr lang="fr-FR" sz="2000" dirty="0" smtClean="0">
                <a:latin typeface="+mj-lt"/>
                <a:cs typeface="Calibri"/>
              </a:rPr>
              <a:t> </a:t>
            </a:r>
            <a:r>
              <a:rPr sz="2000" dirty="0" err="1" smtClean="0">
                <a:latin typeface="+mj-lt"/>
                <a:cs typeface="Calibri"/>
              </a:rPr>
              <a:t>Lorsque</a:t>
            </a:r>
            <a:r>
              <a:rPr sz="2000" dirty="0" smtClean="0">
                <a:latin typeface="+mj-lt"/>
                <a:cs typeface="Calibri"/>
              </a:rPr>
              <a:t> </a:t>
            </a:r>
            <a:r>
              <a:rPr sz="2000" dirty="0">
                <a:latin typeface="+mj-lt"/>
                <a:cs typeface="Calibri"/>
              </a:rPr>
              <a:t>qu'un bean est fourni à </a:t>
            </a:r>
            <a:r>
              <a:rPr sz="2000" dirty="0" err="1" smtClean="0">
                <a:latin typeface="+mj-lt"/>
                <a:cs typeface="Calibri"/>
              </a:rPr>
              <a:t>l'applica</a:t>
            </a:r>
            <a:r>
              <a:rPr lang="fr-FR" sz="2000" dirty="0" smtClean="0">
                <a:latin typeface="+mj-lt"/>
                <a:cs typeface="Calibri"/>
              </a:rPr>
              <a:t>ti</a:t>
            </a:r>
            <a:r>
              <a:rPr sz="2000" dirty="0" smtClean="0">
                <a:latin typeface="+mj-lt"/>
                <a:cs typeface="Calibri"/>
              </a:rPr>
              <a:t>on</a:t>
            </a:r>
            <a:r>
              <a:rPr sz="2000" dirty="0">
                <a:latin typeface="+mj-lt"/>
                <a:cs typeface="Calibri"/>
              </a:rPr>
              <a:t>, toutes les dépendances déclarées ont été résolues par </a:t>
            </a:r>
            <a:r>
              <a:rPr sz="2000" dirty="0" smtClean="0">
                <a:latin typeface="+mj-lt"/>
                <a:cs typeface="Calibri"/>
              </a:rPr>
              <a:t>Spring</a:t>
            </a:r>
            <a:endParaRPr lang="fr-FR" sz="2000" dirty="0" smtClean="0">
              <a:latin typeface="+mj-lt"/>
              <a:cs typeface="Calibri"/>
            </a:endParaRPr>
          </a:p>
          <a:p>
            <a:pPr marL="469900" lvl="1">
              <a:buFont typeface="Wingdings" pitchFamily="2" charset="2"/>
              <a:buChar char="Ø"/>
              <a:tabLst>
                <a:tab pos="299720" algn="l"/>
              </a:tabLst>
            </a:pPr>
            <a:r>
              <a:rPr sz="2000" dirty="0" smtClean="0">
                <a:latin typeface="+mj-lt"/>
                <a:cs typeface="Calibri"/>
              </a:rPr>
              <a:t>Le </a:t>
            </a:r>
            <a:r>
              <a:rPr sz="2000" dirty="0">
                <a:latin typeface="+mj-lt"/>
                <a:cs typeface="Calibri"/>
              </a:rPr>
              <a:t>bean est "prêt à </a:t>
            </a:r>
            <a:r>
              <a:rPr sz="2000" dirty="0" err="1" smtClean="0">
                <a:latin typeface="+mj-lt"/>
                <a:cs typeface="Calibri"/>
              </a:rPr>
              <a:t>l'emploi</a:t>
            </a:r>
            <a:r>
              <a:rPr lang="fr-FR" sz="2000" dirty="0" smtClean="0">
                <a:latin typeface="+mj-lt"/>
                <a:cs typeface="Calibri"/>
              </a:rPr>
              <a:t>"</a:t>
            </a:r>
          </a:p>
          <a:p>
            <a:pPr marL="469900" lvl="1">
              <a:buFont typeface="Wingdings" pitchFamily="2" charset="2"/>
              <a:buChar char="Ø"/>
              <a:tabLst>
                <a:tab pos="299720" algn="l"/>
              </a:tabLst>
            </a:pPr>
            <a:endParaRPr lang="fr-FR" sz="2000" dirty="0" smtClean="0">
              <a:latin typeface="+mj-lt"/>
              <a:cs typeface="Calibri"/>
            </a:endParaRPr>
          </a:p>
          <a:p>
            <a:pPr marL="12700"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Les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dépendances sont de deux types 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:</a:t>
            </a:r>
            <a:endParaRPr sz="2400" dirty="0">
              <a:latin typeface="+mj-lt"/>
              <a:cs typeface="Times New Roman"/>
            </a:endParaRPr>
          </a:p>
          <a:p>
            <a:pPr marL="631825" indent="-238125">
              <a:lnSpc>
                <a:spcPct val="100000"/>
              </a:lnSpc>
              <a:buFont typeface="Wingdings" pitchFamily="2" charset="2"/>
              <a:buChar char="Ø"/>
              <a:tabLst>
                <a:tab pos="631825" algn="l"/>
              </a:tabLst>
            </a:pPr>
            <a:r>
              <a:rPr sz="2000" b="1" dirty="0">
                <a:latin typeface="+mj-lt"/>
                <a:cs typeface="Calibri"/>
              </a:rPr>
              <a:t>Propriété( valeur )  =&gt; "</a:t>
            </a:r>
            <a:r>
              <a:rPr sz="2000" b="1" dirty="0" err="1" smtClean="0">
                <a:latin typeface="+mj-lt"/>
                <a:cs typeface="Calibri"/>
              </a:rPr>
              <a:t>injec</a:t>
            </a:r>
            <a:r>
              <a:rPr lang="fr-FR" sz="2000" b="1" dirty="0" smtClean="0">
                <a:latin typeface="+mj-lt"/>
                <a:cs typeface="Calibri"/>
              </a:rPr>
              <a:t>ti</a:t>
            </a:r>
            <a:r>
              <a:rPr sz="2000" b="1" dirty="0" smtClean="0">
                <a:latin typeface="+mj-lt"/>
                <a:cs typeface="Calibri"/>
              </a:rPr>
              <a:t>on </a:t>
            </a:r>
            <a:r>
              <a:rPr sz="2000" b="1" dirty="0">
                <a:latin typeface="+mj-lt"/>
                <a:cs typeface="Calibri"/>
              </a:rPr>
              <a:t>de </a:t>
            </a:r>
            <a:r>
              <a:rPr sz="2000" b="1" dirty="0" err="1" smtClean="0">
                <a:latin typeface="+mj-lt"/>
                <a:cs typeface="Calibri"/>
              </a:rPr>
              <a:t>propriété</a:t>
            </a:r>
            <a:r>
              <a:rPr sz="2000" b="1" dirty="0" smtClean="0">
                <a:latin typeface="+mj-lt"/>
                <a:cs typeface="Calibri"/>
              </a:rPr>
              <a:t>"</a:t>
            </a:r>
            <a:endParaRPr lang="fr-FR" sz="2000" dirty="0" smtClean="0">
              <a:latin typeface="+mj-lt"/>
              <a:cs typeface="Calibri"/>
            </a:endParaRPr>
          </a:p>
          <a:p>
            <a:pPr marL="631825" indent="-238125">
              <a:lnSpc>
                <a:spcPct val="100000"/>
              </a:lnSpc>
              <a:buFont typeface="Wingdings" pitchFamily="2" charset="2"/>
              <a:buChar char="Ø"/>
              <a:tabLst>
                <a:tab pos="631825" algn="l"/>
              </a:tabLst>
            </a:pPr>
            <a:r>
              <a:rPr sz="2000" b="1" dirty="0" err="1" smtClean="0">
                <a:latin typeface="+mj-lt"/>
                <a:cs typeface="Calibri"/>
              </a:rPr>
              <a:t>Collaborateur</a:t>
            </a:r>
            <a:r>
              <a:rPr sz="2000" b="1" dirty="0">
                <a:latin typeface="+mj-lt"/>
                <a:cs typeface="Calibri"/>
              </a:rPr>
              <a:t>( objet ) =&gt; "</a:t>
            </a:r>
            <a:r>
              <a:rPr sz="2000" b="1" dirty="0" err="1" smtClean="0">
                <a:latin typeface="+mj-lt"/>
                <a:cs typeface="Calibri"/>
              </a:rPr>
              <a:t>injec</a:t>
            </a:r>
            <a:r>
              <a:rPr lang="fr-FR" sz="2000" b="1" dirty="0" smtClean="0">
                <a:latin typeface="+mj-lt"/>
                <a:cs typeface="Calibri"/>
              </a:rPr>
              <a:t>ti</a:t>
            </a:r>
            <a:r>
              <a:rPr sz="2000" b="1" dirty="0" smtClean="0">
                <a:latin typeface="+mj-lt"/>
                <a:cs typeface="Calibri"/>
              </a:rPr>
              <a:t>on </a:t>
            </a:r>
            <a:r>
              <a:rPr sz="2000" b="1" dirty="0">
                <a:latin typeface="+mj-lt"/>
                <a:cs typeface="Calibri"/>
              </a:rPr>
              <a:t>de collaborateur"</a:t>
            </a:r>
            <a:endParaRPr sz="2000" dirty="0">
              <a:latin typeface="+mj-lt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3445">
              <a:lnSpc>
                <a:spcPct val="100000"/>
              </a:lnSpc>
            </a:pPr>
            <a:r>
              <a:rPr spc="-150" dirty="0"/>
              <a:t>SPR</a:t>
            </a:r>
            <a:r>
              <a:rPr spc="35" dirty="0"/>
              <a:t>I</a:t>
            </a:r>
            <a:r>
              <a:rPr dirty="0"/>
              <a:t>NG</a:t>
            </a:r>
            <a:r>
              <a:rPr spc="15" dirty="0"/>
              <a:t> </a:t>
            </a:r>
            <a:r>
              <a:rPr spc="-25" dirty="0"/>
              <a:t>CORE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123" y="828319"/>
            <a:ext cx="7232650" cy="20009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22625" algn="l"/>
              </a:tabLst>
            </a:pPr>
            <a:r>
              <a:rPr sz="2400" b="1" spc="25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Evolu</a:t>
            </a:r>
            <a:r>
              <a:rPr lang="fr-FR" sz="2400" b="1" spc="25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400" b="1" spc="-15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</a:t>
            </a:r>
            <a:r>
              <a:rPr sz="2400" b="1" spc="-5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: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aj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out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d'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un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	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«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c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ollaborate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ur 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»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1465" marR="154305" indent="-279400">
              <a:lnSpc>
                <a:spcPct val="100800"/>
              </a:lnSpc>
              <a:spcBef>
                <a:spcPts val="420"/>
              </a:spcBef>
              <a:buFont typeface="Wingdings" pitchFamily="2" charset="2"/>
              <a:buChar char="q"/>
              <a:tabLst>
                <a:tab pos="299720" algn="l"/>
              </a:tabLst>
            </a:pPr>
            <a:r>
              <a:rPr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Le 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service "Hello" </a:t>
            </a:r>
            <a:r>
              <a:rPr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doit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u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liser</a:t>
            </a:r>
            <a:r>
              <a:rPr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un service de trace, pour cela il doit avoir une référence sur une instance de la classe "Logger"</a:t>
            </a:r>
          </a:p>
          <a:p>
            <a:pPr>
              <a:lnSpc>
                <a:spcPct val="100000"/>
              </a:lnSpc>
            </a:pPr>
            <a:endParaRPr dirty="0">
              <a:solidFill>
                <a:schemeClr val="accent6">
                  <a:lumMod val="75000"/>
                </a:schemeClr>
              </a:solidFill>
              <a:latin typeface="+mj-lt"/>
              <a:cs typeface="Times New Roman"/>
            </a:endParaRPr>
          </a:p>
          <a:p>
            <a:pPr marL="291465" marR="5080" indent="-279400">
              <a:lnSpc>
                <a:spcPts val="2320"/>
              </a:lnSpc>
              <a:spcBef>
                <a:spcPts val="1225"/>
              </a:spcBef>
              <a:buFont typeface="Wingdings" pitchFamily="2" charset="2"/>
              <a:buChar char="q"/>
              <a:tabLst>
                <a:tab pos="299720" algn="l"/>
              </a:tabLst>
            </a:pPr>
            <a:r>
              <a:rPr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Spring 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désigne par "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collaborateur" 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une propriété d'un bean qui </a:t>
            </a:r>
            <a:r>
              <a:rPr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est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elle-même</a:t>
            </a:r>
            <a:r>
              <a:rPr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un bean géré par le conteneur</a:t>
            </a:r>
          </a:p>
        </p:txBody>
      </p:sp>
      <p:sp>
        <p:nvSpPr>
          <p:cNvPr id="4" name="object 4"/>
          <p:cNvSpPr/>
          <p:nvPr/>
        </p:nvSpPr>
        <p:spPr>
          <a:xfrm>
            <a:off x="1147762" y="2976563"/>
            <a:ext cx="7281860" cy="2055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50122" y="941112"/>
            <a:ext cx="6465077" cy="72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fr-FR" sz="2400" b="1" spc="2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Evoluti</a:t>
            </a:r>
            <a:r>
              <a:rPr lang="fr-FR" sz="2400" b="1" spc="-1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on</a:t>
            </a:r>
            <a:r>
              <a:rPr lang="fr-FR" sz="2400" b="1" spc="-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fr-FR" sz="2400" b="1" spc="-1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r>
              <a:rPr lang="fr-FR" sz="2400" b="1" spc="-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aj</a:t>
            </a:r>
            <a:r>
              <a:rPr lang="fr-FR" sz="2400" b="1" spc="-1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out</a:t>
            </a:r>
            <a:r>
              <a:rPr lang="fr-FR" sz="2400" b="1" spc="-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d'</a:t>
            </a:r>
            <a:r>
              <a:rPr lang="fr-FR" sz="2400" b="1" spc="-1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un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	</a:t>
            </a:r>
            <a:r>
              <a:rPr lang="fr-FR" sz="2400" b="1" spc="-1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«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c</a:t>
            </a:r>
            <a:r>
              <a:rPr lang="fr-FR" sz="2400" b="1" spc="-1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ollaborate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ur </a:t>
            </a:r>
            <a:r>
              <a:rPr lang="fr-FR" sz="2400" b="1" spc="-1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»</a:t>
            </a:r>
            <a:endParaRPr lang="fr-FR" sz="2400" dirty="0" smtClean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300" b="1" spc="3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mbria"/>
              </a:rPr>
              <a:t>"</a:t>
            </a:r>
            <a:r>
              <a:rPr sz="23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mbria"/>
              </a:rPr>
              <a:t>c</a:t>
            </a:r>
            <a:r>
              <a:rPr sz="2300" b="1" spc="-75" dirty="0">
                <a:solidFill>
                  <a:schemeClr val="accent6">
                    <a:lumMod val="75000"/>
                  </a:schemeClr>
                </a:solidFill>
                <a:latin typeface="+mj-lt"/>
                <a:cs typeface="Cambria"/>
              </a:rPr>
              <a:t>oll</a:t>
            </a:r>
            <a:r>
              <a:rPr sz="2300" b="1" spc="-135" dirty="0">
                <a:solidFill>
                  <a:schemeClr val="accent6">
                    <a:lumMod val="75000"/>
                  </a:schemeClr>
                </a:solidFill>
                <a:latin typeface="+mj-lt"/>
                <a:cs typeface="Cambria"/>
              </a:rPr>
              <a:t>a</a:t>
            </a:r>
            <a:r>
              <a:rPr sz="2300" b="1" spc="-100" dirty="0">
                <a:solidFill>
                  <a:schemeClr val="accent6">
                    <a:lumMod val="75000"/>
                  </a:schemeClr>
                </a:solidFill>
                <a:latin typeface="+mj-lt"/>
                <a:cs typeface="Cambria"/>
              </a:rPr>
              <a:t>b</a:t>
            </a:r>
            <a:r>
              <a:rPr sz="2300" b="1" spc="-95" dirty="0">
                <a:solidFill>
                  <a:schemeClr val="accent6">
                    <a:lumMod val="75000"/>
                  </a:schemeClr>
                </a:solidFill>
                <a:latin typeface="+mj-lt"/>
                <a:cs typeface="Cambria"/>
              </a:rPr>
              <a:t>or</a:t>
            </a:r>
            <a:r>
              <a:rPr sz="2300" b="1" spc="-210" dirty="0">
                <a:solidFill>
                  <a:schemeClr val="accent6">
                    <a:lumMod val="75000"/>
                  </a:schemeClr>
                </a:solidFill>
                <a:latin typeface="+mj-lt"/>
                <a:cs typeface="Cambria"/>
              </a:rPr>
              <a:t>a</a:t>
            </a:r>
            <a:r>
              <a:rPr sz="2300" b="1" spc="-55" dirty="0">
                <a:solidFill>
                  <a:schemeClr val="accent6">
                    <a:lumMod val="75000"/>
                  </a:schemeClr>
                </a:solidFill>
                <a:latin typeface="+mj-lt"/>
                <a:cs typeface="Cambria"/>
              </a:rPr>
              <a:t>t</a:t>
            </a:r>
            <a:r>
              <a:rPr sz="2300" b="1" spc="-150" dirty="0">
                <a:solidFill>
                  <a:schemeClr val="accent6">
                    <a:lumMod val="75000"/>
                  </a:schemeClr>
                </a:solidFill>
                <a:latin typeface="+mj-lt"/>
                <a:cs typeface="Cambria"/>
              </a:rPr>
              <a:t>e</a:t>
            </a:r>
            <a:r>
              <a:rPr sz="2300" b="1" spc="-110" dirty="0">
                <a:solidFill>
                  <a:schemeClr val="accent6">
                    <a:lumMod val="75000"/>
                  </a:schemeClr>
                </a:solidFill>
                <a:latin typeface="+mj-lt"/>
                <a:cs typeface="Cambria"/>
              </a:rPr>
              <a:t>ur</a:t>
            </a:r>
            <a:r>
              <a:rPr sz="2300" b="1" spc="300" dirty="0">
                <a:solidFill>
                  <a:schemeClr val="accent6">
                    <a:lumMod val="75000"/>
                  </a:schemeClr>
                </a:solidFill>
                <a:latin typeface="+mj-lt"/>
                <a:cs typeface="Cambria"/>
              </a:rPr>
              <a:t>"</a:t>
            </a:r>
            <a:endParaRPr sz="2300" dirty="0">
              <a:solidFill>
                <a:schemeClr val="accent6">
                  <a:lumMod val="75000"/>
                </a:schemeClr>
              </a:solidFill>
              <a:latin typeface="+mj-lt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7087" y="1273176"/>
            <a:ext cx="7543798" cy="38703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286000" y="63500"/>
            <a:ext cx="6711950" cy="3426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3445">
              <a:lnSpc>
                <a:spcPct val="100000"/>
              </a:lnSpc>
            </a:pPr>
            <a:r>
              <a:rPr spc="-150" dirty="0"/>
              <a:t>SPR</a:t>
            </a:r>
            <a:r>
              <a:rPr spc="35" dirty="0"/>
              <a:t>I</a:t>
            </a:r>
            <a:r>
              <a:rPr dirty="0"/>
              <a:t>NG</a:t>
            </a:r>
            <a:r>
              <a:rPr spc="15" dirty="0"/>
              <a:t> </a:t>
            </a:r>
            <a:r>
              <a:rPr spc="-25" dirty="0"/>
              <a:t>CORE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3445">
              <a:lnSpc>
                <a:spcPct val="100000"/>
              </a:lnSpc>
            </a:pPr>
            <a:r>
              <a:rPr spc="-150" dirty="0"/>
              <a:t>SPR</a:t>
            </a:r>
            <a:r>
              <a:rPr spc="35" dirty="0"/>
              <a:t>I</a:t>
            </a:r>
            <a:r>
              <a:rPr dirty="0"/>
              <a:t>NG</a:t>
            </a:r>
            <a:r>
              <a:rPr spc="15" dirty="0"/>
              <a:t> </a:t>
            </a:r>
            <a:r>
              <a:rPr spc="-25" dirty="0"/>
              <a:t>CORE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122" y="991833"/>
            <a:ext cx="7836677" cy="22698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b="1" dirty="0" err="1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Injec</a:t>
            </a:r>
            <a:r>
              <a:rPr lang="fr-FR" sz="2700" b="1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ti</a:t>
            </a:r>
            <a:r>
              <a:rPr sz="2700" b="1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on </a:t>
            </a:r>
            <a:r>
              <a:rPr sz="27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 dépendances</a:t>
            </a:r>
            <a:endParaRPr sz="27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3950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q"/>
            </a:pPr>
            <a:r>
              <a:rPr lang="fr-FR" sz="290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900" dirty="0" err="1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L'injec</a:t>
            </a:r>
            <a:r>
              <a:rPr lang="fr-FR" sz="290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ti</a:t>
            </a:r>
            <a:r>
              <a:rPr sz="290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on </a:t>
            </a:r>
            <a:r>
              <a:rPr sz="29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 dépendances peut </a:t>
            </a:r>
            <a:r>
              <a:rPr sz="290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être</a:t>
            </a:r>
            <a:r>
              <a:rPr sz="29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900" dirty="0" err="1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réalisée</a:t>
            </a:r>
            <a:r>
              <a:rPr lang="fr-FR" sz="290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:</a:t>
            </a:r>
          </a:p>
          <a:p>
            <a:pPr marL="469900" lvl="1">
              <a:buFont typeface="Wingdings" pitchFamily="2" charset="2"/>
              <a:buChar char="Ø"/>
            </a:pPr>
            <a:r>
              <a:rPr sz="2600" dirty="0" smtClean="0">
                <a:latin typeface="Calibri"/>
                <a:cs typeface="Calibri"/>
              </a:rPr>
              <a:t>par </a:t>
            </a:r>
            <a:r>
              <a:rPr sz="2600" b="1" dirty="0" err="1" smtClean="0">
                <a:latin typeface="Calibri"/>
                <a:cs typeface="Calibri"/>
              </a:rPr>
              <a:t>modiﬁcateur</a:t>
            </a:r>
            <a:r>
              <a:rPr lang="fr-FR" sz="2600" b="1" dirty="0" smtClean="0">
                <a:latin typeface="Calibri"/>
                <a:cs typeface="Calibri"/>
              </a:rPr>
              <a:t> </a:t>
            </a:r>
            <a:r>
              <a:rPr sz="2600" dirty="0" smtClean="0">
                <a:latin typeface="Calibri"/>
                <a:cs typeface="Calibri"/>
              </a:rPr>
              <a:t>(en u</a:t>
            </a:r>
            <a:r>
              <a:rPr lang="fr-FR" sz="2600" dirty="0" smtClean="0">
                <a:latin typeface="Calibri"/>
                <a:cs typeface="Calibri"/>
              </a:rPr>
              <a:t>ti</a:t>
            </a:r>
            <a:r>
              <a:rPr sz="2600" dirty="0" err="1" smtClean="0">
                <a:latin typeface="Calibri"/>
                <a:cs typeface="Calibri"/>
              </a:rPr>
              <a:t>lisant</a:t>
            </a:r>
            <a:r>
              <a:rPr sz="2600" dirty="0" smtClean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un </a:t>
            </a:r>
            <a:r>
              <a:rPr sz="2600" b="1" dirty="0">
                <a:latin typeface="Calibri"/>
                <a:cs typeface="Calibri"/>
              </a:rPr>
              <a:t>"</a:t>
            </a:r>
            <a:r>
              <a:rPr sz="2600" b="1" dirty="0" smtClean="0">
                <a:latin typeface="Calibri"/>
                <a:cs typeface="Calibri"/>
              </a:rPr>
              <a:t>se</a:t>
            </a:r>
            <a:r>
              <a:rPr lang="fr-FR" sz="2600" b="1" dirty="0" smtClean="0">
                <a:latin typeface="Calibri"/>
                <a:cs typeface="Calibri"/>
              </a:rPr>
              <a:t>tt</a:t>
            </a:r>
            <a:r>
              <a:rPr sz="2600" b="1" dirty="0" err="1" smtClean="0">
                <a:latin typeface="Calibri"/>
                <a:cs typeface="Calibri"/>
              </a:rPr>
              <a:t>er</a:t>
            </a:r>
            <a:r>
              <a:rPr sz="2600" b="1" dirty="0" smtClean="0">
                <a:latin typeface="Calibri"/>
                <a:cs typeface="Calibri"/>
              </a:rPr>
              <a:t>"</a:t>
            </a:r>
            <a:r>
              <a:rPr sz="2600" dirty="0" smtClean="0">
                <a:latin typeface="Calibri"/>
                <a:cs typeface="Calibri"/>
              </a:rPr>
              <a:t>)</a:t>
            </a:r>
            <a:endParaRPr lang="fr-FR" sz="2600" dirty="0" smtClean="0">
              <a:latin typeface="Calibri"/>
              <a:cs typeface="Calibri"/>
            </a:endParaRPr>
          </a:p>
          <a:p>
            <a:pPr marL="469900" lvl="1">
              <a:buFont typeface="Wingdings" pitchFamily="2" charset="2"/>
              <a:buChar char="Ø"/>
            </a:pPr>
            <a:r>
              <a:rPr sz="2600" dirty="0" smtClean="0">
                <a:latin typeface="Calibri"/>
                <a:cs typeface="Calibri"/>
              </a:rPr>
              <a:t>par </a:t>
            </a:r>
            <a:r>
              <a:rPr sz="2600" b="1" dirty="0">
                <a:latin typeface="Calibri"/>
                <a:cs typeface="Calibri"/>
              </a:rPr>
              <a:t>constructeur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50123" y="981565"/>
            <a:ext cx="7379477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720" algn="l"/>
              </a:tabLst>
            </a:pPr>
            <a:r>
              <a:rPr sz="2700" dirty="0" err="1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Injec</a:t>
            </a:r>
            <a:r>
              <a:rPr lang="fr-FR" sz="270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ti</a:t>
            </a:r>
            <a:r>
              <a:rPr sz="270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on </a:t>
            </a:r>
            <a:r>
              <a:rPr sz="27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 dépendances </a:t>
            </a:r>
            <a:r>
              <a:rPr sz="27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par constructeur:</a:t>
            </a:r>
            <a:endParaRPr sz="27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5862" y="1489075"/>
            <a:ext cx="6772273" cy="3706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286000" y="63500"/>
            <a:ext cx="6711950" cy="3426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3445">
              <a:lnSpc>
                <a:spcPct val="100000"/>
              </a:lnSpc>
            </a:pPr>
            <a:r>
              <a:rPr spc="-150" dirty="0"/>
              <a:t>SPR</a:t>
            </a:r>
            <a:r>
              <a:rPr spc="35" dirty="0"/>
              <a:t>I</a:t>
            </a:r>
            <a:r>
              <a:rPr dirty="0"/>
              <a:t>NG</a:t>
            </a:r>
            <a:r>
              <a:rPr spc="15" dirty="0"/>
              <a:t> </a:t>
            </a:r>
            <a:r>
              <a:rPr spc="-25" dirty="0"/>
              <a:t>CORE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TP 1 : définition de </a:t>
            </a:r>
            <a:r>
              <a:rPr lang="fr-FR" dirty="0" err="1" smtClean="0"/>
              <a:t>beans</a:t>
            </a:r>
            <a:r>
              <a:rPr lang="fr-FR" dirty="0" smtClean="0"/>
              <a:t> et injection de dépendances</a:t>
            </a:r>
            <a:endParaRPr lang="fr-FR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50152"/>
            <a:ext cx="671195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3445">
              <a:lnSpc>
                <a:spcPct val="100000"/>
              </a:lnSpc>
            </a:pPr>
            <a:r>
              <a:rPr sz="2400" dirty="0"/>
              <a:t>SPRING CORE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122" y="952970"/>
            <a:ext cx="7684277" cy="17645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Les « scopes » : </a:t>
            </a:r>
            <a:r>
              <a:rPr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Singleton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ou prototype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C'est</a:t>
            </a:r>
            <a:r>
              <a:rPr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Spring qui a fabriqué et renvoyé une instance de la classe Hello</a:t>
            </a:r>
          </a:p>
          <a:p>
            <a:pPr marL="12700">
              <a:lnSpc>
                <a:spcPct val="100000"/>
              </a:lnSpc>
              <a:spcBef>
                <a:spcPts val="1420"/>
              </a:spcBef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Mise en œuvre du </a:t>
            </a:r>
            <a:r>
              <a:rPr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Pa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tt</a:t>
            </a:r>
            <a:r>
              <a:rPr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ern</a:t>
            </a:r>
            <a:r>
              <a:rPr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«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Factory</a:t>
            </a:r>
            <a:r>
              <a:rPr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»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(fournisseur d’instances)</a:t>
            </a:r>
            <a:endParaRPr dirty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Si 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 demande plusieurs fois le même bean 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0122" y="4025861"/>
            <a:ext cx="7608077" cy="12388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504">
              <a:lnSpc>
                <a:spcPct val="100000"/>
              </a:lnSpc>
            </a:pPr>
            <a:r>
              <a:rPr sz="19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… il n'est créé qu'une </a:t>
            </a:r>
            <a:r>
              <a:rPr sz="1900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seule</a:t>
            </a:r>
            <a:r>
              <a:rPr sz="19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19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fois</a:t>
            </a:r>
            <a:r>
              <a:rPr lang="fr-FR" sz="19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pour tout le conteneur </a:t>
            </a:r>
            <a:r>
              <a:rPr lang="fr-FR" sz="19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Spring</a:t>
            </a:r>
            <a:r>
              <a:rPr lang="fr-FR" sz="19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(singleton)</a:t>
            </a:r>
            <a:endParaRPr sz="1900" dirty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350" dirty="0">
              <a:solidFill>
                <a:schemeClr val="accent6">
                  <a:lumMod val="75000"/>
                </a:schemeClr>
              </a:solidFill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sz="19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19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Par </a:t>
            </a:r>
            <a:r>
              <a:rPr sz="19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défaut Spring considère que les beans sont des «</a:t>
            </a:r>
            <a:r>
              <a:rPr sz="19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singletons»</a:t>
            </a:r>
            <a:endParaRPr sz="1900" dirty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400" y="2933700"/>
            <a:ext cx="5743573" cy="888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50152"/>
            <a:ext cx="671195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3445">
              <a:lnSpc>
                <a:spcPct val="100000"/>
              </a:lnSpc>
            </a:pPr>
            <a:r>
              <a:rPr sz="2400" dirty="0"/>
              <a:t>SPRING CORE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495300"/>
            <a:ext cx="7684277" cy="18876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Quand utiliser s</a:t>
            </a:r>
            <a:r>
              <a:rPr sz="24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ingleton</a:t>
            </a:r>
            <a:r>
              <a:rPr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400" b="1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ou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prototype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?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Quand on a besoin de différencier les instances de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beans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dans nos programmes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  <a:sym typeface="Wingdings" pitchFamily="2" charset="2"/>
              </a:rPr>
              <a:t></a:t>
            </a:r>
          </a:p>
          <a:p>
            <a:pPr marL="12700">
              <a:lnSpc>
                <a:spcPct val="100000"/>
              </a:lnSpc>
              <a:spcBef>
                <a:spcPts val="1625"/>
              </a:spcBef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  <a:sym typeface="Wingdings" pitchFamily="2" charset="2"/>
              </a:rPr>
              <a:t>Par défaut, les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  <a:sym typeface="Wingdings" pitchFamily="2" charset="2"/>
              </a:rPr>
              <a:t>beans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  <a:sym typeface="Wingdings" pitchFamily="2" charset="2"/>
              </a:rPr>
              <a:t>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  <a:sym typeface="Wingdings" pitchFamily="2" charset="2"/>
              </a:rPr>
              <a:t>Spring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  <a:sym typeface="Wingdings" pitchFamily="2" charset="2"/>
              </a:rPr>
              <a:t> sont tous des singletons car ils représentent généralement des couches de services</a:t>
            </a:r>
            <a:endParaRPr dirty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</p:txBody>
      </p:sp>
      <p:pic>
        <p:nvPicPr>
          <p:cNvPr id="2050" name="Picture 2" descr="http://www.studytrails.com/resources/images/spring/springsingletonandprototype/diagram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476500"/>
            <a:ext cx="5334000" cy="2764973"/>
          </a:xfrm>
          <a:prstGeom prst="rect">
            <a:avLst/>
          </a:prstGeom>
          <a:noFill/>
        </p:spPr>
      </p:pic>
      <p:sp>
        <p:nvSpPr>
          <p:cNvPr id="7" name="object 3"/>
          <p:cNvSpPr txBox="1"/>
          <p:nvPr/>
        </p:nvSpPr>
        <p:spPr>
          <a:xfrm>
            <a:off x="6019800" y="2705100"/>
            <a:ext cx="266700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fr-FR" sz="1400" i="1" dirty="0" smtClean="0">
                <a:latin typeface="+mj-lt"/>
                <a:cs typeface="Calibri"/>
              </a:rPr>
              <a:t>Si deux instances de </a:t>
            </a:r>
            <a:r>
              <a:rPr lang="fr-FR" sz="1400" i="1" dirty="0" err="1" smtClean="0">
                <a:latin typeface="+mj-lt"/>
                <a:cs typeface="Calibri"/>
              </a:rPr>
              <a:t>TicketVendingMachine</a:t>
            </a:r>
            <a:r>
              <a:rPr lang="fr-FR" sz="1400" i="1" dirty="0" smtClean="0">
                <a:latin typeface="+mj-lt"/>
                <a:cs typeface="Calibri"/>
              </a:rPr>
              <a:t> sont créées, les instances seront identiques (</a:t>
            </a:r>
            <a:r>
              <a:rPr lang="fr-FR" sz="1400" i="1" dirty="0" err="1" smtClean="0">
                <a:latin typeface="+mj-lt"/>
                <a:cs typeface="Calibri"/>
              </a:rPr>
              <a:t>equals</a:t>
            </a:r>
            <a:r>
              <a:rPr lang="fr-FR" sz="1400" i="1" dirty="0" smtClean="0">
                <a:latin typeface="+mj-lt"/>
                <a:cs typeface="Calibri"/>
              </a:rPr>
              <a:t> / OID)</a:t>
            </a:r>
            <a:endParaRPr sz="1100" i="1" dirty="0">
              <a:latin typeface="+mj-lt"/>
              <a:cs typeface="Calibri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6019800" y="4229100"/>
            <a:ext cx="2667000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fr-FR" sz="1400" i="1" dirty="0" smtClean="0">
                <a:latin typeface="+mj-lt"/>
                <a:cs typeface="Calibri"/>
              </a:rPr>
              <a:t>Si deux instances de Ticket sont créées, les instances seront différentes (</a:t>
            </a:r>
            <a:r>
              <a:rPr lang="fr-FR" sz="1400" i="1" dirty="0" err="1" smtClean="0">
                <a:latin typeface="+mj-lt"/>
                <a:cs typeface="Calibri"/>
              </a:rPr>
              <a:t>equals</a:t>
            </a:r>
            <a:r>
              <a:rPr lang="fr-FR" sz="1400" i="1" dirty="0" smtClean="0">
                <a:latin typeface="+mj-lt"/>
                <a:cs typeface="Calibri"/>
              </a:rPr>
              <a:t> / OID)</a:t>
            </a:r>
            <a:endParaRPr sz="1100" i="1" dirty="0">
              <a:latin typeface="+mj-lt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50123" y="991833"/>
            <a:ext cx="48133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Exem</a:t>
            </a:r>
            <a:r>
              <a:rPr sz="2400" b="1" spc="-15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ple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lang="fr-FR" sz="2400" b="1" spc="-15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:</a:t>
            </a:r>
            <a:r>
              <a:rPr sz="2400" b="1" spc="-5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singl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eton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ou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pr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ototype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9200" y="1485900"/>
            <a:ext cx="6538913" cy="3706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286000" y="50152"/>
            <a:ext cx="671195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3445">
              <a:lnSpc>
                <a:spcPct val="100000"/>
              </a:lnSpc>
            </a:pPr>
            <a:r>
              <a:rPr sz="2400" dirty="0"/>
              <a:t>SPRING CORE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20498"/>
            <a:ext cx="6711950" cy="428642"/>
          </a:xfrm>
          <a:prstGeom prst="rect">
            <a:avLst/>
          </a:prstGeom>
        </p:spPr>
        <p:txBody>
          <a:bodyPr vert="horz" wrap="square" lIns="0" tIns="58737" rIns="0" bIns="0" rtlCol="0">
            <a:spAutoFit/>
          </a:bodyPr>
          <a:lstStyle/>
          <a:p>
            <a:pPr marL="3433445">
              <a:lnSpc>
                <a:spcPct val="100000"/>
              </a:lnSpc>
            </a:pPr>
            <a:r>
              <a:rPr sz="2400" spc="-150" dirty="0"/>
              <a:t>SPR</a:t>
            </a:r>
            <a:r>
              <a:rPr sz="2400" spc="35" dirty="0"/>
              <a:t>I</a:t>
            </a:r>
            <a:r>
              <a:rPr sz="2400" dirty="0"/>
              <a:t>NG</a:t>
            </a:r>
            <a:r>
              <a:rPr spc="15" dirty="0"/>
              <a:t> </a:t>
            </a:r>
            <a:r>
              <a:rPr spc="-25" dirty="0"/>
              <a:t>CORE</a:t>
            </a:r>
          </a:p>
        </p:txBody>
      </p:sp>
      <p:sp>
        <p:nvSpPr>
          <p:cNvPr id="3" name="object 3"/>
          <p:cNvSpPr/>
          <p:nvPr/>
        </p:nvSpPr>
        <p:spPr>
          <a:xfrm>
            <a:off x="1042987" y="769938"/>
            <a:ext cx="7032623" cy="3819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6800" y="4725034"/>
            <a:ext cx="777240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000"/>
              </a:lnSpc>
            </a:pPr>
            <a:r>
              <a:rPr sz="1800" b="1" spc="-10" dirty="0">
                <a:solidFill>
                  <a:srgbClr val="1F497D"/>
                </a:solidFill>
                <a:latin typeface="+mj-lt"/>
                <a:cs typeface="Calibri"/>
              </a:rPr>
              <a:t>Spring</a:t>
            </a:r>
            <a:r>
              <a:rPr sz="1800" b="1" spc="-5" dirty="0">
                <a:solidFill>
                  <a:srgbClr val="1F497D"/>
                </a:solidFill>
                <a:latin typeface="+mj-lt"/>
                <a:cs typeface="Calibri"/>
              </a:rPr>
              <a:t> </a:t>
            </a:r>
            <a:r>
              <a:rPr sz="1800" b="1" dirty="0">
                <a:solidFill>
                  <a:srgbClr val="1F497D"/>
                </a:solidFill>
                <a:latin typeface="+mj-lt"/>
                <a:cs typeface="Calibri"/>
              </a:rPr>
              <a:t>e</a:t>
            </a:r>
            <a:r>
              <a:rPr sz="1800" b="1" spc="-15" dirty="0">
                <a:solidFill>
                  <a:srgbClr val="1F497D"/>
                </a:solidFill>
                <a:latin typeface="+mj-lt"/>
                <a:cs typeface="Calibri"/>
              </a:rPr>
              <a:t>s</a:t>
            </a:r>
            <a:r>
              <a:rPr sz="1800" b="1" spc="-10" dirty="0">
                <a:solidFill>
                  <a:srgbClr val="1F497D"/>
                </a:solidFill>
                <a:latin typeface="+mj-lt"/>
                <a:cs typeface="Calibri"/>
              </a:rPr>
              <a:t>t</a:t>
            </a:r>
            <a:r>
              <a:rPr sz="1800" b="1" spc="-5" dirty="0">
                <a:solidFill>
                  <a:srgbClr val="1F497D"/>
                </a:solidFill>
                <a:latin typeface="+mj-lt"/>
                <a:cs typeface="Calibri"/>
              </a:rPr>
              <a:t> </a:t>
            </a:r>
            <a:r>
              <a:rPr sz="1800" b="1" dirty="0">
                <a:solidFill>
                  <a:srgbClr val="1F497D"/>
                </a:solidFill>
                <a:latin typeface="+mj-lt"/>
                <a:cs typeface="Calibri"/>
              </a:rPr>
              <a:t>com</a:t>
            </a:r>
            <a:r>
              <a:rPr sz="1800" b="1" spc="-10" dirty="0">
                <a:solidFill>
                  <a:srgbClr val="1F497D"/>
                </a:solidFill>
                <a:latin typeface="+mj-lt"/>
                <a:cs typeface="Calibri"/>
              </a:rPr>
              <a:t>posé</a:t>
            </a:r>
            <a:r>
              <a:rPr sz="1800" b="1" spc="-5" dirty="0">
                <a:solidFill>
                  <a:srgbClr val="1F497D"/>
                </a:solidFill>
                <a:latin typeface="+mj-lt"/>
                <a:cs typeface="Calibri"/>
              </a:rPr>
              <a:t> </a:t>
            </a:r>
            <a:r>
              <a:rPr sz="1800" b="1" dirty="0">
                <a:solidFill>
                  <a:srgbClr val="1F497D"/>
                </a:solidFill>
                <a:latin typeface="+mj-lt"/>
                <a:cs typeface="Calibri"/>
              </a:rPr>
              <a:t>de </a:t>
            </a:r>
            <a:r>
              <a:rPr sz="1800" b="1" spc="-15" dirty="0">
                <a:solidFill>
                  <a:srgbClr val="1F497D"/>
                </a:solidFill>
                <a:latin typeface="+mj-lt"/>
                <a:cs typeface="Calibri"/>
              </a:rPr>
              <a:t>nom</a:t>
            </a:r>
            <a:r>
              <a:rPr sz="1800" b="1" dirty="0">
                <a:solidFill>
                  <a:srgbClr val="1F497D"/>
                </a:solidFill>
                <a:latin typeface="+mj-lt"/>
                <a:cs typeface="Calibri"/>
              </a:rPr>
              <a:t>bre</a:t>
            </a:r>
            <a:r>
              <a:rPr sz="1800" b="1" spc="-10" dirty="0">
                <a:solidFill>
                  <a:srgbClr val="1F497D"/>
                </a:solidFill>
                <a:latin typeface="+mj-lt"/>
                <a:cs typeface="Calibri"/>
              </a:rPr>
              <a:t>uses</a:t>
            </a:r>
            <a:r>
              <a:rPr sz="1800" b="1" spc="-5" dirty="0">
                <a:solidFill>
                  <a:srgbClr val="1F497D"/>
                </a:solidFill>
                <a:latin typeface="+mj-lt"/>
                <a:cs typeface="Calibri"/>
              </a:rPr>
              <a:t> </a:t>
            </a:r>
            <a:r>
              <a:rPr sz="1800" b="1" dirty="0">
                <a:solidFill>
                  <a:srgbClr val="1F497D"/>
                </a:solidFill>
                <a:latin typeface="+mj-lt"/>
                <a:cs typeface="Calibri"/>
              </a:rPr>
              <a:t>"br</a:t>
            </a:r>
            <a:r>
              <a:rPr sz="1800" b="1" spc="-10" dirty="0">
                <a:solidFill>
                  <a:srgbClr val="1F497D"/>
                </a:solidFill>
                <a:latin typeface="+mj-lt"/>
                <a:cs typeface="Calibri"/>
              </a:rPr>
              <a:t>ique</a:t>
            </a:r>
            <a:r>
              <a:rPr sz="1800" b="1" spc="-5" dirty="0">
                <a:solidFill>
                  <a:srgbClr val="1F497D"/>
                </a:solidFill>
                <a:latin typeface="+mj-lt"/>
                <a:cs typeface="Calibri"/>
              </a:rPr>
              <a:t>s</a:t>
            </a:r>
            <a:r>
              <a:rPr sz="1800" b="1" dirty="0">
                <a:solidFill>
                  <a:srgbClr val="1F497D"/>
                </a:solidFill>
                <a:latin typeface="+mj-lt"/>
                <a:cs typeface="Calibri"/>
              </a:rPr>
              <a:t>"</a:t>
            </a:r>
            <a:r>
              <a:rPr sz="1800" b="1" spc="-5" dirty="0">
                <a:solidFill>
                  <a:srgbClr val="1F497D"/>
                </a:solidFill>
                <a:latin typeface="+mj-lt"/>
                <a:cs typeface="Calibri"/>
              </a:rPr>
              <a:t> </a:t>
            </a:r>
            <a:r>
              <a:rPr sz="1800" b="1" spc="-10" dirty="0">
                <a:solidFill>
                  <a:srgbClr val="1F497D"/>
                </a:solidFill>
                <a:latin typeface="+mj-lt"/>
                <a:cs typeface="Calibri"/>
              </a:rPr>
              <a:t>qui</a:t>
            </a:r>
            <a:r>
              <a:rPr sz="1800" b="1" spc="-5" dirty="0">
                <a:solidFill>
                  <a:srgbClr val="1F497D"/>
                </a:solidFill>
                <a:latin typeface="+mj-lt"/>
                <a:cs typeface="Calibri"/>
              </a:rPr>
              <a:t> </a:t>
            </a:r>
            <a:r>
              <a:rPr sz="1800" b="1" dirty="0">
                <a:solidFill>
                  <a:srgbClr val="1F497D"/>
                </a:solidFill>
                <a:latin typeface="+mj-lt"/>
                <a:cs typeface="Calibri"/>
              </a:rPr>
              <a:t>peuv</a:t>
            </a:r>
            <a:r>
              <a:rPr sz="1800" b="1" spc="-5" dirty="0">
                <a:solidFill>
                  <a:srgbClr val="1F497D"/>
                </a:solidFill>
                <a:latin typeface="+mj-lt"/>
                <a:cs typeface="Calibri"/>
              </a:rPr>
              <a:t>e</a:t>
            </a:r>
            <a:r>
              <a:rPr sz="1800" b="1" spc="-10" dirty="0">
                <a:solidFill>
                  <a:srgbClr val="1F497D"/>
                </a:solidFill>
                <a:latin typeface="+mj-lt"/>
                <a:cs typeface="Calibri"/>
              </a:rPr>
              <a:t>nt</a:t>
            </a:r>
            <a:r>
              <a:rPr sz="1800" b="1" spc="-5" dirty="0">
                <a:solidFill>
                  <a:srgbClr val="1F497D"/>
                </a:solidFill>
                <a:latin typeface="+mj-lt"/>
                <a:cs typeface="Calibri"/>
              </a:rPr>
              <a:t> </a:t>
            </a:r>
            <a:r>
              <a:rPr sz="1800" b="1" dirty="0" err="1">
                <a:solidFill>
                  <a:srgbClr val="1F497D"/>
                </a:solidFill>
                <a:latin typeface="+mj-lt"/>
                <a:cs typeface="Calibri"/>
              </a:rPr>
              <a:t>être</a:t>
            </a:r>
            <a:r>
              <a:rPr sz="1800" b="1" dirty="0">
                <a:solidFill>
                  <a:srgbClr val="1F497D"/>
                </a:solidFill>
                <a:latin typeface="+mj-lt"/>
                <a:cs typeface="Calibri"/>
              </a:rPr>
              <a:t> </a:t>
            </a:r>
            <a:r>
              <a:rPr sz="1800" b="1" spc="65" dirty="0" smtClean="0">
                <a:solidFill>
                  <a:srgbClr val="1F497D"/>
                </a:solidFill>
                <a:latin typeface="+mj-lt"/>
                <a:cs typeface="Calibri"/>
              </a:rPr>
              <a:t>u</a:t>
            </a:r>
            <a:r>
              <a:rPr lang="fr-FR" sz="1800" b="1" spc="65" dirty="0" smtClean="0">
                <a:solidFill>
                  <a:srgbClr val="1F497D"/>
                </a:solidFill>
                <a:latin typeface="+mj-lt"/>
                <a:cs typeface="Calibri"/>
              </a:rPr>
              <a:t>ti</a:t>
            </a:r>
            <a:r>
              <a:rPr sz="1800" b="1" spc="-10" dirty="0" err="1" smtClean="0">
                <a:solidFill>
                  <a:srgbClr val="1F497D"/>
                </a:solidFill>
                <a:latin typeface="+mj-lt"/>
                <a:cs typeface="Calibri"/>
              </a:rPr>
              <a:t>lisé</a:t>
            </a:r>
            <a:r>
              <a:rPr sz="1800" b="1" dirty="0" err="1" smtClean="0">
                <a:solidFill>
                  <a:srgbClr val="1F497D"/>
                </a:solidFill>
                <a:latin typeface="+mj-lt"/>
                <a:cs typeface="Calibri"/>
              </a:rPr>
              <a:t>e</a:t>
            </a:r>
            <a:r>
              <a:rPr sz="1800" b="1" spc="-10" dirty="0" err="1" smtClean="0">
                <a:solidFill>
                  <a:srgbClr val="1F497D"/>
                </a:solidFill>
                <a:latin typeface="+mj-lt"/>
                <a:cs typeface="Calibri"/>
              </a:rPr>
              <a:t>s</a:t>
            </a:r>
            <a:r>
              <a:rPr sz="1800" b="1" spc="-10" dirty="0" smtClean="0">
                <a:solidFill>
                  <a:srgbClr val="1F497D"/>
                </a:solidFill>
                <a:latin typeface="+mj-lt"/>
                <a:cs typeface="Calibri"/>
              </a:rPr>
              <a:t> </a:t>
            </a:r>
            <a:r>
              <a:rPr sz="1800" b="1" spc="-10" dirty="0">
                <a:solidFill>
                  <a:srgbClr val="1F497D"/>
                </a:solidFill>
                <a:latin typeface="+mj-lt"/>
                <a:cs typeface="Calibri"/>
              </a:rPr>
              <a:t>indé</a:t>
            </a:r>
            <a:r>
              <a:rPr sz="1800" b="1" dirty="0">
                <a:solidFill>
                  <a:srgbClr val="1F497D"/>
                </a:solidFill>
                <a:latin typeface="+mj-lt"/>
                <a:cs typeface="Calibri"/>
              </a:rPr>
              <a:t>pe</a:t>
            </a:r>
            <a:r>
              <a:rPr sz="1800" b="1" spc="-15" dirty="0">
                <a:solidFill>
                  <a:srgbClr val="1F497D"/>
                </a:solidFill>
                <a:latin typeface="+mj-lt"/>
                <a:cs typeface="Calibri"/>
              </a:rPr>
              <a:t>ndam</a:t>
            </a:r>
            <a:r>
              <a:rPr sz="1800" b="1" dirty="0">
                <a:solidFill>
                  <a:srgbClr val="1F497D"/>
                </a:solidFill>
                <a:latin typeface="+mj-lt"/>
                <a:cs typeface="Calibri"/>
              </a:rPr>
              <a:t>me</a:t>
            </a:r>
            <a:r>
              <a:rPr sz="1800" b="1" spc="-10" dirty="0">
                <a:solidFill>
                  <a:srgbClr val="1F497D"/>
                </a:solidFill>
                <a:latin typeface="+mj-lt"/>
                <a:cs typeface="Calibri"/>
              </a:rPr>
              <a:t>nt</a:t>
            </a:r>
            <a:r>
              <a:rPr sz="1800" b="1" dirty="0">
                <a:solidFill>
                  <a:srgbClr val="1F497D"/>
                </a:solidFill>
                <a:latin typeface="+mj-lt"/>
                <a:cs typeface="Calibri"/>
              </a:rPr>
              <a:t> le</a:t>
            </a:r>
            <a:r>
              <a:rPr sz="1800" b="1" spc="-10" dirty="0">
                <a:solidFill>
                  <a:srgbClr val="1F497D"/>
                </a:solidFill>
                <a:latin typeface="+mj-lt"/>
                <a:cs typeface="Calibri"/>
              </a:rPr>
              <a:t>s</a:t>
            </a:r>
            <a:r>
              <a:rPr sz="1800" b="1" dirty="0">
                <a:solidFill>
                  <a:srgbClr val="1F497D"/>
                </a:solidFill>
                <a:latin typeface="+mj-lt"/>
                <a:cs typeface="Calibri"/>
              </a:rPr>
              <a:t> </a:t>
            </a:r>
            <a:r>
              <a:rPr sz="1800" b="1" spc="-10" dirty="0">
                <a:solidFill>
                  <a:srgbClr val="1F497D"/>
                </a:solidFill>
                <a:latin typeface="+mj-lt"/>
                <a:cs typeface="Calibri"/>
              </a:rPr>
              <a:t>unes</a:t>
            </a:r>
            <a:r>
              <a:rPr sz="1800" b="1" dirty="0">
                <a:solidFill>
                  <a:srgbClr val="1F497D"/>
                </a:solidFill>
                <a:latin typeface="+mj-lt"/>
                <a:cs typeface="Calibri"/>
              </a:rPr>
              <a:t> de</a:t>
            </a:r>
            <a:r>
              <a:rPr sz="1800" b="1" spc="-10" dirty="0">
                <a:solidFill>
                  <a:srgbClr val="1F497D"/>
                </a:solidFill>
                <a:latin typeface="+mj-lt"/>
                <a:cs typeface="Calibri"/>
              </a:rPr>
              <a:t>s</a:t>
            </a:r>
            <a:r>
              <a:rPr sz="1800" b="1" dirty="0">
                <a:solidFill>
                  <a:srgbClr val="1F497D"/>
                </a:solidFill>
                <a:latin typeface="+mj-lt"/>
                <a:cs typeface="Calibri"/>
              </a:rPr>
              <a:t> </a:t>
            </a:r>
            <a:r>
              <a:rPr sz="1800" b="1" spc="-10" dirty="0">
                <a:solidFill>
                  <a:srgbClr val="1F497D"/>
                </a:solidFill>
                <a:latin typeface="+mj-lt"/>
                <a:cs typeface="Calibri"/>
              </a:rPr>
              <a:t>autr</a:t>
            </a:r>
            <a:r>
              <a:rPr sz="1800" b="1" dirty="0">
                <a:solidFill>
                  <a:srgbClr val="1F497D"/>
                </a:solidFill>
                <a:latin typeface="+mj-lt"/>
                <a:cs typeface="Calibri"/>
              </a:rPr>
              <a:t>e</a:t>
            </a:r>
            <a:r>
              <a:rPr sz="1800" b="1" spc="-10" dirty="0">
                <a:solidFill>
                  <a:srgbClr val="1F497D"/>
                </a:solidFill>
                <a:latin typeface="+mj-lt"/>
                <a:cs typeface="Calibri"/>
              </a:rPr>
              <a:t>s</a:t>
            </a:r>
            <a:r>
              <a:rPr sz="1800" b="1" dirty="0">
                <a:solidFill>
                  <a:srgbClr val="1F497D"/>
                </a:solidFill>
                <a:latin typeface="+mj-lt"/>
                <a:cs typeface="Calibri"/>
              </a:rPr>
              <a:t> …</a:t>
            </a:r>
            <a:endParaRPr sz="1800" dirty="0">
              <a:latin typeface="+mj-lt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800100"/>
            <a:ext cx="7836677" cy="430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fr-FR"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5 niveaux de scope sont supportés par </a:t>
            </a:r>
            <a:r>
              <a:rPr lang="fr-FR" sz="20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Spring</a:t>
            </a:r>
            <a:r>
              <a:rPr lang="fr-FR"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:</a:t>
            </a:r>
          </a:p>
          <a:p>
            <a:pPr marL="12700">
              <a:lnSpc>
                <a:spcPct val="100000"/>
              </a:lnSpc>
            </a:pPr>
            <a:endParaRPr lang="fr-FR" sz="2000" b="1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fontAlgn="base">
              <a:buFont typeface="Wingdings" pitchFamily="2" charset="2"/>
              <a:buChar char="Ø"/>
            </a:pPr>
            <a:r>
              <a:rPr lang="en-US" sz="2400" b="1" u="sng" dirty="0" smtClean="0">
                <a:latin typeface="Courier New" pitchFamily="49" charset="0"/>
                <a:cs typeface="Courier New" pitchFamily="49" charset="0"/>
              </a:rPr>
              <a:t>singleton</a:t>
            </a:r>
            <a:r>
              <a:rPr lang="en-US" sz="2000" dirty="0" smtClean="0"/>
              <a:t> : 	</a:t>
            </a:r>
            <a:r>
              <a:rPr lang="en-US" sz="2000" dirty="0" err="1" smtClean="0"/>
              <a:t>retourne</a:t>
            </a:r>
            <a:r>
              <a:rPr lang="en-US" sz="2000" dirty="0" smtClean="0"/>
              <a:t> </a:t>
            </a:r>
            <a:r>
              <a:rPr lang="en-US" sz="2000" dirty="0" err="1" smtClean="0"/>
              <a:t>une</a:t>
            </a:r>
            <a:r>
              <a:rPr lang="en-US" sz="2000" dirty="0" smtClean="0"/>
              <a:t> </a:t>
            </a:r>
            <a:r>
              <a:rPr lang="en-US" sz="2000" dirty="0" err="1" smtClean="0"/>
              <a:t>seule</a:t>
            </a:r>
            <a:r>
              <a:rPr lang="en-US" sz="2000" dirty="0" smtClean="0"/>
              <a:t> et meme instance par 			</a:t>
            </a:r>
            <a:r>
              <a:rPr lang="en-US" sz="2000" dirty="0" err="1" smtClean="0"/>
              <a:t>conteneur</a:t>
            </a:r>
            <a:r>
              <a:rPr lang="en-US" sz="2000" dirty="0" smtClean="0"/>
              <a:t> Spring </a:t>
            </a:r>
            <a:r>
              <a:rPr lang="en-US" sz="2000" dirty="0" err="1" smtClean="0"/>
              <a:t>IoC</a:t>
            </a:r>
            <a:endParaRPr lang="en-US" sz="2000" dirty="0" smtClean="0"/>
          </a:p>
          <a:p>
            <a:pPr fontAlgn="base">
              <a:buFont typeface="Wingdings" pitchFamily="2" charset="2"/>
              <a:buChar char="Ø"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prototype</a:t>
            </a:r>
            <a:r>
              <a:rPr lang="en-US" sz="2000" dirty="0" smtClean="0"/>
              <a:t> : 	</a:t>
            </a:r>
            <a:r>
              <a:rPr lang="en-US" sz="2000" dirty="0" err="1" smtClean="0"/>
              <a:t>retourne</a:t>
            </a:r>
            <a:r>
              <a:rPr lang="en-US" sz="2000" dirty="0" smtClean="0"/>
              <a:t> </a:t>
            </a:r>
            <a:r>
              <a:rPr lang="en-US" sz="2000" dirty="0" err="1" smtClean="0"/>
              <a:t>une</a:t>
            </a:r>
            <a:r>
              <a:rPr lang="en-US" sz="2000" dirty="0" smtClean="0"/>
              <a:t> nouvelle instance de bean à 			</a:t>
            </a:r>
            <a:r>
              <a:rPr lang="en-US" sz="2000" dirty="0" err="1" smtClean="0"/>
              <a:t>chaque</a:t>
            </a:r>
            <a:r>
              <a:rPr lang="en-US" sz="2000" dirty="0" smtClean="0"/>
              <a:t> </a:t>
            </a:r>
            <a:r>
              <a:rPr lang="en-US" sz="2000" dirty="0" err="1" smtClean="0"/>
              <a:t>fois</a:t>
            </a:r>
            <a:r>
              <a:rPr lang="en-US" sz="2000" dirty="0" smtClean="0"/>
              <a:t> </a:t>
            </a:r>
            <a:r>
              <a:rPr lang="en-US" sz="2000" dirty="0" err="1" smtClean="0"/>
              <a:t>qu’on</a:t>
            </a:r>
            <a:r>
              <a:rPr lang="en-US" sz="2000" dirty="0" smtClean="0"/>
              <a:t> le </a:t>
            </a:r>
            <a:r>
              <a:rPr lang="en-US" sz="2000" dirty="0" err="1" smtClean="0"/>
              <a:t>demande</a:t>
            </a:r>
            <a:endParaRPr lang="en-US" sz="2000" dirty="0" smtClean="0"/>
          </a:p>
          <a:p>
            <a:pPr fontAlgn="base">
              <a:buFont typeface="Wingdings" pitchFamily="2" charset="2"/>
              <a:buChar char="Ø"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en-US" sz="2000" dirty="0" smtClean="0"/>
              <a:t> :	 	</a:t>
            </a:r>
            <a:r>
              <a:rPr lang="en-US" sz="2000" dirty="0" err="1" smtClean="0"/>
              <a:t>retourne</a:t>
            </a:r>
            <a:r>
              <a:rPr lang="en-US" sz="2000" dirty="0" smtClean="0"/>
              <a:t> </a:t>
            </a:r>
            <a:r>
              <a:rPr lang="en-US" sz="2000" dirty="0" err="1" smtClean="0"/>
              <a:t>une</a:t>
            </a:r>
            <a:r>
              <a:rPr lang="en-US" sz="2000" dirty="0" smtClean="0"/>
              <a:t> </a:t>
            </a:r>
            <a:r>
              <a:rPr lang="en-US" sz="2000" dirty="0" err="1" smtClean="0"/>
              <a:t>seule</a:t>
            </a:r>
            <a:r>
              <a:rPr lang="en-US" sz="2000" dirty="0" smtClean="0"/>
              <a:t> et meme instance par 			</a:t>
            </a:r>
            <a:r>
              <a:rPr lang="en-US" sz="2000" dirty="0" err="1" smtClean="0"/>
              <a:t>requête</a:t>
            </a:r>
            <a:r>
              <a:rPr lang="en-US" sz="2000" dirty="0" smtClean="0"/>
              <a:t> HTTP (</a:t>
            </a:r>
            <a:r>
              <a:rPr lang="en-US" sz="2000" dirty="0" err="1" smtClean="0"/>
              <a:t>dans</a:t>
            </a:r>
            <a:r>
              <a:rPr lang="en-US" sz="2000" dirty="0" smtClean="0"/>
              <a:t> le </a:t>
            </a:r>
            <a:r>
              <a:rPr lang="en-US" sz="2000" dirty="0" err="1" smtClean="0"/>
              <a:t>contexte</a:t>
            </a:r>
            <a:r>
              <a:rPr lang="en-US" sz="2000" dirty="0" smtClean="0"/>
              <a:t> Web)</a:t>
            </a:r>
          </a:p>
          <a:p>
            <a:pPr fontAlgn="base">
              <a:buFont typeface="Wingdings" pitchFamily="2" charset="2"/>
              <a:buChar char="Ø"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session</a:t>
            </a:r>
            <a:r>
              <a:rPr lang="en-US" sz="2000" dirty="0" smtClean="0"/>
              <a:t> : 		</a:t>
            </a:r>
            <a:r>
              <a:rPr lang="en-US" sz="2000" dirty="0" err="1" smtClean="0"/>
              <a:t>retourne</a:t>
            </a:r>
            <a:r>
              <a:rPr lang="en-US" sz="2000" dirty="0" smtClean="0"/>
              <a:t> </a:t>
            </a:r>
            <a:r>
              <a:rPr lang="en-US" sz="2000" dirty="0" err="1" smtClean="0"/>
              <a:t>une</a:t>
            </a:r>
            <a:r>
              <a:rPr lang="en-US" sz="2000" dirty="0" smtClean="0"/>
              <a:t> </a:t>
            </a:r>
            <a:r>
              <a:rPr lang="en-US" sz="2000" dirty="0" err="1" smtClean="0"/>
              <a:t>seule</a:t>
            </a:r>
            <a:r>
              <a:rPr lang="en-US" sz="2000" dirty="0" smtClean="0"/>
              <a:t> et meme instance par 			session HTTP (</a:t>
            </a:r>
            <a:r>
              <a:rPr lang="en-US" sz="2000" dirty="0" err="1" smtClean="0"/>
              <a:t>dans</a:t>
            </a:r>
            <a:r>
              <a:rPr lang="en-US" sz="2000" dirty="0" smtClean="0"/>
              <a:t> le </a:t>
            </a:r>
            <a:r>
              <a:rPr lang="en-US" sz="2000" dirty="0" err="1" smtClean="0"/>
              <a:t>contexte</a:t>
            </a:r>
            <a:r>
              <a:rPr lang="en-US" sz="2000" dirty="0" smtClean="0"/>
              <a:t> Web)</a:t>
            </a:r>
          </a:p>
          <a:p>
            <a:pPr fontAlgn="base">
              <a:buFont typeface="Wingdings" pitchFamily="2" charset="2"/>
              <a:buChar char="Ø"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globalSession</a:t>
            </a:r>
            <a:r>
              <a:rPr lang="en-US" sz="2000" dirty="0" smtClean="0"/>
              <a:t> : </a:t>
            </a:r>
            <a:r>
              <a:rPr lang="en-US" sz="2000" dirty="0" err="1" smtClean="0"/>
              <a:t>retourne</a:t>
            </a:r>
            <a:r>
              <a:rPr lang="en-US" sz="2000" dirty="0" smtClean="0"/>
              <a:t> </a:t>
            </a:r>
            <a:r>
              <a:rPr lang="en-US" sz="2000" dirty="0" err="1" smtClean="0"/>
              <a:t>une</a:t>
            </a:r>
            <a:r>
              <a:rPr lang="en-US" sz="2000" dirty="0" smtClean="0"/>
              <a:t> </a:t>
            </a:r>
            <a:r>
              <a:rPr lang="en-US" sz="2000" dirty="0" err="1" smtClean="0"/>
              <a:t>seule</a:t>
            </a:r>
            <a:r>
              <a:rPr lang="en-US" sz="2000" dirty="0" smtClean="0"/>
              <a:t> et meme instance par 			session HTTP “global” (inter-</a:t>
            </a:r>
            <a:r>
              <a:rPr lang="en-US" sz="2000" dirty="0" err="1" smtClean="0"/>
              <a:t>contextes</a:t>
            </a:r>
            <a:r>
              <a:rPr lang="en-US" sz="2000" dirty="0" smtClean="0"/>
              <a:t>)</a:t>
            </a:r>
          </a:p>
          <a:p>
            <a:pPr marL="12700">
              <a:lnSpc>
                <a:spcPct val="100000"/>
              </a:lnSpc>
            </a:pPr>
            <a:endParaRPr sz="2000" dirty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286000" y="50152"/>
            <a:ext cx="671195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3445">
              <a:lnSpc>
                <a:spcPct val="100000"/>
              </a:lnSpc>
            </a:pPr>
            <a:r>
              <a:rPr sz="2400" dirty="0"/>
              <a:t>SPRING CORE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TP 2 : Gestion des scopes</a:t>
            </a:r>
            <a:endParaRPr lang="fr-FR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3445">
              <a:lnSpc>
                <a:spcPct val="100000"/>
              </a:lnSpc>
            </a:pPr>
            <a:r>
              <a:rPr spc="-150" dirty="0"/>
              <a:t>SPR</a:t>
            </a:r>
            <a:r>
              <a:rPr spc="35" dirty="0"/>
              <a:t>I</a:t>
            </a:r>
            <a:r>
              <a:rPr dirty="0"/>
              <a:t>NG</a:t>
            </a:r>
            <a:r>
              <a:rPr spc="15" dirty="0"/>
              <a:t> </a:t>
            </a:r>
            <a:r>
              <a:rPr spc="-25" dirty="0"/>
              <a:t>CORE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123" y="972275"/>
            <a:ext cx="7836678" cy="3967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Font typeface="Wingdings" pitchFamily="2" charset="2"/>
              <a:buChar char="q"/>
            </a:pPr>
            <a:r>
              <a:rPr lang="fr-FR"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4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Créer</a:t>
            </a:r>
            <a:r>
              <a:rPr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des beans en invoquant une </a:t>
            </a:r>
            <a:r>
              <a:rPr sz="2400" b="1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méthode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4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sta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4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que</a:t>
            </a:r>
            <a:r>
              <a:rPr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de </a:t>
            </a:r>
            <a:r>
              <a:rPr sz="24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fabrique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(</a:t>
            </a:r>
            <a:r>
              <a:rPr lang="fr-FR" sz="2400" b="1" dirty="0" err="1" smtClean="0">
                <a:solidFill>
                  <a:srgbClr val="FF0000"/>
                </a:solidFill>
                <a:latin typeface="+mj-lt"/>
                <a:cs typeface="Calibri"/>
              </a:rPr>
              <a:t>BeanFactory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)</a:t>
            </a:r>
            <a:endParaRPr sz="2000" dirty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800" dirty="0">
              <a:latin typeface="+mj-lt"/>
              <a:cs typeface="Times New Roman"/>
            </a:endParaRPr>
          </a:p>
          <a:p>
            <a:pPr marL="291465" marR="5080" indent="-279400">
              <a:lnSpc>
                <a:spcPct val="100800"/>
              </a:lnSpc>
              <a:buFont typeface="Wingdings" pitchFamily="2" charset="2"/>
              <a:buChar char="Ø"/>
              <a:tabLst>
                <a:tab pos="299720" algn="l"/>
              </a:tabLst>
            </a:pPr>
            <a:r>
              <a:rPr sz="2000" dirty="0" smtClean="0">
                <a:latin typeface="+mj-lt"/>
                <a:cs typeface="Calibri"/>
              </a:rPr>
              <a:t>Spring </a:t>
            </a:r>
            <a:r>
              <a:rPr sz="2000" dirty="0">
                <a:latin typeface="+mj-lt"/>
                <a:cs typeface="Calibri"/>
              </a:rPr>
              <a:t>est capable de créer un bean en invoquant la </a:t>
            </a:r>
            <a:r>
              <a:rPr sz="2000" dirty="0" err="1">
                <a:latin typeface="+mj-lt"/>
                <a:cs typeface="Calibri"/>
              </a:rPr>
              <a:t>méthode</a:t>
            </a:r>
            <a:r>
              <a:rPr sz="2000" dirty="0">
                <a:latin typeface="+mj-lt"/>
                <a:cs typeface="Calibri"/>
              </a:rPr>
              <a:t> </a:t>
            </a:r>
            <a:r>
              <a:rPr sz="2000" dirty="0" err="1" smtClean="0">
                <a:latin typeface="+mj-lt"/>
                <a:cs typeface="Calibri"/>
              </a:rPr>
              <a:t>sta</a:t>
            </a:r>
            <a:r>
              <a:rPr lang="fr-FR" sz="2000" dirty="0" smtClean="0">
                <a:latin typeface="+mj-lt"/>
                <a:cs typeface="Calibri"/>
              </a:rPr>
              <a:t>ti</a:t>
            </a:r>
            <a:r>
              <a:rPr sz="2000" dirty="0" err="1" smtClean="0">
                <a:latin typeface="+mj-lt"/>
                <a:cs typeface="Calibri"/>
              </a:rPr>
              <a:t>que</a:t>
            </a:r>
            <a:r>
              <a:rPr sz="2000" dirty="0" smtClean="0">
                <a:latin typeface="+mj-lt"/>
                <a:cs typeface="Calibri"/>
              </a:rPr>
              <a:t> </a:t>
            </a:r>
            <a:r>
              <a:rPr sz="2000" dirty="0">
                <a:latin typeface="+mj-lt"/>
                <a:cs typeface="Calibri"/>
              </a:rPr>
              <a:t>de fabrique précisée </a:t>
            </a:r>
            <a:r>
              <a:rPr sz="2000" dirty="0" err="1">
                <a:latin typeface="+mj-lt"/>
                <a:cs typeface="Calibri"/>
              </a:rPr>
              <a:t>dans</a:t>
            </a:r>
            <a:r>
              <a:rPr sz="2000" dirty="0">
                <a:latin typeface="+mj-lt"/>
                <a:cs typeface="Calibri"/>
              </a:rPr>
              <a:t> </a:t>
            </a:r>
            <a:r>
              <a:rPr sz="2000" dirty="0" err="1" smtClean="0">
                <a:latin typeface="+mj-lt"/>
                <a:cs typeface="Calibri"/>
              </a:rPr>
              <a:t>l</a:t>
            </a:r>
            <a:r>
              <a:rPr sz="2000" dirty="0" err="1" smtClean="0">
                <a:latin typeface="+mj-lt"/>
                <a:cs typeface="MS PGothic"/>
              </a:rPr>
              <a:t>’</a:t>
            </a:r>
            <a:r>
              <a:rPr sz="2000" dirty="0" err="1" smtClean="0">
                <a:latin typeface="+mj-lt"/>
                <a:cs typeface="Calibri"/>
              </a:rPr>
              <a:t>a</a:t>
            </a:r>
            <a:r>
              <a:rPr lang="fr-FR" sz="2000" dirty="0" smtClean="0">
                <a:latin typeface="+mj-lt"/>
                <a:cs typeface="Calibri"/>
              </a:rPr>
              <a:t>tt</a:t>
            </a:r>
            <a:r>
              <a:rPr sz="2000" dirty="0" err="1" smtClean="0">
                <a:latin typeface="+mj-lt"/>
                <a:cs typeface="Calibri"/>
              </a:rPr>
              <a:t>ribut</a:t>
            </a:r>
            <a:r>
              <a:rPr sz="2000" dirty="0" smtClean="0">
                <a:latin typeface="+mj-lt"/>
                <a:cs typeface="Calibri"/>
              </a:rPr>
              <a:t> </a:t>
            </a:r>
            <a:r>
              <a:rPr sz="2000" b="1" dirty="0" smtClean="0">
                <a:latin typeface="Courier New" pitchFamily="49" charset="0"/>
                <a:cs typeface="Courier New" pitchFamily="49" charset="0"/>
              </a:rPr>
              <a:t>factory-method</a:t>
            </a:r>
            <a:r>
              <a:rPr sz="20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 marL="291465" marR="5080" indent="-279400">
              <a:lnSpc>
                <a:spcPct val="100800"/>
              </a:lnSpc>
              <a:buFont typeface="Wingdings" pitchFamily="2" charset="2"/>
              <a:buChar char="Ø"/>
              <a:tabLst>
                <a:tab pos="299720" algn="l"/>
              </a:tabLst>
            </a:pPr>
            <a:endParaRPr lang="fr-FR" sz="2000" dirty="0" smtClean="0">
              <a:latin typeface="+mj-lt"/>
              <a:cs typeface="Calibri"/>
            </a:endParaRPr>
          </a:p>
          <a:p>
            <a:pPr marL="291465" marR="5080" indent="-279400">
              <a:lnSpc>
                <a:spcPct val="100800"/>
              </a:lnSpc>
              <a:buFont typeface="Wingdings" pitchFamily="2" charset="2"/>
              <a:buChar char="Ø"/>
              <a:tabLst>
                <a:tab pos="299720" algn="l"/>
              </a:tabLst>
            </a:pPr>
            <a:r>
              <a:rPr sz="2000" dirty="0" smtClean="0">
                <a:latin typeface="+mj-lt"/>
                <a:cs typeface="Calibri"/>
              </a:rPr>
              <a:t>Nous </a:t>
            </a:r>
            <a:r>
              <a:rPr sz="2000" dirty="0">
                <a:latin typeface="+mj-lt"/>
                <a:cs typeface="Calibri"/>
              </a:rPr>
              <a:t>pouvons par exemple encapsuler la procédure de </a:t>
            </a:r>
            <a:r>
              <a:rPr sz="2000" dirty="0" err="1" smtClean="0">
                <a:latin typeface="+mj-lt"/>
                <a:cs typeface="Calibri"/>
              </a:rPr>
              <a:t>créa</a:t>
            </a:r>
            <a:r>
              <a:rPr lang="fr-FR" sz="2000" dirty="0" smtClean="0">
                <a:latin typeface="+mj-lt"/>
                <a:cs typeface="Calibri"/>
              </a:rPr>
              <a:t>ti</a:t>
            </a:r>
            <a:r>
              <a:rPr sz="2000" dirty="0" smtClean="0">
                <a:latin typeface="+mj-lt"/>
                <a:cs typeface="Calibri"/>
              </a:rPr>
              <a:t>on </a:t>
            </a:r>
            <a:r>
              <a:rPr sz="2000" dirty="0">
                <a:latin typeface="+mj-lt"/>
                <a:cs typeface="Calibri"/>
              </a:rPr>
              <a:t>d</a:t>
            </a:r>
            <a:r>
              <a:rPr sz="2000" dirty="0">
                <a:latin typeface="+mj-lt"/>
                <a:cs typeface="MS PGothic"/>
              </a:rPr>
              <a:t>’</a:t>
            </a:r>
            <a:r>
              <a:rPr sz="2000" dirty="0">
                <a:latin typeface="+mj-lt"/>
                <a:cs typeface="Calibri"/>
              </a:rPr>
              <a:t>un objet dans </a:t>
            </a:r>
            <a:r>
              <a:rPr sz="2000" dirty="0" err="1">
                <a:latin typeface="+mj-lt"/>
                <a:cs typeface="Calibri"/>
              </a:rPr>
              <a:t>une</a:t>
            </a:r>
            <a:r>
              <a:rPr sz="2000" dirty="0">
                <a:latin typeface="+mj-lt"/>
                <a:cs typeface="Calibri"/>
              </a:rPr>
              <a:t> </a:t>
            </a:r>
            <a:r>
              <a:rPr sz="2000" dirty="0" smtClean="0">
                <a:latin typeface="+mj-lt"/>
                <a:cs typeface="Calibri"/>
              </a:rPr>
              <a:t>m</a:t>
            </a:r>
            <a:r>
              <a:rPr lang="fr-FR" sz="2000" dirty="0" smtClean="0">
                <a:latin typeface="+mj-lt"/>
                <a:cs typeface="Calibri"/>
              </a:rPr>
              <a:t>é</a:t>
            </a:r>
            <a:r>
              <a:rPr sz="2000" dirty="0" err="1" smtClean="0">
                <a:latin typeface="+mj-lt"/>
                <a:cs typeface="Calibri"/>
              </a:rPr>
              <a:t>thode</a:t>
            </a:r>
            <a:r>
              <a:rPr sz="2000" dirty="0" smtClean="0">
                <a:latin typeface="+mj-lt"/>
                <a:cs typeface="Calibri"/>
              </a:rPr>
              <a:t> </a:t>
            </a:r>
            <a:r>
              <a:rPr sz="2000" dirty="0" err="1" smtClean="0">
                <a:latin typeface="+mj-lt"/>
                <a:cs typeface="Calibri"/>
              </a:rPr>
              <a:t>sta</a:t>
            </a:r>
            <a:r>
              <a:rPr lang="fr-FR" sz="2000" dirty="0" smtClean="0">
                <a:latin typeface="+mj-lt"/>
                <a:cs typeface="Calibri"/>
              </a:rPr>
              <a:t>ti</a:t>
            </a:r>
            <a:r>
              <a:rPr sz="2000" dirty="0" err="1" smtClean="0">
                <a:latin typeface="+mj-lt"/>
                <a:cs typeface="Calibri"/>
              </a:rPr>
              <a:t>que</a:t>
            </a:r>
            <a:r>
              <a:rPr sz="2000" dirty="0" smtClean="0">
                <a:latin typeface="+mj-lt"/>
                <a:cs typeface="Calibri"/>
              </a:rPr>
              <a:t> </a:t>
            </a:r>
            <a:r>
              <a:rPr sz="2000" b="1" dirty="0">
                <a:latin typeface="Courier New" pitchFamily="49" charset="0"/>
                <a:cs typeface="Courier New" pitchFamily="49" charset="0"/>
              </a:rPr>
              <a:t>createProduct</a:t>
            </a:r>
            <a:r>
              <a:rPr sz="2000" b="1" dirty="0">
                <a:latin typeface="+mj-lt"/>
                <a:cs typeface="Calibri"/>
              </a:rPr>
              <a:t> </a:t>
            </a:r>
            <a:r>
              <a:rPr sz="2000" dirty="0">
                <a:latin typeface="+mj-lt"/>
                <a:cs typeface="Calibri"/>
              </a:rPr>
              <a:t>d</a:t>
            </a:r>
            <a:r>
              <a:rPr sz="2000" dirty="0">
                <a:latin typeface="+mj-lt"/>
                <a:cs typeface="MS PGothic"/>
              </a:rPr>
              <a:t>’</a:t>
            </a:r>
            <a:r>
              <a:rPr sz="2000" dirty="0">
                <a:latin typeface="+mj-lt"/>
                <a:cs typeface="Calibri"/>
              </a:rPr>
              <a:t>un autre objet </a:t>
            </a:r>
            <a:r>
              <a:rPr sz="2000" b="1" dirty="0" err="1" smtClean="0">
                <a:latin typeface="+mj-lt"/>
                <a:cs typeface="Calibri"/>
              </a:rPr>
              <a:t>fabrique</a:t>
            </a:r>
            <a:r>
              <a:rPr sz="2000" dirty="0" smtClean="0">
                <a:latin typeface="+mj-lt"/>
                <a:cs typeface="Calibri"/>
              </a:rPr>
              <a:t>.</a:t>
            </a:r>
            <a:endParaRPr lang="fr-FR" sz="2000" dirty="0" smtClean="0">
              <a:latin typeface="+mj-lt"/>
              <a:cs typeface="Calibri"/>
            </a:endParaRPr>
          </a:p>
          <a:p>
            <a:pPr marL="291465" marR="5080" indent="-279400">
              <a:lnSpc>
                <a:spcPct val="100800"/>
              </a:lnSpc>
              <a:buFont typeface="Wingdings" pitchFamily="2" charset="2"/>
              <a:buChar char="Ø"/>
              <a:tabLst>
                <a:tab pos="299720" algn="l"/>
              </a:tabLst>
            </a:pPr>
            <a:endParaRPr lang="fr-FR" sz="2000" dirty="0" smtClean="0">
              <a:latin typeface="+mj-lt"/>
              <a:cs typeface="Calibri"/>
            </a:endParaRPr>
          </a:p>
          <a:p>
            <a:pPr marL="291465" marR="5080" indent="-279400">
              <a:lnSpc>
                <a:spcPct val="100800"/>
              </a:lnSpc>
              <a:buFont typeface="Wingdings" pitchFamily="2" charset="2"/>
              <a:buChar char="Ø"/>
              <a:tabLst>
                <a:tab pos="299720" algn="l"/>
              </a:tabLst>
            </a:pPr>
            <a:r>
              <a:rPr sz="2000" dirty="0" smtClean="0">
                <a:latin typeface="+mj-lt"/>
                <a:cs typeface="Calibri"/>
              </a:rPr>
              <a:t>Le </a:t>
            </a:r>
            <a:r>
              <a:rPr sz="2000" dirty="0">
                <a:latin typeface="+mj-lt"/>
                <a:cs typeface="Calibri"/>
              </a:rPr>
              <a:t>client qui demande un objet appelle </a:t>
            </a:r>
            <a:r>
              <a:rPr sz="2000" dirty="0" err="1">
                <a:latin typeface="+mj-lt"/>
                <a:cs typeface="Calibri"/>
              </a:rPr>
              <a:t>simplement</a:t>
            </a:r>
            <a:r>
              <a:rPr sz="2000" dirty="0">
                <a:latin typeface="+mj-lt"/>
                <a:cs typeface="Calibri"/>
              </a:rPr>
              <a:t> </a:t>
            </a:r>
            <a:r>
              <a:rPr sz="2000" dirty="0" err="1" smtClean="0">
                <a:latin typeface="+mj-lt"/>
                <a:cs typeface="Calibri"/>
              </a:rPr>
              <a:t>ce</a:t>
            </a:r>
            <a:r>
              <a:rPr lang="fr-FR" sz="2000" dirty="0" smtClean="0">
                <a:latin typeface="+mj-lt"/>
                <a:cs typeface="Calibri"/>
              </a:rPr>
              <a:t>tt</a:t>
            </a:r>
            <a:r>
              <a:rPr sz="2000" dirty="0" smtClean="0">
                <a:latin typeface="+mj-lt"/>
                <a:cs typeface="Calibri"/>
              </a:rPr>
              <a:t>e </a:t>
            </a:r>
            <a:r>
              <a:rPr sz="2000" dirty="0">
                <a:latin typeface="+mj-lt"/>
                <a:cs typeface="Calibri"/>
              </a:rPr>
              <a:t>méthode sans avoir besoin de connaître les détails de la </a:t>
            </a:r>
            <a:r>
              <a:rPr sz="2000" dirty="0" err="1" smtClean="0">
                <a:latin typeface="+mj-lt"/>
                <a:cs typeface="Calibri"/>
              </a:rPr>
              <a:t>créa</a:t>
            </a:r>
            <a:r>
              <a:rPr lang="fr-FR" sz="2000" dirty="0" smtClean="0">
                <a:latin typeface="+mj-lt"/>
                <a:cs typeface="Calibri"/>
              </a:rPr>
              <a:t>ti</a:t>
            </a:r>
            <a:r>
              <a:rPr sz="2000" dirty="0" smtClean="0">
                <a:latin typeface="+mj-lt"/>
                <a:cs typeface="Calibri"/>
              </a:rPr>
              <a:t>on</a:t>
            </a:r>
            <a:r>
              <a:rPr sz="2000" dirty="0">
                <a:latin typeface="+mj-lt"/>
                <a:cs typeface="Calibri"/>
              </a:rPr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3445">
              <a:lnSpc>
                <a:spcPct val="100000"/>
              </a:lnSpc>
            </a:pPr>
            <a:r>
              <a:rPr spc="-150" dirty="0"/>
              <a:t>SPR</a:t>
            </a:r>
            <a:r>
              <a:rPr spc="35" dirty="0"/>
              <a:t>I</a:t>
            </a:r>
            <a:r>
              <a:rPr dirty="0"/>
              <a:t>NG</a:t>
            </a:r>
            <a:r>
              <a:rPr spc="15" dirty="0"/>
              <a:t> </a:t>
            </a:r>
            <a:r>
              <a:rPr spc="-25" dirty="0"/>
              <a:t>CORE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2622" y="753200"/>
            <a:ext cx="8230378" cy="22185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Exemple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:</a:t>
            </a:r>
          </a:p>
          <a:p>
            <a:pPr marL="12700">
              <a:lnSpc>
                <a:spcPts val="2065"/>
              </a:lnSpc>
              <a:spcBef>
                <a:spcPts val="1450"/>
              </a:spcBef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Nous </a:t>
            </a:r>
            <a:r>
              <a:rPr sz="16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pouvons par exemple écrire la </a:t>
            </a:r>
            <a:r>
              <a:rPr sz="1600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méthode</a:t>
            </a:r>
            <a:r>
              <a:rPr sz="16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16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sta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16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que</a:t>
            </a:r>
            <a:r>
              <a:rPr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16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de </a:t>
            </a:r>
            <a:r>
              <a:rPr sz="16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fabrique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16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createProduct</a:t>
            </a:r>
            <a:r>
              <a:rPr sz="16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sz="16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pour créer un produit à </a:t>
            </a:r>
            <a:r>
              <a:rPr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par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r </a:t>
            </a:r>
            <a:r>
              <a:rPr sz="16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</a:t>
            </a:r>
            <a:r>
              <a:rPr sz="1600" dirty="0">
                <a:solidFill>
                  <a:schemeClr val="accent6">
                    <a:lumMod val="75000"/>
                  </a:schemeClr>
                </a:solidFill>
                <a:latin typeface="+mj-lt"/>
                <a:cs typeface="MS PGothic"/>
              </a:rPr>
              <a:t>’</a:t>
            </a:r>
            <a:r>
              <a:rPr sz="16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un </a:t>
            </a:r>
            <a:r>
              <a:rPr sz="16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iden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16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ﬁant</a:t>
            </a:r>
            <a:r>
              <a:rPr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.</a:t>
            </a:r>
            <a:endParaRPr lang="fr-FR" sz="16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12700">
              <a:lnSpc>
                <a:spcPts val="2065"/>
              </a:lnSpc>
              <a:spcBef>
                <a:spcPts val="1450"/>
              </a:spcBef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En </a:t>
            </a:r>
            <a:r>
              <a:rPr sz="16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fonc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 </a:t>
            </a:r>
            <a:r>
              <a:rPr sz="16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de </a:t>
            </a:r>
            <a:r>
              <a:rPr sz="1600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cet</a:t>
            </a:r>
            <a:r>
              <a:rPr sz="16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16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iden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16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ﬁant</a:t>
            </a:r>
            <a:r>
              <a:rPr sz="16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, la méthode choisit la classe concrète à </a:t>
            </a:r>
            <a:r>
              <a:rPr sz="16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instancier</a:t>
            </a:r>
            <a:r>
              <a:rPr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.</a:t>
            </a:r>
            <a:endParaRPr lang="fr-FR" sz="16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12700">
              <a:lnSpc>
                <a:spcPts val="2065"/>
              </a:lnSpc>
              <a:spcBef>
                <a:spcPts val="1450"/>
              </a:spcBef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Si </a:t>
            </a:r>
            <a:r>
              <a:rPr sz="16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aucun produit ne correspond à </a:t>
            </a:r>
            <a:r>
              <a:rPr sz="16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</a:t>
            </a:r>
            <a:r>
              <a:rPr sz="16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MS PGothic"/>
              </a:rPr>
              <a:t>’</a:t>
            </a:r>
            <a:r>
              <a:rPr sz="16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iden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16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ﬁant</a:t>
            </a:r>
            <a:r>
              <a:rPr sz="16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, elle lance </a:t>
            </a:r>
            <a:r>
              <a:rPr sz="1600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une</a:t>
            </a:r>
            <a:r>
              <a:rPr sz="16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16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excep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</a:t>
            </a:r>
            <a:endParaRPr sz="1600" dirty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2100">
              <a:lnSpc>
                <a:spcPts val="2014"/>
              </a:lnSpc>
            </a:pPr>
            <a:r>
              <a:rPr sz="16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IllegalArgumentExcep</a:t>
            </a:r>
            <a:r>
              <a:rPr lang="fr-FR" sz="16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tion</a:t>
            </a:r>
            <a:endParaRPr sz="1600" dirty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1600" y="3086100"/>
            <a:ext cx="6523036" cy="23431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3445">
              <a:lnSpc>
                <a:spcPct val="100000"/>
              </a:lnSpc>
            </a:pPr>
            <a:r>
              <a:rPr spc="-150" dirty="0"/>
              <a:t>SPR</a:t>
            </a:r>
            <a:r>
              <a:rPr spc="35" dirty="0"/>
              <a:t>I</a:t>
            </a:r>
            <a:r>
              <a:rPr dirty="0"/>
              <a:t>NG</a:t>
            </a:r>
            <a:r>
              <a:rPr spc="15" dirty="0"/>
              <a:t> </a:t>
            </a:r>
            <a:r>
              <a:rPr spc="-25" dirty="0"/>
              <a:t>CORE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1" y="934175"/>
            <a:ext cx="7800198" cy="1893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Exemple: Suite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…</a:t>
            </a:r>
            <a:endParaRPr dirty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1465" marR="5080" indent="-279400">
              <a:lnSpc>
                <a:spcPct val="91900"/>
              </a:lnSpc>
              <a:spcBef>
                <a:spcPts val="1625"/>
              </a:spcBef>
              <a:buFont typeface="Wingdings" pitchFamily="2" charset="2"/>
              <a:buChar char="q"/>
              <a:tabLst>
                <a:tab pos="299720" algn="l"/>
              </a:tabLst>
            </a:pPr>
            <a:r>
              <a:rPr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Pour </a:t>
            </a:r>
            <a:r>
              <a:rPr sz="16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déclarer un bean créé à l</a:t>
            </a:r>
            <a:r>
              <a:rPr sz="1600" dirty="0">
                <a:solidFill>
                  <a:schemeClr val="accent6">
                    <a:lumMod val="75000"/>
                  </a:schemeClr>
                </a:solidFill>
                <a:latin typeface="+mj-lt"/>
                <a:cs typeface="MS PGothic"/>
              </a:rPr>
              <a:t>’</a:t>
            </a:r>
            <a:r>
              <a:rPr sz="16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aide d</a:t>
            </a:r>
            <a:r>
              <a:rPr sz="1600" dirty="0">
                <a:solidFill>
                  <a:schemeClr val="accent6">
                    <a:lumMod val="75000"/>
                  </a:schemeClr>
                </a:solidFill>
                <a:latin typeface="+mj-lt"/>
                <a:cs typeface="MS PGothic"/>
              </a:rPr>
              <a:t>’</a:t>
            </a:r>
            <a:r>
              <a:rPr sz="16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une </a:t>
            </a:r>
            <a:r>
              <a:rPr sz="1600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méthode</a:t>
            </a:r>
            <a:r>
              <a:rPr sz="16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16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sta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16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que</a:t>
            </a:r>
            <a:r>
              <a:rPr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16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de fabrique, nous indiquons la classe qui </a:t>
            </a:r>
            <a:r>
              <a:rPr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con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16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ent</a:t>
            </a:r>
            <a:r>
              <a:rPr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16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la méthode </a:t>
            </a:r>
            <a:r>
              <a:rPr sz="1600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dans</a:t>
            </a:r>
            <a:r>
              <a:rPr sz="16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16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</a:t>
            </a:r>
            <a:r>
              <a:rPr sz="16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MS PGothic"/>
              </a:rPr>
              <a:t>’</a:t>
            </a:r>
            <a:r>
              <a:rPr sz="16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tt</a:t>
            </a:r>
            <a:r>
              <a:rPr sz="16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ribut</a:t>
            </a:r>
            <a:r>
              <a:rPr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sz="16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16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et le nom de la méthode </a:t>
            </a:r>
            <a:r>
              <a:rPr sz="1600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dans</a:t>
            </a:r>
            <a:r>
              <a:rPr sz="16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16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</a:t>
            </a:r>
            <a:r>
              <a:rPr sz="16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MS PGothic"/>
              </a:rPr>
              <a:t>’</a:t>
            </a:r>
            <a:r>
              <a:rPr sz="16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tt</a:t>
            </a:r>
            <a:r>
              <a:rPr sz="16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ribut</a:t>
            </a:r>
            <a:r>
              <a:rPr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factory-method.</a:t>
            </a:r>
            <a:endParaRPr lang="fr-FR" sz="1600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291465" marR="5080" indent="-279400">
              <a:lnSpc>
                <a:spcPct val="91900"/>
              </a:lnSpc>
              <a:spcBef>
                <a:spcPts val="1625"/>
              </a:spcBef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</a:t>
            </a:r>
            <a:r>
              <a:rPr sz="16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es</a:t>
            </a:r>
            <a:r>
              <a:rPr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16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arguments de la méthode sont passés en </a:t>
            </a:r>
            <a:r>
              <a:rPr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u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16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lisant</a:t>
            </a:r>
            <a:r>
              <a:rPr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16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des éléments</a:t>
            </a:r>
          </a:p>
          <a:p>
            <a:pPr marL="291465">
              <a:lnSpc>
                <a:spcPts val="2065"/>
              </a:lnSpc>
            </a:pPr>
            <a:r>
              <a:rPr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constructor-</a:t>
            </a:r>
            <a:r>
              <a:rPr sz="16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&gt;.</a:t>
            </a:r>
            <a:endParaRPr sz="1600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4457700"/>
            <a:ext cx="7405370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465" marR="5080" indent="-279400">
              <a:lnSpc>
                <a:spcPts val="1970"/>
              </a:lnSpc>
              <a:buFont typeface="Wingdings" pitchFamily="2" charset="2"/>
              <a:buChar char="q"/>
              <a:tabLst>
                <a:tab pos="299720" algn="l"/>
              </a:tabLst>
            </a:pPr>
            <a:r>
              <a:rPr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Si la </a:t>
            </a:r>
            <a:r>
              <a:rPr sz="16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méthode</a:t>
            </a:r>
            <a:r>
              <a:rPr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de </a:t>
            </a:r>
            <a:r>
              <a:rPr sz="16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fabrique</a:t>
            </a:r>
            <a:r>
              <a:rPr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lance </a:t>
            </a:r>
            <a:r>
              <a:rPr sz="16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une</a:t>
            </a:r>
            <a:r>
              <a:rPr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16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excep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on, Spring </a:t>
            </a:r>
            <a:r>
              <a:rPr sz="16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</a:t>
            </a:r>
            <a:r>
              <a:rPr sz="16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MS PGothic"/>
              </a:rPr>
              <a:t>’</a:t>
            </a:r>
            <a:r>
              <a:rPr sz="16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enveloppe</a:t>
            </a:r>
            <a:r>
              <a:rPr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16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dans</a:t>
            </a:r>
            <a:r>
              <a:rPr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16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une</a:t>
            </a:r>
            <a:r>
              <a:rPr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16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excep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 </a:t>
            </a:r>
            <a:r>
              <a:rPr sz="16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BeanCrea</a:t>
            </a:r>
            <a:r>
              <a:rPr lang="fr-FR"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ti</a:t>
            </a:r>
            <a:r>
              <a:rPr sz="16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onExcep</a:t>
            </a:r>
            <a:r>
              <a:rPr lang="fr-FR"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ti</a:t>
            </a:r>
            <a:r>
              <a:rPr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on</a:t>
            </a:r>
            <a:r>
              <a:rPr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.</a:t>
            </a:r>
            <a:endParaRPr sz="1600" dirty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2999" y="2917825"/>
            <a:ext cx="7072311" cy="12493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TP 3 : Création d’une </a:t>
            </a:r>
            <a:r>
              <a:rPr lang="fr-FR" dirty="0" err="1" smtClean="0"/>
              <a:t>BeanFactory</a:t>
            </a:r>
            <a:endParaRPr lang="fr-FR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3445">
              <a:lnSpc>
                <a:spcPct val="100000"/>
              </a:lnSpc>
            </a:pPr>
            <a:r>
              <a:rPr spc="-150" dirty="0"/>
              <a:t>SPR</a:t>
            </a:r>
            <a:r>
              <a:rPr spc="35" dirty="0"/>
              <a:t>I</a:t>
            </a:r>
            <a:r>
              <a:rPr dirty="0"/>
              <a:t>NG</a:t>
            </a:r>
            <a:r>
              <a:rPr spc="15" dirty="0"/>
              <a:t> </a:t>
            </a:r>
            <a:r>
              <a:rPr spc="-25" dirty="0"/>
              <a:t>CORE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800100"/>
            <a:ext cx="7586980" cy="39934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0000"/>
                </a:solidFill>
                <a:latin typeface="+mj-lt"/>
                <a:cs typeface="Calibri"/>
              </a:rPr>
              <a:t>Cycle de vie d</a:t>
            </a:r>
            <a:r>
              <a:rPr sz="2400" b="1" dirty="0">
                <a:solidFill>
                  <a:srgbClr val="FF0000"/>
                </a:solidFill>
                <a:latin typeface="+mj-lt"/>
                <a:cs typeface="MS PGothic"/>
              </a:rPr>
              <a:t>’</a:t>
            </a:r>
            <a:r>
              <a:rPr sz="2400" b="1" dirty="0">
                <a:solidFill>
                  <a:srgbClr val="FF0000"/>
                </a:solidFill>
                <a:latin typeface="+mj-lt"/>
                <a:cs typeface="Calibri"/>
              </a:rPr>
              <a:t>un bean</a:t>
            </a:r>
            <a:endParaRPr sz="2400" dirty="0">
              <a:solidFill>
                <a:srgbClr val="FF0000"/>
              </a:solidFill>
              <a:latin typeface="+mj-lt"/>
              <a:cs typeface="Calibri"/>
            </a:endParaRPr>
          </a:p>
          <a:p>
            <a:pPr marL="292100" marR="450215" indent="-279400">
              <a:lnSpc>
                <a:spcPts val="1870"/>
              </a:lnSpc>
              <a:tabLst>
                <a:tab pos="299720" algn="l"/>
              </a:tabLst>
            </a:pPr>
            <a:endParaRPr lang="fr-FR" sz="2800" dirty="0" smtClean="0">
              <a:solidFill>
                <a:schemeClr val="accent6">
                  <a:lumMod val="75000"/>
                </a:schemeClr>
              </a:solidFill>
              <a:latin typeface="+mj-lt"/>
              <a:cs typeface="Times New Roman"/>
            </a:endParaRPr>
          </a:p>
          <a:p>
            <a:pPr marL="292100" marR="450215" indent="-279400">
              <a:lnSpc>
                <a:spcPts val="1870"/>
              </a:lnSpc>
              <a:buFont typeface="Wingdings" pitchFamily="2" charset="2"/>
              <a:buChar char="q"/>
              <a:tabLst>
                <a:tab pos="299720" algn="l"/>
              </a:tabLst>
            </a:pPr>
            <a:r>
              <a:rPr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Outre</a:t>
            </a:r>
            <a:r>
              <a:rPr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+mj-lt"/>
                <a:cs typeface="MS PGothic"/>
              </a:rPr>
              <a:t>’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enregistrement des beans, le conteneur Spring IoC </a:t>
            </a:r>
            <a:r>
              <a:rPr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est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également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responsable</a:t>
            </a:r>
            <a:r>
              <a:rPr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de la </a:t>
            </a:r>
            <a:r>
              <a:rPr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ges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 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de leur cycle de </a:t>
            </a:r>
            <a:r>
              <a:rPr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vie.</a:t>
            </a:r>
            <a:endParaRPr lang="fr-FR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2100" marR="450215" indent="-279400">
              <a:lnSpc>
                <a:spcPts val="1870"/>
              </a:lnSpc>
              <a:buFont typeface="Wingdings" pitchFamily="2" charset="2"/>
              <a:buChar char="q"/>
              <a:tabLst>
                <a:tab pos="299720" algn="l"/>
              </a:tabLst>
            </a:pPr>
            <a:endParaRPr lang="fr-FR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2100" marR="450215" indent="-279400">
              <a:lnSpc>
                <a:spcPts val="1870"/>
              </a:lnSpc>
              <a:buFont typeface="Wingdings" pitchFamily="2" charset="2"/>
              <a:buChar char="q"/>
              <a:tabLst>
                <a:tab pos="299720" algn="l"/>
              </a:tabLst>
            </a:pPr>
            <a:r>
              <a:rPr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Voici</a:t>
            </a:r>
            <a:r>
              <a:rPr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les étapes du cycle de vie d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+mj-lt"/>
                <a:cs typeface="MS PGothic"/>
              </a:rPr>
              <a:t>’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un bean tel qu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+mj-lt"/>
                <a:cs typeface="MS PGothic"/>
              </a:rPr>
              <a:t>’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établi par le conteneur Spring </a:t>
            </a:r>
            <a:r>
              <a:rPr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IoC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:</a:t>
            </a:r>
          </a:p>
          <a:p>
            <a:pPr marL="292100" marR="450215" indent="-279400">
              <a:lnSpc>
                <a:spcPts val="1870"/>
              </a:lnSpc>
              <a:buFont typeface="Wingdings" pitchFamily="2" charset="2"/>
              <a:buChar char="q"/>
              <a:tabLst>
                <a:tab pos="299720" algn="l"/>
              </a:tabLst>
            </a:pPr>
            <a:endParaRPr sz="1600" dirty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800100" marR="5080" indent="-520700">
              <a:lnSpc>
                <a:spcPts val="1970"/>
              </a:lnSpc>
              <a:spcBef>
                <a:spcPts val="360"/>
              </a:spcBef>
              <a:buFont typeface="Calibri"/>
              <a:buAutoNum type="arabicPeriod"/>
              <a:tabLst>
                <a:tab pos="793750" algn="l"/>
              </a:tabLst>
            </a:pPr>
            <a:r>
              <a:rPr sz="1600" dirty="0">
                <a:latin typeface="+mj-lt"/>
                <a:cs typeface="Calibri"/>
              </a:rPr>
              <a:t>Créer l</a:t>
            </a:r>
            <a:r>
              <a:rPr sz="1600" dirty="0">
                <a:latin typeface="+mj-lt"/>
                <a:cs typeface="MS PGothic"/>
              </a:rPr>
              <a:t>’</a:t>
            </a:r>
            <a:r>
              <a:rPr sz="1600" dirty="0">
                <a:latin typeface="+mj-lt"/>
                <a:cs typeface="Calibri"/>
              </a:rPr>
              <a:t>instance du bean, en invoquant un constructeur ou une méthode de fabrique.</a:t>
            </a:r>
          </a:p>
          <a:p>
            <a:pPr marL="793750" indent="-514350">
              <a:lnSpc>
                <a:spcPct val="100000"/>
              </a:lnSpc>
              <a:spcBef>
                <a:spcPts val="135"/>
              </a:spcBef>
              <a:buFont typeface="Calibri"/>
              <a:buAutoNum type="arabicPeriod"/>
              <a:tabLst>
                <a:tab pos="793750" algn="l"/>
              </a:tabLst>
            </a:pPr>
            <a:r>
              <a:rPr sz="1600" dirty="0">
                <a:latin typeface="+mj-lt"/>
                <a:cs typeface="Calibri"/>
              </a:rPr>
              <a:t>Aﬀecter des valeurs et des références de beans aux propriétés du bean.</a:t>
            </a:r>
          </a:p>
          <a:p>
            <a:pPr marL="279400">
              <a:lnSpc>
                <a:spcPct val="100000"/>
              </a:lnSpc>
              <a:spcBef>
                <a:spcPts val="240"/>
              </a:spcBef>
              <a:tabLst>
                <a:tab pos="761365" algn="l"/>
              </a:tabLst>
            </a:pPr>
            <a:r>
              <a:rPr sz="1600" b="1" dirty="0">
                <a:latin typeface="+mj-lt"/>
                <a:cs typeface="Calibri"/>
              </a:rPr>
              <a:t>3.	Invoquer les méthodes de rappel pour </a:t>
            </a:r>
            <a:r>
              <a:rPr sz="1600" b="1" dirty="0" err="1" smtClean="0">
                <a:latin typeface="+mj-lt"/>
                <a:cs typeface="Calibri"/>
              </a:rPr>
              <a:t>l</a:t>
            </a:r>
            <a:r>
              <a:rPr sz="1600" b="1" dirty="0" err="1" smtClean="0">
                <a:latin typeface="+mj-lt"/>
                <a:cs typeface="MS PGothic"/>
              </a:rPr>
              <a:t>’</a:t>
            </a:r>
            <a:r>
              <a:rPr sz="1600" b="1" dirty="0" err="1" smtClean="0">
                <a:latin typeface="+mj-lt"/>
                <a:cs typeface="Calibri"/>
              </a:rPr>
              <a:t>ini</a:t>
            </a:r>
            <a:r>
              <a:rPr lang="fr-FR" sz="1600" b="1" dirty="0" smtClean="0">
                <a:latin typeface="+mj-lt"/>
                <a:cs typeface="Calibri"/>
              </a:rPr>
              <a:t>ti</a:t>
            </a:r>
            <a:r>
              <a:rPr sz="1600" b="1" dirty="0" err="1" smtClean="0">
                <a:latin typeface="+mj-lt"/>
                <a:cs typeface="Calibri"/>
              </a:rPr>
              <a:t>alisa</a:t>
            </a:r>
            <a:r>
              <a:rPr lang="fr-FR" sz="1600" b="1" dirty="0" smtClean="0">
                <a:latin typeface="+mj-lt"/>
                <a:cs typeface="Calibri"/>
              </a:rPr>
              <a:t>ti</a:t>
            </a:r>
            <a:r>
              <a:rPr sz="1600" b="1" dirty="0" smtClean="0">
                <a:latin typeface="+mj-lt"/>
                <a:cs typeface="Calibri"/>
              </a:rPr>
              <a:t>on</a:t>
            </a:r>
            <a:r>
              <a:rPr sz="1600" b="1" dirty="0">
                <a:latin typeface="+mj-lt"/>
                <a:cs typeface="Calibri"/>
              </a:rPr>
              <a:t>.</a:t>
            </a:r>
            <a:endParaRPr sz="1600" dirty="0">
              <a:latin typeface="+mj-lt"/>
              <a:cs typeface="Calibri"/>
            </a:endParaRPr>
          </a:p>
          <a:p>
            <a:pPr marL="279400">
              <a:lnSpc>
                <a:spcPct val="100000"/>
              </a:lnSpc>
              <a:spcBef>
                <a:spcPts val="240"/>
              </a:spcBef>
              <a:tabLst>
                <a:tab pos="793115" algn="l"/>
              </a:tabLst>
            </a:pPr>
            <a:r>
              <a:rPr sz="1600" dirty="0">
                <a:latin typeface="+mj-lt"/>
                <a:cs typeface="Calibri"/>
              </a:rPr>
              <a:t>4.	Le bean est prêt à l</a:t>
            </a:r>
            <a:r>
              <a:rPr sz="1600" dirty="0">
                <a:latin typeface="+mj-lt"/>
                <a:cs typeface="MS PGothic"/>
              </a:rPr>
              <a:t>’</a:t>
            </a:r>
            <a:r>
              <a:rPr sz="1600" dirty="0">
                <a:latin typeface="+mj-lt"/>
                <a:cs typeface="Calibri"/>
              </a:rPr>
              <a:t>emploi.</a:t>
            </a:r>
          </a:p>
          <a:p>
            <a:pPr marL="800100" marR="99695" indent="-520700">
              <a:lnSpc>
                <a:spcPts val="1870"/>
              </a:lnSpc>
              <a:spcBef>
                <a:spcPts val="540"/>
              </a:spcBef>
              <a:tabLst>
                <a:tab pos="761365" algn="l"/>
              </a:tabLst>
            </a:pPr>
            <a:r>
              <a:rPr sz="1600" b="1" dirty="0">
                <a:latin typeface="+mj-lt"/>
                <a:cs typeface="Calibri"/>
              </a:rPr>
              <a:t>5.	Lorsque le conteneur est arrêté, invoquer les méthodes de rappel pour la </a:t>
            </a:r>
            <a:r>
              <a:rPr sz="1600" b="1" dirty="0" err="1" smtClean="0">
                <a:latin typeface="+mj-lt"/>
                <a:cs typeface="Calibri"/>
              </a:rPr>
              <a:t>destruc</a:t>
            </a:r>
            <a:r>
              <a:rPr lang="fr-FR" sz="1600" b="1" dirty="0" smtClean="0">
                <a:latin typeface="+mj-lt"/>
                <a:cs typeface="Calibri"/>
              </a:rPr>
              <a:t>ti</a:t>
            </a:r>
            <a:r>
              <a:rPr sz="1600" b="1" dirty="0" smtClean="0">
                <a:latin typeface="+mj-lt"/>
                <a:cs typeface="Calibri"/>
              </a:rPr>
              <a:t>on</a:t>
            </a:r>
            <a:r>
              <a:rPr sz="1600" b="1" dirty="0">
                <a:latin typeface="+mj-lt"/>
                <a:cs typeface="Calibri"/>
              </a:rPr>
              <a:t>.</a:t>
            </a:r>
            <a:endParaRPr sz="1600" dirty="0">
              <a:latin typeface="+mj-lt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838875"/>
            <a:ext cx="8077200" cy="507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465" marR="5080" indent="-279400" algn="l">
              <a:lnSpc>
                <a:spcPts val="1900"/>
              </a:lnSpc>
              <a:spcBef>
                <a:spcPts val="465"/>
              </a:spcBef>
              <a:tabLst>
                <a:tab pos="299720" algn="l"/>
              </a:tabLst>
            </a:pPr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  <a:sym typeface="Wingdings" pitchFamily="2" charset="2"/>
              </a:rPr>
              <a:t> </a:t>
            </a:r>
            <a:r>
              <a:rPr sz="240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Il 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existe trois façons de faire en sorte que Spring </a:t>
            </a:r>
            <a:r>
              <a:rPr sz="2400" dirty="0" err="1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iden</a:t>
            </a:r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ti</a:t>
            </a:r>
            <a:r>
              <a:rPr sz="2400" dirty="0" err="1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ﬁe</a:t>
            </a:r>
            <a:r>
              <a:rPr sz="240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les méthodes de rappel pour </a:t>
            </a:r>
            <a:r>
              <a:rPr sz="2400" dirty="0" err="1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l’ini</a:t>
            </a:r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ti</a:t>
            </a:r>
            <a:r>
              <a:rPr sz="2400" dirty="0" err="1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alisa</a:t>
            </a:r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ti</a:t>
            </a:r>
            <a:r>
              <a:rPr sz="240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et la </a:t>
            </a:r>
            <a:r>
              <a:rPr sz="2400" dirty="0" err="1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destruc</a:t>
            </a:r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ti</a:t>
            </a:r>
            <a:r>
              <a:rPr sz="240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on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1638300"/>
            <a:ext cx="7855584" cy="324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0" marR="148590" indent="-241300">
              <a:lnSpc>
                <a:spcPct val="89500"/>
              </a:lnSpc>
              <a:tabLst>
                <a:tab pos="250825" algn="l"/>
              </a:tabLst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1 - </a:t>
            </a:r>
            <a:r>
              <a:rPr sz="18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Par </a:t>
            </a:r>
            <a:r>
              <a:rPr sz="18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Interface</a:t>
            </a:r>
            <a:r>
              <a:rPr sz="18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18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: </a:t>
            </a:r>
            <a:r>
              <a:rPr sz="18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Ini</a:t>
            </a:r>
            <a:r>
              <a:rPr lang="fr-FR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ti</a:t>
            </a:r>
            <a:r>
              <a:rPr sz="18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alizingBean</a:t>
            </a:r>
            <a:r>
              <a:rPr sz="18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18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et </a:t>
            </a:r>
            <a:r>
              <a:rPr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DisposableBean</a:t>
            </a:r>
            <a:r>
              <a:rPr sz="18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18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du cycle de vie ; les </a:t>
            </a:r>
            <a:r>
              <a:rPr sz="1800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méthodes</a:t>
            </a:r>
            <a:r>
              <a:rPr sz="18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Proper</a:t>
            </a:r>
            <a:r>
              <a:rPr lang="fr-FR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ti</a:t>
            </a:r>
            <a:r>
              <a:rPr sz="18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esSet</a:t>
            </a:r>
            <a:r>
              <a:rPr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sz="18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et </a:t>
            </a:r>
            <a:r>
              <a:rPr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destroy()</a:t>
            </a:r>
            <a:r>
              <a:rPr sz="18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18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de ces interfaces correspondent à </a:t>
            </a:r>
            <a:r>
              <a:rPr sz="18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</a:t>
            </a:r>
            <a:r>
              <a:rPr sz="18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MS PGothic"/>
              </a:rPr>
              <a:t>’</a:t>
            </a:r>
            <a:r>
              <a:rPr sz="18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ini</a:t>
            </a: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18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alisa</a:t>
            </a: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18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 </a:t>
            </a:r>
            <a:r>
              <a:rPr sz="18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et à la </a:t>
            </a:r>
            <a:r>
              <a:rPr sz="18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destruc</a:t>
            </a: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18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on.</a:t>
            </a:r>
            <a:endParaRPr lang="fr-FR" sz="18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54000" marR="148590" indent="-241300">
              <a:lnSpc>
                <a:spcPct val="89500"/>
              </a:lnSpc>
              <a:buFont typeface="Wingdings" pitchFamily="2" charset="2"/>
              <a:buChar char="q"/>
              <a:tabLst>
                <a:tab pos="250825" algn="l"/>
              </a:tabLst>
            </a:pPr>
            <a:endParaRPr lang="fr-FR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54000" marR="148590" indent="-241300">
              <a:lnSpc>
                <a:spcPct val="89500"/>
              </a:lnSpc>
              <a:tabLst>
                <a:tab pos="250825" algn="l"/>
              </a:tabLst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2 – Par </a:t>
            </a:r>
            <a:r>
              <a:rPr lang="fr-FR" sz="18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configuration</a:t>
            </a: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: D</a:t>
            </a:r>
            <a:r>
              <a:rPr sz="18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ans</a:t>
            </a:r>
            <a:r>
              <a:rPr sz="18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18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le ﬁchier de </a:t>
            </a:r>
            <a:r>
              <a:rPr sz="18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conﬁgura</a:t>
            </a: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18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on, </a:t>
            </a:r>
            <a:r>
              <a:rPr sz="18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déﬁnir les </a:t>
            </a:r>
            <a:r>
              <a:rPr sz="18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</a:t>
            </a: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tt</a:t>
            </a:r>
            <a:r>
              <a:rPr sz="18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ributs</a:t>
            </a:r>
            <a:r>
              <a:rPr sz="18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method </a:t>
            </a:r>
            <a:r>
              <a:rPr sz="18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et </a:t>
            </a:r>
            <a:r>
              <a:rPr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destroy-method</a:t>
            </a:r>
            <a:r>
              <a:rPr sz="18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18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dans la </a:t>
            </a:r>
            <a:r>
              <a:rPr sz="18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déclara</a:t>
            </a: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18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 </a:t>
            </a:r>
            <a:r>
              <a:rPr sz="18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du bean pour préciser les noms des méthodes de </a:t>
            </a:r>
            <a:r>
              <a:rPr sz="18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rappel.</a:t>
            </a:r>
            <a:endParaRPr lang="fr-FR" sz="18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54000" marR="148590" indent="-241300">
              <a:lnSpc>
                <a:spcPct val="89500"/>
              </a:lnSpc>
              <a:buFont typeface="Wingdings" pitchFamily="2" charset="2"/>
              <a:buChar char="q"/>
              <a:tabLst>
                <a:tab pos="250825" algn="l"/>
              </a:tabLst>
            </a:pPr>
            <a:endParaRPr lang="fr-FR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54000" marR="148590" indent="-241300">
              <a:lnSpc>
                <a:spcPct val="89500"/>
              </a:lnSpc>
              <a:tabLst>
                <a:tab pos="250825" algn="l"/>
              </a:tabLst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3 – Par </a:t>
            </a:r>
            <a:r>
              <a:rPr lang="fr-FR" sz="18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annotations</a:t>
            </a: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: </a:t>
            </a:r>
            <a:r>
              <a:rPr sz="18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marquer</a:t>
            </a:r>
            <a:r>
              <a:rPr sz="18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18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les méthodes de rappel avec les </a:t>
            </a:r>
            <a:r>
              <a:rPr sz="18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annota</a:t>
            </a: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18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ons</a:t>
            </a:r>
            <a:r>
              <a:rPr sz="18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18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du cycle de vie </a:t>
            </a:r>
            <a:r>
              <a:rPr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@PostConstruct </a:t>
            </a:r>
            <a:r>
              <a:rPr sz="18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et </a:t>
            </a:r>
            <a:r>
              <a:rPr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@PreDestroy</a:t>
            </a:r>
            <a:r>
              <a:rPr sz="18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, il suﬃt d</a:t>
            </a:r>
            <a:r>
              <a:rPr sz="1800" dirty="0">
                <a:solidFill>
                  <a:schemeClr val="accent6">
                    <a:lumMod val="75000"/>
                  </a:schemeClr>
                </a:solidFill>
                <a:latin typeface="+mj-lt"/>
                <a:cs typeface="MS PGothic"/>
              </a:rPr>
              <a:t>’</a:t>
            </a:r>
            <a:r>
              <a:rPr sz="18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enregistrer une instance de </a:t>
            </a:r>
            <a:r>
              <a:rPr sz="18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CommonAnnota</a:t>
            </a:r>
            <a:r>
              <a:rPr lang="fr-FR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ti</a:t>
            </a:r>
            <a:r>
              <a:rPr sz="18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onBeanPostProcessor</a:t>
            </a:r>
            <a:r>
              <a:rPr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sz="18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dans le conteneur IoC pour invoquer ces méthodes de rappel.</a:t>
            </a:r>
          </a:p>
        </p:txBody>
      </p:sp>
      <p:sp>
        <p:nvSpPr>
          <p:cNvPr id="5" name="object 2"/>
          <p:cNvSpPr txBox="1">
            <a:spLocks/>
          </p:cNvSpPr>
          <p:nvPr/>
        </p:nvSpPr>
        <p:spPr bwMode="auto">
          <a:xfrm>
            <a:off x="2286000" y="63500"/>
            <a:ext cx="6711950" cy="342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33445" marR="0" lvl="0" indent="0" algn="r" defTabSz="757238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82217"/>
              </a:buClr>
              <a:buSzTx/>
              <a:buFont typeface="Wingdings 3" pitchFamily="18" charset="2"/>
              <a:buNone/>
              <a:tabLst/>
              <a:defRPr/>
            </a:pPr>
            <a:r>
              <a:rPr kumimoji="0" lang="fr-FR" sz="2200" b="1" i="0" u="none" strike="noStrike" kern="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SPR</a:t>
            </a:r>
            <a:r>
              <a:rPr kumimoji="0" lang="fr-FR" sz="2200" b="1" i="0" u="none" strike="noStrike" kern="0" cap="none" spc="35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0" lang="fr-FR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NG</a:t>
            </a:r>
            <a:r>
              <a:rPr kumimoji="0" lang="fr-FR" sz="2200" b="1" i="0" u="none" strike="noStrike" kern="0" cap="none" spc="15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2200" b="1" i="0" u="none" strike="noStrike" kern="0" cap="none" spc="-25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CORE</a:t>
            </a:r>
            <a:endParaRPr kumimoji="0" lang="fr-FR" sz="2200" b="1" i="0" u="none" strike="noStrike" kern="0" cap="none" spc="-25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735377"/>
            <a:ext cx="6711950" cy="348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>
              <a:lnSpc>
                <a:spcPts val="2855"/>
              </a:lnSpc>
            </a:pPr>
            <a:r>
              <a:rPr sz="2400" dirty="0" err="1" smtClean="0">
                <a:solidFill>
                  <a:srgbClr val="FF0000"/>
                </a:solidFill>
                <a:latin typeface="+mj-lt"/>
                <a:cs typeface="Calibri"/>
              </a:rPr>
              <a:t>Injec</a:t>
            </a:r>
            <a:r>
              <a:rPr lang="fr-FR" sz="2400" dirty="0" smtClean="0">
                <a:solidFill>
                  <a:srgbClr val="FF0000"/>
                </a:solidFill>
                <a:latin typeface="+mj-lt"/>
                <a:cs typeface="Calibri"/>
              </a:rPr>
              <a:t>ti</a:t>
            </a:r>
            <a:r>
              <a:rPr sz="2400" dirty="0" smtClean="0">
                <a:solidFill>
                  <a:srgbClr val="FF0000"/>
                </a:solidFill>
                <a:latin typeface="+mj-lt"/>
                <a:cs typeface="Calibri"/>
              </a:rPr>
              <a:t>on </a:t>
            </a:r>
            <a:r>
              <a:rPr sz="2400" dirty="0" err="1" smtClean="0">
                <a:solidFill>
                  <a:srgbClr val="FF0000"/>
                </a:solidFill>
                <a:latin typeface="+mj-lt"/>
                <a:cs typeface="Calibri"/>
              </a:rPr>
              <a:t>automa</a:t>
            </a:r>
            <a:r>
              <a:rPr lang="fr-FR" sz="2400" dirty="0" smtClean="0">
                <a:solidFill>
                  <a:srgbClr val="FF0000"/>
                </a:solidFill>
                <a:latin typeface="+mj-lt"/>
                <a:cs typeface="Calibri"/>
              </a:rPr>
              <a:t>ti</a:t>
            </a:r>
            <a:r>
              <a:rPr sz="2400" dirty="0" err="1" smtClean="0">
                <a:solidFill>
                  <a:srgbClr val="FF0000"/>
                </a:solidFill>
                <a:latin typeface="+mj-lt"/>
                <a:cs typeface="Calibri"/>
              </a:rPr>
              <a:t>que</a:t>
            </a:r>
            <a:r>
              <a:rPr sz="2400" dirty="0" smtClean="0">
                <a:solidFill>
                  <a:srgbClr val="FF0000"/>
                </a:solidFill>
                <a:latin typeface="+mj-lt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+mj-lt"/>
                <a:cs typeface="Calibri"/>
              </a:rPr>
              <a:t>: « autowiring»</a:t>
            </a:r>
          </a:p>
        </p:txBody>
      </p:sp>
      <p:sp>
        <p:nvSpPr>
          <p:cNvPr id="3" name="object 3"/>
          <p:cNvSpPr/>
          <p:nvPr/>
        </p:nvSpPr>
        <p:spPr>
          <a:xfrm>
            <a:off x="1371600" y="1257300"/>
            <a:ext cx="6361111" cy="39211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/>
          <p:cNvSpPr txBox="1">
            <a:spLocks/>
          </p:cNvSpPr>
          <p:nvPr/>
        </p:nvSpPr>
        <p:spPr bwMode="auto">
          <a:xfrm>
            <a:off x="2286000" y="63500"/>
            <a:ext cx="6711950" cy="342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33445" marR="0" lvl="0" indent="0" algn="r" defTabSz="757238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82217"/>
              </a:buClr>
              <a:buSzTx/>
              <a:buFont typeface="Wingdings 3" pitchFamily="18" charset="2"/>
              <a:buNone/>
              <a:tabLst/>
              <a:defRPr/>
            </a:pPr>
            <a:r>
              <a:rPr kumimoji="0" lang="fr-FR" sz="2200" b="1" i="0" u="none" strike="noStrike" kern="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SPR</a:t>
            </a:r>
            <a:r>
              <a:rPr kumimoji="0" lang="fr-FR" sz="2200" b="1" i="0" u="none" strike="noStrike" kern="0" cap="none" spc="35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0" lang="fr-FR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NG</a:t>
            </a:r>
            <a:r>
              <a:rPr kumimoji="0" lang="fr-FR" sz="2200" b="1" i="0" u="none" strike="noStrike" kern="0" cap="none" spc="15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2200" b="1" i="0" u="none" strike="noStrike" kern="0" cap="none" spc="-25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CORE</a:t>
            </a:r>
            <a:endParaRPr kumimoji="0" lang="fr-FR" sz="2200" b="1" i="0" u="none" strike="noStrike" kern="0" cap="none" spc="-25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447800" y="4686300"/>
            <a:ext cx="30480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triangl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82217"/>
              </a:buClr>
              <a:buSzTx/>
              <a:buFont typeface="Wingdings 3" pitchFamily="18" charset="2"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rgbClr val="A82217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495800" y="4838700"/>
            <a:ext cx="30480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triangl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82217"/>
              </a:buClr>
              <a:buSzTx/>
              <a:buFont typeface="Wingdings 3" pitchFamily="18" charset="2"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rgbClr val="A82217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3445">
              <a:lnSpc>
                <a:spcPct val="100000"/>
              </a:lnSpc>
            </a:pPr>
            <a:r>
              <a:rPr spc="-150" dirty="0"/>
              <a:t>SPR</a:t>
            </a:r>
            <a:r>
              <a:rPr spc="35" dirty="0"/>
              <a:t>I</a:t>
            </a:r>
            <a:r>
              <a:rPr dirty="0"/>
              <a:t>NG</a:t>
            </a:r>
            <a:r>
              <a:rPr spc="15" dirty="0"/>
              <a:t> </a:t>
            </a:r>
            <a:r>
              <a:rPr spc="-25" dirty="0"/>
              <a:t>CORE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257300"/>
            <a:ext cx="7284084" cy="3693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465" marR="5080" indent="-279400">
              <a:lnSpc>
                <a:spcPts val="3200"/>
              </a:lnSpc>
              <a:buFont typeface="Wingdings" pitchFamily="2" charset="2"/>
              <a:buChar char="q"/>
              <a:tabLst>
                <a:tab pos="299720" algn="l"/>
              </a:tabLst>
            </a:pPr>
            <a:r>
              <a:rPr sz="2000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Bien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que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 la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fonc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ti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onnalité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de liaison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automa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ti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que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00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soit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très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puissante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 (gain de temps en </a:t>
            </a:r>
            <a:r>
              <a:rPr lang="fr-FR" sz="2000" dirty="0" err="1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dev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.)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,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elle a pour inconvénient de diminuer la lisibilité de la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conﬁgura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ti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on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des 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beans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 (on ne sait plus trop quel </a:t>
            </a:r>
            <a:r>
              <a:rPr lang="fr-FR" sz="2000" dirty="0" err="1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bean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 est lié à tel autre </a:t>
            </a:r>
            <a:r>
              <a:rPr lang="fr-FR" sz="2000" dirty="0" err="1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bean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…)</a:t>
            </a:r>
          </a:p>
          <a:p>
            <a:pPr marL="291465" marR="5080" indent="-279400">
              <a:lnSpc>
                <a:spcPts val="3200"/>
              </a:lnSpc>
              <a:buFont typeface="Wingdings" pitchFamily="2" charset="2"/>
              <a:buChar char="q"/>
              <a:tabLst>
                <a:tab pos="299720" algn="l"/>
              </a:tabLst>
            </a:pPr>
            <a:endParaRPr lang="fr-FR" sz="2000" b="1" dirty="0" smtClean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pPr marL="291465" marR="5080" indent="-279400">
              <a:lnSpc>
                <a:spcPts val="3200"/>
              </a:lnSpc>
              <a:buFont typeface="Wingdings" pitchFamily="2" charset="2"/>
              <a:buChar char="q"/>
              <a:tabLst>
                <a:tab pos="299720" algn="l"/>
              </a:tabLst>
            </a:pPr>
            <a:r>
              <a:rPr sz="2000" b="1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En </a:t>
            </a:r>
            <a:r>
              <a:rPr sz="2000" b="1" dirty="0" err="1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pra</a:t>
            </a:r>
            <a:r>
              <a:rPr lang="fr-FR" sz="2000" b="1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ti</a:t>
            </a:r>
            <a:r>
              <a:rPr sz="2000" b="1" dirty="0" err="1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que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, il est conseillé de 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me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tt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re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en place la liaison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automa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ti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que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uniquement dans les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applica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ti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ons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dont les dépendances entre composants restent simples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.</a:t>
            </a:r>
            <a:endParaRPr lang="fr-FR" sz="2000" dirty="0" smtClean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pPr marL="291465" marR="5080" indent="-279400">
              <a:lnSpc>
                <a:spcPts val="3200"/>
              </a:lnSpc>
              <a:tabLst>
                <a:tab pos="299720" algn="l"/>
              </a:tabLst>
            </a:pPr>
            <a:endParaRPr sz="2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5" name="object 2"/>
          <p:cNvSpPr txBox="1">
            <a:spLocks/>
          </p:cNvSpPr>
          <p:nvPr/>
        </p:nvSpPr>
        <p:spPr bwMode="auto">
          <a:xfrm>
            <a:off x="609600" y="735377"/>
            <a:ext cx="6711950" cy="348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 marR="0" lvl="0" indent="0" algn="l" defTabSz="757238" rtl="0" eaLnBrk="0" fontAlgn="base" latinLnBrk="0" hangingPunct="0">
              <a:lnSpc>
                <a:spcPts val="2855"/>
              </a:lnSpc>
              <a:spcBef>
                <a:spcPct val="20000"/>
              </a:spcBef>
              <a:spcAft>
                <a:spcPct val="0"/>
              </a:spcAft>
              <a:buClr>
                <a:srgbClr val="A82217"/>
              </a:buClr>
              <a:buSzTx/>
              <a:buFont typeface="Wingdings 3" pitchFamily="18" charset="2"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Calibri"/>
              </a:rPr>
              <a:t>Injection automatique : « </a:t>
            </a:r>
            <a:r>
              <a:rPr kumimoji="0" lang="fr-FR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Calibri"/>
              </a:rPr>
              <a:t>autowiring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Calibri"/>
              </a:rPr>
              <a:t>»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437" rIns="0" bIns="0" rtlCol="0">
            <a:spAutoFit/>
          </a:bodyPr>
          <a:lstStyle/>
          <a:p>
            <a:pPr marL="3433445">
              <a:lnSpc>
                <a:spcPct val="100000"/>
              </a:lnSpc>
            </a:pPr>
            <a:r>
              <a:rPr spc="-150" dirty="0"/>
              <a:t>SPR</a:t>
            </a:r>
            <a:r>
              <a:rPr spc="35" dirty="0"/>
              <a:t>I</a:t>
            </a:r>
            <a:r>
              <a:rPr dirty="0"/>
              <a:t>NG</a:t>
            </a:r>
            <a:r>
              <a:rPr spc="15" dirty="0"/>
              <a:t> </a:t>
            </a:r>
            <a:r>
              <a:rPr spc="-25" dirty="0"/>
              <a:t>CORE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800100"/>
            <a:ext cx="8229600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sz="2000" spc="-1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spc="-1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"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Spring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core"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spc="-1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</a:t>
            </a:r>
            <a:r>
              <a:rPr sz="2000" spc="-1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l</a:t>
            </a:r>
            <a:r>
              <a:rPr sz="2000" spc="-1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no</a:t>
            </a:r>
            <a:r>
              <a:rPr sz="2000" spc="-1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y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au du 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f</a:t>
            </a:r>
            <a:r>
              <a:rPr sz="2000" spc="-15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ramew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</a:t>
            </a:r>
            <a:r>
              <a:rPr sz="2000" spc="-1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rk</a:t>
            </a: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q"/>
              <a:tabLst>
                <a:tab pos="299720" algn="l"/>
              </a:tabLst>
            </a:pPr>
            <a:endParaRPr lang="fr-FR" sz="2000" spc="-1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sz="2000" spc="-1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spc="-1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Principaux</a:t>
            </a:r>
            <a:r>
              <a:rPr sz="2000" spc="-1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spc="-1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él</a:t>
            </a:r>
            <a:r>
              <a:rPr sz="2000" spc="-15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éments du </a:t>
            </a:r>
            <a:r>
              <a:rPr sz="2000" spc="-1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"conteneur léger" </a:t>
            </a:r>
            <a:r>
              <a:rPr sz="2000" spc="-1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:</a:t>
            </a:r>
            <a:endParaRPr lang="fr-FR" sz="2000" spc="-1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q"/>
              <a:tabLst>
                <a:tab pos="299720" algn="l"/>
              </a:tabLst>
            </a:pP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469900" lvl="1">
              <a:buFont typeface="Wingdings" pitchFamily="2" charset="2"/>
              <a:buChar char="Ø"/>
              <a:tabLst>
                <a:tab pos="299720" algn="l"/>
              </a:tabLst>
            </a:pPr>
            <a:r>
              <a:rPr spc="-10" dirty="0" smtClean="0">
                <a:latin typeface="+mj-lt"/>
                <a:cs typeface="Calibri"/>
              </a:rPr>
              <a:t>L</a:t>
            </a:r>
            <a:r>
              <a:rPr spc="-15" dirty="0" smtClean="0">
                <a:latin typeface="+mj-lt"/>
                <a:cs typeface="Calibri"/>
              </a:rPr>
              <a:t>e</a:t>
            </a:r>
            <a:r>
              <a:rPr dirty="0" smtClean="0">
                <a:latin typeface="+mj-lt"/>
                <a:cs typeface="Calibri"/>
              </a:rPr>
              <a:t>s </a:t>
            </a:r>
            <a:r>
              <a:rPr spc="-15" dirty="0">
                <a:latin typeface="+mj-lt"/>
                <a:cs typeface="Calibri"/>
              </a:rPr>
              <a:t>"</a:t>
            </a:r>
            <a:r>
              <a:rPr b="1" dirty="0">
                <a:latin typeface="+mj-lt"/>
                <a:cs typeface="Calibri"/>
              </a:rPr>
              <a:t>be</a:t>
            </a:r>
            <a:r>
              <a:rPr b="1" spc="-10" dirty="0">
                <a:latin typeface="+mj-lt"/>
                <a:cs typeface="Calibri"/>
              </a:rPr>
              <a:t>an</a:t>
            </a:r>
            <a:r>
              <a:rPr b="1" spc="-15" dirty="0">
                <a:latin typeface="+mj-lt"/>
                <a:cs typeface="Calibri"/>
              </a:rPr>
              <a:t>s</a:t>
            </a:r>
            <a:r>
              <a:rPr spc="-10" dirty="0">
                <a:latin typeface="+mj-lt"/>
                <a:cs typeface="Calibri"/>
              </a:rPr>
              <a:t>"</a:t>
            </a:r>
            <a:r>
              <a:rPr dirty="0">
                <a:latin typeface="+mj-lt"/>
                <a:cs typeface="Calibri"/>
              </a:rPr>
              <a:t> </a:t>
            </a:r>
            <a:r>
              <a:rPr spc="-5" dirty="0">
                <a:latin typeface="+mj-lt"/>
                <a:cs typeface="Calibri"/>
              </a:rPr>
              <a:t>:</a:t>
            </a:r>
            <a:r>
              <a:rPr dirty="0">
                <a:latin typeface="+mj-lt"/>
                <a:cs typeface="Calibri"/>
              </a:rPr>
              <a:t> obj</a:t>
            </a:r>
            <a:r>
              <a:rPr spc="-10" dirty="0">
                <a:latin typeface="+mj-lt"/>
                <a:cs typeface="Calibri"/>
              </a:rPr>
              <a:t>e</a:t>
            </a:r>
            <a:r>
              <a:rPr dirty="0">
                <a:latin typeface="+mj-lt"/>
                <a:cs typeface="Calibri"/>
              </a:rPr>
              <a:t>ts </a:t>
            </a:r>
            <a:r>
              <a:rPr spc="-10" dirty="0">
                <a:latin typeface="+mj-lt"/>
                <a:cs typeface="Calibri"/>
              </a:rPr>
              <a:t>géré</a:t>
            </a:r>
            <a:r>
              <a:rPr dirty="0">
                <a:latin typeface="+mj-lt"/>
                <a:cs typeface="Calibri"/>
              </a:rPr>
              <a:t>s p</a:t>
            </a:r>
            <a:r>
              <a:rPr spc="-10" dirty="0">
                <a:latin typeface="+mj-lt"/>
                <a:cs typeface="Calibri"/>
              </a:rPr>
              <a:t>ar</a:t>
            </a:r>
            <a:r>
              <a:rPr dirty="0">
                <a:latin typeface="+mj-lt"/>
                <a:cs typeface="Calibri"/>
              </a:rPr>
              <a:t> l</a:t>
            </a:r>
            <a:r>
              <a:rPr spc="-10" dirty="0">
                <a:latin typeface="+mj-lt"/>
                <a:cs typeface="Calibri"/>
              </a:rPr>
              <a:t>e</a:t>
            </a:r>
            <a:r>
              <a:rPr dirty="0">
                <a:latin typeface="+mj-lt"/>
                <a:cs typeface="Calibri"/>
              </a:rPr>
              <a:t> </a:t>
            </a:r>
            <a:r>
              <a:rPr spc="-10" dirty="0" err="1">
                <a:latin typeface="+mj-lt"/>
                <a:cs typeface="Calibri"/>
              </a:rPr>
              <a:t>c</a:t>
            </a:r>
            <a:r>
              <a:rPr dirty="0" err="1">
                <a:latin typeface="+mj-lt"/>
                <a:cs typeface="Calibri"/>
              </a:rPr>
              <a:t>on</a:t>
            </a:r>
            <a:r>
              <a:rPr spc="-10" dirty="0" err="1">
                <a:latin typeface="+mj-lt"/>
                <a:cs typeface="Calibri"/>
              </a:rPr>
              <a:t>te</a:t>
            </a:r>
            <a:r>
              <a:rPr dirty="0" err="1">
                <a:latin typeface="+mj-lt"/>
                <a:cs typeface="Calibri"/>
              </a:rPr>
              <a:t>n</a:t>
            </a:r>
            <a:r>
              <a:rPr spc="-10" dirty="0" err="1">
                <a:latin typeface="+mj-lt"/>
                <a:cs typeface="Calibri"/>
              </a:rPr>
              <a:t>e</a:t>
            </a:r>
            <a:r>
              <a:rPr dirty="0" err="1">
                <a:latin typeface="+mj-lt"/>
                <a:cs typeface="Calibri"/>
              </a:rPr>
              <a:t>u</a:t>
            </a:r>
            <a:r>
              <a:rPr spc="-10" dirty="0" err="1">
                <a:latin typeface="+mj-lt"/>
                <a:cs typeface="Calibri"/>
              </a:rPr>
              <a:t>r</a:t>
            </a:r>
            <a:r>
              <a:rPr dirty="0">
                <a:latin typeface="+mj-lt"/>
                <a:cs typeface="Calibri"/>
              </a:rPr>
              <a:t> </a:t>
            </a:r>
            <a:r>
              <a:rPr dirty="0" err="1" smtClean="0">
                <a:latin typeface="+mj-lt"/>
                <a:cs typeface="Calibri"/>
              </a:rPr>
              <a:t>l</a:t>
            </a:r>
            <a:r>
              <a:rPr spc="-10" dirty="0" err="1" smtClean="0">
                <a:latin typeface="+mj-lt"/>
                <a:cs typeface="Calibri"/>
              </a:rPr>
              <a:t>éger</a:t>
            </a:r>
            <a:endParaRPr lang="fr-FR" spc="-10" dirty="0" smtClean="0">
              <a:latin typeface="+mj-lt"/>
              <a:cs typeface="Calibri"/>
            </a:endParaRPr>
          </a:p>
          <a:p>
            <a:pPr marL="469900" lvl="1">
              <a:buFont typeface="Wingdings" pitchFamily="2" charset="2"/>
              <a:buChar char="Ø"/>
              <a:tabLst>
                <a:tab pos="299720" algn="l"/>
              </a:tabLst>
            </a:pPr>
            <a:endParaRPr lang="fr-FR" dirty="0" smtClean="0">
              <a:latin typeface="+mj-lt"/>
              <a:cs typeface="Calibri"/>
            </a:endParaRPr>
          </a:p>
          <a:p>
            <a:pPr marL="469900" lvl="1">
              <a:buFont typeface="Wingdings" pitchFamily="2" charset="2"/>
              <a:buChar char="Ø"/>
              <a:tabLst>
                <a:tab pos="299720" algn="l"/>
              </a:tabLst>
            </a:pPr>
            <a:r>
              <a:rPr sz="1800" dirty="0" smtClean="0">
                <a:latin typeface="+mj-lt"/>
                <a:cs typeface="Calibri"/>
              </a:rPr>
              <a:t>La </a:t>
            </a:r>
            <a:r>
              <a:rPr sz="1800" spc="-10" dirty="0">
                <a:latin typeface="+mj-lt"/>
                <a:cs typeface="Calibri"/>
              </a:rPr>
              <a:t>"</a:t>
            </a:r>
            <a:r>
              <a:rPr sz="1800" b="1" spc="-10" dirty="0">
                <a:latin typeface="+mj-lt"/>
                <a:cs typeface="Calibri"/>
              </a:rPr>
              <a:t>f</a:t>
            </a:r>
            <a:r>
              <a:rPr sz="1800" b="1" spc="-5" dirty="0">
                <a:latin typeface="+mj-lt"/>
                <a:cs typeface="Calibri"/>
              </a:rPr>
              <a:t>a</a:t>
            </a:r>
            <a:r>
              <a:rPr sz="1800" b="1" spc="-15" dirty="0">
                <a:latin typeface="+mj-lt"/>
                <a:cs typeface="Calibri"/>
              </a:rPr>
              <a:t>b</a:t>
            </a:r>
            <a:r>
              <a:rPr sz="1800" b="1" spc="-5" dirty="0">
                <a:latin typeface="+mj-lt"/>
                <a:cs typeface="Calibri"/>
              </a:rPr>
              <a:t>ri</a:t>
            </a:r>
            <a:r>
              <a:rPr sz="1800" b="1" spc="-15" dirty="0">
                <a:latin typeface="+mj-lt"/>
                <a:cs typeface="Calibri"/>
              </a:rPr>
              <a:t>qu</a:t>
            </a:r>
            <a:r>
              <a:rPr sz="1800" b="1" dirty="0">
                <a:latin typeface="+mj-lt"/>
                <a:cs typeface="Calibri"/>
              </a:rPr>
              <a:t>e </a:t>
            </a:r>
            <a:r>
              <a:rPr sz="1800" b="1" spc="-15" dirty="0">
                <a:latin typeface="+mj-lt"/>
                <a:cs typeface="Calibri"/>
              </a:rPr>
              <a:t>d</a:t>
            </a:r>
            <a:r>
              <a:rPr sz="1800" b="1" dirty="0">
                <a:latin typeface="+mj-lt"/>
                <a:cs typeface="Calibri"/>
              </a:rPr>
              <a:t>e </a:t>
            </a:r>
            <a:r>
              <a:rPr sz="1800" b="1" spc="-15" dirty="0">
                <a:latin typeface="+mj-lt"/>
                <a:cs typeface="Calibri"/>
              </a:rPr>
              <a:t>b</a:t>
            </a:r>
            <a:r>
              <a:rPr sz="1800" b="1" dirty="0">
                <a:latin typeface="+mj-lt"/>
                <a:cs typeface="Calibri"/>
              </a:rPr>
              <a:t>e</a:t>
            </a:r>
            <a:r>
              <a:rPr sz="1800" b="1" spc="-5" dirty="0">
                <a:latin typeface="+mj-lt"/>
                <a:cs typeface="Calibri"/>
              </a:rPr>
              <a:t>a</a:t>
            </a:r>
            <a:r>
              <a:rPr sz="1800" b="1" spc="-10" dirty="0">
                <a:latin typeface="+mj-lt"/>
                <a:cs typeface="Calibri"/>
              </a:rPr>
              <a:t>n</a:t>
            </a:r>
            <a:r>
              <a:rPr sz="1800" spc="-10" dirty="0">
                <a:latin typeface="+mj-lt"/>
                <a:cs typeface="Calibri"/>
              </a:rPr>
              <a:t>"</a:t>
            </a:r>
            <a:r>
              <a:rPr sz="1800" dirty="0">
                <a:latin typeface="+mj-lt"/>
                <a:cs typeface="Calibri"/>
              </a:rPr>
              <a:t> (</a:t>
            </a:r>
            <a:r>
              <a:rPr sz="1800" spc="-10" dirty="0">
                <a:latin typeface="+mj-lt"/>
                <a:cs typeface="Calibri"/>
              </a:rPr>
              <a:t>"Be</a:t>
            </a:r>
            <a:r>
              <a:rPr sz="1800" dirty="0">
                <a:latin typeface="+mj-lt"/>
                <a:cs typeface="Calibri"/>
              </a:rPr>
              <a:t>anF</a:t>
            </a:r>
            <a:r>
              <a:rPr sz="1800" spc="-10" dirty="0">
                <a:latin typeface="+mj-lt"/>
                <a:cs typeface="Calibri"/>
              </a:rPr>
              <a:t>ac</a:t>
            </a:r>
            <a:r>
              <a:rPr sz="1800" dirty="0">
                <a:latin typeface="+mj-lt"/>
                <a:cs typeface="Calibri"/>
              </a:rPr>
              <a:t>to</a:t>
            </a:r>
            <a:r>
              <a:rPr sz="1800" spc="-10" dirty="0">
                <a:latin typeface="+mj-lt"/>
                <a:cs typeface="Calibri"/>
              </a:rPr>
              <a:t>ry"</a:t>
            </a:r>
            <a:r>
              <a:rPr sz="1800" dirty="0">
                <a:latin typeface="+mj-lt"/>
                <a:cs typeface="Calibri"/>
              </a:rPr>
              <a:t>) </a:t>
            </a:r>
            <a:r>
              <a:rPr sz="1800" spc="-10" dirty="0">
                <a:latin typeface="+mj-lt"/>
                <a:cs typeface="Calibri"/>
              </a:rPr>
              <a:t>:Méc</a:t>
            </a:r>
            <a:r>
              <a:rPr sz="1800" dirty="0">
                <a:latin typeface="+mj-lt"/>
                <a:cs typeface="Calibri"/>
              </a:rPr>
              <a:t>anis</a:t>
            </a:r>
            <a:r>
              <a:rPr sz="1800" spc="-15" dirty="0">
                <a:latin typeface="+mj-lt"/>
                <a:cs typeface="Calibri"/>
              </a:rPr>
              <a:t>me</a:t>
            </a:r>
            <a:r>
              <a:rPr sz="1800" dirty="0">
                <a:latin typeface="+mj-lt"/>
                <a:cs typeface="Calibri"/>
              </a:rPr>
              <a:t> d</a:t>
            </a:r>
            <a:r>
              <a:rPr sz="1800" spc="-10" dirty="0">
                <a:latin typeface="+mj-lt"/>
                <a:cs typeface="Calibri"/>
              </a:rPr>
              <a:t>e</a:t>
            </a:r>
            <a:r>
              <a:rPr sz="1800" dirty="0">
                <a:latin typeface="+mj-lt"/>
                <a:cs typeface="Calibri"/>
              </a:rPr>
              <a:t> </a:t>
            </a:r>
            <a:r>
              <a:rPr sz="1800" spc="-10" dirty="0" err="1" smtClean="0">
                <a:latin typeface="+mj-lt"/>
                <a:cs typeface="Calibri"/>
              </a:rPr>
              <a:t>c</a:t>
            </a:r>
            <a:r>
              <a:rPr sz="1800" dirty="0" err="1" smtClean="0">
                <a:latin typeface="+mj-lt"/>
                <a:cs typeface="Calibri"/>
              </a:rPr>
              <a:t>onﬁ</a:t>
            </a:r>
            <a:r>
              <a:rPr sz="1800" spc="-10" dirty="0" err="1" smtClean="0">
                <a:latin typeface="+mj-lt"/>
                <a:cs typeface="Calibri"/>
              </a:rPr>
              <a:t>g</a:t>
            </a:r>
            <a:r>
              <a:rPr sz="1800" dirty="0" err="1" smtClean="0">
                <a:latin typeface="+mj-lt"/>
                <a:cs typeface="Calibri"/>
              </a:rPr>
              <a:t>u</a:t>
            </a:r>
            <a:r>
              <a:rPr sz="1800" spc="-10" dirty="0" err="1" smtClean="0">
                <a:latin typeface="+mj-lt"/>
                <a:cs typeface="Calibri"/>
              </a:rPr>
              <a:t>r</a:t>
            </a:r>
            <a:r>
              <a:rPr sz="1800" spc="40" dirty="0" err="1" smtClean="0">
                <a:latin typeface="+mj-lt"/>
                <a:cs typeface="Calibri"/>
              </a:rPr>
              <a:t>a</a:t>
            </a:r>
            <a:r>
              <a:rPr lang="fr-FR" sz="1800" spc="40" dirty="0" smtClean="0">
                <a:latin typeface="+mj-lt"/>
                <a:cs typeface="Calibri"/>
              </a:rPr>
              <a:t>ti</a:t>
            </a:r>
            <a:r>
              <a:rPr sz="1800" dirty="0" smtClean="0">
                <a:latin typeface="+mj-lt"/>
                <a:cs typeface="Calibri"/>
              </a:rPr>
              <a:t>on </a:t>
            </a:r>
            <a:r>
              <a:rPr sz="1800" dirty="0">
                <a:latin typeface="+mj-lt"/>
                <a:cs typeface="Calibri"/>
              </a:rPr>
              <a:t>qui p</a:t>
            </a:r>
            <a:r>
              <a:rPr sz="1800" spc="-10" dirty="0">
                <a:latin typeface="+mj-lt"/>
                <a:cs typeface="Calibri"/>
              </a:rPr>
              <a:t>ermet</a:t>
            </a:r>
            <a:r>
              <a:rPr sz="1800" dirty="0">
                <a:latin typeface="+mj-lt"/>
                <a:cs typeface="Calibri"/>
              </a:rPr>
              <a:t> d</a:t>
            </a:r>
            <a:r>
              <a:rPr sz="1800" spc="-10" dirty="0">
                <a:latin typeface="+mj-lt"/>
                <a:cs typeface="Calibri"/>
              </a:rPr>
              <a:t>e</a:t>
            </a:r>
            <a:r>
              <a:rPr sz="1800" dirty="0">
                <a:latin typeface="+mj-lt"/>
                <a:cs typeface="Calibri"/>
              </a:rPr>
              <a:t> </a:t>
            </a:r>
            <a:r>
              <a:rPr sz="1800" spc="-10" dirty="0">
                <a:latin typeface="+mj-lt"/>
                <a:cs typeface="Calibri"/>
              </a:rPr>
              <a:t>gérer</a:t>
            </a:r>
            <a:r>
              <a:rPr sz="1800" dirty="0">
                <a:latin typeface="+mj-lt"/>
                <a:cs typeface="Calibri"/>
              </a:rPr>
              <a:t> d</a:t>
            </a:r>
            <a:r>
              <a:rPr sz="1800" spc="-10" dirty="0">
                <a:latin typeface="+mj-lt"/>
                <a:cs typeface="Calibri"/>
              </a:rPr>
              <a:t>e</a:t>
            </a:r>
            <a:r>
              <a:rPr sz="1800" dirty="0">
                <a:latin typeface="+mj-lt"/>
                <a:cs typeface="Calibri"/>
              </a:rPr>
              <a:t>s </a:t>
            </a:r>
            <a:r>
              <a:rPr sz="1800" spc="-10" dirty="0">
                <a:latin typeface="+mj-lt"/>
                <a:cs typeface="Calibri"/>
              </a:rPr>
              <a:t>"</a:t>
            </a:r>
            <a:r>
              <a:rPr sz="1800" dirty="0">
                <a:latin typeface="+mj-lt"/>
                <a:cs typeface="Calibri"/>
              </a:rPr>
              <a:t>b</a:t>
            </a:r>
            <a:r>
              <a:rPr sz="1800" spc="-10" dirty="0">
                <a:latin typeface="+mj-lt"/>
                <a:cs typeface="Calibri"/>
              </a:rPr>
              <a:t>e</a:t>
            </a:r>
            <a:r>
              <a:rPr sz="1800" dirty="0">
                <a:latin typeface="+mj-lt"/>
                <a:cs typeface="Calibri"/>
              </a:rPr>
              <a:t>ans</a:t>
            </a:r>
            <a:r>
              <a:rPr sz="1800" spc="-10" dirty="0">
                <a:latin typeface="+mj-lt"/>
                <a:cs typeface="Calibri"/>
              </a:rPr>
              <a:t>"</a:t>
            </a:r>
            <a:r>
              <a:rPr sz="1800" dirty="0">
                <a:latin typeface="+mj-lt"/>
                <a:cs typeface="Calibri"/>
              </a:rPr>
              <a:t> d</a:t>
            </a:r>
            <a:r>
              <a:rPr sz="1800" spc="-10" dirty="0">
                <a:latin typeface="+mj-lt"/>
                <a:cs typeface="Calibri"/>
              </a:rPr>
              <a:t>e</a:t>
            </a:r>
            <a:r>
              <a:rPr sz="1800" dirty="0">
                <a:latin typeface="+mj-lt"/>
                <a:cs typeface="Calibri"/>
              </a:rPr>
              <a:t> diﬀ</a:t>
            </a:r>
            <a:r>
              <a:rPr sz="1800" spc="-10" dirty="0">
                <a:latin typeface="+mj-lt"/>
                <a:cs typeface="Calibri"/>
              </a:rPr>
              <a:t>ére</a:t>
            </a:r>
            <a:r>
              <a:rPr sz="1800" dirty="0">
                <a:latin typeface="+mj-lt"/>
                <a:cs typeface="Calibri"/>
              </a:rPr>
              <a:t>n</a:t>
            </a:r>
            <a:r>
              <a:rPr sz="1800" spc="-10" dirty="0">
                <a:latin typeface="+mj-lt"/>
                <a:cs typeface="Calibri"/>
              </a:rPr>
              <a:t>te</a:t>
            </a:r>
            <a:r>
              <a:rPr sz="1800" dirty="0">
                <a:latin typeface="+mj-lt"/>
                <a:cs typeface="Calibri"/>
              </a:rPr>
              <a:t>s natu</a:t>
            </a:r>
            <a:r>
              <a:rPr sz="1800" spc="-10" dirty="0">
                <a:latin typeface="+mj-lt"/>
                <a:cs typeface="Calibri"/>
              </a:rPr>
              <a:t>re</a:t>
            </a:r>
            <a:r>
              <a:rPr sz="1800" dirty="0">
                <a:latin typeface="+mj-lt"/>
                <a:cs typeface="Calibri"/>
              </a:rPr>
              <a:t>s (</a:t>
            </a:r>
            <a:r>
              <a:rPr sz="1800" dirty="0" smtClean="0">
                <a:latin typeface="+mj-lt"/>
                <a:cs typeface="Calibri"/>
              </a:rPr>
              <a:t>sin</a:t>
            </a:r>
            <a:r>
              <a:rPr sz="1800" spc="-10" dirty="0" smtClean="0">
                <a:latin typeface="+mj-lt"/>
                <a:cs typeface="Calibri"/>
              </a:rPr>
              <a:t>g</a:t>
            </a:r>
            <a:r>
              <a:rPr sz="1800" dirty="0" smtClean="0">
                <a:latin typeface="+mj-lt"/>
                <a:cs typeface="Calibri"/>
              </a:rPr>
              <a:t>l</a:t>
            </a:r>
            <a:r>
              <a:rPr sz="1800" spc="-10" dirty="0" smtClean="0">
                <a:latin typeface="+mj-lt"/>
                <a:cs typeface="Calibri"/>
              </a:rPr>
              <a:t>e</a:t>
            </a:r>
            <a:r>
              <a:rPr sz="1800" dirty="0" smtClean="0">
                <a:latin typeface="+mj-lt"/>
                <a:cs typeface="Calibri"/>
              </a:rPr>
              <a:t>ton/p</a:t>
            </a:r>
            <a:r>
              <a:rPr sz="1800" spc="-10" dirty="0" smtClean="0">
                <a:latin typeface="+mj-lt"/>
                <a:cs typeface="Calibri"/>
              </a:rPr>
              <a:t>r</a:t>
            </a:r>
            <a:r>
              <a:rPr sz="1800" dirty="0" smtClean="0">
                <a:latin typeface="+mj-lt"/>
                <a:cs typeface="Calibri"/>
              </a:rPr>
              <a:t>oto</a:t>
            </a:r>
            <a:r>
              <a:rPr sz="1800" spc="-10" dirty="0" smtClean="0">
                <a:latin typeface="+mj-lt"/>
                <a:cs typeface="Calibri"/>
              </a:rPr>
              <a:t>ty</a:t>
            </a:r>
            <a:r>
              <a:rPr sz="1800" dirty="0" smtClean="0">
                <a:latin typeface="+mj-lt"/>
                <a:cs typeface="Calibri"/>
              </a:rPr>
              <a:t>p</a:t>
            </a:r>
            <a:r>
              <a:rPr sz="1800" spc="-10" dirty="0" smtClean="0">
                <a:latin typeface="+mj-lt"/>
                <a:cs typeface="Calibri"/>
              </a:rPr>
              <a:t>e</a:t>
            </a:r>
            <a:r>
              <a:rPr sz="1800" dirty="0" smtClean="0">
                <a:latin typeface="+mj-lt"/>
                <a:cs typeface="Calibri"/>
              </a:rPr>
              <a:t>)</a:t>
            </a:r>
            <a:endParaRPr lang="fr-FR" sz="1800" dirty="0" smtClean="0">
              <a:latin typeface="+mj-lt"/>
              <a:cs typeface="Calibri"/>
            </a:endParaRPr>
          </a:p>
          <a:p>
            <a:pPr marL="469900" lvl="1">
              <a:buFont typeface="Wingdings" pitchFamily="2" charset="2"/>
              <a:buChar char="Ø"/>
              <a:tabLst>
                <a:tab pos="299720" algn="l"/>
              </a:tabLst>
            </a:pPr>
            <a:endParaRPr lang="fr-FR" sz="1800" dirty="0" smtClean="0">
              <a:latin typeface="+mj-lt"/>
              <a:cs typeface="Calibri"/>
            </a:endParaRPr>
          </a:p>
          <a:p>
            <a:pPr marL="469900" lvl="1">
              <a:buFont typeface="Wingdings" pitchFamily="2" charset="2"/>
              <a:buChar char="Ø"/>
              <a:tabLst>
                <a:tab pos="299720" algn="l"/>
              </a:tabLst>
            </a:pPr>
            <a:r>
              <a:rPr sz="1800" spc="-10" dirty="0" smtClean="0">
                <a:latin typeface="+mj-lt"/>
                <a:cs typeface="Calibri"/>
              </a:rPr>
              <a:t>Le </a:t>
            </a:r>
            <a:r>
              <a:rPr sz="1800" spc="-15" dirty="0">
                <a:latin typeface="+mj-lt"/>
                <a:cs typeface="Calibri"/>
              </a:rPr>
              <a:t>"</a:t>
            </a:r>
            <a:r>
              <a:rPr sz="1800" b="1" dirty="0" err="1">
                <a:latin typeface="+mj-lt"/>
                <a:cs typeface="Calibri"/>
              </a:rPr>
              <a:t>c</a:t>
            </a:r>
            <a:r>
              <a:rPr sz="1800" b="1" spc="-5" dirty="0" err="1">
                <a:latin typeface="+mj-lt"/>
                <a:cs typeface="Calibri"/>
              </a:rPr>
              <a:t>o</a:t>
            </a:r>
            <a:r>
              <a:rPr sz="1800" b="1" spc="-15" dirty="0" err="1">
                <a:latin typeface="+mj-lt"/>
                <a:cs typeface="Calibri"/>
              </a:rPr>
              <a:t>nt</a:t>
            </a:r>
            <a:r>
              <a:rPr sz="1800" b="1" dirty="0" err="1">
                <a:latin typeface="+mj-lt"/>
                <a:cs typeface="Calibri"/>
              </a:rPr>
              <a:t>ex</a:t>
            </a:r>
            <a:r>
              <a:rPr sz="1800" b="1" spc="-5" dirty="0" err="1">
                <a:latin typeface="+mj-lt"/>
                <a:cs typeface="Calibri"/>
              </a:rPr>
              <a:t>t</a:t>
            </a:r>
            <a:r>
              <a:rPr sz="1800" b="1" dirty="0" err="1">
                <a:latin typeface="+mj-lt"/>
                <a:cs typeface="Calibri"/>
              </a:rPr>
              <a:t>e</a:t>
            </a:r>
            <a:r>
              <a:rPr sz="1800" b="1" dirty="0">
                <a:latin typeface="+mj-lt"/>
                <a:cs typeface="Calibri"/>
              </a:rPr>
              <a:t> </a:t>
            </a:r>
            <a:r>
              <a:rPr sz="1800" b="1" spc="-15" dirty="0" err="1" smtClean="0">
                <a:latin typeface="+mj-lt"/>
                <a:cs typeface="Calibri"/>
              </a:rPr>
              <a:t>d</a:t>
            </a:r>
            <a:r>
              <a:rPr sz="1800" b="1" dirty="0" err="1" smtClean="0">
                <a:latin typeface="+mj-lt"/>
                <a:cs typeface="Calibri"/>
              </a:rPr>
              <a:t>'</a:t>
            </a:r>
            <a:r>
              <a:rPr sz="1800" b="1" spc="-5" dirty="0" err="1" smtClean="0">
                <a:latin typeface="+mj-lt"/>
                <a:cs typeface="Calibri"/>
              </a:rPr>
              <a:t>a</a:t>
            </a:r>
            <a:r>
              <a:rPr sz="1800" b="1" spc="-15" dirty="0" err="1" smtClean="0">
                <a:latin typeface="+mj-lt"/>
                <a:cs typeface="Calibri"/>
              </a:rPr>
              <a:t>pp</a:t>
            </a:r>
            <a:r>
              <a:rPr sz="1800" b="1" spc="-10" dirty="0" err="1" smtClean="0">
                <a:latin typeface="+mj-lt"/>
                <a:cs typeface="Calibri"/>
              </a:rPr>
              <a:t>li</a:t>
            </a:r>
            <a:r>
              <a:rPr sz="1800" b="1" dirty="0" err="1" smtClean="0">
                <a:latin typeface="+mj-lt"/>
                <a:cs typeface="Calibri"/>
              </a:rPr>
              <a:t>c</a:t>
            </a:r>
            <a:r>
              <a:rPr sz="1800" b="1" spc="-5" dirty="0" err="1" smtClean="0">
                <a:latin typeface="+mj-lt"/>
                <a:cs typeface="Calibri"/>
              </a:rPr>
              <a:t>a</a:t>
            </a:r>
            <a:r>
              <a:rPr lang="fr-FR" sz="1800" b="1" spc="60" dirty="0" smtClean="0">
                <a:latin typeface="+mj-lt"/>
                <a:cs typeface="Calibri"/>
              </a:rPr>
              <a:t>ti</a:t>
            </a:r>
            <a:r>
              <a:rPr sz="1800" b="1" spc="60" dirty="0" smtClean="0">
                <a:latin typeface="+mj-lt"/>
                <a:cs typeface="Calibri"/>
              </a:rPr>
              <a:t>o</a:t>
            </a:r>
            <a:r>
              <a:rPr sz="1800" b="1" spc="-10" dirty="0" smtClean="0">
                <a:latin typeface="+mj-lt"/>
                <a:cs typeface="Calibri"/>
              </a:rPr>
              <a:t>n</a:t>
            </a:r>
            <a:r>
              <a:rPr sz="1800" spc="-10" dirty="0">
                <a:latin typeface="+mj-lt"/>
                <a:cs typeface="Calibri"/>
              </a:rPr>
              <a:t>"</a:t>
            </a:r>
            <a:r>
              <a:rPr sz="1800" dirty="0">
                <a:latin typeface="+mj-lt"/>
                <a:cs typeface="Calibri"/>
              </a:rPr>
              <a:t> (</a:t>
            </a:r>
            <a:r>
              <a:rPr sz="1800" spc="-10" dirty="0">
                <a:latin typeface="+mj-lt"/>
                <a:cs typeface="Calibri"/>
              </a:rPr>
              <a:t>"</a:t>
            </a:r>
            <a:r>
              <a:rPr sz="1800" spc="-10" dirty="0" smtClean="0">
                <a:latin typeface="+mj-lt"/>
                <a:cs typeface="Calibri"/>
              </a:rPr>
              <a:t>A</a:t>
            </a:r>
            <a:r>
              <a:rPr sz="1800" dirty="0" smtClean="0">
                <a:latin typeface="+mj-lt"/>
                <a:cs typeface="Calibri"/>
              </a:rPr>
              <a:t>ppli</a:t>
            </a:r>
            <a:r>
              <a:rPr sz="1800" spc="-10" dirty="0" smtClean="0">
                <a:latin typeface="+mj-lt"/>
                <a:cs typeface="Calibri"/>
              </a:rPr>
              <a:t>c</a:t>
            </a:r>
            <a:r>
              <a:rPr sz="1800" spc="40" dirty="0" smtClean="0">
                <a:latin typeface="+mj-lt"/>
                <a:cs typeface="Calibri"/>
              </a:rPr>
              <a:t>a</a:t>
            </a:r>
            <a:r>
              <a:rPr lang="fr-FR" sz="1800" spc="40" dirty="0" smtClean="0">
                <a:latin typeface="+mj-lt"/>
                <a:cs typeface="Calibri"/>
              </a:rPr>
              <a:t>ti</a:t>
            </a:r>
            <a:r>
              <a:rPr sz="1800" dirty="0" err="1" smtClean="0">
                <a:latin typeface="+mj-lt"/>
                <a:cs typeface="Calibri"/>
              </a:rPr>
              <a:t>onCon</a:t>
            </a:r>
            <a:r>
              <a:rPr sz="1800" spc="-10" dirty="0" err="1" smtClean="0">
                <a:latin typeface="+mj-lt"/>
                <a:cs typeface="Calibri"/>
              </a:rPr>
              <a:t>te</a:t>
            </a:r>
            <a:r>
              <a:rPr sz="1800" dirty="0" err="1" smtClean="0">
                <a:latin typeface="+mj-lt"/>
                <a:cs typeface="Calibri"/>
              </a:rPr>
              <a:t>x</a:t>
            </a:r>
            <a:r>
              <a:rPr sz="1800" spc="-10" dirty="0" err="1" smtClean="0">
                <a:latin typeface="+mj-lt"/>
                <a:cs typeface="Calibri"/>
              </a:rPr>
              <a:t>t</a:t>
            </a:r>
            <a:r>
              <a:rPr sz="1800" spc="-10" dirty="0">
                <a:latin typeface="+mj-lt"/>
                <a:cs typeface="Calibri"/>
              </a:rPr>
              <a:t>"</a:t>
            </a:r>
            <a:r>
              <a:rPr sz="1800" dirty="0">
                <a:latin typeface="+mj-lt"/>
                <a:cs typeface="Calibri"/>
              </a:rPr>
              <a:t>) </a:t>
            </a:r>
            <a:r>
              <a:rPr sz="1800" spc="-10" dirty="0">
                <a:latin typeface="+mj-lt"/>
                <a:cs typeface="Calibri"/>
              </a:rPr>
              <a:t>:e</a:t>
            </a:r>
            <a:r>
              <a:rPr sz="1800" dirty="0">
                <a:latin typeface="+mj-lt"/>
                <a:cs typeface="Calibri"/>
              </a:rPr>
              <a:t>x</a:t>
            </a:r>
            <a:r>
              <a:rPr sz="1800" spc="-10" dirty="0">
                <a:latin typeface="+mj-lt"/>
                <a:cs typeface="Calibri"/>
              </a:rPr>
              <a:t>te</a:t>
            </a:r>
            <a:r>
              <a:rPr sz="1800" dirty="0">
                <a:latin typeface="+mj-lt"/>
                <a:cs typeface="Calibri"/>
              </a:rPr>
              <a:t>nsion d</a:t>
            </a:r>
            <a:r>
              <a:rPr sz="1800" spc="-10" dirty="0">
                <a:latin typeface="+mj-lt"/>
                <a:cs typeface="Calibri"/>
              </a:rPr>
              <a:t>e</a:t>
            </a:r>
            <a:r>
              <a:rPr sz="1800" dirty="0">
                <a:latin typeface="+mj-lt"/>
                <a:cs typeface="Calibri"/>
              </a:rPr>
              <a:t> la </a:t>
            </a:r>
            <a:r>
              <a:rPr sz="1800" spc="-10" dirty="0">
                <a:latin typeface="+mj-lt"/>
                <a:cs typeface="Calibri"/>
              </a:rPr>
              <a:t>Be</a:t>
            </a:r>
            <a:r>
              <a:rPr sz="1800" dirty="0">
                <a:latin typeface="+mj-lt"/>
                <a:cs typeface="Calibri"/>
              </a:rPr>
              <a:t>anF</a:t>
            </a:r>
            <a:r>
              <a:rPr sz="1800" spc="-10" dirty="0">
                <a:latin typeface="+mj-lt"/>
                <a:cs typeface="Calibri"/>
              </a:rPr>
              <a:t>ac</a:t>
            </a:r>
            <a:r>
              <a:rPr sz="1800" dirty="0">
                <a:latin typeface="+mj-lt"/>
                <a:cs typeface="Calibri"/>
              </a:rPr>
              <a:t>to</a:t>
            </a:r>
            <a:r>
              <a:rPr sz="1800" spc="-10" dirty="0">
                <a:latin typeface="+mj-lt"/>
                <a:cs typeface="Calibri"/>
              </a:rPr>
              <a:t>ry,</a:t>
            </a:r>
            <a:r>
              <a:rPr sz="1800" dirty="0">
                <a:latin typeface="+mj-lt"/>
                <a:cs typeface="Calibri"/>
              </a:rPr>
              <a:t> </a:t>
            </a:r>
            <a:r>
              <a:rPr sz="1800" spc="-10" dirty="0">
                <a:latin typeface="+mj-lt"/>
                <a:cs typeface="Calibri"/>
              </a:rPr>
              <a:t>c</a:t>
            </a:r>
            <a:r>
              <a:rPr sz="1800" dirty="0">
                <a:latin typeface="+mj-lt"/>
                <a:cs typeface="Calibri"/>
              </a:rPr>
              <a:t>on</a:t>
            </a:r>
            <a:r>
              <a:rPr sz="1800" spc="-10" dirty="0">
                <a:latin typeface="+mj-lt"/>
                <a:cs typeface="Calibri"/>
              </a:rPr>
              <a:t>crèteme</a:t>
            </a:r>
            <a:r>
              <a:rPr sz="1800" dirty="0">
                <a:latin typeface="+mj-lt"/>
                <a:cs typeface="Calibri"/>
              </a:rPr>
              <a:t>n</a:t>
            </a:r>
            <a:r>
              <a:rPr sz="1800" spc="-10" dirty="0">
                <a:latin typeface="+mj-lt"/>
                <a:cs typeface="Calibri"/>
              </a:rPr>
              <a:t>t</a:t>
            </a:r>
            <a:r>
              <a:rPr sz="1800" dirty="0">
                <a:latin typeface="+mj-lt"/>
                <a:cs typeface="Calibri"/>
              </a:rPr>
              <a:t> un </a:t>
            </a:r>
            <a:r>
              <a:rPr sz="1800" spc="-10" dirty="0">
                <a:latin typeface="+mj-lt"/>
                <a:cs typeface="Calibri"/>
              </a:rPr>
              <a:t>c</a:t>
            </a:r>
            <a:r>
              <a:rPr sz="1800" dirty="0">
                <a:latin typeface="+mj-lt"/>
                <a:cs typeface="Calibri"/>
              </a:rPr>
              <a:t>on</a:t>
            </a:r>
            <a:r>
              <a:rPr sz="1800" spc="-10" dirty="0">
                <a:latin typeface="+mj-lt"/>
                <a:cs typeface="Calibri"/>
              </a:rPr>
              <a:t>te</a:t>
            </a:r>
            <a:r>
              <a:rPr sz="1800" dirty="0">
                <a:latin typeface="+mj-lt"/>
                <a:cs typeface="Calibri"/>
              </a:rPr>
              <a:t>x</a:t>
            </a:r>
            <a:r>
              <a:rPr sz="1800" spc="-10" dirty="0">
                <a:latin typeface="+mj-lt"/>
                <a:cs typeface="Calibri"/>
              </a:rPr>
              <a:t>te</a:t>
            </a:r>
            <a:r>
              <a:rPr sz="1800" dirty="0">
                <a:latin typeface="+mj-lt"/>
                <a:cs typeface="Calibri"/>
              </a:rPr>
              <a:t> </a:t>
            </a:r>
            <a:r>
              <a:rPr sz="1800" spc="-10" dirty="0" err="1">
                <a:latin typeface="+mj-lt"/>
                <a:cs typeface="Calibri"/>
              </a:rPr>
              <a:t>e</a:t>
            </a:r>
            <a:r>
              <a:rPr sz="1800" dirty="0" err="1">
                <a:latin typeface="+mj-lt"/>
                <a:cs typeface="Calibri"/>
              </a:rPr>
              <a:t>s</a:t>
            </a:r>
            <a:r>
              <a:rPr sz="1800" spc="-10" dirty="0" err="1">
                <a:latin typeface="+mj-lt"/>
                <a:cs typeface="Calibri"/>
              </a:rPr>
              <a:t>t</a:t>
            </a:r>
            <a:r>
              <a:rPr sz="1800" dirty="0">
                <a:latin typeface="+mj-lt"/>
                <a:cs typeface="Calibri"/>
              </a:rPr>
              <a:t> </a:t>
            </a:r>
            <a:r>
              <a:rPr sz="1800" dirty="0" err="1" smtClean="0">
                <a:latin typeface="+mj-lt"/>
                <a:cs typeface="Calibri"/>
              </a:rPr>
              <a:t>ini</a:t>
            </a:r>
            <a:r>
              <a:rPr lang="fr-FR" sz="1800" spc="80" dirty="0" smtClean="0">
                <a:latin typeface="+mj-lt"/>
                <a:cs typeface="Calibri"/>
              </a:rPr>
              <a:t>ti</a:t>
            </a:r>
            <a:r>
              <a:rPr sz="1800" dirty="0" err="1" smtClean="0">
                <a:latin typeface="+mj-lt"/>
                <a:cs typeface="Calibri"/>
              </a:rPr>
              <a:t>alis</a:t>
            </a:r>
            <a:r>
              <a:rPr sz="1800" spc="-10" dirty="0" err="1" smtClean="0">
                <a:latin typeface="+mj-lt"/>
                <a:cs typeface="Calibri"/>
              </a:rPr>
              <a:t>é</a:t>
            </a:r>
            <a:r>
              <a:rPr sz="1800" dirty="0" smtClean="0">
                <a:latin typeface="+mj-lt"/>
                <a:cs typeface="Calibri"/>
              </a:rPr>
              <a:t> </a:t>
            </a:r>
            <a:r>
              <a:rPr sz="1800" dirty="0">
                <a:latin typeface="+mj-lt"/>
                <a:cs typeface="Calibri"/>
              </a:rPr>
              <a:t>à </a:t>
            </a:r>
            <a:r>
              <a:rPr sz="1800" dirty="0" smtClean="0">
                <a:latin typeface="+mj-lt"/>
                <a:cs typeface="Calibri"/>
              </a:rPr>
              <a:t>p</a:t>
            </a:r>
            <a:r>
              <a:rPr sz="1800" spc="-10" dirty="0" smtClean="0">
                <a:latin typeface="+mj-lt"/>
                <a:cs typeface="Calibri"/>
              </a:rPr>
              <a:t>ar</a:t>
            </a:r>
            <a:r>
              <a:rPr lang="fr-FR" sz="1800" spc="80" dirty="0" smtClean="0">
                <a:latin typeface="+mj-lt"/>
                <a:cs typeface="Calibri"/>
              </a:rPr>
              <a:t>ti</a:t>
            </a:r>
            <a:r>
              <a:rPr sz="1800" spc="-10" dirty="0" smtClean="0">
                <a:latin typeface="+mj-lt"/>
                <a:cs typeface="Calibri"/>
              </a:rPr>
              <a:t>r</a:t>
            </a:r>
            <a:r>
              <a:rPr sz="1800" dirty="0" smtClean="0">
                <a:latin typeface="+mj-lt"/>
                <a:cs typeface="Calibri"/>
              </a:rPr>
              <a:t> </a:t>
            </a:r>
            <a:r>
              <a:rPr sz="1800" dirty="0">
                <a:latin typeface="+mj-lt"/>
                <a:cs typeface="Calibri"/>
              </a:rPr>
              <a:t>d</a:t>
            </a:r>
            <a:r>
              <a:rPr sz="1800" spc="-5" dirty="0">
                <a:latin typeface="+mj-lt"/>
                <a:cs typeface="Calibri"/>
              </a:rPr>
              <a:t>'</a:t>
            </a:r>
            <a:r>
              <a:rPr sz="1800" dirty="0">
                <a:latin typeface="+mj-lt"/>
                <a:cs typeface="Calibri"/>
              </a:rPr>
              <a:t>un ﬁ</a:t>
            </a:r>
            <a:r>
              <a:rPr sz="1800" spc="-10" dirty="0">
                <a:latin typeface="+mj-lt"/>
                <a:cs typeface="Calibri"/>
              </a:rPr>
              <a:t>c</a:t>
            </a:r>
            <a:r>
              <a:rPr sz="1800" dirty="0">
                <a:latin typeface="+mj-lt"/>
                <a:cs typeface="Calibri"/>
              </a:rPr>
              <a:t>hi</a:t>
            </a:r>
            <a:r>
              <a:rPr sz="1800" spc="-10" dirty="0">
                <a:latin typeface="+mj-lt"/>
                <a:cs typeface="Calibri"/>
              </a:rPr>
              <a:t>er</a:t>
            </a:r>
            <a:r>
              <a:rPr sz="1800" spc="-5" dirty="0">
                <a:latin typeface="+mj-lt"/>
                <a:cs typeface="Calibri"/>
              </a:rPr>
              <a:t> </a:t>
            </a:r>
            <a:r>
              <a:rPr sz="1800" dirty="0">
                <a:latin typeface="+mj-lt"/>
                <a:cs typeface="Calibri"/>
              </a:rPr>
              <a:t>d</a:t>
            </a:r>
            <a:r>
              <a:rPr sz="1800" spc="-10" dirty="0">
                <a:latin typeface="+mj-lt"/>
                <a:cs typeface="Calibri"/>
              </a:rPr>
              <a:t>e</a:t>
            </a:r>
            <a:r>
              <a:rPr sz="1800" dirty="0">
                <a:latin typeface="+mj-lt"/>
                <a:cs typeface="Calibri"/>
              </a:rPr>
              <a:t> </a:t>
            </a:r>
            <a:r>
              <a:rPr sz="1800" spc="-10" dirty="0" err="1" smtClean="0">
                <a:latin typeface="+mj-lt"/>
                <a:cs typeface="Calibri"/>
              </a:rPr>
              <a:t>c</a:t>
            </a:r>
            <a:r>
              <a:rPr sz="1800" dirty="0" err="1" smtClean="0">
                <a:latin typeface="+mj-lt"/>
                <a:cs typeface="Calibri"/>
              </a:rPr>
              <a:t>onﬁ</a:t>
            </a:r>
            <a:r>
              <a:rPr sz="1800" spc="-10" dirty="0" err="1" smtClean="0">
                <a:latin typeface="+mj-lt"/>
                <a:cs typeface="Calibri"/>
              </a:rPr>
              <a:t>g</a:t>
            </a:r>
            <a:r>
              <a:rPr sz="1800" dirty="0" err="1" smtClean="0">
                <a:latin typeface="+mj-lt"/>
                <a:cs typeface="Calibri"/>
              </a:rPr>
              <a:t>u</a:t>
            </a:r>
            <a:r>
              <a:rPr sz="1800" spc="-10" dirty="0" err="1" smtClean="0">
                <a:latin typeface="+mj-lt"/>
                <a:cs typeface="Calibri"/>
              </a:rPr>
              <a:t>r</a:t>
            </a:r>
            <a:r>
              <a:rPr sz="1800" spc="40" dirty="0" err="1" smtClean="0">
                <a:latin typeface="+mj-lt"/>
                <a:cs typeface="Calibri"/>
              </a:rPr>
              <a:t>a</a:t>
            </a:r>
            <a:r>
              <a:rPr lang="fr-FR" sz="1800" spc="40" dirty="0" smtClean="0">
                <a:latin typeface="+mj-lt"/>
                <a:cs typeface="Calibri"/>
              </a:rPr>
              <a:t>ti</a:t>
            </a:r>
            <a:r>
              <a:rPr sz="1800" dirty="0" smtClean="0">
                <a:latin typeface="+mj-lt"/>
                <a:cs typeface="Calibri"/>
              </a:rPr>
              <a:t>on </a:t>
            </a:r>
            <a:r>
              <a:rPr sz="1800" dirty="0">
                <a:latin typeface="+mj-lt"/>
                <a:cs typeface="Calibri"/>
              </a:rPr>
              <a:t>(XML)</a:t>
            </a:r>
          </a:p>
        </p:txBody>
      </p:sp>
      <p:sp>
        <p:nvSpPr>
          <p:cNvPr id="4" name="object 4"/>
          <p:cNvSpPr/>
          <p:nvPr/>
        </p:nvSpPr>
        <p:spPr>
          <a:xfrm>
            <a:off x="3048000" y="4000500"/>
            <a:ext cx="4662486" cy="1162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8361" y="5594796"/>
            <a:ext cx="2171700" cy="0"/>
          </a:xfrm>
          <a:custGeom>
            <a:avLst/>
            <a:gdLst/>
            <a:ahLst/>
            <a:cxnLst/>
            <a:rect l="l" t="t" r="r" b="b"/>
            <a:pathLst>
              <a:path w="2171700">
                <a:moveTo>
                  <a:pt x="0" y="0"/>
                </a:moveTo>
                <a:lnTo>
                  <a:pt x="2171700" y="0"/>
                </a:lnTo>
              </a:path>
            </a:pathLst>
          </a:custGeom>
          <a:ln w="1397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0123" y="922491"/>
            <a:ext cx="7531100" cy="39703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Liaison </a:t>
            </a:r>
            <a:r>
              <a:rPr sz="24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automa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4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que</a:t>
            </a:r>
            <a:r>
              <a:rPr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par </a:t>
            </a:r>
            <a:r>
              <a:rPr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type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(« </a:t>
            </a:r>
            <a:r>
              <a:rPr lang="fr-FR" sz="24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byType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 »)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dirty="0">
              <a:solidFill>
                <a:schemeClr val="accent6">
                  <a:lumMod val="75000"/>
                </a:schemeClr>
              </a:solidFill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Spring 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tente de lier un bean dont le type </a:t>
            </a:r>
            <a:r>
              <a:rPr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est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compa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ble</a:t>
            </a:r>
            <a:r>
              <a:rPr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.</a:t>
            </a:r>
            <a:endParaRPr lang="fr-FR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q"/>
              <a:tabLst>
                <a:tab pos="299720" algn="l"/>
              </a:tabLst>
            </a:pPr>
            <a:endParaRPr lang="fr-FR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Dans</a:t>
            </a:r>
            <a:r>
              <a:rPr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ce cas, le bean sera </a:t>
            </a:r>
            <a:r>
              <a:rPr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lié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automa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quement</a:t>
            </a:r>
            <a:r>
              <a:rPr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.</a:t>
            </a:r>
            <a:endParaRPr lang="fr-FR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q"/>
              <a:tabLst>
                <a:tab pos="299720" algn="l"/>
              </a:tabLst>
            </a:pPr>
            <a:endParaRPr lang="fr-FR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Problème</a:t>
            </a:r>
            <a:r>
              <a:rPr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majeur : plusieurs beans du conteneur IoC peuvent </a:t>
            </a:r>
            <a:r>
              <a:rPr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être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compa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bles</a:t>
            </a:r>
            <a:r>
              <a:rPr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avec le type </a:t>
            </a:r>
            <a:r>
              <a:rPr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cible</a:t>
            </a:r>
            <a:r>
              <a:rPr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.</a:t>
            </a:r>
            <a:endParaRPr lang="fr-FR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q"/>
              <a:tabLst>
                <a:tab pos="299720" algn="l"/>
              </a:tabLst>
            </a:pPr>
            <a:endParaRPr lang="fr-FR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D</a:t>
            </a:r>
            <a:r>
              <a:rPr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ans</a:t>
            </a:r>
            <a:r>
              <a:rPr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ce cas, Spring n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+mj-lt"/>
                <a:cs typeface="MS PGothic"/>
              </a:rPr>
              <a:t>’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est pas en mesure de choisir le bean adapté à la propriété et ne peut donc pas </a:t>
            </a:r>
            <a:r>
              <a:rPr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ff</a:t>
            </a:r>
            <a:r>
              <a:rPr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ectuer</a:t>
            </a:r>
            <a:r>
              <a:rPr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de liaison </a:t>
            </a:r>
            <a:r>
              <a:rPr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automa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que</a:t>
            </a:r>
            <a:r>
              <a:rPr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.</a:t>
            </a:r>
            <a:endParaRPr lang="fr-FR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q"/>
              <a:tabLst>
                <a:tab pos="299720" algn="l"/>
              </a:tabLst>
            </a:pPr>
            <a:endParaRPr lang="fr-FR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Spring 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lance </a:t>
            </a:r>
            <a:r>
              <a:rPr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une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excep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 </a:t>
            </a:r>
            <a:r>
              <a:rPr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Unsa</a:t>
            </a:r>
            <a:r>
              <a:rPr lang="fr-F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</a:t>
            </a:r>
            <a:r>
              <a:rPr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sﬁedDependencyExcep</a:t>
            </a:r>
            <a:r>
              <a:rPr lang="fr-F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</a:t>
            </a:r>
            <a:r>
              <a:rPr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 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lorsque plusieurs beans </a:t>
            </a:r>
            <a:r>
              <a:rPr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peuvent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servir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à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la liaison automatique</a:t>
            </a:r>
            <a:r>
              <a:rPr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.</a:t>
            </a:r>
            <a:endParaRPr dirty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3445">
              <a:lnSpc>
                <a:spcPct val="100000"/>
              </a:lnSpc>
            </a:pPr>
            <a:r>
              <a:rPr spc="-150" dirty="0"/>
              <a:t>SPR</a:t>
            </a:r>
            <a:r>
              <a:rPr spc="35" dirty="0"/>
              <a:t>I</a:t>
            </a:r>
            <a:r>
              <a:rPr dirty="0"/>
              <a:t>NG</a:t>
            </a:r>
            <a:r>
              <a:rPr spc="15" dirty="0"/>
              <a:t> </a:t>
            </a:r>
            <a:r>
              <a:rPr spc="-25" dirty="0"/>
              <a:t>CORE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50123" y="991833"/>
            <a:ext cx="676987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Liaison </a:t>
            </a:r>
            <a:r>
              <a:rPr sz="24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automa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4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que</a:t>
            </a:r>
            <a:r>
              <a:rPr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par type: Exemple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1562100"/>
            <a:ext cx="8153400" cy="2438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 txBox="1">
            <a:spLocks noGrp="1"/>
          </p:cNvSpPr>
          <p:nvPr>
            <p:ph type="title"/>
          </p:nvPr>
        </p:nvSpPr>
        <p:spPr>
          <a:xfrm>
            <a:off x="2286000" y="63500"/>
            <a:ext cx="6711950" cy="3426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3445">
              <a:lnSpc>
                <a:spcPct val="100000"/>
              </a:lnSpc>
            </a:pPr>
            <a:r>
              <a:rPr spc="-150" dirty="0"/>
              <a:t>SPR</a:t>
            </a:r>
            <a:r>
              <a:rPr spc="35" dirty="0"/>
              <a:t>I</a:t>
            </a:r>
            <a:r>
              <a:rPr dirty="0"/>
              <a:t>NG</a:t>
            </a:r>
            <a:r>
              <a:rPr spc="15" dirty="0"/>
              <a:t> </a:t>
            </a:r>
            <a:r>
              <a:rPr spc="-25" dirty="0"/>
              <a:t>CORE</a:t>
            </a:r>
          </a:p>
        </p:txBody>
      </p:sp>
      <p:sp>
        <p:nvSpPr>
          <p:cNvPr id="5" name="Ellipse 4"/>
          <p:cNvSpPr/>
          <p:nvPr/>
        </p:nvSpPr>
        <p:spPr bwMode="auto">
          <a:xfrm>
            <a:off x="3581400" y="2857500"/>
            <a:ext cx="1905000" cy="609600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triangl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82217"/>
              </a:buClr>
              <a:buSzTx/>
              <a:buFont typeface="Wingdings 3" pitchFamily="18" charset="2"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rgbClr val="A82217"/>
              </a:solidFill>
              <a:effectLst/>
              <a:latin typeface="Arial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62000" y="4000500"/>
            <a:ext cx="7564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>
                <a:sym typeface="Wingdings" pitchFamily="2" charset="2"/>
              </a:rPr>
              <a:t> </a:t>
            </a:r>
            <a:r>
              <a:rPr lang="fr-FR" sz="1400" i="1" dirty="0" smtClean="0"/>
              <a:t>Dans la classe </a:t>
            </a:r>
            <a:r>
              <a:rPr lang="fr-FR" sz="1400" i="1" dirty="0" err="1" smtClean="0"/>
              <a:t>SequenceGenerator</a:t>
            </a:r>
            <a:r>
              <a:rPr lang="fr-FR" sz="1400" i="1" dirty="0" smtClean="0"/>
              <a:t>, il existe un attribut de classe « </a:t>
            </a:r>
            <a:r>
              <a:rPr lang="fr-FR" sz="1400" i="1" dirty="0" err="1" smtClean="0"/>
              <a:t>DatePrefixGenerator</a:t>
            </a:r>
            <a:r>
              <a:rPr lang="fr-FR" sz="1400" i="1" dirty="0" smtClean="0"/>
              <a:t> »</a:t>
            </a:r>
            <a:endParaRPr lang="fr-FR" sz="1400" i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3445">
              <a:lnSpc>
                <a:spcPct val="100000"/>
              </a:lnSpc>
            </a:pPr>
            <a:r>
              <a:rPr spc="-150" dirty="0"/>
              <a:t>SPR</a:t>
            </a:r>
            <a:r>
              <a:rPr spc="35" dirty="0"/>
              <a:t>I</a:t>
            </a:r>
            <a:r>
              <a:rPr dirty="0"/>
              <a:t>NG</a:t>
            </a:r>
            <a:r>
              <a:rPr spc="15" dirty="0"/>
              <a:t> </a:t>
            </a:r>
            <a:r>
              <a:rPr spc="-25" dirty="0"/>
              <a:t>CORE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257300"/>
            <a:ext cx="7398384" cy="1808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465" marR="5080" indent="-279400">
              <a:lnSpc>
                <a:spcPct val="100400"/>
              </a:lnSpc>
              <a:spcBef>
                <a:spcPts val="2130"/>
              </a:spcBef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F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onc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onne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de manière comparable à la liaison par type, mais, dans ce cas, Spring tente de lier un bean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de même nom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à la place d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MS PGothic"/>
              </a:rPr>
              <a:t>’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un bean de type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compa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ble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.</a:t>
            </a: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1465" marR="5080" indent="-279400">
              <a:lnSpc>
                <a:spcPct val="100400"/>
              </a:lnSpc>
              <a:spcBef>
                <a:spcPts val="2130"/>
              </a:spcBef>
              <a:buFont typeface="Wingdings" pitchFamily="2" charset="2"/>
              <a:buChar char="q"/>
              <a:tabLst>
                <a:tab pos="299720" algn="l"/>
              </a:tabLst>
            </a:pP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Puisque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les noms des beans sont uniques au sein d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MS PGothic"/>
              </a:rPr>
              <a:t>’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un conteneur, la liaison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automa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que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par nom n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MS PGothic"/>
              </a:rPr>
              <a:t>’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est pas ambiguë.</a:t>
            </a:r>
          </a:p>
        </p:txBody>
      </p:sp>
      <p:sp>
        <p:nvSpPr>
          <p:cNvPr id="4" name="object 4"/>
          <p:cNvSpPr/>
          <p:nvPr/>
        </p:nvSpPr>
        <p:spPr>
          <a:xfrm>
            <a:off x="685800" y="3086100"/>
            <a:ext cx="7848600" cy="205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762000" y="723900"/>
            <a:ext cx="676987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Liaison </a:t>
            </a:r>
            <a:r>
              <a:rPr sz="24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automa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4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que</a:t>
            </a:r>
            <a:r>
              <a:rPr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par nom (« </a:t>
            </a:r>
            <a:r>
              <a:rPr lang="fr-FR" sz="24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byName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 »)</a:t>
            </a:r>
          </a:p>
        </p:txBody>
      </p:sp>
      <p:sp>
        <p:nvSpPr>
          <p:cNvPr id="7" name="Ellipse 6"/>
          <p:cNvSpPr/>
          <p:nvPr/>
        </p:nvSpPr>
        <p:spPr bwMode="auto">
          <a:xfrm>
            <a:off x="1371600" y="4076700"/>
            <a:ext cx="1905000" cy="609600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triangl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82217"/>
              </a:buClr>
              <a:buSzTx/>
              <a:buFont typeface="Wingdings 3" pitchFamily="18" charset="2"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rgbClr val="A82217"/>
              </a:solidFill>
              <a:effectLst/>
              <a:latin typeface="Arial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38200" y="5067300"/>
            <a:ext cx="7005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>
                <a:sym typeface="Wingdings" pitchFamily="2" charset="2"/>
              </a:rPr>
              <a:t> </a:t>
            </a:r>
            <a:r>
              <a:rPr lang="fr-FR" sz="1400" i="1" dirty="0" smtClean="0"/>
              <a:t>Dans la classe </a:t>
            </a:r>
            <a:r>
              <a:rPr lang="fr-FR" sz="1400" i="1" dirty="0" err="1" smtClean="0"/>
              <a:t>SequenceGenerator</a:t>
            </a:r>
            <a:r>
              <a:rPr lang="fr-FR" sz="1400" i="1" dirty="0" smtClean="0"/>
              <a:t>, il existe un attribut nommé « </a:t>
            </a:r>
            <a:r>
              <a:rPr lang="fr-FR" sz="1400" i="1" dirty="0" err="1" smtClean="0"/>
              <a:t>prefixGenerator</a:t>
            </a:r>
            <a:r>
              <a:rPr lang="fr-FR" sz="1400" i="1" dirty="0" smtClean="0"/>
              <a:t> »</a:t>
            </a:r>
            <a:endParaRPr lang="fr-FR" sz="1400" i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3445">
              <a:lnSpc>
                <a:spcPct val="100000"/>
              </a:lnSpc>
            </a:pPr>
            <a:r>
              <a:rPr spc="-150" dirty="0"/>
              <a:t>SPR</a:t>
            </a:r>
            <a:r>
              <a:rPr spc="35" dirty="0"/>
              <a:t>I</a:t>
            </a:r>
            <a:r>
              <a:rPr dirty="0"/>
              <a:t>NG</a:t>
            </a:r>
            <a:r>
              <a:rPr spc="15" dirty="0"/>
              <a:t> </a:t>
            </a:r>
            <a:r>
              <a:rPr spc="-25" dirty="0"/>
              <a:t>CORE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409700"/>
            <a:ext cx="8153400" cy="2970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465" marR="5080" indent="-279400">
              <a:lnSpc>
                <a:spcPct val="100400"/>
              </a:lnSpc>
              <a:spcBef>
                <a:spcPts val="595"/>
              </a:spcBef>
              <a:buFont typeface="Wingdings" pitchFamily="2" charset="2"/>
              <a:buChar char="q"/>
              <a:tabLst>
                <a:tab pos="299720" algn="l"/>
              </a:tabLst>
            </a:pP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La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liaison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automa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que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par </a:t>
            </a:r>
            <a:r>
              <a:rPr sz="2000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constructeur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fonc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onne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de manière semblable au mode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byType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, mais concerne le type d’un argument du constructeur (et non un attribut de la classe)</a:t>
            </a:r>
          </a:p>
          <a:p>
            <a:pPr marL="291465" marR="5080" indent="-279400">
              <a:lnSpc>
                <a:spcPct val="100400"/>
              </a:lnSpc>
              <a:spcBef>
                <a:spcPts val="595"/>
              </a:spcBef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Un constructeur paramétré avec ce seul argument est donc nécessaire !</a:t>
            </a:r>
          </a:p>
          <a:p>
            <a:pPr marL="291465" marR="5080" indent="-279400">
              <a:lnSpc>
                <a:spcPct val="100400"/>
              </a:lnSpc>
              <a:spcBef>
                <a:spcPts val="595"/>
              </a:spcBef>
              <a:buFont typeface="Wingdings" pitchFamily="2" charset="2"/>
              <a:buChar char="q"/>
              <a:tabLst>
                <a:tab pos="299720" algn="l"/>
              </a:tabLst>
            </a:pPr>
            <a:endParaRPr lang="fr-FR" sz="2000" b="1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748665" marR="5080" lvl="1" indent="-279400">
              <a:lnSpc>
                <a:spcPct val="100400"/>
              </a:lnSpc>
              <a:spcBef>
                <a:spcPts val="595"/>
              </a:spcBef>
              <a:tabLst>
                <a:tab pos="299720" algn="l"/>
              </a:tabLst>
            </a:pPr>
            <a:r>
              <a:rPr lang="fr-FR" sz="1600" dirty="0" smtClean="0">
                <a:latin typeface="+mj-lt"/>
                <a:cs typeface="Calibri"/>
                <a:sym typeface="Wingdings" pitchFamily="2" charset="2"/>
              </a:rPr>
              <a:t> </a:t>
            </a:r>
            <a:r>
              <a:rPr lang="fr-FR" sz="1600" dirty="0" smtClean="0">
                <a:latin typeface="+mj-lt"/>
                <a:cs typeface="Calibri"/>
              </a:rPr>
              <a:t>Dans l’exemple précédent avec </a:t>
            </a:r>
            <a:r>
              <a:rPr lang="fr-F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autowire</a:t>
            </a:r>
            <a:r>
              <a:rPr lang="fr-F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=« </a:t>
            </a:r>
            <a:r>
              <a:rPr lang="fr-F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constructor</a:t>
            </a:r>
            <a:r>
              <a:rPr lang="fr-F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»</a:t>
            </a:r>
          </a:p>
          <a:p>
            <a:pPr marL="748665" marR="5080" lvl="1" indent="-279400">
              <a:lnSpc>
                <a:spcPct val="100400"/>
              </a:lnSpc>
              <a:spcBef>
                <a:spcPts val="595"/>
              </a:spcBef>
              <a:tabLst>
                <a:tab pos="299720" algn="l"/>
              </a:tabLst>
            </a:pPr>
            <a:r>
              <a:rPr lang="fr-FR" sz="1600" dirty="0" smtClean="0">
                <a:latin typeface="+mj-lt"/>
                <a:cs typeface="Calibri"/>
              </a:rPr>
              <a:t>il doit exister le constructeur :</a:t>
            </a:r>
          </a:p>
          <a:p>
            <a:pPr marL="748665" marR="5080" lvl="1" indent="-279400">
              <a:lnSpc>
                <a:spcPct val="100400"/>
              </a:lnSpc>
              <a:spcBef>
                <a:spcPts val="595"/>
              </a:spcBef>
              <a:tabLst>
                <a:tab pos="299720" algn="l"/>
              </a:tabLst>
            </a:pPr>
            <a:r>
              <a:rPr lang="fr-F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SequenceGenerator</a:t>
            </a:r>
            <a:r>
              <a:rPr lang="fr-F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DatePrefixGenerator</a:t>
            </a:r>
            <a:r>
              <a:rPr lang="fr-F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prefixGenerator</a:t>
            </a:r>
            <a:r>
              <a:rPr lang="fr-F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762000" y="723900"/>
            <a:ext cx="81534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Liaison </a:t>
            </a:r>
            <a:r>
              <a:rPr sz="24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automa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4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que</a:t>
            </a:r>
            <a:r>
              <a:rPr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par constructeur (« </a:t>
            </a:r>
            <a:r>
              <a:rPr lang="fr-FR" sz="24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constructor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 »)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3445">
              <a:lnSpc>
                <a:spcPct val="100000"/>
              </a:lnSpc>
            </a:pPr>
            <a:r>
              <a:rPr spc="-150" dirty="0"/>
              <a:t>SPR</a:t>
            </a:r>
            <a:r>
              <a:rPr spc="35" dirty="0"/>
              <a:t>I</a:t>
            </a:r>
            <a:r>
              <a:rPr dirty="0"/>
              <a:t>NG</a:t>
            </a:r>
            <a:r>
              <a:rPr spc="15" dirty="0"/>
              <a:t> </a:t>
            </a:r>
            <a:r>
              <a:rPr spc="-25" dirty="0"/>
              <a:t>CORE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952500"/>
            <a:ext cx="7527925" cy="2340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465" marR="158750" indent="-279400">
              <a:lnSpc>
                <a:spcPct val="100800"/>
              </a:lnSpc>
              <a:spcBef>
                <a:spcPts val="420"/>
              </a:spcBef>
              <a:buFont typeface="Wingdings" pitchFamily="2" charset="2"/>
              <a:buChar char="q"/>
              <a:tabLst>
                <a:tab pos="299720" algn="l"/>
              </a:tabLst>
            </a:pPr>
            <a:r>
              <a:rPr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Nous 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pouvons </a:t>
            </a:r>
            <a:r>
              <a:rPr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lier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automa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quement</a:t>
            </a:r>
            <a:r>
              <a:rPr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une propriété en plaçant </a:t>
            </a:r>
            <a:r>
              <a:rPr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une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annota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 </a:t>
            </a:r>
            <a:r>
              <a:rPr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@Autowired 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sur un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setter</a:t>
            </a:r>
            <a:r>
              <a:rPr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, 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un constructeur, un </a:t>
            </a:r>
            <a:r>
              <a:rPr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champ.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Cette annotation réalise un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autowiring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« 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byType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 »</a:t>
            </a:r>
          </a:p>
          <a:p>
            <a:pPr marL="291465" marR="158750" indent="-279400">
              <a:lnSpc>
                <a:spcPct val="100800"/>
              </a:lnSpc>
              <a:spcBef>
                <a:spcPts val="420"/>
              </a:spcBef>
              <a:buFont typeface="Wingdings" pitchFamily="2" charset="2"/>
              <a:buChar char="q"/>
              <a:tabLst>
                <a:tab pos="299720" algn="l"/>
              </a:tabLst>
            </a:pPr>
            <a:endParaRPr lang="fr-FR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1465" marR="158750" indent="-279400">
              <a:lnSpc>
                <a:spcPct val="100800"/>
              </a:lnSpc>
              <a:spcBef>
                <a:spcPts val="420"/>
              </a:spcBef>
              <a:buFont typeface="Wingdings" pitchFamily="2" charset="2"/>
              <a:buChar char="q"/>
              <a:tabLst>
                <a:tab pos="299720" algn="l"/>
              </a:tabLst>
            </a:pPr>
            <a:r>
              <a:rPr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Pour 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demander à Spring de </a:t>
            </a:r>
            <a:r>
              <a:rPr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lier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automa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quement</a:t>
            </a:r>
            <a:r>
              <a:rPr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les propriétés de bean marquées par 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@Autowired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,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inclure l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cs typeface="MS PGothic"/>
              </a:rPr>
              <a:t>’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élément </a:t>
            </a:r>
            <a:r>
              <a:rPr lang="fr-FR" b="1" dirty="0" smtClean="0">
                <a:solidFill>
                  <a:srgbClr val="FF0000"/>
                </a:solidFill>
                <a:cs typeface="Calibri"/>
              </a:rPr>
              <a:t>&lt;</a:t>
            </a:r>
            <a:r>
              <a:rPr lang="fr-FR" b="1" dirty="0" err="1" smtClean="0">
                <a:solidFill>
                  <a:srgbClr val="FF0000"/>
                </a:solidFill>
                <a:cs typeface="Calibri"/>
              </a:rPr>
              <a:t>context:annotation-conﬁg</a:t>
            </a:r>
            <a:r>
              <a:rPr lang="fr-FR" b="1" dirty="0" smtClean="0">
                <a:solidFill>
                  <a:srgbClr val="FF0000"/>
                </a:solidFill>
                <a:cs typeface="Calibri"/>
              </a:rPr>
              <a:t>/&gt;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dans le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ﬁchier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 de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conﬁguration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 des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beans</a:t>
            </a:r>
            <a:r>
              <a:rPr lang="fr-FR" spc="-10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 :</a:t>
            </a:r>
            <a:endParaRPr lang="fr-FR" dirty="0" smtClean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762000" y="495300"/>
            <a:ext cx="676987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Liaison </a:t>
            </a:r>
            <a:r>
              <a:rPr sz="24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automa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4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que</a:t>
            </a:r>
            <a:r>
              <a:rPr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par « @</a:t>
            </a:r>
            <a:r>
              <a:rPr lang="fr-FR" sz="24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Autowired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 »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3314700"/>
            <a:ext cx="861060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smtClean="0">
                <a:solidFill>
                  <a:srgbClr val="008080"/>
                </a:solidFill>
                <a:latin typeface="Consolas"/>
              </a:rPr>
              <a:t>&lt;?</a:t>
            </a:r>
            <a:r>
              <a:rPr lang="fr-FR" sz="1200" dirty="0" err="1" smtClean="0">
                <a:solidFill>
                  <a:srgbClr val="3F7F7F"/>
                </a:solidFill>
                <a:latin typeface="Consolas"/>
              </a:rPr>
              <a:t>xml</a:t>
            </a:r>
            <a:r>
              <a:rPr lang="fr-FR" sz="1200" dirty="0" smtClean="0">
                <a:solidFill>
                  <a:srgbClr val="3F7F7F"/>
                </a:solidFill>
                <a:latin typeface="Consolas"/>
              </a:rPr>
              <a:t> </a:t>
            </a:r>
            <a:r>
              <a:rPr lang="fr-FR" sz="1200" dirty="0" smtClean="0">
                <a:solidFill>
                  <a:srgbClr val="7F007F"/>
                </a:solidFill>
                <a:latin typeface="Consolas"/>
              </a:rPr>
              <a:t>version</a:t>
            </a:r>
            <a:r>
              <a:rPr lang="fr-FR" sz="12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fr-FR" sz="1200" i="1" dirty="0" smtClean="0">
                <a:solidFill>
                  <a:srgbClr val="2A00FF"/>
                </a:solidFill>
                <a:latin typeface="Consolas"/>
              </a:rPr>
              <a:t>"1.0" </a:t>
            </a:r>
            <a:r>
              <a:rPr lang="fr-FR" sz="1200" i="1" dirty="0" err="1" smtClean="0">
                <a:solidFill>
                  <a:srgbClr val="7F007F"/>
                </a:solidFill>
                <a:latin typeface="Consolas"/>
              </a:rPr>
              <a:t>encoding</a:t>
            </a:r>
            <a:r>
              <a:rPr lang="fr-FR" sz="1200" i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fr-FR" sz="1200" i="1" dirty="0" smtClean="0">
                <a:solidFill>
                  <a:srgbClr val="2A00FF"/>
                </a:solidFill>
                <a:latin typeface="Consolas"/>
              </a:rPr>
              <a:t>"UTF-8"</a:t>
            </a:r>
            <a:r>
              <a:rPr lang="fr-FR" sz="1200" i="1" dirty="0" smtClean="0">
                <a:solidFill>
                  <a:srgbClr val="008080"/>
                </a:solidFill>
                <a:latin typeface="Consolas"/>
              </a:rPr>
              <a:t>?&gt;</a:t>
            </a:r>
          </a:p>
          <a:p>
            <a:r>
              <a:rPr lang="fr-FR" sz="12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fr-FR" sz="1200" dirty="0" err="1" smtClean="0">
                <a:solidFill>
                  <a:srgbClr val="3F7F7F"/>
                </a:solidFill>
                <a:latin typeface="Consolas"/>
              </a:rPr>
              <a:t>beans</a:t>
            </a:r>
            <a:r>
              <a:rPr lang="fr-FR" sz="1200" dirty="0" smtClean="0">
                <a:solidFill>
                  <a:srgbClr val="3F7F7F"/>
                </a:solidFill>
                <a:latin typeface="Consolas"/>
              </a:rPr>
              <a:t> </a:t>
            </a:r>
            <a:r>
              <a:rPr lang="fr-FR" sz="1200" dirty="0" err="1" smtClean="0">
                <a:solidFill>
                  <a:srgbClr val="7F007F"/>
                </a:solidFill>
                <a:latin typeface="Consolas"/>
              </a:rPr>
              <a:t>xmlns</a:t>
            </a:r>
            <a:r>
              <a:rPr lang="fr-FR" sz="12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fr-FR" sz="1200" i="1" dirty="0" smtClean="0">
                <a:solidFill>
                  <a:srgbClr val="2A00FF"/>
                </a:solidFill>
                <a:latin typeface="Consolas"/>
              </a:rPr>
              <a:t>"http://www.springframework.org/schema/beans" </a:t>
            </a:r>
          </a:p>
          <a:p>
            <a:r>
              <a:rPr lang="fr-FR" sz="1200" dirty="0" err="1" smtClean="0">
                <a:solidFill>
                  <a:srgbClr val="7F007F"/>
                </a:solidFill>
                <a:latin typeface="Consolas"/>
              </a:rPr>
              <a:t>xmlns:xsi</a:t>
            </a:r>
            <a:r>
              <a:rPr lang="fr-FR" sz="12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fr-FR" sz="1200" i="1" dirty="0" smtClean="0">
                <a:solidFill>
                  <a:srgbClr val="2A00FF"/>
                </a:solidFill>
                <a:latin typeface="Consolas"/>
              </a:rPr>
              <a:t>"http://www.w3.org/2001/XMLSchema-instance" </a:t>
            </a:r>
          </a:p>
          <a:p>
            <a:r>
              <a:rPr lang="fr-FR" sz="1200" b="1" dirty="0" err="1" smtClean="0">
                <a:solidFill>
                  <a:srgbClr val="FF0000"/>
                </a:solidFill>
                <a:latin typeface="Consolas"/>
              </a:rPr>
              <a:t>xmlns:context</a:t>
            </a:r>
            <a:r>
              <a:rPr lang="fr-FR" sz="1200" b="1" dirty="0" smtClean="0">
                <a:solidFill>
                  <a:srgbClr val="FF0000"/>
                </a:solidFill>
                <a:latin typeface="Consolas"/>
              </a:rPr>
              <a:t>=</a:t>
            </a:r>
            <a:r>
              <a:rPr lang="fr-FR" sz="1200" b="1" i="1" dirty="0" smtClean="0">
                <a:solidFill>
                  <a:srgbClr val="FF0000"/>
                </a:solidFill>
                <a:latin typeface="Consolas"/>
              </a:rPr>
              <a:t>"http://www.springframework.org/schema/context" </a:t>
            </a:r>
          </a:p>
          <a:p>
            <a:r>
              <a:rPr lang="fr-FR" sz="1200" dirty="0" err="1" smtClean="0">
                <a:solidFill>
                  <a:srgbClr val="7F007F"/>
                </a:solidFill>
                <a:latin typeface="Consolas"/>
              </a:rPr>
              <a:t>xsi:schemaLocation</a:t>
            </a:r>
            <a:r>
              <a:rPr lang="fr-FR" sz="12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fr-FR" sz="1200" i="1" dirty="0" smtClean="0">
                <a:solidFill>
                  <a:srgbClr val="2A00FF"/>
                </a:solidFill>
                <a:latin typeface="Consolas"/>
              </a:rPr>
              <a:t>"http://www.springframework.org/schema/beans http://www.springframework.org/schema/beans/spring-beans.xsd</a:t>
            </a:r>
          </a:p>
          <a:p>
            <a:r>
              <a:rPr lang="fr-FR" sz="1200" b="1" i="1" dirty="0" smtClean="0">
                <a:solidFill>
                  <a:srgbClr val="FF0000"/>
                </a:solidFill>
                <a:latin typeface="Consolas"/>
              </a:rPr>
              <a:t>http://www.springframework.org/schema/context http://www.springframework.org/schema/context/spring-context-3.1.xsd"&gt;</a:t>
            </a:r>
          </a:p>
          <a:p>
            <a:endParaRPr lang="fr-FR" sz="1200" dirty="0" smtClean="0">
              <a:latin typeface="Consolas"/>
            </a:endParaRPr>
          </a:p>
          <a:p>
            <a:r>
              <a:rPr lang="fr-FR" sz="1200" b="1" dirty="0" smtClean="0">
                <a:solidFill>
                  <a:srgbClr val="FF0000"/>
                </a:solidFill>
                <a:latin typeface="Consolas"/>
              </a:rPr>
              <a:t>&lt;</a:t>
            </a:r>
            <a:r>
              <a:rPr lang="fr-FR" sz="1200" b="1" dirty="0" err="1" smtClean="0">
                <a:solidFill>
                  <a:srgbClr val="FF0000"/>
                </a:solidFill>
                <a:latin typeface="Consolas"/>
              </a:rPr>
              <a:t>context:annotation-config</a:t>
            </a:r>
            <a:r>
              <a:rPr lang="fr-FR" sz="1200" b="1" dirty="0" smtClean="0">
                <a:solidFill>
                  <a:srgbClr val="FF0000"/>
                </a:solidFill>
                <a:latin typeface="Consolas"/>
              </a:rPr>
              <a:t>/&gt;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TP 4 : </a:t>
            </a:r>
            <a:r>
              <a:rPr lang="fr-FR" dirty="0" err="1" smtClean="0"/>
              <a:t>Autowiring</a:t>
            </a:r>
            <a:endParaRPr lang="fr-FR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3445">
              <a:lnSpc>
                <a:spcPct val="100000"/>
              </a:lnSpc>
            </a:pPr>
            <a:r>
              <a:rPr spc="-150" dirty="0"/>
              <a:t>SPR</a:t>
            </a:r>
            <a:r>
              <a:rPr spc="35" dirty="0"/>
              <a:t>I</a:t>
            </a:r>
            <a:r>
              <a:rPr dirty="0"/>
              <a:t>NG</a:t>
            </a:r>
            <a:r>
              <a:rPr spc="15" dirty="0"/>
              <a:t> </a:t>
            </a:r>
            <a:r>
              <a:rPr spc="-25" dirty="0"/>
              <a:t>CORE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943100"/>
            <a:ext cx="7527925" cy="2443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465" marR="158750" indent="-279400">
              <a:lnSpc>
                <a:spcPct val="100800"/>
              </a:lnSpc>
              <a:spcBef>
                <a:spcPts val="420"/>
              </a:spcBef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Il est possible de remplacer une partie de l’écriture XML par des annotations pour la déclaration et l’injection des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beans</a:t>
            </a:r>
            <a:endParaRPr lang="fr-FR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1465" marR="158750" indent="-279400">
              <a:lnSpc>
                <a:spcPct val="100800"/>
              </a:lnSpc>
              <a:spcBef>
                <a:spcPts val="420"/>
              </a:spcBef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Avantages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: plus simple pour le développeur, plus performant à l’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execution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(pas de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parsing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XML)</a:t>
            </a:r>
          </a:p>
          <a:p>
            <a:pPr marL="291465" marR="158750" indent="-279400">
              <a:lnSpc>
                <a:spcPct val="100800"/>
              </a:lnSpc>
              <a:spcBef>
                <a:spcPts val="420"/>
              </a:spcBef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Inconvénients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: moins lisible, modifier un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bean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ou une injection revient à recompiler le code et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relivrer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…</a:t>
            </a:r>
          </a:p>
          <a:p>
            <a:pPr marL="291465" marR="158750" indent="-279400">
              <a:lnSpc>
                <a:spcPct val="100800"/>
              </a:lnSpc>
              <a:spcBef>
                <a:spcPts val="420"/>
              </a:spcBef>
              <a:buFont typeface="Wingdings" pitchFamily="2" charset="2"/>
              <a:buChar char="q"/>
              <a:tabLst>
                <a:tab pos="299720" algn="l"/>
              </a:tabLst>
            </a:pPr>
            <a:endParaRPr lang="fr-FR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1465" marR="158750" indent="-279400">
              <a:lnSpc>
                <a:spcPct val="100800"/>
              </a:lnSpc>
              <a:spcBef>
                <a:spcPts val="420"/>
              </a:spcBef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Spring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v4 permet de se passer entièrement de configuration XML</a:t>
            </a:r>
          </a:p>
        </p:txBody>
      </p:sp>
      <p:sp>
        <p:nvSpPr>
          <p:cNvPr id="7" name="object 3"/>
          <p:cNvSpPr txBox="1"/>
          <p:nvPr/>
        </p:nvSpPr>
        <p:spPr>
          <a:xfrm>
            <a:off x="762000" y="1202519"/>
            <a:ext cx="676987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fr-FR" sz="2400" b="1" dirty="0" smtClean="0">
                <a:solidFill>
                  <a:srgbClr val="FF0000"/>
                </a:solidFill>
                <a:latin typeface="+mj-lt"/>
                <a:cs typeface="Calibri"/>
              </a:rPr>
              <a:t>Annotations pour la déclaration et l’injection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3445">
              <a:lnSpc>
                <a:spcPct val="100000"/>
              </a:lnSpc>
            </a:pPr>
            <a:r>
              <a:rPr spc="-150" dirty="0"/>
              <a:t>SPR</a:t>
            </a:r>
            <a:r>
              <a:rPr spc="35" dirty="0"/>
              <a:t>I</a:t>
            </a:r>
            <a:r>
              <a:rPr dirty="0"/>
              <a:t>NG</a:t>
            </a:r>
            <a:r>
              <a:rPr spc="15" dirty="0"/>
              <a:t> </a:t>
            </a:r>
            <a:r>
              <a:rPr spc="-25" dirty="0"/>
              <a:t>CORE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257300"/>
            <a:ext cx="8670925" cy="1883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465" marR="158750" indent="-279400">
              <a:lnSpc>
                <a:spcPct val="100800"/>
              </a:lnSpc>
              <a:spcBef>
                <a:spcPts val="420"/>
              </a:spcBef>
              <a:tabLst>
                <a:tab pos="299720" algn="l"/>
              </a:tabLst>
            </a:pP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Déclaration classique :</a:t>
            </a:r>
          </a:p>
          <a:p>
            <a:pPr marL="291465" marR="158750" indent="-279400">
              <a:lnSpc>
                <a:spcPct val="100800"/>
              </a:lnSpc>
              <a:spcBef>
                <a:spcPts val="420"/>
              </a:spcBef>
              <a:buFont typeface="Wingdings" pitchFamily="2" charset="2"/>
              <a:buChar char="q"/>
              <a:tabLst>
                <a:tab pos="299720" algn="l"/>
              </a:tabLst>
            </a:pPr>
            <a:endParaRPr lang="fr-FR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1465" marR="158750" indent="-279400">
              <a:lnSpc>
                <a:spcPct val="100800"/>
              </a:lnSpc>
              <a:spcBef>
                <a:spcPts val="420"/>
              </a:spcBef>
              <a:buFont typeface="Wingdings" pitchFamily="2" charset="2"/>
              <a:buChar char="q"/>
              <a:tabLst>
                <a:tab pos="299720" algn="l"/>
              </a:tabLst>
            </a:pPr>
            <a:endParaRPr lang="fr-FR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1465" marR="158750" indent="-279400">
              <a:lnSpc>
                <a:spcPct val="100800"/>
              </a:lnSpc>
              <a:spcBef>
                <a:spcPts val="420"/>
              </a:spcBef>
              <a:buFont typeface="Wingdings" pitchFamily="2" charset="2"/>
              <a:buChar char="q"/>
              <a:tabLst>
                <a:tab pos="299720" algn="l"/>
              </a:tabLst>
            </a:pPr>
            <a:endParaRPr lang="fr-FR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1465" marR="158750" indent="-279400">
              <a:lnSpc>
                <a:spcPct val="100800"/>
              </a:lnSpc>
              <a:spcBef>
                <a:spcPts val="420"/>
              </a:spcBef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Pour que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Spring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détecte les annotations </a:t>
            </a:r>
            <a:r>
              <a:rPr lang="fr-FR" u="sng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de déclarations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, préciser dans le fichier des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beans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:</a:t>
            </a:r>
          </a:p>
        </p:txBody>
      </p:sp>
      <p:sp>
        <p:nvSpPr>
          <p:cNvPr id="7" name="object 3"/>
          <p:cNvSpPr txBox="1"/>
          <p:nvPr/>
        </p:nvSpPr>
        <p:spPr>
          <a:xfrm>
            <a:off x="762000" y="800100"/>
            <a:ext cx="676987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Annotations : </a:t>
            </a:r>
            <a:r>
              <a:rPr lang="fr-FR" sz="2400" b="1" dirty="0" smtClean="0">
                <a:solidFill>
                  <a:srgbClr val="FF0000"/>
                </a:solidFill>
                <a:latin typeface="+mj-lt"/>
                <a:cs typeface="Calibri"/>
              </a:rPr>
              <a:t>Déclaration d’un </a:t>
            </a:r>
            <a:r>
              <a:rPr lang="fr-FR" sz="2400" b="1" dirty="0" err="1" smtClean="0">
                <a:solidFill>
                  <a:srgbClr val="FF0000"/>
                </a:solidFill>
                <a:latin typeface="+mj-lt"/>
                <a:cs typeface="Calibri"/>
              </a:rPr>
              <a:t>bean</a:t>
            </a:r>
            <a:r>
              <a:rPr lang="fr-FR" sz="2400" b="1" dirty="0" smtClean="0">
                <a:solidFill>
                  <a:srgbClr val="FF0000"/>
                </a:solidFill>
                <a:latin typeface="+mj-lt"/>
                <a:cs typeface="Calibri"/>
              </a:rPr>
              <a:t> 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(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1/4)</a:t>
            </a:r>
            <a:endParaRPr lang="fr-FR" sz="2400" b="1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381000" y="1638300"/>
            <a:ext cx="8458200" cy="646331"/>
          </a:xfrm>
          <a:prstGeom prst="rect">
            <a:avLst/>
          </a:prstGeom>
          <a:solidFill>
            <a:srgbClr val="F9F9F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beans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...&gt;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	&lt;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bean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id=</a:t>
            </a:r>
            <a:r>
              <a:rPr lang="fr-F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clientDao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" class=</a:t>
            </a:r>
            <a:r>
              <a:rPr lang="fr-F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com.bankonet.dao.ClientDaoDS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" scope="prototype" /&gt; &lt;/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beans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fr-F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04800" y="3238500"/>
            <a:ext cx="8458200" cy="2123658"/>
          </a:xfrm>
          <a:prstGeom prst="rect">
            <a:avLst/>
          </a:prstGeom>
          <a:solidFill>
            <a:srgbClr val="F9F9F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&lt;beans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="http://www.springframework.org/schema/beans"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xmlns:xsi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="http://www.w3.org/2001/XMLSchema-instance"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xmlns:context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="http://www.springframework.org/schema/context"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xsi:schemaLocation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="http://www.springframework.org/schema/beans 	http://www.springframework.org/schema/beans/spring-beans.xsd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http://www.springframework.org/schema/context 	http://www.springframework.org/schema/context/spring-context.xsd"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context:component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-scan base-package="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com.bankonet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&lt;/beans&gt;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3445">
              <a:lnSpc>
                <a:spcPct val="100000"/>
              </a:lnSpc>
            </a:pPr>
            <a:r>
              <a:rPr spc="-150" dirty="0"/>
              <a:t>SPR</a:t>
            </a:r>
            <a:r>
              <a:rPr spc="35" dirty="0"/>
              <a:t>I</a:t>
            </a:r>
            <a:r>
              <a:rPr dirty="0"/>
              <a:t>NG</a:t>
            </a:r>
            <a:r>
              <a:rPr spc="15" dirty="0"/>
              <a:t> </a:t>
            </a:r>
            <a:r>
              <a:rPr spc="-25" dirty="0"/>
              <a:t>CORE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257300"/>
            <a:ext cx="8670925" cy="1935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465" marR="158750" indent="-279400">
              <a:lnSpc>
                <a:spcPct val="100800"/>
              </a:lnSpc>
              <a:spcBef>
                <a:spcPts val="420"/>
              </a:spcBef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Dans la classe, on utilise soit :</a:t>
            </a:r>
          </a:p>
          <a:p>
            <a:pPr marL="748665" marR="158750" lvl="1" indent="-279400">
              <a:lnSpc>
                <a:spcPct val="100800"/>
              </a:lnSpc>
              <a:spcBef>
                <a:spcPts val="420"/>
              </a:spcBef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@Component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nom du 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bean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dirty="0" smtClean="0">
                <a:cs typeface="Calibri"/>
              </a:rPr>
              <a:t>pour n’importe quel </a:t>
            </a:r>
            <a:r>
              <a:rPr lang="fr-FR" dirty="0" err="1" smtClean="0">
                <a:cs typeface="Calibri"/>
              </a:rPr>
              <a:t>bean</a:t>
            </a:r>
            <a:endParaRPr lang="fr-FR" b="1" dirty="0" smtClean="0">
              <a:latin typeface="Courier New" pitchFamily="49" charset="0"/>
              <a:cs typeface="Courier New" pitchFamily="49" charset="0"/>
            </a:endParaRPr>
          </a:p>
          <a:p>
            <a:pPr marL="748665" marR="158750" lvl="1" indent="-279400">
              <a:lnSpc>
                <a:spcPct val="100800"/>
              </a:lnSpc>
              <a:spcBef>
                <a:spcPts val="420"/>
              </a:spcBef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@Service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nom du 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bean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dirty="0" smtClean="0">
                <a:latin typeface="+mj-lt"/>
                <a:cs typeface="Calibri"/>
              </a:rPr>
              <a:t>pour les </a:t>
            </a:r>
            <a:r>
              <a:rPr lang="fr-FR" dirty="0" err="1" smtClean="0">
                <a:latin typeface="+mj-lt"/>
                <a:cs typeface="Calibri"/>
              </a:rPr>
              <a:t>beans</a:t>
            </a:r>
            <a:r>
              <a:rPr lang="fr-FR" dirty="0" smtClean="0">
                <a:latin typeface="+mj-lt"/>
                <a:cs typeface="Calibri"/>
              </a:rPr>
              <a:t> de la couche métier</a:t>
            </a:r>
          </a:p>
          <a:p>
            <a:pPr marL="748665" marR="158750" lvl="1" indent="-279400">
              <a:lnSpc>
                <a:spcPct val="100800"/>
              </a:lnSpc>
              <a:spcBef>
                <a:spcPts val="420"/>
              </a:spcBef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fr-F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Repository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nom du 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bean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dirty="0" smtClean="0">
                <a:cs typeface="Calibri"/>
              </a:rPr>
              <a:t>pour les </a:t>
            </a:r>
            <a:r>
              <a:rPr lang="fr-FR" dirty="0" err="1" smtClean="0">
                <a:cs typeface="Calibri"/>
              </a:rPr>
              <a:t>beans</a:t>
            </a:r>
            <a:r>
              <a:rPr lang="fr-FR" dirty="0" smtClean="0">
                <a:cs typeface="Calibri"/>
              </a:rPr>
              <a:t> de la couche DAO</a:t>
            </a:r>
          </a:p>
          <a:p>
            <a:pPr marL="748665" marR="158750" lvl="1" indent="-279400">
              <a:lnSpc>
                <a:spcPct val="100800"/>
              </a:lnSpc>
              <a:spcBef>
                <a:spcPts val="420"/>
              </a:spcBef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dirty="0" smtClean="0">
                <a:latin typeface="+mj-lt"/>
                <a:cs typeface="Calibri"/>
              </a:rPr>
              <a:t>Option : 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@Scope(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prototype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dirty="0" smtClean="0">
                <a:latin typeface="+mj-lt"/>
                <a:cs typeface="Calibri"/>
              </a:rPr>
              <a:t>ou 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@Scope(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singleton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291465" marR="158750" indent="-279400">
              <a:lnSpc>
                <a:spcPct val="100800"/>
              </a:lnSpc>
              <a:spcBef>
                <a:spcPts val="420"/>
              </a:spcBef>
              <a:tabLst>
                <a:tab pos="299720" algn="l"/>
              </a:tabLst>
            </a:pPr>
            <a:endParaRPr lang="fr-FR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762000" y="647700"/>
            <a:ext cx="75438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Annotations : </a:t>
            </a:r>
            <a:r>
              <a:rPr lang="fr-FR" sz="2400" b="1" dirty="0" smtClean="0">
                <a:solidFill>
                  <a:srgbClr val="FF0000"/>
                </a:solidFill>
                <a:latin typeface="+mj-lt"/>
                <a:cs typeface="Calibri"/>
              </a:rPr>
              <a:t>Déclaration d’un </a:t>
            </a:r>
            <a:r>
              <a:rPr lang="fr-FR" sz="2400" b="1" dirty="0" err="1" smtClean="0">
                <a:solidFill>
                  <a:srgbClr val="FF0000"/>
                </a:solidFill>
                <a:latin typeface="+mj-lt"/>
                <a:cs typeface="Calibri"/>
              </a:rPr>
              <a:t>bean</a:t>
            </a:r>
            <a:r>
              <a:rPr lang="fr-FR" sz="2400" b="1" dirty="0" smtClean="0">
                <a:solidFill>
                  <a:srgbClr val="FF0000"/>
                </a:solidFill>
                <a:latin typeface="+mj-lt"/>
                <a:cs typeface="Calibri"/>
              </a:rPr>
              <a:t> 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(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2/4)</a:t>
            </a:r>
            <a:endParaRPr lang="fr-FR" sz="2400" b="1" dirty="0" smtClean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fr-FR" sz="2400" b="1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828800" y="3009900"/>
            <a:ext cx="5257800" cy="1938992"/>
          </a:xfrm>
          <a:prstGeom prst="rect">
            <a:avLst/>
          </a:prstGeom>
          <a:solidFill>
            <a:srgbClr val="F9F9F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ClientDaoDS.java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package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com.bankonet.dao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org.springframework.stereotype.Repository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@Repository("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clientDao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@Scope("prototype")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public class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ClientDaoDS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ClientDao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//...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1219200" y="4991100"/>
            <a:ext cx="7239000" cy="2176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465" marR="158750" indent="-279400">
              <a:lnSpc>
                <a:spcPct val="100800"/>
              </a:lnSpc>
              <a:spcBef>
                <a:spcPts val="420"/>
              </a:spcBef>
              <a:tabLst>
                <a:tab pos="299720" algn="l"/>
              </a:tabLst>
            </a:pPr>
            <a:r>
              <a:rPr lang="fr-FR" sz="1400" i="1" dirty="0" smtClean="0">
                <a:latin typeface="+mj-lt"/>
                <a:cs typeface="Calibri"/>
              </a:rPr>
              <a:t>Déclaration identique à celle du fichier XML (</a:t>
            </a:r>
            <a:r>
              <a:rPr lang="fr-FR" sz="1400" i="1" dirty="0" err="1" smtClean="0">
                <a:latin typeface="+mj-lt"/>
                <a:cs typeface="Calibri"/>
              </a:rPr>
              <a:t>bean</a:t>
            </a:r>
            <a:r>
              <a:rPr lang="fr-FR" sz="1400" i="1" dirty="0" smtClean="0">
                <a:latin typeface="+mj-lt"/>
                <a:cs typeface="Calibri"/>
              </a:rPr>
              <a:t> id=‘</a:t>
            </a:r>
            <a:r>
              <a:rPr lang="fr-FR" sz="1400" i="1" dirty="0" err="1" smtClean="0">
                <a:latin typeface="+mj-lt"/>
                <a:cs typeface="Calibri"/>
              </a:rPr>
              <a:t>clientDao</a:t>
            </a:r>
            <a:r>
              <a:rPr lang="fr-FR" sz="1400" i="1" dirty="0" smtClean="0">
                <a:latin typeface="+mj-lt"/>
                <a:cs typeface="Calibri"/>
              </a:rPr>
              <a:t>’ scope=‘prototype’)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150" dirty="0" smtClean="0"/>
              <a:t>SPR</a:t>
            </a:r>
            <a:r>
              <a:rPr lang="fr-FR" spc="35" dirty="0" smtClean="0"/>
              <a:t>I</a:t>
            </a:r>
            <a:r>
              <a:rPr lang="fr-FR" dirty="0" smtClean="0"/>
              <a:t>NG</a:t>
            </a:r>
            <a:r>
              <a:rPr lang="fr-FR" spc="15" dirty="0" smtClean="0"/>
              <a:t> </a:t>
            </a:r>
            <a:r>
              <a:rPr lang="fr-FR" spc="-25" dirty="0" smtClean="0"/>
              <a:t>CORE</a:t>
            </a:r>
            <a:endParaRPr lang="fr-FR" dirty="0"/>
          </a:p>
        </p:txBody>
      </p:sp>
      <p:sp>
        <p:nvSpPr>
          <p:cNvPr id="4" name="object 3"/>
          <p:cNvSpPr txBox="1"/>
          <p:nvPr/>
        </p:nvSpPr>
        <p:spPr>
          <a:xfrm>
            <a:off x="762000" y="647700"/>
            <a:ext cx="75438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Annotations : </a:t>
            </a:r>
            <a:r>
              <a:rPr lang="fr-FR" sz="2400" b="1" dirty="0" smtClean="0">
                <a:solidFill>
                  <a:srgbClr val="FF0000"/>
                </a:solidFill>
                <a:latin typeface="+mj-lt"/>
                <a:cs typeface="Calibri"/>
              </a:rPr>
              <a:t>Déclaration d’un </a:t>
            </a:r>
            <a:r>
              <a:rPr lang="fr-FR" sz="2400" b="1" dirty="0" err="1" smtClean="0">
                <a:solidFill>
                  <a:srgbClr val="FF0000"/>
                </a:solidFill>
                <a:latin typeface="+mj-lt"/>
                <a:cs typeface="Calibri"/>
              </a:rPr>
              <a:t>bean</a:t>
            </a:r>
            <a:r>
              <a:rPr lang="fr-FR" sz="2400" b="1" dirty="0" smtClean="0">
                <a:solidFill>
                  <a:srgbClr val="FF0000"/>
                </a:solidFill>
                <a:latin typeface="+mj-lt"/>
                <a:cs typeface="Calibri"/>
              </a:rPr>
              <a:t> 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(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3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/4)</a:t>
            </a:r>
            <a:endParaRPr lang="fr-FR" sz="2400" b="1" dirty="0" smtClean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fr-FR" sz="2400" b="1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0" y="1790700"/>
            <a:ext cx="6477000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b="1" dirty="0" smtClean="0">
                <a:solidFill>
                  <a:srgbClr val="7F0055"/>
                </a:solidFill>
                <a:latin typeface="Consolas"/>
              </a:rPr>
              <a:t>import</a:t>
            </a:r>
            <a:r>
              <a:rPr lang="fr-FR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400" b="1" dirty="0" err="1" smtClean="0">
                <a:solidFill>
                  <a:srgbClr val="000000"/>
                </a:solidFill>
                <a:latin typeface="Consolas"/>
              </a:rPr>
              <a:t>org.springframework.stereotype.Component</a:t>
            </a:r>
            <a:r>
              <a:rPr lang="fr-FR" sz="14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fr-FR" sz="1400" dirty="0" smtClean="0">
              <a:latin typeface="Consolas"/>
            </a:endParaRPr>
          </a:p>
          <a:p>
            <a:r>
              <a:rPr lang="fr-FR" sz="1400" b="1" dirty="0" smtClean="0">
                <a:solidFill>
                  <a:srgbClr val="FF0000"/>
                </a:solidFill>
                <a:latin typeface="Consolas"/>
              </a:rPr>
              <a:t>@Component</a:t>
            </a:r>
            <a:r>
              <a:rPr lang="fr-FR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fr-FR" sz="14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fr-FR" sz="1400" dirty="0" err="1" smtClean="0">
                <a:solidFill>
                  <a:srgbClr val="2A00FF"/>
                </a:solidFill>
                <a:latin typeface="Consolas"/>
              </a:rPr>
              <a:t>htmlReport</a:t>
            </a:r>
            <a:r>
              <a:rPr lang="fr-FR" sz="14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fr-FR" sz="14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HtmlReportGenerator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IReportGenerator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endParaRPr lang="fr-FR" sz="1400" dirty="0" smtClean="0">
              <a:latin typeface="Consolas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304800" y="1257300"/>
            <a:ext cx="8670925" cy="593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465" marR="158750" indent="-279400">
              <a:lnSpc>
                <a:spcPct val="100800"/>
              </a:lnSpc>
              <a:spcBef>
                <a:spcPts val="420"/>
              </a:spcBef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 évite donc la déclaration XML :</a:t>
            </a:r>
          </a:p>
          <a:p>
            <a:pPr marL="291465" marR="158750" indent="-279400">
              <a:lnSpc>
                <a:spcPct val="100800"/>
              </a:lnSpc>
              <a:spcBef>
                <a:spcPts val="420"/>
              </a:spcBef>
              <a:buFont typeface="Wingdings" pitchFamily="2" charset="2"/>
              <a:buChar char="q"/>
              <a:tabLst>
                <a:tab pos="299720" algn="l"/>
              </a:tabLst>
            </a:pPr>
            <a:endParaRPr lang="fr-FR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771900"/>
            <a:ext cx="8534400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 dirty="0" smtClean="0">
                <a:solidFill>
                  <a:srgbClr val="3F7F7F"/>
                </a:solidFill>
                <a:latin typeface="Consolas"/>
              </a:rPr>
              <a:t>bean </a:t>
            </a:r>
            <a:r>
              <a:rPr lang="en-US" sz="1200" dirty="0" smtClean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Consolas"/>
              </a:rPr>
              <a:t>htmlReport</a:t>
            </a:r>
            <a:r>
              <a:rPr lang="en-US" sz="1200" i="1" dirty="0" smtClean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sz="1200" i="1" dirty="0" smtClean="0">
                <a:solidFill>
                  <a:srgbClr val="7F007F"/>
                </a:solidFill>
                <a:latin typeface="Consolas"/>
              </a:rPr>
              <a:t>class</a:t>
            </a:r>
            <a:r>
              <a:rPr lang="en-US" sz="1200" i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Consolas"/>
              </a:rPr>
              <a:t>com.bankonet.report.ReportFactory</a:t>
            </a:r>
            <a:r>
              <a:rPr lang="en-US" sz="1200" i="1" dirty="0" smtClean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sz="1200" i="1" dirty="0" smtClean="0">
                <a:solidFill>
                  <a:srgbClr val="7F007F"/>
                </a:solidFill>
                <a:latin typeface="Consolas"/>
              </a:rPr>
              <a:t>factory-method</a:t>
            </a:r>
            <a:r>
              <a:rPr lang="en-US" sz="1200" i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Consolas"/>
              </a:rPr>
              <a:t>createReport</a:t>
            </a:r>
            <a:r>
              <a:rPr lang="en-US" sz="12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i="1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fr-FR" sz="1200" dirty="0" smtClean="0">
                <a:solidFill>
                  <a:srgbClr val="008080"/>
                </a:solidFill>
                <a:latin typeface="Consolas"/>
              </a:rPr>
              <a:t>	&lt;</a:t>
            </a:r>
            <a:r>
              <a:rPr lang="fr-FR" sz="1200" dirty="0" err="1" smtClean="0">
                <a:solidFill>
                  <a:srgbClr val="3F7F7F"/>
                </a:solidFill>
                <a:latin typeface="Consolas"/>
              </a:rPr>
              <a:t>constructor</a:t>
            </a:r>
            <a:r>
              <a:rPr lang="fr-FR" sz="1200" dirty="0" smtClean="0">
                <a:solidFill>
                  <a:srgbClr val="3F7F7F"/>
                </a:solidFill>
                <a:latin typeface="Consolas"/>
              </a:rPr>
              <a:t>-</a:t>
            </a:r>
            <a:r>
              <a:rPr lang="fr-FR" sz="1200" dirty="0" err="1" smtClean="0">
                <a:solidFill>
                  <a:srgbClr val="3F7F7F"/>
                </a:solidFill>
                <a:latin typeface="Consolas"/>
              </a:rPr>
              <a:t>arg</a:t>
            </a:r>
            <a:r>
              <a:rPr lang="fr-FR" sz="1200" dirty="0" smtClean="0">
                <a:solidFill>
                  <a:srgbClr val="3F7F7F"/>
                </a:solidFill>
                <a:latin typeface="Consolas"/>
              </a:rPr>
              <a:t> </a:t>
            </a:r>
            <a:r>
              <a:rPr lang="fr-FR" sz="1200" dirty="0" smtClean="0">
                <a:solidFill>
                  <a:srgbClr val="7F007F"/>
                </a:solidFill>
                <a:latin typeface="Consolas"/>
              </a:rPr>
              <a:t>value</a:t>
            </a:r>
            <a:r>
              <a:rPr lang="fr-FR" sz="12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fr-FR" sz="1200" i="1" dirty="0" smtClean="0">
                <a:solidFill>
                  <a:srgbClr val="2A00FF"/>
                </a:solidFill>
                <a:latin typeface="Consolas"/>
              </a:rPr>
              <a:t>"html"</a:t>
            </a:r>
            <a:r>
              <a:rPr lang="fr-FR" sz="1200" i="1" dirty="0" smtClean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fr-FR" sz="12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fr-FR" sz="1200" dirty="0" err="1" smtClean="0">
                <a:solidFill>
                  <a:srgbClr val="3F7F7F"/>
                </a:solidFill>
                <a:latin typeface="Consolas"/>
              </a:rPr>
              <a:t>bean</a:t>
            </a:r>
            <a:r>
              <a:rPr lang="fr-FR" sz="12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endParaRPr lang="fr-FR" sz="1200" dirty="0" smtClean="0">
              <a:latin typeface="Consolas"/>
            </a:endParaRPr>
          </a:p>
          <a:p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 dirty="0" smtClean="0">
                <a:solidFill>
                  <a:srgbClr val="3F7F7F"/>
                </a:solidFill>
                <a:latin typeface="Consolas"/>
              </a:rPr>
              <a:t>bean </a:t>
            </a:r>
            <a:r>
              <a:rPr lang="en-US" sz="1200" dirty="0" smtClean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Consolas"/>
              </a:rPr>
              <a:t>pdfReport</a:t>
            </a:r>
            <a:r>
              <a:rPr lang="en-US" sz="1200" i="1" dirty="0" smtClean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sz="1200" i="1" dirty="0" smtClean="0">
                <a:solidFill>
                  <a:srgbClr val="7F007F"/>
                </a:solidFill>
                <a:latin typeface="Consolas"/>
              </a:rPr>
              <a:t>class</a:t>
            </a:r>
            <a:r>
              <a:rPr lang="en-US" sz="1200" i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Consolas"/>
              </a:rPr>
              <a:t>com.bankonet.report.ReportFactory</a:t>
            </a:r>
            <a:r>
              <a:rPr lang="en-US" sz="1200" i="1" dirty="0" smtClean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sz="1200" i="1" dirty="0" smtClean="0">
                <a:solidFill>
                  <a:srgbClr val="7F007F"/>
                </a:solidFill>
                <a:latin typeface="Consolas"/>
              </a:rPr>
              <a:t>factory-method</a:t>
            </a:r>
            <a:r>
              <a:rPr lang="en-US" sz="1200" i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Consolas"/>
              </a:rPr>
              <a:t>createReport</a:t>
            </a:r>
            <a:r>
              <a:rPr lang="en-US" sz="12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i="1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fr-FR" sz="1200" dirty="0" smtClean="0">
                <a:solidFill>
                  <a:srgbClr val="008080"/>
                </a:solidFill>
                <a:latin typeface="Consolas"/>
              </a:rPr>
              <a:t>	&lt;</a:t>
            </a:r>
            <a:r>
              <a:rPr lang="fr-FR" sz="1200" dirty="0" err="1" smtClean="0">
                <a:solidFill>
                  <a:srgbClr val="3F7F7F"/>
                </a:solidFill>
                <a:latin typeface="Consolas"/>
              </a:rPr>
              <a:t>constructor</a:t>
            </a:r>
            <a:r>
              <a:rPr lang="fr-FR" sz="1200" dirty="0" smtClean="0">
                <a:solidFill>
                  <a:srgbClr val="3F7F7F"/>
                </a:solidFill>
                <a:latin typeface="Consolas"/>
              </a:rPr>
              <a:t>-</a:t>
            </a:r>
            <a:r>
              <a:rPr lang="fr-FR" sz="1200" dirty="0" err="1" smtClean="0">
                <a:solidFill>
                  <a:srgbClr val="3F7F7F"/>
                </a:solidFill>
                <a:latin typeface="Consolas"/>
              </a:rPr>
              <a:t>arg</a:t>
            </a:r>
            <a:r>
              <a:rPr lang="fr-FR" sz="1200" dirty="0" smtClean="0">
                <a:solidFill>
                  <a:srgbClr val="3F7F7F"/>
                </a:solidFill>
                <a:latin typeface="Consolas"/>
              </a:rPr>
              <a:t> </a:t>
            </a:r>
            <a:r>
              <a:rPr lang="fr-FR" sz="1200" dirty="0" smtClean="0">
                <a:solidFill>
                  <a:srgbClr val="7F007F"/>
                </a:solidFill>
                <a:latin typeface="Consolas"/>
              </a:rPr>
              <a:t>value</a:t>
            </a:r>
            <a:r>
              <a:rPr lang="fr-FR" sz="12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fr-FR" sz="12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fr-FR" sz="1200" i="1" dirty="0" err="1" smtClean="0">
                <a:solidFill>
                  <a:srgbClr val="2A00FF"/>
                </a:solidFill>
                <a:latin typeface="Consolas"/>
              </a:rPr>
              <a:t>pdf</a:t>
            </a:r>
            <a:r>
              <a:rPr lang="fr-FR" sz="12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fr-FR" sz="1200" i="1" dirty="0" smtClean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fr-FR" sz="12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fr-FR" sz="1200" dirty="0" err="1" smtClean="0">
                <a:solidFill>
                  <a:srgbClr val="3F7F7F"/>
                </a:solidFill>
                <a:latin typeface="Consolas"/>
              </a:rPr>
              <a:t>bean</a:t>
            </a:r>
            <a:r>
              <a:rPr lang="fr-FR" sz="1200" dirty="0" smtClean="0">
                <a:solidFill>
                  <a:srgbClr val="008080"/>
                </a:solidFill>
                <a:latin typeface="Consolas"/>
              </a:rPr>
              <a:t>&gt;</a:t>
            </a:r>
          </a:p>
        </p:txBody>
      </p:sp>
      <p:sp>
        <p:nvSpPr>
          <p:cNvPr id="8" name="Flèche droite 7"/>
          <p:cNvSpPr/>
          <p:nvPr/>
        </p:nvSpPr>
        <p:spPr bwMode="auto">
          <a:xfrm rot="5400000">
            <a:off x="4038600" y="3162300"/>
            <a:ext cx="609600" cy="45720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82217"/>
              </a:buClr>
              <a:buSzTx/>
              <a:buFont typeface="Wingdings 3" pitchFamily="18" charset="2"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rgbClr val="A82217"/>
              </a:solidFill>
              <a:effectLst/>
              <a:latin typeface="Arial" pitchFamily="34" charset="0"/>
            </a:endParaRPr>
          </a:p>
        </p:txBody>
      </p:sp>
      <p:cxnSp>
        <p:nvCxnSpPr>
          <p:cNvPr id="10" name="Connecteur droit 9"/>
          <p:cNvCxnSpPr/>
          <p:nvPr/>
        </p:nvCxnSpPr>
        <p:spPr bwMode="auto">
          <a:xfrm>
            <a:off x="2438400" y="3848100"/>
            <a:ext cx="3657600" cy="381000"/>
          </a:xfrm>
          <a:prstGeom prst="line">
            <a:avLst/>
          </a:prstGeom>
          <a:noFill/>
          <a:ln w="825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Connecteur droit 14"/>
          <p:cNvCxnSpPr/>
          <p:nvPr/>
        </p:nvCxnSpPr>
        <p:spPr bwMode="auto">
          <a:xfrm flipH="1">
            <a:off x="2438400" y="3848100"/>
            <a:ext cx="3581400" cy="381000"/>
          </a:xfrm>
          <a:prstGeom prst="line">
            <a:avLst/>
          </a:prstGeom>
          <a:noFill/>
          <a:ln w="825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95400" y="876300"/>
            <a:ext cx="6550022" cy="4286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"/>
          <p:cNvSpPr txBox="1">
            <a:spLocks noGrp="1"/>
          </p:cNvSpPr>
          <p:nvPr/>
        </p:nvSpPr>
        <p:spPr bwMode="auto">
          <a:xfrm>
            <a:off x="2362200" y="38100"/>
            <a:ext cx="6711950" cy="342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71437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r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82217"/>
              </a:buClr>
              <a:buFont typeface="Wingdings 3" pitchFamily="18" charset="2"/>
              <a:defRPr sz="2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82217"/>
              </a:buClr>
              <a:buFont typeface="Wingdings 3" pitchFamily="18" charset="2"/>
              <a:defRPr sz="2200" b="1">
                <a:solidFill>
                  <a:schemeClr val="bg1"/>
                </a:solidFill>
                <a:latin typeface="Arial" pitchFamily="34" charset="0"/>
              </a:defRPr>
            </a:lvl2pPr>
            <a:lvl3pPr algn="r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82217"/>
              </a:buClr>
              <a:buFont typeface="Wingdings 3" pitchFamily="18" charset="2"/>
              <a:defRPr sz="2200" b="1">
                <a:solidFill>
                  <a:schemeClr val="bg1"/>
                </a:solidFill>
                <a:latin typeface="Arial" pitchFamily="34" charset="0"/>
              </a:defRPr>
            </a:lvl3pPr>
            <a:lvl4pPr algn="r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82217"/>
              </a:buClr>
              <a:buFont typeface="Wingdings 3" pitchFamily="18" charset="2"/>
              <a:defRPr sz="2200" b="1">
                <a:solidFill>
                  <a:schemeClr val="bg1"/>
                </a:solidFill>
                <a:latin typeface="Arial" pitchFamily="34" charset="0"/>
              </a:defRPr>
            </a:lvl4pPr>
            <a:lvl5pPr algn="r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82217"/>
              </a:buClr>
              <a:buFont typeface="Wingdings 3" pitchFamily="18" charset="2"/>
              <a:defRPr sz="22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r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82217"/>
              </a:buClr>
              <a:buFont typeface="Wingdings 3" pitchFamily="18" charset="2"/>
              <a:defRPr sz="2200" b="1">
                <a:solidFill>
                  <a:schemeClr val="bg1"/>
                </a:solidFill>
                <a:latin typeface="Arial" pitchFamily="34" charset="0"/>
              </a:defRPr>
            </a:lvl6pPr>
            <a:lvl7pPr marL="914400" algn="r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82217"/>
              </a:buClr>
              <a:buFont typeface="Wingdings 3" pitchFamily="18" charset="2"/>
              <a:defRPr sz="2200" b="1">
                <a:solidFill>
                  <a:schemeClr val="bg1"/>
                </a:solidFill>
                <a:latin typeface="Arial" pitchFamily="34" charset="0"/>
              </a:defRPr>
            </a:lvl7pPr>
            <a:lvl8pPr marL="1371600" algn="r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82217"/>
              </a:buClr>
              <a:buFont typeface="Wingdings 3" pitchFamily="18" charset="2"/>
              <a:defRPr sz="2200" b="1">
                <a:solidFill>
                  <a:schemeClr val="bg1"/>
                </a:solidFill>
                <a:latin typeface="Arial" pitchFamily="34" charset="0"/>
              </a:defRPr>
            </a:lvl8pPr>
            <a:lvl9pPr marL="1828800" algn="r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82217"/>
              </a:buClr>
              <a:buFont typeface="Wingdings 3" pitchFamily="18" charset="2"/>
              <a:defRPr sz="2200" b="1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marL="3433445">
              <a:lnSpc>
                <a:spcPct val="100000"/>
              </a:lnSpc>
            </a:pPr>
            <a:r>
              <a:rPr spc="-150" dirty="0"/>
              <a:t>SPR</a:t>
            </a:r>
            <a:r>
              <a:rPr spc="35" dirty="0"/>
              <a:t>I</a:t>
            </a:r>
            <a:r>
              <a:rPr dirty="0"/>
              <a:t>NG</a:t>
            </a:r>
            <a:r>
              <a:rPr spc="15" dirty="0"/>
              <a:t> </a:t>
            </a:r>
            <a:r>
              <a:rPr spc="-25" dirty="0"/>
              <a:t>CORE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3445">
              <a:lnSpc>
                <a:spcPct val="100000"/>
              </a:lnSpc>
            </a:pPr>
            <a:r>
              <a:rPr spc="-150" dirty="0"/>
              <a:t>SPR</a:t>
            </a:r>
            <a:r>
              <a:rPr spc="35" dirty="0"/>
              <a:t>I</a:t>
            </a:r>
            <a:r>
              <a:rPr dirty="0"/>
              <a:t>NG</a:t>
            </a:r>
            <a:r>
              <a:rPr spc="15" dirty="0"/>
              <a:t> </a:t>
            </a:r>
            <a:r>
              <a:rPr spc="-25" dirty="0"/>
              <a:t>CORE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257300"/>
            <a:ext cx="8670925" cy="1781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465" marR="158750" indent="-279400">
              <a:lnSpc>
                <a:spcPct val="100800"/>
              </a:lnSpc>
              <a:spcBef>
                <a:spcPts val="420"/>
              </a:spcBef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Gestion des Conflits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 :</a:t>
            </a:r>
          </a:p>
          <a:p>
            <a:pPr marL="748665" marR="158750" lvl="1" indent="-279400">
              <a:lnSpc>
                <a:spcPct val="100800"/>
              </a:lnSpc>
              <a:spcBef>
                <a:spcPts val="420"/>
              </a:spcBef>
              <a:buFont typeface="Wingdings" pitchFamily="2" charset="2"/>
              <a:buChar char="Ø"/>
              <a:tabLst>
                <a:tab pos="299720" algn="l"/>
              </a:tabLst>
            </a:pPr>
            <a:r>
              <a:rPr lang="fr-FR" dirty="0" smtClean="0"/>
              <a:t>Si le même </a:t>
            </a:r>
            <a:r>
              <a:rPr lang="fr-FR" dirty="0" err="1" smtClean="0"/>
              <a:t>bean</a:t>
            </a:r>
            <a:r>
              <a:rPr lang="fr-FR" dirty="0" smtClean="0"/>
              <a:t> (même id) est déclaré à la fois via une annotation et un fichier XML de contexte, </a:t>
            </a:r>
            <a:r>
              <a:rPr lang="fr-FR" u="sng" dirty="0" smtClean="0"/>
              <a:t>c'est la configuration du fichier XML qui est prise en compte</a:t>
            </a:r>
            <a:r>
              <a:rPr lang="fr-FR" dirty="0" smtClean="0"/>
              <a:t>, quel que soit l'ordre de déclaration dans le fichier XML.</a:t>
            </a:r>
          </a:p>
          <a:p>
            <a:pPr marL="748665" marR="158750" lvl="1" indent="-279400">
              <a:lnSpc>
                <a:spcPct val="100800"/>
              </a:lnSpc>
              <a:spcBef>
                <a:spcPts val="420"/>
              </a:spcBef>
              <a:buFont typeface="Wingdings" pitchFamily="2" charset="2"/>
              <a:buChar char="Ø"/>
              <a:tabLst>
                <a:tab pos="299720" algn="l"/>
              </a:tabLst>
            </a:pPr>
            <a:r>
              <a:rPr lang="fr-FR" dirty="0" smtClean="0"/>
              <a:t>Dans l'exemple ci-dessous, le </a:t>
            </a:r>
            <a:r>
              <a:rPr lang="fr-FR" dirty="0" err="1" smtClean="0"/>
              <a:t>bean</a:t>
            </a:r>
            <a:r>
              <a:rPr lang="fr-FR" dirty="0" smtClean="0"/>
              <a:t> </a:t>
            </a:r>
            <a:r>
              <a:rPr lang="fr-FR" dirty="0" err="1" smtClean="0"/>
              <a:t>clientDao</a:t>
            </a:r>
            <a:r>
              <a:rPr lang="fr-FR" dirty="0" smtClean="0"/>
              <a:t> est un singleton, bien que l'annotation @Scope indique "prototype".</a:t>
            </a:r>
          </a:p>
        </p:txBody>
      </p:sp>
      <p:sp>
        <p:nvSpPr>
          <p:cNvPr id="7" name="object 3"/>
          <p:cNvSpPr txBox="1"/>
          <p:nvPr/>
        </p:nvSpPr>
        <p:spPr>
          <a:xfrm>
            <a:off x="762000" y="647700"/>
            <a:ext cx="76962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Annotations : </a:t>
            </a:r>
            <a:r>
              <a:rPr lang="fr-FR" sz="2400" b="1" dirty="0" smtClean="0">
                <a:solidFill>
                  <a:srgbClr val="FF0000"/>
                </a:solidFill>
                <a:latin typeface="+mj-lt"/>
                <a:cs typeface="Calibri"/>
              </a:rPr>
              <a:t>Déclaration d’un </a:t>
            </a:r>
            <a:r>
              <a:rPr lang="fr-FR" sz="2400" b="1" dirty="0" err="1" smtClean="0">
                <a:solidFill>
                  <a:srgbClr val="FF0000"/>
                </a:solidFill>
                <a:latin typeface="+mj-lt"/>
                <a:cs typeface="Calibri"/>
              </a:rPr>
              <a:t>bean</a:t>
            </a:r>
            <a:r>
              <a:rPr lang="fr-FR" sz="2400" b="1" dirty="0" smtClean="0">
                <a:solidFill>
                  <a:srgbClr val="FF0000"/>
                </a:solidFill>
                <a:latin typeface="+mj-lt"/>
                <a:cs typeface="Calibri"/>
              </a:rPr>
              <a:t> 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(4/4)</a:t>
            </a:r>
            <a:endParaRPr lang="fr-FR" sz="2400" b="1" dirty="0" smtClean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fr-FR" sz="2400" b="1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447800" y="3238500"/>
            <a:ext cx="6400800" cy="1600438"/>
          </a:xfrm>
          <a:prstGeom prst="rect">
            <a:avLst/>
          </a:prstGeom>
          <a:solidFill>
            <a:srgbClr val="F9F9F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&lt;beans ...&gt;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context:component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-scan base-package=“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com.bankonet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&lt;bean id="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clientDao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	class=“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com.bankonet.dao.ClientDaoDS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	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scope="singleton" 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&lt;/beans&gt;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3445">
              <a:lnSpc>
                <a:spcPct val="100000"/>
              </a:lnSpc>
            </a:pPr>
            <a:r>
              <a:rPr spc="-150" dirty="0"/>
              <a:t>SPR</a:t>
            </a:r>
            <a:r>
              <a:rPr spc="35" dirty="0"/>
              <a:t>I</a:t>
            </a:r>
            <a:r>
              <a:rPr dirty="0"/>
              <a:t>NG</a:t>
            </a:r>
            <a:r>
              <a:rPr spc="15" dirty="0"/>
              <a:t> </a:t>
            </a:r>
            <a:r>
              <a:rPr spc="-25" dirty="0"/>
              <a:t>CORE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257300"/>
            <a:ext cx="8670925" cy="115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465" marR="158750" indent="-279400">
              <a:lnSpc>
                <a:spcPct val="100800"/>
              </a:lnSpc>
              <a:spcBef>
                <a:spcPts val="420"/>
              </a:spcBef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Les différents types d’injections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:</a:t>
            </a:r>
          </a:p>
          <a:p>
            <a:pPr marL="748665" marR="158750" lvl="1" indent="-279400">
              <a:lnSpc>
                <a:spcPct val="100800"/>
              </a:lnSpc>
              <a:spcBef>
                <a:spcPts val="420"/>
              </a:spcBef>
              <a:buFont typeface="Wingdings" pitchFamily="2" charset="2"/>
              <a:buChar char="Ø"/>
              <a:tabLst>
                <a:tab pos="299720" algn="l"/>
              </a:tabLst>
            </a:pPr>
            <a:r>
              <a:rPr lang="fr-FR" sz="1600" dirty="0" smtClean="0"/>
              <a:t>L'injection d'un </a:t>
            </a:r>
            <a:r>
              <a:rPr lang="fr-FR" sz="1600" dirty="0" err="1" smtClean="0"/>
              <a:t>bean</a:t>
            </a:r>
            <a:r>
              <a:rPr lang="fr-FR" sz="1600" dirty="0" smtClean="0"/>
              <a:t> dans un autre </a:t>
            </a:r>
            <a:r>
              <a:rPr lang="fr-FR" sz="1600" dirty="0" err="1" smtClean="0"/>
              <a:t>bean</a:t>
            </a:r>
            <a:r>
              <a:rPr lang="fr-FR" sz="1600" dirty="0" smtClean="0"/>
              <a:t> peut se faire de 3 façons : par setter (la plus classique), par constructeur ou par getter (peu utilisée)</a:t>
            </a:r>
          </a:p>
          <a:p>
            <a:pPr marL="748665" marR="158750" lvl="1" indent="-279400">
              <a:lnSpc>
                <a:spcPct val="100800"/>
              </a:lnSpc>
              <a:spcBef>
                <a:spcPts val="420"/>
              </a:spcBef>
              <a:buFont typeface="Wingdings" pitchFamily="2" charset="2"/>
              <a:buChar char="Ø"/>
              <a:tabLst>
                <a:tab pos="299720" algn="l"/>
              </a:tabLst>
            </a:pPr>
            <a:r>
              <a:rPr lang="fr-FR" sz="1600" dirty="0" smtClean="0"/>
              <a:t>Exemple sans annotation d’une injection classique par setter :</a:t>
            </a:r>
          </a:p>
        </p:txBody>
      </p:sp>
      <p:sp>
        <p:nvSpPr>
          <p:cNvPr id="7" name="object 3"/>
          <p:cNvSpPr txBox="1"/>
          <p:nvPr/>
        </p:nvSpPr>
        <p:spPr>
          <a:xfrm>
            <a:off x="762000" y="647700"/>
            <a:ext cx="76962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Annotations : </a:t>
            </a:r>
            <a:r>
              <a:rPr lang="fr-FR" sz="2400" b="1" dirty="0" smtClean="0">
                <a:solidFill>
                  <a:srgbClr val="FF0000"/>
                </a:solidFill>
                <a:latin typeface="+mj-lt"/>
                <a:cs typeface="Calibri"/>
              </a:rPr>
              <a:t>Injections 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(1/6)</a:t>
            </a:r>
            <a:endParaRPr lang="fr-FR" sz="2400" b="1" dirty="0" smtClean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fr-FR" sz="2400" b="1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95400" y="2511504"/>
            <a:ext cx="6248400" cy="1446550"/>
          </a:xfrm>
          <a:prstGeom prst="rect">
            <a:avLst/>
          </a:prstGeom>
          <a:solidFill>
            <a:srgbClr val="F9F9F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// ClientDaoDS.java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public class 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ClientDaoDS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ClientDao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private 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DataSource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dataSource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public void </a:t>
            </a:r>
            <a:r>
              <a:rPr lang="en-US" sz="11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setDataSource</a:t>
            </a: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DataSource</a:t>
            </a: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dataSource</a:t>
            </a: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this.dataSource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dataSource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95400" y="4111704"/>
            <a:ext cx="6248400" cy="1107996"/>
          </a:xfrm>
          <a:prstGeom prst="rect">
            <a:avLst/>
          </a:prstGeom>
          <a:solidFill>
            <a:srgbClr val="F9F9F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&lt;beans ...&gt;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&lt;bean id="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clientDao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class=“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com.bankonet.dao.ClientDaoDS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 scope="prototype"&gt;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&lt;property name="</a:t>
            </a:r>
            <a:r>
              <a:rPr lang="en-US" sz="11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dataSource</a:t>
            </a: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 ref="</a:t>
            </a:r>
            <a:r>
              <a:rPr lang="en-US" sz="11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dataSource</a:t>
            </a: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&lt;/bean&gt;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&lt;/beans&gt;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3445">
              <a:lnSpc>
                <a:spcPct val="100000"/>
              </a:lnSpc>
            </a:pPr>
            <a:r>
              <a:rPr spc="-150" dirty="0"/>
              <a:t>SPR</a:t>
            </a:r>
            <a:r>
              <a:rPr spc="35" dirty="0"/>
              <a:t>I</a:t>
            </a:r>
            <a:r>
              <a:rPr dirty="0"/>
              <a:t>NG</a:t>
            </a:r>
            <a:r>
              <a:rPr spc="15" dirty="0"/>
              <a:t> </a:t>
            </a:r>
            <a:r>
              <a:rPr spc="-25" dirty="0"/>
              <a:t>CORE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257300"/>
            <a:ext cx="8670925" cy="8283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8665" marR="158750" lvl="1" indent="-279400">
              <a:lnSpc>
                <a:spcPct val="100800"/>
              </a:lnSpc>
              <a:spcBef>
                <a:spcPts val="420"/>
              </a:spcBef>
              <a:buFont typeface="Wingdings" pitchFamily="2" charset="2"/>
              <a:buChar char="Ø"/>
              <a:tabLst>
                <a:tab pos="299720" algn="l"/>
              </a:tabLst>
            </a:pPr>
            <a:r>
              <a:rPr lang="fr-FR" sz="1600" dirty="0" smtClean="0"/>
              <a:t>Par constructeur : le </a:t>
            </a:r>
            <a:r>
              <a:rPr lang="fr-FR" sz="1600" dirty="0" err="1" smtClean="0"/>
              <a:t>bean</a:t>
            </a:r>
            <a:r>
              <a:rPr lang="fr-FR" sz="1600" dirty="0" smtClean="0"/>
              <a:t> principal doit avoir un constructeur paramétré avec l’attribut à injecter</a:t>
            </a:r>
          </a:p>
          <a:p>
            <a:pPr marL="748665" marR="158750" lvl="1" indent="-279400">
              <a:lnSpc>
                <a:spcPct val="100800"/>
              </a:lnSpc>
              <a:spcBef>
                <a:spcPts val="420"/>
              </a:spcBef>
              <a:buFont typeface="Wingdings" pitchFamily="2" charset="2"/>
              <a:buChar char="Ø"/>
              <a:tabLst>
                <a:tab pos="299720" algn="l"/>
              </a:tabLst>
            </a:pPr>
            <a:r>
              <a:rPr lang="fr-FR" sz="1600" dirty="0" smtClean="0"/>
              <a:t>Exemple sans annotation d’une injection par constructeur :</a:t>
            </a:r>
            <a:endParaRPr lang="fr-FR" dirty="0" smtClean="0"/>
          </a:p>
        </p:txBody>
      </p:sp>
      <p:sp>
        <p:nvSpPr>
          <p:cNvPr id="7" name="object 3"/>
          <p:cNvSpPr txBox="1"/>
          <p:nvPr/>
        </p:nvSpPr>
        <p:spPr>
          <a:xfrm>
            <a:off x="762000" y="647700"/>
            <a:ext cx="76962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Annotations : </a:t>
            </a:r>
            <a:r>
              <a:rPr lang="fr-FR" sz="2400" b="1" dirty="0" smtClean="0">
                <a:solidFill>
                  <a:srgbClr val="FF0000"/>
                </a:solidFill>
                <a:latin typeface="+mj-lt"/>
                <a:cs typeface="Calibri"/>
              </a:rPr>
              <a:t>Injections</a:t>
            </a:r>
            <a:r>
              <a:rPr lang="fr-FR" sz="2400" b="1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(2/6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)</a:t>
            </a:r>
            <a:endParaRPr lang="fr-FR" sz="2400" b="1" dirty="0" smtClean="0">
              <a:solidFill>
                <a:srgbClr val="FF0000"/>
              </a:solidFill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fr-FR" sz="2400" b="1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447800" y="2468062"/>
            <a:ext cx="6324600" cy="1615827"/>
          </a:xfrm>
          <a:prstGeom prst="rect">
            <a:avLst/>
          </a:prstGeom>
          <a:solidFill>
            <a:srgbClr val="F9F9F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ClientServiceImpl.java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public class 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ClientServiceImpl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ClientService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private 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ClientDao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dao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1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ClientServiceImpl</a:t>
            </a: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ClientDao</a:t>
            </a: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realDao</a:t>
            </a: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this.dao = 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realDao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//...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47800" y="4237538"/>
            <a:ext cx="6324600" cy="938719"/>
          </a:xfrm>
          <a:prstGeom prst="rect">
            <a:avLst/>
          </a:prstGeom>
          <a:solidFill>
            <a:srgbClr val="F9F9F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&lt;beans ...&gt;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&lt;bean id=“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clientService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class="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fr.sewatech.university.service.ClientServiceImpl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&lt;constructor-</a:t>
            </a:r>
            <a:r>
              <a:rPr lang="en-US" sz="11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ref=“</a:t>
            </a:r>
            <a:r>
              <a:rPr lang="en-US" sz="11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clientDao</a:t>
            </a: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&lt;/bean&gt;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3445">
              <a:lnSpc>
                <a:spcPct val="100000"/>
              </a:lnSpc>
            </a:pPr>
            <a:r>
              <a:rPr spc="-150" dirty="0"/>
              <a:t>SPR</a:t>
            </a:r>
            <a:r>
              <a:rPr spc="35" dirty="0"/>
              <a:t>I</a:t>
            </a:r>
            <a:r>
              <a:rPr dirty="0"/>
              <a:t>NG</a:t>
            </a:r>
            <a:r>
              <a:rPr spc="15" dirty="0"/>
              <a:t> </a:t>
            </a:r>
            <a:r>
              <a:rPr spc="-25" dirty="0"/>
              <a:t>CORE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257300"/>
            <a:ext cx="8670925" cy="1781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465" marR="158750" indent="-279400">
              <a:lnSpc>
                <a:spcPct val="100800"/>
              </a:lnSpc>
              <a:spcBef>
                <a:spcPts val="420"/>
              </a:spcBef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L'utilisation des annotations pour l'injection est indépendante des annotations de déclaration de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bean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. Ces annotations fonctionnent avec des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beans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 déclarés en fichier XML ou déclarés par annotations.</a:t>
            </a:r>
            <a:endParaRPr lang="fr-FR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marL="291465" marR="158750" indent="-279400">
              <a:lnSpc>
                <a:spcPct val="100800"/>
              </a:lnSpc>
              <a:spcBef>
                <a:spcPts val="420"/>
              </a:spcBef>
              <a:buFont typeface="Wingdings" pitchFamily="2" charset="2"/>
              <a:buChar char="q"/>
              <a:tabLst>
                <a:tab pos="299720" algn="l"/>
              </a:tabLst>
            </a:pPr>
            <a:endParaRPr lang="fr-FR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1465" marR="158750" indent="-279400">
              <a:lnSpc>
                <a:spcPct val="100800"/>
              </a:lnSpc>
              <a:spcBef>
                <a:spcPts val="420"/>
              </a:spcBef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Pour que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Spring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détecte les annotations </a:t>
            </a:r>
            <a:r>
              <a:rPr lang="fr-FR" b="1" u="sng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d’injection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, préciser dans le fichier des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beans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:</a:t>
            </a:r>
          </a:p>
        </p:txBody>
      </p:sp>
      <p:sp>
        <p:nvSpPr>
          <p:cNvPr id="7" name="object 3"/>
          <p:cNvSpPr txBox="1"/>
          <p:nvPr/>
        </p:nvSpPr>
        <p:spPr>
          <a:xfrm>
            <a:off x="762000" y="800100"/>
            <a:ext cx="676987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Annotations : </a:t>
            </a:r>
            <a:r>
              <a:rPr lang="fr-FR" sz="2400" b="1" dirty="0" smtClean="0">
                <a:solidFill>
                  <a:srgbClr val="FF0000"/>
                </a:solidFill>
                <a:cs typeface="Calibri"/>
              </a:rPr>
              <a:t>Injections</a:t>
            </a:r>
            <a:r>
              <a:rPr lang="fr-FR" sz="2400" b="1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(3/6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)</a:t>
            </a:r>
            <a:endParaRPr lang="fr-FR" sz="2400" b="1" dirty="0" smtClean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828800" y="3162300"/>
            <a:ext cx="4648200" cy="923330"/>
          </a:xfrm>
          <a:prstGeom prst="rect">
            <a:avLst/>
          </a:prstGeom>
          <a:solidFill>
            <a:srgbClr val="F9F9F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&lt;beans ...&gt;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context:annotation-config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&lt;/beans&gt;</a:t>
            </a:r>
            <a:endParaRPr kumimoji="0" 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3445">
              <a:lnSpc>
                <a:spcPct val="100000"/>
              </a:lnSpc>
            </a:pPr>
            <a:r>
              <a:rPr spc="-150" dirty="0"/>
              <a:t>SPR</a:t>
            </a:r>
            <a:r>
              <a:rPr spc="35" dirty="0"/>
              <a:t>I</a:t>
            </a:r>
            <a:r>
              <a:rPr dirty="0"/>
              <a:t>NG</a:t>
            </a:r>
            <a:r>
              <a:rPr spc="15" dirty="0"/>
              <a:t> </a:t>
            </a:r>
            <a:r>
              <a:rPr spc="-25" dirty="0"/>
              <a:t>CORE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257300"/>
            <a:ext cx="8670925" cy="4223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465" marR="158750" indent="-279400">
              <a:lnSpc>
                <a:spcPct val="100800"/>
              </a:lnSpc>
              <a:spcBef>
                <a:spcPts val="420"/>
              </a:spcBef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L'injection par annotation peut se faire directement sur un champ ou sur un setter (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meme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private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). 2 possibilités :</a:t>
            </a:r>
          </a:p>
          <a:p>
            <a:pPr marL="291465" marR="158750" indent="-279400">
              <a:lnSpc>
                <a:spcPct val="100800"/>
              </a:lnSpc>
              <a:spcBef>
                <a:spcPts val="420"/>
              </a:spcBef>
              <a:buFont typeface="Wingdings" pitchFamily="2" charset="2"/>
              <a:buChar char="q"/>
              <a:tabLst>
                <a:tab pos="299720" algn="l"/>
              </a:tabLst>
            </a:pPr>
            <a:endParaRPr lang="fr-FR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291465" marR="158750" indent="-279400">
              <a:lnSpc>
                <a:spcPct val="100800"/>
              </a:lnSpc>
              <a:spcBef>
                <a:spcPts val="420"/>
              </a:spcBef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@Resource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, qui injecte explicitement un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bean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 par son nom (argument </a:t>
            </a:r>
            <a:r>
              <a:rPr lang="fr-F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« </a:t>
            </a:r>
            <a:r>
              <a:rPr lang="fr-F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»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748665" marR="158750" lvl="1" indent="-279400">
              <a:lnSpc>
                <a:spcPct val="100800"/>
              </a:lnSpc>
              <a:spcBef>
                <a:spcPts val="420"/>
              </a:spcBef>
              <a:buFont typeface="Wingdings" pitchFamily="2" charset="2"/>
              <a:buChar char="Ø"/>
              <a:tabLst>
                <a:tab pos="299720" algn="l"/>
              </a:tabLst>
            </a:pPr>
            <a:r>
              <a:rPr lang="fr-FR" sz="1400" dirty="0" smtClean="0"/>
              <a:t>Sans argument, </a:t>
            </a:r>
            <a:r>
              <a:rPr lang="fr-FR" sz="1400" dirty="0" err="1" smtClean="0"/>
              <a:t>Spring</a:t>
            </a:r>
            <a:r>
              <a:rPr lang="fr-FR" sz="1400" dirty="0" smtClean="0"/>
              <a:t> injectera le </a:t>
            </a:r>
            <a:r>
              <a:rPr lang="fr-FR" sz="1400" dirty="0" err="1" smtClean="0"/>
              <a:t>bean</a:t>
            </a:r>
            <a:r>
              <a:rPr lang="fr-FR" sz="1400" dirty="0" smtClean="0"/>
              <a:t> qui correspond à la logique d'</a:t>
            </a:r>
            <a:r>
              <a:rPr lang="fr-FR" sz="1400" i="1" dirty="0" err="1" smtClean="0"/>
              <a:t>autowiring</a:t>
            </a:r>
            <a:r>
              <a:rPr lang="fr-FR" sz="1400" dirty="0" smtClean="0"/>
              <a:t> par nom (il recherchera un </a:t>
            </a:r>
            <a:r>
              <a:rPr lang="fr-FR" sz="1400" dirty="0" err="1" smtClean="0"/>
              <a:t>bean</a:t>
            </a:r>
            <a:r>
              <a:rPr lang="fr-FR" sz="1400" dirty="0" smtClean="0"/>
              <a:t> qui porte le même nom que le champ ou la propriété). Si aucun </a:t>
            </a:r>
            <a:r>
              <a:rPr lang="fr-FR" sz="1400" dirty="0" err="1" smtClean="0"/>
              <a:t>bean</a:t>
            </a:r>
            <a:r>
              <a:rPr lang="fr-FR" sz="1400" dirty="0" smtClean="0"/>
              <a:t> ne correspond, </a:t>
            </a:r>
            <a:r>
              <a:rPr lang="fr-FR" sz="1400" dirty="0" err="1" smtClean="0"/>
              <a:t>Spring</a:t>
            </a:r>
            <a:r>
              <a:rPr lang="fr-FR" sz="1400" dirty="0" smtClean="0"/>
              <a:t> recherchera le </a:t>
            </a:r>
            <a:r>
              <a:rPr lang="fr-FR" sz="1400" dirty="0" err="1" smtClean="0"/>
              <a:t>bean</a:t>
            </a:r>
            <a:r>
              <a:rPr lang="fr-FR" sz="1400" dirty="0" smtClean="0"/>
              <a:t> à injecter en </a:t>
            </a:r>
            <a:r>
              <a:rPr lang="fr-FR" sz="1400" i="1" dirty="0" err="1" smtClean="0"/>
              <a:t>autowiring</a:t>
            </a:r>
            <a:r>
              <a:rPr lang="fr-FR" sz="1400" dirty="0" smtClean="0"/>
              <a:t> par type</a:t>
            </a:r>
          </a:p>
          <a:p>
            <a:pPr marL="748665" marR="158750" lvl="1" indent="-279400">
              <a:lnSpc>
                <a:spcPct val="100800"/>
              </a:lnSpc>
              <a:spcBef>
                <a:spcPts val="420"/>
              </a:spcBef>
              <a:tabLst>
                <a:tab pos="299720" algn="l"/>
              </a:tabLst>
            </a:pPr>
            <a:endParaRPr lang="fr-F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91465" marR="158750" indent="-279400">
              <a:lnSpc>
                <a:spcPct val="100800"/>
              </a:lnSpc>
              <a:spcBef>
                <a:spcPts val="420"/>
              </a:spcBef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ou </a:t>
            </a:r>
            <a:r>
              <a:rPr lang="fr-F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fr-F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Autowire</a:t>
            </a:r>
            <a:endParaRPr lang="fr-F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748665" marR="158750" lvl="1" indent="-279400">
              <a:lnSpc>
                <a:spcPct val="100800"/>
              </a:lnSpc>
              <a:spcBef>
                <a:spcPts val="420"/>
              </a:spcBef>
              <a:buFont typeface="Wingdings" pitchFamily="2" charset="2"/>
              <a:buChar char="Ø"/>
              <a:tabLst>
                <a:tab pos="299720" algn="l"/>
              </a:tabLst>
            </a:pPr>
            <a:r>
              <a:rPr lang="fr-FR" sz="1400" dirty="0" smtClean="0"/>
              <a:t>exploite le mécanisme d'</a:t>
            </a:r>
            <a:r>
              <a:rPr lang="fr-FR" sz="1400" i="1" dirty="0" err="1" smtClean="0"/>
              <a:t>autowiring</a:t>
            </a:r>
            <a:r>
              <a:rPr lang="fr-FR" sz="1400" dirty="0" smtClean="0"/>
              <a:t> par type.</a:t>
            </a:r>
          </a:p>
          <a:p>
            <a:pPr marL="748665" marR="158750" lvl="1" indent="-279400">
              <a:lnSpc>
                <a:spcPct val="100800"/>
              </a:lnSpc>
              <a:spcBef>
                <a:spcPts val="420"/>
              </a:spcBef>
              <a:buFont typeface="Wingdings" pitchFamily="2" charset="2"/>
              <a:buChar char="Ø"/>
              <a:tabLst>
                <a:tab pos="299720" algn="l"/>
              </a:tabLst>
            </a:pPr>
            <a:r>
              <a:rPr lang="fr-FR" sz="1400" dirty="0" smtClean="0"/>
              <a:t>Optionnellement, préciser le nom du </a:t>
            </a:r>
            <a:r>
              <a:rPr lang="fr-FR" sz="1400" dirty="0" err="1" smtClean="0"/>
              <a:t>bean</a:t>
            </a:r>
            <a:r>
              <a:rPr lang="fr-FR" sz="1400" dirty="0" smtClean="0"/>
              <a:t> à injecter avec l'annotation </a:t>
            </a:r>
            <a:r>
              <a:rPr lang="fr-FR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@Qualifier.</a:t>
            </a:r>
          </a:p>
          <a:p>
            <a:pPr marL="748665" marR="158750" lvl="1" indent="-279400">
              <a:lnSpc>
                <a:spcPct val="100800"/>
              </a:lnSpc>
              <a:spcBef>
                <a:spcPts val="420"/>
              </a:spcBef>
              <a:buFont typeface="Wingdings" pitchFamily="2" charset="2"/>
              <a:buChar char="Ø"/>
              <a:tabLst>
                <a:tab pos="299720" algn="l"/>
              </a:tabLst>
            </a:pPr>
            <a:r>
              <a:rPr lang="fr-FR" sz="1400" dirty="0" smtClean="0"/>
              <a:t>Si ce nom n'est pas précisé le mécanisme automatique va chercher le </a:t>
            </a:r>
            <a:r>
              <a:rPr lang="fr-FR" sz="1400" dirty="0" err="1" smtClean="0"/>
              <a:t>bean</a:t>
            </a:r>
            <a:r>
              <a:rPr lang="fr-FR" sz="1400" dirty="0" smtClean="0"/>
              <a:t> unique qui correspond au type attendu : si plusieurs </a:t>
            </a:r>
            <a:r>
              <a:rPr lang="fr-FR" sz="1400" dirty="0" err="1" smtClean="0"/>
              <a:t>beans</a:t>
            </a:r>
            <a:r>
              <a:rPr lang="fr-FR" sz="1400" dirty="0" smtClean="0"/>
              <a:t> sont compatibles, </a:t>
            </a:r>
            <a:r>
              <a:rPr lang="fr-FR" sz="1400" u="sng" dirty="0" smtClean="0"/>
              <a:t>une exception est levée</a:t>
            </a:r>
            <a:r>
              <a:rPr lang="fr-FR" sz="1400" dirty="0" smtClean="0"/>
              <a:t>.</a:t>
            </a:r>
          </a:p>
          <a:p>
            <a:pPr marL="748665" marR="158750" lvl="1" indent="-279400">
              <a:lnSpc>
                <a:spcPct val="100800"/>
              </a:lnSpc>
              <a:spcBef>
                <a:spcPts val="420"/>
              </a:spcBef>
              <a:buFont typeface="Wingdings" pitchFamily="2" charset="2"/>
              <a:buChar char="Ø"/>
              <a:tabLst>
                <a:tab pos="299720" algn="l"/>
              </a:tabLst>
            </a:pPr>
            <a:endParaRPr lang="fr-FR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762000" y="800100"/>
            <a:ext cx="676987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Annotations : </a:t>
            </a:r>
            <a:r>
              <a:rPr lang="fr-FR" sz="2400" b="1" dirty="0" smtClean="0">
                <a:solidFill>
                  <a:srgbClr val="FF0000"/>
                </a:solidFill>
                <a:cs typeface="Calibri"/>
              </a:rPr>
              <a:t>Injections</a:t>
            </a:r>
            <a:r>
              <a:rPr lang="fr-FR" sz="2400" b="1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(4/6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)</a:t>
            </a:r>
            <a:endParaRPr lang="fr-FR" sz="2400" b="1" dirty="0" smtClean="0">
              <a:solidFill>
                <a:srgbClr val="FF0000"/>
              </a:solidFill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3445">
              <a:lnSpc>
                <a:spcPct val="100000"/>
              </a:lnSpc>
            </a:pPr>
            <a:r>
              <a:rPr spc="-150" dirty="0"/>
              <a:t>SPR</a:t>
            </a:r>
            <a:r>
              <a:rPr spc="35" dirty="0"/>
              <a:t>I</a:t>
            </a:r>
            <a:r>
              <a:rPr dirty="0"/>
              <a:t>NG</a:t>
            </a:r>
            <a:r>
              <a:rPr spc="15" dirty="0"/>
              <a:t> </a:t>
            </a:r>
            <a:r>
              <a:rPr spc="-25" dirty="0"/>
              <a:t>CORE</a:t>
            </a:r>
          </a:p>
        </p:txBody>
      </p:sp>
      <p:sp>
        <p:nvSpPr>
          <p:cNvPr id="7" name="object 3"/>
          <p:cNvSpPr txBox="1"/>
          <p:nvPr/>
        </p:nvSpPr>
        <p:spPr>
          <a:xfrm>
            <a:off x="762000" y="800100"/>
            <a:ext cx="676987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Annotations : </a:t>
            </a:r>
            <a:r>
              <a:rPr lang="fr-FR" sz="2400" b="1" dirty="0" smtClean="0">
                <a:solidFill>
                  <a:srgbClr val="FF0000"/>
                </a:solidFill>
                <a:cs typeface="Calibri"/>
              </a:rPr>
              <a:t>Injections</a:t>
            </a:r>
            <a:r>
              <a:rPr lang="fr-FR" sz="2400" b="1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(5/6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)</a:t>
            </a:r>
            <a:endParaRPr lang="fr-FR" sz="2400" b="1" dirty="0" smtClean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" y="1409700"/>
            <a:ext cx="7391400" cy="1600438"/>
          </a:xfrm>
          <a:prstGeom prst="rect">
            <a:avLst/>
          </a:prstGeom>
          <a:solidFill>
            <a:srgbClr val="F9F9F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ClientDaoDS.java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public class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ClientDaoDS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ClientDao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@Resource(name="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dataSource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private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DataSource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dataSource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// ...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3400" y="3238500"/>
            <a:ext cx="7391400" cy="1600438"/>
          </a:xfrm>
          <a:prstGeom prst="rect">
            <a:avLst/>
          </a:prstGeom>
          <a:solidFill>
            <a:srgbClr val="F9F9F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ClientDaoDS.java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public class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ClientDaoDS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ClientDao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Autowired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@Qualifier("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dataSource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private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DataSource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dataSource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// ...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3445">
              <a:lnSpc>
                <a:spcPct val="100000"/>
              </a:lnSpc>
            </a:pPr>
            <a:r>
              <a:rPr spc="-150" dirty="0"/>
              <a:t>SPR</a:t>
            </a:r>
            <a:r>
              <a:rPr spc="35" dirty="0"/>
              <a:t>I</a:t>
            </a:r>
            <a:r>
              <a:rPr dirty="0"/>
              <a:t>NG</a:t>
            </a:r>
            <a:r>
              <a:rPr spc="15" dirty="0"/>
              <a:t> </a:t>
            </a:r>
            <a:r>
              <a:rPr spc="-25" dirty="0"/>
              <a:t>CORE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257300"/>
            <a:ext cx="8670925" cy="1170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465" marR="158750" indent="-279400">
              <a:lnSpc>
                <a:spcPct val="100800"/>
              </a:lnSpc>
              <a:spcBef>
                <a:spcPts val="420"/>
              </a:spcBef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Pour l'injection par constructeur, les mêmes annotations </a:t>
            </a:r>
            <a:r>
              <a:rPr lang="fr-FR" b="1" dirty="0" smtClean="0">
                <a:solidFill>
                  <a:srgbClr val="FF0000"/>
                </a:solidFill>
              </a:rPr>
              <a:t>@</a:t>
            </a:r>
            <a:r>
              <a:rPr lang="fr-FR" b="1" dirty="0" err="1" smtClean="0">
                <a:solidFill>
                  <a:srgbClr val="FF0000"/>
                </a:solidFill>
              </a:rPr>
              <a:t>Autowire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et </a:t>
            </a:r>
            <a:r>
              <a:rPr lang="fr-FR" b="1" dirty="0" smtClean="0">
                <a:solidFill>
                  <a:srgbClr val="FF0000"/>
                </a:solidFill>
              </a:rPr>
              <a:t>@Qualifier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sont utilisées respectivement sur le constructeur et sur ses arguments :</a:t>
            </a:r>
          </a:p>
          <a:p>
            <a:pPr marL="748665" marR="158750" lvl="1" indent="-279400">
              <a:lnSpc>
                <a:spcPct val="100800"/>
              </a:lnSpc>
              <a:spcBef>
                <a:spcPts val="420"/>
              </a:spcBef>
              <a:buFont typeface="Wingdings" pitchFamily="2" charset="2"/>
              <a:buChar char="Ø"/>
              <a:tabLst>
                <a:tab pos="299720" algn="l"/>
              </a:tabLst>
            </a:pPr>
            <a:endParaRPr lang="fr-FR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762000" y="800100"/>
            <a:ext cx="676987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Annotations : </a:t>
            </a:r>
            <a:r>
              <a:rPr lang="fr-FR" sz="2400" b="1" dirty="0" smtClean="0">
                <a:solidFill>
                  <a:srgbClr val="FF0000"/>
                </a:solidFill>
                <a:cs typeface="Calibri"/>
              </a:rPr>
              <a:t>Injections</a:t>
            </a:r>
            <a:r>
              <a:rPr lang="fr-FR" sz="2400" b="1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(6/6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)</a:t>
            </a:r>
            <a:endParaRPr lang="fr-FR" sz="2400" b="1" dirty="0" smtClean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7200" y="2171701"/>
            <a:ext cx="7391400" cy="2677656"/>
          </a:xfrm>
          <a:prstGeom prst="rect">
            <a:avLst/>
          </a:prstGeom>
          <a:solidFill>
            <a:srgbClr val="F9F9F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ClientServiceImpl.java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public 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ClientServiceImpl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ClientService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private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ClientDao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dao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Autowired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ClientServiceImpl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@Qualifier(“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clientDao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ClientDao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dao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this.dao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dao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// ...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}</a:t>
            </a:r>
            <a:endParaRPr kumimoji="0" lang="fr-FR" sz="3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3445">
              <a:lnSpc>
                <a:spcPct val="100000"/>
              </a:lnSpc>
            </a:pPr>
            <a:r>
              <a:rPr spc="-150" dirty="0"/>
              <a:t>SPR</a:t>
            </a:r>
            <a:r>
              <a:rPr spc="35" dirty="0"/>
              <a:t>I</a:t>
            </a:r>
            <a:r>
              <a:rPr dirty="0"/>
              <a:t>NG</a:t>
            </a:r>
            <a:r>
              <a:rPr spc="15" dirty="0"/>
              <a:t> </a:t>
            </a:r>
            <a:r>
              <a:rPr spc="-25" dirty="0"/>
              <a:t>CORE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866900"/>
            <a:ext cx="8670925" cy="33780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 La différence est technique ET sémantique :</a:t>
            </a:r>
          </a:p>
          <a:p>
            <a:pPr>
              <a:buFont typeface="Wingdings" pitchFamily="2" charset="2"/>
              <a:buChar char="q"/>
            </a:pPr>
            <a:endParaRPr lang="fr-F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fr-F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@Resource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est une annotation standard Java, du package </a:t>
            </a:r>
            <a:r>
              <a:rPr lang="fr-F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javax.annotation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, disponible dans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JavaEE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 5 ou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JavaSE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 6.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Son rôle est défini dans les spécifications pour l'injection de ressources, c'est-à-dire de composants gérés par le conteneur (donc techniques)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On peut mettre dans cette catégorie les </a:t>
            </a:r>
            <a:r>
              <a:rPr lang="fr-FR" u="sng" dirty="0" err="1" smtClean="0">
                <a:solidFill>
                  <a:schemeClr val="accent6">
                    <a:lumMod val="75000"/>
                  </a:schemeClr>
                </a:solidFill>
              </a:rPr>
              <a:t>datasources</a:t>
            </a:r>
            <a:r>
              <a:rPr lang="fr-FR" u="sng" dirty="0" smtClean="0">
                <a:solidFill>
                  <a:schemeClr val="accent6">
                    <a:lumMod val="75000"/>
                  </a:schemeClr>
                </a:solidFill>
              </a:rPr>
              <a:t> et autres composants techniques.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Par opposition, les </a:t>
            </a:r>
            <a:r>
              <a:rPr lang="fr-FR" u="sng" dirty="0" smtClean="0">
                <a:solidFill>
                  <a:schemeClr val="accent6">
                    <a:lumMod val="75000"/>
                  </a:schemeClr>
                </a:solidFill>
              </a:rPr>
              <a:t>composants métier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 devraient être injectés par </a:t>
            </a:r>
            <a:r>
              <a:rPr lang="fr-F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fr-F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Autowired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 (spécifique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Spring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endParaRPr lang="fr-F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748665" marR="158750" lvl="1" indent="-279400">
              <a:lnSpc>
                <a:spcPct val="100800"/>
              </a:lnSpc>
              <a:spcBef>
                <a:spcPts val="420"/>
              </a:spcBef>
              <a:buFont typeface="Wingdings" pitchFamily="2" charset="2"/>
              <a:buChar char="Ø"/>
              <a:tabLst>
                <a:tab pos="299720" algn="l"/>
              </a:tabLst>
            </a:pPr>
            <a:endParaRPr lang="fr-FR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762000" y="800100"/>
            <a:ext cx="79248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Annotations : </a:t>
            </a:r>
            <a:r>
              <a:rPr lang="fr-FR" sz="2400" b="1" dirty="0" smtClean="0">
                <a:solidFill>
                  <a:srgbClr val="FF0000"/>
                </a:solidFill>
                <a:cs typeface="Calibri"/>
              </a:rPr>
              <a:t>Injections</a:t>
            </a:r>
          </a:p>
          <a:p>
            <a:pPr marL="12700"/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</a:rPr>
              <a:t>Comment choisir entre 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fr-FR" sz="24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Autowired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</a:rPr>
              <a:t>et 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@Resource</a:t>
            </a:r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</a:rPr>
              <a:t> ?</a:t>
            </a:r>
            <a:endParaRPr lang="fr-FR" sz="2400" b="1" dirty="0" smtClean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Injecter des EJB Session dans </a:t>
            </a:r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21896"/>
            <a:ext cx="7759700" cy="3521604"/>
          </a:xfrm>
        </p:spPr>
        <p:txBody>
          <a:bodyPr/>
          <a:lstStyle/>
          <a:p>
            <a:r>
              <a:rPr lang="fr-FR" dirty="0" smtClean="0"/>
              <a:t>C’est possible ! (</a:t>
            </a:r>
            <a:r>
              <a:rPr lang="fr-FR" dirty="0" err="1" smtClean="0"/>
              <a:t>Spring</a:t>
            </a:r>
            <a:r>
              <a:rPr lang="fr-FR" dirty="0" smtClean="0"/>
              <a:t> v3 mini)</a:t>
            </a:r>
          </a:p>
          <a:p>
            <a:r>
              <a:rPr lang="fr-FR" dirty="0" smtClean="0"/>
              <a:t>En deux temps:</a:t>
            </a:r>
          </a:p>
          <a:p>
            <a:pPr lvl="1"/>
            <a:r>
              <a:rPr lang="fr-FR" dirty="0" smtClean="0"/>
              <a:t>déclarer le </a:t>
            </a:r>
            <a:r>
              <a:rPr lang="fr-FR" dirty="0" err="1" smtClean="0"/>
              <a:t>bean</a:t>
            </a:r>
            <a:r>
              <a:rPr lang="fr-FR" dirty="0" smtClean="0"/>
              <a:t> EJB Session en tant que Component </a:t>
            </a:r>
            <a:r>
              <a:rPr lang="fr-FR" dirty="0" err="1" smtClean="0"/>
              <a:t>Spring</a:t>
            </a:r>
            <a:endParaRPr lang="fr-FR" dirty="0" smtClean="0"/>
          </a:p>
          <a:p>
            <a:pPr lvl="1"/>
            <a:r>
              <a:rPr lang="fr-FR" dirty="0" smtClean="0"/>
              <a:t>injecter le component </a:t>
            </a:r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4" name="object 3"/>
          <p:cNvSpPr txBox="1"/>
          <p:nvPr/>
        </p:nvSpPr>
        <p:spPr>
          <a:xfrm>
            <a:off x="609600" y="800100"/>
            <a:ext cx="79248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buNone/>
            </a:pPr>
            <a:r>
              <a:rPr lang="fr-FR" sz="2400" b="1" dirty="0" smtClean="0">
                <a:solidFill>
                  <a:srgbClr val="FF0000"/>
                </a:solidFill>
              </a:rPr>
              <a:t>Injecter des EJB Session dans </a:t>
            </a:r>
            <a:r>
              <a:rPr lang="fr-FR" sz="2400" b="1" dirty="0" err="1" smtClean="0">
                <a:solidFill>
                  <a:srgbClr val="FF0000"/>
                </a:solidFill>
              </a:rPr>
              <a:t>Spring</a:t>
            </a:r>
            <a:endParaRPr lang="fr-FR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Déclarer le </a:t>
            </a:r>
            <a:r>
              <a:rPr lang="fr-FR" dirty="0" err="1" smtClean="0"/>
              <a:t>bean</a:t>
            </a:r>
            <a:r>
              <a:rPr lang="fr-FR" dirty="0" smtClean="0"/>
              <a:t> session en tant que Component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6300" y="582994"/>
            <a:ext cx="7759700" cy="3521604"/>
          </a:xfrm>
        </p:spPr>
        <p:txBody>
          <a:bodyPr/>
          <a:lstStyle/>
          <a:p>
            <a:r>
              <a:rPr lang="fr-FR" dirty="0" smtClean="0"/>
              <a:t>Dans le fichier de configuration</a:t>
            </a:r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6200" y="1243067"/>
            <a:ext cx="9020418" cy="37856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rgbClr val="008080"/>
                </a:solidFill>
                <a:latin typeface="Consolas"/>
              </a:rPr>
              <a:t>&lt;?</a:t>
            </a:r>
            <a:r>
              <a:rPr lang="fr-FR" sz="1200" dirty="0" err="1" smtClean="0">
                <a:solidFill>
                  <a:srgbClr val="3F7F7F"/>
                </a:solidFill>
                <a:latin typeface="Consolas"/>
              </a:rPr>
              <a:t>xml</a:t>
            </a:r>
            <a:r>
              <a:rPr lang="fr-FR" sz="1200" dirty="0" smtClean="0">
                <a:solidFill>
                  <a:srgbClr val="3F7F7F"/>
                </a:solidFill>
                <a:latin typeface="Consolas"/>
              </a:rPr>
              <a:t> </a:t>
            </a:r>
            <a:r>
              <a:rPr lang="fr-FR" sz="1200" dirty="0" smtClean="0">
                <a:solidFill>
                  <a:srgbClr val="7F007F"/>
                </a:solidFill>
                <a:latin typeface="Consolas"/>
              </a:rPr>
              <a:t>version</a:t>
            </a:r>
            <a:r>
              <a:rPr lang="fr-FR" sz="12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fr-FR" sz="1200" i="1" dirty="0" smtClean="0">
                <a:solidFill>
                  <a:srgbClr val="2A00FF"/>
                </a:solidFill>
                <a:latin typeface="Consolas"/>
              </a:rPr>
              <a:t>"1.0" </a:t>
            </a:r>
            <a:r>
              <a:rPr lang="fr-FR" sz="1200" i="1" dirty="0" err="1" smtClean="0">
                <a:solidFill>
                  <a:srgbClr val="7F007F"/>
                </a:solidFill>
                <a:latin typeface="Consolas"/>
              </a:rPr>
              <a:t>encoding</a:t>
            </a:r>
            <a:r>
              <a:rPr lang="fr-FR" sz="1200" i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fr-FR" sz="1200" i="1" dirty="0" smtClean="0">
                <a:solidFill>
                  <a:srgbClr val="2A00FF"/>
                </a:solidFill>
                <a:latin typeface="Consolas"/>
              </a:rPr>
              <a:t>"UTF-8"</a:t>
            </a:r>
            <a:r>
              <a:rPr lang="fr-FR" sz="1200" i="1" dirty="0" smtClean="0">
                <a:solidFill>
                  <a:srgbClr val="008080"/>
                </a:solidFill>
                <a:latin typeface="Consolas"/>
              </a:rPr>
              <a:t>?&gt;</a:t>
            </a:r>
          </a:p>
          <a:p>
            <a:r>
              <a:rPr lang="fr-FR" sz="12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fr-FR" sz="1200" dirty="0" err="1" smtClean="0">
                <a:solidFill>
                  <a:srgbClr val="3F7F7F"/>
                </a:solidFill>
                <a:latin typeface="Consolas"/>
              </a:rPr>
              <a:t>beans:beans</a:t>
            </a:r>
            <a:r>
              <a:rPr lang="fr-FR" sz="1200" dirty="0" smtClean="0">
                <a:solidFill>
                  <a:srgbClr val="3F7F7F"/>
                </a:solidFill>
                <a:latin typeface="Consolas"/>
              </a:rPr>
              <a:t> </a:t>
            </a:r>
            <a:r>
              <a:rPr lang="fr-FR" sz="1200" dirty="0" err="1" smtClean="0">
                <a:solidFill>
                  <a:srgbClr val="7F007F"/>
                </a:solidFill>
                <a:latin typeface="Consolas"/>
              </a:rPr>
              <a:t>xmlns</a:t>
            </a:r>
            <a:r>
              <a:rPr lang="fr-FR" sz="12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fr-FR" sz="1200" i="1" dirty="0" smtClean="0">
                <a:solidFill>
                  <a:srgbClr val="2A00FF"/>
                </a:solidFill>
                <a:latin typeface="Consolas"/>
              </a:rPr>
              <a:t>"http://www.springframework.org/schema/mvc"</a:t>
            </a:r>
          </a:p>
          <a:p>
            <a:r>
              <a:rPr lang="fr-FR" sz="1200" dirty="0" err="1" smtClean="0">
                <a:solidFill>
                  <a:srgbClr val="7F007F"/>
                </a:solidFill>
                <a:latin typeface="Consolas"/>
              </a:rPr>
              <a:t>xmlns:xsi</a:t>
            </a:r>
            <a:r>
              <a:rPr lang="fr-FR" sz="12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fr-FR" sz="1200" i="1" dirty="0" smtClean="0">
                <a:solidFill>
                  <a:srgbClr val="2A00FF"/>
                </a:solidFill>
                <a:latin typeface="Consolas"/>
              </a:rPr>
              <a:t>"http://www.w3.org/2001/XMLSchema-instance"</a:t>
            </a:r>
          </a:p>
          <a:p>
            <a:r>
              <a:rPr lang="fr-FR" sz="1200" dirty="0" err="1" smtClean="0">
                <a:solidFill>
                  <a:srgbClr val="7F007F"/>
                </a:solidFill>
                <a:latin typeface="Consolas"/>
              </a:rPr>
              <a:t>xmlns:beans</a:t>
            </a:r>
            <a:r>
              <a:rPr lang="fr-FR" sz="12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fr-FR" sz="1200" i="1" dirty="0" smtClean="0">
                <a:solidFill>
                  <a:srgbClr val="2A00FF"/>
                </a:solidFill>
                <a:latin typeface="Consolas"/>
              </a:rPr>
              <a:t>"http://www.springframework.org/schema/beans"</a:t>
            </a:r>
          </a:p>
          <a:p>
            <a:r>
              <a:rPr lang="fr-FR" sz="1200" dirty="0" err="1" smtClean="0">
                <a:solidFill>
                  <a:srgbClr val="7F007F"/>
                </a:solidFill>
                <a:latin typeface="Consolas"/>
              </a:rPr>
              <a:t>xmlns:context</a:t>
            </a:r>
            <a:r>
              <a:rPr lang="fr-FR" sz="12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fr-FR" sz="1200" i="1" dirty="0" smtClean="0">
                <a:solidFill>
                  <a:srgbClr val="2A00FF"/>
                </a:solidFill>
                <a:latin typeface="Consolas"/>
              </a:rPr>
              <a:t>"http://www.springframework.org/schema/context"</a:t>
            </a:r>
          </a:p>
          <a:p>
            <a:r>
              <a:rPr lang="fr-FR" sz="1200" dirty="0" err="1" smtClean="0">
                <a:solidFill>
                  <a:srgbClr val="7F007F"/>
                </a:solidFill>
                <a:latin typeface="Consolas"/>
              </a:rPr>
              <a:t>xmlns:jee</a:t>
            </a:r>
            <a:r>
              <a:rPr lang="fr-FR" sz="12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fr-FR" sz="1200" i="1" dirty="0" smtClean="0">
                <a:solidFill>
                  <a:srgbClr val="2A00FF"/>
                </a:solidFill>
                <a:latin typeface="Consolas"/>
              </a:rPr>
              <a:t>"http://www.springframework.org/schema/jee"</a:t>
            </a:r>
          </a:p>
          <a:p>
            <a:r>
              <a:rPr lang="fr-FR" sz="1200" dirty="0" err="1" smtClean="0">
                <a:solidFill>
                  <a:srgbClr val="7F007F"/>
                </a:solidFill>
                <a:latin typeface="Consolas"/>
              </a:rPr>
              <a:t>xsi:schemaLocation</a:t>
            </a:r>
            <a:r>
              <a:rPr lang="fr-FR" sz="1200" dirty="0" smtClean="0">
                <a:solidFill>
                  <a:srgbClr val="000000"/>
                </a:solidFill>
                <a:latin typeface="Consolas"/>
              </a:rPr>
              <a:t>=</a:t>
            </a:r>
          </a:p>
          <a:p>
            <a:r>
              <a:rPr lang="fr-FR" sz="1200" i="1" dirty="0" smtClean="0">
                <a:solidFill>
                  <a:srgbClr val="2A00FF"/>
                </a:solidFill>
                <a:latin typeface="Consolas"/>
              </a:rPr>
              <a:t>"http://www.springframework.org/schema/mvc http://www.springframework.org/schema/mvc/spring-mvc.xsd</a:t>
            </a:r>
          </a:p>
          <a:p>
            <a:r>
              <a:rPr lang="fr-FR" sz="1200" i="1" dirty="0" smtClean="0">
                <a:solidFill>
                  <a:srgbClr val="2A00FF"/>
                </a:solidFill>
                <a:latin typeface="Consolas"/>
              </a:rPr>
              <a:t>http://www.springframework.org/schema/beans http://www.springframework.org/schema/beans/spring-beans.xsd</a:t>
            </a:r>
          </a:p>
          <a:p>
            <a:r>
              <a:rPr lang="fr-FR" sz="1200" i="1" dirty="0" smtClean="0">
                <a:solidFill>
                  <a:srgbClr val="2A00FF"/>
                </a:solidFill>
                <a:latin typeface="Consolas"/>
              </a:rPr>
              <a:t>http://www.springframework.org/schema/context </a:t>
            </a:r>
          </a:p>
          <a:p>
            <a:r>
              <a:rPr lang="fr-FR" sz="1200" i="1" dirty="0" smtClean="0">
                <a:solidFill>
                  <a:srgbClr val="2A00FF"/>
                </a:solidFill>
                <a:latin typeface="Consolas"/>
              </a:rPr>
              <a:t>                             http://www.springframework.org/schema/context/spring-context.xsd</a:t>
            </a:r>
          </a:p>
          <a:p>
            <a:r>
              <a:rPr lang="fr-FR" sz="1200" i="1" dirty="0" smtClean="0">
                <a:solidFill>
                  <a:srgbClr val="2A00FF"/>
                </a:solidFill>
                <a:latin typeface="Consolas"/>
              </a:rPr>
              <a:t>http://www.springframework.org/schema/jee http://www.springframework.org/schema/jee/spring-jee-3.0.xsd"</a:t>
            </a:r>
            <a:r>
              <a:rPr lang="fr-FR" sz="1200" i="1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endParaRPr lang="fr-FR" sz="1200" dirty="0" smtClean="0">
              <a:latin typeface="Consolas"/>
            </a:endParaRPr>
          </a:p>
          <a:p>
            <a:r>
              <a:rPr lang="fr-FR" sz="1200" b="1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fr-FR" sz="1200" b="1" dirty="0" err="1" smtClean="0">
                <a:solidFill>
                  <a:srgbClr val="3F7F7F"/>
                </a:solidFill>
                <a:latin typeface="Consolas"/>
              </a:rPr>
              <a:t>jee:remote-slsb</a:t>
            </a:r>
            <a:r>
              <a:rPr lang="fr-FR" sz="1200" b="1" dirty="0" smtClean="0">
                <a:solidFill>
                  <a:srgbClr val="3F7F7F"/>
                </a:solidFill>
                <a:latin typeface="Consolas"/>
              </a:rPr>
              <a:t> </a:t>
            </a:r>
          </a:p>
          <a:p>
            <a:r>
              <a:rPr lang="fr-FR" sz="1200" b="1" dirty="0" smtClean="0">
                <a:solidFill>
                  <a:srgbClr val="3F7F7F"/>
                </a:solidFill>
                <a:latin typeface="Consolas"/>
              </a:rPr>
              <a:t>      </a:t>
            </a:r>
            <a:r>
              <a:rPr lang="fr-FR" sz="1200" b="1" dirty="0" smtClean="0">
                <a:solidFill>
                  <a:srgbClr val="7F007F"/>
                </a:solidFill>
                <a:latin typeface="Consolas"/>
              </a:rPr>
              <a:t>id</a:t>
            </a:r>
            <a:r>
              <a:rPr lang="fr-FR" sz="1200" b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fr-FR" sz="1200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fr-FR" sz="1200" b="1" i="1" dirty="0" err="1" smtClean="0">
                <a:solidFill>
                  <a:srgbClr val="2A00FF"/>
                </a:solidFill>
                <a:latin typeface="Consolas"/>
              </a:rPr>
              <a:t>myComponent</a:t>
            </a:r>
            <a:r>
              <a:rPr lang="fr-FR" sz="1200" b="1" i="1" dirty="0" smtClean="0">
                <a:solidFill>
                  <a:srgbClr val="2A00FF"/>
                </a:solidFill>
                <a:latin typeface="Consolas"/>
              </a:rPr>
              <a:t>" </a:t>
            </a:r>
          </a:p>
          <a:p>
            <a:r>
              <a:rPr lang="fr-FR" sz="1200" b="1" i="1" dirty="0" smtClean="0">
                <a:solidFill>
                  <a:srgbClr val="2A00FF"/>
                </a:solidFill>
                <a:latin typeface="Consolas"/>
              </a:rPr>
              <a:t>      </a:t>
            </a:r>
            <a:r>
              <a:rPr lang="fr-FR" sz="1200" b="1" i="1" dirty="0" err="1" smtClean="0">
                <a:solidFill>
                  <a:srgbClr val="7F007F"/>
                </a:solidFill>
                <a:latin typeface="Consolas"/>
              </a:rPr>
              <a:t>jndi</a:t>
            </a:r>
            <a:r>
              <a:rPr lang="fr-FR" sz="1200" b="1" i="1" dirty="0" smtClean="0">
                <a:solidFill>
                  <a:srgbClr val="7F007F"/>
                </a:solidFill>
                <a:latin typeface="Consolas"/>
              </a:rPr>
              <a:t>-</a:t>
            </a:r>
            <a:r>
              <a:rPr lang="fr-FR" sz="1200" b="1" i="1" dirty="0" err="1" smtClean="0">
                <a:solidFill>
                  <a:srgbClr val="7F007F"/>
                </a:solidFill>
                <a:latin typeface="Consolas"/>
              </a:rPr>
              <a:t>name</a:t>
            </a:r>
            <a:r>
              <a:rPr lang="fr-FR" sz="1200" b="1" i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fr-FR" sz="1200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fr-FR" sz="1200" b="1" i="1" dirty="0" err="1" smtClean="0">
                <a:solidFill>
                  <a:srgbClr val="2A00FF"/>
                </a:solidFill>
                <a:latin typeface="Consolas"/>
              </a:rPr>
              <a:t>java:global</a:t>
            </a:r>
            <a:r>
              <a:rPr lang="fr-FR" sz="1200" b="1" i="1" dirty="0" smtClean="0">
                <a:solidFill>
                  <a:srgbClr val="2A00FF"/>
                </a:solidFill>
                <a:latin typeface="Consolas"/>
              </a:rPr>
              <a:t>/ipint13.</a:t>
            </a:r>
            <a:r>
              <a:rPr lang="fr-FR" sz="1200" b="1" i="1" dirty="0" err="1" smtClean="0">
                <a:solidFill>
                  <a:srgbClr val="2A00FF"/>
                </a:solidFill>
                <a:latin typeface="Consolas"/>
              </a:rPr>
              <a:t>springetejb.ear</a:t>
            </a:r>
            <a:r>
              <a:rPr lang="fr-FR" sz="1200" b="1" i="1" dirty="0" smtClean="0">
                <a:solidFill>
                  <a:srgbClr val="2A00FF"/>
                </a:solidFill>
                <a:latin typeface="Consolas"/>
              </a:rPr>
              <a:t>/ipint13.</a:t>
            </a:r>
            <a:r>
              <a:rPr lang="fr-FR" sz="1200" b="1" i="1" dirty="0" err="1" smtClean="0">
                <a:solidFill>
                  <a:srgbClr val="2A00FF"/>
                </a:solidFill>
                <a:latin typeface="Consolas"/>
              </a:rPr>
              <a:t>springetejb.domain</a:t>
            </a:r>
            <a:r>
              <a:rPr lang="fr-FR" sz="1200" b="1" i="1" dirty="0" smtClean="0">
                <a:solidFill>
                  <a:srgbClr val="2A00FF"/>
                </a:solidFill>
                <a:latin typeface="Consolas"/>
              </a:rPr>
              <a:t>/</a:t>
            </a:r>
            <a:r>
              <a:rPr lang="fr-FR" sz="1200" b="1" i="1" dirty="0" err="1" smtClean="0">
                <a:solidFill>
                  <a:srgbClr val="2A00FF"/>
                </a:solidFill>
                <a:latin typeface="Consolas"/>
              </a:rPr>
              <a:t>MyServiceBean</a:t>
            </a:r>
            <a:r>
              <a:rPr lang="fr-FR" sz="1200" b="1" i="1" dirty="0" smtClean="0">
                <a:solidFill>
                  <a:srgbClr val="2A00FF"/>
                </a:solidFill>
                <a:latin typeface="Consolas"/>
              </a:rPr>
              <a:t>"</a:t>
            </a:r>
          </a:p>
          <a:p>
            <a:r>
              <a:rPr lang="fr-FR" sz="1200" b="1" dirty="0" smtClean="0">
                <a:latin typeface="Consolas"/>
              </a:rPr>
              <a:t>      </a:t>
            </a:r>
            <a:r>
              <a:rPr lang="fr-FR" sz="1200" b="1" dirty="0" smtClean="0">
                <a:solidFill>
                  <a:srgbClr val="7F007F"/>
                </a:solidFill>
                <a:latin typeface="Consolas"/>
              </a:rPr>
              <a:t>business-interface</a:t>
            </a:r>
            <a:r>
              <a:rPr lang="fr-FR" sz="1200" b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fr-FR" sz="1200" b="1" i="1" dirty="0" smtClean="0">
                <a:solidFill>
                  <a:srgbClr val="2A00FF"/>
                </a:solidFill>
                <a:latin typeface="Consolas"/>
              </a:rPr>
              <a:t>"ipint13.</a:t>
            </a:r>
            <a:r>
              <a:rPr lang="fr-FR" sz="1200" b="1" i="1" dirty="0" err="1" smtClean="0">
                <a:solidFill>
                  <a:srgbClr val="2A00FF"/>
                </a:solidFill>
                <a:latin typeface="Consolas"/>
              </a:rPr>
              <a:t>springetejb.domain.MyService</a:t>
            </a:r>
            <a:r>
              <a:rPr lang="fr-FR" sz="1200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fr-FR" sz="1200" b="1" i="1" dirty="0" smtClean="0">
                <a:solidFill>
                  <a:srgbClr val="008080"/>
                </a:solidFill>
                <a:latin typeface="Consolas"/>
              </a:rPr>
              <a:t>/&gt;</a:t>
            </a:r>
          </a:p>
          <a:p>
            <a:endParaRPr lang="fr-FR" sz="1200" dirty="0" smtClean="0">
              <a:latin typeface="Consolas"/>
            </a:endParaRPr>
          </a:p>
          <a:p>
            <a:r>
              <a:rPr lang="fr-FR" sz="12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fr-FR" sz="1200" dirty="0" err="1" smtClean="0">
                <a:solidFill>
                  <a:srgbClr val="3F7F7F"/>
                </a:solidFill>
                <a:latin typeface="Consolas"/>
              </a:rPr>
              <a:t>beans:beans</a:t>
            </a:r>
            <a:r>
              <a:rPr lang="fr-FR" sz="12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endParaRPr lang="fr-FR" sz="1200" dirty="0"/>
          </a:p>
        </p:txBody>
      </p:sp>
      <p:sp>
        <p:nvSpPr>
          <p:cNvPr id="5" name="Rectangle 4"/>
          <p:cNvSpPr/>
          <p:nvPr/>
        </p:nvSpPr>
        <p:spPr>
          <a:xfrm>
            <a:off x="76632" y="3649980"/>
            <a:ext cx="8244408" cy="762000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6200" y="3314700"/>
            <a:ext cx="8676456" cy="180020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Légende encadrée 2 6"/>
          <p:cNvSpPr/>
          <p:nvPr/>
        </p:nvSpPr>
        <p:spPr>
          <a:xfrm>
            <a:off x="6160368" y="1003040"/>
            <a:ext cx="2808312" cy="360040"/>
          </a:xfrm>
          <a:prstGeom prst="borderCallout2">
            <a:avLst>
              <a:gd name="adj1" fmla="val 29216"/>
              <a:gd name="adj2" fmla="val -2841"/>
              <a:gd name="adj3" fmla="val 108457"/>
              <a:gd name="adj4" fmla="val -93477"/>
              <a:gd name="adj5" fmla="val 336637"/>
              <a:gd name="adj6" fmla="val -15244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déclaration du </a:t>
            </a:r>
            <a:r>
              <a:rPr lang="fr-FR" sz="1600" dirty="0" err="1" smtClean="0"/>
              <a:t>namespace</a:t>
            </a:r>
            <a:endParaRPr lang="fr-FR" sz="1600" dirty="0"/>
          </a:p>
        </p:txBody>
      </p:sp>
      <p:sp>
        <p:nvSpPr>
          <p:cNvPr id="8" name="Rectangle 7"/>
          <p:cNvSpPr/>
          <p:nvPr/>
        </p:nvSpPr>
        <p:spPr>
          <a:xfrm>
            <a:off x="76200" y="2220280"/>
            <a:ext cx="4572000" cy="180020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Légende encadrée 2 8"/>
          <p:cNvSpPr/>
          <p:nvPr/>
        </p:nvSpPr>
        <p:spPr>
          <a:xfrm>
            <a:off x="5475784" y="1603107"/>
            <a:ext cx="3515816" cy="360040"/>
          </a:xfrm>
          <a:prstGeom prst="borderCallout2">
            <a:avLst>
              <a:gd name="adj1" fmla="val 119920"/>
              <a:gd name="adj2" fmla="val 78471"/>
              <a:gd name="adj3" fmla="val 268934"/>
              <a:gd name="adj4" fmla="val 97324"/>
              <a:gd name="adj5" fmla="val 466925"/>
              <a:gd name="adj6" fmla="val 829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la location de la </a:t>
            </a:r>
            <a:r>
              <a:rPr lang="fr-FR" sz="1600" dirty="0" err="1" smtClean="0"/>
              <a:t>def</a:t>
            </a:r>
            <a:r>
              <a:rPr lang="fr-FR" sz="1600" dirty="0" smtClean="0"/>
              <a:t> du </a:t>
            </a:r>
            <a:r>
              <a:rPr lang="fr-FR" sz="1600" dirty="0" err="1" smtClean="0"/>
              <a:t>namespace</a:t>
            </a:r>
            <a:endParaRPr lang="fr-FR" sz="1600" dirty="0"/>
          </a:p>
        </p:txBody>
      </p:sp>
      <p:sp>
        <p:nvSpPr>
          <p:cNvPr id="10" name="Légende encadrée 2 9"/>
          <p:cNvSpPr/>
          <p:nvPr/>
        </p:nvSpPr>
        <p:spPr>
          <a:xfrm>
            <a:off x="228600" y="4991100"/>
            <a:ext cx="5400600" cy="360040"/>
          </a:xfrm>
          <a:prstGeom prst="borderCallout2">
            <a:avLst>
              <a:gd name="adj1" fmla="val -9252"/>
              <a:gd name="adj2" fmla="val 2000"/>
              <a:gd name="adj3" fmla="val -162028"/>
              <a:gd name="adj4" fmla="val 2048"/>
              <a:gd name="adj5" fmla="val -232731"/>
              <a:gd name="adj6" fmla="val 758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le nom </a:t>
            </a:r>
            <a:r>
              <a:rPr lang="fr-FR" sz="1600" dirty="0" err="1" smtClean="0"/>
              <a:t>jndi</a:t>
            </a:r>
            <a:r>
              <a:rPr lang="fr-FR" sz="1600" dirty="0" smtClean="0"/>
              <a:t> est affiché par le serveur dans ses logs</a:t>
            </a:r>
            <a:endParaRPr lang="fr-FR" sz="1600" dirty="0"/>
          </a:p>
        </p:txBody>
      </p:sp>
      <p:sp>
        <p:nvSpPr>
          <p:cNvPr id="12" name="Légende encadrée 2 11"/>
          <p:cNvSpPr/>
          <p:nvPr/>
        </p:nvSpPr>
        <p:spPr>
          <a:xfrm>
            <a:off x="5872336" y="4381500"/>
            <a:ext cx="3240360" cy="360040"/>
          </a:xfrm>
          <a:prstGeom prst="borderCallout2">
            <a:avLst>
              <a:gd name="adj1" fmla="val 7471"/>
              <a:gd name="adj2" fmla="val 84877"/>
              <a:gd name="adj3" fmla="val -122815"/>
              <a:gd name="adj4" fmla="val 81369"/>
              <a:gd name="adj5" fmla="val -120094"/>
              <a:gd name="adj6" fmla="val -11798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le nom </a:t>
            </a:r>
            <a:r>
              <a:rPr lang="fr-FR" sz="1600" dirty="0" err="1" smtClean="0"/>
              <a:t>spring</a:t>
            </a:r>
            <a:endParaRPr lang="fr-FR" sz="1600" dirty="0"/>
          </a:p>
        </p:txBody>
      </p:sp>
      <p:sp>
        <p:nvSpPr>
          <p:cNvPr id="13" name="Légende encadrée 2 12"/>
          <p:cNvSpPr/>
          <p:nvPr/>
        </p:nvSpPr>
        <p:spPr>
          <a:xfrm>
            <a:off x="5410200" y="4838700"/>
            <a:ext cx="3240360" cy="360040"/>
          </a:xfrm>
          <a:prstGeom prst="borderCallout2">
            <a:avLst>
              <a:gd name="adj1" fmla="val 10610"/>
              <a:gd name="adj2" fmla="val -2775"/>
              <a:gd name="adj3" fmla="val -74603"/>
              <a:gd name="adj4" fmla="val -103001"/>
              <a:gd name="adj5" fmla="val -127885"/>
              <a:gd name="adj6" fmla="val -10540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l’interface du </a:t>
            </a:r>
            <a:r>
              <a:rPr lang="fr-FR" sz="1600" dirty="0" err="1" smtClean="0"/>
              <a:t>bean</a:t>
            </a:r>
            <a:r>
              <a:rPr lang="fr-FR" sz="1600" dirty="0" smtClean="0"/>
              <a:t> JEE</a:t>
            </a: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647700"/>
            <a:ext cx="7620000" cy="10079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Applica</a:t>
            </a:r>
            <a:r>
              <a:rPr lang="fr-FR" sz="2400" b="1" spc="175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400" b="1" spc="-15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</a:t>
            </a:r>
            <a:r>
              <a:rPr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C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ont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ex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95"/>
              </a:spcBef>
            </a:pPr>
            <a:r>
              <a:rPr sz="2400" spc="-15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Ex</a:t>
            </a:r>
            <a:r>
              <a:rPr sz="2400" spc="-25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em</a:t>
            </a: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ple</a:t>
            </a:r>
            <a:r>
              <a:rPr sz="2400" spc="-1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: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7400" y="1485900"/>
            <a:ext cx="5980110" cy="3500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286000" y="63500"/>
            <a:ext cx="6711950" cy="3426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3445">
              <a:lnSpc>
                <a:spcPct val="100000"/>
              </a:lnSpc>
            </a:pPr>
            <a:r>
              <a:rPr spc="-150" dirty="0"/>
              <a:t>SPR</a:t>
            </a:r>
            <a:r>
              <a:rPr spc="35" dirty="0"/>
              <a:t>I</a:t>
            </a:r>
            <a:r>
              <a:rPr dirty="0"/>
              <a:t>NG</a:t>
            </a:r>
            <a:r>
              <a:rPr spc="15" dirty="0"/>
              <a:t> </a:t>
            </a:r>
            <a:r>
              <a:rPr spc="-25" dirty="0"/>
              <a:t>CORE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Injecter le </a:t>
            </a:r>
            <a:r>
              <a:rPr lang="fr-FR" dirty="0" err="1" smtClean="0"/>
              <a:t>bean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76300"/>
            <a:ext cx="8229600" cy="344500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Accéder à un objet JNDI ou un EJB :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57200" y="3467100"/>
            <a:ext cx="8382000" cy="1754326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b="1" dirty="0" err="1" smtClean="0">
                <a:solidFill>
                  <a:srgbClr val="3F7F7F"/>
                </a:solidFill>
                <a:latin typeface="Courier"/>
              </a:rPr>
              <a:t>jee:local-slsb</a:t>
            </a:r>
            <a:r>
              <a:rPr lang="fr-FR" b="1" dirty="0" smtClean="0">
                <a:solidFill>
                  <a:srgbClr val="3F7F7F"/>
                </a:solidFill>
                <a:latin typeface="Courier"/>
              </a:rPr>
              <a:t> </a:t>
            </a:r>
            <a:r>
              <a:rPr lang="fr-FR" b="1" dirty="0" smtClean="0">
                <a:solidFill>
                  <a:srgbClr val="7F007F"/>
                </a:solidFill>
                <a:latin typeface="Courier"/>
              </a:rPr>
              <a:t>id</a:t>
            </a:r>
            <a:r>
              <a:rPr lang="fr-FR" b="1" dirty="0" smtClean="0">
                <a:solidFill>
                  <a:srgbClr val="000000"/>
                </a:solidFill>
                <a:latin typeface="Courier"/>
              </a:rPr>
              <a:t>=</a:t>
            </a:r>
            <a:r>
              <a:rPr lang="fr-FR" b="1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b="1" dirty="0" err="1" smtClean="0">
                <a:solidFill>
                  <a:srgbClr val="FF0000"/>
                </a:solidFill>
                <a:latin typeface="Courier"/>
              </a:rPr>
              <a:t>myComponent</a:t>
            </a:r>
            <a:r>
              <a:rPr lang="fr-FR" b="1" dirty="0" smtClean="0">
                <a:solidFill>
                  <a:srgbClr val="2A00FF"/>
                </a:solidFill>
                <a:latin typeface="Courier"/>
              </a:rPr>
              <a:t>" </a:t>
            </a:r>
            <a:r>
              <a:rPr lang="fr-FR" b="1" dirty="0" err="1" smtClean="0">
                <a:solidFill>
                  <a:srgbClr val="7F007F"/>
                </a:solidFill>
                <a:latin typeface="Courier"/>
              </a:rPr>
              <a:t>jndi</a:t>
            </a:r>
            <a:r>
              <a:rPr lang="fr-FR" b="1" dirty="0" smtClean="0">
                <a:solidFill>
                  <a:srgbClr val="7F007F"/>
                </a:solidFill>
                <a:latin typeface="Courier"/>
              </a:rPr>
              <a:t>-</a:t>
            </a:r>
            <a:r>
              <a:rPr lang="fr-FR" b="1" dirty="0" err="1" smtClean="0">
                <a:solidFill>
                  <a:srgbClr val="7F007F"/>
                </a:solidFill>
                <a:latin typeface="Courier"/>
              </a:rPr>
              <a:t>name</a:t>
            </a:r>
            <a:r>
              <a:rPr lang="fr-FR" b="1" dirty="0" smtClean="0">
                <a:solidFill>
                  <a:srgbClr val="000000"/>
                </a:solidFill>
                <a:latin typeface="Courier"/>
              </a:rPr>
              <a:t>=</a:t>
            </a:r>
            <a:r>
              <a:rPr lang="fr-FR" b="1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b="1" dirty="0" err="1" smtClean="0">
                <a:solidFill>
                  <a:srgbClr val="2A00FF"/>
                </a:solidFill>
                <a:latin typeface="Courier"/>
              </a:rPr>
              <a:t>ejb</a:t>
            </a:r>
            <a:r>
              <a:rPr lang="fr-FR" b="1" dirty="0" smtClean="0">
                <a:solidFill>
                  <a:srgbClr val="2A00FF"/>
                </a:solidFill>
                <a:latin typeface="Courier"/>
              </a:rPr>
              <a:t>/</a:t>
            </a:r>
            <a:r>
              <a:rPr lang="fr-FR" b="1" dirty="0" err="1" smtClean="0">
                <a:solidFill>
                  <a:srgbClr val="2A00FF"/>
                </a:solidFill>
                <a:latin typeface="Courier"/>
              </a:rPr>
              <a:t>myBean</a:t>
            </a:r>
            <a:r>
              <a:rPr lang="fr-FR" b="1" dirty="0" smtClean="0">
                <a:solidFill>
                  <a:srgbClr val="2A00FF"/>
                </a:solidFill>
                <a:latin typeface="Courier"/>
              </a:rPr>
              <a:t>"</a:t>
            </a:r>
          </a:p>
          <a:p>
            <a:r>
              <a:rPr lang="fr-FR" b="1" dirty="0" smtClean="0">
                <a:solidFill>
                  <a:srgbClr val="7F007F"/>
                </a:solidFill>
                <a:latin typeface="Courier"/>
              </a:rPr>
              <a:t>business-interface</a:t>
            </a:r>
            <a:r>
              <a:rPr lang="fr-FR" b="1" dirty="0" smtClean="0">
                <a:solidFill>
                  <a:srgbClr val="000000"/>
                </a:solidFill>
                <a:latin typeface="Courier"/>
              </a:rPr>
              <a:t>=</a:t>
            </a:r>
            <a:r>
              <a:rPr lang="fr-FR" b="1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b="1" dirty="0" err="1" smtClean="0">
                <a:solidFill>
                  <a:srgbClr val="2A00FF"/>
                </a:solidFill>
                <a:latin typeface="Courier"/>
              </a:rPr>
              <a:t>com.mycom.MyComponent</a:t>
            </a:r>
            <a:r>
              <a:rPr lang="fr-FR" b="1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b="1" dirty="0" smtClean="0">
                <a:solidFill>
                  <a:srgbClr val="000000"/>
                </a:solidFill>
                <a:latin typeface="Courier"/>
              </a:rPr>
              <a:t>/&gt;</a:t>
            </a:r>
          </a:p>
          <a:p>
            <a:endParaRPr lang="fr-FR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fr-FR" b="1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b="1" dirty="0" err="1" smtClean="0">
                <a:solidFill>
                  <a:srgbClr val="3F7F7F"/>
                </a:solidFill>
                <a:latin typeface="Courier"/>
              </a:rPr>
              <a:t>bean</a:t>
            </a:r>
            <a:r>
              <a:rPr lang="fr-FR" b="1" dirty="0" smtClean="0">
                <a:solidFill>
                  <a:srgbClr val="3F7F7F"/>
                </a:solidFill>
                <a:latin typeface="Courier"/>
              </a:rPr>
              <a:t> </a:t>
            </a:r>
            <a:r>
              <a:rPr lang="fr-FR" b="1" dirty="0" smtClean="0">
                <a:solidFill>
                  <a:srgbClr val="7F007F"/>
                </a:solidFill>
                <a:latin typeface="Courier"/>
              </a:rPr>
              <a:t>id</a:t>
            </a:r>
            <a:r>
              <a:rPr lang="fr-FR" b="1" dirty="0" smtClean="0">
                <a:solidFill>
                  <a:srgbClr val="000000"/>
                </a:solidFill>
                <a:latin typeface="Courier"/>
              </a:rPr>
              <a:t>=</a:t>
            </a:r>
            <a:r>
              <a:rPr lang="fr-FR" b="1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b="1" dirty="0" err="1" smtClean="0">
                <a:solidFill>
                  <a:srgbClr val="2A00FF"/>
                </a:solidFill>
                <a:latin typeface="Courier"/>
              </a:rPr>
              <a:t>myController</a:t>
            </a:r>
            <a:r>
              <a:rPr lang="fr-FR" b="1" dirty="0" smtClean="0">
                <a:solidFill>
                  <a:srgbClr val="2A00FF"/>
                </a:solidFill>
                <a:latin typeface="Courier"/>
              </a:rPr>
              <a:t>" </a:t>
            </a:r>
            <a:r>
              <a:rPr lang="fr-FR" b="1" dirty="0" smtClean="0">
                <a:solidFill>
                  <a:srgbClr val="7F007F"/>
                </a:solidFill>
                <a:latin typeface="Courier"/>
              </a:rPr>
              <a:t>class</a:t>
            </a:r>
            <a:r>
              <a:rPr lang="fr-FR" b="1" dirty="0" smtClean="0">
                <a:solidFill>
                  <a:srgbClr val="000000"/>
                </a:solidFill>
                <a:latin typeface="Courier"/>
              </a:rPr>
              <a:t>=</a:t>
            </a:r>
            <a:r>
              <a:rPr lang="fr-FR" b="1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b="1" dirty="0" err="1" smtClean="0">
                <a:solidFill>
                  <a:srgbClr val="2A00FF"/>
                </a:solidFill>
                <a:latin typeface="Courier"/>
              </a:rPr>
              <a:t>com.mycom.myController</a:t>
            </a:r>
            <a:r>
              <a:rPr lang="fr-FR" b="1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b="1" dirty="0" smtClean="0">
                <a:solidFill>
                  <a:srgbClr val="000000"/>
                </a:solidFill>
                <a:latin typeface="Courier"/>
              </a:rPr>
              <a:t>&gt;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b="1" dirty="0" smtClean="0">
                <a:solidFill>
                  <a:srgbClr val="3F7F7F"/>
                </a:solidFill>
                <a:latin typeface="Courier"/>
              </a:rPr>
              <a:t>property </a:t>
            </a:r>
            <a:r>
              <a:rPr lang="en-US" b="1" dirty="0" smtClean="0">
                <a:solidFill>
                  <a:srgbClr val="7F007F"/>
                </a:solidFill>
                <a:latin typeface="Courier"/>
              </a:rPr>
              <a:t>name</a:t>
            </a:r>
            <a:r>
              <a:rPr lang="en-US" b="1" dirty="0" smtClean="0">
                <a:solidFill>
                  <a:srgbClr val="000000"/>
                </a:solidFill>
                <a:latin typeface="Courier"/>
              </a:rPr>
              <a:t>=</a:t>
            </a:r>
            <a:r>
              <a:rPr lang="en-US" b="1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en-US" b="1" dirty="0" err="1" smtClean="0">
                <a:solidFill>
                  <a:srgbClr val="2A00FF"/>
                </a:solidFill>
                <a:latin typeface="Courier"/>
              </a:rPr>
              <a:t>myComponent</a:t>
            </a:r>
            <a:r>
              <a:rPr lang="en-US" b="1" dirty="0" smtClean="0">
                <a:solidFill>
                  <a:srgbClr val="2A00FF"/>
                </a:solidFill>
                <a:latin typeface="Courier"/>
              </a:rPr>
              <a:t>" </a:t>
            </a:r>
            <a:r>
              <a:rPr lang="en-US" b="1" dirty="0" smtClean="0">
                <a:solidFill>
                  <a:srgbClr val="7F007F"/>
                </a:solidFill>
                <a:latin typeface="Courier"/>
              </a:rPr>
              <a:t>ref</a:t>
            </a:r>
            <a:r>
              <a:rPr lang="en-US" b="1" dirty="0" smtClean="0">
                <a:solidFill>
                  <a:srgbClr val="000000"/>
                </a:solidFill>
                <a:latin typeface="Courier"/>
              </a:rPr>
              <a:t>=</a:t>
            </a:r>
            <a:r>
              <a:rPr lang="en-US" b="1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en-US" b="1" dirty="0" err="1" smtClean="0">
                <a:solidFill>
                  <a:srgbClr val="FF0000"/>
                </a:solidFill>
                <a:latin typeface="Courier"/>
              </a:rPr>
              <a:t>myComponent</a:t>
            </a:r>
            <a:r>
              <a:rPr lang="en-US" b="1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urier"/>
              </a:rPr>
              <a:t>/&gt;</a:t>
            </a:r>
          </a:p>
          <a:p>
            <a:r>
              <a:rPr lang="fr-FR" b="1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b="1" dirty="0" smtClean="0">
                <a:solidFill>
                  <a:srgbClr val="3F7F7F"/>
                </a:solidFill>
                <a:latin typeface="Courier"/>
              </a:rPr>
              <a:t>/</a:t>
            </a:r>
            <a:r>
              <a:rPr lang="fr-FR" b="1" dirty="0" err="1" smtClean="0">
                <a:solidFill>
                  <a:srgbClr val="3F7F7F"/>
                </a:solidFill>
                <a:latin typeface="Courier"/>
              </a:rPr>
              <a:t>bean</a:t>
            </a:r>
            <a:r>
              <a:rPr lang="fr-FR" b="1" dirty="0" smtClean="0">
                <a:solidFill>
                  <a:srgbClr val="000000"/>
                </a:solidFill>
                <a:latin typeface="Courier"/>
              </a:rPr>
              <a:t>&gt;</a:t>
            </a:r>
            <a:endParaRPr lang="fr-FR" b="1" dirty="0">
              <a:latin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6400" y="1104900"/>
            <a:ext cx="5562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>
              <a:solidFill>
                <a:srgbClr val="008080"/>
              </a:solidFill>
              <a:latin typeface="Courier"/>
            </a:endParaRPr>
          </a:p>
          <a:p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  <a:latin typeface="Courier"/>
              </a:rPr>
              <a:t>&lt;</a:t>
            </a:r>
            <a:r>
              <a:rPr lang="fr-FR" sz="2400" dirty="0" err="1" smtClean="0">
                <a:solidFill>
                  <a:schemeClr val="accent6">
                    <a:lumMod val="75000"/>
                  </a:schemeClr>
                </a:solidFill>
                <a:latin typeface="Courier"/>
              </a:rPr>
              <a:t>jee:jndi-lookup</a:t>
            </a:r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  <a:latin typeface="Courier"/>
              </a:rPr>
              <a:t>&gt;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: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Acces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 par nom JNDI</a:t>
            </a:r>
          </a:p>
          <a:p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  <a:latin typeface="Courier"/>
              </a:rPr>
              <a:t>&lt;</a:t>
            </a:r>
            <a:r>
              <a:rPr lang="fr-FR" sz="2400" dirty="0" err="1" smtClean="0">
                <a:solidFill>
                  <a:schemeClr val="accent6">
                    <a:lumMod val="75000"/>
                  </a:schemeClr>
                </a:solidFill>
                <a:latin typeface="Courier"/>
              </a:rPr>
              <a:t>jee:local-slsb</a:t>
            </a:r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  <a:latin typeface="Courier"/>
              </a:rPr>
              <a:t>&gt; 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: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Acces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 a un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bean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 local</a:t>
            </a:r>
          </a:p>
          <a:p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  <a:latin typeface="Courier"/>
              </a:rPr>
              <a:t>&lt;</a:t>
            </a:r>
            <a:r>
              <a:rPr lang="fr-FR" sz="2400" dirty="0" err="1" smtClean="0">
                <a:solidFill>
                  <a:schemeClr val="accent6">
                    <a:lumMod val="75000"/>
                  </a:schemeClr>
                </a:solidFill>
                <a:latin typeface="Courier"/>
              </a:rPr>
              <a:t>jee:remote-slsb</a:t>
            </a:r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  <a:latin typeface="Courier"/>
              </a:rPr>
              <a:t>&gt;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: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Acces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 à un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bean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 distant</a:t>
            </a:r>
            <a:endParaRPr lang="fr-FR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533400" y="2857500"/>
            <a:ext cx="8229600" cy="344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371475" marR="0" lvl="0" indent="-3714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2228B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Puis injection classique,</a:t>
            </a:r>
            <a:r>
              <a:rPr kumimoji="0" lang="fr-FR" sz="2000" b="1" i="0" u="none" strike="noStrike" kern="0" cap="none" spc="0" normalizeH="0" noProof="0" dirty="0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via XML ou annotations :</a:t>
            </a:r>
            <a:endParaRPr kumimoji="0" lang="fr-FR" sz="2000" b="1" i="0" u="none" strike="noStrike" kern="0" cap="none" spc="0" normalizeH="0" baseline="0" noProof="0" dirty="0">
              <a:ln>
                <a:noFill/>
              </a:ln>
              <a:solidFill>
                <a:srgbClr val="22228B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TP 5 : Création des couches DAO et </a:t>
            </a:r>
            <a:r>
              <a:rPr lang="fr-FR" dirty="0" err="1" smtClean="0"/>
              <a:t>Metier</a:t>
            </a:r>
            <a:r>
              <a:rPr lang="fr-FR" dirty="0" smtClean="0"/>
              <a:t> </a:t>
            </a:r>
            <a:r>
              <a:rPr lang="fr-FR" dirty="0" err="1" smtClean="0"/>
              <a:t>Bankonet</a:t>
            </a:r>
            <a:endParaRPr lang="fr-FR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3445">
              <a:lnSpc>
                <a:spcPct val="100000"/>
              </a:lnSpc>
            </a:pPr>
            <a:r>
              <a:rPr spc="-150" dirty="0"/>
              <a:t>SPR</a:t>
            </a:r>
            <a:r>
              <a:rPr spc="35" dirty="0"/>
              <a:t>I</a:t>
            </a:r>
            <a:r>
              <a:rPr dirty="0"/>
              <a:t>NG</a:t>
            </a:r>
            <a:r>
              <a:rPr spc="15" dirty="0"/>
              <a:t> </a:t>
            </a:r>
            <a:r>
              <a:rPr spc="-25" dirty="0"/>
              <a:t>CORE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122" y="991833"/>
            <a:ext cx="7836677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</a:t>
            </a: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X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</a:t>
            </a:r>
            <a:r>
              <a:rPr sz="2400" spc="-2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MP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LE « </a:t>
            </a: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H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ELLO</a:t>
            </a:r>
            <a:r>
              <a:rPr sz="2400" spc="-3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W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ORLD » </a:t>
            </a:r>
            <a:r>
              <a:rPr sz="2400" spc="-15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avec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4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</a:t>
            </a:r>
            <a:r>
              <a:rPr sz="2400" spc="-15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PRING</a:t>
            </a:r>
            <a:endParaRPr lang="fr-FR" sz="24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</a:t>
            </a:r>
            <a:r>
              <a:rPr sz="1600" spc="-1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 </a:t>
            </a:r>
            <a:r>
              <a:rPr sz="1600" spc="-1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bean </a:t>
            </a:r>
            <a:r>
              <a:rPr sz="1600" spc="-15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"</a:t>
            </a:r>
            <a:r>
              <a:rPr sz="16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He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lloWo</a:t>
            </a:r>
            <a:r>
              <a:rPr sz="1600" b="1" spc="-15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r</a:t>
            </a:r>
            <a:r>
              <a:rPr sz="1600" b="1" spc="-5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</a:t>
            </a:r>
            <a:r>
              <a:rPr sz="1600" b="1" spc="-15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</a:t>
            </a:r>
            <a:r>
              <a:rPr sz="1600" spc="-1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"</a:t>
            </a:r>
            <a:endParaRPr sz="1600" dirty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1714500"/>
            <a:ext cx="439324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U</a:t>
            </a:r>
            <a:r>
              <a:rPr lang="fr-FR" sz="1800" spc="8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ti</a:t>
            </a:r>
            <a:r>
              <a:rPr sz="1800" spc="80" dirty="0" err="1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lis</a:t>
            </a:r>
            <a:r>
              <a:rPr sz="1800" spc="40" dirty="0" err="1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lang="fr-FR" sz="1800" spc="4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ti</a:t>
            </a:r>
            <a:r>
              <a:rPr sz="1800" spc="4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on </a:t>
            </a:r>
            <a:r>
              <a:rPr sz="18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classique (sans Spring </a:t>
            </a:r>
            <a:r>
              <a:rPr sz="1800" spc="-1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)</a:t>
            </a:r>
            <a:r>
              <a:rPr lang="fr-FR" sz="1800" spc="-1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:</a:t>
            </a:r>
            <a:endParaRPr sz="18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600" y="2171700"/>
            <a:ext cx="4862514" cy="19669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1200" y="4305300"/>
            <a:ext cx="4419600" cy="773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50122" y="883962"/>
            <a:ext cx="3798077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b="1" spc="90" dirty="0">
                <a:solidFill>
                  <a:schemeClr val="accent6">
                    <a:lumMod val="75000"/>
                  </a:schemeClr>
                </a:solidFill>
                <a:latin typeface="+mj-lt"/>
                <a:cs typeface="Cambria"/>
              </a:rPr>
              <a:t>U</a:t>
            </a:r>
            <a:r>
              <a:rPr sz="2300" b="1" spc="-55" dirty="0">
                <a:solidFill>
                  <a:schemeClr val="accent6">
                    <a:lumMod val="75000"/>
                  </a:schemeClr>
                </a:solidFill>
                <a:latin typeface="+mj-lt"/>
                <a:cs typeface="Cambria"/>
              </a:rPr>
              <a:t>t</a:t>
            </a:r>
            <a:r>
              <a:rPr sz="2300" b="1" spc="-100" dirty="0">
                <a:solidFill>
                  <a:schemeClr val="accent6">
                    <a:lumMod val="75000"/>
                  </a:schemeClr>
                </a:solidFill>
                <a:latin typeface="+mj-lt"/>
                <a:cs typeface="Cambria"/>
              </a:rPr>
              <a:t>ilis</a:t>
            </a:r>
            <a:r>
              <a:rPr sz="2300" b="1" spc="-210" dirty="0">
                <a:solidFill>
                  <a:schemeClr val="accent6">
                    <a:lumMod val="75000"/>
                  </a:schemeClr>
                </a:solidFill>
                <a:latin typeface="+mj-lt"/>
                <a:cs typeface="Cambria"/>
              </a:rPr>
              <a:t>a</a:t>
            </a:r>
            <a:r>
              <a:rPr sz="2300" b="1" spc="-55" dirty="0">
                <a:solidFill>
                  <a:schemeClr val="accent6">
                    <a:lumMod val="75000"/>
                  </a:schemeClr>
                </a:solidFill>
                <a:latin typeface="+mj-lt"/>
                <a:cs typeface="Cambria"/>
              </a:rPr>
              <a:t>t</a:t>
            </a:r>
            <a:r>
              <a:rPr sz="2300" b="1" spc="-80" dirty="0">
                <a:solidFill>
                  <a:schemeClr val="accent6">
                    <a:lumMod val="75000"/>
                  </a:schemeClr>
                </a:solidFill>
                <a:latin typeface="+mj-lt"/>
                <a:cs typeface="Cambria"/>
              </a:rPr>
              <a:t>ion</a:t>
            </a:r>
            <a:r>
              <a:rPr sz="2300" b="1" spc="10" dirty="0">
                <a:solidFill>
                  <a:schemeClr val="accent6">
                    <a:lumMod val="75000"/>
                  </a:schemeClr>
                </a:solidFill>
                <a:latin typeface="+mj-lt"/>
                <a:cs typeface="Cambria"/>
              </a:rPr>
              <a:t> </a:t>
            </a:r>
            <a:r>
              <a:rPr sz="2300" b="1" spc="-270" dirty="0">
                <a:solidFill>
                  <a:schemeClr val="accent6">
                    <a:lumMod val="75000"/>
                  </a:schemeClr>
                </a:solidFill>
                <a:latin typeface="+mj-lt"/>
                <a:cs typeface="Cambria"/>
              </a:rPr>
              <a:t>a</a:t>
            </a:r>
            <a:r>
              <a:rPr sz="2300" b="1" spc="-125" dirty="0">
                <a:solidFill>
                  <a:schemeClr val="accent6">
                    <a:lumMod val="75000"/>
                  </a:schemeClr>
                </a:solidFill>
                <a:latin typeface="+mj-lt"/>
                <a:cs typeface="Cambria"/>
              </a:rPr>
              <a:t>v</a:t>
            </a:r>
            <a:r>
              <a:rPr sz="2300" b="1" spc="-150" dirty="0">
                <a:solidFill>
                  <a:schemeClr val="accent6">
                    <a:lumMod val="75000"/>
                  </a:schemeClr>
                </a:solidFill>
                <a:latin typeface="+mj-lt"/>
                <a:cs typeface="Cambria"/>
              </a:rPr>
              <a:t>e</a:t>
            </a:r>
            <a:r>
              <a:rPr sz="23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mbria"/>
              </a:rPr>
              <a:t>c</a:t>
            </a:r>
            <a:r>
              <a:rPr sz="2300" b="1" spc="10" dirty="0">
                <a:solidFill>
                  <a:schemeClr val="accent6">
                    <a:lumMod val="75000"/>
                  </a:schemeClr>
                </a:solidFill>
                <a:latin typeface="+mj-lt"/>
                <a:cs typeface="Cambria"/>
              </a:rPr>
              <a:t> </a:t>
            </a:r>
            <a:r>
              <a:rPr sz="2300" b="1" spc="-105" dirty="0">
                <a:solidFill>
                  <a:schemeClr val="accent6">
                    <a:lumMod val="75000"/>
                  </a:schemeClr>
                </a:solidFill>
                <a:latin typeface="+mj-lt"/>
                <a:cs typeface="Cambria"/>
              </a:rPr>
              <a:t>Sp</a:t>
            </a:r>
            <a:r>
              <a:rPr sz="2300" b="1" spc="-85" dirty="0">
                <a:solidFill>
                  <a:schemeClr val="accent6">
                    <a:lumMod val="75000"/>
                  </a:schemeClr>
                </a:solidFill>
                <a:latin typeface="+mj-lt"/>
                <a:cs typeface="Cambria"/>
              </a:rPr>
              <a:t>r</a:t>
            </a:r>
            <a:r>
              <a:rPr sz="2300" b="1" spc="-70" dirty="0">
                <a:solidFill>
                  <a:schemeClr val="accent6">
                    <a:lumMod val="75000"/>
                  </a:schemeClr>
                </a:solidFill>
                <a:latin typeface="+mj-lt"/>
                <a:cs typeface="Cambria"/>
              </a:rPr>
              <a:t>ing</a:t>
            </a:r>
            <a:endParaRPr sz="2300" dirty="0">
              <a:solidFill>
                <a:schemeClr val="accent6">
                  <a:lumMod val="75000"/>
                </a:schemeClr>
              </a:solidFill>
              <a:latin typeface="+mj-lt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4927" y="1590677"/>
            <a:ext cx="5857873" cy="13684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4927" y="3673476"/>
            <a:ext cx="5857873" cy="10128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05177" y="2662239"/>
            <a:ext cx="2286000" cy="1428750"/>
          </a:xfrm>
          <a:custGeom>
            <a:avLst/>
            <a:gdLst/>
            <a:ahLst/>
            <a:cxnLst/>
            <a:rect l="l" t="t" r="r" b="b"/>
            <a:pathLst>
              <a:path w="2286000" h="1428750">
                <a:moveTo>
                  <a:pt x="0" y="0"/>
                </a:moveTo>
                <a:lnTo>
                  <a:pt x="2285999" y="1428749"/>
                </a:lnTo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72200" y="1257300"/>
            <a:ext cx="970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D99694"/>
                </a:solidFill>
                <a:latin typeface="Calibri"/>
                <a:cs typeface="Calibri"/>
              </a:rPr>
              <a:t>b</a:t>
            </a:r>
            <a:r>
              <a:rPr sz="1800" spc="-10" dirty="0">
                <a:solidFill>
                  <a:srgbClr val="D99694"/>
                </a:solidFill>
                <a:latin typeface="Calibri"/>
                <a:cs typeface="Calibri"/>
              </a:rPr>
              <a:t>eans.x</a:t>
            </a:r>
            <a:r>
              <a:rPr sz="1800" spc="-15" dirty="0">
                <a:solidFill>
                  <a:srgbClr val="D99694"/>
                </a:solidFill>
                <a:latin typeface="Calibri"/>
                <a:cs typeface="Calibri"/>
              </a:rPr>
              <a:t>ml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2"/>
          <p:cNvSpPr txBox="1">
            <a:spLocks noGrp="1"/>
          </p:cNvSpPr>
          <p:nvPr>
            <p:ph type="title"/>
          </p:nvPr>
        </p:nvSpPr>
        <p:spPr>
          <a:xfrm>
            <a:off x="2286000" y="65541"/>
            <a:ext cx="671195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3445"/>
            <a:r>
              <a:rPr lang="fr-FR" sz="2200" spc="-150" dirty="0" smtClean="0">
                <a:solidFill>
                  <a:schemeClr val="bg1"/>
                </a:solidFill>
                <a:latin typeface="+mj-lt"/>
                <a:cs typeface="+mj-cs"/>
              </a:rPr>
              <a:t>SPRING CORE</a:t>
            </a:r>
            <a:endParaRPr sz="2200" spc="-150" dirty="0">
              <a:solidFill>
                <a:schemeClr val="bg1"/>
              </a:solidFill>
              <a:latin typeface="+mj-lt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3445">
              <a:lnSpc>
                <a:spcPct val="100000"/>
              </a:lnSpc>
            </a:pPr>
            <a:r>
              <a:rPr spc="-150" dirty="0"/>
              <a:t>SPR</a:t>
            </a:r>
            <a:r>
              <a:rPr spc="35" dirty="0"/>
              <a:t>I</a:t>
            </a:r>
            <a:r>
              <a:rPr dirty="0"/>
              <a:t>NG</a:t>
            </a:r>
            <a:r>
              <a:rPr spc="15" dirty="0"/>
              <a:t> </a:t>
            </a:r>
            <a:r>
              <a:rPr spc="-25" dirty="0"/>
              <a:t>CORE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647700"/>
            <a:ext cx="4676140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5" dirty="0" err="1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Evolu</a:t>
            </a:r>
            <a:r>
              <a:rPr lang="fr-FR" sz="2400" b="1" spc="2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ti</a:t>
            </a:r>
            <a:r>
              <a:rPr sz="2400" b="1" spc="-1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on</a:t>
            </a:r>
            <a:r>
              <a:rPr sz="2400" b="1" spc="-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aj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out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d'</a:t>
            </a:r>
            <a:r>
              <a:rPr sz="2400" b="1" spc="-15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une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dirty="0" err="1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pr</a:t>
            </a:r>
            <a:r>
              <a:rPr sz="2400" b="1" spc="-15" dirty="0" err="1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opr</a:t>
            </a:r>
            <a:r>
              <a:rPr sz="2400" b="1" dirty="0" err="1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iété</a:t>
            </a:r>
            <a:endParaRPr lang="fr-FR" sz="2400" dirty="0" smtClean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sz="1800" spc="-1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 </a:t>
            </a:r>
            <a:r>
              <a:rPr sz="1800" spc="-1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mess</a:t>
            </a:r>
            <a:r>
              <a:rPr sz="1800" spc="-1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age  </a:t>
            </a:r>
            <a:r>
              <a:rPr sz="18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« Bonjour…! » devient </a:t>
            </a:r>
            <a:r>
              <a:rPr sz="1800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modiﬁabl</a:t>
            </a:r>
            <a:r>
              <a:rPr sz="18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e.</a:t>
            </a:r>
            <a:endParaRPr sz="18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5863" y="4107180"/>
            <a:ext cx="483298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fr-FR" spc="-15" dirty="0" err="1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Aﬀ</a:t>
            </a:r>
            <a:r>
              <a:rPr lang="fr-FR" spc="-10" dirty="0" err="1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ecta</a:t>
            </a:r>
            <a:r>
              <a:rPr lang="fr-FR" sz="1800" dirty="0" err="1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ti</a:t>
            </a:r>
            <a:r>
              <a:rPr sz="180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on </a:t>
            </a:r>
            <a:r>
              <a:rPr sz="1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</a:t>
            </a:r>
            <a:r>
              <a:rPr sz="18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la p</a:t>
            </a:r>
            <a:r>
              <a:rPr sz="18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op</a:t>
            </a:r>
            <a:r>
              <a:rPr sz="18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été</a:t>
            </a:r>
            <a:r>
              <a:rPr sz="1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dans l</a:t>
            </a:r>
            <a:r>
              <a:rPr sz="18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.xml </a:t>
            </a:r>
            <a:r>
              <a:rPr sz="18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endParaRPr sz="18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28800" y="1409700"/>
            <a:ext cx="4905378" cy="25161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463" y="4564380"/>
            <a:ext cx="6310312" cy="807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34001" y="4991099"/>
            <a:ext cx="2133599" cy="45719"/>
          </a:xfrm>
          <a:custGeom>
            <a:avLst/>
            <a:gdLst/>
            <a:ahLst/>
            <a:cxnLst/>
            <a:rect l="l" t="t" r="r" b="b"/>
            <a:pathLst>
              <a:path w="2714625">
                <a:moveTo>
                  <a:pt x="0" y="0"/>
                </a:moveTo>
                <a:lnTo>
                  <a:pt x="2714623" y="0"/>
                </a:lnTo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00937" y="2628901"/>
            <a:ext cx="45720" cy="2362198"/>
          </a:xfrm>
          <a:custGeom>
            <a:avLst/>
            <a:gdLst/>
            <a:ahLst/>
            <a:cxnLst/>
            <a:rect l="l" t="t" r="r" b="b"/>
            <a:pathLst>
              <a:path w="1904" h="2203450">
                <a:moveTo>
                  <a:pt x="0" y="2203449"/>
                </a:moveTo>
                <a:lnTo>
                  <a:pt x="1586" y="0"/>
                </a:lnTo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40203" y="2619398"/>
            <a:ext cx="1760855" cy="1905"/>
          </a:xfrm>
          <a:custGeom>
            <a:avLst/>
            <a:gdLst/>
            <a:ahLst/>
            <a:cxnLst/>
            <a:rect l="l" t="t" r="r" b="b"/>
            <a:pathLst>
              <a:path w="1760854" h="1905">
                <a:moveTo>
                  <a:pt x="1760732" y="1565"/>
                </a:moveTo>
                <a:lnTo>
                  <a:pt x="0" y="0"/>
                </a:lnTo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4998" y="2560511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01117" y="0"/>
                </a:moveTo>
                <a:lnTo>
                  <a:pt x="0" y="58863"/>
                </a:lnTo>
                <a:lnTo>
                  <a:pt x="101011" y="117908"/>
                </a:lnTo>
                <a:lnTo>
                  <a:pt x="108790" y="115868"/>
                </a:lnTo>
                <a:lnTo>
                  <a:pt x="115869" y="103757"/>
                </a:lnTo>
                <a:lnTo>
                  <a:pt x="113830" y="95978"/>
                </a:lnTo>
                <a:lnTo>
                  <a:pt x="50410" y="58908"/>
                </a:lnTo>
                <a:lnTo>
                  <a:pt x="113896" y="21950"/>
                </a:lnTo>
                <a:lnTo>
                  <a:pt x="115949" y="14175"/>
                </a:lnTo>
                <a:lnTo>
                  <a:pt x="108891" y="2052"/>
                </a:lnTo>
                <a:lnTo>
                  <a:pt x="101117" y="0"/>
                </a:lnTo>
                <a:close/>
              </a:path>
            </a:pathLst>
          </a:custGeom>
          <a:solidFill>
            <a:srgbClr val="5B92C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3445">
              <a:lnSpc>
                <a:spcPct val="100000"/>
              </a:lnSpc>
            </a:pPr>
            <a:r>
              <a:rPr spc="-150" dirty="0"/>
              <a:t>SPR</a:t>
            </a:r>
            <a:r>
              <a:rPr spc="35" dirty="0"/>
              <a:t>I</a:t>
            </a:r>
            <a:r>
              <a:rPr dirty="0"/>
              <a:t>NG</a:t>
            </a:r>
            <a:r>
              <a:rPr spc="15" dirty="0"/>
              <a:t> </a:t>
            </a:r>
            <a:r>
              <a:rPr spc="-25" dirty="0"/>
              <a:t>CORE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123" y="724625"/>
            <a:ext cx="7581900" cy="1587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5" dirty="0" err="1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Evolu</a:t>
            </a:r>
            <a:r>
              <a:rPr lang="fr-FR" sz="2400" b="1" spc="1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ti</a:t>
            </a:r>
            <a:r>
              <a:rPr sz="2400" b="1" spc="-1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on</a:t>
            </a:r>
            <a:r>
              <a:rPr sz="2400" b="1" spc="-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aj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out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d'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une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inte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rface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291465" marR="5080" indent="-279400">
              <a:lnSpc>
                <a:spcPts val="2120"/>
              </a:lnSpc>
              <a:spcBef>
                <a:spcPts val="1580"/>
              </a:spcBef>
              <a:tabLst>
                <a:tab pos="299720" algn="l"/>
              </a:tabLst>
            </a:pPr>
            <a:r>
              <a:rPr sz="2000" spc="-635" dirty="0">
                <a:solidFill>
                  <a:schemeClr val="accent6">
                    <a:lumMod val="75000"/>
                  </a:schemeClr>
                </a:solidFill>
                <a:latin typeface="Wingdings"/>
                <a:cs typeface="Wingdings"/>
              </a:rPr>
              <a:t>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		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L'applica</a:t>
            </a:r>
            <a:r>
              <a:rPr lang="fr-FR" sz="2000" spc="4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ti</a:t>
            </a:r>
            <a:r>
              <a:rPr sz="2000" spc="4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on </a:t>
            </a:r>
            <a:r>
              <a:rPr sz="2000" spc="4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sz="2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 crée plus les objets elle</a:t>
            </a:r>
            <a:r>
              <a:rPr sz="2000" spc="-409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-­‐</a:t>
            </a:r>
            <a:r>
              <a:rPr sz="2000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même, </a:t>
            </a:r>
            <a:r>
              <a:rPr sz="2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mais </a:t>
            </a:r>
            <a:r>
              <a:rPr sz="2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elle reste liée à la classe qui fournit le service</a:t>
            </a:r>
            <a:endParaRPr sz="20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  <a:tabLst>
                <a:tab pos="299720" algn="l"/>
              </a:tabLst>
            </a:pPr>
            <a:r>
              <a:rPr sz="2000" spc="-635" dirty="0">
                <a:solidFill>
                  <a:schemeClr val="accent6">
                    <a:lumMod val="75000"/>
                  </a:schemeClr>
                </a:solidFill>
                <a:latin typeface="Wingdings"/>
                <a:cs typeface="Wingdings"/>
              </a:rPr>
              <a:t></a:t>
            </a:r>
            <a:r>
              <a:rPr sz="2000" spc="-635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=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&gt; il </a:t>
            </a:r>
            <a:r>
              <a:rPr sz="2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p</a:t>
            </a:r>
            <a:r>
              <a:rPr sz="2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ré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</a:t>
            </a:r>
            <a:r>
              <a:rPr sz="2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ér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abl</a:t>
            </a:r>
            <a:r>
              <a:rPr sz="2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d</a:t>
            </a:r>
            <a:r>
              <a:rPr sz="2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pass</a:t>
            </a:r>
            <a:r>
              <a:rPr sz="2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er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p</a:t>
            </a:r>
            <a:r>
              <a:rPr sz="2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ar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un</a:t>
            </a:r>
            <a:r>
              <a:rPr sz="2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inte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rf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ce</a:t>
            </a:r>
            <a:endParaRPr sz="20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2324100"/>
            <a:ext cx="6523036" cy="3041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modèleNew">
  <a:themeElements>
    <a:clrScheme name="Personnalisé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Ne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triangle" w="sm" len="sm"/>
          <a:tailEnd type="none" w="sm" len="sm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82217"/>
          </a:buClr>
          <a:buSzTx/>
          <a:buFont typeface="Wingdings 3" pitchFamily="18" charset="2"/>
          <a:buNone/>
          <a:tabLst/>
          <a:defRPr kumimoji="0" sz="2400" b="1" i="0" u="none" strike="noStrike" cap="none" normalizeH="0" baseline="0" smtClean="0">
            <a:ln>
              <a:noFill/>
            </a:ln>
            <a:solidFill>
              <a:srgbClr val="A82217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triangl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82217"/>
          </a:buClr>
          <a:buSzTx/>
          <a:buFont typeface="Wingdings 3" pitchFamily="18" charset="2"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A82217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modèle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New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8533</TotalTime>
  <Words>2594</Words>
  <Application>Microsoft Office PowerPoint</Application>
  <PresentationFormat>Affichage à l'écran (16:10)</PresentationFormat>
  <Paragraphs>398</Paragraphs>
  <Slides>51</Slides>
  <Notes>41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51</vt:i4>
      </vt:variant>
    </vt:vector>
  </HeadingPairs>
  <TitlesOfParts>
    <vt:vector size="52" baseType="lpstr">
      <vt:lpstr>2_modèleNew</vt:lpstr>
      <vt:lpstr>Sommaire</vt:lpstr>
      <vt:lpstr>SPRING CORE</vt:lpstr>
      <vt:lpstr>SPRING CORE</vt:lpstr>
      <vt:lpstr>Diapositive 4</vt:lpstr>
      <vt:lpstr>SPRING CORE</vt:lpstr>
      <vt:lpstr>SPRING CORE</vt:lpstr>
      <vt:lpstr>SPRING CORE</vt:lpstr>
      <vt:lpstr>SPRING CORE</vt:lpstr>
      <vt:lpstr>SPRING CORE</vt:lpstr>
      <vt:lpstr>SPRING CORE</vt:lpstr>
      <vt:lpstr>SPRING CORE</vt:lpstr>
      <vt:lpstr>SPRING CORE</vt:lpstr>
      <vt:lpstr>SPRING CORE</vt:lpstr>
      <vt:lpstr>SPRING CORE</vt:lpstr>
      <vt:lpstr>SPRING CORE</vt:lpstr>
      <vt:lpstr>TP 1</vt:lpstr>
      <vt:lpstr>SPRING CORE</vt:lpstr>
      <vt:lpstr>SPRING CORE</vt:lpstr>
      <vt:lpstr>SPRING CORE</vt:lpstr>
      <vt:lpstr>SPRING CORE</vt:lpstr>
      <vt:lpstr>TP 2</vt:lpstr>
      <vt:lpstr>SPRING CORE</vt:lpstr>
      <vt:lpstr>SPRING CORE</vt:lpstr>
      <vt:lpstr>SPRING CORE</vt:lpstr>
      <vt:lpstr>TP 3</vt:lpstr>
      <vt:lpstr>SPRING CORE</vt:lpstr>
      <vt:lpstr> Il existe trois façons de faire en sorte que Spring identiﬁe les méthodes de rappel pour l’initialisation et la destruction</vt:lpstr>
      <vt:lpstr>Injection automatique : « autowiring»</vt:lpstr>
      <vt:lpstr>SPRING CORE</vt:lpstr>
      <vt:lpstr>SPRING CORE</vt:lpstr>
      <vt:lpstr>SPRING CORE</vt:lpstr>
      <vt:lpstr>SPRING CORE</vt:lpstr>
      <vt:lpstr>SPRING CORE</vt:lpstr>
      <vt:lpstr>SPRING CORE</vt:lpstr>
      <vt:lpstr>TP 4</vt:lpstr>
      <vt:lpstr>SPRING CORE</vt:lpstr>
      <vt:lpstr>SPRING CORE</vt:lpstr>
      <vt:lpstr>SPRING CORE</vt:lpstr>
      <vt:lpstr>SPRING CORE</vt:lpstr>
      <vt:lpstr>SPRING CORE</vt:lpstr>
      <vt:lpstr>SPRING CORE</vt:lpstr>
      <vt:lpstr>SPRING CORE</vt:lpstr>
      <vt:lpstr>SPRING CORE</vt:lpstr>
      <vt:lpstr>SPRING CORE</vt:lpstr>
      <vt:lpstr>SPRING CORE</vt:lpstr>
      <vt:lpstr>SPRING CORE</vt:lpstr>
      <vt:lpstr>SPRING CORE</vt:lpstr>
      <vt:lpstr>Injecter des EJB Session dans Spring</vt:lpstr>
      <vt:lpstr>Déclarer le bean session en tant que Component</vt:lpstr>
      <vt:lpstr>Injecter le bean</vt:lpstr>
      <vt:lpstr>TP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fguibert</dc:creator>
  <cp:lastModifiedBy>fabien</cp:lastModifiedBy>
  <cp:revision>49</cp:revision>
  <dcterms:created xsi:type="dcterms:W3CDTF">2015-07-10T19:32:09Z</dcterms:created>
  <dcterms:modified xsi:type="dcterms:W3CDTF">2015-07-22T10:09:44Z</dcterms:modified>
</cp:coreProperties>
</file>