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4"/>
  </p:notesMasterIdLst>
  <p:handoutMasterIdLst>
    <p:handoutMasterId r:id="rId35"/>
  </p:handoutMasterIdLst>
  <p:sldIdLst>
    <p:sldId id="285" r:id="rId2"/>
    <p:sldId id="717" r:id="rId3"/>
    <p:sldId id="259" r:id="rId4"/>
    <p:sldId id="1200" r:id="rId5"/>
    <p:sldId id="1201" r:id="rId6"/>
    <p:sldId id="1202" r:id="rId7"/>
    <p:sldId id="1203" r:id="rId8"/>
    <p:sldId id="1204" r:id="rId9"/>
    <p:sldId id="1205" r:id="rId10"/>
    <p:sldId id="1206" r:id="rId11"/>
    <p:sldId id="1207" r:id="rId12"/>
    <p:sldId id="1208" r:id="rId13"/>
    <p:sldId id="1209" r:id="rId14"/>
    <p:sldId id="1210" r:id="rId15"/>
    <p:sldId id="1211" r:id="rId16"/>
    <p:sldId id="1212" r:id="rId17"/>
    <p:sldId id="1213" r:id="rId18"/>
    <p:sldId id="1214" r:id="rId19"/>
    <p:sldId id="1215" r:id="rId20"/>
    <p:sldId id="1216" r:id="rId21"/>
    <p:sldId id="1217" r:id="rId22"/>
    <p:sldId id="1218" r:id="rId23"/>
    <p:sldId id="1219" r:id="rId24"/>
    <p:sldId id="1220" r:id="rId25"/>
    <p:sldId id="1221" r:id="rId26"/>
    <p:sldId id="1222" r:id="rId27"/>
    <p:sldId id="1223" r:id="rId28"/>
    <p:sldId id="1224" r:id="rId29"/>
    <p:sldId id="1225" r:id="rId30"/>
    <p:sldId id="1226" r:id="rId31"/>
    <p:sldId id="1227" r:id="rId32"/>
    <p:sldId id="1228" r:id="rId33"/>
  </p:sldIdLst>
  <p:sldSz cx="9144000" cy="6858000" type="screen4x3"/>
  <p:notesSz cx="7102475" cy="10234613"/>
  <p:defaultTextStyle>
    <a:defPPr>
      <a:defRPr lang="fr-FR"/>
    </a:defPPr>
    <a:lvl1pPr algn="r" rtl="0" eaLnBrk="0" fontAlgn="base" hangingPunct="0">
      <a:spcBef>
        <a:spcPct val="20000"/>
      </a:spcBef>
      <a:spcAft>
        <a:spcPct val="0"/>
      </a:spcAft>
      <a:buClr>
        <a:srgbClr val="A82217"/>
      </a:buClr>
      <a:buFont typeface="Wingdings 3" pitchFamily="18" charset="2"/>
      <a:defRPr sz="2400" b="1" kern="1200">
        <a:solidFill>
          <a:srgbClr val="A82217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20000"/>
      </a:spcBef>
      <a:spcAft>
        <a:spcPct val="0"/>
      </a:spcAft>
      <a:buClr>
        <a:srgbClr val="A82217"/>
      </a:buClr>
      <a:buFont typeface="Wingdings 3" pitchFamily="18" charset="2"/>
      <a:defRPr sz="2400" b="1" kern="1200">
        <a:solidFill>
          <a:srgbClr val="A82217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20000"/>
      </a:spcBef>
      <a:spcAft>
        <a:spcPct val="0"/>
      </a:spcAft>
      <a:buClr>
        <a:srgbClr val="A82217"/>
      </a:buClr>
      <a:buFont typeface="Wingdings 3" pitchFamily="18" charset="2"/>
      <a:defRPr sz="2400" b="1" kern="1200">
        <a:solidFill>
          <a:srgbClr val="A82217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20000"/>
      </a:spcBef>
      <a:spcAft>
        <a:spcPct val="0"/>
      </a:spcAft>
      <a:buClr>
        <a:srgbClr val="A82217"/>
      </a:buClr>
      <a:buFont typeface="Wingdings 3" pitchFamily="18" charset="2"/>
      <a:defRPr sz="2400" b="1" kern="1200">
        <a:solidFill>
          <a:srgbClr val="A82217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20000"/>
      </a:spcBef>
      <a:spcAft>
        <a:spcPct val="0"/>
      </a:spcAft>
      <a:buClr>
        <a:srgbClr val="A82217"/>
      </a:buClr>
      <a:buFont typeface="Wingdings 3" pitchFamily="18" charset="2"/>
      <a:defRPr sz="2400" b="1" kern="1200">
        <a:solidFill>
          <a:srgbClr val="A82217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A82217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A82217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A82217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A82217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EAEAEA"/>
    <a:srgbClr val="00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78865" autoAdjust="0"/>
  </p:normalViewPr>
  <p:slideViewPr>
    <p:cSldViewPr>
      <p:cViewPr varScale="1">
        <p:scale>
          <a:sx n="69" d="100"/>
          <a:sy n="69" d="100"/>
        </p:scale>
        <p:origin x="-19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-58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20.xml"/><Relationship Id="rId1" Type="http://schemas.openxmlformats.org/officeDocument/2006/relationships/slide" Target="slides/slide3.xml"/><Relationship Id="rId5" Type="http://schemas.openxmlformats.org/officeDocument/2006/relationships/slide" Target="slides/slide26.xml"/><Relationship Id="rId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t" anchorCtr="0" compatLnSpc="1">
            <a:prstTxWarp prst="textNoShape">
              <a:avLst/>
            </a:prstTxWarp>
          </a:bodyPr>
          <a:lstStyle>
            <a:lvl1pPr algn="l" defTabSz="955186" eaLnBrk="1" hangingPunct="1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t" anchorCtr="0" compatLnSpc="1">
            <a:prstTxWarp prst="textNoShape">
              <a:avLst/>
            </a:prstTxWarp>
          </a:bodyPr>
          <a:lstStyle>
            <a:lvl1pPr defTabSz="955186" eaLnBrk="1" hangingPunct="1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b" anchorCtr="0" compatLnSpc="1">
            <a:prstTxWarp prst="textNoShape">
              <a:avLst/>
            </a:prstTxWarp>
          </a:bodyPr>
          <a:lstStyle>
            <a:lvl1pPr algn="l" defTabSz="955186" eaLnBrk="1" hangingPunct="1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b" anchorCtr="0" compatLnSpc="1">
            <a:prstTxWarp prst="textNoShape">
              <a:avLst/>
            </a:prstTxWarp>
          </a:bodyPr>
          <a:lstStyle>
            <a:lvl1pPr defTabSz="955186" eaLnBrk="1" hangingPunct="1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BD17648-A380-43BF-B98D-E5476BA766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10175" cy="460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82550"/>
            <a:ext cx="30495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910" tIns="0" rIns="19910" bIns="0"/>
          <a:lstStyle/>
          <a:p>
            <a:pPr algn="l" defTabSz="955186">
              <a:spcBef>
                <a:spcPct val="0"/>
              </a:spcBef>
              <a:buClrTx/>
              <a:buFontTx/>
              <a:buNone/>
              <a:defRPr/>
            </a:pPr>
            <a:endParaRPr lang="fr-FR" sz="1100" b="0" dirty="0">
              <a:solidFill>
                <a:schemeClr val="tx1"/>
              </a:solidFill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0" y="255588"/>
            <a:ext cx="710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6524" tIns="48262" rIns="96524" bIns="48262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9594850"/>
            <a:ext cx="30495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910" tIns="0" rIns="19910" bIns="0" anchor="b"/>
          <a:lstStyle/>
          <a:p>
            <a:pPr algn="l" defTabSz="955186">
              <a:spcBef>
                <a:spcPct val="0"/>
              </a:spcBef>
              <a:buClrTx/>
              <a:buFontTx/>
              <a:buNone/>
              <a:defRPr/>
            </a:pPr>
            <a:endParaRPr lang="fr-FR" sz="800" b="0" i="1" dirty="0">
              <a:solidFill>
                <a:schemeClr val="tx1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94275" y="9682163"/>
            <a:ext cx="21891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b" anchorCtr="0" compatLnSpc="1">
            <a:prstTxWarp prst="textNoShape">
              <a:avLst/>
            </a:prstTxWarp>
          </a:bodyPr>
          <a:lstStyle>
            <a:lvl1pPr defTabSz="955186">
              <a:spcBef>
                <a:spcPct val="0"/>
              </a:spcBef>
              <a:buClrTx/>
              <a:buFontTx/>
              <a:buNone/>
              <a:defRPr sz="11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0" y="9979025"/>
            <a:ext cx="710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6524" tIns="48262" rIns="96524" bIns="48262" anchor="ctr"/>
          <a:lstStyle/>
          <a:p>
            <a:pPr>
              <a:defRPr/>
            </a:pPr>
            <a:endParaRPr lang="fr-FR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356225" y="0"/>
            <a:ext cx="1746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524" tIns="48262" rIns="96524" bIns="48262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fr-FR" sz="1100" b="0" dirty="0">
                <a:solidFill>
                  <a:schemeClr val="tx1"/>
                </a:solidFill>
              </a:rPr>
              <a:t>Présentation du cours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165475" y="9977438"/>
            <a:ext cx="4460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524" tIns="48262" rIns="96524" bIns="48262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  <a:defRPr/>
            </a:pPr>
            <a:fld id="{9DFB2B30-4E78-49F0-B0F3-6E9A860FCE43}" type="slidenum">
              <a:rPr lang="fr-FR" sz="1100" b="0">
                <a:solidFill>
                  <a:schemeClr val="tx1"/>
                </a:solidFill>
              </a:rPr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‹N°›</a:t>
            </a:fld>
            <a:endParaRPr lang="fr-FR" sz="11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D56CC2DF-531E-45F2-84AD-4DFECC370E9D}" type="slidenum">
              <a:rPr lang="fr-FR" smtClean="0"/>
              <a:pPr defTabSz="954088"/>
              <a:t>1</a:t>
            </a:fld>
            <a:endParaRPr lang="fr-FR" smtClean="0"/>
          </a:p>
        </p:txBody>
      </p:sp>
      <p:sp>
        <p:nvSpPr>
          <p:cNvPr id="4096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BC9242C7-17AE-4119-B7B5-D167A43BC894}" type="slidenum">
              <a:rPr lang="fr-FR" smtClean="0"/>
              <a:pPr defTabSz="954088"/>
              <a:t>12</a:t>
            </a:fld>
            <a:r>
              <a:rPr lang="fr-FR" smtClean="0"/>
              <a:t>Copyright  SQLI 2006</a:t>
            </a: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CCD58C6F-251A-4681-98CA-CE5977162C32}" type="slidenum">
              <a:rPr lang="fr-FR" smtClean="0"/>
              <a:pPr defTabSz="954088"/>
              <a:t>13</a:t>
            </a:fld>
            <a:r>
              <a:rPr lang="fr-FR" smtClean="0"/>
              <a:t>Copyright  SQLI 2006</a:t>
            </a: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9C017F95-3C69-49D8-8230-A5B64BB9B7F6}" type="slidenum">
              <a:rPr lang="fr-FR" smtClean="0"/>
              <a:pPr defTabSz="954088"/>
              <a:t>14</a:t>
            </a:fld>
            <a:r>
              <a:rPr lang="fr-FR" smtClean="0"/>
              <a:t>Copyright  SQLI 2006</a:t>
            </a: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E18673A4-E5E6-4711-921C-A982B9D9059D}" type="slidenum">
              <a:rPr lang="fr-FR" smtClean="0"/>
              <a:pPr defTabSz="954088"/>
              <a:t>15</a:t>
            </a:fld>
            <a:r>
              <a:rPr lang="fr-FR" smtClean="0"/>
              <a:t>Copyright  SQLI 2006</a:t>
            </a: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8946C49F-F9BA-41ED-AA50-C5B6CBDBF3EC}" type="slidenum">
              <a:rPr lang="fr-FR" smtClean="0"/>
              <a:pPr defTabSz="954088"/>
              <a:t>16</a:t>
            </a:fld>
            <a:r>
              <a:rPr lang="fr-FR" smtClean="0"/>
              <a:t>Copyright  SQLI 2006</a:t>
            </a: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7886ADCB-3373-4096-AC6C-99F79CF95A87}" type="slidenum">
              <a:rPr lang="fr-FR" smtClean="0"/>
              <a:pPr defTabSz="954088"/>
              <a:t>17</a:t>
            </a:fld>
            <a:r>
              <a:rPr lang="fr-FR" smtClean="0"/>
              <a:t>Copyright  SQLI 2006</a:t>
            </a: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18AACFF1-9258-48F4-9E36-B80D4F6FF8E7}" type="slidenum">
              <a:rPr lang="fr-FR" smtClean="0"/>
              <a:pPr defTabSz="954088"/>
              <a:t>18</a:t>
            </a:fld>
            <a:r>
              <a:rPr lang="fr-FR" smtClean="0"/>
              <a:t>Copyright  SQLI 2006</a:t>
            </a: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C984A965-A07F-4FF9-A0F6-BD7B259CFC3D}" type="slidenum">
              <a:rPr lang="fr-FR" smtClean="0"/>
              <a:pPr defTabSz="954088"/>
              <a:t>19</a:t>
            </a:fld>
            <a:r>
              <a:rPr lang="fr-FR" smtClean="0"/>
              <a:t>Copyright  SQLI 2006</a:t>
            </a: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solidFill>
            <a:srgbClr val="FFFFFF"/>
          </a:solidFill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5" y="4870450"/>
            <a:ext cx="5291138" cy="4606925"/>
          </a:xfrm>
          <a:solidFill>
            <a:srgbClr val="FFFFFF"/>
          </a:solidFill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0FA08C26-D775-459B-8793-5480B5C875E7}" type="slidenum">
              <a:rPr lang="fr-FR" smtClean="0"/>
              <a:pPr defTabSz="954088"/>
              <a:t>20</a:t>
            </a:fld>
            <a:r>
              <a:rPr lang="fr-FR" smtClean="0"/>
              <a:t>Copyright  SQLI 2006</a:t>
            </a: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5" y="4870450"/>
            <a:ext cx="5291138" cy="4606925"/>
          </a:xfrm>
          <a:solidFill>
            <a:srgbClr val="FFFFFF"/>
          </a:solidFill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F8BB5CD1-74C5-406B-BAED-6898568ABDAF}" type="slidenum">
              <a:rPr lang="fr-FR" smtClean="0"/>
              <a:pPr defTabSz="954088"/>
              <a:t>21</a:t>
            </a:fld>
            <a:r>
              <a:rPr lang="fr-FR" smtClean="0"/>
              <a:t>Copyright  SQLI 2006</a:t>
            </a: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/>
          </a:p>
          <a:p>
            <a:pPr eaLnBrk="1" hangingPunct="1">
              <a:buFontTx/>
              <a:buChar char="•"/>
            </a:pPr>
            <a:r>
              <a:rPr lang="fr-FR" smtClean="0"/>
              <a:t>Syntaxe : mots clés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Sémantique : utilisation des mots clés, présentation de l’ensemble des instructions et des notions du langage pour construire un programme puis une application.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Java est un langage de haut niveau, impératif, fortement typé, orienté object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Java et est à la fois un langage de programmation, mais aussi une plateforme d’exécution comprenant une JVM, des outils (compilateur, jconsole, javadoc …) et de nombreuses API =&gt; J2SE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Développer dans un IDE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42E80939-7B05-49FE-AA9A-5D8357CB4095}" type="slidenum">
              <a:rPr lang="fr-FR" smtClean="0"/>
              <a:pPr defTabSz="954088"/>
              <a:t>22</a:t>
            </a:fld>
            <a:r>
              <a:rPr lang="fr-FR" smtClean="0"/>
              <a:t>Copyright  SQLI 2006</a:t>
            </a: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2BF696CD-FF97-44A3-A6AB-C7B8EDAEB6AC}" type="slidenum">
              <a:rPr lang="fr-FR" smtClean="0"/>
              <a:pPr defTabSz="954088"/>
              <a:t>23</a:t>
            </a:fld>
            <a:r>
              <a:rPr lang="fr-FR" smtClean="0"/>
              <a:t>Copyright  SQLI 2006</a:t>
            </a: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17B8853B-A760-478B-90D7-89F14847353C}" type="slidenum">
              <a:rPr lang="fr-FR" smtClean="0"/>
              <a:pPr defTabSz="954088"/>
              <a:t>24</a:t>
            </a:fld>
            <a:r>
              <a:rPr lang="fr-FR" smtClean="0"/>
              <a:t>Copyright  SQLI 2006</a:t>
            </a: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EDE22967-945E-4C30-9C99-4A0B0DE26820}" type="slidenum">
              <a:rPr lang="fr-FR" smtClean="0"/>
              <a:pPr defTabSz="954088"/>
              <a:t>25</a:t>
            </a:fld>
            <a:r>
              <a:rPr lang="fr-FR" smtClean="0"/>
              <a:t>Copyright  SQLI 2006</a:t>
            </a: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D858593D-C0BB-4FF8-BD72-67142B40F99A}" type="slidenum">
              <a:rPr lang="fr-FR" smtClean="0"/>
              <a:pPr defTabSz="954088"/>
              <a:t>26</a:t>
            </a:fld>
            <a:r>
              <a:rPr lang="fr-FR" smtClean="0"/>
              <a:t>Copyright  SQLI 2006</a:t>
            </a: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D004EC6E-50F7-42FD-961F-C57F5DFD8B65}" type="slidenum">
              <a:rPr lang="fr-FR" smtClean="0"/>
              <a:pPr defTabSz="954088"/>
              <a:t>27</a:t>
            </a:fld>
            <a:r>
              <a:rPr lang="fr-FR" smtClean="0"/>
              <a:t>Copyright  SQLI 2006</a:t>
            </a: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solidFill>
            <a:srgbClr val="FFFFFF"/>
          </a:solidFill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5" y="5027613"/>
            <a:ext cx="5356225" cy="4243387"/>
          </a:xfrm>
          <a:solidFill>
            <a:srgbClr val="FFFFFF"/>
          </a:solidFill>
        </p:spPr>
        <p:txBody>
          <a:bodyPr lIns="96254" tIns="48127" rIns="96254" bIns="48127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0940305C-9120-4950-891B-20499A1F11A5}" type="slidenum">
              <a:rPr lang="fr-FR" smtClean="0"/>
              <a:pPr defTabSz="954088"/>
              <a:t>28</a:t>
            </a:fld>
            <a:r>
              <a:rPr lang="fr-FR" smtClean="0"/>
              <a:t>Copyright  SQLI 2006</a:t>
            </a:r>
          </a:p>
        </p:txBody>
      </p:sp>
      <p:sp>
        <p:nvSpPr>
          <p:cNvPr id="6656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656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FB47ED0B-BE75-45B5-B4F1-6E8A8BB219B0}" type="slidenum">
              <a:rPr lang="fr-FR" smtClean="0"/>
              <a:pPr defTabSz="954088"/>
              <a:t>29</a:t>
            </a:fld>
            <a:r>
              <a:rPr lang="fr-FR" smtClean="0"/>
              <a:t>Copyright  SQLI 2006</a:t>
            </a: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9687" cy="3838575"/>
          </a:xfrm>
          <a:solidFill>
            <a:srgbClr val="FFFFFF"/>
          </a:solidFill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 lIns="96254" tIns="48127" rIns="96254" bIns="48127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AF65A987-E191-412D-AB4C-144B47F3353C}" type="slidenum">
              <a:rPr lang="fr-FR" smtClean="0"/>
              <a:pPr defTabSz="954088"/>
              <a:t>30</a:t>
            </a:fld>
            <a:r>
              <a:rPr lang="fr-FR" smtClean="0"/>
              <a:t>Copyright  SQLI 2006</a:t>
            </a: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9687" cy="3838575"/>
          </a:xfrm>
          <a:solidFill>
            <a:srgbClr val="FFFFFF"/>
          </a:solidFill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 lIns="96254" tIns="48127" rIns="96254" bIns="48127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>
              <a:buFont typeface="Times New Roman" pitchFamily="18" charset="0"/>
              <a:buNone/>
            </a:pPr>
            <a:fld id="{3E0F895E-497B-4A90-ADE9-4C18E15946DD}" type="slidenum">
              <a:rPr lang="fr-FR" smtClean="0">
                <a:latin typeface="Times New Roman" pitchFamily="18" charset="0"/>
              </a:rPr>
              <a:pPr defTabSz="954088">
                <a:buFont typeface="Times New Roman" pitchFamily="18" charset="0"/>
                <a:buNone/>
              </a:pPr>
              <a:t>31</a:t>
            </a:fld>
            <a:endParaRPr lang="fr-FR" smtClean="0">
              <a:latin typeface="Times New Roman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184275" y="768350"/>
            <a:ext cx="4733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fr-FR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/>
          </p:nvPr>
        </p:nvSpPr>
        <p:spPr>
          <a:noFill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81B796C6-6DEF-4C29-95DE-8090F1507D77}" type="slidenum">
              <a:rPr lang="fr-FR" smtClean="0"/>
              <a:pPr defTabSz="954088"/>
              <a:t>5</a:t>
            </a:fld>
            <a:r>
              <a:rPr lang="fr-FR" smtClean="0"/>
              <a:t>Copyright  SQLI 2006</a:t>
            </a: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>
              <a:buFont typeface="Times New Roman" pitchFamily="18" charset="0"/>
              <a:buNone/>
            </a:pPr>
            <a:fld id="{101C22F2-CD42-45C7-AED0-ACC784D79CAB}" type="slidenum">
              <a:rPr lang="fr-FR" smtClean="0">
                <a:latin typeface="Times New Roman" pitchFamily="18" charset="0"/>
              </a:rPr>
              <a:pPr defTabSz="954088">
                <a:buFont typeface="Times New Roman" pitchFamily="18" charset="0"/>
                <a:buNone/>
              </a:pPr>
              <a:t>32</a:t>
            </a:fld>
            <a:endParaRPr lang="fr-FR" smtClean="0">
              <a:latin typeface="Times New Roman" pitchFamily="18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84275" y="768350"/>
            <a:ext cx="4733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fr-FR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noFill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534DEC46-494C-43F2-BC3E-9C06BE10F219}" type="slidenum">
              <a:rPr lang="fr-FR" smtClean="0"/>
              <a:pPr defTabSz="954088"/>
              <a:t>6</a:t>
            </a:fld>
            <a:r>
              <a:rPr lang="fr-FR" smtClean="0"/>
              <a:t>Copyright  SQLI 2006</a:t>
            </a: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CFBF9C3A-5BDC-4EDB-9FF2-C063D70605C0}" type="slidenum">
              <a:rPr lang="fr-FR" smtClean="0"/>
              <a:pPr defTabSz="954088"/>
              <a:t>7</a:t>
            </a:fld>
            <a:r>
              <a:rPr lang="fr-FR" smtClean="0"/>
              <a:t>Copyright  SQLI 2006</a:t>
            </a: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049B141A-3600-4B30-AC52-27074160EA33}" type="slidenum">
              <a:rPr lang="fr-FR" smtClean="0"/>
              <a:pPr defTabSz="954088"/>
              <a:t>8</a:t>
            </a:fld>
            <a:r>
              <a:rPr lang="fr-FR" smtClean="0"/>
              <a:t>Copyright  SQLI 2006</a:t>
            </a: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496EA2B5-4DA5-4214-9611-8BB3A6E8EE64}" type="slidenum">
              <a:rPr lang="fr-FR" smtClean="0"/>
              <a:pPr defTabSz="954088"/>
              <a:t>9</a:t>
            </a:fld>
            <a:r>
              <a:rPr lang="fr-FR" smtClean="0"/>
              <a:t>Copyright  SQLI 2006</a:t>
            </a: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F4BC0B71-728B-47A6-99FF-6A011CC2C98A}" type="slidenum">
              <a:rPr lang="fr-FR" smtClean="0"/>
              <a:pPr defTabSz="954088"/>
              <a:t>10</a:t>
            </a:fld>
            <a:r>
              <a:rPr lang="fr-FR" smtClean="0"/>
              <a:t>Copyright  SQLI 2006</a:t>
            </a: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Framework Spring pour les applications Web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18" tIns="47759" rIns="95518" bIns="47759"/>
          <a:lstStyle/>
          <a:p>
            <a:r>
              <a:rPr lang="fr-FR"/>
              <a:t>J-SPR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639DF06D-8C79-4AF1-A93F-67FDF8F4B46C}" type="slidenum">
              <a:rPr lang="fr-FR" smtClean="0"/>
              <a:pPr defTabSz="954088"/>
              <a:t>11</a:t>
            </a:fld>
            <a:r>
              <a:rPr lang="fr-FR" smtClean="0"/>
              <a:t>Copyright  SQLI 2006</a:t>
            </a: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76200"/>
            <a:ext cx="6711950" cy="4111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565275"/>
            <a:ext cx="3803650" cy="42259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6150" y="1565275"/>
            <a:ext cx="3803650" cy="42259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565275"/>
            <a:ext cx="3803650" cy="42259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6150" y="1565275"/>
            <a:ext cx="3803650" cy="42259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76200"/>
            <a:ext cx="6711950" cy="4111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565275"/>
            <a:ext cx="3803650" cy="42259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756150" y="1565275"/>
            <a:ext cx="3803650" cy="4225925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76200"/>
            <a:ext cx="6711950" cy="4111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565275"/>
            <a:ext cx="3803650" cy="422592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756150" y="1565279"/>
            <a:ext cx="3803650" cy="203676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756150" y="3754438"/>
            <a:ext cx="3803650" cy="20367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5905500"/>
            <a:ext cx="4267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95300" dir="1357192" algn="ctr" rotWithShape="0">
              <a:schemeClr val="bg1">
                <a:alpha val="50000"/>
              </a:schemeClr>
            </a:outerShdw>
          </a:effectLst>
        </p:spPr>
        <p:txBody>
          <a:bodyPr lIns="91432" tIns="45717" rIns="91432" bIns="45717"/>
          <a:lstStyle/>
          <a:p>
            <a:pPr>
              <a:defRPr/>
            </a:pPr>
            <a:endParaRPr lang="fr-FR" altLang="fr-FR">
              <a:latin typeface="Times New Roman" pitchFamily="18" charset="0"/>
            </a:endParaRPr>
          </a:p>
        </p:txBody>
      </p:sp>
      <p:sp>
        <p:nvSpPr>
          <p:cNvPr id="2232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1752603"/>
            <a:ext cx="4495800" cy="977900"/>
          </a:xfrm>
        </p:spPr>
        <p:txBody>
          <a:bodyPr/>
          <a:lstStyle>
            <a:lvl1pPr marL="0" indent="0" algn="l">
              <a:buFont typeface="Wingdings 3" pitchFamily="18" charset="2"/>
              <a:buNone/>
              <a:defRPr kumimoji="1"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Nom du client / sous-titre</a:t>
            </a:r>
          </a:p>
        </p:txBody>
      </p:sp>
      <p:sp>
        <p:nvSpPr>
          <p:cNvPr id="223236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2743200" y="1143000"/>
            <a:ext cx="5816600" cy="338548"/>
          </a:xfrm>
        </p:spPr>
        <p:txBody>
          <a:bodyPr lIns="91432" tIns="45717" rIns="91432" bIns="45717" anchor="t">
            <a:sp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lang="fr-FR" sz="2000" b="1" dirty="0">
                <a:solidFill>
                  <a:srgbClr val="22228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Intitulé de la formation / titre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0100" y="1124744"/>
            <a:ext cx="7759700" cy="422592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65275"/>
            <a:ext cx="7759700" cy="422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2"/>
            <a:endParaRPr lang="fr-FR" smtClean="0"/>
          </a:p>
          <a:p>
            <a:pPr lvl="2"/>
            <a:endParaRPr lang="fr-FR" smtClean="0"/>
          </a:p>
          <a:p>
            <a:pPr lvl="2"/>
            <a:endParaRPr lang="fr-FR" smtClean="0"/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6200"/>
            <a:ext cx="671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746" tIns="37873" rIns="75746" bIns="378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NEOBJECT</a:t>
            </a:r>
          </a:p>
        </p:txBody>
      </p:sp>
      <p:pic>
        <p:nvPicPr>
          <p:cNvPr id="1029" name="Picture 64" descr="fd_footer_0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607175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85726" y="6605590"/>
            <a:ext cx="5038725" cy="144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fr-FR" sz="800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lang="fr-FR" sz="800" dirty="0" err="1">
                <a:solidFill>
                  <a:schemeClr val="tx1"/>
                </a:solidFill>
                <a:latin typeface="Arial" pitchFamily="34" charset="0"/>
              </a:rPr>
              <a:t>Neobject</a:t>
            </a:r>
            <a:r>
              <a:rPr lang="fr-FR" sz="800" dirty="0">
                <a:solidFill>
                  <a:schemeClr val="tx1"/>
                </a:solidFill>
                <a:latin typeface="Arial" pitchFamily="34" charset="0"/>
              </a:rPr>
              <a:t> 2015 – Framework </a:t>
            </a:r>
            <a:r>
              <a:rPr lang="fr-FR" sz="800" dirty="0" err="1">
                <a:solidFill>
                  <a:schemeClr val="tx1"/>
                </a:solidFill>
                <a:latin typeface="Arial" pitchFamily="34" charset="0"/>
              </a:rPr>
              <a:t>Spring</a:t>
            </a:r>
            <a:r>
              <a:rPr lang="fr-FR" sz="800" dirty="0">
                <a:solidFill>
                  <a:schemeClr val="tx1"/>
                </a:solidFill>
                <a:latin typeface="Arial" pitchFamily="34" charset="0"/>
              </a:rPr>
              <a:t> v3</a:t>
            </a:r>
          </a:p>
        </p:txBody>
      </p:sp>
      <p:sp>
        <p:nvSpPr>
          <p:cNvPr id="1031" name="Rectangle 66"/>
          <p:cNvSpPr>
            <a:spLocks noChangeArrowheads="1"/>
          </p:cNvSpPr>
          <p:nvPr/>
        </p:nvSpPr>
        <p:spPr bwMode="auto">
          <a:xfrm>
            <a:off x="5130808" y="6605590"/>
            <a:ext cx="3167063" cy="144462"/>
          </a:xfrm>
          <a:prstGeom prst="rect">
            <a:avLst/>
          </a:prstGeom>
          <a:solidFill>
            <a:schemeClr val="tx2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FR" sz="900" dirty="0" err="1">
                <a:solidFill>
                  <a:srgbClr val="FFFFFF"/>
                </a:solidFill>
                <a:latin typeface="Arial" pitchFamily="34" charset="0"/>
              </a:rPr>
              <a:t>Clever</a:t>
            </a:r>
            <a:r>
              <a:rPr lang="fr-FR" sz="900" dirty="0">
                <a:solidFill>
                  <a:srgbClr val="FFFFFF"/>
                </a:solidFill>
                <a:latin typeface="Arial" pitchFamily="34" charset="0"/>
              </a:rPr>
              <a:t> Institut</a:t>
            </a:r>
            <a:endParaRPr lang="fr-FR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32" name="Rectangle 67"/>
          <p:cNvSpPr>
            <a:spLocks noChangeArrowheads="1"/>
          </p:cNvSpPr>
          <p:nvPr/>
        </p:nvSpPr>
        <p:spPr bwMode="auto">
          <a:xfrm>
            <a:off x="0" y="6605590"/>
            <a:ext cx="71438" cy="144462"/>
          </a:xfrm>
          <a:prstGeom prst="rect">
            <a:avLst/>
          </a:prstGeom>
          <a:solidFill>
            <a:schemeClr val="tx2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8308975" y="6605591"/>
            <a:ext cx="755650" cy="2524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1034" name="Rectangle 69"/>
          <p:cNvSpPr>
            <a:spLocks noChangeArrowheads="1"/>
          </p:cNvSpPr>
          <p:nvPr/>
        </p:nvSpPr>
        <p:spPr bwMode="auto">
          <a:xfrm>
            <a:off x="9070975" y="6605590"/>
            <a:ext cx="71438" cy="144462"/>
          </a:xfrm>
          <a:prstGeom prst="rect">
            <a:avLst/>
          </a:prstGeom>
          <a:solidFill>
            <a:schemeClr val="tx2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 bwMode="auto">
          <a:xfrm>
            <a:off x="8326446" y="6624641"/>
            <a:ext cx="719137" cy="40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dirty="0" smtClean="0">
                <a:latin typeface="Arial" pitchFamily="34" charset="0"/>
              </a:rPr>
              <a:t> </a:t>
            </a:r>
            <a:fld id="{B4F45EBA-C638-4255-B44C-8D17080C860C}" type="slidenum">
              <a:rPr lang="fr-FR" smtClean="0">
                <a:latin typeface="Arial" pitchFamily="34" charset="0"/>
              </a:rPr>
              <a:pPr>
                <a:defRPr/>
              </a:pPr>
              <a:t>‹N°›</a:t>
            </a:fld>
            <a:endParaRPr lang="fr-FR" dirty="0" smtClean="0">
              <a:latin typeface="Arial" pitchFamily="34" charset="0"/>
            </a:endParaRPr>
          </a:p>
        </p:txBody>
      </p:sp>
      <p:pic>
        <p:nvPicPr>
          <p:cNvPr id="1036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733" y="6072188"/>
            <a:ext cx="7858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3" descr="C:\Users\darty\Downloads\logo_institut_fondCouleurCadre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" y="0"/>
            <a:ext cx="17621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61" r:id="rId5"/>
    <p:sldLayoutId id="2147483859" r:id="rId6"/>
    <p:sldLayoutId id="2147483860" r:id="rId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2pPr>
      <a:lvl3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3pPr>
      <a:lvl4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4pPr>
      <a:lvl5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5pPr>
      <a:lvl6pPr marL="4572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6pPr>
      <a:lvl7pPr marL="9144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7pPr>
      <a:lvl8pPr marL="13716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8pPr>
      <a:lvl9pPr marL="18288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9pPr>
    </p:titleStyle>
    <p:bodyStyle>
      <a:lvl1pPr marL="371475" indent="-371475" algn="l" rtl="0" eaLnBrk="0" fontAlgn="base" hangingPunct="0">
        <a:spcBef>
          <a:spcPct val="20000"/>
        </a:spcBef>
        <a:spcAft>
          <a:spcPct val="0"/>
        </a:spcAft>
        <a:buClr>
          <a:srgbClr val="22228B"/>
        </a:buClr>
        <a:buFont typeface="Wingdings" pitchFamily="2" charset="2"/>
        <a:buChar char="q"/>
        <a:defRPr sz="2000" b="1">
          <a:solidFill>
            <a:srgbClr val="22228B"/>
          </a:solidFill>
          <a:latin typeface="+mn-lt"/>
          <a:ea typeface="+mn-ea"/>
          <a:cs typeface="+mn-cs"/>
        </a:defRPr>
      </a:lvl1pPr>
      <a:lvl2pPr marL="817563" indent="-223838" algn="l" rtl="0" eaLnBrk="0" fontAlgn="base" hangingPunct="0">
        <a:spcBef>
          <a:spcPct val="20000"/>
        </a:spcBef>
        <a:spcAft>
          <a:spcPct val="0"/>
        </a:spcAft>
        <a:buClr>
          <a:srgbClr val="7878DE"/>
        </a:buClr>
        <a:buFont typeface="Wingdings" pitchFamily="2" charset="2"/>
        <a:buChar char="Ø"/>
        <a:defRPr>
          <a:solidFill>
            <a:schemeClr val="tx1"/>
          </a:solidFill>
          <a:latin typeface="+mn-lt"/>
        </a:defRPr>
      </a:lvl2pPr>
      <a:lvl3pPr marL="1262063" indent="-215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20000"/>
        <a:buChar char="•"/>
        <a:defRPr sz="1600">
          <a:solidFill>
            <a:srgbClr val="606060"/>
          </a:solidFill>
          <a:latin typeface="+mn-lt"/>
        </a:defRPr>
      </a:lvl3pPr>
      <a:lvl4pPr marL="1728788" indent="-268288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buChar char="ú"/>
        <a:defRPr sz="1400">
          <a:solidFill>
            <a:srgbClr val="4D4D4D"/>
          </a:solidFill>
          <a:latin typeface="+mn-lt"/>
        </a:defRPr>
      </a:lvl4pPr>
      <a:lvl5pPr marL="21415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5pPr>
      <a:lvl6pPr marL="25987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6pPr>
      <a:lvl7pPr marL="30559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7pPr>
      <a:lvl8pPr marL="35131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8pPr>
      <a:lvl9pPr marL="39703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34" Type="http://schemas.openxmlformats.org/officeDocument/2006/relationships/tags" Target="../tags/tag59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tags" Target="../tags/tag58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tags" Target="../tags/tag54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tags" Target="../tags/tag57.xml"/><Relationship Id="rId37" Type="http://schemas.openxmlformats.org/officeDocument/2006/relationships/image" Target="../media/image9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notesSlide" Target="../notesSlides/notesSlide30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tags" Target="../tags/tag56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http://wiki.lutece.paris.fr/lutece/image?resource_type=wiki_image&amp;id=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2708279"/>
            <a:ext cx="2457450" cy="143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33" y="5229226"/>
            <a:ext cx="2447925" cy="13985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307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76383" y="4149725"/>
            <a:ext cx="6316663" cy="573088"/>
          </a:xfrm>
        </p:spPr>
        <p:txBody>
          <a:bodyPr/>
          <a:lstStyle/>
          <a:p>
            <a:pPr algn="ctr"/>
            <a:r>
              <a:rPr lang="fr-FR" altLang="fr-FR" smtClean="0"/>
              <a:t>Nantes – du 23 au 29 juillet 2015</a:t>
            </a:r>
          </a:p>
        </p:txBody>
      </p:sp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250833" y="1916117"/>
            <a:ext cx="8569325" cy="2881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/>
          <a:lstStyle/>
          <a:p>
            <a:pPr algn="ctr"/>
            <a:endParaRPr lang="fr-FR" altLang="fr-FR"/>
          </a:p>
        </p:txBody>
      </p:sp>
      <p:sp>
        <p:nvSpPr>
          <p:cNvPr id="3078" name="ZoneTexte 2"/>
          <p:cNvSpPr txBox="1">
            <a:spLocks noChangeArrowheads="1"/>
          </p:cNvSpPr>
          <p:nvPr/>
        </p:nvSpPr>
        <p:spPr bwMode="auto">
          <a:xfrm>
            <a:off x="4644101" y="5157793"/>
            <a:ext cx="4160177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fr-FR" sz="1800">
                <a:solidFill>
                  <a:schemeClr val="tx2"/>
                </a:solidFill>
              </a:rPr>
              <a:t>Fabien GUIBERT</a:t>
            </a:r>
          </a:p>
          <a:p>
            <a:r>
              <a:rPr lang="fr-FR" altLang="fr-FR" sz="1800">
                <a:solidFill>
                  <a:schemeClr val="tx2"/>
                </a:solidFill>
              </a:rPr>
              <a:t>Consultant / Architecte JEE</a:t>
            </a:r>
          </a:p>
          <a:p>
            <a:r>
              <a:rPr lang="fr-FR" altLang="fr-FR" sz="1800">
                <a:solidFill>
                  <a:schemeClr val="tx2"/>
                </a:solidFill>
              </a:rPr>
              <a:t>NEOBJECT SARL – www.neobject.fr</a:t>
            </a:r>
          </a:p>
        </p:txBody>
      </p:sp>
      <p:pic>
        <p:nvPicPr>
          <p:cNvPr id="3079" name="Picture 4" descr="C:\Users\darty\Downloads\logo_institut_fondCouleurCad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8183" y="333375"/>
            <a:ext cx="5324475" cy="130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403358" y="2060579"/>
            <a:ext cx="6316663" cy="573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2" tIns="45717" rIns="91432" bIns="45717"/>
          <a:lstStyle/>
          <a:p>
            <a:pPr algn="ctr">
              <a:buClr>
                <a:srgbClr val="22228B"/>
              </a:buClr>
              <a:defRPr/>
            </a:pPr>
            <a:r>
              <a:rPr kumimoji="1" lang="fr-FR" altLang="fr-FR" sz="4400" kern="0" dirty="0">
                <a:solidFill>
                  <a:schemeClr val="tx1"/>
                </a:solidFill>
                <a:latin typeface="+mn-lt"/>
              </a:rPr>
              <a:t>Framework </a:t>
            </a:r>
            <a:r>
              <a:rPr kumimoji="1" lang="fr-FR" altLang="fr-FR" sz="4400" kern="0" dirty="0" err="1">
                <a:solidFill>
                  <a:schemeClr val="tx1"/>
                </a:solidFill>
                <a:latin typeface="+mn-lt"/>
              </a:rPr>
              <a:t>Spring</a:t>
            </a:r>
            <a:r>
              <a:rPr kumimoji="1" lang="fr-FR" altLang="fr-FR" sz="4400" kern="0" dirty="0">
                <a:solidFill>
                  <a:schemeClr val="tx1"/>
                </a:solidFill>
                <a:latin typeface="+mn-lt"/>
              </a:rPr>
              <a:t> v3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Inversion des dépendances</a:t>
            </a:r>
            <a:endParaRPr lang="fr-FR" sz="1500" smtClean="0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981200" y="1905000"/>
            <a:ext cx="1066800" cy="990600"/>
            <a:chOff x="624" y="960"/>
            <a:chExt cx="480" cy="480"/>
          </a:xfrm>
        </p:grpSpPr>
        <p:sp>
          <p:nvSpPr>
            <p:cNvPr id="12313" name="Rectangle 4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Classe A</a:t>
              </a:r>
            </a:p>
          </p:txBody>
        </p:sp>
        <p:sp>
          <p:nvSpPr>
            <p:cNvPr id="12314" name="Line 5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2292" name="Group 6"/>
          <p:cNvGrpSpPr>
            <a:grpSpLocks/>
          </p:cNvGrpSpPr>
          <p:nvPr/>
        </p:nvGrpSpPr>
        <p:grpSpPr bwMode="auto">
          <a:xfrm>
            <a:off x="6400800" y="1905000"/>
            <a:ext cx="990600" cy="990600"/>
            <a:chOff x="624" y="960"/>
            <a:chExt cx="480" cy="480"/>
          </a:xfrm>
        </p:grpSpPr>
        <p:sp>
          <p:nvSpPr>
            <p:cNvPr id="12311" name="Rectangle 7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Classe B</a:t>
              </a:r>
            </a:p>
          </p:txBody>
        </p:sp>
        <p:sp>
          <p:nvSpPr>
            <p:cNvPr id="12312" name="Line 8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2293" name="AutoShape 9"/>
          <p:cNvCxnSpPr>
            <a:cxnSpLocks noChangeShapeType="1"/>
            <a:stCxn id="12313" idx="3"/>
            <a:endCxn id="12311" idx="1"/>
          </p:cNvCxnSpPr>
          <p:nvPr/>
        </p:nvCxnSpPr>
        <p:spPr bwMode="auto">
          <a:xfrm>
            <a:off x="3060700" y="2400300"/>
            <a:ext cx="33274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/>
            <a:tailEnd type="arrow" w="med" len="med"/>
          </a:ln>
        </p:spPr>
      </p:cxn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85800" y="1447800"/>
            <a:ext cx="29718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400">
                <a:solidFill>
                  <a:schemeClr val="tx1"/>
                </a:solidFill>
              </a:rPr>
              <a:t>Situation de départ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981200" y="4191000"/>
            <a:ext cx="1066800" cy="990600"/>
            <a:chOff x="624" y="960"/>
            <a:chExt cx="480" cy="480"/>
          </a:xfrm>
        </p:grpSpPr>
        <p:sp>
          <p:nvSpPr>
            <p:cNvPr id="12309" name="Rectangle 12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Classe A</a:t>
              </a:r>
            </a:p>
          </p:txBody>
        </p:sp>
        <p:sp>
          <p:nvSpPr>
            <p:cNvPr id="12310" name="Line 13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400800" y="4191000"/>
            <a:ext cx="990600" cy="990600"/>
            <a:chOff x="624" y="960"/>
            <a:chExt cx="480" cy="480"/>
          </a:xfrm>
        </p:grpSpPr>
        <p:sp>
          <p:nvSpPr>
            <p:cNvPr id="12307" name="Rectangle 15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Classe B</a:t>
              </a:r>
            </a:p>
          </p:txBody>
        </p:sp>
        <p:sp>
          <p:nvSpPr>
            <p:cNvPr id="12308" name="Line 16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33809" name="AutoShape 17"/>
          <p:cNvCxnSpPr>
            <a:cxnSpLocks noChangeShapeType="1"/>
          </p:cNvCxnSpPr>
          <p:nvPr/>
        </p:nvCxnSpPr>
        <p:spPr bwMode="auto">
          <a:xfrm>
            <a:off x="3048000" y="4648200"/>
            <a:ext cx="8128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/>
            <a:tailEnd type="arrow" w="med" len="med"/>
          </a:ln>
        </p:spPr>
      </p:cxn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85800" y="3505200"/>
            <a:ext cx="4191000" cy="1676400"/>
            <a:chOff x="432" y="2208"/>
            <a:chExt cx="2640" cy="1056"/>
          </a:xfrm>
        </p:grpSpPr>
        <p:grpSp>
          <p:nvGrpSpPr>
            <p:cNvPr id="12303" name="Group 19"/>
            <p:cNvGrpSpPr>
              <a:grpSpLocks/>
            </p:cNvGrpSpPr>
            <p:nvPr/>
          </p:nvGrpSpPr>
          <p:grpSpPr bwMode="auto">
            <a:xfrm>
              <a:off x="2448" y="2640"/>
              <a:ext cx="624" cy="624"/>
              <a:chOff x="624" y="960"/>
              <a:chExt cx="480" cy="480"/>
            </a:xfrm>
          </p:grpSpPr>
          <p:sp>
            <p:nvSpPr>
              <p:cNvPr id="12305" name="Rectangle 20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480" cy="480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fr-FR" sz="1400">
                    <a:solidFill>
                      <a:schemeClr val="tx1"/>
                    </a:solidFill>
                  </a:rPr>
                  <a:t>Interface </a:t>
                </a:r>
                <a:r>
                  <a:rPr kumimoji="1" lang="fr-FR" sz="1400">
                    <a:solidFill>
                      <a:schemeClr val="tx1"/>
                    </a:solidFill>
                    <a:latin typeface="Tahoma" pitchFamily="34" charset="0"/>
                  </a:rPr>
                  <a:t>I</a:t>
                </a:r>
              </a:p>
            </p:txBody>
          </p:sp>
          <p:sp>
            <p:nvSpPr>
              <p:cNvPr id="12306" name="Line 21"/>
              <p:cNvSpPr>
                <a:spLocks noChangeShapeType="1"/>
              </p:cNvSpPr>
              <p:nvPr/>
            </p:nvSpPr>
            <p:spPr bwMode="auto">
              <a:xfrm>
                <a:off x="624" y="1152"/>
                <a:ext cx="480" cy="0"/>
              </a:xfrm>
              <a:prstGeom prst="line">
                <a:avLst/>
              </a:prstGeom>
              <a:noFill/>
              <a:ln w="38100" cmpd="dbl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2304" name="Text Box 22"/>
            <p:cNvSpPr txBox="1">
              <a:spLocks noChangeArrowheads="1"/>
            </p:cNvSpPr>
            <p:nvPr/>
          </p:nvSpPr>
          <p:spPr bwMode="auto">
            <a:xfrm>
              <a:off x="432" y="2208"/>
              <a:ext cx="1872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Ajout d’une interface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889500" y="4686333"/>
            <a:ext cx="1663700" cy="354016"/>
            <a:chOff x="3080" y="2952"/>
            <a:chExt cx="1048" cy="223"/>
          </a:xfrm>
        </p:grpSpPr>
        <p:cxnSp>
          <p:nvCxnSpPr>
            <p:cNvPr id="12301" name="AutoShape 24"/>
            <p:cNvCxnSpPr>
              <a:cxnSpLocks noChangeShapeType="1"/>
              <a:stCxn id="12307" idx="1"/>
              <a:endCxn id="12305" idx="3"/>
            </p:cNvCxnSpPr>
            <p:nvPr/>
          </p:nvCxnSpPr>
          <p:spPr bwMode="auto">
            <a:xfrm flipH="1">
              <a:off x="3080" y="2952"/>
              <a:ext cx="944" cy="0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2302" name="Text Box 25"/>
            <p:cNvSpPr txBox="1">
              <a:spLocks noChangeArrowheads="1"/>
            </p:cNvSpPr>
            <p:nvPr/>
          </p:nvSpPr>
          <p:spPr bwMode="auto">
            <a:xfrm>
              <a:off x="3360" y="3024"/>
              <a:ext cx="76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200">
                  <a:solidFill>
                    <a:schemeClr val="tx1"/>
                  </a:solidFill>
                </a:rPr>
                <a:t>implémente</a:t>
              </a:r>
            </a:p>
          </p:txBody>
        </p:sp>
      </p:grp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676400" y="3962400"/>
            <a:ext cx="3581400" cy="1600200"/>
          </a:xfrm>
          <a:prstGeom prst="rect">
            <a:avLst/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choisir les bonnes dépendances?</a:t>
            </a:r>
            <a:endParaRPr lang="fr-FR" sz="1500" smtClean="0"/>
          </a:p>
        </p:txBody>
      </p:sp>
      <p:sp>
        <p:nvSpPr>
          <p:cNvPr id="13315" name="Rectangle 24"/>
          <p:cNvSpPr>
            <a:spLocks noGrp="1" noChangeArrowheads="1"/>
          </p:cNvSpPr>
          <p:nvPr>
            <p:ph idx="1"/>
          </p:nvPr>
        </p:nvSpPr>
        <p:spPr>
          <a:xfrm>
            <a:off x="228600" y="3810000"/>
            <a:ext cx="8915400" cy="1600200"/>
          </a:xfrm>
        </p:spPr>
        <p:txBody>
          <a:bodyPr/>
          <a:lstStyle/>
          <a:p>
            <a:r>
              <a:rPr lang="fr-FR" sz="2400" smtClean="0"/>
              <a:t>DIP (Dependency Inversion Principle)</a:t>
            </a:r>
          </a:p>
          <a:p>
            <a:pPr lvl="1"/>
            <a:r>
              <a:rPr lang="fr-FR" sz="2000" smtClean="0"/>
              <a:t>Les modules de haut niveaux ne doivent pas dépendre des modules de bas niveaux</a:t>
            </a:r>
          </a:p>
          <a:p>
            <a:pPr lvl="1">
              <a:buFont typeface="Wingdings 2" pitchFamily="18" charset="2"/>
              <a:buNone/>
            </a:pPr>
            <a:endParaRPr lang="fr-FR" sz="2000" smtClean="0"/>
          </a:p>
          <a:p>
            <a:pPr lvl="1"/>
            <a:r>
              <a:rPr lang="fr-FR" sz="2000" smtClean="0"/>
              <a:t>Les abstractions ne doivent pas dépendre de détails mais les détails doivent dépendre d’abstractions</a:t>
            </a:r>
            <a:endParaRPr lang="fr-FR" sz="2400" b="1" smtClean="0">
              <a:solidFill>
                <a:srgbClr val="000066"/>
              </a:solidFill>
            </a:endParaRPr>
          </a:p>
        </p:txBody>
      </p:sp>
      <p:grpSp>
        <p:nvGrpSpPr>
          <p:cNvPr id="13316" name="Group 3"/>
          <p:cNvGrpSpPr>
            <a:grpSpLocks noChangeAspect="1"/>
          </p:cNvGrpSpPr>
          <p:nvPr/>
        </p:nvGrpSpPr>
        <p:grpSpPr bwMode="auto">
          <a:xfrm>
            <a:off x="1524000" y="2209800"/>
            <a:ext cx="533400" cy="495300"/>
            <a:chOff x="624" y="960"/>
            <a:chExt cx="480" cy="480"/>
          </a:xfrm>
        </p:grpSpPr>
        <p:sp>
          <p:nvSpPr>
            <p:cNvPr id="13335" name="Rectangle 4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800">
                  <a:solidFill>
                    <a:schemeClr val="tx1"/>
                  </a:solidFill>
                </a:rPr>
                <a:t>Classe A</a:t>
              </a:r>
            </a:p>
          </p:txBody>
        </p:sp>
        <p:sp>
          <p:nvSpPr>
            <p:cNvPr id="13336" name="Line 5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3317" name="Group 6"/>
          <p:cNvGrpSpPr>
            <a:grpSpLocks noChangeAspect="1"/>
          </p:cNvGrpSpPr>
          <p:nvPr/>
        </p:nvGrpSpPr>
        <p:grpSpPr bwMode="auto">
          <a:xfrm>
            <a:off x="2895600" y="2209800"/>
            <a:ext cx="495300" cy="495300"/>
            <a:chOff x="624" y="960"/>
            <a:chExt cx="480" cy="480"/>
          </a:xfrm>
        </p:grpSpPr>
        <p:sp>
          <p:nvSpPr>
            <p:cNvPr id="13333" name="Rectangle 7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800">
                  <a:solidFill>
                    <a:schemeClr val="tx1"/>
                  </a:solidFill>
                </a:rPr>
                <a:t>Classe B</a:t>
              </a:r>
            </a:p>
          </p:txBody>
        </p:sp>
        <p:sp>
          <p:nvSpPr>
            <p:cNvPr id="13334" name="Line 8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3318" name="AutoShape 9"/>
          <p:cNvCxnSpPr>
            <a:cxnSpLocks noChangeAspect="1" noChangeShapeType="1"/>
            <a:stCxn id="13335" idx="3"/>
            <a:endCxn id="13333" idx="1"/>
          </p:cNvCxnSpPr>
          <p:nvPr/>
        </p:nvCxnSpPr>
        <p:spPr bwMode="auto">
          <a:xfrm>
            <a:off x="2070100" y="2457450"/>
            <a:ext cx="8128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/>
            <a:tailEnd type="arrow" w="med" len="med"/>
          </a:ln>
        </p:spPr>
      </p:cxnSp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838200" y="1371600"/>
            <a:ext cx="29718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800">
                <a:solidFill>
                  <a:schemeClr val="tx1"/>
                </a:solidFill>
              </a:rPr>
              <a:t>Comment choisir ?</a:t>
            </a:r>
          </a:p>
        </p:txBody>
      </p:sp>
      <p:grpSp>
        <p:nvGrpSpPr>
          <p:cNvPr id="13320" name="Group 11"/>
          <p:cNvGrpSpPr>
            <a:grpSpLocks noChangeAspect="1"/>
          </p:cNvGrpSpPr>
          <p:nvPr/>
        </p:nvGrpSpPr>
        <p:grpSpPr bwMode="auto">
          <a:xfrm>
            <a:off x="4724400" y="2247900"/>
            <a:ext cx="534988" cy="496888"/>
            <a:chOff x="624" y="960"/>
            <a:chExt cx="480" cy="480"/>
          </a:xfrm>
        </p:grpSpPr>
        <p:sp>
          <p:nvSpPr>
            <p:cNvPr id="13331" name="Rectangle 12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800">
                  <a:solidFill>
                    <a:schemeClr val="tx1"/>
                  </a:solidFill>
                </a:rPr>
                <a:t>Classe A</a:t>
              </a:r>
            </a:p>
          </p:txBody>
        </p:sp>
        <p:sp>
          <p:nvSpPr>
            <p:cNvPr id="13332" name="Line 13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3321" name="Group 14"/>
          <p:cNvGrpSpPr>
            <a:grpSpLocks noChangeAspect="1"/>
          </p:cNvGrpSpPr>
          <p:nvPr/>
        </p:nvGrpSpPr>
        <p:grpSpPr bwMode="auto">
          <a:xfrm>
            <a:off x="7010400" y="2247900"/>
            <a:ext cx="496888" cy="496888"/>
            <a:chOff x="624" y="960"/>
            <a:chExt cx="480" cy="480"/>
          </a:xfrm>
        </p:grpSpPr>
        <p:sp>
          <p:nvSpPr>
            <p:cNvPr id="13329" name="Rectangle 15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800">
                  <a:solidFill>
                    <a:schemeClr val="tx1"/>
                  </a:solidFill>
                </a:rPr>
                <a:t>Classe B</a:t>
              </a:r>
            </a:p>
          </p:txBody>
        </p:sp>
        <p:sp>
          <p:nvSpPr>
            <p:cNvPr id="13330" name="Line 16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3322" name="Group 17"/>
          <p:cNvGrpSpPr>
            <a:grpSpLocks noChangeAspect="1"/>
          </p:cNvGrpSpPr>
          <p:nvPr/>
        </p:nvGrpSpPr>
        <p:grpSpPr bwMode="auto">
          <a:xfrm>
            <a:off x="5638808" y="2247900"/>
            <a:ext cx="538163" cy="496888"/>
            <a:chOff x="624" y="960"/>
            <a:chExt cx="480" cy="480"/>
          </a:xfrm>
        </p:grpSpPr>
        <p:sp>
          <p:nvSpPr>
            <p:cNvPr id="13327" name="Rectangle 18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800">
                  <a:solidFill>
                    <a:schemeClr val="tx1"/>
                  </a:solidFill>
                </a:rPr>
                <a:t>Interface </a:t>
              </a:r>
              <a:r>
                <a:rPr kumimoji="1" lang="fr-FR" sz="800">
                  <a:solidFill>
                    <a:schemeClr val="tx1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13328" name="Line 19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3323" name="AutoShape 20"/>
          <p:cNvCxnSpPr>
            <a:cxnSpLocks noChangeAspect="1" noChangeShapeType="1"/>
            <a:stCxn id="13331" idx="3"/>
            <a:endCxn id="13327" idx="1"/>
          </p:cNvCxnSpPr>
          <p:nvPr/>
        </p:nvCxnSpPr>
        <p:spPr bwMode="auto">
          <a:xfrm>
            <a:off x="5272088" y="2497138"/>
            <a:ext cx="354012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/>
            <a:tailEnd type="arrow" w="med" len="med"/>
          </a:ln>
        </p:spPr>
      </p:cxnSp>
      <p:cxnSp>
        <p:nvCxnSpPr>
          <p:cNvPr id="13324" name="AutoShape 21"/>
          <p:cNvCxnSpPr>
            <a:cxnSpLocks noChangeAspect="1" noChangeShapeType="1"/>
            <a:stCxn id="13329" idx="1"/>
            <a:endCxn id="13327" idx="3"/>
          </p:cNvCxnSpPr>
          <p:nvPr/>
        </p:nvCxnSpPr>
        <p:spPr bwMode="auto">
          <a:xfrm flipH="1">
            <a:off x="6189671" y="2497138"/>
            <a:ext cx="808037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3325" name="Rectangle 22"/>
          <p:cNvSpPr>
            <a:spLocks noChangeAspect="1" noChangeArrowheads="1"/>
          </p:cNvSpPr>
          <p:nvPr/>
        </p:nvSpPr>
        <p:spPr bwMode="auto">
          <a:xfrm>
            <a:off x="4572008" y="2133600"/>
            <a:ext cx="1795463" cy="801688"/>
          </a:xfrm>
          <a:prstGeom prst="rect">
            <a:avLst/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26" name="Text Box 23"/>
          <p:cNvSpPr txBox="1">
            <a:spLocks noChangeArrowheads="1"/>
          </p:cNvSpPr>
          <p:nvPr/>
        </p:nvSpPr>
        <p:spPr bwMode="auto">
          <a:xfrm>
            <a:off x="3733800" y="2362200"/>
            <a:ext cx="6096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800">
                <a:solidFill>
                  <a:schemeClr val="tx1"/>
                </a:solidFill>
              </a:rPr>
              <a:t>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Dependency Inversion Principle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8051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1800" smtClean="0"/>
              <a:t>Les modules de haut niveau ne doivent pas dépendre des modules de bas niveau</a:t>
            </a:r>
          </a:p>
          <a:p>
            <a:pPr>
              <a:lnSpc>
                <a:spcPct val="90000"/>
              </a:lnSpc>
            </a:pPr>
            <a:r>
              <a:rPr lang="fr-FR" sz="1800" smtClean="0"/>
              <a:t>Plus un composant est proche du fonctionnel plus il est de haut niveau</a:t>
            </a:r>
          </a:p>
          <a:p>
            <a:pPr>
              <a:lnSpc>
                <a:spcPct val="90000"/>
              </a:lnSpc>
            </a:pPr>
            <a:endParaRPr lang="fr-FR" sz="1800" smtClean="0"/>
          </a:p>
          <a:p>
            <a:pPr>
              <a:lnSpc>
                <a:spcPct val="90000"/>
              </a:lnSpc>
            </a:pPr>
            <a:r>
              <a:rPr lang="fr-FR" sz="1800" smtClean="0"/>
              <a:t>Exemple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Un module métier est de haut niveau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Un module de contrôle de saisie est de niveau intermédiaire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Un module d’accès à la base de données est de bas niveau</a:t>
            </a:r>
          </a:p>
          <a:p>
            <a:pPr lvl="1">
              <a:lnSpc>
                <a:spcPct val="90000"/>
              </a:lnSpc>
            </a:pPr>
            <a:endParaRPr lang="fr-FR" smtClean="0"/>
          </a:p>
          <a:p>
            <a:pPr>
              <a:lnSpc>
                <a:spcPct val="90000"/>
              </a:lnSpc>
            </a:pPr>
            <a:r>
              <a:rPr lang="fr-FR" smtClean="0"/>
              <a:t>Plus </a:t>
            </a:r>
            <a:r>
              <a:rPr lang="fr-FR" sz="1800" smtClean="0"/>
              <a:t>simplement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Un module métier ne doit pas dépendre des niveaux présentation ou physique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La richesse d’une application vient du métier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Il est toujours plus risqué de modifier un module métier qu’une couche technique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DIP : méthodes de conception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051800" cy="4724400"/>
          </a:xfrm>
        </p:spPr>
        <p:txBody>
          <a:bodyPr/>
          <a:lstStyle/>
          <a:p>
            <a:endParaRPr lang="fr-FR" smtClean="0"/>
          </a:p>
          <a:p>
            <a:r>
              <a:rPr lang="fr-FR" smtClean="0"/>
              <a:t>Les composants “métier” et les interfaces sont des objets de haut niveau</a:t>
            </a:r>
          </a:p>
          <a:p>
            <a:pPr>
              <a:buFont typeface="Wingdings 3" pitchFamily="18" charset="2"/>
              <a:buNone/>
            </a:pPr>
            <a:endParaRPr lang="fr-FR" smtClean="0"/>
          </a:p>
          <a:p>
            <a:r>
              <a:rPr lang="fr-FR" smtClean="0"/>
              <a:t>Méthode de conception par le Design</a:t>
            </a:r>
          </a:p>
          <a:p>
            <a:pPr lvl="1"/>
            <a:r>
              <a:rPr lang="fr-FR" smtClean="0"/>
              <a:t> Modéliser les objets de haut niveau et définir leurs besoins</a:t>
            </a:r>
          </a:p>
          <a:p>
            <a:pPr lvl="2"/>
            <a:r>
              <a:rPr lang="fr-FR" smtClean="0"/>
              <a:t>exemple : besoin de persistance</a:t>
            </a:r>
          </a:p>
          <a:p>
            <a:pPr lvl="1"/>
            <a:r>
              <a:rPr lang="fr-FR" smtClean="0"/>
              <a:t>Modéliser ces besoins avec des interfaces</a:t>
            </a:r>
          </a:p>
          <a:p>
            <a:pPr lvl="2"/>
            <a:r>
              <a:rPr lang="fr-FR" smtClean="0"/>
              <a:t>exemple : ObjectWriter</a:t>
            </a:r>
          </a:p>
          <a:p>
            <a:pPr lvl="1"/>
            <a:r>
              <a:rPr lang="fr-FR" smtClean="0"/>
              <a:t>Implémenter ces interfaces dans des modules de bas niveau</a:t>
            </a:r>
          </a:p>
          <a:p>
            <a:pPr lvl="2"/>
            <a:r>
              <a:rPr lang="fr-FR" smtClean="0"/>
              <a:t>exemple : XMLWriterImpl</a:t>
            </a:r>
            <a:endParaRPr lang="fr-FR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DIP : exemple</a:t>
            </a:r>
            <a:endParaRPr lang="fr-FR" sz="1500" smtClean="0"/>
          </a:p>
        </p:txBody>
      </p:sp>
      <p:grpSp>
        <p:nvGrpSpPr>
          <p:cNvPr id="16387" name="Group 1027"/>
          <p:cNvGrpSpPr>
            <a:grpSpLocks/>
          </p:cNvGrpSpPr>
          <p:nvPr/>
        </p:nvGrpSpPr>
        <p:grpSpPr bwMode="auto">
          <a:xfrm>
            <a:off x="1524000" y="1905000"/>
            <a:ext cx="914400" cy="990600"/>
            <a:chOff x="624" y="960"/>
            <a:chExt cx="480" cy="480"/>
          </a:xfrm>
        </p:grpSpPr>
        <p:sp>
          <p:nvSpPr>
            <p:cNvPr id="16408" name="Rectangle 1028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6409" name="Line 1029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6388" name="Group 1030"/>
          <p:cNvGrpSpPr>
            <a:grpSpLocks/>
          </p:cNvGrpSpPr>
          <p:nvPr/>
        </p:nvGrpSpPr>
        <p:grpSpPr bwMode="auto">
          <a:xfrm>
            <a:off x="3505200" y="1905000"/>
            <a:ext cx="1981200" cy="990600"/>
            <a:chOff x="624" y="960"/>
            <a:chExt cx="480" cy="480"/>
          </a:xfrm>
        </p:grpSpPr>
        <p:sp>
          <p:nvSpPr>
            <p:cNvPr id="16406" name="Rectangle 1031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OrderStateXMLWriter</a:t>
              </a:r>
            </a:p>
          </p:txBody>
        </p:sp>
        <p:sp>
          <p:nvSpPr>
            <p:cNvPr id="16407" name="Line 1032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6389" name="AutoShape 1033"/>
          <p:cNvCxnSpPr>
            <a:cxnSpLocks noChangeShapeType="1"/>
          </p:cNvCxnSpPr>
          <p:nvPr/>
        </p:nvCxnSpPr>
        <p:spPr bwMode="auto">
          <a:xfrm>
            <a:off x="2438400" y="2362200"/>
            <a:ext cx="10414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/>
            <a:tailEnd type="arrow" w="med" len="med"/>
          </a:ln>
        </p:spPr>
      </p:cxnSp>
      <p:sp>
        <p:nvSpPr>
          <p:cNvPr id="16390" name="Text Box 1034"/>
          <p:cNvSpPr txBox="1">
            <a:spLocks noChangeArrowheads="1"/>
          </p:cNvSpPr>
          <p:nvPr/>
        </p:nvSpPr>
        <p:spPr bwMode="auto">
          <a:xfrm>
            <a:off x="533400" y="1295400"/>
            <a:ext cx="441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600">
                <a:solidFill>
                  <a:schemeClr val="tx1"/>
                </a:solidFill>
              </a:rPr>
              <a:t>Approche Top-Down ou fonctionnelle</a:t>
            </a:r>
          </a:p>
        </p:txBody>
      </p:sp>
      <p:sp>
        <p:nvSpPr>
          <p:cNvPr id="16391" name="Text Box 1035"/>
          <p:cNvSpPr txBox="1">
            <a:spLocks noChangeArrowheads="1"/>
          </p:cNvSpPr>
          <p:nvPr/>
        </p:nvSpPr>
        <p:spPr bwMode="auto">
          <a:xfrm>
            <a:off x="2667000" y="2514600"/>
            <a:ext cx="609600" cy="24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use</a:t>
            </a:r>
          </a:p>
        </p:txBody>
      </p:sp>
      <p:sp>
        <p:nvSpPr>
          <p:cNvPr id="16392" name="Text Box 1036"/>
          <p:cNvSpPr txBox="1">
            <a:spLocks noChangeArrowheads="1"/>
          </p:cNvSpPr>
          <p:nvPr/>
        </p:nvSpPr>
        <p:spPr bwMode="auto">
          <a:xfrm>
            <a:off x="457200" y="3903664"/>
            <a:ext cx="441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600">
                <a:solidFill>
                  <a:schemeClr val="tx1"/>
                </a:solidFill>
              </a:rPr>
              <a:t>Approche par le Design</a:t>
            </a:r>
          </a:p>
        </p:txBody>
      </p:sp>
      <p:grpSp>
        <p:nvGrpSpPr>
          <p:cNvPr id="16393" name="Group 1037"/>
          <p:cNvGrpSpPr>
            <a:grpSpLocks/>
          </p:cNvGrpSpPr>
          <p:nvPr/>
        </p:nvGrpSpPr>
        <p:grpSpPr bwMode="auto">
          <a:xfrm>
            <a:off x="1600200" y="4495800"/>
            <a:ext cx="914400" cy="990600"/>
            <a:chOff x="624" y="960"/>
            <a:chExt cx="480" cy="480"/>
          </a:xfrm>
        </p:grpSpPr>
        <p:sp>
          <p:nvSpPr>
            <p:cNvPr id="16404" name="Rectangle 1038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6405" name="Line 1039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6394" name="Group 1040"/>
          <p:cNvGrpSpPr>
            <a:grpSpLocks/>
          </p:cNvGrpSpPr>
          <p:nvPr/>
        </p:nvGrpSpPr>
        <p:grpSpPr bwMode="auto">
          <a:xfrm>
            <a:off x="3581400" y="4495800"/>
            <a:ext cx="990600" cy="990600"/>
            <a:chOff x="624" y="960"/>
            <a:chExt cx="480" cy="480"/>
          </a:xfrm>
        </p:grpSpPr>
        <p:sp>
          <p:nvSpPr>
            <p:cNvPr id="16402" name="Rectangle 1041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</a:rPr>
                <a:t>&lt;&lt;Interface&gt;&gt;</a:t>
              </a:r>
              <a:r>
                <a:rPr kumimoji="1" lang="fr-FR" sz="1100">
                  <a:solidFill>
                    <a:schemeClr val="tx1"/>
                  </a:solidFill>
                </a:rPr>
                <a:t/>
              </a:r>
              <a:br>
                <a:rPr kumimoji="1" lang="fr-FR" sz="1100">
                  <a:solidFill>
                    <a:schemeClr val="tx1"/>
                  </a:solidFill>
                </a:rPr>
              </a:br>
              <a:r>
                <a:rPr kumimoji="1" lang="fr-FR" sz="1400">
                  <a:solidFill>
                    <a:schemeClr val="tx1"/>
                  </a:solidFill>
                </a:rPr>
                <a:t>Writer</a:t>
              </a:r>
            </a:p>
          </p:txBody>
        </p:sp>
        <p:sp>
          <p:nvSpPr>
            <p:cNvPr id="16403" name="Line 1042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6395" name="AutoShape 1043"/>
          <p:cNvCxnSpPr>
            <a:cxnSpLocks noChangeShapeType="1"/>
            <a:stCxn id="16404" idx="3"/>
            <a:endCxn id="16402" idx="1"/>
          </p:cNvCxnSpPr>
          <p:nvPr/>
        </p:nvCxnSpPr>
        <p:spPr bwMode="auto">
          <a:xfrm>
            <a:off x="2527300" y="4991100"/>
            <a:ext cx="10414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/>
            <a:tailEnd type="arrow" w="med" len="med"/>
          </a:ln>
        </p:spPr>
      </p:cxnSp>
      <p:sp>
        <p:nvSpPr>
          <p:cNvPr id="16396" name="Text Box 1044"/>
          <p:cNvSpPr txBox="1">
            <a:spLocks noChangeArrowheads="1"/>
          </p:cNvSpPr>
          <p:nvPr/>
        </p:nvSpPr>
        <p:spPr bwMode="auto">
          <a:xfrm>
            <a:off x="2743200" y="5105400"/>
            <a:ext cx="609600" cy="24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use</a:t>
            </a:r>
          </a:p>
        </p:txBody>
      </p:sp>
      <p:grpSp>
        <p:nvGrpSpPr>
          <p:cNvPr id="16397" name="Group 1045"/>
          <p:cNvGrpSpPr>
            <a:grpSpLocks/>
          </p:cNvGrpSpPr>
          <p:nvPr/>
        </p:nvGrpSpPr>
        <p:grpSpPr bwMode="auto">
          <a:xfrm>
            <a:off x="5943600" y="4495800"/>
            <a:ext cx="2362200" cy="990600"/>
            <a:chOff x="624" y="960"/>
            <a:chExt cx="480" cy="480"/>
          </a:xfrm>
        </p:grpSpPr>
        <p:sp>
          <p:nvSpPr>
            <p:cNvPr id="16400" name="Rectangle 1046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OrderStateXMLWriterImpl</a:t>
              </a:r>
            </a:p>
          </p:txBody>
        </p:sp>
        <p:sp>
          <p:nvSpPr>
            <p:cNvPr id="16401" name="Line 1047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6398" name="AutoShape 1048"/>
          <p:cNvCxnSpPr>
            <a:cxnSpLocks noChangeShapeType="1"/>
            <a:stCxn id="16400" idx="1"/>
            <a:endCxn id="16402" idx="3"/>
          </p:cNvCxnSpPr>
          <p:nvPr/>
        </p:nvCxnSpPr>
        <p:spPr bwMode="auto">
          <a:xfrm flipH="1">
            <a:off x="4584700" y="4991100"/>
            <a:ext cx="13462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6399" name="Text Box 1049"/>
          <p:cNvSpPr txBox="1">
            <a:spLocks noChangeArrowheads="1"/>
          </p:cNvSpPr>
          <p:nvPr/>
        </p:nvSpPr>
        <p:spPr bwMode="auto">
          <a:xfrm>
            <a:off x="4800600" y="5105400"/>
            <a:ext cx="1066800" cy="24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implements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DIP : exemple code</a:t>
            </a:r>
            <a:endParaRPr lang="fr-FR" sz="150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41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600">
                <a:solidFill>
                  <a:schemeClr val="tx1"/>
                </a:solidFill>
              </a:rPr>
              <a:t>Approche Top-Down ou fonctionnelle</a:t>
            </a:r>
          </a:p>
        </p:txBody>
      </p:sp>
      <p:grpSp>
        <p:nvGrpSpPr>
          <p:cNvPr id="17412" name="Group 4"/>
          <p:cNvGrpSpPr>
            <a:grpSpLocks noChangeAspect="1"/>
          </p:cNvGrpSpPr>
          <p:nvPr/>
        </p:nvGrpSpPr>
        <p:grpSpPr bwMode="auto">
          <a:xfrm>
            <a:off x="381006" y="1828801"/>
            <a:ext cx="550863" cy="595313"/>
            <a:chOff x="624" y="960"/>
            <a:chExt cx="480" cy="480"/>
          </a:xfrm>
        </p:grpSpPr>
        <p:sp>
          <p:nvSpPr>
            <p:cNvPr id="17435" name="Rectangle 5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80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7436" name="Line 6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7413" name="Group 7"/>
          <p:cNvGrpSpPr>
            <a:grpSpLocks noChangeAspect="1"/>
          </p:cNvGrpSpPr>
          <p:nvPr/>
        </p:nvGrpSpPr>
        <p:grpSpPr bwMode="auto">
          <a:xfrm>
            <a:off x="1573221" y="1828801"/>
            <a:ext cx="1093787" cy="595313"/>
            <a:chOff x="624" y="960"/>
            <a:chExt cx="480" cy="480"/>
          </a:xfrm>
        </p:grpSpPr>
        <p:sp>
          <p:nvSpPr>
            <p:cNvPr id="17433" name="Rectangle 8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800">
                  <a:solidFill>
                    <a:schemeClr val="tx1"/>
                  </a:solidFill>
                </a:rPr>
                <a:t>OrderStateXMLWriter</a:t>
              </a:r>
            </a:p>
          </p:txBody>
        </p:sp>
        <p:sp>
          <p:nvSpPr>
            <p:cNvPr id="17434" name="Line 9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7414" name="AutoShape 10"/>
          <p:cNvCxnSpPr>
            <a:cxnSpLocks noChangeAspect="1" noChangeShapeType="1"/>
          </p:cNvCxnSpPr>
          <p:nvPr/>
        </p:nvCxnSpPr>
        <p:spPr bwMode="auto">
          <a:xfrm>
            <a:off x="931871" y="2103438"/>
            <a:ext cx="625475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/>
            <a:tailEnd type="arrow" w="med" len="med"/>
          </a:ln>
        </p:spPr>
      </p:cxnSp>
      <p:sp>
        <p:nvSpPr>
          <p:cNvPr id="17415" name="Text Box 11"/>
          <p:cNvSpPr txBox="1">
            <a:spLocks noChangeAspect="1" noChangeArrowheads="1"/>
          </p:cNvSpPr>
          <p:nvPr/>
        </p:nvSpPr>
        <p:spPr bwMode="auto">
          <a:xfrm>
            <a:off x="1068388" y="2197105"/>
            <a:ext cx="455612" cy="19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800">
                <a:solidFill>
                  <a:schemeClr val="tx1"/>
                </a:solidFill>
              </a:rPr>
              <a:t>use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304800" y="4132264"/>
            <a:ext cx="441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600">
                <a:solidFill>
                  <a:schemeClr val="tx1"/>
                </a:solidFill>
              </a:rPr>
              <a:t>Approche par le Design</a:t>
            </a:r>
          </a:p>
        </p:txBody>
      </p:sp>
      <p:grpSp>
        <p:nvGrpSpPr>
          <p:cNvPr id="17417" name="Group 13"/>
          <p:cNvGrpSpPr>
            <a:grpSpLocks noChangeAspect="1"/>
          </p:cNvGrpSpPr>
          <p:nvPr/>
        </p:nvGrpSpPr>
        <p:grpSpPr bwMode="auto">
          <a:xfrm>
            <a:off x="381000" y="4648200"/>
            <a:ext cx="457200" cy="495300"/>
            <a:chOff x="624" y="960"/>
            <a:chExt cx="480" cy="480"/>
          </a:xfrm>
        </p:grpSpPr>
        <p:sp>
          <p:nvSpPr>
            <p:cNvPr id="17431" name="Rectangle 14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80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7432" name="Line 15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7418" name="Group 16"/>
          <p:cNvGrpSpPr>
            <a:grpSpLocks noChangeAspect="1"/>
          </p:cNvGrpSpPr>
          <p:nvPr/>
        </p:nvGrpSpPr>
        <p:grpSpPr bwMode="auto">
          <a:xfrm>
            <a:off x="1295400" y="4648200"/>
            <a:ext cx="495300" cy="495300"/>
            <a:chOff x="624" y="960"/>
            <a:chExt cx="480" cy="480"/>
          </a:xfrm>
        </p:grpSpPr>
        <p:sp>
          <p:nvSpPr>
            <p:cNvPr id="17429" name="Rectangle 17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600">
                  <a:solidFill>
                    <a:schemeClr val="tx1"/>
                  </a:solidFill>
                </a:rPr>
                <a:t>&lt;&lt;Interface&gt;&gt;</a:t>
              </a:r>
              <a:br>
                <a:rPr kumimoji="1" lang="fr-FR" sz="600">
                  <a:solidFill>
                    <a:schemeClr val="tx1"/>
                  </a:solidFill>
                </a:rPr>
              </a:br>
              <a:r>
                <a:rPr kumimoji="1" lang="fr-FR" sz="600">
                  <a:solidFill>
                    <a:schemeClr val="tx1"/>
                  </a:solidFill>
                </a:rPr>
                <a:t>Writer</a:t>
              </a:r>
            </a:p>
          </p:txBody>
        </p:sp>
        <p:sp>
          <p:nvSpPr>
            <p:cNvPr id="17430" name="Line 18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7419" name="AutoShape 19"/>
          <p:cNvCxnSpPr>
            <a:cxnSpLocks noChangeAspect="1" noChangeShapeType="1"/>
            <a:stCxn id="17431" idx="3"/>
            <a:endCxn id="17429" idx="1"/>
          </p:cNvCxnSpPr>
          <p:nvPr/>
        </p:nvCxnSpPr>
        <p:spPr bwMode="auto">
          <a:xfrm>
            <a:off x="850900" y="4895850"/>
            <a:ext cx="4318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/>
            <a:tailEnd type="arrow" w="med" len="med"/>
          </a:ln>
        </p:spPr>
      </p:cxnSp>
      <p:sp>
        <p:nvSpPr>
          <p:cNvPr id="17420" name="Text Box 20"/>
          <p:cNvSpPr txBox="1">
            <a:spLocks noChangeAspect="1" noChangeArrowheads="1"/>
          </p:cNvSpPr>
          <p:nvPr/>
        </p:nvSpPr>
        <p:spPr bwMode="auto">
          <a:xfrm>
            <a:off x="838200" y="4953004"/>
            <a:ext cx="533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800">
                <a:solidFill>
                  <a:schemeClr val="tx1"/>
                </a:solidFill>
              </a:rPr>
              <a:t>use</a:t>
            </a:r>
          </a:p>
        </p:txBody>
      </p:sp>
      <p:grpSp>
        <p:nvGrpSpPr>
          <p:cNvPr id="17421" name="Group 21"/>
          <p:cNvGrpSpPr>
            <a:grpSpLocks noChangeAspect="1"/>
          </p:cNvGrpSpPr>
          <p:nvPr/>
        </p:nvGrpSpPr>
        <p:grpSpPr bwMode="auto">
          <a:xfrm>
            <a:off x="2438400" y="4648200"/>
            <a:ext cx="1028700" cy="495300"/>
            <a:chOff x="624" y="960"/>
            <a:chExt cx="480" cy="480"/>
          </a:xfrm>
        </p:grpSpPr>
        <p:sp>
          <p:nvSpPr>
            <p:cNvPr id="17427" name="Rectangle 22"/>
            <p:cNvSpPr>
              <a:spLocks noChangeAspect="1"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700">
                  <a:solidFill>
                    <a:schemeClr val="tx1"/>
                  </a:solidFill>
                </a:rPr>
                <a:t>OrderStateWriterImpl</a:t>
              </a:r>
            </a:p>
          </p:txBody>
        </p:sp>
        <p:sp>
          <p:nvSpPr>
            <p:cNvPr id="17428" name="Line 23"/>
            <p:cNvSpPr>
              <a:spLocks noChangeAspect="1"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7422" name="AutoShape 24"/>
          <p:cNvCxnSpPr>
            <a:cxnSpLocks noChangeAspect="1" noChangeShapeType="1"/>
            <a:stCxn id="17427" idx="1"/>
            <a:endCxn id="17429" idx="3"/>
          </p:cNvCxnSpPr>
          <p:nvPr/>
        </p:nvCxnSpPr>
        <p:spPr bwMode="auto">
          <a:xfrm flipH="1">
            <a:off x="1803400" y="4895850"/>
            <a:ext cx="6223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7423" name="Text Box 25"/>
          <p:cNvSpPr txBox="1">
            <a:spLocks noChangeAspect="1" noChangeArrowheads="1"/>
          </p:cNvSpPr>
          <p:nvPr/>
        </p:nvSpPr>
        <p:spPr bwMode="auto">
          <a:xfrm>
            <a:off x="1828800" y="4953000"/>
            <a:ext cx="762000" cy="1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700">
                <a:solidFill>
                  <a:schemeClr val="tx1"/>
                </a:solidFill>
              </a:rPr>
              <a:t>implements</a:t>
            </a:r>
          </a:p>
        </p:txBody>
      </p:sp>
      <p:sp>
        <p:nvSpPr>
          <p:cNvPr id="17424" name="Rectangle 26"/>
          <p:cNvSpPr>
            <a:spLocks noChangeArrowheads="1"/>
          </p:cNvSpPr>
          <p:nvPr/>
        </p:nvSpPr>
        <p:spPr bwMode="auto">
          <a:xfrm>
            <a:off x="3124200" y="1676406"/>
            <a:ext cx="5849678" cy="2092881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Order myOrder = </a:t>
            </a:r>
            <a:r>
              <a:rPr lang="fr-FR" sz="130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Order(</a:t>
            </a:r>
            <a:r>
              <a:rPr lang="fr-FR" sz="1300">
                <a:solidFill>
                  <a:srgbClr val="2A00FF"/>
                </a:solidFill>
                <a:latin typeface="Courier New" pitchFamily="49" charset="0"/>
              </a:rPr>
              <a:t>"123"</a:t>
            </a: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myOrder.write();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fr-FR" sz="130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fr-FR" sz="130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Order {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fr-FR" sz="130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130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write() {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     OrderStateXMLWriter wO = </a:t>
            </a:r>
            <a:r>
              <a:rPr lang="fr-FR" sz="130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OrderStateXMLWriter();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     wO.write(</a:t>
            </a:r>
            <a:r>
              <a:rPr lang="fr-FR" sz="1300">
                <a:solidFill>
                  <a:srgbClr val="7F0055"/>
                </a:solidFill>
                <a:latin typeface="Courier New" pitchFamily="49" charset="0"/>
              </a:rPr>
              <a:t>this</a:t>
            </a: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.getState());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  }...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fr-FR" sz="13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3657601" y="4648204"/>
            <a:ext cx="3961341" cy="692497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Order myOrder = </a:t>
            </a:r>
            <a:r>
              <a:rPr lang="fr-FR" sz="130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 Order(</a:t>
            </a:r>
            <a:r>
              <a:rPr lang="fr-FR" sz="1300">
                <a:solidFill>
                  <a:srgbClr val="2A00FF"/>
                </a:solidFill>
                <a:latin typeface="Courier New" pitchFamily="49" charset="0"/>
              </a:rPr>
              <a:t>"123"</a:t>
            </a: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Writer wO = WriterFactory.getWriter();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300">
                <a:solidFill>
                  <a:srgbClr val="000000"/>
                </a:solidFill>
                <a:latin typeface="Courier New" pitchFamily="49" charset="0"/>
              </a:rPr>
              <a:t>wO.write(myOrder);</a:t>
            </a:r>
          </a:p>
        </p:txBody>
      </p:sp>
      <p:sp>
        <p:nvSpPr>
          <p:cNvPr id="17426" name="Text Box 28"/>
          <p:cNvSpPr txBox="1">
            <a:spLocks noChangeArrowheads="1"/>
          </p:cNvSpPr>
          <p:nvPr/>
        </p:nvSpPr>
        <p:spPr bwMode="auto">
          <a:xfrm>
            <a:off x="381000" y="6019800"/>
            <a:ext cx="69342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600">
                <a:solidFill>
                  <a:schemeClr val="tx1"/>
                </a:solidFill>
              </a:rPr>
              <a:t>Introduction du Pattern </a:t>
            </a:r>
            <a:r>
              <a:rPr kumimoji="1" lang="fr-FR" sz="1600" u="sng">
                <a:solidFill>
                  <a:schemeClr val="tx1"/>
                </a:solidFill>
              </a:rPr>
              <a:t>Factory</a:t>
            </a:r>
            <a:r>
              <a:rPr kumimoji="1" lang="fr-FR" sz="1600">
                <a:solidFill>
                  <a:schemeClr val="tx1"/>
                </a:solidFill>
              </a:rPr>
              <a:t> pour gérer les dépendances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L’inversion de contrôle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r>
              <a:rPr lang="fr-FR" smtClean="0"/>
              <a:t>IoC ou Inversion Of Control</a:t>
            </a:r>
          </a:p>
          <a:p>
            <a:pPr lvl="1"/>
            <a:r>
              <a:rPr lang="fr-FR" smtClean="0"/>
              <a:t>Couplage par interfaces</a:t>
            </a:r>
          </a:p>
          <a:p>
            <a:pPr lvl="1"/>
            <a:endParaRPr lang="fr-FR" smtClean="0"/>
          </a:p>
          <a:p>
            <a:r>
              <a:rPr lang="fr-FR" smtClean="0"/>
              <a:t> IoC or the Hollywood Principle – Don’t call us, we’ll call you!</a:t>
            </a:r>
          </a:p>
          <a:p>
            <a:endParaRPr lang="fr-FR" smtClean="0"/>
          </a:p>
          <a:p>
            <a:r>
              <a:rPr lang="fr-FR" smtClean="0"/>
              <a:t>Principe de base d’un design de framework</a:t>
            </a:r>
          </a:p>
          <a:p>
            <a:pPr lvl="1"/>
            <a:r>
              <a:rPr lang="fr-FR" smtClean="0"/>
              <a:t>Template method Pattern</a:t>
            </a:r>
          </a:p>
          <a:p>
            <a:pPr lvl="1"/>
            <a:r>
              <a:rPr lang="fr-FR" smtClean="0"/>
              <a:t>Command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L’injection des dépendances</a:t>
            </a:r>
          </a:p>
        </p:txBody>
      </p:sp>
      <p:sp>
        <p:nvSpPr>
          <p:cNvPr id="19459" name="Rectangle 1029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mtClean="0"/>
              <a:t>L’inversion de Contrôle IoC est un terme trop générique</a:t>
            </a:r>
          </a:p>
          <a:p>
            <a:pPr>
              <a:lnSpc>
                <a:spcPct val="90000"/>
              </a:lnSpc>
            </a:pPr>
            <a:endParaRPr lang="fr-FR" smtClean="0"/>
          </a:p>
          <a:p>
            <a:pPr>
              <a:lnSpc>
                <a:spcPct val="90000"/>
              </a:lnSpc>
            </a:pPr>
            <a:r>
              <a:rPr lang="fr-FR" smtClean="0"/>
              <a:t>Un terme plus approprié a été introduit par Martin Fowler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L’injection des dépendances</a:t>
            </a:r>
          </a:p>
          <a:p>
            <a:pPr lvl="1">
              <a:lnSpc>
                <a:spcPct val="90000"/>
              </a:lnSpc>
            </a:pPr>
            <a:r>
              <a:rPr lang="fr-FR" smtClean="0">
                <a:hlinkClick r:id="rId3"/>
              </a:rPr>
              <a:t>http://martinfowler.com/articles/injection.html</a:t>
            </a:r>
            <a:endParaRPr lang="fr-FR" smtClean="0"/>
          </a:p>
          <a:p>
            <a:pPr lvl="1">
              <a:lnSpc>
                <a:spcPct val="90000"/>
              </a:lnSpc>
            </a:pPr>
            <a:endParaRPr lang="fr-FR" smtClean="0"/>
          </a:p>
          <a:p>
            <a:pPr>
              <a:lnSpc>
                <a:spcPct val="90000"/>
              </a:lnSpc>
            </a:pPr>
            <a:r>
              <a:rPr lang="fr-FR" smtClean="0"/>
              <a:t>Un objet apparaît et a pour responsabilité de créer des instances et de fournir les dépendances à d’autres objets.</a:t>
            </a:r>
          </a:p>
          <a:p>
            <a:pPr>
              <a:lnSpc>
                <a:spcPct val="90000"/>
              </a:lnSpc>
            </a:pPr>
            <a:endParaRPr lang="fr-FR" smtClean="0"/>
          </a:p>
          <a:p>
            <a:pPr>
              <a:lnSpc>
                <a:spcPct val="90000"/>
              </a:lnSpc>
            </a:pPr>
            <a:r>
              <a:rPr lang="fr-FR" smtClean="0"/>
              <a:t>Les différentes formes: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Injection par constructeur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Injection par mutateur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Injection par interface</a:t>
            </a:r>
          </a:p>
          <a:p>
            <a:pPr>
              <a:lnSpc>
                <a:spcPct val="90000"/>
              </a:lnSpc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architectures SOA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r>
              <a:rPr lang="fr-FR" smtClean="0"/>
              <a:t>Une architecture orientée services est un modèle applicatif basé sur une agrégation de services autonomes interconnectés via un couplage lâche.</a:t>
            </a:r>
          </a:p>
          <a:p>
            <a:endParaRPr lang="fr-FR" smtClean="0"/>
          </a:p>
          <a:p>
            <a:r>
              <a:rPr lang="fr-FR" smtClean="0"/>
              <a:t>Les services modélisent le SI à l’image de l’entreprise</a:t>
            </a:r>
          </a:p>
          <a:p>
            <a:endParaRPr lang="fr-FR" smtClean="0"/>
          </a:p>
          <a:p>
            <a:r>
              <a:rPr lang="fr-FR" smtClean="0"/>
              <a:t>L’injection des dépendances est une des réponses techniques à la mise en place d’une architecture SOA.</a:t>
            </a:r>
          </a:p>
          <a:p>
            <a:pPr lvl="1"/>
            <a:endParaRPr lang="fr-FR" smtClean="0"/>
          </a:p>
          <a:p>
            <a:r>
              <a:rPr lang="fr-FR" smtClean="0"/>
              <a:t>Cette approche est d’ailleurs de plus en plus outillée.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SOA : </a:t>
            </a:r>
            <a:r>
              <a:rPr lang="fr-FR" sz="1800" b="0" smtClean="0"/>
              <a:t>WS &amp;</a:t>
            </a:r>
            <a:r>
              <a:rPr lang="fr-FR" smtClean="0"/>
              <a:t> </a:t>
            </a:r>
            <a:r>
              <a:rPr lang="fr-FR" sz="1800" b="0" smtClean="0"/>
              <a:t>réutilisabilité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676400" y="1196975"/>
            <a:ext cx="1295400" cy="3962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00400" y="1196975"/>
            <a:ext cx="1295400" cy="3962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724400" y="1196975"/>
            <a:ext cx="1295400" cy="3962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FR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85800" y="2035175"/>
            <a:ext cx="2133600" cy="685800"/>
          </a:xfrm>
          <a:prstGeom prst="leftArrow">
            <a:avLst>
              <a:gd name="adj1" fmla="val 50000"/>
              <a:gd name="adj2" fmla="val 77778"/>
            </a:avLst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 rot="2242414">
            <a:off x="3252788" y="2636838"/>
            <a:ext cx="1219200" cy="3048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 rot="1417646">
            <a:off x="4572000" y="3178175"/>
            <a:ext cx="1219200" cy="3048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 rot="-2529650">
            <a:off x="4648200" y="2568575"/>
            <a:ext cx="1219200" cy="3048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685800" y="3178175"/>
            <a:ext cx="2743200" cy="685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 rot="-968402">
            <a:off x="3357563" y="3176592"/>
            <a:ext cx="1219200" cy="346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 flipH="1">
            <a:off x="5867400" y="2035175"/>
            <a:ext cx="1828800" cy="6858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 flipH="1">
            <a:off x="5867400" y="3254375"/>
            <a:ext cx="1828800" cy="6858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5334000" y="2035175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800" b="0">
                <a:solidFill>
                  <a:schemeClr val="tx1"/>
                </a:solidFill>
              </a:rPr>
              <a:t>pricing</a:t>
            </a:r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5334000" y="3254375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Status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commande</a:t>
            </a:r>
          </a:p>
        </p:txBody>
      </p: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4038600" y="2797175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800" b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 rot="1417646">
            <a:off x="3505200" y="4244975"/>
            <a:ext cx="1219200" cy="3048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 rot="-2529650">
            <a:off x="2433638" y="4244975"/>
            <a:ext cx="990600" cy="2286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23" name="AutoShape 19"/>
          <p:cNvSpPr>
            <a:spLocks noChangeArrowheads="1"/>
          </p:cNvSpPr>
          <p:nvPr/>
        </p:nvSpPr>
        <p:spPr bwMode="auto">
          <a:xfrm>
            <a:off x="685800" y="4244975"/>
            <a:ext cx="1828800" cy="6858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24" name="AutoShape 20"/>
          <p:cNvSpPr>
            <a:spLocks noChangeArrowheads="1"/>
          </p:cNvSpPr>
          <p:nvPr/>
        </p:nvSpPr>
        <p:spPr bwMode="auto">
          <a:xfrm flipH="1">
            <a:off x="5105400" y="4168775"/>
            <a:ext cx="2667000" cy="685800"/>
          </a:xfrm>
          <a:prstGeom prst="leftArrow">
            <a:avLst>
              <a:gd name="adj1" fmla="val 50000"/>
              <a:gd name="adj2" fmla="val 97222"/>
            </a:avLst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2819400" y="3863975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600" b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21526" name="AutoShape 22"/>
          <p:cNvSpPr>
            <a:spLocks noChangeArrowheads="1"/>
          </p:cNvSpPr>
          <p:nvPr/>
        </p:nvSpPr>
        <p:spPr bwMode="auto">
          <a:xfrm>
            <a:off x="4267200" y="4244975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800" b="0">
                <a:solidFill>
                  <a:schemeClr val="tx1"/>
                </a:solidFill>
              </a:rPr>
              <a:t>besoins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835170" y="1273175"/>
            <a:ext cx="118974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Commercial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&amp; marketing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3267440" y="1273180"/>
            <a:ext cx="104067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1992346" y="1273180"/>
            <a:ext cx="782587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Achats </a:t>
            </a:r>
          </a:p>
        </p:txBody>
      </p:sp>
      <p:sp>
        <p:nvSpPr>
          <p:cNvPr id="21530" name="AutoShape 26"/>
          <p:cNvSpPr>
            <a:spLocks noChangeArrowheads="1"/>
          </p:cNvSpPr>
          <p:nvPr/>
        </p:nvSpPr>
        <p:spPr bwMode="auto">
          <a:xfrm flipH="1">
            <a:off x="2286000" y="5768975"/>
            <a:ext cx="685800" cy="381000"/>
          </a:xfrm>
          <a:prstGeom prst="leftArrow">
            <a:avLst>
              <a:gd name="adj1" fmla="val 50000"/>
              <a:gd name="adj2" fmla="val 45000"/>
            </a:avLst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2971805" y="5768975"/>
            <a:ext cx="96212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Business 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1532" name="AutoShape 28"/>
          <p:cNvSpPr>
            <a:spLocks noChangeArrowheads="1"/>
          </p:cNvSpPr>
          <p:nvPr/>
        </p:nvSpPr>
        <p:spPr bwMode="auto">
          <a:xfrm>
            <a:off x="5105400" y="5768975"/>
            <a:ext cx="533400" cy="3048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FR" sz="1400" b="0">
              <a:solidFill>
                <a:schemeClr val="tx1"/>
              </a:solidFill>
            </a:endParaRP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715007" y="5692775"/>
            <a:ext cx="96212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Business 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7761295" y="2111375"/>
            <a:ext cx="101021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Demande 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de prix 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7772401" y="3346455"/>
            <a:ext cx="1300356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Service client 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7772407" y="4397375"/>
            <a:ext cx="96051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Livraison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flux tendu</a:t>
            </a:r>
          </a:p>
        </p:txBody>
      </p:sp>
      <p:sp>
        <p:nvSpPr>
          <p:cNvPr id="21537" name="AutoShape 33"/>
          <p:cNvSpPr>
            <a:spLocks noChangeArrowheads="1"/>
          </p:cNvSpPr>
          <p:nvPr/>
        </p:nvSpPr>
        <p:spPr bwMode="auto">
          <a:xfrm>
            <a:off x="2590800" y="2035175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600" b="0">
                <a:solidFill>
                  <a:schemeClr val="tx1"/>
                </a:solidFill>
              </a:rPr>
              <a:t>produit</a:t>
            </a:r>
          </a:p>
        </p:txBody>
      </p:sp>
      <p:sp>
        <p:nvSpPr>
          <p:cNvPr id="21538" name="AutoShape 34"/>
          <p:cNvSpPr>
            <a:spLocks noChangeArrowheads="1"/>
          </p:cNvSpPr>
          <p:nvPr/>
        </p:nvSpPr>
        <p:spPr bwMode="auto">
          <a:xfrm>
            <a:off x="1905000" y="4321175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200" b="0">
                <a:solidFill>
                  <a:schemeClr val="tx1"/>
                </a:solidFill>
              </a:rPr>
              <a:t>Fournitures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sz="1400" b="0">
                <a:solidFill>
                  <a:schemeClr val="tx1"/>
                </a:solidFill>
              </a:rPr>
              <a:t>(produit)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Tour de table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17521" y="1547818"/>
            <a:ext cx="8402637" cy="2586037"/>
          </a:xfrm>
        </p:spPr>
        <p:txBody>
          <a:bodyPr/>
          <a:lstStyle/>
          <a:p>
            <a:pPr eaLnBrk="1" hangingPunct="1"/>
            <a:r>
              <a:rPr lang="fr-FR" smtClean="0"/>
              <a:t>Qui êtes-vous ?</a:t>
            </a:r>
          </a:p>
          <a:p>
            <a:pPr eaLnBrk="1" hangingPunct="1"/>
            <a:r>
              <a:rPr lang="fr-FR" smtClean="0"/>
              <a:t>Pourquoi avoir choisi cette formation ?</a:t>
            </a:r>
          </a:p>
          <a:p>
            <a:pPr eaLnBrk="1" hangingPunct="1"/>
            <a:r>
              <a:rPr lang="fr-FR" smtClean="0"/>
              <a:t>Quels conseils, quelles informations et compétences souhaitez-vous obtenir grâce à cette formation ?</a:t>
            </a:r>
          </a:p>
          <a:p>
            <a:pPr eaLnBrk="1" hangingPunct="1"/>
            <a:r>
              <a:rPr lang="fr-FR" smtClean="0"/>
              <a:t>Les objectifs cités correspondent-ils à vos attentes ?</a:t>
            </a:r>
          </a:p>
          <a:p>
            <a:pPr eaLnBrk="1" hangingPunct="1"/>
            <a:r>
              <a:rPr lang="fr-FR" smtClean="0"/>
              <a:t>Quelles sont les compétences qui vous semblent nécessaires pour suivre ce cours ?</a:t>
            </a:r>
          </a:p>
          <a:p>
            <a:pPr eaLnBrk="1" hangingPunct="1"/>
            <a:r>
              <a:rPr lang="fr-FR" smtClean="0">
                <a:cs typeface="Arial" charset="0"/>
              </a:rPr>
              <a:t>Ê</a:t>
            </a:r>
            <a:r>
              <a:rPr lang="fr-FR" smtClean="0"/>
              <a:t>tes vous venu(e) avec des questions ?</a:t>
            </a:r>
            <a:endParaRPr lang="fr-CH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SOA , concepts de base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05251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mtClean="0"/>
              <a:t>Le S.I. s’appuie sur un ensemble de services métier</a:t>
            </a:r>
          </a:p>
          <a:p>
            <a:pPr>
              <a:lnSpc>
                <a:spcPct val="90000"/>
              </a:lnSpc>
            </a:pPr>
            <a:endParaRPr lang="fr-FR" smtClean="0"/>
          </a:p>
          <a:p>
            <a:pPr>
              <a:lnSpc>
                <a:spcPct val="90000"/>
              </a:lnSpc>
            </a:pPr>
            <a:r>
              <a:rPr lang="fr-FR" smtClean="0"/>
              <a:t>Ces services métier sont ouverts à d’autres S.I.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Objectif supplémentaire : interopérabilité</a:t>
            </a:r>
          </a:p>
          <a:p>
            <a:pPr>
              <a:lnSpc>
                <a:spcPct val="90000"/>
              </a:lnSpc>
            </a:pPr>
            <a:endParaRPr lang="fr-FR" smtClean="0"/>
          </a:p>
          <a:p>
            <a:pPr>
              <a:lnSpc>
                <a:spcPct val="90000"/>
              </a:lnSpc>
            </a:pPr>
            <a:r>
              <a:rPr lang="fr-FR" smtClean="0"/>
              <a:t>Techniquement, ces services peuvent être des Web Services et des services REST</a:t>
            </a:r>
          </a:p>
          <a:p>
            <a:pPr>
              <a:lnSpc>
                <a:spcPct val="90000"/>
              </a:lnSpc>
            </a:pPr>
            <a:endParaRPr lang="fr-FR" smtClean="0"/>
          </a:p>
          <a:p>
            <a:pPr>
              <a:lnSpc>
                <a:spcPct val="90000"/>
              </a:lnSpc>
            </a:pPr>
            <a:r>
              <a:rPr lang="fr-FR" smtClean="0"/>
              <a:t>Service Web ou REST = échanger grâce au Web des flux d’informations XML ou JSON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Facilite le déploiement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Facilite la maintenance</a:t>
            </a:r>
          </a:p>
          <a:p>
            <a:pPr lvl="1">
              <a:lnSpc>
                <a:spcPct val="90000"/>
              </a:lnSpc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composantes de base d’une SOA</a:t>
            </a:r>
          </a:p>
        </p:txBody>
      </p:sp>
      <p:sp>
        <p:nvSpPr>
          <p:cNvPr id="23555" name="Rectangle 2053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r>
              <a:rPr lang="fr-FR" smtClean="0"/>
              <a:t>Une architecture en couches logicielles.</a:t>
            </a:r>
          </a:p>
          <a:p>
            <a:endParaRPr lang="fr-FR" smtClean="0"/>
          </a:p>
          <a:p>
            <a:r>
              <a:rPr lang="fr-FR" smtClean="0"/>
              <a:t>Des services de communication entre ces couches.</a:t>
            </a:r>
          </a:p>
          <a:p>
            <a:endParaRPr lang="fr-FR" smtClean="0"/>
          </a:p>
          <a:p>
            <a:r>
              <a:rPr lang="fr-FR" smtClean="0"/>
              <a:t>Un framework SOA.</a:t>
            </a:r>
          </a:p>
          <a:p>
            <a:endParaRPr lang="fr-FR" smtClean="0"/>
          </a:p>
          <a:p>
            <a:r>
              <a:rPr lang="fr-FR" smtClean="0"/>
              <a:t>Pattern Facade (déploiement et distribution de ces services)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en couches </a:t>
            </a:r>
            <a:r>
              <a:rPr lang="fr-FR" sz="1800" smtClean="0"/>
              <a:t>(1/3)</a:t>
            </a:r>
          </a:p>
        </p:txBody>
      </p:sp>
      <p:sp>
        <p:nvSpPr>
          <p:cNvPr id="24579" name="AutoShape 1039"/>
          <p:cNvSpPr>
            <a:spLocks noChangeArrowheads="1"/>
          </p:cNvSpPr>
          <p:nvPr/>
        </p:nvSpPr>
        <p:spPr bwMode="auto">
          <a:xfrm>
            <a:off x="7772405" y="3454405"/>
            <a:ext cx="492125" cy="576263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C0C0C0"/>
          </a:solidFill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80" name="AutoShape 1044"/>
          <p:cNvSpPr>
            <a:spLocks noChangeArrowheads="1"/>
          </p:cNvSpPr>
          <p:nvPr/>
        </p:nvSpPr>
        <p:spPr bwMode="auto">
          <a:xfrm>
            <a:off x="990600" y="3562350"/>
            <a:ext cx="769938" cy="342900"/>
          </a:xfrm>
          <a:prstGeom prst="leftRightArrow">
            <a:avLst>
              <a:gd name="adj1" fmla="val 50000"/>
              <a:gd name="adj2" fmla="val 44907"/>
            </a:avLst>
          </a:prstGeom>
          <a:solidFill>
            <a:srgbClr val="C0C0C0"/>
          </a:solidFill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24581" name="Picture 1045" descr="posteD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6159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46" descr="posteD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3533777"/>
            <a:ext cx="6159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1047"/>
          <p:cNvSpPr txBox="1">
            <a:spLocks noChangeArrowheads="1"/>
          </p:cNvSpPr>
          <p:nvPr/>
        </p:nvSpPr>
        <p:spPr bwMode="auto">
          <a:xfrm>
            <a:off x="1066800" y="3081341"/>
            <a:ext cx="825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200">
                <a:solidFill>
                  <a:schemeClr val="tx1"/>
                </a:solidFill>
              </a:rPr>
              <a:t>HTTP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20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4584" name="AutoShape 1048"/>
          <p:cNvSpPr>
            <a:spLocks noChangeArrowheads="1"/>
          </p:cNvSpPr>
          <p:nvPr/>
        </p:nvSpPr>
        <p:spPr bwMode="auto">
          <a:xfrm>
            <a:off x="8305800" y="3429000"/>
            <a:ext cx="685800" cy="6096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500">
                <a:solidFill>
                  <a:schemeClr val="tx1"/>
                </a:solidFill>
              </a:rPr>
              <a:t>BDD </a:t>
            </a:r>
          </a:p>
        </p:txBody>
      </p:sp>
      <p:grpSp>
        <p:nvGrpSpPr>
          <p:cNvPr id="24585" name="Group 1051"/>
          <p:cNvGrpSpPr>
            <a:grpSpLocks/>
          </p:cNvGrpSpPr>
          <p:nvPr/>
        </p:nvGrpSpPr>
        <p:grpSpPr bwMode="auto">
          <a:xfrm>
            <a:off x="1849443" y="2393955"/>
            <a:ext cx="5748337" cy="3167063"/>
            <a:chOff x="1242" y="1508"/>
            <a:chExt cx="3621" cy="1995"/>
          </a:xfrm>
        </p:grpSpPr>
        <p:sp>
          <p:nvSpPr>
            <p:cNvPr id="24596" name="Rectangle 1052"/>
            <p:cNvSpPr>
              <a:spLocks noChangeArrowheads="1"/>
            </p:cNvSpPr>
            <p:nvPr/>
          </p:nvSpPr>
          <p:spPr bwMode="auto">
            <a:xfrm>
              <a:off x="1242" y="1511"/>
              <a:ext cx="1007" cy="15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597" name="Rectangle 1053"/>
            <p:cNvSpPr>
              <a:spLocks noChangeArrowheads="1"/>
            </p:cNvSpPr>
            <p:nvPr/>
          </p:nvSpPr>
          <p:spPr bwMode="auto">
            <a:xfrm>
              <a:off x="2316" y="1511"/>
              <a:ext cx="1007" cy="15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598" name="Rectangle 1054"/>
            <p:cNvSpPr>
              <a:spLocks noChangeArrowheads="1"/>
            </p:cNvSpPr>
            <p:nvPr/>
          </p:nvSpPr>
          <p:spPr bwMode="auto">
            <a:xfrm>
              <a:off x="3390" y="1511"/>
              <a:ext cx="1008" cy="15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599" name="Rectangle 1055"/>
            <p:cNvSpPr>
              <a:spLocks noChangeArrowheads="1"/>
            </p:cNvSpPr>
            <p:nvPr/>
          </p:nvSpPr>
          <p:spPr bwMode="auto">
            <a:xfrm rot="5400000">
              <a:off x="3666" y="2305"/>
              <a:ext cx="1994" cy="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600" name="Rectangle 1056"/>
            <p:cNvSpPr>
              <a:spLocks noChangeArrowheads="1"/>
            </p:cNvSpPr>
            <p:nvPr/>
          </p:nvSpPr>
          <p:spPr bwMode="auto">
            <a:xfrm>
              <a:off x="1250" y="3103"/>
              <a:ext cx="3611" cy="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601" name="Rectangle 1057"/>
            <p:cNvSpPr>
              <a:spLocks noChangeArrowheads="1"/>
            </p:cNvSpPr>
            <p:nvPr/>
          </p:nvSpPr>
          <p:spPr bwMode="auto">
            <a:xfrm>
              <a:off x="4472" y="2986"/>
              <a:ext cx="382" cy="38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4586" name="Rectangle 1059"/>
          <p:cNvSpPr>
            <a:spLocks noChangeArrowheads="1"/>
          </p:cNvSpPr>
          <p:nvPr/>
        </p:nvSpPr>
        <p:spPr bwMode="auto">
          <a:xfrm>
            <a:off x="1795467" y="2073275"/>
            <a:ext cx="5900737" cy="3571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587" name="Text Box 1060"/>
          <p:cNvSpPr txBox="1">
            <a:spLocks noChangeArrowheads="1"/>
          </p:cNvSpPr>
          <p:nvPr/>
        </p:nvSpPr>
        <p:spPr bwMode="auto">
          <a:xfrm>
            <a:off x="1808169" y="2055813"/>
            <a:ext cx="16478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500" i="1">
                <a:solidFill>
                  <a:schemeClr val="tx1"/>
                </a:solidFill>
                <a:latin typeface="Times New Roman" pitchFamily="18" charset="0"/>
              </a:rPr>
              <a:t>Interaction</a:t>
            </a: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 Layer</a:t>
            </a:r>
          </a:p>
        </p:txBody>
      </p:sp>
      <p:sp>
        <p:nvSpPr>
          <p:cNvPr id="24588" name="Text Box 1061"/>
          <p:cNvSpPr txBox="1">
            <a:spLocks noChangeArrowheads="1"/>
          </p:cNvSpPr>
          <p:nvPr/>
        </p:nvSpPr>
        <p:spPr bwMode="auto">
          <a:xfrm>
            <a:off x="5240338" y="2078043"/>
            <a:ext cx="12446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Data Layer</a:t>
            </a:r>
          </a:p>
        </p:txBody>
      </p:sp>
      <p:sp>
        <p:nvSpPr>
          <p:cNvPr id="24589" name="Text Box 1062"/>
          <p:cNvSpPr txBox="1">
            <a:spLocks noChangeArrowheads="1"/>
          </p:cNvSpPr>
          <p:nvPr/>
        </p:nvSpPr>
        <p:spPr bwMode="auto">
          <a:xfrm>
            <a:off x="3544896" y="2055818"/>
            <a:ext cx="14382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Business Layer</a:t>
            </a:r>
          </a:p>
        </p:txBody>
      </p:sp>
      <p:sp>
        <p:nvSpPr>
          <p:cNvPr id="24590" name="AutoShape 1063"/>
          <p:cNvSpPr>
            <a:spLocks noChangeArrowheads="1"/>
          </p:cNvSpPr>
          <p:nvPr/>
        </p:nvSpPr>
        <p:spPr bwMode="auto">
          <a:xfrm>
            <a:off x="2474913" y="4721225"/>
            <a:ext cx="392112" cy="219076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591" name="AutoShape 1064"/>
          <p:cNvSpPr>
            <a:spLocks noChangeArrowheads="1"/>
          </p:cNvSpPr>
          <p:nvPr/>
        </p:nvSpPr>
        <p:spPr bwMode="auto">
          <a:xfrm>
            <a:off x="5886452" y="4711703"/>
            <a:ext cx="392113" cy="219076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592" name="AutoShape 1065"/>
          <p:cNvSpPr>
            <a:spLocks noChangeArrowheads="1"/>
          </p:cNvSpPr>
          <p:nvPr/>
        </p:nvSpPr>
        <p:spPr bwMode="auto">
          <a:xfrm>
            <a:off x="4192588" y="4721225"/>
            <a:ext cx="392112" cy="219076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593" name="Text Box 1066"/>
          <p:cNvSpPr txBox="1">
            <a:spLocks noChangeArrowheads="1"/>
          </p:cNvSpPr>
          <p:nvPr/>
        </p:nvSpPr>
        <p:spPr bwMode="auto">
          <a:xfrm>
            <a:off x="5942013" y="5235575"/>
            <a:ext cx="1719262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Commons Layer</a:t>
            </a:r>
          </a:p>
        </p:txBody>
      </p:sp>
      <p:sp>
        <p:nvSpPr>
          <p:cNvPr id="24594" name="Text Box 1075"/>
          <p:cNvSpPr txBox="1">
            <a:spLocks noChangeArrowheads="1"/>
          </p:cNvSpPr>
          <p:nvPr/>
        </p:nvSpPr>
        <p:spPr bwMode="auto">
          <a:xfrm>
            <a:off x="1724025" y="1744667"/>
            <a:ext cx="15684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600" b="0" i="1">
                <a:solidFill>
                  <a:schemeClr val="tx1"/>
                </a:solidFill>
                <a:latin typeface="Times New Roman" pitchFamily="18" charset="0"/>
              </a:rPr>
              <a:t>Application</a:t>
            </a:r>
          </a:p>
        </p:txBody>
      </p:sp>
      <p:sp>
        <p:nvSpPr>
          <p:cNvPr id="24595" name="AutoShape 1076"/>
          <p:cNvSpPr>
            <a:spLocks noChangeArrowheads="1"/>
          </p:cNvSpPr>
          <p:nvPr/>
        </p:nvSpPr>
        <p:spPr bwMode="auto">
          <a:xfrm rot="5400000">
            <a:off x="6706395" y="3580611"/>
            <a:ext cx="392112" cy="2190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en couches </a:t>
            </a:r>
            <a:r>
              <a:rPr lang="fr-FR" sz="1800" smtClean="0"/>
              <a:t>(2/3)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r>
              <a:rPr lang="fr-FR" smtClean="0"/>
              <a:t>Business Layer : </a:t>
            </a:r>
            <a:r>
              <a:rPr lang="fr-FR" b="0" smtClean="0"/>
              <a:t>Business Services</a:t>
            </a:r>
          </a:p>
          <a:p>
            <a:pPr lvl="1"/>
            <a:r>
              <a:rPr lang="fr-FR" smtClean="0"/>
              <a:t>Donne accès aux processus et aux objets métier</a:t>
            </a:r>
          </a:p>
          <a:p>
            <a:pPr lvl="1"/>
            <a:r>
              <a:rPr lang="fr-FR" smtClean="0"/>
              <a:t>Exemple : CustomerBusinessService</a:t>
            </a:r>
          </a:p>
          <a:p>
            <a:endParaRPr lang="fr-FR" smtClean="0"/>
          </a:p>
          <a:p>
            <a:r>
              <a:rPr lang="fr-FR" smtClean="0"/>
              <a:t>Data Layer : </a:t>
            </a:r>
            <a:r>
              <a:rPr lang="fr-FR" b="0" smtClean="0"/>
              <a:t>Data Services</a:t>
            </a:r>
          </a:p>
          <a:p>
            <a:pPr lvl="1"/>
            <a:r>
              <a:rPr lang="fr-FR" smtClean="0"/>
              <a:t>Liaison des objets métier aux sources de données</a:t>
            </a:r>
          </a:p>
          <a:p>
            <a:pPr lvl="1"/>
            <a:r>
              <a:rPr lang="fr-FR" smtClean="0"/>
              <a:t>Exemple : CustomerDataService</a:t>
            </a:r>
          </a:p>
          <a:p>
            <a:endParaRPr lang="fr-FR" smtClean="0"/>
          </a:p>
          <a:p>
            <a:r>
              <a:rPr lang="fr-FR" smtClean="0"/>
              <a:t>Commons Layer : </a:t>
            </a:r>
            <a:r>
              <a:rPr lang="fr-FR" b="0" smtClean="0"/>
              <a:t>Technical Services</a:t>
            </a:r>
          </a:p>
          <a:p>
            <a:pPr lvl="1"/>
            <a:r>
              <a:rPr lang="fr-FR" smtClean="0"/>
              <a:t>Exemple : LogService, AuthentificationService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1849443" y="2393955"/>
            <a:ext cx="5748337" cy="3167063"/>
            <a:chOff x="1242" y="1508"/>
            <a:chExt cx="3621" cy="1995"/>
          </a:xfrm>
        </p:grpSpPr>
        <p:sp>
          <p:nvSpPr>
            <p:cNvPr id="26652" name="Rectangle 3"/>
            <p:cNvSpPr>
              <a:spLocks noChangeArrowheads="1"/>
            </p:cNvSpPr>
            <p:nvPr/>
          </p:nvSpPr>
          <p:spPr bwMode="auto">
            <a:xfrm>
              <a:off x="1242" y="1511"/>
              <a:ext cx="1007" cy="15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53" name="Rectangle 4"/>
            <p:cNvSpPr>
              <a:spLocks noChangeArrowheads="1"/>
            </p:cNvSpPr>
            <p:nvPr/>
          </p:nvSpPr>
          <p:spPr bwMode="auto">
            <a:xfrm>
              <a:off x="2316" y="1511"/>
              <a:ext cx="1007" cy="15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54" name="Rectangle 5"/>
            <p:cNvSpPr>
              <a:spLocks noChangeArrowheads="1"/>
            </p:cNvSpPr>
            <p:nvPr/>
          </p:nvSpPr>
          <p:spPr bwMode="auto">
            <a:xfrm>
              <a:off x="3390" y="1511"/>
              <a:ext cx="1008" cy="15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55" name="Rectangle 6"/>
            <p:cNvSpPr>
              <a:spLocks noChangeArrowheads="1"/>
            </p:cNvSpPr>
            <p:nvPr/>
          </p:nvSpPr>
          <p:spPr bwMode="auto">
            <a:xfrm rot="5400000">
              <a:off x="3666" y="2305"/>
              <a:ext cx="1994" cy="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56" name="Rectangle 7"/>
            <p:cNvSpPr>
              <a:spLocks noChangeArrowheads="1"/>
            </p:cNvSpPr>
            <p:nvPr/>
          </p:nvSpPr>
          <p:spPr bwMode="auto">
            <a:xfrm>
              <a:off x="1250" y="3103"/>
              <a:ext cx="3611" cy="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57" name="Rectangle 8"/>
            <p:cNvSpPr>
              <a:spLocks noChangeArrowheads="1"/>
            </p:cNvSpPr>
            <p:nvPr/>
          </p:nvSpPr>
          <p:spPr bwMode="auto">
            <a:xfrm>
              <a:off x="4472" y="2986"/>
              <a:ext cx="382" cy="38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6627" name="Rectangle 9"/>
          <p:cNvSpPr>
            <a:spLocks noChangeArrowheads="1"/>
          </p:cNvSpPr>
          <p:nvPr/>
        </p:nvSpPr>
        <p:spPr bwMode="auto">
          <a:xfrm>
            <a:off x="3797303" y="2581279"/>
            <a:ext cx="385763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en couches </a:t>
            </a:r>
            <a:r>
              <a:rPr lang="fr-FR" sz="1800" smtClean="0"/>
              <a:t>(3/3)</a:t>
            </a:r>
          </a:p>
        </p:txBody>
      </p:sp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1795467" y="2073275"/>
            <a:ext cx="5900737" cy="3571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6630" name="Text Box 12"/>
          <p:cNvSpPr txBox="1">
            <a:spLocks noChangeArrowheads="1"/>
          </p:cNvSpPr>
          <p:nvPr/>
        </p:nvSpPr>
        <p:spPr bwMode="auto">
          <a:xfrm>
            <a:off x="1808169" y="2055813"/>
            <a:ext cx="16478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500" i="1">
                <a:solidFill>
                  <a:schemeClr val="tx1"/>
                </a:solidFill>
                <a:latin typeface="Times New Roman" pitchFamily="18" charset="0"/>
              </a:rPr>
              <a:t>Interaction</a:t>
            </a: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 Layer</a:t>
            </a:r>
          </a:p>
        </p:txBody>
      </p:sp>
      <p:sp>
        <p:nvSpPr>
          <p:cNvPr id="26631" name="Text Box 13"/>
          <p:cNvSpPr txBox="1">
            <a:spLocks noChangeArrowheads="1"/>
          </p:cNvSpPr>
          <p:nvPr/>
        </p:nvSpPr>
        <p:spPr bwMode="auto">
          <a:xfrm>
            <a:off x="1724025" y="1744667"/>
            <a:ext cx="15684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600" b="0" i="1">
                <a:solidFill>
                  <a:schemeClr val="tx1"/>
                </a:solidFill>
                <a:latin typeface="Times New Roman" pitchFamily="18" charset="0"/>
              </a:rPr>
              <a:t>Application</a:t>
            </a:r>
          </a:p>
        </p:txBody>
      </p:sp>
      <p:sp>
        <p:nvSpPr>
          <p:cNvPr id="26632" name="Text Box 15"/>
          <p:cNvSpPr txBox="1">
            <a:spLocks noChangeArrowheads="1"/>
          </p:cNvSpPr>
          <p:nvPr/>
        </p:nvSpPr>
        <p:spPr bwMode="auto">
          <a:xfrm>
            <a:off x="5240338" y="2078043"/>
            <a:ext cx="12446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Data Layer</a:t>
            </a:r>
          </a:p>
        </p:txBody>
      </p:sp>
      <p:sp>
        <p:nvSpPr>
          <p:cNvPr id="26633" name="Text Box 16"/>
          <p:cNvSpPr txBox="1">
            <a:spLocks noChangeArrowheads="1"/>
          </p:cNvSpPr>
          <p:nvPr/>
        </p:nvSpPr>
        <p:spPr bwMode="auto">
          <a:xfrm>
            <a:off x="3544896" y="2055818"/>
            <a:ext cx="14382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Business Layer</a:t>
            </a:r>
          </a:p>
        </p:txBody>
      </p:sp>
      <p:sp>
        <p:nvSpPr>
          <p:cNvPr id="26634" name="AutoShape 18"/>
          <p:cNvSpPr>
            <a:spLocks noChangeArrowheads="1"/>
          </p:cNvSpPr>
          <p:nvPr/>
        </p:nvSpPr>
        <p:spPr bwMode="auto">
          <a:xfrm>
            <a:off x="2474913" y="4721225"/>
            <a:ext cx="392112" cy="219076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6635" name="AutoShape 19"/>
          <p:cNvSpPr>
            <a:spLocks noChangeArrowheads="1"/>
          </p:cNvSpPr>
          <p:nvPr/>
        </p:nvSpPr>
        <p:spPr bwMode="auto">
          <a:xfrm>
            <a:off x="5886452" y="4711703"/>
            <a:ext cx="392113" cy="219076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6636" name="AutoShape 20"/>
          <p:cNvSpPr>
            <a:spLocks noChangeArrowheads="1"/>
          </p:cNvSpPr>
          <p:nvPr/>
        </p:nvSpPr>
        <p:spPr bwMode="auto">
          <a:xfrm>
            <a:off x="4192588" y="4721225"/>
            <a:ext cx="392112" cy="219076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6637" name="Text Box 21"/>
          <p:cNvSpPr txBox="1">
            <a:spLocks noChangeArrowheads="1"/>
          </p:cNvSpPr>
          <p:nvPr/>
        </p:nvSpPr>
        <p:spPr bwMode="auto">
          <a:xfrm>
            <a:off x="5942013" y="5235575"/>
            <a:ext cx="1719262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sz="1600" b="0" i="1">
                <a:solidFill>
                  <a:schemeClr val="tx1"/>
                </a:solidFill>
                <a:latin typeface="Times New Roman" pitchFamily="18" charset="0"/>
              </a:rPr>
              <a:t>Commons</a:t>
            </a:r>
            <a:r>
              <a:rPr lang="en-GB" sz="2000" b="0" i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GB" sz="1600" b="0" i="1">
                <a:solidFill>
                  <a:schemeClr val="tx1"/>
                </a:solidFill>
                <a:latin typeface="Times New Roman" pitchFamily="18" charset="0"/>
              </a:rPr>
              <a:t>Layer</a:t>
            </a:r>
          </a:p>
        </p:txBody>
      </p:sp>
      <p:sp>
        <p:nvSpPr>
          <p:cNvPr id="26638" name="Rectangle 25"/>
          <p:cNvSpPr>
            <a:spLocks noChangeArrowheads="1"/>
          </p:cNvSpPr>
          <p:nvPr/>
        </p:nvSpPr>
        <p:spPr bwMode="auto">
          <a:xfrm>
            <a:off x="3681413" y="2501900"/>
            <a:ext cx="385762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9" name="Text Box 26"/>
          <p:cNvSpPr txBox="1">
            <a:spLocks noChangeArrowheads="1"/>
          </p:cNvSpPr>
          <p:nvPr/>
        </p:nvSpPr>
        <p:spPr bwMode="auto">
          <a:xfrm rot="-5400000">
            <a:off x="2956372" y="329513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b="0">
                <a:solidFill>
                  <a:schemeClr val="tx1"/>
                </a:solidFill>
                <a:latin typeface="Times New Roman" pitchFamily="18" charset="0"/>
              </a:rPr>
              <a:t>Business Services</a:t>
            </a:r>
          </a:p>
        </p:txBody>
      </p:sp>
      <p:sp>
        <p:nvSpPr>
          <p:cNvPr id="26640" name="Rectangle 27"/>
          <p:cNvSpPr>
            <a:spLocks noChangeArrowheads="1"/>
          </p:cNvSpPr>
          <p:nvPr/>
        </p:nvSpPr>
        <p:spPr bwMode="auto">
          <a:xfrm>
            <a:off x="5464183" y="2565403"/>
            <a:ext cx="385763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41" name="Rectangle 28"/>
          <p:cNvSpPr>
            <a:spLocks noChangeArrowheads="1"/>
          </p:cNvSpPr>
          <p:nvPr/>
        </p:nvSpPr>
        <p:spPr bwMode="auto">
          <a:xfrm>
            <a:off x="5348288" y="2486025"/>
            <a:ext cx="385762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42" name="Text Box 29"/>
          <p:cNvSpPr txBox="1">
            <a:spLocks noChangeArrowheads="1"/>
          </p:cNvSpPr>
          <p:nvPr/>
        </p:nvSpPr>
        <p:spPr bwMode="auto">
          <a:xfrm rot="-5400000">
            <a:off x="4815608" y="3468171"/>
            <a:ext cx="1460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b="0">
                <a:solidFill>
                  <a:schemeClr val="tx1"/>
                </a:solidFill>
                <a:latin typeface="Times New Roman" pitchFamily="18" charset="0"/>
              </a:rPr>
              <a:t>Data Services</a:t>
            </a:r>
          </a:p>
        </p:txBody>
      </p:sp>
      <p:sp>
        <p:nvSpPr>
          <p:cNvPr id="26643" name="Rectangle 30"/>
          <p:cNvSpPr>
            <a:spLocks noChangeArrowheads="1"/>
          </p:cNvSpPr>
          <p:nvPr/>
        </p:nvSpPr>
        <p:spPr bwMode="auto">
          <a:xfrm rot="5400000">
            <a:off x="4243395" y="4257676"/>
            <a:ext cx="385763" cy="20431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44" name="Rectangle 31"/>
          <p:cNvSpPr>
            <a:spLocks noChangeArrowheads="1"/>
          </p:cNvSpPr>
          <p:nvPr/>
        </p:nvSpPr>
        <p:spPr bwMode="auto">
          <a:xfrm rot="5400000">
            <a:off x="4127508" y="4178305"/>
            <a:ext cx="385763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45" name="Text Box 32"/>
          <p:cNvSpPr txBox="1">
            <a:spLocks noChangeArrowheads="1"/>
          </p:cNvSpPr>
          <p:nvPr/>
        </p:nvSpPr>
        <p:spPr bwMode="auto">
          <a:xfrm>
            <a:off x="3346457" y="5016501"/>
            <a:ext cx="1919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b="0">
                <a:solidFill>
                  <a:schemeClr val="tx1"/>
                </a:solidFill>
                <a:latin typeface="Times New Roman" pitchFamily="18" charset="0"/>
              </a:rPr>
              <a:t>Technical Services</a:t>
            </a:r>
          </a:p>
        </p:txBody>
      </p:sp>
      <p:sp>
        <p:nvSpPr>
          <p:cNvPr id="26646" name="AutoShape 33"/>
          <p:cNvSpPr>
            <a:spLocks noChangeArrowheads="1"/>
          </p:cNvSpPr>
          <p:nvPr/>
        </p:nvSpPr>
        <p:spPr bwMode="auto">
          <a:xfrm>
            <a:off x="990600" y="3562350"/>
            <a:ext cx="769938" cy="342900"/>
          </a:xfrm>
          <a:prstGeom prst="leftRightArrow">
            <a:avLst>
              <a:gd name="adj1" fmla="val 50000"/>
              <a:gd name="adj2" fmla="val 44907"/>
            </a:avLst>
          </a:prstGeom>
          <a:solidFill>
            <a:srgbClr val="C0C0C0"/>
          </a:solidFill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26647" name="Picture 34" descr="posteD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6159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8" name="Picture 35" descr="posteD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3533777"/>
            <a:ext cx="6159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9" name="Text Box 36"/>
          <p:cNvSpPr txBox="1">
            <a:spLocks noChangeArrowheads="1"/>
          </p:cNvSpPr>
          <p:nvPr/>
        </p:nvSpPr>
        <p:spPr bwMode="auto">
          <a:xfrm>
            <a:off x="1066800" y="3081341"/>
            <a:ext cx="825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200">
                <a:solidFill>
                  <a:schemeClr val="tx1"/>
                </a:solidFill>
              </a:rPr>
              <a:t>HTTP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20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650" name="AutoShape 41"/>
          <p:cNvSpPr>
            <a:spLocks noChangeArrowheads="1"/>
          </p:cNvSpPr>
          <p:nvPr/>
        </p:nvSpPr>
        <p:spPr bwMode="auto">
          <a:xfrm>
            <a:off x="7772405" y="3454405"/>
            <a:ext cx="492125" cy="576263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C0C0C0"/>
          </a:solidFill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51" name="AutoShape 42"/>
          <p:cNvSpPr>
            <a:spLocks noChangeArrowheads="1"/>
          </p:cNvSpPr>
          <p:nvPr/>
        </p:nvSpPr>
        <p:spPr bwMode="auto">
          <a:xfrm>
            <a:off x="8305800" y="3429000"/>
            <a:ext cx="685800" cy="6096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500">
                <a:solidFill>
                  <a:schemeClr val="tx1"/>
                </a:solidFill>
              </a:rPr>
              <a:t>BDD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026"/>
          <p:cNvGrpSpPr>
            <a:grpSpLocks/>
          </p:cNvGrpSpPr>
          <p:nvPr/>
        </p:nvGrpSpPr>
        <p:grpSpPr bwMode="auto">
          <a:xfrm>
            <a:off x="1849443" y="2393955"/>
            <a:ext cx="5748337" cy="3167063"/>
            <a:chOff x="1242" y="1508"/>
            <a:chExt cx="3621" cy="1995"/>
          </a:xfrm>
        </p:grpSpPr>
        <p:sp>
          <p:nvSpPr>
            <p:cNvPr id="27679" name="Rectangle 1027"/>
            <p:cNvSpPr>
              <a:spLocks noChangeArrowheads="1"/>
            </p:cNvSpPr>
            <p:nvPr/>
          </p:nvSpPr>
          <p:spPr bwMode="auto">
            <a:xfrm>
              <a:off x="1242" y="1511"/>
              <a:ext cx="1007" cy="15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680" name="Rectangle 1028"/>
            <p:cNvSpPr>
              <a:spLocks noChangeArrowheads="1"/>
            </p:cNvSpPr>
            <p:nvPr/>
          </p:nvSpPr>
          <p:spPr bwMode="auto">
            <a:xfrm>
              <a:off x="2316" y="1511"/>
              <a:ext cx="1007" cy="15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681" name="Rectangle 1029"/>
            <p:cNvSpPr>
              <a:spLocks noChangeArrowheads="1"/>
            </p:cNvSpPr>
            <p:nvPr/>
          </p:nvSpPr>
          <p:spPr bwMode="auto">
            <a:xfrm>
              <a:off x="3390" y="1511"/>
              <a:ext cx="1008" cy="15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682" name="Rectangle 1030"/>
            <p:cNvSpPr>
              <a:spLocks noChangeArrowheads="1"/>
            </p:cNvSpPr>
            <p:nvPr/>
          </p:nvSpPr>
          <p:spPr bwMode="auto">
            <a:xfrm rot="5400000">
              <a:off x="3666" y="2305"/>
              <a:ext cx="1994" cy="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683" name="Rectangle 1031"/>
            <p:cNvSpPr>
              <a:spLocks noChangeArrowheads="1"/>
            </p:cNvSpPr>
            <p:nvPr/>
          </p:nvSpPr>
          <p:spPr bwMode="auto">
            <a:xfrm>
              <a:off x="1250" y="3103"/>
              <a:ext cx="3611" cy="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684" name="Rectangle 1032"/>
            <p:cNvSpPr>
              <a:spLocks noChangeArrowheads="1"/>
            </p:cNvSpPr>
            <p:nvPr/>
          </p:nvSpPr>
          <p:spPr bwMode="auto">
            <a:xfrm>
              <a:off x="4472" y="2986"/>
              <a:ext cx="382" cy="38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7651" name="Rectangle 1060"/>
          <p:cNvSpPr>
            <a:spLocks noChangeArrowheads="1"/>
          </p:cNvSpPr>
          <p:nvPr/>
        </p:nvSpPr>
        <p:spPr bwMode="auto">
          <a:xfrm>
            <a:off x="2674938" y="4114800"/>
            <a:ext cx="3878262" cy="3730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b="0">
                <a:solidFill>
                  <a:schemeClr val="tx1"/>
                </a:solidFill>
                <a:latin typeface="Times New Roman" pitchFamily="18" charset="0"/>
              </a:rPr>
              <a:t>BO</a:t>
            </a:r>
          </a:p>
        </p:txBody>
      </p:sp>
      <p:sp>
        <p:nvSpPr>
          <p:cNvPr id="27652" name="Rectangle 1033"/>
          <p:cNvSpPr>
            <a:spLocks noChangeArrowheads="1"/>
          </p:cNvSpPr>
          <p:nvPr/>
        </p:nvSpPr>
        <p:spPr bwMode="auto">
          <a:xfrm>
            <a:off x="3797303" y="2581279"/>
            <a:ext cx="385763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Rectangle 10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Communication par objets</a:t>
            </a:r>
          </a:p>
        </p:txBody>
      </p:sp>
      <p:sp>
        <p:nvSpPr>
          <p:cNvPr id="27654" name="Rectangle 1035"/>
          <p:cNvSpPr>
            <a:spLocks noChangeArrowheads="1"/>
          </p:cNvSpPr>
          <p:nvPr/>
        </p:nvSpPr>
        <p:spPr bwMode="auto">
          <a:xfrm>
            <a:off x="1795467" y="2073275"/>
            <a:ext cx="5900737" cy="3571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55" name="Text Box 1036"/>
          <p:cNvSpPr txBox="1">
            <a:spLocks noChangeArrowheads="1"/>
          </p:cNvSpPr>
          <p:nvPr/>
        </p:nvSpPr>
        <p:spPr bwMode="auto">
          <a:xfrm>
            <a:off x="1808169" y="2055813"/>
            <a:ext cx="16478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500" i="1">
                <a:solidFill>
                  <a:schemeClr val="tx1"/>
                </a:solidFill>
                <a:latin typeface="Times New Roman" pitchFamily="18" charset="0"/>
              </a:rPr>
              <a:t>Interaction</a:t>
            </a: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 Layer</a:t>
            </a:r>
          </a:p>
        </p:txBody>
      </p:sp>
      <p:sp>
        <p:nvSpPr>
          <p:cNvPr id="27656" name="Text Box 1037"/>
          <p:cNvSpPr txBox="1">
            <a:spLocks noChangeArrowheads="1"/>
          </p:cNvSpPr>
          <p:nvPr/>
        </p:nvSpPr>
        <p:spPr bwMode="auto">
          <a:xfrm>
            <a:off x="1724025" y="1744667"/>
            <a:ext cx="15684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600" b="0" i="1">
                <a:solidFill>
                  <a:schemeClr val="tx1"/>
                </a:solidFill>
                <a:latin typeface="Times New Roman" pitchFamily="18" charset="0"/>
              </a:rPr>
              <a:t>Application</a:t>
            </a:r>
          </a:p>
        </p:txBody>
      </p:sp>
      <p:sp>
        <p:nvSpPr>
          <p:cNvPr id="27657" name="Text Box 1038"/>
          <p:cNvSpPr txBox="1">
            <a:spLocks noChangeArrowheads="1"/>
          </p:cNvSpPr>
          <p:nvPr/>
        </p:nvSpPr>
        <p:spPr bwMode="auto">
          <a:xfrm>
            <a:off x="5240338" y="2078043"/>
            <a:ext cx="12446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Data Layer</a:t>
            </a:r>
          </a:p>
        </p:txBody>
      </p:sp>
      <p:sp>
        <p:nvSpPr>
          <p:cNvPr id="27658" name="Text Box 1039"/>
          <p:cNvSpPr txBox="1">
            <a:spLocks noChangeArrowheads="1"/>
          </p:cNvSpPr>
          <p:nvPr/>
        </p:nvSpPr>
        <p:spPr bwMode="auto">
          <a:xfrm>
            <a:off x="3544896" y="2055818"/>
            <a:ext cx="14382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Business Layer</a:t>
            </a:r>
          </a:p>
        </p:txBody>
      </p:sp>
      <p:sp>
        <p:nvSpPr>
          <p:cNvPr id="27659" name="AutoShape 1040"/>
          <p:cNvSpPr>
            <a:spLocks noChangeArrowheads="1"/>
          </p:cNvSpPr>
          <p:nvPr/>
        </p:nvSpPr>
        <p:spPr bwMode="auto">
          <a:xfrm>
            <a:off x="2474913" y="4721225"/>
            <a:ext cx="392112" cy="219076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0" name="AutoShape 1041"/>
          <p:cNvSpPr>
            <a:spLocks noChangeArrowheads="1"/>
          </p:cNvSpPr>
          <p:nvPr/>
        </p:nvSpPr>
        <p:spPr bwMode="auto">
          <a:xfrm>
            <a:off x="5886452" y="4711703"/>
            <a:ext cx="392113" cy="219076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1" name="AutoShape 1042"/>
          <p:cNvSpPr>
            <a:spLocks noChangeArrowheads="1"/>
          </p:cNvSpPr>
          <p:nvPr/>
        </p:nvSpPr>
        <p:spPr bwMode="auto">
          <a:xfrm>
            <a:off x="4192588" y="4721225"/>
            <a:ext cx="392112" cy="219076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662" name="Text Box 1043"/>
          <p:cNvSpPr txBox="1">
            <a:spLocks noChangeArrowheads="1"/>
          </p:cNvSpPr>
          <p:nvPr/>
        </p:nvSpPr>
        <p:spPr bwMode="auto">
          <a:xfrm>
            <a:off x="5942013" y="5235575"/>
            <a:ext cx="1719262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sz="1600" b="0" i="1">
                <a:solidFill>
                  <a:schemeClr val="tx1"/>
                </a:solidFill>
                <a:latin typeface="Times New Roman" pitchFamily="18" charset="0"/>
              </a:rPr>
              <a:t>Commons</a:t>
            </a:r>
            <a:r>
              <a:rPr lang="en-GB" sz="2000" b="0" i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GB" sz="1600" b="0" i="1">
                <a:solidFill>
                  <a:schemeClr val="tx1"/>
                </a:solidFill>
                <a:latin typeface="Times New Roman" pitchFamily="18" charset="0"/>
              </a:rPr>
              <a:t>Layer</a:t>
            </a:r>
          </a:p>
        </p:txBody>
      </p:sp>
      <p:sp>
        <p:nvSpPr>
          <p:cNvPr id="27663" name="Rectangle 1044"/>
          <p:cNvSpPr>
            <a:spLocks noChangeArrowheads="1"/>
          </p:cNvSpPr>
          <p:nvPr/>
        </p:nvSpPr>
        <p:spPr bwMode="auto">
          <a:xfrm>
            <a:off x="3681413" y="2501900"/>
            <a:ext cx="385762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64" name="Text Box 1045"/>
          <p:cNvSpPr txBox="1">
            <a:spLocks noChangeArrowheads="1"/>
          </p:cNvSpPr>
          <p:nvPr/>
        </p:nvSpPr>
        <p:spPr bwMode="auto">
          <a:xfrm rot="-5400000">
            <a:off x="2956372" y="3295135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b="0">
                <a:solidFill>
                  <a:schemeClr val="tx1"/>
                </a:solidFill>
                <a:latin typeface="Times New Roman" pitchFamily="18" charset="0"/>
              </a:rPr>
              <a:t>Business Services</a:t>
            </a:r>
          </a:p>
        </p:txBody>
      </p:sp>
      <p:sp>
        <p:nvSpPr>
          <p:cNvPr id="27665" name="Rectangle 1046"/>
          <p:cNvSpPr>
            <a:spLocks noChangeArrowheads="1"/>
          </p:cNvSpPr>
          <p:nvPr/>
        </p:nvSpPr>
        <p:spPr bwMode="auto">
          <a:xfrm>
            <a:off x="5464183" y="2565403"/>
            <a:ext cx="385763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66" name="Rectangle 1047"/>
          <p:cNvSpPr>
            <a:spLocks noChangeArrowheads="1"/>
          </p:cNvSpPr>
          <p:nvPr/>
        </p:nvSpPr>
        <p:spPr bwMode="auto">
          <a:xfrm>
            <a:off x="5348288" y="2486025"/>
            <a:ext cx="385762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67" name="Text Box 1048"/>
          <p:cNvSpPr txBox="1">
            <a:spLocks noChangeArrowheads="1"/>
          </p:cNvSpPr>
          <p:nvPr/>
        </p:nvSpPr>
        <p:spPr bwMode="auto">
          <a:xfrm rot="-5400000">
            <a:off x="4815608" y="3468171"/>
            <a:ext cx="1460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b="0">
                <a:solidFill>
                  <a:schemeClr val="tx1"/>
                </a:solidFill>
                <a:latin typeface="Times New Roman" pitchFamily="18" charset="0"/>
              </a:rPr>
              <a:t>Data Services</a:t>
            </a:r>
          </a:p>
        </p:txBody>
      </p:sp>
      <p:sp>
        <p:nvSpPr>
          <p:cNvPr id="27668" name="Rectangle 1049"/>
          <p:cNvSpPr>
            <a:spLocks noChangeArrowheads="1"/>
          </p:cNvSpPr>
          <p:nvPr/>
        </p:nvSpPr>
        <p:spPr bwMode="auto">
          <a:xfrm rot="5400000">
            <a:off x="4243395" y="4257676"/>
            <a:ext cx="385763" cy="20431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69" name="Rectangle 1050"/>
          <p:cNvSpPr>
            <a:spLocks noChangeArrowheads="1"/>
          </p:cNvSpPr>
          <p:nvPr/>
        </p:nvSpPr>
        <p:spPr bwMode="auto">
          <a:xfrm rot="5400000">
            <a:off x="4127508" y="4178305"/>
            <a:ext cx="385763" cy="2043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70" name="Text Box 1051"/>
          <p:cNvSpPr txBox="1">
            <a:spLocks noChangeArrowheads="1"/>
          </p:cNvSpPr>
          <p:nvPr/>
        </p:nvSpPr>
        <p:spPr bwMode="auto">
          <a:xfrm>
            <a:off x="3346457" y="5016501"/>
            <a:ext cx="1919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b="0">
                <a:solidFill>
                  <a:schemeClr val="tx1"/>
                </a:solidFill>
                <a:latin typeface="Times New Roman" pitchFamily="18" charset="0"/>
              </a:rPr>
              <a:t>Technical Services</a:t>
            </a:r>
          </a:p>
        </p:txBody>
      </p:sp>
      <p:sp>
        <p:nvSpPr>
          <p:cNvPr id="27671" name="AutoShape 1052"/>
          <p:cNvSpPr>
            <a:spLocks noChangeArrowheads="1"/>
          </p:cNvSpPr>
          <p:nvPr/>
        </p:nvSpPr>
        <p:spPr bwMode="auto">
          <a:xfrm>
            <a:off x="990600" y="3562350"/>
            <a:ext cx="769938" cy="342900"/>
          </a:xfrm>
          <a:prstGeom prst="leftRightArrow">
            <a:avLst>
              <a:gd name="adj1" fmla="val 50000"/>
              <a:gd name="adj2" fmla="val 44907"/>
            </a:avLst>
          </a:prstGeom>
          <a:solidFill>
            <a:srgbClr val="C0C0C0"/>
          </a:solidFill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27672" name="Picture 1053" descr="posteD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6159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3" name="Picture 1054" descr="posteD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3533777"/>
            <a:ext cx="6159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4" name="Text Box 1055"/>
          <p:cNvSpPr txBox="1">
            <a:spLocks noChangeArrowheads="1"/>
          </p:cNvSpPr>
          <p:nvPr/>
        </p:nvSpPr>
        <p:spPr bwMode="auto">
          <a:xfrm>
            <a:off x="1066800" y="3081341"/>
            <a:ext cx="825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200">
                <a:solidFill>
                  <a:schemeClr val="tx1"/>
                </a:solidFill>
              </a:rPr>
              <a:t>HTTP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20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7675" name="AutoShape 1056"/>
          <p:cNvSpPr>
            <a:spLocks noChangeArrowheads="1"/>
          </p:cNvSpPr>
          <p:nvPr/>
        </p:nvSpPr>
        <p:spPr bwMode="auto">
          <a:xfrm>
            <a:off x="7772405" y="3454405"/>
            <a:ext cx="492125" cy="576263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C0C0C0"/>
          </a:solidFill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676" name="AutoShape 1057"/>
          <p:cNvSpPr>
            <a:spLocks noChangeArrowheads="1"/>
          </p:cNvSpPr>
          <p:nvPr/>
        </p:nvSpPr>
        <p:spPr bwMode="auto">
          <a:xfrm>
            <a:off x="8305800" y="3429000"/>
            <a:ext cx="685800" cy="6096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500">
                <a:solidFill>
                  <a:schemeClr val="tx1"/>
                </a:solidFill>
              </a:rPr>
              <a:t>BDD </a:t>
            </a:r>
          </a:p>
        </p:txBody>
      </p:sp>
      <p:sp>
        <p:nvSpPr>
          <p:cNvPr id="27677" name="Rectangle 1058"/>
          <p:cNvSpPr>
            <a:spLocks noChangeArrowheads="1"/>
          </p:cNvSpPr>
          <p:nvPr/>
        </p:nvSpPr>
        <p:spPr bwMode="auto">
          <a:xfrm>
            <a:off x="2667000" y="3124204"/>
            <a:ext cx="565150" cy="517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b="0">
                <a:solidFill>
                  <a:schemeClr val="tx1"/>
                </a:solidFill>
                <a:latin typeface="Times New Roman" pitchFamily="18" charset="0"/>
              </a:rPr>
              <a:t>IO</a:t>
            </a:r>
          </a:p>
        </p:txBody>
      </p:sp>
      <p:sp>
        <p:nvSpPr>
          <p:cNvPr id="27678" name="Rectangle 1059"/>
          <p:cNvSpPr>
            <a:spLocks noChangeArrowheads="1"/>
          </p:cNvSpPr>
          <p:nvPr/>
        </p:nvSpPr>
        <p:spPr bwMode="auto">
          <a:xfrm>
            <a:off x="6019800" y="3124204"/>
            <a:ext cx="565150" cy="517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sz="1800" b="0">
                <a:solidFill>
                  <a:schemeClr val="tx1"/>
                </a:solidFill>
                <a:latin typeface="Times New Roman" pitchFamily="18" charset="0"/>
              </a:rPr>
              <a:t>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Services et couches logicielles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r>
              <a:rPr lang="fr-FR" smtClean="0"/>
              <a:t>Enjeux des services au sein d’une architecture en couche.</a:t>
            </a:r>
          </a:p>
          <a:p>
            <a:r>
              <a:rPr lang="fr-FR" smtClean="0"/>
              <a:t>Les services assurent :</a:t>
            </a:r>
          </a:p>
          <a:p>
            <a:pPr lvl="1"/>
            <a:r>
              <a:rPr lang="fr-FR" smtClean="0"/>
              <a:t>Une bonne encapsulation des couches.</a:t>
            </a:r>
          </a:p>
          <a:p>
            <a:pPr lvl="1"/>
            <a:r>
              <a:rPr lang="fr-FR" smtClean="0"/>
              <a:t>Le client de la couche des services n’est pas lié à l’implémentation choisie.</a:t>
            </a:r>
          </a:p>
          <a:p>
            <a:pPr lvl="1"/>
            <a:r>
              <a:rPr lang="fr-FR" smtClean="0"/>
              <a:t>Une couche peut faire évoluer son implémentation sans impacter les autres couches.</a:t>
            </a:r>
          </a:p>
          <a:p>
            <a:pPr lvl="2"/>
            <a:endParaRPr lang="fr-FR" smtClean="0"/>
          </a:p>
          <a:p>
            <a:pPr lvl="2"/>
            <a:endParaRPr lang="fr-F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Framework SOA </a:t>
            </a:r>
            <a:r>
              <a:rPr lang="fr-FR" sz="1800" smtClean="0"/>
              <a:t>(1/2)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62008" y="4225929"/>
            <a:ext cx="7635875" cy="2082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2008" y="2016125"/>
            <a:ext cx="7635875" cy="199072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2209800" y="2997200"/>
            <a:ext cx="141288" cy="238126"/>
            <a:chOff x="1247" y="1741"/>
            <a:chExt cx="90" cy="180"/>
          </a:xfrm>
        </p:grpSpPr>
        <p:grpSp>
          <p:nvGrpSpPr>
            <p:cNvPr id="29780" name="Group 6"/>
            <p:cNvGrpSpPr>
              <a:grpSpLocks/>
            </p:cNvGrpSpPr>
            <p:nvPr/>
          </p:nvGrpSpPr>
          <p:grpSpPr bwMode="auto">
            <a:xfrm>
              <a:off x="1247" y="1741"/>
              <a:ext cx="90" cy="180"/>
              <a:chOff x="2927" y="1893"/>
              <a:chExt cx="90" cy="180"/>
            </a:xfrm>
          </p:grpSpPr>
          <p:sp>
            <p:nvSpPr>
              <p:cNvPr id="29787" name="Line 7"/>
              <p:cNvSpPr>
                <a:spLocks noChangeShapeType="1"/>
              </p:cNvSpPr>
              <p:nvPr/>
            </p:nvSpPr>
            <p:spPr bwMode="auto">
              <a:xfrm flipH="1">
                <a:off x="2927" y="1893"/>
                <a:ext cx="45" cy="1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88" name="Line 8"/>
              <p:cNvSpPr>
                <a:spLocks noChangeShapeType="1"/>
              </p:cNvSpPr>
              <p:nvPr/>
            </p:nvSpPr>
            <p:spPr bwMode="auto">
              <a:xfrm>
                <a:off x="2972" y="1893"/>
                <a:ext cx="45" cy="1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89" name="Line 9"/>
              <p:cNvSpPr>
                <a:spLocks noChangeShapeType="1"/>
              </p:cNvSpPr>
              <p:nvPr/>
            </p:nvSpPr>
            <p:spPr bwMode="auto">
              <a:xfrm>
                <a:off x="2927" y="2072"/>
                <a:ext cx="9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81" name="Line 10"/>
            <p:cNvSpPr>
              <a:spLocks noChangeShapeType="1"/>
            </p:cNvSpPr>
            <p:nvPr/>
          </p:nvSpPr>
          <p:spPr bwMode="auto">
            <a:xfrm flipH="1">
              <a:off x="1247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82" name="Line 11"/>
            <p:cNvSpPr>
              <a:spLocks noChangeShapeType="1"/>
            </p:cNvSpPr>
            <p:nvPr/>
          </p:nvSpPr>
          <p:spPr bwMode="auto">
            <a:xfrm>
              <a:off x="1292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83" name="Line 12"/>
            <p:cNvSpPr>
              <a:spLocks noChangeShapeType="1"/>
            </p:cNvSpPr>
            <p:nvPr/>
          </p:nvSpPr>
          <p:spPr bwMode="auto">
            <a:xfrm>
              <a:off x="1247" y="1920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84" name="Line 13"/>
            <p:cNvSpPr>
              <a:spLocks noChangeShapeType="1"/>
            </p:cNvSpPr>
            <p:nvPr/>
          </p:nvSpPr>
          <p:spPr bwMode="auto">
            <a:xfrm flipH="1">
              <a:off x="1247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85" name="Line 14"/>
            <p:cNvSpPr>
              <a:spLocks noChangeShapeType="1"/>
            </p:cNvSpPr>
            <p:nvPr/>
          </p:nvSpPr>
          <p:spPr bwMode="auto">
            <a:xfrm>
              <a:off x="1292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86" name="Line 15"/>
            <p:cNvSpPr>
              <a:spLocks noChangeShapeType="1"/>
            </p:cNvSpPr>
            <p:nvPr/>
          </p:nvSpPr>
          <p:spPr bwMode="auto">
            <a:xfrm>
              <a:off x="1247" y="1920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9702" name="Line 16"/>
          <p:cNvSpPr>
            <a:spLocks noChangeShapeType="1"/>
          </p:cNvSpPr>
          <p:nvPr/>
        </p:nvSpPr>
        <p:spPr bwMode="auto">
          <a:xfrm>
            <a:off x="2286000" y="3235325"/>
            <a:ext cx="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03" name="Rectangle 17"/>
          <p:cNvSpPr>
            <a:spLocks noChangeArrowheads="1"/>
          </p:cNvSpPr>
          <p:nvPr/>
        </p:nvSpPr>
        <p:spPr bwMode="auto">
          <a:xfrm>
            <a:off x="4745038" y="2833688"/>
            <a:ext cx="2544762" cy="90805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04" name="Rectangle 18"/>
          <p:cNvSpPr>
            <a:spLocks noChangeArrowheads="1"/>
          </p:cNvSpPr>
          <p:nvPr/>
        </p:nvSpPr>
        <p:spPr bwMode="auto">
          <a:xfrm>
            <a:off x="5618164" y="2905127"/>
            <a:ext cx="936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&lt;&lt;interface&gt;&gt;</a:t>
            </a:r>
            <a:endParaRPr lang="en-GB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5" name="Rectangle 19"/>
          <p:cNvSpPr>
            <a:spLocks noChangeArrowheads="1"/>
          </p:cNvSpPr>
          <p:nvPr/>
        </p:nvSpPr>
        <p:spPr bwMode="auto">
          <a:xfrm>
            <a:off x="5446714" y="3060701"/>
            <a:ext cx="130324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500">
                <a:solidFill>
                  <a:srgbClr val="000000"/>
                </a:solidFill>
                <a:latin typeface="Times New Roman" pitchFamily="18" charset="0"/>
              </a:rPr>
              <a:t>BusinessService</a:t>
            </a:r>
            <a:endParaRPr lang="en-GB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6" name="Line 20"/>
          <p:cNvSpPr>
            <a:spLocks noChangeShapeType="1"/>
          </p:cNvSpPr>
          <p:nvPr/>
        </p:nvSpPr>
        <p:spPr bwMode="auto">
          <a:xfrm>
            <a:off x="4745043" y="3257550"/>
            <a:ext cx="25415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07" name="Rectangle 21"/>
          <p:cNvSpPr>
            <a:spLocks noChangeArrowheads="1"/>
          </p:cNvSpPr>
          <p:nvPr/>
        </p:nvSpPr>
        <p:spPr bwMode="auto">
          <a:xfrm>
            <a:off x="4745038" y="2833688"/>
            <a:ext cx="2544762" cy="908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08" name="Line 22"/>
          <p:cNvSpPr>
            <a:spLocks noChangeShapeType="1"/>
          </p:cNvSpPr>
          <p:nvPr/>
        </p:nvSpPr>
        <p:spPr bwMode="auto">
          <a:xfrm>
            <a:off x="4745043" y="3257550"/>
            <a:ext cx="25415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09" name="Rectangle 23"/>
          <p:cNvSpPr>
            <a:spLocks noChangeArrowheads="1"/>
          </p:cNvSpPr>
          <p:nvPr/>
        </p:nvSpPr>
        <p:spPr bwMode="auto">
          <a:xfrm>
            <a:off x="4852989" y="2965451"/>
            <a:ext cx="24157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500">
                <a:solidFill>
                  <a:srgbClr val="000000"/>
                </a:solidFill>
                <a:latin typeface="Times New Roman" pitchFamily="18" charset="0"/>
              </a:rPr>
              <a:t>BusinessServiceAbstractImpl</a:t>
            </a:r>
            <a:endParaRPr lang="en-GB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10" name="Line 24"/>
          <p:cNvSpPr>
            <a:spLocks noChangeShapeType="1"/>
          </p:cNvSpPr>
          <p:nvPr/>
        </p:nvSpPr>
        <p:spPr bwMode="auto">
          <a:xfrm>
            <a:off x="5989646" y="2430467"/>
            <a:ext cx="1587" cy="4048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29711" name="Group 25"/>
          <p:cNvGrpSpPr>
            <a:grpSpLocks/>
          </p:cNvGrpSpPr>
          <p:nvPr/>
        </p:nvGrpSpPr>
        <p:grpSpPr bwMode="auto">
          <a:xfrm rot="-5400000">
            <a:off x="3608388" y="2293938"/>
            <a:ext cx="119062" cy="284162"/>
            <a:chOff x="1247" y="1741"/>
            <a:chExt cx="90" cy="180"/>
          </a:xfrm>
        </p:grpSpPr>
        <p:grpSp>
          <p:nvGrpSpPr>
            <p:cNvPr id="29770" name="Group 26"/>
            <p:cNvGrpSpPr>
              <a:grpSpLocks/>
            </p:cNvGrpSpPr>
            <p:nvPr/>
          </p:nvGrpSpPr>
          <p:grpSpPr bwMode="auto">
            <a:xfrm>
              <a:off x="1247" y="1741"/>
              <a:ext cx="90" cy="180"/>
              <a:chOff x="2927" y="1893"/>
              <a:chExt cx="90" cy="180"/>
            </a:xfrm>
          </p:grpSpPr>
          <p:sp>
            <p:nvSpPr>
              <p:cNvPr id="29777" name="Line 27"/>
              <p:cNvSpPr>
                <a:spLocks noChangeShapeType="1"/>
              </p:cNvSpPr>
              <p:nvPr/>
            </p:nvSpPr>
            <p:spPr bwMode="auto">
              <a:xfrm flipH="1">
                <a:off x="2927" y="1893"/>
                <a:ext cx="45" cy="1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78" name="Line 28"/>
              <p:cNvSpPr>
                <a:spLocks noChangeShapeType="1"/>
              </p:cNvSpPr>
              <p:nvPr/>
            </p:nvSpPr>
            <p:spPr bwMode="auto">
              <a:xfrm>
                <a:off x="2972" y="1893"/>
                <a:ext cx="45" cy="1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79" name="Line 29"/>
              <p:cNvSpPr>
                <a:spLocks noChangeShapeType="1"/>
              </p:cNvSpPr>
              <p:nvPr/>
            </p:nvSpPr>
            <p:spPr bwMode="auto">
              <a:xfrm>
                <a:off x="2927" y="2072"/>
                <a:ext cx="9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71" name="Line 30"/>
            <p:cNvSpPr>
              <a:spLocks noChangeShapeType="1"/>
            </p:cNvSpPr>
            <p:nvPr/>
          </p:nvSpPr>
          <p:spPr bwMode="auto">
            <a:xfrm flipH="1">
              <a:off x="1247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72" name="Line 31"/>
            <p:cNvSpPr>
              <a:spLocks noChangeShapeType="1"/>
            </p:cNvSpPr>
            <p:nvPr/>
          </p:nvSpPr>
          <p:spPr bwMode="auto">
            <a:xfrm>
              <a:off x="1292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73" name="Line 32"/>
            <p:cNvSpPr>
              <a:spLocks noChangeShapeType="1"/>
            </p:cNvSpPr>
            <p:nvPr/>
          </p:nvSpPr>
          <p:spPr bwMode="auto">
            <a:xfrm>
              <a:off x="1247" y="1920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74" name="Line 33"/>
            <p:cNvSpPr>
              <a:spLocks noChangeShapeType="1"/>
            </p:cNvSpPr>
            <p:nvPr/>
          </p:nvSpPr>
          <p:spPr bwMode="auto">
            <a:xfrm flipH="1">
              <a:off x="1247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75" name="Line 34"/>
            <p:cNvSpPr>
              <a:spLocks noChangeShapeType="1"/>
            </p:cNvSpPr>
            <p:nvPr/>
          </p:nvSpPr>
          <p:spPr bwMode="auto">
            <a:xfrm>
              <a:off x="1292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76" name="Line 35"/>
            <p:cNvSpPr>
              <a:spLocks noChangeShapeType="1"/>
            </p:cNvSpPr>
            <p:nvPr/>
          </p:nvSpPr>
          <p:spPr bwMode="auto">
            <a:xfrm>
              <a:off x="1247" y="1920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9712" name="Line 36"/>
          <p:cNvSpPr>
            <a:spLocks noChangeShapeType="1"/>
          </p:cNvSpPr>
          <p:nvPr/>
        </p:nvSpPr>
        <p:spPr bwMode="auto">
          <a:xfrm rot="5400000" flipH="1" flipV="1">
            <a:off x="4942686" y="1375574"/>
            <a:ext cx="1588" cy="2117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29713" name="Group 37"/>
          <p:cNvGrpSpPr>
            <a:grpSpLocks/>
          </p:cNvGrpSpPr>
          <p:nvPr/>
        </p:nvGrpSpPr>
        <p:grpSpPr bwMode="auto">
          <a:xfrm>
            <a:off x="5954721" y="3757613"/>
            <a:ext cx="141287" cy="238126"/>
            <a:chOff x="1247" y="1741"/>
            <a:chExt cx="90" cy="180"/>
          </a:xfrm>
        </p:grpSpPr>
        <p:grpSp>
          <p:nvGrpSpPr>
            <p:cNvPr id="29760" name="Group 38"/>
            <p:cNvGrpSpPr>
              <a:grpSpLocks/>
            </p:cNvGrpSpPr>
            <p:nvPr/>
          </p:nvGrpSpPr>
          <p:grpSpPr bwMode="auto">
            <a:xfrm>
              <a:off x="1247" y="1741"/>
              <a:ext cx="90" cy="180"/>
              <a:chOff x="2927" y="1893"/>
              <a:chExt cx="90" cy="180"/>
            </a:xfrm>
          </p:grpSpPr>
          <p:sp>
            <p:nvSpPr>
              <p:cNvPr id="29767" name="Line 39"/>
              <p:cNvSpPr>
                <a:spLocks noChangeShapeType="1"/>
              </p:cNvSpPr>
              <p:nvPr/>
            </p:nvSpPr>
            <p:spPr bwMode="auto">
              <a:xfrm flipH="1">
                <a:off x="2927" y="1893"/>
                <a:ext cx="45" cy="1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68" name="Line 40"/>
              <p:cNvSpPr>
                <a:spLocks noChangeShapeType="1"/>
              </p:cNvSpPr>
              <p:nvPr/>
            </p:nvSpPr>
            <p:spPr bwMode="auto">
              <a:xfrm>
                <a:off x="2972" y="1893"/>
                <a:ext cx="45" cy="1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69" name="Line 41"/>
              <p:cNvSpPr>
                <a:spLocks noChangeShapeType="1"/>
              </p:cNvSpPr>
              <p:nvPr/>
            </p:nvSpPr>
            <p:spPr bwMode="auto">
              <a:xfrm>
                <a:off x="2927" y="2072"/>
                <a:ext cx="9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61" name="Line 42"/>
            <p:cNvSpPr>
              <a:spLocks noChangeShapeType="1"/>
            </p:cNvSpPr>
            <p:nvPr/>
          </p:nvSpPr>
          <p:spPr bwMode="auto">
            <a:xfrm flipH="1">
              <a:off x="1247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62" name="Line 43"/>
            <p:cNvSpPr>
              <a:spLocks noChangeShapeType="1"/>
            </p:cNvSpPr>
            <p:nvPr/>
          </p:nvSpPr>
          <p:spPr bwMode="auto">
            <a:xfrm>
              <a:off x="1292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63" name="Line 44"/>
            <p:cNvSpPr>
              <a:spLocks noChangeShapeType="1"/>
            </p:cNvSpPr>
            <p:nvPr/>
          </p:nvSpPr>
          <p:spPr bwMode="auto">
            <a:xfrm>
              <a:off x="1247" y="1920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64" name="Line 45"/>
            <p:cNvSpPr>
              <a:spLocks noChangeShapeType="1"/>
            </p:cNvSpPr>
            <p:nvPr/>
          </p:nvSpPr>
          <p:spPr bwMode="auto">
            <a:xfrm flipH="1">
              <a:off x="1247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65" name="Line 46"/>
            <p:cNvSpPr>
              <a:spLocks noChangeShapeType="1"/>
            </p:cNvSpPr>
            <p:nvPr/>
          </p:nvSpPr>
          <p:spPr bwMode="auto">
            <a:xfrm>
              <a:off x="1292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66" name="Line 47"/>
            <p:cNvSpPr>
              <a:spLocks noChangeShapeType="1"/>
            </p:cNvSpPr>
            <p:nvPr/>
          </p:nvSpPr>
          <p:spPr bwMode="auto">
            <a:xfrm>
              <a:off x="1247" y="1920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9714" name="Line 48"/>
          <p:cNvSpPr>
            <a:spLocks noChangeShapeType="1"/>
          </p:cNvSpPr>
          <p:nvPr/>
        </p:nvSpPr>
        <p:spPr bwMode="auto">
          <a:xfrm>
            <a:off x="6019800" y="3997325"/>
            <a:ext cx="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15" name="Rectangle 49"/>
          <p:cNvSpPr>
            <a:spLocks noChangeArrowheads="1"/>
          </p:cNvSpPr>
          <p:nvPr/>
        </p:nvSpPr>
        <p:spPr bwMode="auto">
          <a:xfrm>
            <a:off x="5613401" y="5303838"/>
            <a:ext cx="936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200">
                <a:solidFill>
                  <a:srgbClr val="000000"/>
                </a:solidFill>
                <a:latin typeface="Times New Roman" pitchFamily="18" charset="0"/>
              </a:rPr>
              <a:t>&lt;&lt;interface&gt;&gt;</a:t>
            </a:r>
            <a:endParaRPr lang="en-GB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16" name="Rectangle 50"/>
          <p:cNvSpPr>
            <a:spLocks noChangeArrowheads="1"/>
          </p:cNvSpPr>
          <p:nvPr/>
        </p:nvSpPr>
        <p:spPr bwMode="auto">
          <a:xfrm>
            <a:off x="5584832" y="5459413"/>
            <a:ext cx="9922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500">
                <a:solidFill>
                  <a:srgbClr val="000000"/>
                </a:solidFill>
                <a:latin typeface="Times New Roman" pitchFamily="18" charset="0"/>
              </a:rPr>
              <a:t>DataService</a:t>
            </a:r>
            <a:endParaRPr lang="en-GB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17" name="Rectangle 51"/>
          <p:cNvSpPr>
            <a:spLocks noChangeArrowheads="1"/>
          </p:cNvSpPr>
          <p:nvPr/>
        </p:nvSpPr>
        <p:spPr bwMode="auto">
          <a:xfrm>
            <a:off x="4789488" y="5233988"/>
            <a:ext cx="2546350" cy="908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18" name="Rectangle 52"/>
          <p:cNvSpPr>
            <a:spLocks noChangeArrowheads="1"/>
          </p:cNvSpPr>
          <p:nvPr/>
        </p:nvSpPr>
        <p:spPr bwMode="auto">
          <a:xfrm>
            <a:off x="4829176" y="5353050"/>
            <a:ext cx="25119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500">
                <a:solidFill>
                  <a:srgbClr val="000000"/>
                </a:solidFill>
                <a:latin typeface="Times New Roman" pitchFamily="18" charset="0"/>
              </a:rPr>
              <a:t>Customer</a:t>
            </a:r>
            <a:r>
              <a:rPr lang="en-GB" sz="1500">
                <a:solidFill>
                  <a:srgbClr val="000000"/>
                </a:solidFill>
                <a:latin typeface="Times New Roman" pitchFamily="18" charset="0"/>
              </a:rPr>
              <a:t>BusinessService</a:t>
            </a:r>
            <a:r>
              <a:rPr lang="fr-FR" sz="1500">
                <a:solidFill>
                  <a:srgbClr val="000000"/>
                </a:solidFill>
                <a:latin typeface="Times New Roman" pitchFamily="18" charset="0"/>
              </a:rPr>
              <a:t>Impl</a:t>
            </a:r>
            <a:endParaRPr lang="en-GB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9" name="Line 53"/>
          <p:cNvSpPr>
            <a:spLocks noChangeShapeType="1"/>
          </p:cNvSpPr>
          <p:nvPr/>
        </p:nvSpPr>
        <p:spPr bwMode="auto">
          <a:xfrm>
            <a:off x="4814896" y="5657850"/>
            <a:ext cx="25415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20" name="Line 54"/>
          <p:cNvSpPr>
            <a:spLocks noChangeShapeType="1"/>
          </p:cNvSpPr>
          <p:nvPr/>
        </p:nvSpPr>
        <p:spPr bwMode="auto">
          <a:xfrm rot="-5400000">
            <a:off x="3520281" y="4471194"/>
            <a:ext cx="9526" cy="25098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29721" name="Group 55"/>
          <p:cNvGrpSpPr>
            <a:grpSpLocks/>
          </p:cNvGrpSpPr>
          <p:nvPr/>
        </p:nvGrpSpPr>
        <p:grpSpPr bwMode="auto">
          <a:xfrm rot="10800000" flipV="1">
            <a:off x="2232025" y="5359400"/>
            <a:ext cx="141288" cy="238126"/>
            <a:chOff x="1247" y="1741"/>
            <a:chExt cx="90" cy="180"/>
          </a:xfrm>
        </p:grpSpPr>
        <p:grpSp>
          <p:nvGrpSpPr>
            <p:cNvPr id="29750" name="Group 56" descr="noir)"/>
            <p:cNvGrpSpPr>
              <a:grpSpLocks/>
            </p:cNvGrpSpPr>
            <p:nvPr/>
          </p:nvGrpSpPr>
          <p:grpSpPr bwMode="auto">
            <a:xfrm>
              <a:off x="1247" y="1741"/>
              <a:ext cx="90" cy="180"/>
              <a:chOff x="2927" y="1893"/>
              <a:chExt cx="90" cy="180"/>
            </a:xfrm>
          </p:grpSpPr>
          <p:sp>
            <p:nvSpPr>
              <p:cNvPr id="29757" name="Line 57" descr="noir)"/>
              <p:cNvSpPr>
                <a:spLocks noChangeShapeType="1"/>
              </p:cNvSpPr>
              <p:nvPr/>
            </p:nvSpPr>
            <p:spPr bwMode="auto">
              <a:xfrm flipH="1">
                <a:off x="2927" y="1893"/>
                <a:ext cx="45" cy="1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58" name="Line 58" descr="noir)"/>
              <p:cNvSpPr>
                <a:spLocks noChangeShapeType="1"/>
              </p:cNvSpPr>
              <p:nvPr/>
            </p:nvSpPr>
            <p:spPr bwMode="auto">
              <a:xfrm>
                <a:off x="2972" y="1893"/>
                <a:ext cx="45" cy="1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759" name="Line 59" descr="noir)"/>
              <p:cNvSpPr>
                <a:spLocks noChangeShapeType="1"/>
              </p:cNvSpPr>
              <p:nvPr/>
            </p:nvSpPr>
            <p:spPr bwMode="auto">
              <a:xfrm>
                <a:off x="2927" y="2072"/>
                <a:ext cx="9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751" name="Line 60" descr="noir)"/>
            <p:cNvSpPr>
              <a:spLocks noChangeShapeType="1"/>
            </p:cNvSpPr>
            <p:nvPr/>
          </p:nvSpPr>
          <p:spPr bwMode="auto">
            <a:xfrm flipH="1">
              <a:off x="1247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52" name="Line 61" descr="noir)"/>
            <p:cNvSpPr>
              <a:spLocks noChangeShapeType="1"/>
            </p:cNvSpPr>
            <p:nvPr/>
          </p:nvSpPr>
          <p:spPr bwMode="auto">
            <a:xfrm>
              <a:off x="1292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53" name="Line 62" descr="noir)"/>
            <p:cNvSpPr>
              <a:spLocks noChangeShapeType="1"/>
            </p:cNvSpPr>
            <p:nvPr/>
          </p:nvSpPr>
          <p:spPr bwMode="auto">
            <a:xfrm>
              <a:off x="1247" y="1920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54" name="Line 63" descr="noir)"/>
            <p:cNvSpPr>
              <a:spLocks noChangeShapeType="1"/>
            </p:cNvSpPr>
            <p:nvPr/>
          </p:nvSpPr>
          <p:spPr bwMode="auto">
            <a:xfrm flipH="1">
              <a:off x="1247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55" name="Line 64" descr="noir)"/>
            <p:cNvSpPr>
              <a:spLocks noChangeShapeType="1"/>
            </p:cNvSpPr>
            <p:nvPr/>
          </p:nvSpPr>
          <p:spPr bwMode="auto">
            <a:xfrm>
              <a:off x="1292" y="1741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56" name="Line 65" descr="noir)"/>
            <p:cNvSpPr>
              <a:spLocks noChangeShapeType="1"/>
            </p:cNvSpPr>
            <p:nvPr/>
          </p:nvSpPr>
          <p:spPr bwMode="auto">
            <a:xfrm>
              <a:off x="1247" y="1920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9722" name="Line 66"/>
          <p:cNvSpPr>
            <a:spLocks noChangeShapeType="1"/>
          </p:cNvSpPr>
          <p:nvPr/>
        </p:nvSpPr>
        <p:spPr bwMode="auto">
          <a:xfrm flipH="1">
            <a:off x="2286000" y="5368925"/>
            <a:ext cx="1588" cy="3508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29723" name="Group 67"/>
          <p:cNvGrpSpPr>
            <a:grpSpLocks/>
          </p:cNvGrpSpPr>
          <p:nvPr/>
        </p:nvGrpSpPr>
        <p:grpSpPr bwMode="auto">
          <a:xfrm>
            <a:off x="1522421" y="1624013"/>
            <a:ext cx="141287" cy="239712"/>
            <a:chOff x="2927" y="1893"/>
            <a:chExt cx="90" cy="180"/>
          </a:xfrm>
        </p:grpSpPr>
        <p:sp>
          <p:nvSpPr>
            <p:cNvPr id="29747" name="Line 68"/>
            <p:cNvSpPr>
              <a:spLocks noChangeShapeType="1"/>
            </p:cNvSpPr>
            <p:nvPr/>
          </p:nvSpPr>
          <p:spPr bwMode="auto">
            <a:xfrm flipH="1">
              <a:off x="2927" y="1893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48" name="Line 69"/>
            <p:cNvSpPr>
              <a:spLocks noChangeShapeType="1"/>
            </p:cNvSpPr>
            <p:nvPr/>
          </p:nvSpPr>
          <p:spPr bwMode="auto">
            <a:xfrm>
              <a:off x="2972" y="1893"/>
              <a:ext cx="45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49" name="Line 70"/>
            <p:cNvSpPr>
              <a:spLocks noChangeShapeType="1"/>
            </p:cNvSpPr>
            <p:nvPr/>
          </p:nvSpPr>
          <p:spPr bwMode="auto">
            <a:xfrm>
              <a:off x="2927" y="2072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9724" name="Line 71"/>
          <p:cNvSpPr>
            <a:spLocks noChangeShapeType="1"/>
          </p:cNvSpPr>
          <p:nvPr/>
        </p:nvSpPr>
        <p:spPr bwMode="auto">
          <a:xfrm flipH="1">
            <a:off x="1522413" y="1624013"/>
            <a:ext cx="69850" cy="2381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25" name="Line 72"/>
          <p:cNvSpPr>
            <a:spLocks noChangeShapeType="1"/>
          </p:cNvSpPr>
          <p:nvPr/>
        </p:nvSpPr>
        <p:spPr bwMode="auto">
          <a:xfrm>
            <a:off x="1592271" y="1624013"/>
            <a:ext cx="71437" cy="2381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26" name="Line 73"/>
          <p:cNvSpPr>
            <a:spLocks noChangeShapeType="1"/>
          </p:cNvSpPr>
          <p:nvPr/>
        </p:nvSpPr>
        <p:spPr bwMode="auto">
          <a:xfrm flipH="1">
            <a:off x="1522413" y="1624013"/>
            <a:ext cx="69850" cy="2381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27" name="Line 74"/>
          <p:cNvSpPr>
            <a:spLocks noChangeShapeType="1"/>
          </p:cNvSpPr>
          <p:nvPr/>
        </p:nvSpPr>
        <p:spPr bwMode="auto">
          <a:xfrm>
            <a:off x="1592271" y="1624013"/>
            <a:ext cx="71437" cy="2381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28" name="Line 75"/>
          <p:cNvSpPr>
            <a:spLocks noChangeShapeType="1"/>
          </p:cNvSpPr>
          <p:nvPr/>
        </p:nvSpPr>
        <p:spPr bwMode="auto">
          <a:xfrm flipH="1">
            <a:off x="1600200" y="1863725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29" name="Rectangle 76"/>
          <p:cNvSpPr>
            <a:spLocks noChangeArrowheads="1"/>
          </p:cNvSpPr>
          <p:nvPr/>
        </p:nvSpPr>
        <p:spPr bwMode="auto">
          <a:xfrm>
            <a:off x="4781550" y="3267077"/>
            <a:ext cx="2520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GB" sz="1200" b="0">
                <a:solidFill>
                  <a:schemeClr val="tx1"/>
                </a:solidFill>
                <a:cs typeface="Times New Roman" pitchFamily="18" charset="0"/>
              </a:rPr>
              <a:t>-dataService : DataService</a:t>
            </a:r>
            <a:endParaRPr lang="en-US" sz="3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30" name="Line 77"/>
          <p:cNvSpPr>
            <a:spLocks noChangeShapeType="1"/>
          </p:cNvSpPr>
          <p:nvPr/>
        </p:nvSpPr>
        <p:spPr bwMode="auto">
          <a:xfrm>
            <a:off x="4732346" y="3502025"/>
            <a:ext cx="25415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31" name="Rectangle 78"/>
          <p:cNvSpPr>
            <a:spLocks noChangeArrowheads="1"/>
          </p:cNvSpPr>
          <p:nvPr/>
        </p:nvSpPr>
        <p:spPr bwMode="auto">
          <a:xfrm>
            <a:off x="4921250" y="5737229"/>
            <a:ext cx="23431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200" b="0">
                <a:solidFill>
                  <a:schemeClr val="tx1"/>
                </a:solidFill>
                <a:cs typeface="Times New Roman" pitchFamily="18" charset="0"/>
              </a:rPr>
              <a:t>+findCustomer() : CustomerBO</a:t>
            </a:r>
            <a:endParaRPr lang="en-US" sz="3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32" name="Text Box 79"/>
          <p:cNvSpPr txBox="1">
            <a:spLocks noChangeArrowheads="1"/>
          </p:cNvSpPr>
          <p:nvPr/>
        </p:nvSpPr>
        <p:spPr bwMode="auto">
          <a:xfrm>
            <a:off x="6365875" y="1974851"/>
            <a:ext cx="16257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600" i="1">
                <a:solidFill>
                  <a:schemeClr val="tx1"/>
                </a:solidFill>
                <a:latin typeface="Times New Roman" pitchFamily="18" charset="0"/>
              </a:rPr>
              <a:t>Framework SOA</a:t>
            </a:r>
            <a:endParaRPr lang="en-GB" sz="1600" i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33" name="Text Box 80"/>
          <p:cNvSpPr txBox="1">
            <a:spLocks noChangeArrowheads="1"/>
          </p:cNvSpPr>
          <p:nvPr/>
        </p:nvSpPr>
        <p:spPr bwMode="auto">
          <a:xfrm>
            <a:off x="6986589" y="4257677"/>
            <a:ext cx="1167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fr-FR" sz="1600" i="1">
                <a:solidFill>
                  <a:schemeClr val="tx1"/>
                </a:solidFill>
                <a:latin typeface="Times New Roman" pitchFamily="18" charset="0"/>
              </a:rPr>
              <a:t>Application</a:t>
            </a:r>
            <a:endParaRPr lang="en-GB" sz="1600" i="1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9734" name="Group 81"/>
          <p:cNvGrpSpPr>
            <a:grpSpLocks/>
          </p:cNvGrpSpPr>
          <p:nvPr/>
        </p:nvGrpSpPr>
        <p:grpSpPr bwMode="auto">
          <a:xfrm>
            <a:off x="762000" y="949325"/>
            <a:ext cx="1981200" cy="762000"/>
            <a:chOff x="480" y="864"/>
            <a:chExt cx="1248" cy="480"/>
          </a:xfrm>
        </p:grpSpPr>
        <p:sp>
          <p:nvSpPr>
            <p:cNvPr id="29744" name="Rectangle 82"/>
            <p:cNvSpPr>
              <a:spLocks noChangeArrowheads="1"/>
            </p:cNvSpPr>
            <p:nvPr/>
          </p:nvSpPr>
          <p:spPr bwMode="auto">
            <a:xfrm>
              <a:off x="480" y="864"/>
              <a:ext cx="1248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fr-FR"/>
            </a:p>
          </p:txBody>
        </p:sp>
        <p:sp>
          <p:nvSpPr>
            <p:cNvPr id="29745" name="Line 83"/>
            <p:cNvSpPr>
              <a:spLocks noChangeShapeType="1"/>
            </p:cNvSpPr>
            <p:nvPr/>
          </p:nvSpPr>
          <p:spPr bwMode="auto">
            <a:xfrm>
              <a:off x="480" y="11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46" name="Text Box 84"/>
            <p:cNvSpPr txBox="1">
              <a:spLocks noChangeArrowheads="1"/>
            </p:cNvSpPr>
            <p:nvPr/>
          </p:nvSpPr>
          <p:spPr bwMode="auto">
            <a:xfrm>
              <a:off x="687" y="864"/>
              <a:ext cx="7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sz="1200" b="0">
                  <a:solidFill>
                    <a:schemeClr val="tx1"/>
                  </a:solidFill>
                </a:rPr>
                <a:t>« Interface 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sz="1400">
                  <a:solidFill>
                    <a:schemeClr val="tx1"/>
                  </a:solidFill>
                </a:rPr>
                <a:t>Service</a:t>
              </a:r>
            </a:p>
          </p:txBody>
        </p:sp>
      </p:grpSp>
      <p:grpSp>
        <p:nvGrpSpPr>
          <p:cNvPr id="29735" name="Group 85"/>
          <p:cNvGrpSpPr>
            <a:grpSpLocks/>
          </p:cNvGrpSpPr>
          <p:nvPr/>
        </p:nvGrpSpPr>
        <p:grpSpPr bwMode="auto">
          <a:xfrm>
            <a:off x="1219200" y="2168525"/>
            <a:ext cx="2209800" cy="762000"/>
            <a:chOff x="2112" y="864"/>
            <a:chExt cx="1392" cy="480"/>
          </a:xfrm>
        </p:grpSpPr>
        <p:sp>
          <p:nvSpPr>
            <p:cNvPr id="29741" name="Rectangle 86"/>
            <p:cNvSpPr>
              <a:spLocks noChangeArrowheads="1"/>
            </p:cNvSpPr>
            <p:nvPr/>
          </p:nvSpPr>
          <p:spPr bwMode="auto">
            <a:xfrm>
              <a:off x="2112" y="864"/>
              <a:ext cx="1392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fr-FR"/>
            </a:p>
          </p:txBody>
        </p:sp>
        <p:sp>
          <p:nvSpPr>
            <p:cNvPr id="29742" name="Line 87"/>
            <p:cNvSpPr>
              <a:spLocks noChangeShapeType="1"/>
            </p:cNvSpPr>
            <p:nvPr/>
          </p:nvSpPr>
          <p:spPr bwMode="auto">
            <a:xfrm>
              <a:off x="2112" y="11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43" name="Text Box 88"/>
            <p:cNvSpPr txBox="1">
              <a:spLocks noChangeArrowheads="1"/>
            </p:cNvSpPr>
            <p:nvPr/>
          </p:nvSpPr>
          <p:spPr bwMode="auto">
            <a:xfrm>
              <a:off x="2256" y="864"/>
              <a:ext cx="108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sz="1200" b="0">
                  <a:solidFill>
                    <a:schemeClr val="tx1"/>
                  </a:solidFill>
                </a:rPr>
                <a:t>« Interface 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sz="1400">
                  <a:solidFill>
                    <a:schemeClr val="tx1"/>
                  </a:solidFill>
                </a:rPr>
                <a:t>BusinessService</a:t>
              </a:r>
            </a:p>
          </p:txBody>
        </p:sp>
      </p:grpSp>
      <p:grpSp>
        <p:nvGrpSpPr>
          <p:cNvPr id="29736" name="Group 89"/>
          <p:cNvGrpSpPr>
            <a:grpSpLocks/>
          </p:cNvGrpSpPr>
          <p:nvPr/>
        </p:nvGrpSpPr>
        <p:grpSpPr bwMode="auto">
          <a:xfrm>
            <a:off x="914400" y="4378325"/>
            <a:ext cx="3048000" cy="762000"/>
            <a:chOff x="1968" y="912"/>
            <a:chExt cx="2208" cy="480"/>
          </a:xfrm>
        </p:grpSpPr>
        <p:sp>
          <p:nvSpPr>
            <p:cNvPr id="29738" name="Rectangle 90"/>
            <p:cNvSpPr>
              <a:spLocks noChangeArrowheads="1"/>
            </p:cNvSpPr>
            <p:nvPr/>
          </p:nvSpPr>
          <p:spPr bwMode="auto">
            <a:xfrm>
              <a:off x="1968" y="912"/>
              <a:ext cx="2208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fr-FR"/>
            </a:p>
          </p:txBody>
        </p:sp>
        <p:sp>
          <p:nvSpPr>
            <p:cNvPr id="29739" name="Line 91"/>
            <p:cNvSpPr>
              <a:spLocks noChangeShapeType="1"/>
            </p:cNvSpPr>
            <p:nvPr/>
          </p:nvSpPr>
          <p:spPr bwMode="auto">
            <a:xfrm>
              <a:off x="1968" y="120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740" name="Text Box 92"/>
            <p:cNvSpPr txBox="1">
              <a:spLocks noChangeArrowheads="1"/>
            </p:cNvSpPr>
            <p:nvPr/>
          </p:nvSpPr>
          <p:spPr bwMode="auto">
            <a:xfrm>
              <a:off x="2196" y="912"/>
              <a:ext cx="178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sz="1200" b="0">
                  <a:solidFill>
                    <a:schemeClr val="tx1"/>
                  </a:solidFill>
                </a:rPr>
                <a:t>« Interface 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sz="1400">
                  <a:solidFill>
                    <a:schemeClr val="tx1"/>
                  </a:solidFill>
                </a:rPr>
                <a:t>CustomerBusinessService</a:t>
              </a:r>
            </a:p>
          </p:txBody>
        </p:sp>
      </p:grpSp>
      <p:sp>
        <p:nvSpPr>
          <p:cNvPr id="29737" name="Text Box 93"/>
          <p:cNvSpPr txBox="1">
            <a:spLocks noChangeArrowheads="1"/>
          </p:cNvSpPr>
          <p:nvPr/>
        </p:nvSpPr>
        <p:spPr bwMode="auto">
          <a:xfrm>
            <a:off x="3044991" y="949325"/>
            <a:ext cx="5678156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400">
                <a:solidFill>
                  <a:schemeClr val="tx1"/>
                </a:solidFill>
                <a:latin typeface="Tahoma" pitchFamily="34" charset="0"/>
              </a:rPr>
              <a:t>Framework SOA (fournit un ensemble de points d’accroches)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60363" y="1316039"/>
            <a:ext cx="1485900" cy="3952876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413383" y="1306513"/>
            <a:ext cx="1662113" cy="39655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97083" y="1319213"/>
            <a:ext cx="3224213" cy="3952876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Framework SOA </a:t>
            </a:r>
            <a:r>
              <a:rPr lang="fr-FR" sz="1800" smtClean="0"/>
              <a:t>(2/2)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3067058" y="5581675"/>
            <a:ext cx="2297113" cy="385763"/>
            <a:chOff x="2140" y="3668"/>
            <a:chExt cx="1447" cy="243"/>
          </a:xfrm>
        </p:grpSpPr>
        <p:sp>
          <p:nvSpPr>
            <p:cNvPr id="30769" name="Rectangle 7"/>
            <p:cNvSpPr>
              <a:spLocks noChangeArrowheads="1"/>
            </p:cNvSpPr>
            <p:nvPr/>
          </p:nvSpPr>
          <p:spPr bwMode="auto">
            <a:xfrm rot="5400000">
              <a:off x="2742" y="3066"/>
              <a:ext cx="243" cy="144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GB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770" name="Text Box 8"/>
            <p:cNvSpPr txBox="1">
              <a:spLocks noChangeArrowheads="1"/>
            </p:cNvSpPr>
            <p:nvPr/>
          </p:nvSpPr>
          <p:spPr bwMode="auto">
            <a:xfrm>
              <a:off x="2177" y="3672"/>
              <a:ext cx="1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ConfigurationService</a:t>
              </a:r>
            </a:p>
          </p:txBody>
        </p:sp>
      </p:grpSp>
      <p:grpSp>
        <p:nvGrpSpPr>
          <p:cNvPr id="30727" name="Group 9"/>
          <p:cNvGrpSpPr>
            <a:grpSpLocks/>
          </p:cNvGrpSpPr>
          <p:nvPr/>
        </p:nvGrpSpPr>
        <p:grpSpPr bwMode="auto">
          <a:xfrm>
            <a:off x="2228858" y="1504950"/>
            <a:ext cx="1128713" cy="1770064"/>
            <a:chOff x="1236" y="1212"/>
            <a:chExt cx="711" cy="1115"/>
          </a:xfrm>
        </p:grpSpPr>
        <p:sp>
          <p:nvSpPr>
            <p:cNvPr id="30767" name="Rectangle 10"/>
            <p:cNvSpPr>
              <a:spLocks noChangeArrowheads="1"/>
            </p:cNvSpPr>
            <p:nvPr/>
          </p:nvSpPr>
          <p:spPr bwMode="auto">
            <a:xfrm rot="5400000">
              <a:off x="1034" y="1414"/>
              <a:ext cx="1115" cy="71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GB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768" name="Text Box 11"/>
            <p:cNvSpPr txBox="1">
              <a:spLocks noChangeArrowheads="1"/>
            </p:cNvSpPr>
            <p:nvPr/>
          </p:nvSpPr>
          <p:spPr bwMode="auto">
            <a:xfrm>
              <a:off x="1254" y="1480"/>
              <a:ext cx="68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Customer</a:t>
              </a:r>
              <a:b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Business</a:t>
              </a:r>
              <a:b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Service</a:t>
              </a:r>
            </a:p>
          </p:txBody>
        </p:sp>
      </p:grpSp>
      <p:grpSp>
        <p:nvGrpSpPr>
          <p:cNvPr id="30728" name="Group 12"/>
          <p:cNvGrpSpPr>
            <a:grpSpLocks/>
          </p:cNvGrpSpPr>
          <p:nvPr/>
        </p:nvGrpSpPr>
        <p:grpSpPr bwMode="auto">
          <a:xfrm>
            <a:off x="5708650" y="1492253"/>
            <a:ext cx="1136650" cy="1770064"/>
            <a:chOff x="3396" y="1180"/>
            <a:chExt cx="716" cy="1115"/>
          </a:xfrm>
        </p:grpSpPr>
        <p:sp>
          <p:nvSpPr>
            <p:cNvPr id="30765" name="Rectangle 13"/>
            <p:cNvSpPr>
              <a:spLocks noChangeArrowheads="1"/>
            </p:cNvSpPr>
            <p:nvPr/>
          </p:nvSpPr>
          <p:spPr bwMode="auto">
            <a:xfrm rot="5400000">
              <a:off x="3194" y="1382"/>
              <a:ext cx="1115" cy="71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GB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766" name="Text Box 14"/>
            <p:cNvSpPr txBox="1">
              <a:spLocks noChangeArrowheads="1"/>
            </p:cNvSpPr>
            <p:nvPr/>
          </p:nvSpPr>
          <p:spPr bwMode="auto">
            <a:xfrm>
              <a:off x="3430" y="1392"/>
              <a:ext cx="68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Customer</a:t>
              </a:r>
              <a:b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Data</a:t>
              </a:r>
              <a:b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Service</a:t>
              </a:r>
            </a:p>
          </p:txBody>
        </p:sp>
      </p:grpSp>
      <p:grpSp>
        <p:nvGrpSpPr>
          <p:cNvPr id="30729" name="Group 15"/>
          <p:cNvGrpSpPr>
            <a:grpSpLocks/>
          </p:cNvGrpSpPr>
          <p:nvPr/>
        </p:nvGrpSpPr>
        <p:grpSpPr bwMode="auto">
          <a:xfrm>
            <a:off x="3816358" y="3386139"/>
            <a:ext cx="1128713" cy="1770062"/>
            <a:chOff x="1236" y="1212"/>
            <a:chExt cx="711" cy="1115"/>
          </a:xfrm>
        </p:grpSpPr>
        <p:sp>
          <p:nvSpPr>
            <p:cNvPr id="30763" name="Rectangle 16"/>
            <p:cNvSpPr>
              <a:spLocks noChangeArrowheads="1"/>
            </p:cNvSpPr>
            <p:nvPr/>
          </p:nvSpPr>
          <p:spPr bwMode="auto">
            <a:xfrm rot="5400000">
              <a:off x="1034" y="1414"/>
              <a:ext cx="1115" cy="71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GB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764" name="Text Box 17"/>
            <p:cNvSpPr txBox="1">
              <a:spLocks noChangeArrowheads="1"/>
            </p:cNvSpPr>
            <p:nvPr/>
          </p:nvSpPr>
          <p:spPr bwMode="auto">
            <a:xfrm>
              <a:off x="1254" y="1480"/>
              <a:ext cx="63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Account</a:t>
              </a:r>
              <a:b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Business</a:t>
              </a:r>
              <a:b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Service</a:t>
              </a:r>
            </a:p>
          </p:txBody>
        </p:sp>
      </p:grpSp>
      <p:grpSp>
        <p:nvGrpSpPr>
          <p:cNvPr id="30730" name="Group 18"/>
          <p:cNvGrpSpPr>
            <a:grpSpLocks/>
          </p:cNvGrpSpPr>
          <p:nvPr/>
        </p:nvGrpSpPr>
        <p:grpSpPr bwMode="auto">
          <a:xfrm>
            <a:off x="5695958" y="3359153"/>
            <a:ext cx="1128713" cy="1770064"/>
            <a:chOff x="3396" y="1180"/>
            <a:chExt cx="711" cy="1115"/>
          </a:xfrm>
        </p:grpSpPr>
        <p:sp>
          <p:nvSpPr>
            <p:cNvPr id="30761" name="Rectangle 19"/>
            <p:cNvSpPr>
              <a:spLocks noChangeArrowheads="1"/>
            </p:cNvSpPr>
            <p:nvPr/>
          </p:nvSpPr>
          <p:spPr bwMode="auto">
            <a:xfrm rot="5400000">
              <a:off x="3194" y="1382"/>
              <a:ext cx="1115" cy="71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GB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762" name="Text Box 20"/>
            <p:cNvSpPr txBox="1">
              <a:spLocks noChangeArrowheads="1"/>
            </p:cNvSpPr>
            <p:nvPr/>
          </p:nvSpPr>
          <p:spPr bwMode="auto">
            <a:xfrm>
              <a:off x="3430" y="1392"/>
              <a:ext cx="60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Account</a:t>
              </a:r>
              <a:b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Data</a:t>
              </a:r>
              <a:b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Service</a:t>
              </a:r>
            </a:p>
          </p:txBody>
        </p:sp>
      </p:grpSp>
      <p:cxnSp>
        <p:nvCxnSpPr>
          <p:cNvPr id="30731" name="AutoShape 21"/>
          <p:cNvCxnSpPr>
            <a:cxnSpLocks noChangeShapeType="1"/>
            <a:stCxn id="30763" idx="0"/>
            <a:endCxn id="30761" idx="2"/>
          </p:cNvCxnSpPr>
          <p:nvPr/>
        </p:nvCxnSpPr>
        <p:spPr bwMode="auto">
          <a:xfrm flipV="1">
            <a:off x="4946650" y="4244975"/>
            <a:ext cx="750888" cy="26988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</p:spPr>
      </p:cxnSp>
      <p:cxnSp>
        <p:nvCxnSpPr>
          <p:cNvPr id="30732" name="AutoShape 22"/>
          <p:cNvCxnSpPr>
            <a:cxnSpLocks noChangeShapeType="1"/>
            <a:stCxn id="30767" idx="0"/>
            <a:endCxn id="30765" idx="2"/>
          </p:cNvCxnSpPr>
          <p:nvPr/>
        </p:nvCxnSpPr>
        <p:spPr bwMode="auto">
          <a:xfrm flipV="1">
            <a:off x="3359150" y="2378075"/>
            <a:ext cx="2351088" cy="12700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</p:spPr>
      </p:cxnSp>
      <p:cxnSp>
        <p:nvCxnSpPr>
          <p:cNvPr id="30733" name="AutoShape 23"/>
          <p:cNvCxnSpPr>
            <a:cxnSpLocks noChangeShapeType="1"/>
            <a:stCxn id="30767" idx="3"/>
            <a:endCxn id="30763" idx="2"/>
          </p:cNvCxnSpPr>
          <p:nvPr/>
        </p:nvCxnSpPr>
        <p:spPr bwMode="auto">
          <a:xfrm rot="16200000" flipH="1">
            <a:off x="2808288" y="3262313"/>
            <a:ext cx="996950" cy="1022350"/>
          </a:xfrm>
          <a:prstGeom prst="bentConnector2">
            <a:avLst/>
          </a:prstGeom>
          <a:noFill/>
          <a:ln w="50800">
            <a:solidFill>
              <a:srgbClr val="FFCC00"/>
            </a:solidFill>
            <a:miter lim="800000"/>
            <a:headEnd/>
            <a:tailEnd type="triangle" w="med" len="med"/>
          </a:ln>
        </p:spPr>
      </p:cxnSp>
      <p:sp>
        <p:nvSpPr>
          <p:cNvPr id="30734" name="Rectangle 24"/>
          <p:cNvSpPr>
            <a:spLocks noChangeArrowheads="1"/>
          </p:cNvSpPr>
          <p:nvPr/>
        </p:nvSpPr>
        <p:spPr bwMode="auto">
          <a:xfrm rot="5400000">
            <a:off x="5530061" y="3034511"/>
            <a:ext cx="4940300" cy="15001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35" name="Rectangle 25"/>
          <p:cNvSpPr>
            <a:spLocks noChangeArrowheads="1"/>
          </p:cNvSpPr>
          <p:nvPr/>
        </p:nvSpPr>
        <p:spPr bwMode="auto">
          <a:xfrm>
            <a:off x="374650" y="5408615"/>
            <a:ext cx="8375650" cy="8509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36" name="Rectangle 26"/>
          <p:cNvSpPr>
            <a:spLocks noChangeArrowheads="1"/>
          </p:cNvSpPr>
          <p:nvPr/>
        </p:nvSpPr>
        <p:spPr bwMode="auto">
          <a:xfrm>
            <a:off x="7270750" y="5222878"/>
            <a:ext cx="1479550" cy="6175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37" name="Oval 27"/>
          <p:cNvSpPr>
            <a:spLocks noChangeArrowheads="1"/>
          </p:cNvSpPr>
          <p:nvPr/>
        </p:nvSpPr>
        <p:spPr bwMode="auto">
          <a:xfrm>
            <a:off x="661988" y="1870075"/>
            <a:ext cx="527050" cy="5159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38" name="Oval 28"/>
          <p:cNvSpPr>
            <a:spLocks noChangeArrowheads="1"/>
          </p:cNvSpPr>
          <p:nvPr/>
        </p:nvSpPr>
        <p:spPr bwMode="auto">
          <a:xfrm>
            <a:off x="968375" y="2640013"/>
            <a:ext cx="527050" cy="5159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39" name="AutoShape 29"/>
          <p:cNvSpPr>
            <a:spLocks noChangeArrowheads="1"/>
          </p:cNvSpPr>
          <p:nvPr/>
        </p:nvSpPr>
        <p:spPr bwMode="auto">
          <a:xfrm>
            <a:off x="1511308" y="2166940"/>
            <a:ext cx="669925" cy="296862"/>
          </a:xfrm>
          <a:prstGeom prst="leftRightArrow">
            <a:avLst>
              <a:gd name="adj1" fmla="val 50000"/>
              <a:gd name="adj2" fmla="val 45134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0740" name="Group 30"/>
          <p:cNvGrpSpPr>
            <a:grpSpLocks/>
          </p:cNvGrpSpPr>
          <p:nvPr/>
        </p:nvGrpSpPr>
        <p:grpSpPr bwMode="auto">
          <a:xfrm>
            <a:off x="7448553" y="2533650"/>
            <a:ext cx="1223963" cy="1770064"/>
            <a:chOff x="4948" y="1748"/>
            <a:chExt cx="771" cy="1115"/>
          </a:xfrm>
        </p:grpSpPr>
        <p:sp>
          <p:nvSpPr>
            <p:cNvPr id="30759" name="Rectangle 31"/>
            <p:cNvSpPr>
              <a:spLocks noChangeArrowheads="1"/>
            </p:cNvSpPr>
            <p:nvPr/>
          </p:nvSpPr>
          <p:spPr bwMode="auto">
            <a:xfrm rot="5400000">
              <a:off x="4760" y="1950"/>
              <a:ext cx="1115" cy="71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GB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760" name="Text Box 32"/>
            <p:cNvSpPr txBox="1">
              <a:spLocks noChangeArrowheads="1"/>
            </p:cNvSpPr>
            <p:nvPr/>
          </p:nvSpPr>
          <p:spPr bwMode="auto">
            <a:xfrm>
              <a:off x="4948" y="1952"/>
              <a:ext cx="77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Persistence</a:t>
              </a:r>
              <a:b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</a:b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Manager</a:t>
              </a:r>
            </a:p>
          </p:txBody>
        </p:sp>
      </p:grpSp>
      <p:sp>
        <p:nvSpPr>
          <p:cNvPr id="30741" name="Oval 33"/>
          <p:cNvSpPr>
            <a:spLocks noChangeArrowheads="1"/>
          </p:cNvSpPr>
          <p:nvPr/>
        </p:nvSpPr>
        <p:spPr bwMode="auto">
          <a:xfrm>
            <a:off x="696913" y="3783013"/>
            <a:ext cx="527050" cy="5159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42" name="Oval 34"/>
          <p:cNvSpPr>
            <a:spLocks noChangeArrowheads="1"/>
          </p:cNvSpPr>
          <p:nvPr/>
        </p:nvSpPr>
        <p:spPr bwMode="auto">
          <a:xfrm>
            <a:off x="979488" y="4583113"/>
            <a:ext cx="527050" cy="5159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30743" name="AutoShape 35"/>
          <p:cNvCxnSpPr>
            <a:cxnSpLocks noChangeShapeType="1"/>
            <a:stCxn id="30765" idx="0"/>
            <a:endCxn id="30759" idx="2"/>
          </p:cNvCxnSpPr>
          <p:nvPr/>
        </p:nvCxnSpPr>
        <p:spPr bwMode="auto">
          <a:xfrm>
            <a:off x="6838958" y="2378075"/>
            <a:ext cx="633413" cy="1041400"/>
          </a:xfrm>
          <a:prstGeom prst="bentConnector3">
            <a:avLst>
              <a:gd name="adj1" fmla="val 49625"/>
            </a:avLst>
          </a:prstGeom>
          <a:noFill/>
          <a:ln w="50800">
            <a:solidFill>
              <a:srgbClr val="FFCC00"/>
            </a:solidFill>
            <a:miter lim="800000"/>
            <a:headEnd/>
            <a:tailEnd type="triangle" w="med" len="med"/>
          </a:ln>
        </p:spPr>
      </p:cxnSp>
      <p:cxnSp>
        <p:nvCxnSpPr>
          <p:cNvPr id="30744" name="AutoShape 36"/>
          <p:cNvCxnSpPr>
            <a:cxnSpLocks noChangeShapeType="1"/>
            <a:stCxn id="30761" idx="0"/>
            <a:endCxn id="30759" idx="2"/>
          </p:cNvCxnSpPr>
          <p:nvPr/>
        </p:nvCxnSpPr>
        <p:spPr bwMode="auto">
          <a:xfrm flipV="1">
            <a:off x="6826258" y="3419475"/>
            <a:ext cx="646113" cy="825500"/>
          </a:xfrm>
          <a:prstGeom prst="bentConnector3">
            <a:avLst>
              <a:gd name="adj1" fmla="val 49630"/>
            </a:avLst>
          </a:prstGeom>
          <a:noFill/>
          <a:ln w="50800">
            <a:solidFill>
              <a:srgbClr val="FFCC00"/>
            </a:solidFill>
            <a:miter lim="800000"/>
            <a:headEnd/>
            <a:tailEnd type="triangle" w="med" len="med"/>
          </a:ln>
        </p:spPr>
      </p:cxnSp>
      <p:sp>
        <p:nvSpPr>
          <p:cNvPr id="30745" name="AutoShape 37"/>
          <p:cNvSpPr>
            <a:spLocks noChangeArrowheads="1"/>
          </p:cNvSpPr>
          <p:nvPr/>
        </p:nvSpPr>
        <p:spPr bwMode="auto">
          <a:xfrm>
            <a:off x="8" y="2959103"/>
            <a:ext cx="492125" cy="85566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C0C0C0"/>
          </a:solidFill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46" name="AutoShape 38"/>
          <p:cNvSpPr>
            <a:spLocks noChangeArrowheads="1"/>
          </p:cNvSpPr>
          <p:nvPr/>
        </p:nvSpPr>
        <p:spPr bwMode="auto">
          <a:xfrm>
            <a:off x="8651883" y="2984501"/>
            <a:ext cx="492125" cy="855664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0747" name="Group 39"/>
          <p:cNvGrpSpPr>
            <a:grpSpLocks/>
          </p:cNvGrpSpPr>
          <p:nvPr/>
        </p:nvGrpSpPr>
        <p:grpSpPr bwMode="auto">
          <a:xfrm>
            <a:off x="3503621" y="5683241"/>
            <a:ext cx="2884487" cy="411163"/>
            <a:chOff x="1919" y="3676"/>
            <a:chExt cx="1817" cy="259"/>
          </a:xfrm>
        </p:grpSpPr>
        <p:sp>
          <p:nvSpPr>
            <p:cNvPr id="30757" name="Rectangle 40"/>
            <p:cNvSpPr>
              <a:spLocks noChangeArrowheads="1"/>
            </p:cNvSpPr>
            <p:nvPr/>
          </p:nvSpPr>
          <p:spPr bwMode="auto">
            <a:xfrm rot="5400000">
              <a:off x="2698" y="2897"/>
              <a:ext cx="259" cy="18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GB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758" name="Text Box 41"/>
            <p:cNvSpPr txBox="1">
              <a:spLocks noChangeArrowheads="1"/>
            </p:cNvSpPr>
            <p:nvPr/>
          </p:nvSpPr>
          <p:spPr bwMode="auto">
            <a:xfrm>
              <a:off x="2060" y="3702"/>
              <a:ext cx="16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sz="1800" b="0">
                  <a:solidFill>
                    <a:schemeClr val="tx1"/>
                  </a:solidFill>
                  <a:latin typeface="Times New Roman" pitchFamily="18" charset="0"/>
                </a:rPr>
                <a:t>Configuration Service</a:t>
              </a:r>
            </a:p>
          </p:txBody>
        </p:sp>
      </p:grpSp>
      <p:cxnSp>
        <p:nvCxnSpPr>
          <p:cNvPr id="30748" name="AutoShape 42"/>
          <p:cNvCxnSpPr>
            <a:cxnSpLocks noChangeShapeType="1"/>
            <a:stCxn id="30759" idx="3"/>
            <a:endCxn id="30757" idx="1"/>
          </p:cNvCxnSpPr>
          <p:nvPr/>
        </p:nvCxnSpPr>
        <p:spPr bwMode="auto">
          <a:xfrm rot="5400000">
            <a:off x="5803111" y="3448848"/>
            <a:ext cx="1379537" cy="3089275"/>
          </a:xfrm>
          <a:prstGeom prst="bentConnector3">
            <a:avLst>
              <a:gd name="adj1" fmla="val 89065"/>
            </a:avLst>
          </a:prstGeom>
          <a:noFill/>
          <a:ln w="25400">
            <a:solidFill>
              <a:srgbClr val="000080"/>
            </a:solidFill>
            <a:miter lim="800000"/>
            <a:headEnd/>
            <a:tailEnd type="triangle" w="med" len="med"/>
          </a:ln>
        </p:spPr>
      </p:cxnSp>
      <p:cxnSp>
        <p:nvCxnSpPr>
          <p:cNvPr id="30749" name="AutoShape 43"/>
          <p:cNvCxnSpPr>
            <a:cxnSpLocks noChangeShapeType="1"/>
            <a:stCxn id="30761" idx="3"/>
            <a:endCxn id="30757" idx="1"/>
          </p:cNvCxnSpPr>
          <p:nvPr/>
        </p:nvCxnSpPr>
        <p:spPr bwMode="auto">
          <a:xfrm rot="5400000">
            <a:off x="5328444" y="4749007"/>
            <a:ext cx="554038" cy="1314450"/>
          </a:xfrm>
          <a:prstGeom prst="bentConnector3">
            <a:avLst>
              <a:gd name="adj1" fmla="val 74208"/>
            </a:avLst>
          </a:prstGeom>
          <a:noFill/>
          <a:ln w="25400">
            <a:solidFill>
              <a:srgbClr val="000080"/>
            </a:solidFill>
            <a:miter lim="800000"/>
            <a:headEnd/>
            <a:tailEnd type="triangle" w="med" len="med"/>
          </a:ln>
        </p:spPr>
      </p:cxnSp>
      <p:cxnSp>
        <p:nvCxnSpPr>
          <p:cNvPr id="30750" name="AutoShape 44"/>
          <p:cNvCxnSpPr>
            <a:cxnSpLocks noChangeShapeType="1"/>
            <a:stCxn id="30763" idx="3"/>
            <a:endCxn id="30757" idx="1"/>
          </p:cNvCxnSpPr>
          <p:nvPr/>
        </p:nvCxnSpPr>
        <p:spPr bwMode="auto">
          <a:xfrm rot="16200000" flipH="1">
            <a:off x="4402138" y="5137151"/>
            <a:ext cx="527050" cy="565150"/>
          </a:xfrm>
          <a:prstGeom prst="bentConnector3">
            <a:avLst>
              <a:gd name="adj1" fmla="val 73190"/>
            </a:avLst>
          </a:prstGeom>
          <a:noFill/>
          <a:ln w="25400">
            <a:solidFill>
              <a:srgbClr val="000080"/>
            </a:solidFill>
            <a:miter lim="800000"/>
            <a:headEnd/>
            <a:tailEnd type="triangle" w="med" len="med"/>
          </a:ln>
        </p:spPr>
      </p:cxnSp>
      <p:cxnSp>
        <p:nvCxnSpPr>
          <p:cNvPr id="30751" name="AutoShape 45"/>
          <p:cNvCxnSpPr>
            <a:cxnSpLocks noChangeShapeType="1"/>
            <a:stCxn id="30742" idx="4"/>
            <a:endCxn id="30757" idx="1"/>
          </p:cNvCxnSpPr>
          <p:nvPr/>
        </p:nvCxnSpPr>
        <p:spPr bwMode="auto">
          <a:xfrm rot="16200000" flipH="1">
            <a:off x="2803530" y="3538542"/>
            <a:ext cx="584200" cy="37052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80"/>
            </a:solidFill>
            <a:miter lim="800000"/>
            <a:headEnd/>
            <a:tailEnd type="triangle" w="med" len="med"/>
          </a:ln>
        </p:spPr>
      </p:cxnSp>
      <p:sp>
        <p:nvSpPr>
          <p:cNvPr id="30752" name="Freeform 46"/>
          <p:cNvSpPr>
            <a:spLocks/>
          </p:cNvSpPr>
          <p:nvPr/>
        </p:nvSpPr>
        <p:spPr bwMode="auto">
          <a:xfrm>
            <a:off x="6400800" y="4305303"/>
            <a:ext cx="1879600" cy="1549400"/>
          </a:xfrm>
          <a:custGeom>
            <a:avLst/>
            <a:gdLst>
              <a:gd name="T0" fmla="*/ 0 w 1008"/>
              <a:gd name="T1" fmla="*/ 1549400 h 1312"/>
              <a:gd name="T2" fmla="*/ 1879600 w 1008"/>
              <a:gd name="T3" fmla="*/ 1549400 h 1312"/>
              <a:gd name="T4" fmla="*/ 1879600 w 1008"/>
              <a:gd name="T5" fmla="*/ 0 h 1312"/>
              <a:gd name="T6" fmla="*/ 0 60000 65536"/>
              <a:gd name="T7" fmla="*/ 0 60000 65536"/>
              <a:gd name="T8" fmla="*/ 0 60000 65536"/>
              <a:gd name="T9" fmla="*/ 0 w 1008"/>
              <a:gd name="T10" fmla="*/ 0 h 1312"/>
              <a:gd name="T11" fmla="*/ 1008 w 1008"/>
              <a:gd name="T12" fmla="*/ 1312 h 1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312">
                <a:moveTo>
                  <a:pt x="0" y="1312"/>
                </a:moveTo>
                <a:lnTo>
                  <a:pt x="1008" y="1312"/>
                </a:lnTo>
                <a:lnTo>
                  <a:pt x="1008" y="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53" name="Text Box 47"/>
          <p:cNvSpPr txBox="1">
            <a:spLocks noChangeArrowheads="1"/>
          </p:cNvSpPr>
          <p:nvPr/>
        </p:nvSpPr>
        <p:spPr bwMode="auto">
          <a:xfrm>
            <a:off x="304808" y="981078"/>
            <a:ext cx="166052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FR" sz="1500" i="1">
                <a:solidFill>
                  <a:schemeClr val="tx1"/>
                </a:solidFill>
                <a:latin typeface="Times New Roman" pitchFamily="18" charset="0"/>
              </a:rPr>
              <a:t>Interaction</a:t>
            </a: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 Layer</a:t>
            </a:r>
          </a:p>
        </p:txBody>
      </p:sp>
      <p:sp>
        <p:nvSpPr>
          <p:cNvPr id="30754" name="Text Box 48"/>
          <p:cNvSpPr txBox="1">
            <a:spLocks noChangeArrowheads="1"/>
          </p:cNvSpPr>
          <p:nvPr/>
        </p:nvSpPr>
        <p:spPr bwMode="auto">
          <a:xfrm>
            <a:off x="5413375" y="981075"/>
            <a:ext cx="1244600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Data Layer</a:t>
            </a:r>
          </a:p>
        </p:txBody>
      </p:sp>
      <p:sp>
        <p:nvSpPr>
          <p:cNvPr id="30755" name="Text Box 49"/>
          <p:cNvSpPr txBox="1">
            <a:spLocks noChangeArrowheads="1"/>
          </p:cNvSpPr>
          <p:nvPr/>
        </p:nvSpPr>
        <p:spPr bwMode="auto">
          <a:xfrm>
            <a:off x="1914533" y="981080"/>
            <a:ext cx="14382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Business Layer</a:t>
            </a:r>
          </a:p>
        </p:txBody>
      </p:sp>
      <p:sp>
        <p:nvSpPr>
          <p:cNvPr id="30756" name="Text Box 50"/>
          <p:cNvSpPr txBox="1">
            <a:spLocks noChangeArrowheads="1"/>
          </p:cNvSpPr>
          <p:nvPr/>
        </p:nvSpPr>
        <p:spPr bwMode="auto">
          <a:xfrm>
            <a:off x="7156455" y="981075"/>
            <a:ext cx="1719263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sz="1500" i="1">
                <a:solidFill>
                  <a:schemeClr val="tx1"/>
                </a:solidFill>
                <a:latin typeface="Times New Roman" pitchFamily="18" charset="0"/>
              </a:rPr>
              <a:t>Commons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Déploiement des services </a:t>
            </a:r>
            <a:r>
              <a:rPr lang="fr-FR" sz="1800" smtClean="0"/>
              <a:t>(1/2)</a:t>
            </a:r>
          </a:p>
        </p:txBody>
      </p:sp>
      <p:grpSp>
        <p:nvGrpSpPr>
          <p:cNvPr id="31747" name="Group 98"/>
          <p:cNvGrpSpPr>
            <a:grpSpLocks/>
          </p:cNvGrpSpPr>
          <p:nvPr/>
        </p:nvGrpSpPr>
        <p:grpSpPr bwMode="auto">
          <a:xfrm>
            <a:off x="1219200" y="1568450"/>
            <a:ext cx="7696200" cy="4679950"/>
            <a:chOff x="768" y="988"/>
            <a:chExt cx="4848" cy="2948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1920" y="3705"/>
              <a:ext cx="249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200">
                  <a:solidFill>
                    <a:schemeClr val="tx1"/>
                  </a:solidFill>
                </a:rPr>
                <a:t>Implémentation "bouchon" du service</a:t>
              </a:r>
            </a:p>
          </p:txBody>
        </p:sp>
        <p:sp>
          <p:nvSpPr>
            <p:cNvPr id="31749" name="Rectangle 6"/>
            <p:cNvSpPr>
              <a:spLocks noChangeArrowheads="1"/>
            </p:cNvSpPr>
            <p:nvPr/>
          </p:nvSpPr>
          <p:spPr bwMode="auto">
            <a:xfrm>
              <a:off x="3696" y="1804"/>
              <a:ext cx="1008" cy="120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50" name="AutoShape 7"/>
            <p:cNvSpPr>
              <a:spLocks noChangeArrowheads="1"/>
            </p:cNvSpPr>
            <p:nvPr/>
          </p:nvSpPr>
          <p:spPr bwMode="auto">
            <a:xfrm>
              <a:off x="3792" y="1900"/>
              <a:ext cx="720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b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1" lang="fr-FR" sz="10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31751" name="Rectangle 8"/>
            <p:cNvSpPr>
              <a:spLocks noChangeArrowheads="1"/>
            </p:cNvSpPr>
            <p:nvPr/>
          </p:nvSpPr>
          <p:spPr bwMode="auto">
            <a:xfrm>
              <a:off x="768" y="1036"/>
              <a:ext cx="2016" cy="196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52" name="Rectangle 9"/>
            <p:cNvSpPr>
              <a:spLocks noChangeArrowheads="1"/>
            </p:cNvSpPr>
            <p:nvPr/>
          </p:nvSpPr>
          <p:spPr bwMode="auto">
            <a:xfrm>
              <a:off x="1990" y="1275"/>
              <a:ext cx="384" cy="14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53" name="AutoShape 10"/>
            <p:cNvSpPr>
              <a:spLocks noChangeArrowheads="1"/>
            </p:cNvSpPr>
            <p:nvPr/>
          </p:nvSpPr>
          <p:spPr bwMode="auto">
            <a:xfrm>
              <a:off x="2832" y="1084"/>
              <a:ext cx="480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 b="0">
                  <a:solidFill>
                    <a:schemeClr val="tx1"/>
                  </a:solidFill>
                  <a:latin typeface="Tahoma" pitchFamily="34" charset="0"/>
                </a:rPr>
                <a:t>Fichier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 b="0">
                  <a:solidFill>
                    <a:schemeClr val="tx1"/>
                  </a:solidFill>
                  <a:latin typeface="Tahoma" pitchFamily="34" charset="0"/>
                </a:rPr>
                <a:t>XML de test</a:t>
              </a:r>
            </a:p>
          </p:txBody>
        </p:sp>
        <p:sp>
          <p:nvSpPr>
            <p:cNvPr id="31754" name="Text Box 11"/>
            <p:cNvSpPr txBox="1">
              <a:spLocks noChangeArrowheads="1"/>
            </p:cNvSpPr>
            <p:nvPr/>
          </p:nvSpPr>
          <p:spPr bwMode="auto">
            <a:xfrm>
              <a:off x="1801" y="2764"/>
              <a:ext cx="83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Service Gateway</a:t>
              </a:r>
            </a:p>
          </p:txBody>
        </p:sp>
        <p:sp>
          <p:nvSpPr>
            <p:cNvPr id="31755" name="AutoShape 12"/>
            <p:cNvSpPr>
              <a:spLocks noChangeArrowheads="1"/>
            </p:cNvSpPr>
            <p:nvPr/>
          </p:nvSpPr>
          <p:spPr bwMode="auto">
            <a:xfrm>
              <a:off x="808" y="1771"/>
              <a:ext cx="584" cy="2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31756" name="Line 13"/>
            <p:cNvSpPr>
              <a:spLocks noChangeShapeType="1"/>
            </p:cNvSpPr>
            <p:nvPr/>
          </p:nvSpPr>
          <p:spPr bwMode="auto">
            <a:xfrm rot="-5400000">
              <a:off x="1704" y="130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57" name="Rectangle 14"/>
            <p:cNvSpPr>
              <a:spLocks noChangeArrowheads="1"/>
            </p:cNvSpPr>
            <p:nvPr/>
          </p:nvSpPr>
          <p:spPr bwMode="auto">
            <a:xfrm>
              <a:off x="2064" y="1372"/>
              <a:ext cx="24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58" name="Oval 15"/>
            <p:cNvSpPr>
              <a:spLocks noChangeArrowheads="1"/>
            </p:cNvSpPr>
            <p:nvPr/>
          </p:nvSpPr>
          <p:spPr bwMode="auto">
            <a:xfrm rot="-5400000">
              <a:off x="3884" y="2069"/>
              <a:ext cx="171" cy="16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59" name="Oval 16"/>
            <p:cNvSpPr>
              <a:spLocks noChangeArrowheads="1"/>
            </p:cNvSpPr>
            <p:nvPr/>
          </p:nvSpPr>
          <p:spPr bwMode="auto">
            <a:xfrm rot="-5400000">
              <a:off x="3961" y="2069"/>
              <a:ext cx="171" cy="16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60" name="Oval 17"/>
            <p:cNvSpPr>
              <a:spLocks noChangeArrowheads="1"/>
            </p:cNvSpPr>
            <p:nvPr/>
          </p:nvSpPr>
          <p:spPr bwMode="auto">
            <a:xfrm rot="-5400000">
              <a:off x="4172" y="2405"/>
              <a:ext cx="171" cy="16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61" name="Oval 18"/>
            <p:cNvSpPr>
              <a:spLocks noChangeArrowheads="1"/>
            </p:cNvSpPr>
            <p:nvPr/>
          </p:nvSpPr>
          <p:spPr bwMode="auto">
            <a:xfrm rot="-5400000">
              <a:off x="4249" y="2405"/>
              <a:ext cx="171" cy="16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62" name="Text Box 19"/>
            <p:cNvSpPr txBox="1">
              <a:spLocks noChangeArrowheads="1"/>
            </p:cNvSpPr>
            <p:nvPr/>
          </p:nvSpPr>
          <p:spPr bwMode="auto">
            <a:xfrm>
              <a:off x="3024" y="2533"/>
              <a:ext cx="3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 i="1">
                  <a:solidFill>
                    <a:schemeClr val="tx1"/>
                  </a:solidFill>
                  <a:latin typeface="Tahoma" pitchFamily="34" charset="0"/>
                </a:rPr>
                <a:t>HTTP</a:t>
              </a:r>
            </a:p>
          </p:txBody>
        </p:sp>
        <p:sp>
          <p:nvSpPr>
            <p:cNvPr id="31763" name="Text Box 20"/>
            <p:cNvSpPr txBox="1">
              <a:spLocks noChangeArrowheads="1"/>
            </p:cNvSpPr>
            <p:nvPr/>
          </p:nvSpPr>
          <p:spPr bwMode="auto">
            <a:xfrm>
              <a:off x="3552" y="2764"/>
              <a:ext cx="129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Serveur de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 services distribués</a:t>
              </a:r>
            </a:p>
          </p:txBody>
        </p:sp>
        <p:sp>
          <p:nvSpPr>
            <p:cNvPr id="31764" name="Text Box 21"/>
            <p:cNvSpPr txBox="1">
              <a:spLocks noChangeArrowheads="1"/>
            </p:cNvSpPr>
            <p:nvPr/>
          </p:nvSpPr>
          <p:spPr bwMode="auto">
            <a:xfrm>
              <a:off x="3107" y="2024"/>
              <a:ext cx="2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EJB</a:t>
              </a:r>
            </a:p>
          </p:txBody>
        </p:sp>
        <p:sp>
          <p:nvSpPr>
            <p:cNvPr id="31765" name="Text Box 22"/>
            <p:cNvSpPr txBox="1">
              <a:spLocks noChangeArrowheads="1"/>
            </p:cNvSpPr>
            <p:nvPr/>
          </p:nvSpPr>
          <p:spPr bwMode="auto">
            <a:xfrm>
              <a:off x="2880" y="2387"/>
              <a:ext cx="7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REST / WSDL</a:t>
              </a:r>
            </a:p>
          </p:txBody>
        </p:sp>
        <p:sp>
          <p:nvSpPr>
            <p:cNvPr id="31766" name="AutoShape 23"/>
            <p:cNvSpPr>
              <a:spLocks noChangeArrowheads="1"/>
            </p:cNvSpPr>
            <p:nvPr/>
          </p:nvSpPr>
          <p:spPr bwMode="auto">
            <a:xfrm>
              <a:off x="3792" y="988"/>
              <a:ext cx="816" cy="528"/>
            </a:xfrm>
            <a:prstGeom prst="can">
              <a:avLst>
                <a:gd name="adj" fmla="val 23486"/>
              </a:avLst>
            </a:prstGeom>
            <a:solidFill>
              <a:srgbClr val="CCFFCC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300">
                  <a:solidFill>
                    <a:schemeClr val="tx1"/>
                  </a:solidFill>
                </a:rPr>
                <a:t>BDD </a:t>
              </a:r>
            </a:p>
          </p:txBody>
        </p:sp>
        <p:sp>
          <p:nvSpPr>
            <p:cNvPr id="31767" name="Text Box 24"/>
            <p:cNvSpPr txBox="1">
              <a:spLocks noChangeArrowheads="1"/>
            </p:cNvSpPr>
            <p:nvPr/>
          </p:nvSpPr>
          <p:spPr bwMode="auto">
            <a:xfrm>
              <a:off x="1008" y="1045"/>
              <a:ext cx="129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Serveur d’application</a:t>
              </a:r>
            </a:p>
          </p:txBody>
        </p:sp>
        <p:sp>
          <p:nvSpPr>
            <p:cNvPr id="31768" name="Rectangle 25"/>
            <p:cNvSpPr>
              <a:spLocks noChangeArrowheads="1"/>
            </p:cNvSpPr>
            <p:nvPr/>
          </p:nvSpPr>
          <p:spPr bwMode="auto">
            <a:xfrm>
              <a:off x="2064" y="1708"/>
              <a:ext cx="24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69" name="Rectangle 26"/>
            <p:cNvSpPr>
              <a:spLocks noChangeArrowheads="1"/>
            </p:cNvSpPr>
            <p:nvPr/>
          </p:nvSpPr>
          <p:spPr bwMode="auto">
            <a:xfrm>
              <a:off x="2064" y="2044"/>
              <a:ext cx="24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70" name="Rectangle 27"/>
            <p:cNvSpPr>
              <a:spLocks noChangeArrowheads="1"/>
            </p:cNvSpPr>
            <p:nvPr/>
          </p:nvSpPr>
          <p:spPr bwMode="auto">
            <a:xfrm>
              <a:off x="2064" y="2380"/>
              <a:ext cx="24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1771" name="Group 28"/>
            <p:cNvGrpSpPr>
              <a:grpSpLocks/>
            </p:cNvGrpSpPr>
            <p:nvPr/>
          </p:nvGrpSpPr>
          <p:grpSpPr bwMode="auto">
            <a:xfrm>
              <a:off x="2304" y="1324"/>
              <a:ext cx="432" cy="288"/>
              <a:chOff x="1776" y="1440"/>
              <a:chExt cx="432" cy="288"/>
            </a:xfrm>
          </p:grpSpPr>
          <p:grpSp>
            <p:nvGrpSpPr>
              <p:cNvPr id="31835" name="Group 29"/>
              <p:cNvGrpSpPr>
                <a:grpSpLocks/>
              </p:cNvGrpSpPr>
              <p:nvPr/>
            </p:nvGrpSpPr>
            <p:grpSpPr bwMode="auto">
              <a:xfrm>
                <a:off x="1776" y="1488"/>
                <a:ext cx="406" cy="240"/>
                <a:chOff x="2134" y="3168"/>
                <a:chExt cx="406" cy="240"/>
              </a:xfrm>
            </p:grpSpPr>
            <p:sp>
              <p:nvSpPr>
                <p:cNvPr id="31837" name="Line 30"/>
                <p:cNvSpPr>
                  <a:spLocks noChangeShapeType="1"/>
                </p:cNvSpPr>
                <p:nvPr/>
              </p:nvSpPr>
              <p:spPr bwMode="auto">
                <a:xfrm rot="-5400000">
                  <a:off x="2195" y="3218"/>
                  <a:ext cx="0" cy="1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38" name="Group 31"/>
                <p:cNvGrpSpPr>
                  <a:grpSpLocks/>
                </p:cNvGrpSpPr>
                <p:nvPr/>
              </p:nvGrpSpPr>
              <p:grpSpPr bwMode="auto">
                <a:xfrm rot="-5400000">
                  <a:off x="2278" y="3146"/>
                  <a:ext cx="240" cy="284"/>
                  <a:chOff x="1974" y="3456"/>
                  <a:chExt cx="270" cy="336"/>
                </a:xfrm>
              </p:grpSpPr>
              <p:sp>
                <p:nvSpPr>
                  <p:cNvPr id="31839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978" y="3456"/>
                    <a:ext cx="266" cy="26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184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974" y="3600"/>
                    <a:ext cx="270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31836" name="Rectangle 34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192" cy="288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1772" name="Oval 35"/>
            <p:cNvSpPr>
              <a:spLocks noChangeArrowheads="1"/>
            </p:cNvSpPr>
            <p:nvPr/>
          </p:nvSpPr>
          <p:spPr bwMode="auto">
            <a:xfrm rot="-5400000">
              <a:off x="2492" y="1411"/>
              <a:ext cx="171" cy="1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73" name="Line 36"/>
            <p:cNvSpPr>
              <a:spLocks noChangeShapeType="1"/>
            </p:cNvSpPr>
            <p:nvPr/>
          </p:nvSpPr>
          <p:spPr bwMode="auto">
            <a:xfrm rot="-5400000">
              <a:off x="2686" y="1341"/>
              <a:ext cx="116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1774" name="Group 37"/>
            <p:cNvGrpSpPr>
              <a:grpSpLocks/>
            </p:cNvGrpSpPr>
            <p:nvPr/>
          </p:nvGrpSpPr>
          <p:grpSpPr bwMode="auto">
            <a:xfrm>
              <a:off x="2304" y="1660"/>
              <a:ext cx="432" cy="288"/>
              <a:chOff x="1776" y="1440"/>
              <a:chExt cx="432" cy="288"/>
            </a:xfrm>
          </p:grpSpPr>
          <p:grpSp>
            <p:nvGrpSpPr>
              <p:cNvPr id="31829" name="Group 38"/>
              <p:cNvGrpSpPr>
                <a:grpSpLocks/>
              </p:cNvGrpSpPr>
              <p:nvPr/>
            </p:nvGrpSpPr>
            <p:grpSpPr bwMode="auto">
              <a:xfrm>
                <a:off x="1776" y="1488"/>
                <a:ext cx="406" cy="240"/>
                <a:chOff x="2134" y="3168"/>
                <a:chExt cx="406" cy="240"/>
              </a:xfrm>
            </p:grpSpPr>
            <p:sp>
              <p:nvSpPr>
                <p:cNvPr id="31831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2195" y="3218"/>
                  <a:ext cx="0" cy="1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32" name="Group 40"/>
                <p:cNvGrpSpPr>
                  <a:grpSpLocks/>
                </p:cNvGrpSpPr>
                <p:nvPr/>
              </p:nvGrpSpPr>
              <p:grpSpPr bwMode="auto">
                <a:xfrm rot="-5400000">
                  <a:off x="2278" y="3146"/>
                  <a:ext cx="240" cy="284"/>
                  <a:chOff x="1974" y="3456"/>
                  <a:chExt cx="270" cy="336"/>
                </a:xfrm>
              </p:grpSpPr>
              <p:sp>
                <p:nvSpPr>
                  <p:cNvPr id="31833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1978" y="3456"/>
                    <a:ext cx="266" cy="26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1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74" y="3600"/>
                    <a:ext cx="270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31830" name="Rectangle 43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192" cy="288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1775" name="Oval 44"/>
            <p:cNvSpPr>
              <a:spLocks noChangeArrowheads="1"/>
            </p:cNvSpPr>
            <p:nvPr/>
          </p:nvSpPr>
          <p:spPr bwMode="auto">
            <a:xfrm rot="-5400000">
              <a:off x="2492" y="1747"/>
              <a:ext cx="171" cy="16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1776" name="Group 45"/>
            <p:cNvGrpSpPr>
              <a:grpSpLocks/>
            </p:cNvGrpSpPr>
            <p:nvPr/>
          </p:nvGrpSpPr>
          <p:grpSpPr bwMode="auto">
            <a:xfrm>
              <a:off x="2312" y="1996"/>
              <a:ext cx="1584" cy="288"/>
              <a:chOff x="1784" y="2112"/>
              <a:chExt cx="1584" cy="288"/>
            </a:xfrm>
          </p:grpSpPr>
          <p:grpSp>
            <p:nvGrpSpPr>
              <p:cNvPr id="31820" name="Group 46"/>
              <p:cNvGrpSpPr>
                <a:grpSpLocks/>
              </p:cNvGrpSpPr>
              <p:nvPr/>
            </p:nvGrpSpPr>
            <p:grpSpPr bwMode="auto">
              <a:xfrm>
                <a:off x="1784" y="2112"/>
                <a:ext cx="432" cy="288"/>
                <a:chOff x="1776" y="1440"/>
                <a:chExt cx="432" cy="288"/>
              </a:xfrm>
            </p:grpSpPr>
            <p:grpSp>
              <p:nvGrpSpPr>
                <p:cNvPr id="31823" name="Group 47"/>
                <p:cNvGrpSpPr>
                  <a:grpSpLocks/>
                </p:cNvGrpSpPr>
                <p:nvPr/>
              </p:nvGrpSpPr>
              <p:grpSpPr bwMode="auto">
                <a:xfrm>
                  <a:off x="1776" y="1488"/>
                  <a:ext cx="406" cy="240"/>
                  <a:chOff x="2134" y="3168"/>
                  <a:chExt cx="406" cy="240"/>
                </a:xfrm>
              </p:grpSpPr>
              <p:sp>
                <p:nvSpPr>
                  <p:cNvPr id="31825" name="Line 4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95" y="3218"/>
                    <a:ext cx="0" cy="12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826" name="Group 49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278" y="3146"/>
                    <a:ext cx="240" cy="284"/>
                    <a:chOff x="1974" y="3456"/>
                    <a:chExt cx="270" cy="336"/>
                  </a:xfrm>
                </p:grpSpPr>
                <p:sp>
                  <p:nvSpPr>
                    <p:cNvPr id="31827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8" y="3456"/>
                      <a:ext cx="266" cy="26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8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4" y="3600"/>
                      <a:ext cx="270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31824" name="Rectangle 52"/>
                <p:cNvSpPr>
                  <a:spLocks noChangeArrowheads="1"/>
                </p:cNvSpPr>
                <p:nvPr/>
              </p:nvSpPr>
              <p:spPr bwMode="auto">
                <a:xfrm>
                  <a:off x="2016" y="1440"/>
                  <a:ext cx="192" cy="288"/>
                </a:xfrm>
                <a:prstGeom prst="rect">
                  <a:avLst/>
                </a:prstGeom>
                <a:solidFill>
                  <a:srgbClr val="99CCFF">
                    <a:alpha val="50195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31821" name="Oval 53"/>
              <p:cNvSpPr>
                <a:spLocks noChangeArrowheads="1"/>
              </p:cNvSpPr>
              <p:nvPr/>
            </p:nvSpPr>
            <p:spPr bwMode="auto">
              <a:xfrm rot="-5400000">
                <a:off x="1972" y="2199"/>
                <a:ext cx="171" cy="163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822" name="Line 54"/>
              <p:cNvSpPr>
                <a:spLocks noChangeShapeType="1"/>
              </p:cNvSpPr>
              <p:nvPr/>
            </p:nvSpPr>
            <p:spPr bwMode="auto">
              <a:xfrm rot="-5400000">
                <a:off x="2749" y="1652"/>
                <a:ext cx="0" cy="1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1777" name="Group 55"/>
            <p:cNvGrpSpPr>
              <a:grpSpLocks/>
            </p:cNvGrpSpPr>
            <p:nvPr/>
          </p:nvGrpSpPr>
          <p:grpSpPr bwMode="auto">
            <a:xfrm>
              <a:off x="2304" y="2332"/>
              <a:ext cx="432" cy="288"/>
              <a:chOff x="1776" y="1440"/>
              <a:chExt cx="432" cy="288"/>
            </a:xfrm>
          </p:grpSpPr>
          <p:grpSp>
            <p:nvGrpSpPr>
              <p:cNvPr id="31814" name="Group 56"/>
              <p:cNvGrpSpPr>
                <a:grpSpLocks/>
              </p:cNvGrpSpPr>
              <p:nvPr/>
            </p:nvGrpSpPr>
            <p:grpSpPr bwMode="auto">
              <a:xfrm>
                <a:off x="1776" y="1488"/>
                <a:ext cx="406" cy="240"/>
                <a:chOff x="2134" y="3168"/>
                <a:chExt cx="406" cy="240"/>
              </a:xfrm>
            </p:grpSpPr>
            <p:sp>
              <p:nvSpPr>
                <p:cNvPr id="31816" name="Line 57"/>
                <p:cNvSpPr>
                  <a:spLocks noChangeShapeType="1"/>
                </p:cNvSpPr>
                <p:nvPr/>
              </p:nvSpPr>
              <p:spPr bwMode="auto">
                <a:xfrm rot="-5400000">
                  <a:off x="2195" y="3218"/>
                  <a:ext cx="0" cy="1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17" name="Group 58"/>
                <p:cNvGrpSpPr>
                  <a:grpSpLocks/>
                </p:cNvGrpSpPr>
                <p:nvPr/>
              </p:nvGrpSpPr>
              <p:grpSpPr bwMode="auto">
                <a:xfrm rot="-5400000">
                  <a:off x="2278" y="3146"/>
                  <a:ext cx="240" cy="284"/>
                  <a:chOff x="1974" y="3456"/>
                  <a:chExt cx="270" cy="336"/>
                </a:xfrm>
              </p:grpSpPr>
              <p:sp>
                <p:nvSpPr>
                  <p:cNvPr id="31818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978" y="3456"/>
                    <a:ext cx="266" cy="26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1819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74" y="3600"/>
                    <a:ext cx="270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31815" name="Rectangle 61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192" cy="288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1778" name="Oval 62"/>
            <p:cNvSpPr>
              <a:spLocks noChangeArrowheads="1"/>
            </p:cNvSpPr>
            <p:nvPr/>
          </p:nvSpPr>
          <p:spPr bwMode="auto">
            <a:xfrm rot="-5400000">
              <a:off x="2492" y="2419"/>
              <a:ext cx="171" cy="16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79" name="Line 63"/>
            <p:cNvSpPr>
              <a:spLocks noChangeShapeType="1"/>
            </p:cNvSpPr>
            <p:nvPr/>
          </p:nvSpPr>
          <p:spPr bwMode="auto">
            <a:xfrm rot="-5400000">
              <a:off x="3424" y="1731"/>
              <a:ext cx="0" cy="1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80" name="AutoShape 64"/>
            <p:cNvSpPr>
              <a:spLocks noChangeArrowheads="1"/>
            </p:cNvSpPr>
            <p:nvPr/>
          </p:nvSpPr>
          <p:spPr bwMode="auto">
            <a:xfrm>
              <a:off x="816" y="1468"/>
              <a:ext cx="584" cy="2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31781" name="AutoShape 65"/>
            <p:cNvSpPr>
              <a:spLocks noChangeArrowheads="1"/>
            </p:cNvSpPr>
            <p:nvPr/>
          </p:nvSpPr>
          <p:spPr bwMode="auto">
            <a:xfrm>
              <a:off x="816" y="2395"/>
              <a:ext cx="584" cy="2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31782" name="Line 66"/>
            <p:cNvSpPr>
              <a:spLocks noChangeShapeType="1"/>
            </p:cNvSpPr>
            <p:nvPr/>
          </p:nvSpPr>
          <p:spPr bwMode="auto">
            <a:xfrm rot="5400000" flipV="1">
              <a:off x="1632" y="1420"/>
              <a:ext cx="14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83" name="Line 67"/>
            <p:cNvSpPr>
              <a:spLocks noChangeShapeType="1"/>
            </p:cNvSpPr>
            <p:nvPr/>
          </p:nvSpPr>
          <p:spPr bwMode="auto">
            <a:xfrm rot="-5400000">
              <a:off x="1704" y="158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84" name="Line 68"/>
            <p:cNvSpPr>
              <a:spLocks noChangeShapeType="1"/>
            </p:cNvSpPr>
            <p:nvPr/>
          </p:nvSpPr>
          <p:spPr bwMode="auto">
            <a:xfrm rot="-5400000">
              <a:off x="1704" y="2227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85" name="AutoShape 69"/>
            <p:cNvSpPr>
              <a:spLocks noChangeArrowheads="1"/>
            </p:cNvSpPr>
            <p:nvPr/>
          </p:nvSpPr>
          <p:spPr bwMode="auto">
            <a:xfrm>
              <a:off x="816" y="2092"/>
              <a:ext cx="584" cy="2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31786" name="Line 70"/>
            <p:cNvSpPr>
              <a:spLocks noChangeShapeType="1"/>
            </p:cNvSpPr>
            <p:nvPr/>
          </p:nvSpPr>
          <p:spPr bwMode="auto">
            <a:xfrm rot="-5400000">
              <a:off x="1704" y="192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87" name="Line 71"/>
            <p:cNvSpPr>
              <a:spLocks noChangeShapeType="1"/>
            </p:cNvSpPr>
            <p:nvPr/>
          </p:nvSpPr>
          <p:spPr bwMode="auto">
            <a:xfrm rot="5400000" flipV="1">
              <a:off x="1632" y="1708"/>
              <a:ext cx="14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88" name="Text Box 72"/>
            <p:cNvSpPr txBox="1">
              <a:spLocks noChangeArrowheads="1"/>
            </p:cNvSpPr>
            <p:nvPr/>
          </p:nvSpPr>
          <p:spPr bwMode="auto">
            <a:xfrm>
              <a:off x="2928" y="2197"/>
              <a:ext cx="5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 i="1">
                  <a:solidFill>
                    <a:schemeClr val="tx1"/>
                  </a:solidFill>
                  <a:latin typeface="Tahoma" pitchFamily="34" charset="0"/>
                </a:rPr>
                <a:t>RMI/IIOP</a:t>
              </a:r>
            </a:p>
          </p:txBody>
        </p:sp>
        <p:sp>
          <p:nvSpPr>
            <p:cNvPr id="31789" name="Line 73"/>
            <p:cNvSpPr>
              <a:spLocks noChangeShapeType="1"/>
            </p:cNvSpPr>
            <p:nvPr/>
          </p:nvSpPr>
          <p:spPr bwMode="auto">
            <a:xfrm flipV="1">
              <a:off x="4032" y="156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90" name="Line 74"/>
            <p:cNvSpPr>
              <a:spLocks noChangeShapeType="1"/>
            </p:cNvSpPr>
            <p:nvPr/>
          </p:nvSpPr>
          <p:spPr bwMode="auto">
            <a:xfrm flipV="1">
              <a:off x="4320" y="1564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91" name="Line 75"/>
            <p:cNvSpPr>
              <a:spLocks noChangeShapeType="1"/>
            </p:cNvSpPr>
            <p:nvPr/>
          </p:nvSpPr>
          <p:spPr bwMode="auto">
            <a:xfrm flipV="1">
              <a:off x="2640" y="1372"/>
              <a:ext cx="105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792" name="Text Box 76"/>
            <p:cNvSpPr txBox="1">
              <a:spLocks noChangeArrowheads="1"/>
            </p:cNvSpPr>
            <p:nvPr/>
          </p:nvSpPr>
          <p:spPr bwMode="auto">
            <a:xfrm>
              <a:off x="2784" y="1756"/>
              <a:ext cx="7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implémentation locale</a:t>
              </a:r>
            </a:p>
          </p:txBody>
        </p:sp>
        <p:sp>
          <p:nvSpPr>
            <p:cNvPr id="31793" name="Text Box 77"/>
            <p:cNvSpPr txBox="1">
              <a:spLocks noChangeArrowheads="1"/>
            </p:cNvSpPr>
            <p:nvPr/>
          </p:nvSpPr>
          <p:spPr bwMode="auto">
            <a:xfrm>
              <a:off x="4752" y="2284"/>
              <a:ext cx="8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000">
                  <a:solidFill>
                    <a:schemeClr val="tx1"/>
                  </a:solidFill>
                  <a:latin typeface="Tahoma" pitchFamily="34" charset="0"/>
                </a:rPr>
                <a:t>implémentations distribuées</a:t>
              </a:r>
            </a:p>
          </p:txBody>
        </p:sp>
        <p:grpSp>
          <p:nvGrpSpPr>
            <p:cNvPr id="31794" name="Group 78"/>
            <p:cNvGrpSpPr>
              <a:grpSpLocks/>
            </p:cNvGrpSpPr>
            <p:nvPr/>
          </p:nvGrpSpPr>
          <p:grpSpPr bwMode="auto">
            <a:xfrm>
              <a:off x="961" y="3264"/>
              <a:ext cx="3983" cy="672"/>
              <a:chOff x="240" y="3456"/>
              <a:chExt cx="3983" cy="672"/>
            </a:xfrm>
          </p:grpSpPr>
          <p:sp>
            <p:nvSpPr>
              <p:cNvPr id="31795" name="AutoShape 79"/>
              <p:cNvSpPr>
                <a:spLocks noChangeArrowheads="1"/>
              </p:cNvSpPr>
              <p:nvPr/>
            </p:nvSpPr>
            <p:spPr bwMode="auto">
              <a:xfrm>
                <a:off x="240" y="3456"/>
                <a:ext cx="3600" cy="67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kumimoji="1" lang="fr-FR" sz="100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31796" name="Group 80"/>
              <p:cNvGrpSpPr>
                <a:grpSpLocks/>
              </p:cNvGrpSpPr>
              <p:nvPr/>
            </p:nvGrpSpPr>
            <p:grpSpPr bwMode="auto">
              <a:xfrm>
                <a:off x="288" y="3692"/>
                <a:ext cx="300" cy="196"/>
                <a:chOff x="2134" y="3168"/>
                <a:chExt cx="406" cy="240"/>
              </a:xfrm>
            </p:grpSpPr>
            <p:sp>
              <p:nvSpPr>
                <p:cNvPr id="31810" name="Line 81"/>
                <p:cNvSpPr>
                  <a:spLocks noChangeShapeType="1"/>
                </p:cNvSpPr>
                <p:nvPr/>
              </p:nvSpPr>
              <p:spPr bwMode="auto">
                <a:xfrm rot="-5400000">
                  <a:off x="2195" y="3218"/>
                  <a:ext cx="0" cy="1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11" name="Group 82"/>
                <p:cNvGrpSpPr>
                  <a:grpSpLocks/>
                </p:cNvGrpSpPr>
                <p:nvPr/>
              </p:nvGrpSpPr>
              <p:grpSpPr bwMode="auto">
                <a:xfrm rot="-5400000">
                  <a:off x="2278" y="3146"/>
                  <a:ext cx="240" cy="284"/>
                  <a:chOff x="1974" y="3456"/>
                  <a:chExt cx="270" cy="336"/>
                </a:xfrm>
              </p:grpSpPr>
              <p:sp>
                <p:nvSpPr>
                  <p:cNvPr id="31812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1978" y="3456"/>
                    <a:ext cx="266" cy="26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1813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974" y="3600"/>
                    <a:ext cx="270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31797" name="Text Box 85"/>
              <p:cNvSpPr txBox="1">
                <a:spLocks noChangeArrowheads="1"/>
              </p:cNvSpPr>
              <p:nvPr/>
            </p:nvSpPr>
            <p:spPr bwMode="auto">
              <a:xfrm>
                <a:off x="480" y="3738"/>
                <a:ext cx="1056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fr-FR" sz="1200">
                    <a:solidFill>
                      <a:schemeClr val="tx1"/>
                    </a:solidFill>
                  </a:rPr>
                  <a:t>Interface du service</a:t>
                </a:r>
              </a:p>
            </p:txBody>
          </p:sp>
          <p:grpSp>
            <p:nvGrpSpPr>
              <p:cNvPr id="31798" name="Group 86"/>
              <p:cNvGrpSpPr>
                <a:grpSpLocks/>
              </p:cNvGrpSpPr>
              <p:nvPr/>
            </p:nvGrpSpPr>
            <p:grpSpPr bwMode="auto">
              <a:xfrm>
                <a:off x="1680" y="3936"/>
                <a:ext cx="278" cy="139"/>
                <a:chOff x="2285" y="3198"/>
                <a:chExt cx="376" cy="171"/>
              </a:xfrm>
            </p:grpSpPr>
            <p:sp>
              <p:nvSpPr>
                <p:cNvPr id="31808" name="Oval 87"/>
                <p:cNvSpPr>
                  <a:spLocks noChangeArrowheads="1"/>
                </p:cNvSpPr>
                <p:nvPr/>
              </p:nvSpPr>
              <p:spPr bwMode="auto">
                <a:xfrm rot="-5400000">
                  <a:off x="2281" y="3202"/>
                  <a:ext cx="171" cy="16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1809" name="Line 88"/>
                <p:cNvSpPr>
                  <a:spLocks noChangeShapeType="1"/>
                </p:cNvSpPr>
                <p:nvPr/>
              </p:nvSpPr>
              <p:spPr bwMode="auto">
                <a:xfrm rot="-5400000">
                  <a:off x="2553" y="3170"/>
                  <a:ext cx="0" cy="2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799" name="Group 89"/>
              <p:cNvGrpSpPr>
                <a:grpSpLocks/>
              </p:cNvGrpSpPr>
              <p:nvPr/>
            </p:nvGrpSpPr>
            <p:grpSpPr bwMode="auto">
              <a:xfrm>
                <a:off x="1680" y="3724"/>
                <a:ext cx="277" cy="140"/>
                <a:chOff x="2285" y="3198"/>
                <a:chExt cx="376" cy="171"/>
              </a:xfrm>
            </p:grpSpPr>
            <p:sp>
              <p:nvSpPr>
                <p:cNvPr id="31806" name="Oval 90"/>
                <p:cNvSpPr>
                  <a:spLocks noChangeArrowheads="1"/>
                </p:cNvSpPr>
                <p:nvPr/>
              </p:nvSpPr>
              <p:spPr bwMode="auto">
                <a:xfrm rot="-5400000">
                  <a:off x="2281" y="3202"/>
                  <a:ext cx="171" cy="163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1807" name="Line 91"/>
                <p:cNvSpPr>
                  <a:spLocks noChangeShapeType="1"/>
                </p:cNvSpPr>
                <p:nvPr/>
              </p:nvSpPr>
              <p:spPr bwMode="auto">
                <a:xfrm rot="-5400000">
                  <a:off x="2553" y="3170"/>
                  <a:ext cx="0" cy="2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00" name="Text Box 92"/>
              <p:cNvSpPr txBox="1">
                <a:spLocks noChangeArrowheads="1"/>
              </p:cNvSpPr>
              <p:nvPr/>
            </p:nvSpPr>
            <p:spPr bwMode="auto">
              <a:xfrm>
                <a:off x="1968" y="3724"/>
                <a:ext cx="1836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fr-FR" sz="1200">
                    <a:solidFill>
                      <a:schemeClr val="tx1"/>
                    </a:solidFill>
                  </a:rPr>
                  <a:t>Implémentation "proxy" du service</a:t>
                </a:r>
              </a:p>
            </p:txBody>
          </p:sp>
          <p:grpSp>
            <p:nvGrpSpPr>
              <p:cNvPr id="31801" name="Group 93"/>
              <p:cNvGrpSpPr>
                <a:grpSpLocks/>
              </p:cNvGrpSpPr>
              <p:nvPr/>
            </p:nvGrpSpPr>
            <p:grpSpPr bwMode="auto">
              <a:xfrm>
                <a:off x="1680" y="3504"/>
                <a:ext cx="277" cy="139"/>
                <a:chOff x="2285" y="3198"/>
                <a:chExt cx="376" cy="171"/>
              </a:xfrm>
            </p:grpSpPr>
            <p:sp>
              <p:nvSpPr>
                <p:cNvPr id="31804" name="Oval 94"/>
                <p:cNvSpPr>
                  <a:spLocks noChangeArrowheads="1"/>
                </p:cNvSpPr>
                <p:nvPr/>
              </p:nvSpPr>
              <p:spPr bwMode="auto">
                <a:xfrm rot="-5400000">
                  <a:off x="2281" y="3202"/>
                  <a:ext cx="171" cy="163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1805" name="Line 95"/>
                <p:cNvSpPr>
                  <a:spLocks noChangeShapeType="1"/>
                </p:cNvSpPr>
                <p:nvPr/>
              </p:nvSpPr>
              <p:spPr bwMode="auto">
                <a:xfrm rot="-5400000">
                  <a:off x="2553" y="3170"/>
                  <a:ext cx="0" cy="2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02" name="Text Box 96"/>
              <p:cNvSpPr txBox="1">
                <a:spLocks noChangeArrowheads="1"/>
              </p:cNvSpPr>
              <p:nvPr/>
            </p:nvSpPr>
            <p:spPr bwMode="auto">
              <a:xfrm>
                <a:off x="1968" y="3517"/>
                <a:ext cx="2255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fr-FR" sz="1200">
                    <a:solidFill>
                      <a:schemeClr val="tx1"/>
                    </a:solidFill>
                  </a:rPr>
                  <a:t>Implémentation du service</a:t>
                </a:r>
                <a:endParaRPr kumimoji="1" lang="fr-FR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31803" name="Text Box 97"/>
              <p:cNvSpPr txBox="1">
                <a:spLocks noChangeArrowheads="1"/>
              </p:cNvSpPr>
              <p:nvPr/>
            </p:nvSpPr>
            <p:spPr bwMode="auto">
              <a:xfrm>
                <a:off x="1968" y="3936"/>
                <a:ext cx="1920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fr-FR" sz="1200">
                    <a:solidFill>
                      <a:schemeClr val="tx1"/>
                    </a:solidFill>
                  </a:rPr>
                  <a:t>Implémentation "bouchon" du service</a:t>
                </a:r>
                <a:endParaRPr kumimoji="1" lang="fr-FR" sz="10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Objectifs du cours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Connaître et comprendre les principes fondateurs des "conteneurs légers"  </a:t>
            </a: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Mettre en œuvre les principaux modules du </a:t>
            </a:r>
            <a:r>
              <a:rPr lang="fr-FR" dirty="0" err="1" smtClean="0">
                <a:solidFill>
                  <a:srgbClr val="FF0000"/>
                </a:solidFill>
              </a:rPr>
              <a:t>framework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Spring</a:t>
            </a:r>
            <a:r>
              <a:rPr lang="fr-FR" dirty="0" smtClean="0">
                <a:solidFill>
                  <a:srgbClr val="FF0000"/>
                </a:solidFill>
              </a:rPr>
              <a:t> au sein d’une architecture logicielle</a:t>
            </a: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Comprendre les enjeux et la mise en œuvre de la programmation orientée aspect (AOP) avec l’implémentation du </a:t>
            </a:r>
            <a:r>
              <a:rPr lang="fr-FR" dirty="0" err="1" smtClean="0">
                <a:solidFill>
                  <a:srgbClr val="FF0000"/>
                </a:solidFill>
              </a:rPr>
              <a:t>framework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Spring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Mettre en œuvre une couche d’accès aux données et sa gestion transactionnelle (JDBC / ORM / JPA)</a:t>
            </a: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Mettre en œuvre le </a:t>
            </a:r>
            <a:r>
              <a:rPr lang="fr-FR" dirty="0" err="1" smtClean="0">
                <a:solidFill>
                  <a:srgbClr val="FF0000"/>
                </a:solidFill>
              </a:rPr>
              <a:t>framework</a:t>
            </a:r>
            <a:r>
              <a:rPr lang="fr-FR" dirty="0" smtClean="0">
                <a:solidFill>
                  <a:srgbClr val="FF0000"/>
                </a:solidFill>
              </a:rPr>
              <a:t> de présentation </a:t>
            </a:r>
            <a:r>
              <a:rPr lang="fr-FR" dirty="0" err="1" smtClean="0">
                <a:solidFill>
                  <a:srgbClr val="FF0000"/>
                </a:solidFill>
              </a:rPr>
              <a:t>Spring</a:t>
            </a:r>
            <a:r>
              <a:rPr lang="fr-FR" dirty="0" smtClean="0">
                <a:solidFill>
                  <a:srgbClr val="FF0000"/>
                </a:solidFill>
              </a:rPr>
              <a:t> MVC et les services REST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Déploiement des services </a:t>
            </a:r>
            <a:r>
              <a:rPr lang="fr-FR" sz="1800" smtClean="0"/>
              <a:t>(2/2)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r>
              <a:rPr lang="fr-FR" smtClean="0"/>
              <a:t>Les applications appellent des services métier en passant par le Pattern Façade, sans connaître a priori la localisation réelle des implémentations de ces services.</a:t>
            </a:r>
          </a:p>
          <a:p>
            <a:endParaRPr lang="fr-FR" smtClean="0"/>
          </a:p>
          <a:p>
            <a:r>
              <a:rPr lang="fr-FR" smtClean="0"/>
              <a:t>Le Pattern Façade est une interface dont les différentes implémentations (locale, bouchon, distribuée) sont injectées par un conteneur (Spring, EJB 3.x, …).</a:t>
            </a:r>
          </a:p>
          <a:p>
            <a:endParaRPr lang="fr-FR" smtClean="0"/>
          </a:p>
          <a:p>
            <a:r>
              <a:rPr lang="fr-FR" smtClean="0"/>
              <a:t>En fonction des contraintes de déploiement différentes techniques de distribution peuvent être intégrées.</a:t>
            </a:r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8321" y="981075"/>
            <a:ext cx="7705725" cy="5141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266700" indent="-266700" algn="l">
              <a:lnSpc>
                <a:spcPct val="90000"/>
              </a:lnSpc>
              <a:spcBef>
                <a:spcPts val="450"/>
              </a:spcBef>
              <a:buClr>
                <a:srgbClr val="333333"/>
              </a:buClr>
              <a:buSzPct val="50000"/>
              <a:buFont typeface="Times New Roman" pitchFamily="18" charset="0"/>
              <a:buBlip>
                <a:blip r:embed="rId28"/>
              </a:buBlip>
              <a:tabLst>
                <a:tab pos="266700" algn="l"/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1150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fr-FR" sz="2000">
                <a:solidFill>
                  <a:srgbClr val="333333"/>
                </a:solidFill>
              </a:rPr>
              <a:t>Exemple simplifié d'une architecture orientée service non optimisée</a:t>
            </a:r>
          </a:p>
          <a:p>
            <a:pPr marL="266700" indent="-266700">
              <a:lnSpc>
                <a:spcPct val="90000"/>
              </a:lnSpc>
              <a:spcBef>
                <a:spcPts val="450"/>
              </a:spcBef>
              <a:buClr>
                <a:srgbClr val="333333"/>
              </a:buClr>
              <a:buSzPct val="50000"/>
              <a:tabLst>
                <a:tab pos="266700" algn="l"/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1150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endParaRPr lang="fr-FR" sz="2000">
              <a:solidFill>
                <a:srgbClr val="333333"/>
              </a:solidFill>
            </a:endParaRPr>
          </a:p>
        </p:txBody>
      </p:sp>
      <p:sp>
        <p:nvSpPr>
          <p:cNvPr id="542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5658" y="2060575"/>
            <a:ext cx="4392613" cy="720725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 dirty="0">
                <a:solidFill>
                  <a:srgbClr val="000000"/>
                </a:solidFill>
              </a:rPr>
              <a:t>Présentation</a:t>
            </a:r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67400" y="2205039"/>
            <a:ext cx="1441450" cy="863600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>
                <a:solidFill>
                  <a:srgbClr val="000000"/>
                </a:solidFill>
              </a:rPr>
              <a:t>Transverse</a:t>
            </a:r>
          </a:p>
        </p:txBody>
      </p:sp>
      <p:sp>
        <p:nvSpPr>
          <p:cNvPr id="33797" name="AutoShap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4033" y="5661025"/>
            <a:ext cx="720725" cy="719138"/>
          </a:xfrm>
          <a:prstGeom prst="can">
            <a:avLst>
              <a:gd name="adj" fmla="val 25000"/>
            </a:avLst>
          </a:prstGeom>
          <a:solidFill>
            <a:srgbClr val="0000FF">
              <a:alpha val="79999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/>
          </a:p>
        </p:txBody>
      </p:sp>
      <p:sp>
        <p:nvSpPr>
          <p:cNvPr id="542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5650" y="4437067"/>
            <a:ext cx="3887788" cy="720725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 dirty="0">
                <a:solidFill>
                  <a:srgbClr val="000000"/>
                </a:solidFill>
              </a:rPr>
              <a:t>Persistance</a:t>
            </a:r>
          </a:p>
        </p:txBody>
      </p:sp>
      <p:sp>
        <p:nvSpPr>
          <p:cNvPr id="5427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5658" y="3213103"/>
            <a:ext cx="4392613" cy="720725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 dirty="0">
                <a:solidFill>
                  <a:srgbClr val="000000"/>
                </a:solidFill>
              </a:rPr>
              <a:t>Métier</a:t>
            </a:r>
          </a:p>
        </p:txBody>
      </p:sp>
      <p:sp>
        <p:nvSpPr>
          <p:cNvPr id="33800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84446" y="2133605"/>
            <a:ext cx="935037" cy="5762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>
                <a:solidFill>
                  <a:schemeClr val="tx1"/>
                </a:solidFill>
              </a:rPr>
              <a:t>IHM</a:t>
            </a:r>
          </a:p>
        </p:txBody>
      </p:sp>
      <p:sp>
        <p:nvSpPr>
          <p:cNvPr id="33801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84446" y="3284538"/>
            <a:ext cx="935037" cy="5762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33802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84446" y="4508505"/>
            <a:ext cx="935037" cy="5762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DAO</a:t>
            </a:r>
          </a:p>
        </p:txBody>
      </p:sp>
      <p:cxnSp>
        <p:nvCxnSpPr>
          <p:cNvPr id="33803" name="AutoShape 10"/>
          <p:cNvCxnSpPr>
            <a:cxnSpLocks noChangeShapeType="1"/>
            <a:stCxn id="33801" idx="2"/>
            <a:endCxn id="33802" idx="0"/>
          </p:cNvCxnSpPr>
          <p:nvPr>
            <p:custDataLst>
              <p:tags r:id="rId10"/>
            </p:custDataLst>
          </p:nvPr>
        </p:nvCxnSpPr>
        <p:spPr bwMode="auto">
          <a:xfrm>
            <a:off x="2951171" y="3860800"/>
            <a:ext cx="1587" cy="647700"/>
          </a:xfrm>
          <a:prstGeom prst="straightConnector1">
            <a:avLst/>
          </a:prstGeom>
          <a:noFill/>
          <a:ln w="50760">
            <a:solidFill>
              <a:srgbClr val="808080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3804" name="AutoShape 11"/>
          <p:cNvCxnSpPr>
            <a:cxnSpLocks noChangeShapeType="1"/>
            <a:stCxn id="33800" idx="2"/>
            <a:endCxn id="33801" idx="0"/>
          </p:cNvCxnSpPr>
          <p:nvPr>
            <p:custDataLst>
              <p:tags r:id="rId11"/>
            </p:custDataLst>
          </p:nvPr>
        </p:nvCxnSpPr>
        <p:spPr bwMode="auto">
          <a:xfrm>
            <a:off x="2951171" y="2709864"/>
            <a:ext cx="1587" cy="574675"/>
          </a:xfrm>
          <a:prstGeom prst="straightConnector1">
            <a:avLst/>
          </a:prstGeom>
          <a:noFill/>
          <a:ln w="50760">
            <a:solidFill>
              <a:srgbClr val="808080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3805" name="AutoShape 12"/>
          <p:cNvCxnSpPr>
            <a:cxnSpLocks noChangeShapeType="1"/>
            <a:stCxn id="33800" idx="3"/>
            <a:endCxn id="33806" idx="1"/>
          </p:cNvCxnSpPr>
          <p:nvPr>
            <p:custDataLst>
              <p:tags r:id="rId12"/>
            </p:custDataLst>
          </p:nvPr>
        </p:nvCxnSpPr>
        <p:spPr bwMode="auto">
          <a:xfrm>
            <a:off x="3419475" y="2420940"/>
            <a:ext cx="2592388" cy="395287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3806" name="Rectangle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11871" y="2636838"/>
            <a:ext cx="1152525" cy="3603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Log</a:t>
            </a:r>
          </a:p>
        </p:txBody>
      </p:sp>
      <p:cxnSp>
        <p:nvCxnSpPr>
          <p:cNvPr id="33807" name="AutoShape 14"/>
          <p:cNvCxnSpPr>
            <a:cxnSpLocks noChangeShapeType="1"/>
            <a:stCxn id="33801" idx="3"/>
            <a:endCxn id="33806" idx="1"/>
          </p:cNvCxnSpPr>
          <p:nvPr>
            <p:custDataLst>
              <p:tags r:id="rId14"/>
            </p:custDataLst>
          </p:nvPr>
        </p:nvCxnSpPr>
        <p:spPr bwMode="auto">
          <a:xfrm flipV="1">
            <a:off x="3419475" y="2816225"/>
            <a:ext cx="2592388" cy="75565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3808" name="Line 1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651508" y="3429000"/>
            <a:ext cx="504825" cy="1588"/>
          </a:xfrm>
          <a:prstGeom prst="line">
            <a:avLst/>
          </a:prstGeom>
          <a:noFill/>
          <a:ln w="38160">
            <a:solidFill>
              <a:srgbClr val="80808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3809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300788" y="3284538"/>
            <a:ext cx="151130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200">
                <a:solidFill>
                  <a:srgbClr val="000000"/>
                </a:solidFill>
              </a:rPr>
              <a:t>DTO ou Bean</a:t>
            </a:r>
          </a:p>
        </p:txBody>
      </p:sp>
      <p:sp>
        <p:nvSpPr>
          <p:cNvPr id="33810" name="Line 17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5651508" y="3716338"/>
            <a:ext cx="504825" cy="1588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3811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300788" y="3571876"/>
            <a:ext cx="151130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200">
                <a:solidFill>
                  <a:srgbClr val="000000"/>
                </a:solidFill>
              </a:rPr>
              <a:t>JDBC</a:t>
            </a:r>
          </a:p>
        </p:txBody>
      </p:sp>
      <p:sp>
        <p:nvSpPr>
          <p:cNvPr id="33812" name="Line 1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5651508" y="3998914"/>
            <a:ext cx="504825" cy="111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3813" name="Text Box 2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300788" y="3860801"/>
            <a:ext cx="172720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200">
                <a:solidFill>
                  <a:srgbClr val="000000"/>
                </a:solidFill>
              </a:rPr>
              <a:t>Appel de fonction</a:t>
            </a:r>
          </a:p>
        </p:txBody>
      </p:sp>
      <p:sp>
        <p:nvSpPr>
          <p:cNvPr id="54293" name="Rectangle 2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932368" y="4437067"/>
            <a:ext cx="3024187" cy="720725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 dirty="0">
                <a:solidFill>
                  <a:srgbClr val="000000"/>
                </a:solidFill>
              </a:rPr>
              <a:t>Transaction</a:t>
            </a:r>
          </a:p>
        </p:txBody>
      </p:sp>
      <p:sp>
        <p:nvSpPr>
          <p:cNvPr id="33815" name="Rectangle 2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588133" y="4508505"/>
            <a:ext cx="1152525" cy="576263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JDBC</a:t>
            </a:r>
          </a:p>
        </p:txBody>
      </p:sp>
      <p:cxnSp>
        <p:nvCxnSpPr>
          <p:cNvPr id="33816" name="AutoShape 24"/>
          <p:cNvCxnSpPr>
            <a:cxnSpLocks noChangeShapeType="1"/>
            <a:stCxn id="33802" idx="3"/>
            <a:endCxn id="33815" idx="1"/>
          </p:cNvCxnSpPr>
          <p:nvPr>
            <p:custDataLst>
              <p:tags r:id="rId23"/>
            </p:custDataLst>
          </p:nvPr>
        </p:nvCxnSpPr>
        <p:spPr bwMode="auto">
          <a:xfrm>
            <a:off x="3419475" y="4797425"/>
            <a:ext cx="316865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3817" name="AutoShape 25"/>
          <p:cNvCxnSpPr>
            <a:cxnSpLocks noChangeShapeType="1"/>
            <a:stCxn id="33815" idx="2"/>
            <a:endCxn id="33797" idx="1"/>
          </p:cNvCxnSpPr>
          <p:nvPr>
            <p:custDataLst>
              <p:tags r:id="rId24"/>
            </p:custDataLst>
          </p:nvPr>
        </p:nvCxnSpPr>
        <p:spPr bwMode="auto">
          <a:xfrm>
            <a:off x="7164396" y="5084763"/>
            <a:ext cx="1587" cy="576262"/>
          </a:xfrm>
          <a:prstGeom prst="straightConnector1">
            <a:avLst/>
          </a:prstGeom>
          <a:noFill/>
          <a:ln w="38160">
            <a:solidFill>
              <a:srgbClr val="0000FF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3818" name="AutoShape 28"/>
          <p:cNvCxnSpPr>
            <a:cxnSpLocks noChangeShapeType="1"/>
            <a:stCxn id="33801" idx="2"/>
            <a:endCxn id="33815" idx="0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4734719" y="2078831"/>
            <a:ext cx="647700" cy="4211638"/>
          </a:xfrm>
          <a:prstGeom prst="bentConnector3">
            <a:avLst>
              <a:gd name="adj1" fmla="val 49755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3819" name="Titr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5658" y="908051"/>
            <a:ext cx="7705725" cy="5141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266700" indent="-266700" algn="l">
              <a:lnSpc>
                <a:spcPct val="90000"/>
              </a:lnSpc>
              <a:spcBef>
                <a:spcPts val="450"/>
              </a:spcBef>
              <a:buClr>
                <a:srgbClr val="333333"/>
              </a:buClr>
              <a:buSzPct val="50000"/>
              <a:buFont typeface="Times New Roman" pitchFamily="18" charset="0"/>
              <a:buBlip>
                <a:blip r:embed="rId37"/>
              </a:buBlip>
              <a:tabLst>
                <a:tab pos="266700" algn="l"/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1150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fr-FR" sz="2000">
                <a:solidFill>
                  <a:srgbClr val="333333"/>
                </a:solidFill>
              </a:rPr>
              <a:t>Optimisations grâce à Spring</a:t>
            </a:r>
          </a:p>
          <a:p>
            <a:pPr marL="266700" indent="-266700">
              <a:lnSpc>
                <a:spcPct val="90000"/>
              </a:lnSpc>
              <a:spcBef>
                <a:spcPts val="450"/>
              </a:spcBef>
              <a:buClr>
                <a:srgbClr val="333333"/>
              </a:buClr>
              <a:buSzPct val="50000"/>
              <a:tabLst>
                <a:tab pos="266700" algn="l"/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1150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endParaRPr lang="fr-FR">
              <a:solidFill>
                <a:srgbClr val="333333"/>
              </a:solidFill>
            </a:endParaRPr>
          </a:p>
        </p:txBody>
      </p:sp>
      <p:sp>
        <p:nvSpPr>
          <p:cNvPr id="552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6100" y="3644904"/>
            <a:ext cx="1728788" cy="2087563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>
                <a:solidFill>
                  <a:srgbClr val="000000"/>
                </a:solidFill>
              </a:rPr>
              <a:t>Transaction</a:t>
            </a:r>
          </a:p>
        </p:txBody>
      </p:sp>
      <p:sp>
        <p:nvSpPr>
          <p:cNvPr id="552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58894" y="1771650"/>
            <a:ext cx="3889375" cy="576263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>
                <a:solidFill>
                  <a:srgbClr val="000000"/>
                </a:solidFill>
              </a:rPr>
              <a:t>Présentation</a:t>
            </a:r>
          </a:p>
        </p:txBody>
      </p:sp>
      <p:sp>
        <p:nvSpPr>
          <p:cNvPr id="553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08850" y="1700217"/>
            <a:ext cx="1441450" cy="863600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>
                <a:solidFill>
                  <a:srgbClr val="000000"/>
                </a:solidFill>
              </a:rPr>
              <a:t>Transverse</a:t>
            </a:r>
          </a:p>
        </p:txBody>
      </p:sp>
      <p:sp>
        <p:nvSpPr>
          <p:cNvPr id="5530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58894" y="3644904"/>
            <a:ext cx="3025775" cy="2087563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>
                <a:solidFill>
                  <a:srgbClr val="000000"/>
                </a:solidFill>
              </a:rPr>
              <a:t>Persistance</a:t>
            </a:r>
          </a:p>
        </p:txBody>
      </p:sp>
      <p:sp>
        <p:nvSpPr>
          <p:cNvPr id="5530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8894" y="2708275"/>
            <a:ext cx="3889375" cy="720725"/>
          </a:xfrm>
          <a:prstGeom prst="rect">
            <a:avLst/>
          </a:prstGeom>
          <a:solidFill>
            <a:srgbClr val="BBE0E3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6F8587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>
                <a:solidFill>
                  <a:srgbClr val="000000"/>
                </a:solidFill>
              </a:rPr>
              <a:t>Métier</a:t>
            </a:r>
          </a:p>
        </p:txBody>
      </p:sp>
      <p:sp>
        <p:nvSpPr>
          <p:cNvPr id="34824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43213" y="1844680"/>
            <a:ext cx="792162" cy="3587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fr-FR" sz="2000"/>
          </a:p>
        </p:txBody>
      </p:sp>
      <p:cxnSp>
        <p:nvCxnSpPr>
          <p:cNvPr id="34825" name="AutoShape 8"/>
          <p:cNvCxnSpPr>
            <a:cxnSpLocks noChangeShapeType="1"/>
            <a:stCxn id="34824" idx="2"/>
            <a:endCxn id="34827" idx="0"/>
          </p:cNvCxnSpPr>
          <p:nvPr>
            <p:custDataLst>
              <p:tags r:id="rId8"/>
            </p:custDataLst>
          </p:nvPr>
        </p:nvCxnSpPr>
        <p:spPr bwMode="auto">
          <a:xfrm>
            <a:off x="3240088" y="2203450"/>
            <a:ext cx="0" cy="577850"/>
          </a:xfrm>
          <a:prstGeom prst="straightConnector1">
            <a:avLst/>
          </a:prstGeom>
          <a:noFill/>
          <a:ln w="50760">
            <a:solidFill>
              <a:srgbClr val="808080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34826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24756" y="2060579"/>
            <a:ext cx="938213" cy="36036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34827" name="Rectangle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71783" y="2781303"/>
            <a:ext cx="936625" cy="433388"/>
          </a:xfrm>
          <a:prstGeom prst="rect">
            <a:avLst/>
          </a:prstGeom>
          <a:solidFill>
            <a:srgbClr val="C0C0C0">
              <a:alpha val="50195"/>
            </a:srgbClr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Service</a:t>
            </a:r>
          </a:p>
        </p:txBody>
      </p:sp>
      <p:cxnSp>
        <p:nvCxnSpPr>
          <p:cNvPr id="34828" name="AutoShape 11"/>
          <p:cNvCxnSpPr>
            <a:cxnSpLocks noChangeShapeType="1"/>
            <a:stCxn id="34846" idx="2"/>
            <a:endCxn id="34841" idx="0"/>
          </p:cNvCxnSpPr>
          <p:nvPr>
            <p:custDataLst>
              <p:tags r:id="rId11"/>
            </p:custDataLst>
          </p:nvPr>
        </p:nvCxnSpPr>
        <p:spPr bwMode="auto">
          <a:xfrm>
            <a:off x="3240088" y="4579938"/>
            <a:ext cx="0" cy="360362"/>
          </a:xfrm>
          <a:prstGeom prst="straightConnector1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34829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771783" y="3213102"/>
            <a:ext cx="936625" cy="1444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fr-FR" sz="2000"/>
          </a:p>
        </p:txBody>
      </p:sp>
      <p:cxnSp>
        <p:nvCxnSpPr>
          <p:cNvPr id="34830" name="AutoShape 13"/>
          <p:cNvCxnSpPr>
            <a:cxnSpLocks noChangeShapeType="1"/>
            <a:stCxn id="34834" idx="0"/>
            <a:endCxn id="34829" idx="2"/>
          </p:cNvCxnSpPr>
          <p:nvPr>
            <p:custDataLst>
              <p:tags r:id="rId13"/>
            </p:custDataLst>
          </p:nvPr>
        </p:nvCxnSpPr>
        <p:spPr bwMode="auto">
          <a:xfrm flipV="1">
            <a:off x="3240088" y="3357567"/>
            <a:ext cx="0" cy="646112"/>
          </a:xfrm>
          <a:prstGeom prst="straightConnector1">
            <a:avLst/>
          </a:prstGeom>
          <a:noFill/>
          <a:ln w="50760">
            <a:solidFill>
              <a:srgbClr val="808080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55310" name="Rectangle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8163" y="1771650"/>
            <a:ext cx="647700" cy="3960814"/>
          </a:xfrm>
          <a:prstGeom prst="rect">
            <a:avLst/>
          </a:prstGeom>
          <a:solidFill>
            <a:srgbClr val="66FF66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3C983C"/>
            </a:outerShdw>
          </a:effectLst>
        </p:spPr>
        <p:txBody>
          <a:bodyPr vert="eaVert"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 dirty="0">
                <a:solidFill>
                  <a:srgbClr val="000000"/>
                </a:solidFill>
              </a:rPr>
              <a:t>Injection de dépendance</a:t>
            </a:r>
          </a:p>
        </p:txBody>
      </p:sp>
      <p:cxnSp>
        <p:nvCxnSpPr>
          <p:cNvPr id="34832" name="AutoShape 15"/>
          <p:cNvCxnSpPr>
            <a:cxnSpLocks noChangeShapeType="1"/>
            <a:stCxn id="34829" idx="3"/>
            <a:endCxn id="55323" idx="1"/>
          </p:cNvCxnSpPr>
          <p:nvPr>
            <p:custDataLst>
              <p:tags r:id="rId15"/>
            </p:custDataLst>
          </p:nvPr>
        </p:nvCxnSpPr>
        <p:spPr bwMode="auto">
          <a:xfrm>
            <a:off x="3708408" y="3286127"/>
            <a:ext cx="2447925" cy="142876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prstDash val="lgDashDot"/>
            <a:miter lim="800000"/>
            <a:headEnd/>
            <a:tailEnd type="triangle" w="med" len="med"/>
          </a:ln>
        </p:spPr>
      </p:cxnSp>
      <p:sp>
        <p:nvSpPr>
          <p:cNvPr id="55312" name="Rectangle 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56333" y="1916113"/>
            <a:ext cx="792163" cy="647700"/>
          </a:xfrm>
          <a:prstGeom prst="rect">
            <a:avLst/>
          </a:prstGeom>
          <a:solidFill>
            <a:srgbClr val="66FF66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3C983C"/>
            </a:outerShdw>
          </a:effectLst>
        </p:spPr>
        <p:txBody>
          <a:bodyPr vert="eaVert" wrap="none" lIns="90000" tIns="46800" rIns="90000" bIns="46800"/>
          <a:lstStyle/>
          <a:p>
            <a:pPr algn="ctr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 dirty="0">
                <a:solidFill>
                  <a:srgbClr val="000000"/>
                </a:solidFill>
              </a:rPr>
              <a:t>AOP</a:t>
            </a:r>
          </a:p>
          <a:p>
            <a:pPr algn="ctr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34834" name="Rectangle 1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339983" y="4003680"/>
            <a:ext cx="1800225" cy="430213"/>
          </a:xfrm>
          <a:prstGeom prst="rect">
            <a:avLst/>
          </a:prstGeom>
          <a:solidFill>
            <a:srgbClr val="C0C0C0">
              <a:alpha val="50195"/>
            </a:srgbClr>
          </a:solidFill>
          <a:ln w="9398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Dao</a:t>
            </a:r>
          </a:p>
        </p:txBody>
      </p:sp>
      <p:cxnSp>
        <p:nvCxnSpPr>
          <p:cNvPr id="34835" name="AutoShape 18"/>
          <p:cNvCxnSpPr>
            <a:cxnSpLocks noChangeShapeType="1"/>
            <a:stCxn id="34824" idx="3"/>
            <a:endCxn id="55312" idx="1"/>
          </p:cNvCxnSpPr>
          <p:nvPr>
            <p:custDataLst>
              <p:tags r:id="rId18"/>
            </p:custDataLst>
          </p:nvPr>
        </p:nvCxnSpPr>
        <p:spPr bwMode="auto">
          <a:xfrm>
            <a:off x="3635375" y="2024067"/>
            <a:ext cx="2520950" cy="215900"/>
          </a:xfrm>
          <a:prstGeom prst="curvedConnector3">
            <a:avLst>
              <a:gd name="adj1" fmla="val 49935"/>
            </a:avLst>
          </a:prstGeom>
          <a:noFill/>
          <a:ln w="9360">
            <a:solidFill>
              <a:srgbClr val="000000"/>
            </a:solidFill>
            <a:prstDash val="lgDashDot"/>
            <a:miter lim="800000"/>
            <a:headEnd/>
            <a:tailEnd type="triangle" w="med" len="med"/>
          </a:ln>
        </p:spPr>
      </p:cxnSp>
      <p:cxnSp>
        <p:nvCxnSpPr>
          <p:cNvPr id="34836" name="AutoShape 19"/>
          <p:cNvCxnSpPr>
            <a:cxnSpLocks noChangeShapeType="1"/>
            <a:stCxn id="34829" idx="3"/>
            <a:endCxn id="55312" idx="1"/>
          </p:cNvCxnSpPr>
          <p:nvPr>
            <p:custDataLst>
              <p:tags r:id="rId19"/>
            </p:custDataLst>
          </p:nvPr>
        </p:nvCxnSpPr>
        <p:spPr bwMode="auto">
          <a:xfrm flipV="1">
            <a:off x="3708408" y="2239963"/>
            <a:ext cx="2447925" cy="1046162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prstDash val="lgDashDot"/>
            <a:miter lim="800000"/>
            <a:headEnd/>
            <a:tailEnd type="triangle" w="med" len="med"/>
          </a:ln>
        </p:spPr>
      </p:cxnSp>
      <p:cxnSp>
        <p:nvCxnSpPr>
          <p:cNvPr id="34837" name="AutoShape 20"/>
          <p:cNvCxnSpPr>
            <a:cxnSpLocks noChangeShapeType="1"/>
            <a:stCxn id="55312" idx="3"/>
            <a:endCxn id="34826" idx="1"/>
          </p:cNvCxnSpPr>
          <p:nvPr>
            <p:custDataLst>
              <p:tags r:id="rId20"/>
            </p:custDataLst>
          </p:nvPr>
        </p:nvCxnSpPr>
        <p:spPr bwMode="auto">
          <a:xfrm>
            <a:off x="6948488" y="2239967"/>
            <a:ext cx="5762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55317" name="Rectangle 2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31913" y="4435475"/>
            <a:ext cx="4679950" cy="1225550"/>
          </a:xfrm>
          <a:prstGeom prst="rect">
            <a:avLst/>
          </a:prstGeom>
          <a:solidFill>
            <a:srgbClr val="FFFF66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98983C"/>
            </a:outerShdw>
          </a:effectLst>
        </p:spPr>
        <p:txBody>
          <a:bodyPr wrap="none" lIns="90000" tIns="46800" rIns="90000" bIns="46800"/>
          <a:lstStyle/>
          <a:p>
            <a:pPr algn="l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>
                <a:solidFill>
                  <a:srgbClr val="000000"/>
                </a:solidFill>
              </a:rPr>
              <a:t>JPA</a:t>
            </a:r>
          </a:p>
        </p:txBody>
      </p:sp>
      <p:sp>
        <p:nvSpPr>
          <p:cNvPr id="34839" name="AutoShape 2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24308" y="5876930"/>
            <a:ext cx="790575" cy="576263"/>
          </a:xfrm>
          <a:prstGeom prst="can">
            <a:avLst>
              <a:gd name="adj" fmla="val 25000"/>
            </a:avLst>
          </a:prstGeom>
          <a:solidFill>
            <a:srgbClr val="0000FF">
              <a:alpha val="79999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fr-FR" sz="2000"/>
          </a:p>
        </p:txBody>
      </p:sp>
      <p:cxnSp>
        <p:nvCxnSpPr>
          <p:cNvPr id="34840" name="AutoShape 23"/>
          <p:cNvCxnSpPr>
            <a:cxnSpLocks noChangeShapeType="1"/>
            <a:stCxn id="34841" idx="2"/>
            <a:endCxn id="34839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3257554" y="5499102"/>
            <a:ext cx="649288" cy="684212"/>
          </a:xfrm>
          <a:prstGeom prst="bentConnector2">
            <a:avLst/>
          </a:prstGeom>
          <a:noFill/>
          <a:ln w="38160">
            <a:solidFill>
              <a:srgbClr val="0000FF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34841" name="Rectangle 2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339983" y="4940305"/>
            <a:ext cx="1800225" cy="576263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EntityManager</a:t>
            </a:r>
          </a:p>
        </p:txBody>
      </p:sp>
      <p:cxnSp>
        <p:nvCxnSpPr>
          <p:cNvPr id="34842" name="AutoShape 25"/>
          <p:cNvCxnSpPr>
            <a:cxnSpLocks noChangeShapeType="1"/>
            <a:stCxn id="34841" idx="0"/>
            <a:endCxn id="34846" idx="2"/>
          </p:cNvCxnSpPr>
          <p:nvPr>
            <p:custDataLst>
              <p:tags r:id="rId25"/>
            </p:custDataLst>
          </p:nvPr>
        </p:nvCxnSpPr>
        <p:spPr bwMode="auto">
          <a:xfrm flipV="1">
            <a:off x="3240088" y="4579938"/>
            <a:ext cx="0" cy="360362"/>
          </a:xfrm>
          <a:prstGeom prst="straightConnector1">
            <a:avLst/>
          </a:prstGeom>
          <a:noFill/>
          <a:ln w="50760">
            <a:solidFill>
              <a:srgbClr val="808080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34843" name="Rectangle 2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427538" y="4508505"/>
            <a:ext cx="1439862" cy="430213"/>
          </a:xfrm>
          <a:prstGeom prst="rect">
            <a:avLst/>
          </a:prstGeom>
          <a:solidFill>
            <a:srgbClr val="FFFFFF">
              <a:alpha val="79999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Transaction</a:t>
            </a:r>
          </a:p>
        </p:txBody>
      </p:sp>
      <p:sp>
        <p:nvSpPr>
          <p:cNvPr id="55323" name="Rectangle 27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156333" y="2708275"/>
            <a:ext cx="792163" cy="1439863"/>
          </a:xfrm>
          <a:prstGeom prst="rect">
            <a:avLst/>
          </a:prstGeom>
          <a:solidFill>
            <a:srgbClr val="66FF66">
              <a:alpha val="79999"/>
            </a:srgbClr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3C983C"/>
            </a:outerShdw>
          </a:effectLst>
        </p:spPr>
        <p:txBody>
          <a:bodyPr vert="eaVert" wrap="none" lIns="90000" tIns="46800" rIns="90000" bIns="46800"/>
          <a:lstStyle/>
          <a:p>
            <a:pPr algn="ctr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 dirty="0">
                <a:solidFill>
                  <a:srgbClr val="000000"/>
                </a:solidFill>
              </a:rPr>
              <a:t>AOP</a:t>
            </a:r>
          </a:p>
          <a:p>
            <a:pPr algn="ctr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sz="1800" dirty="0">
                <a:solidFill>
                  <a:srgbClr val="000000"/>
                </a:solidFill>
              </a:rPr>
              <a:t>Transaction</a:t>
            </a:r>
          </a:p>
        </p:txBody>
      </p:sp>
      <p:cxnSp>
        <p:nvCxnSpPr>
          <p:cNvPr id="34845" name="AutoShape 28"/>
          <p:cNvCxnSpPr>
            <a:cxnSpLocks noChangeShapeType="1"/>
            <a:stCxn id="55323" idx="2"/>
            <a:endCxn id="34843" idx="3"/>
          </p:cNvCxnSpPr>
          <p:nvPr>
            <p:custDataLst>
              <p:tags r:id="rId28"/>
            </p:custDataLst>
          </p:nvPr>
        </p:nvCxnSpPr>
        <p:spPr bwMode="auto">
          <a:xfrm rot="5400000">
            <a:off x="5922169" y="4093369"/>
            <a:ext cx="576262" cy="685800"/>
          </a:xfrm>
          <a:prstGeom prst="bentConnector2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4846" name="Rectangle 2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339983" y="4435476"/>
            <a:ext cx="1800225" cy="1444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fr-FR" sz="2000"/>
          </a:p>
        </p:txBody>
      </p:sp>
      <p:sp>
        <p:nvSpPr>
          <p:cNvPr id="34847" name="Rectangle 32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164396" y="3571875"/>
            <a:ext cx="1800225" cy="504826"/>
          </a:xfrm>
          <a:prstGeom prst="rect">
            <a:avLst/>
          </a:prstGeom>
          <a:solidFill>
            <a:srgbClr val="C0C0C0">
              <a:alpha val="50195"/>
            </a:srgbClr>
          </a:solidFill>
          <a:ln w="9398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34848" name="Rectangle 33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164396" y="4219575"/>
            <a:ext cx="1800225" cy="433388"/>
          </a:xfrm>
          <a:prstGeom prst="rect">
            <a:avLst/>
          </a:prstGeom>
          <a:noFill/>
          <a:ln w="936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Implémentation</a:t>
            </a:r>
          </a:p>
        </p:txBody>
      </p:sp>
      <p:sp>
        <p:nvSpPr>
          <p:cNvPr id="34849" name="Rectangle 34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164396" y="4795839"/>
            <a:ext cx="1800225" cy="360362"/>
          </a:xfrm>
          <a:prstGeom prst="rect">
            <a:avLst/>
          </a:prstGeom>
          <a:solidFill>
            <a:srgbClr val="FFFFFF">
              <a:alpha val="79999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34850" name="Line 36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V="1">
            <a:off x="7164388" y="5372104"/>
            <a:ext cx="215900" cy="288925"/>
          </a:xfrm>
          <a:prstGeom prst="line">
            <a:avLst/>
          </a:prstGeom>
          <a:noFill/>
          <a:ln w="9360">
            <a:solidFill>
              <a:srgbClr val="000000"/>
            </a:solidFill>
            <a:prstDash val="lgDashDot"/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4851" name="Text Box 37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596192" y="5445125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800">
                <a:solidFill>
                  <a:schemeClr val="tx1"/>
                </a:solidFill>
              </a:rPr>
              <a:t>Pointcut</a:t>
            </a:r>
            <a:endParaRPr lang="fr-FR" sz="2000">
              <a:solidFill>
                <a:schemeClr val="tx1"/>
              </a:solidFill>
            </a:endParaRPr>
          </a:p>
        </p:txBody>
      </p:sp>
      <p:sp>
        <p:nvSpPr>
          <p:cNvPr id="34852" name="Titr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397" y="980935"/>
            <a:ext cx="8785225" cy="359833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47625" algn="ctr">
            <a:solidFill>
              <a:srgbClr val="FF0000"/>
            </a:solidFill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84213" y="937948"/>
            <a:ext cx="7772400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/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SOA : architectures orientées services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du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 de dépendances :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Accès aux données avec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JDBC / ORM / JPA</a:t>
            </a:r>
          </a:p>
          <a:p>
            <a:pPr marL="381000" indent="-381000" algn="l">
              <a:buClr>
                <a:srgbClr val="22228B"/>
              </a:buClr>
              <a:buFontTx/>
              <a:buAutoNum type="arabicPeriod"/>
              <a:defRPr/>
            </a:pPr>
            <a:r>
              <a:rPr lang="fr-FR" sz="2000" kern="0" dirty="0" smtClean="0">
                <a:solidFill>
                  <a:srgbClr val="22228B"/>
                </a:solidFill>
                <a:latin typeface="+mn-lt"/>
              </a:rPr>
              <a:t>AOP : Programmation orientée aspect avec </a:t>
            </a:r>
            <a:r>
              <a:rPr lang="fr-FR" sz="2000" kern="0" dirty="0" err="1" smtClean="0">
                <a:solidFill>
                  <a:srgbClr val="22228B"/>
                </a:solidFill>
                <a:latin typeface="+mn-lt"/>
              </a:rPr>
              <a:t>Spring</a:t>
            </a:r>
            <a:endParaRPr lang="fr-FR" sz="2000" kern="0" dirty="0" smtClean="0">
              <a:solidFill>
                <a:srgbClr val="22228B"/>
              </a:solidFill>
              <a:latin typeface="+mn-lt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gestion des transactions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Web de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MVC et services REST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Objectifs d’un bon design objet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r>
              <a:rPr lang="fr-FR" smtClean="0"/>
              <a:t>Suivre les évolutions techniques tout en épargnant le code métier.</a:t>
            </a:r>
          </a:p>
          <a:p>
            <a:endParaRPr lang="fr-FR" smtClean="0"/>
          </a:p>
          <a:p>
            <a:r>
              <a:rPr lang="fr-FR" smtClean="0"/>
              <a:t>Réflexion sur couplage fort versus couplage faible par interfaces.</a:t>
            </a:r>
          </a:p>
          <a:p>
            <a:endParaRPr lang="fr-FR" smtClean="0"/>
          </a:p>
          <a:p>
            <a:r>
              <a:rPr lang="fr-FR" smtClean="0"/>
              <a:t>Un bon design objet est plus important que les technologies sous-jacentes.</a:t>
            </a:r>
          </a:p>
          <a:p>
            <a:endParaRPr lang="fr-FR" smtClean="0"/>
          </a:p>
          <a:p>
            <a:r>
              <a:rPr lang="fr-FR" smtClean="0"/>
              <a:t>Tout code doit être facilement testable.</a:t>
            </a:r>
          </a:p>
          <a:p>
            <a:endParaRPr lang="fr-FR" smtClean="0"/>
          </a:p>
          <a:p>
            <a:r>
              <a:rPr lang="fr-FR" smtClean="0"/>
              <a:t>Respect du principe fondamental de l’inversion des dépendances.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différents types de dépendances</a:t>
            </a:r>
          </a:p>
        </p:txBody>
      </p:sp>
      <p:sp>
        <p:nvSpPr>
          <p:cNvPr id="8195" name="Rectangle 17"/>
          <p:cNvSpPr>
            <a:spLocks noGrp="1" noChangeArrowheads="1"/>
          </p:cNvSpPr>
          <p:nvPr>
            <p:ph idx="1"/>
          </p:nvPr>
        </p:nvSpPr>
        <p:spPr>
          <a:xfrm>
            <a:off x="179388" y="620713"/>
            <a:ext cx="8380412" cy="4730750"/>
          </a:xfrm>
        </p:spPr>
        <p:txBody>
          <a:bodyPr/>
          <a:lstStyle/>
          <a:p>
            <a:endParaRPr lang="fr-FR" smtClean="0"/>
          </a:p>
          <a:p>
            <a:endParaRPr lang="fr-FR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57408" y="2590804"/>
            <a:ext cx="873125" cy="438150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962408" y="2590804"/>
            <a:ext cx="873125" cy="438150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198" name="AutoShape 6"/>
          <p:cNvCxnSpPr>
            <a:cxnSpLocks noChangeShapeType="1"/>
            <a:stCxn id="8196" idx="3"/>
            <a:endCxn id="8197" idx="1"/>
          </p:cNvCxnSpPr>
          <p:nvPr/>
        </p:nvCxnSpPr>
        <p:spPr bwMode="auto">
          <a:xfrm>
            <a:off x="2940058" y="2809876"/>
            <a:ext cx="1012825" cy="0"/>
          </a:xfrm>
          <a:prstGeom prst="straightConnector1">
            <a:avLst/>
          </a:prstGeom>
          <a:noFill/>
          <a:ln w="22225">
            <a:solidFill>
              <a:schemeClr val="hlink"/>
            </a:solidFill>
            <a:round/>
            <a:headEnd/>
            <a:tailEnd type="arrow" w="lg" len="med"/>
          </a:ln>
        </p:spPr>
      </p:cxn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057408" y="3429004"/>
            <a:ext cx="873125" cy="438150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62408" y="3429004"/>
            <a:ext cx="873125" cy="438150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&lt;&lt; </a:t>
            </a:r>
            <a:r>
              <a:rPr kumimoji="1" lang="fr-FR" sz="1200">
                <a:solidFill>
                  <a:schemeClr val="tx1"/>
                </a:solidFill>
                <a:latin typeface="Tahoma" pitchFamily="34" charset="0"/>
              </a:rPr>
              <a:t>I</a:t>
            </a:r>
            <a:r>
              <a:rPr kumimoji="1" lang="fr-FR" sz="1200">
                <a:solidFill>
                  <a:schemeClr val="tx1"/>
                </a:solidFill>
              </a:rPr>
              <a:t> &gt;&gt;</a:t>
            </a:r>
          </a:p>
        </p:txBody>
      </p:sp>
      <p:cxnSp>
        <p:nvCxnSpPr>
          <p:cNvPr id="8201" name="AutoShape 9"/>
          <p:cNvCxnSpPr>
            <a:cxnSpLocks noChangeShapeType="1"/>
          </p:cNvCxnSpPr>
          <p:nvPr/>
        </p:nvCxnSpPr>
        <p:spPr bwMode="auto">
          <a:xfrm>
            <a:off x="2971807" y="3657600"/>
            <a:ext cx="1012825" cy="0"/>
          </a:xfrm>
          <a:prstGeom prst="straightConnector1">
            <a:avLst/>
          </a:prstGeom>
          <a:noFill/>
          <a:ln w="22225">
            <a:solidFill>
              <a:schemeClr val="hlink"/>
            </a:solidFill>
            <a:prstDash val="dash"/>
            <a:round/>
            <a:headEnd/>
            <a:tailEnd type="triangle" w="lg" len="med"/>
          </a:ln>
        </p:spPr>
      </p:cxn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057408" y="4267204"/>
            <a:ext cx="873125" cy="438150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962408" y="4267204"/>
            <a:ext cx="873125" cy="438150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257800" y="2590800"/>
            <a:ext cx="22860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A utilise B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257800" y="35052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A implémente une interface </a:t>
            </a:r>
            <a:r>
              <a:rPr kumimoji="1" lang="fr-FR" sz="1200">
                <a:solidFill>
                  <a:schemeClr val="tx1"/>
                </a:solidFill>
                <a:latin typeface="Tahoma" pitchFamily="34" charset="0"/>
              </a:rPr>
              <a:t>I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257800" y="43434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A hérite de B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2971800" y="44958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Conséquences des dépendances</a:t>
            </a:r>
          </a:p>
        </p:txBody>
      </p:sp>
      <p:sp>
        <p:nvSpPr>
          <p:cNvPr id="9219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1800" smtClean="0"/>
              <a:t>Les dépendances ne permettent pas :</a:t>
            </a:r>
          </a:p>
          <a:p>
            <a:pPr lvl="1">
              <a:lnSpc>
                <a:spcPct val="90000"/>
              </a:lnSpc>
            </a:pPr>
            <a:r>
              <a:rPr lang="fr-FR" sz="1600" smtClean="0"/>
              <a:t>D’installer A sans installer B</a:t>
            </a:r>
          </a:p>
          <a:p>
            <a:pPr lvl="2">
              <a:lnSpc>
                <a:spcPct val="90000"/>
              </a:lnSpc>
            </a:pPr>
            <a:r>
              <a:rPr lang="fr-FR" sz="1400" smtClean="0"/>
              <a:t>Donc de réutiliser A sans réutiliser B</a:t>
            </a:r>
          </a:p>
          <a:p>
            <a:pPr lvl="1">
              <a:lnSpc>
                <a:spcPct val="90000"/>
              </a:lnSpc>
            </a:pPr>
            <a:endParaRPr lang="fr-FR" sz="1600" smtClean="0"/>
          </a:p>
          <a:p>
            <a:pPr lvl="1">
              <a:lnSpc>
                <a:spcPct val="90000"/>
              </a:lnSpc>
            </a:pPr>
            <a:r>
              <a:rPr lang="fr-FR" sz="1600" smtClean="0"/>
              <a:t>Une modification de B</a:t>
            </a:r>
          </a:p>
          <a:p>
            <a:pPr lvl="2">
              <a:lnSpc>
                <a:spcPct val="90000"/>
              </a:lnSpc>
            </a:pPr>
            <a:r>
              <a:rPr lang="fr-FR" sz="1400" smtClean="0"/>
              <a:t>Peut entraîner une modification de A</a:t>
            </a:r>
          </a:p>
          <a:p>
            <a:pPr lvl="2">
              <a:lnSpc>
                <a:spcPct val="90000"/>
              </a:lnSpc>
            </a:pPr>
            <a:r>
              <a:rPr lang="fr-FR" sz="1400" smtClean="0"/>
              <a:t>Une recompilation de A</a:t>
            </a:r>
          </a:p>
          <a:p>
            <a:pPr lvl="2">
              <a:lnSpc>
                <a:spcPct val="90000"/>
              </a:lnSpc>
            </a:pPr>
            <a:endParaRPr lang="fr-FR" sz="1400" smtClean="0"/>
          </a:p>
          <a:p>
            <a:pPr lvl="1">
              <a:lnSpc>
                <a:spcPct val="90000"/>
              </a:lnSpc>
            </a:pPr>
            <a:r>
              <a:rPr lang="fr-FR" sz="1600" smtClean="0"/>
              <a:t>Il y a perte de réutilisation et de modularité…</a:t>
            </a:r>
          </a:p>
          <a:p>
            <a:pPr lvl="1">
              <a:lnSpc>
                <a:spcPct val="90000"/>
              </a:lnSpc>
            </a:pPr>
            <a:endParaRPr lang="fr-FR" sz="1600" smtClean="0"/>
          </a:p>
          <a:p>
            <a:pPr>
              <a:lnSpc>
                <a:spcPct val="90000"/>
              </a:lnSpc>
            </a:pPr>
            <a:r>
              <a:rPr lang="fr-FR" sz="1800" smtClean="0"/>
              <a:t>Objectifs, éviter la :</a:t>
            </a:r>
          </a:p>
          <a:p>
            <a:pPr lvl="1">
              <a:lnSpc>
                <a:spcPct val="90000"/>
              </a:lnSpc>
            </a:pPr>
            <a:r>
              <a:rPr lang="fr-FR" sz="1600" smtClean="0"/>
              <a:t>Rigidité</a:t>
            </a:r>
          </a:p>
          <a:p>
            <a:pPr lvl="2">
              <a:lnSpc>
                <a:spcPct val="90000"/>
              </a:lnSpc>
            </a:pPr>
            <a:r>
              <a:rPr lang="fr-FR" sz="1400" smtClean="0"/>
              <a:t>Application difficile à modifier car chaque changement affecte d'autres parties du logiciel</a:t>
            </a:r>
          </a:p>
          <a:p>
            <a:pPr lvl="1">
              <a:lnSpc>
                <a:spcPct val="90000"/>
              </a:lnSpc>
            </a:pPr>
            <a:r>
              <a:rPr lang="fr-FR" sz="1600" smtClean="0"/>
              <a:t>Fragilité</a:t>
            </a:r>
          </a:p>
          <a:p>
            <a:pPr lvl="2">
              <a:lnSpc>
                <a:spcPct val="90000"/>
              </a:lnSpc>
            </a:pPr>
            <a:r>
              <a:rPr lang="fr-FR" sz="1400" smtClean="0"/>
              <a:t>Une modification entraîne des effets de bords : BUG</a:t>
            </a:r>
          </a:p>
          <a:p>
            <a:pPr lvl="1">
              <a:lnSpc>
                <a:spcPct val="90000"/>
              </a:lnSpc>
            </a:pPr>
            <a:r>
              <a:rPr lang="fr-FR" sz="1600" smtClean="0"/>
              <a:t>Immobilité</a:t>
            </a:r>
          </a:p>
          <a:p>
            <a:pPr lvl="2">
              <a:lnSpc>
                <a:spcPct val="90000"/>
              </a:lnSpc>
            </a:pPr>
            <a:r>
              <a:rPr lang="fr-FR" sz="1400" smtClean="0"/>
              <a:t>Difficulté de reprendre une partie de l'application car elle ne peut pas être indépendante des autres parties</a:t>
            </a:r>
          </a:p>
          <a:p>
            <a:pPr lvl="1">
              <a:lnSpc>
                <a:spcPct val="90000"/>
              </a:lnSpc>
            </a:pPr>
            <a:endParaRPr lang="fr-FR" sz="160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19808" y="1354138"/>
            <a:ext cx="873125" cy="438150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924808" y="1354138"/>
            <a:ext cx="873125" cy="438150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2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222" name="AutoShape 6"/>
          <p:cNvCxnSpPr>
            <a:cxnSpLocks noChangeShapeType="1"/>
            <a:stCxn id="9220" idx="3"/>
            <a:endCxn id="9221" idx="1"/>
          </p:cNvCxnSpPr>
          <p:nvPr/>
        </p:nvCxnSpPr>
        <p:spPr bwMode="auto">
          <a:xfrm>
            <a:off x="6902450" y="1573213"/>
            <a:ext cx="1012825" cy="0"/>
          </a:xfrm>
          <a:prstGeom prst="straightConnector1">
            <a:avLst/>
          </a:prstGeom>
          <a:noFill/>
          <a:ln w="22225">
            <a:solidFill>
              <a:schemeClr val="hlink"/>
            </a:solidFill>
            <a:round/>
            <a:headEnd/>
            <a:tailEnd type="arrow" w="lg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 gestion des dépendances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92200" y="692150"/>
            <a:ext cx="7823200" cy="914400"/>
          </a:xfrm>
        </p:spPr>
        <p:txBody>
          <a:bodyPr/>
          <a:lstStyle/>
          <a:p>
            <a:endParaRPr lang="fr-FR" smtClean="0"/>
          </a:p>
          <a:p>
            <a:r>
              <a:rPr lang="fr-FR" smtClean="0"/>
              <a:t>Éviter la toile d’araignée</a:t>
            </a:r>
            <a:endParaRPr lang="fr-FR" sz="1600" smtClean="0">
              <a:solidFill>
                <a:srgbClr val="FF0000"/>
              </a:solidFill>
            </a:endParaRP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209800" y="2292350"/>
            <a:ext cx="838200" cy="685800"/>
            <a:chOff x="1344" y="1056"/>
            <a:chExt cx="864" cy="672"/>
          </a:xfrm>
        </p:grpSpPr>
        <p:sp>
          <p:nvSpPr>
            <p:cNvPr id="10275" name="Rectangle 5"/>
            <p:cNvSpPr>
              <a:spLocks noChangeArrowheads="1"/>
            </p:cNvSpPr>
            <p:nvPr/>
          </p:nvSpPr>
          <p:spPr bwMode="auto">
            <a:xfrm>
              <a:off x="1344" y="1248"/>
              <a:ext cx="864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1" lang="fr-FR" sz="1200">
                <a:solidFill>
                  <a:schemeClr val="tx1"/>
                </a:solidFill>
              </a:endParaRPr>
            </a:p>
          </p:txBody>
        </p:sp>
        <p:sp>
          <p:nvSpPr>
            <p:cNvPr id="10276" name="Rectangle 6"/>
            <p:cNvSpPr>
              <a:spLocks noChangeArrowheads="1"/>
            </p:cNvSpPr>
            <p:nvPr/>
          </p:nvSpPr>
          <p:spPr bwMode="auto">
            <a:xfrm>
              <a:off x="1344" y="1056"/>
              <a:ext cx="384" cy="19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200">
                  <a:solidFill>
                    <a:schemeClr val="tx1"/>
                  </a:solidFill>
                </a:rPr>
                <a:t>Pck .</a:t>
              </a:r>
            </a:p>
          </p:txBody>
        </p:sp>
      </p:grp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4191000" y="2216150"/>
            <a:ext cx="838200" cy="685800"/>
            <a:chOff x="1344" y="1056"/>
            <a:chExt cx="864" cy="672"/>
          </a:xfrm>
        </p:grpSpPr>
        <p:sp>
          <p:nvSpPr>
            <p:cNvPr id="10273" name="Rectangle 8"/>
            <p:cNvSpPr>
              <a:spLocks noChangeArrowheads="1"/>
            </p:cNvSpPr>
            <p:nvPr/>
          </p:nvSpPr>
          <p:spPr bwMode="auto">
            <a:xfrm>
              <a:off x="1344" y="1248"/>
              <a:ext cx="864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1" lang="fr-FR" sz="1200">
                <a:solidFill>
                  <a:schemeClr val="tx1"/>
                </a:solidFill>
              </a:endParaRPr>
            </a:p>
          </p:txBody>
        </p:sp>
        <p:sp>
          <p:nvSpPr>
            <p:cNvPr id="10274" name="Rectangle 9"/>
            <p:cNvSpPr>
              <a:spLocks noChangeArrowheads="1"/>
            </p:cNvSpPr>
            <p:nvPr/>
          </p:nvSpPr>
          <p:spPr bwMode="auto">
            <a:xfrm>
              <a:off x="1344" y="1056"/>
              <a:ext cx="384" cy="19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200">
                  <a:solidFill>
                    <a:schemeClr val="tx1"/>
                  </a:solidFill>
                </a:rPr>
                <a:t>Pck .</a:t>
              </a:r>
            </a:p>
          </p:txBody>
        </p:sp>
      </p:grpSp>
      <p:grpSp>
        <p:nvGrpSpPr>
          <p:cNvPr id="10246" name="Group 10"/>
          <p:cNvGrpSpPr>
            <a:grpSpLocks/>
          </p:cNvGrpSpPr>
          <p:nvPr/>
        </p:nvGrpSpPr>
        <p:grpSpPr bwMode="auto">
          <a:xfrm>
            <a:off x="4038600" y="3359150"/>
            <a:ext cx="838200" cy="685800"/>
            <a:chOff x="1344" y="1056"/>
            <a:chExt cx="864" cy="672"/>
          </a:xfrm>
        </p:grpSpPr>
        <p:sp>
          <p:nvSpPr>
            <p:cNvPr id="10271" name="Rectangle 11"/>
            <p:cNvSpPr>
              <a:spLocks noChangeArrowheads="1"/>
            </p:cNvSpPr>
            <p:nvPr/>
          </p:nvSpPr>
          <p:spPr bwMode="auto">
            <a:xfrm>
              <a:off x="1344" y="1248"/>
              <a:ext cx="864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1" lang="fr-FR" sz="1200">
                <a:solidFill>
                  <a:schemeClr val="tx1"/>
                </a:solidFill>
              </a:endParaRPr>
            </a:p>
          </p:txBody>
        </p:sp>
        <p:sp>
          <p:nvSpPr>
            <p:cNvPr id="10272" name="Rectangle 12"/>
            <p:cNvSpPr>
              <a:spLocks noChangeArrowheads="1"/>
            </p:cNvSpPr>
            <p:nvPr/>
          </p:nvSpPr>
          <p:spPr bwMode="auto">
            <a:xfrm>
              <a:off x="1344" y="1056"/>
              <a:ext cx="384" cy="19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200">
                  <a:solidFill>
                    <a:schemeClr val="tx1"/>
                  </a:solidFill>
                </a:rPr>
                <a:t>Pck .</a:t>
              </a:r>
            </a:p>
          </p:txBody>
        </p:sp>
      </p:grpSp>
      <p:grpSp>
        <p:nvGrpSpPr>
          <p:cNvPr id="10247" name="Group 13"/>
          <p:cNvGrpSpPr>
            <a:grpSpLocks/>
          </p:cNvGrpSpPr>
          <p:nvPr/>
        </p:nvGrpSpPr>
        <p:grpSpPr bwMode="auto">
          <a:xfrm>
            <a:off x="3581400" y="4349750"/>
            <a:ext cx="838200" cy="685800"/>
            <a:chOff x="1344" y="1056"/>
            <a:chExt cx="864" cy="672"/>
          </a:xfrm>
        </p:grpSpPr>
        <p:sp>
          <p:nvSpPr>
            <p:cNvPr id="10269" name="Rectangle 14"/>
            <p:cNvSpPr>
              <a:spLocks noChangeArrowheads="1"/>
            </p:cNvSpPr>
            <p:nvPr/>
          </p:nvSpPr>
          <p:spPr bwMode="auto">
            <a:xfrm>
              <a:off x="1344" y="1248"/>
              <a:ext cx="864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1" lang="fr-FR" sz="1200">
                <a:solidFill>
                  <a:schemeClr val="tx1"/>
                </a:solidFill>
              </a:endParaRPr>
            </a:p>
          </p:txBody>
        </p:sp>
        <p:sp>
          <p:nvSpPr>
            <p:cNvPr id="10270" name="Rectangle 15"/>
            <p:cNvSpPr>
              <a:spLocks noChangeArrowheads="1"/>
            </p:cNvSpPr>
            <p:nvPr/>
          </p:nvSpPr>
          <p:spPr bwMode="auto">
            <a:xfrm>
              <a:off x="1344" y="1056"/>
              <a:ext cx="384" cy="19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200">
                  <a:solidFill>
                    <a:schemeClr val="tx1"/>
                  </a:solidFill>
                </a:rPr>
                <a:t>Pck .</a:t>
              </a:r>
            </a:p>
          </p:txBody>
        </p:sp>
      </p:grpSp>
      <p:grpSp>
        <p:nvGrpSpPr>
          <p:cNvPr id="10248" name="Group 16"/>
          <p:cNvGrpSpPr>
            <a:grpSpLocks/>
          </p:cNvGrpSpPr>
          <p:nvPr/>
        </p:nvGrpSpPr>
        <p:grpSpPr bwMode="auto">
          <a:xfrm>
            <a:off x="5943600" y="4425950"/>
            <a:ext cx="838200" cy="685800"/>
            <a:chOff x="1344" y="1056"/>
            <a:chExt cx="864" cy="672"/>
          </a:xfrm>
        </p:grpSpPr>
        <p:sp>
          <p:nvSpPr>
            <p:cNvPr id="10267" name="Rectangle 17"/>
            <p:cNvSpPr>
              <a:spLocks noChangeArrowheads="1"/>
            </p:cNvSpPr>
            <p:nvPr/>
          </p:nvSpPr>
          <p:spPr bwMode="auto">
            <a:xfrm>
              <a:off x="1344" y="1248"/>
              <a:ext cx="864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1" lang="fr-FR" sz="1200">
                <a:solidFill>
                  <a:schemeClr val="tx1"/>
                </a:solidFill>
              </a:endParaRPr>
            </a:p>
          </p:txBody>
        </p:sp>
        <p:sp>
          <p:nvSpPr>
            <p:cNvPr id="10268" name="Rectangle 18"/>
            <p:cNvSpPr>
              <a:spLocks noChangeArrowheads="1"/>
            </p:cNvSpPr>
            <p:nvPr/>
          </p:nvSpPr>
          <p:spPr bwMode="auto">
            <a:xfrm>
              <a:off x="1344" y="1056"/>
              <a:ext cx="384" cy="19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200">
                  <a:solidFill>
                    <a:schemeClr val="tx1"/>
                  </a:solidFill>
                </a:rPr>
                <a:t>Pck .</a:t>
              </a:r>
            </a:p>
          </p:txBody>
        </p:sp>
      </p:grpSp>
      <p:grpSp>
        <p:nvGrpSpPr>
          <p:cNvPr id="10249" name="Group 19"/>
          <p:cNvGrpSpPr>
            <a:grpSpLocks/>
          </p:cNvGrpSpPr>
          <p:nvPr/>
        </p:nvGrpSpPr>
        <p:grpSpPr bwMode="auto">
          <a:xfrm>
            <a:off x="5943600" y="3130550"/>
            <a:ext cx="838200" cy="685800"/>
            <a:chOff x="1344" y="1056"/>
            <a:chExt cx="864" cy="672"/>
          </a:xfrm>
        </p:grpSpPr>
        <p:sp>
          <p:nvSpPr>
            <p:cNvPr id="10265" name="Rectangle 20"/>
            <p:cNvSpPr>
              <a:spLocks noChangeArrowheads="1"/>
            </p:cNvSpPr>
            <p:nvPr/>
          </p:nvSpPr>
          <p:spPr bwMode="auto">
            <a:xfrm>
              <a:off x="1344" y="1248"/>
              <a:ext cx="864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1" lang="fr-FR" sz="1200">
                <a:solidFill>
                  <a:schemeClr val="tx1"/>
                </a:solidFill>
              </a:endParaRPr>
            </a:p>
          </p:txBody>
        </p:sp>
        <p:sp>
          <p:nvSpPr>
            <p:cNvPr id="10266" name="Rectangle 21"/>
            <p:cNvSpPr>
              <a:spLocks noChangeArrowheads="1"/>
            </p:cNvSpPr>
            <p:nvPr/>
          </p:nvSpPr>
          <p:spPr bwMode="auto">
            <a:xfrm>
              <a:off x="1344" y="1056"/>
              <a:ext cx="384" cy="19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200">
                  <a:solidFill>
                    <a:schemeClr val="tx1"/>
                  </a:solidFill>
                </a:rPr>
                <a:t>Pck .</a:t>
              </a:r>
            </a:p>
          </p:txBody>
        </p:sp>
      </p:grpSp>
      <p:grpSp>
        <p:nvGrpSpPr>
          <p:cNvPr id="10250" name="Group 22"/>
          <p:cNvGrpSpPr>
            <a:grpSpLocks/>
          </p:cNvGrpSpPr>
          <p:nvPr/>
        </p:nvGrpSpPr>
        <p:grpSpPr bwMode="auto">
          <a:xfrm>
            <a:off x="2209800" y="4044950"/>
            <a:ext cx="838200" cy="685800"/>
            <a:chOff x="1344" y="1056"/>
            <a:chExt cx="864" cy="672"/>
          </a:xfrm>
        </p:grpSpPr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1344" y="1248"/>
              <a:ext cx="864" cy="48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1" lang="fr-FR" sz="1200">
                <a:solidFill>
                  <a:schemeClr val="tx1"/>
                </a:solidFill>
              </a:endParaRP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1344" y="1056"/>
              <a:ext cx="384" cy="19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200">
                  <a:solidFill>
                    <a:schemeClr val="tx1"/>
                  </a:solidFill>
                </a:rPr>
                <a:t>Pck .</a:t>
              </a:r>
            </a:p>
          </p:txBody>
        </p:sp>
      </p:grpSp>
      <p:cxnSp>
        <p:nvCxnSpPr>
          <p:cNvPr id="10251" name="AutoShape 25"/>
          <p:cNvCxnSpPr>
            <a:cxnSpLocks noChangeShapeType="1"/>
            <a:stCxn id="10275" idx="3"/>
            <a:endCxn id="10265" idx="1"/>
          </p:cNvCxnSpPr>
          <p:nvPr/>
        </p:nvCxnSpPr>
        <p:spPr bwMode="auto">
          <a:xfrm>
            <a:off x="3059121" y="2733676"/>
            <a:ext cx="2873375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2" name="AutoShape 26"/>
          <p:cNvCxnSpPr>
            <a:cxnSpLocks noChangeShapeType="1"/>
            <a:stCxn id="10275" idx="3"/>
            <a:endCxn id="10273" idx="1"/>
          </p:cNvCxnSpPr>
          <p:nvPr/>
        </p:nvCxnSpPr>
        <p:spPr bwMode="auto">
          <a:xfrm flipV="1">
            <a:off x="3059113" y="2657476"/>
            <a:ext cx="1120775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27"/>
          <p:cNvCxnSpPr>
            <a:cxnSpLocks noChangeShapeType="1"/>
            <a:stCxn id="10275" idx="3"/>
            <a:endCxn id="10270" idx="0"/>
          </p:cNvCxnSpPr>
          <p:nvPr/>
        </p:nvCxnSpPr>
        <p:spPr bwMode="auto">
          <a:xfrm>
            <a:off x="3059113" y="2733680"/>
            <a:ext cx="709612" cy="1604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4" name="AutoShape 28"/>
          <p:cNvCxnSpPr>
            <a:cxnSpLocks noChangeShapeType="1"/>
            <a:stCxn id="10264" idx="0"/>
            <a:endCxn id="10275" idx="2"/>
          </p:cNvCxnSpPr>
          <p:nvPr/>
        </p:nvCxnSpPr>
        <p:spPr bwMode="auto">
          <a:xfrm flipV="1">
            <a:off x="2397133" y="2989268"/>
            <a:ext cx="231775" cy="1044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5" name="AutoShape 29"/>
          <p:cNvCxnSpPr>
            <a:cxnSpLocks noChangeShapeType="1"/>
            <a:stCxn id="10264" idx="3"/>
            <a:endCxn id="10273" idx="2"/>
          </p:cNvCxnSpPr>
          <p:nvPr/>
        </p:nvCxnSpPr>
        <p:spPr bwMode="auto">
          <a:xfrm flipV="1">
            <a:off x="2593983" y="2913064"/>
            <a:ext cx="2016125" cy="1230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6" name="AutoShape 30"/>
          <p:cNvCxnSpPr>
            <a:cxnSpLocks noChangeShapeType="1"/>
            <a:stCxn id="10269" idx="0"/>
            <a:endCxn id="10271" idx="2"/>
          </p:cNvCxnSpPr>
          <p:nvPr/>
        </p:nvCxnSpPr>
        <p:spPr bwMode="auto">
          <a:xfrm flipV="1">
            <a:off x="4000500" y="4056063"/>
            <a:ext cx="457200" cy="477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7" name="AutoShape 31"/>
          <p:cNvCxnSpPr>
            <a:cxnSpLocks noChangeShapeType="1"/>
            <a:stCxn id="10269" idx="3"/>
            <a:endCxn id="10265" idx="1"/>
          </p:cNvCxnSpPr>
          <p:nvPr/>
        </p:nvCxnSpPr>
        <p:spPr bwMode="auto">
          <a:xfrm flipV="1">
            <a:off x="4430721" y="3571876"/>
            <a:ext cx="1501775" cy="1219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8" name="AutoShape 32"/>
          <p:cNvCxnSpPr>
            <a:cxnSpLocks noChangeShapeType="1"/>
            <a:stCxn id="10267" idx="1"/>
            <a:endCxn id="10273" idx="2"/>
          </p:cNvCxnSpPr>
          <p:nvPr/>
        </p:nvCxnSpPr>
        <p:spPr bwMode="auto">
          <a:xfrm flipH="1" flipV="1">
            <a:off x="4610100" y="2913064"/>
            <a:ext cx="1322388" cy="195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9" name="AutoShape 33"/>
          <p:cNvCxnSpPr>
            <a:cxnSpLocks noChangeShapeType="1"/>
            <a:stCxn id="10267" idx="0"/>
            <a:endCxn id="10265" idx="2"/>
          </p:cNvCxnSpPr>
          <p:nvPr/>
        </p:nvCxnSpPr>
        <p:spPr bwMode="auto">
          <a:xfrm flipV="1">
            <a:off x="6362700" y="3827463"/>
            <a:ext cx="0" cy="782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838200" y="2978150"/>
            <a:ext cx="7543800" cy="2895600"/>
            <a:chOff x="528" y="2208"/>
            <a:chExt cx="4752" cy="1824"/>
          </a:xfrm>
        </p:grpSpPr>
        <p:sp>
          <p:nvSpPr>
            <p:cNvPr id="31779" name="Rectangle 35"/>
            <p:cNvSpPr>
              <a:spLocks noChangeArrowheads="1"/>
            </p:cNvSpPr>
            <p:nvPr/>
          </p:nvSpPr>
          <p:spPr bwMode="auto">
            <a:xfrm>
              <a:off x="1776" y="2208"/>
              <a:ext cx="1824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kumimoji="1" lang="fr-FR" sz="8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Perdu !</a:t>
              </a:r>
            </a:p>
          </p:txBody>
        </p:sp>
        <p:sp>
          <p:nvSpPr>
            <p:cNvPr id="10262" name="Rectangle 36"/>
            <p:cNvSpPr>
              <a:spLocks noChangeArrowheads="1"/>
            </p:cNvSpPr>
            <p:nvPr/>
          </p:nvSpPr>
          <p:spPr bwMode="auto">
            <a:xfrm>
              <a:off x="528" y="3792"/>
              <a:ext cx="475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 eaLnBrk="1" hangingPunct="1">
                <a:lnSpc>
                  <a:spcPct val="90000"/>
                </a:lnSpc>
                <a:buClr>
                  <a:srgbClr val="000099"/>
                </a:buClr>
                <a:buFont typeface="Wingdings" pitchFamily="2" charset="2"/>
                <a:buNone/>
              </a:pPr>
              <a:r>
                <a:rPr lang="fr-FR" sz="1600">
                  <a:solidFill>
                    <a:schemeClr val="tx1"/>
                  </a:solidFill>
                </a:rPr>
                <a:t>On ne peut pas réutiliser une classe sans réutiliser toute l’application…</a:t>
              </a:r>
              <a:endParaRPr lang="fr-FR" sz="1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Direction d’une dépendance</a:t>
            </a:r>
          </a:p>
        </p:txBody>
      </p:sp>
      <p:sp>
        <p:nvSpPr>
          <p:cNvPr id="11267" name="Rectangle 20"/>
          <p:cNvSpPr>
            <a:spLocks noGrp="1" noChangeArrowheads="1"/>
          </p:cNvSpPr>
          <p:nvPr>
            <p:ph idx="1"/>
          </p:nvPr>
        </p:nvSpPr>
        <p:spPr>
          <a:xfrm>
            <a:off x="800100" y="1125541"/>
            <a:ext cx="7759700" cy="42259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fr-FR" smtClean="0"/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838200" y="2895600"/>
            <a:ext cx="1066800" cy="990600"/>
            <a:chOff x="624" y="960"/>
            <a:chExt cx="480" cy="480"/>
          </a:xfrm>
        </p:grpSpPr>
        <p:sp>
          <p:nvSpPr>
            <p:cNvPr id="11282" name="Rectangle 4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Classe A</a:t>
              </a:r>
            </a:p>
          </p:txBody>
        </p:sp>
        <p:sp>
          <p:nvSpPr>
            <p:cNvPr id="11283" name="Line 5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269" name="Group 6"/>
          <p:cNvGrpSpPr>
            <a:grpSpLocks/>
          </p:cNvGrpSpPr>
          <p:nvPr/>
        </p:nvGrpSpPr>
        <p:grpSpPr bwMode="auto">
          <a:xfrm>
            <a:off x="2895600" y="2895600"/>
            <a:ext cx="990600" cy="990600"/>
            <a:chOff x="624" y="960"/>
            <a:chExt cx="480" cy="480"/>
          </a:xfrm>
        </p:grpSpPr>
        <p:sp>
          <p:nvSpPr>
            <p:cNvPr id="11280" name="Rectangle 7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Classe B</a:t>
              </a:r>
            </a:p>
          </p:txBody>
        </p:sp>
        <p:sp>
          <p:nvSpPr>
            <p:cNvPr id="11281" name="Line 8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1270" name="AutoShape 9"/>
          <p:cNvCxnSpPr>
            <a:cxnSpLocks noChangeShapeType="1"/>
            <a:stCxn id="11282" idx="3"/>
            <a:endCxn id="11280" idx="1"/>
          </p:cNvCxnSpPr>
          <p:nvPr/>
        </p:nvCxnSpPr>
        <p:spPr bwMode="auto">
          <a:xfrm>
            <a:off x="1917700" y="3390900"/>
            <a:ext cx="9652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/>
            <a:tailEnd type="arrow" w="med" len="med"/>
          </a:ln>
        </p:spPr>
      </p:cxn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114800" y="3200400"/>
            <a:ext cx="457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400">
                <a:solidFill>
                  <a:schemeClr val="tx1"/>
                </a:solidFill>
              </a:rPr>
              <a:t>ou</a:t>
            </a:r>
          </a:p>
        </p:txBody>
      </p:sp>
      <p:grpSp>
        <p:nvGrpSpPr>
          <p:cNvPr id="11272" name="Group 11"/>
          <p:cNvGrpSpPr>
            <a:grpSpLocks/>
          </p:cNvGrpSpPr>
          <p:nvPr/>
        </p:nvGrpSpPr>
        <p:grpSpPr bwMode="auto">
          <a:xfrm>
            <a:off x="4953000" y="2895600"/>
            <a:ext cx="1066800" cy="990600"/>
            <a:chOff x="624" y="960"/>
            <a:chExt cx="480" cy="480"/>
          </a:xfrm>
        </p:grpSpPr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Classe A</a:t>
              </a:r>
            </a:p>
          </p:txBody>
        </p:sp>
        <p:sp>
          <p:nvSpPr>
            <p:cNvPr id="11279" name="Line 13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273" name="Group 14"/>
          <p:cNvGrpSpPr>
            <a:grpSpLocks/>
          </p:cNvGrpSpPr>
          <p:nvPr/>
        </p:nvGrpSpPr>
        <p:grpSpPr bwMode="auto">
          <a:xfrm>
            <a:off x="7010400" y="2895600"/>
            <a:ext cx="990600" cy="990600"/>
            <a:chOff x="624" y="960"/>
            <a:chExt cx="480" cy="480"/>
          </a:xfrm>
        </p:grpSpPr>
        <p:sp>
          <p:nvSpPr>
            <p:cNvPr id="11276" name="Rectangle 15"/>
            <p:cNvSpPr>
              <a:spLocks noChangeArrowheads="1"/>
            </p:cNvSpPr>
            <p:nvPr/>
          </p:nvSpPr>
          <p:spPr bwMode="auto">
            <a:xfrm>
              <a:off x="624" y="960"/>
              <a:ext cx="480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fr-FR" sz="1400">
                  <a:solidFill>
                    <a:schemeClr val="tx1"/>
                  </a:solidFill>
                </a:rPr>
                <a:t>Classe B</a:t>
              </a:r>
            </a:p>
          </p:txBody>
        </p:sp>
        <p:sp>
          <p:nvSpPr>
            <p:cNvPr id="11277" name="Line 16"/>
            <p:cNvSpPr>
              <a:spLocks noChangeShapeType="1"/>
            </p:cNvSpPr>
            <p:nvPr/>
          </p:nvSpPr>
          <p:spPr bwMode="auto">
            <a:xfrm>
              <a:off x="624" y="1152"/>
              <a:ext cx="480" cy="0"/>
            </a:xfrm>
            <a:prstGeom prst="line">
              <a:avLst/>
            </a:prstGeom>
            <a:noFill/>
            <a:ln w="38100" cmpd="dbl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11274" name="AutoShape 17"/>
          <p:cNvCxnSpPr>
            <a:cxnSpLocks noChangeShapeType="1"/>
            <a:stCxn id="11278" idx="3"/>
            <a:endCxn id="11276" idx="1"/>
          </p:cNvCxnSpPr>
          <p:nvPr/>
        </p:nvCxnSpPr>
        <p:spPr bwMode="auto">
          <a:xfrm>
            <a:off x="6032500" y="3390900"/>
            <a:ext cx="965200" cy="0"/>
          </a:xfrm>
          <a:prstGeom prst="straightConnector1">
            <a:avLst/>
          </a:prstGeom>
          <a:noFill/>
          <a:ln w="19050">
            <a:solidFill>
              <a:srgbClr val="FF9900"/>
            </a:solidFill>
            <a:round/>
            <a:headEnd type="arrow" w="med" len="med"/>
            <a:tailEnd/>
          </a:ln>
        </p:spPr>
      </p:cxn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304800" y="4589464"/>
            <a:ext cx="53340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fr-FR" sz="1600">
                <a:solidFill>
                  <a:schemeClr val="tx1"/>
                </a:solidFill>
              </a:rPr>
              <a:t>Peut-on choisir le sens d’une dépendance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2_modèleNew">
  <a:themeElements>
    <a:clrScheme name="Personnalis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82217"/>
          </a:buClr>
          <a:buSzTx/>
          <a:buFont typeface="Wingdings 3" pitchFamily="18" charset="2"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A82217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triangl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82217"/>
          </a:buClr>
          <a:buSzTx/>
          <a:buFont typeface="Wingdings 3" pitchFamily="18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A82217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odèle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57915</TotalTime>
  <Words>1742</Words>
  <Application>Microsoft Office PowerPoint</Application>
  <PresentationFormat>Affichage à l'écran (4:3)</PresentationFormat>
  <Paragraphs>475</Paragraphs>
  <Slides>32</Slides>
  <Notes>30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2_modèleNew</vt:lpstr>
      <vt:lpstr>Diapositive 1</vt:lpstr>
      <vt:lpstr>Tour de table</vt:lpstr>
      <vt:lpstr>Objectifs du cours</vt:lpstr>
      <vt:lpstr>Sommaire</vt:lpstr>
      <vt:lpstr>Objectifs d’un bon design objet</vt:lpstr>
      <vt:lpstr>Les différents types de dépendances</vt:lpstr>
      <vt:lpstr>Conséquences des dépendances</vt:lpstr>
      <vt:lpstr>La gestion des dépendances</vt:lpstr>
      <vt:lpstr>Direction d’une dépendance</vt:lpstr>
      <vt:lpstr>Inversion des dépendances</vt:lpstr>
      <vt:lpstr>Comment choisir les bonnes dépendances?</vt:lpstr>
      <vt:lpstr>Dependency Inversion Principle</vt:lpstr>
      <vt:lpstr>DIP : méthodes de conception</vt:lpstr>
      <vt:lpstr>DIP : exemple</vt:lpstr>
      <vt:lpstr>DIP : exemple code</vt:lpstr>
      <vt:lpstr>L’inversion de contrôle</vt:lpstr>
      <vt:lpstr>L’injection des dépendances</vt:lpstr>
      <vt:lpstr>Les architectures SOA</vt:lpstr>
      <vt:lpstr>SOA : WS &amp; réutilisabilité</vt:lpstr>
      <vt:lpstr>SOA , concepts de base</vt:lpstr>
      <vt:lpstr>Les composantes de base d’une SOA</vt:lpstr>
      <vt:lpstr>Architecture en couches (1/3)</vt:lpstr>
      <vt:lpstr>Architecture en couches (2/3)</vt:lpstr>
      <vt:lpstr>Architecture en couches (3/3)</vt:lpstr>
      <vt:lpstr>Communication par objets</vt:lpstr>
      <vt:lpstr>Services et couches logicielles</vt:lpstr>
      <vt:lpstr>Framework SOA (1/2)</vt:lpstr>
      <vt:lpstr>Framework SOA (2/2)</vt:lpstr>
      <vt:lpstr>Déploiement des services (1/2)</vt:lpstr>
      <vt:lpstr>Déploiement des services (2/2)</vt:lpstr>
      <vt:lpstr>Diapositive 31</vt:lpstr>
      <vt:lpstr>Diapositive 32</vt:lpstr>
    </vt:vector>
  </TitlesOfParts>
  <Company>NAGORA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 Java 2 Entreprise Edition</dc:title>
  <dc:creator>scretolle</dc:creator>
  <cp:lastModifiedBy>fabien</cp:lastModifiedBy>
  <cp:revision>325</cp:revision>
  <dcterms:created xsi:type="dcterms:W3CDTF">2001-03-22T11:26:07Z</dcterms:created>
  <dcterms:modified xsi:type="dcterms:W3CDTF">2015-07-18T17:51:38Z</dcterms:modified>
</cp:coreProperties>
</file>