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0"/>
  </p:notesMasterIdLst>
  <p:sldIdLst>
    <p:sldId id="28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</p:sldIdLst>
  <p:sldSz cx="9144000" cy="5715000" type="screen16x10"/>
  <p:notesSz cx="9144000" cy="5715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42" autoAdjust="0"/>
  </p:normalViewPr>
  <p:slideViewPr>
    <p:cSldViewPr>
      <p:cViewPr>
        <p:scale>
          <a:sx n="100" d="100"/>
          <a:sy n="100" d="100"/>
        </p:scale>
        <p:origin x="-936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30D69-6AC8-41B9-AB56-AA7B871C3109}" type="datetimeFigureOut">
              <a:rPr lang="fr-FR" smtClean="0"/>
              <a:pPr/>
              <a:t>19/07/2015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428625"/>
            <a:ext cx="34290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2714625"/>
            <a:ext cx="731520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5427663"/>
            <a:ext cx="39624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CE87-F9A9-404A-9C9E-999F56BDFDC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756150" y="1304396"/>
            <a:ext cx="3803650" cy="3521604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63500"/>
            <a:ext cx="6711950" cy="34263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304396"/>
            <a:ext cx="3803650" cy="352160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56150" y="1304398"/>
            <a:ext cx="3803650" cy="169730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56150" y="3128698"/>
            <a:ext cx="3803650" cy="169730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4921250"/>
            <a:ext cx="4267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95300" dir="1357192" algn="ctr" rotWithShape="0">
              <a:schemeClr val="bg1">
                <a:alpha val="50000"/>
              </a:schemeClr>
            </a:outerShdw>
          </a:effectLst>
        </p:spPr>
        <p:txBody>
          <a:bodyPr lIns="91432" tIns="45717" rIns="91432" bIns="45717"/>
          <a:lstStyle/>
          <a:p>
            <a:pPr>
              <a:defRPr/>
            </a:pPr>
            <a:endParaRPr lang="fr-FR" altLang="fr-FR">
              <a:latin typeface="Times New Roman" pitchFamily="18" charset="0"/>
            </a:endParaRPr>
          </a:p>
        </p:txBody>
      </p:sp>
      <p:sp>
        <p:nvSpPr>
          <p:cNvPr id="2232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1460502"/>
            <a:ext cx="4495800" cy="814917"/>
          </a:xfrm>
        </p:spPr>
        <p:txBody>
          <a:bodyPr/>
          <a:lstStyle>
            <a:lvl1pPr marL="0" indent="0" algn="l">
              <a:buFont typeface="Wingdings 3" pitchFamily="18" charset="2"/>
              <a:buNone/>
              <a:defRPr kumimoji="1" sz="2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Nom du client / sous-titre</a:t>
            </a:r>
          </a:p>
        </p:txBody>
      </p:sp>
      <p:sp>
        <p:nvSpPr>
          <p:cNvPr id="223236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2743200" y="952500"/>
            <a:ext cx="5816600" cy="338548"/>
          </a:xfrm>
        </p:spPr>
        <p:txBody>
          <a:bodyPr lIns="91432" tIns="45717" rIns="91432" bIns="45717" anchor="t">
            <a:sp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lang="fr-FR" sz="2000" b="1" dirty="0">
                <a:solidFill>
                  <a:srgbClr val="22228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Intitulé de la formation / titre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0100" y="937287"/>
            <a:ext cx="7759700" cy="3521604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376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304396"/>
            <a:ext cx="7759700" cy="35216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2"/>
            <a:endParaRPr lang="fr-FR" smtClean="0"/>
          </a:p>
          <a:p>
            <a:pPr lvl="2"/>
            <a:endParaRPr lang="fr-FR" smtClean="0"/>
          </a:p>
          <a:p>
            <a:pPr lvl="2"/>
            <a:endParaRPr lang="fr-FR" smtClean="0"/>
          </a:p>
        </p:txBody>
      </p:sp>
      <p:sp>
        <p:nvSpPr>
          <p:cNvPr id="12292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63500"/>
            <a:ext cx="6711950" cy="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746" tIns="37873" rIns="75746" bIns="378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NEOBJECT</a:t>
            </a:r>
          </a:p>
        </p:txBody>
      </p:sp>
      <p:pic>
        <p:nvPicPr>
          <p:cNvPr id="12293" name="Picture 64" descr="fd_footer_0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505979"/>
            <a:ext cx="9144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85726" y="5504658"/>
            <a:ext cx="5038725" cy="1203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© </a:t>
            </a:r>
            <a:r>
              <a:rPr lang="fr-FR" sz="800" dirty="0" err="1">
                <a:solidFill>
                  <a:schemeClr val="tx1"/>
                </a:solidFill>
                <a:latin typeface="Arial" pitchFamily="34" charset="0"/>
              </a:rPr>
              <a:t>Neobject</a:t>
            </a:r>
            <a:r>
              <a:rPr lang="fr-FR" sz="800" dirty="0">
                <a:solidFill>
                  <a:schemeClr val="tx1"/>
                </a:solidFill>
                <a:latin typeface="Arial" pitchFamily="34" charset="0"/>
              </a:rPr>
              <a:t> 2015 – </a:t>
            </a:r>
            <a:r>
              <a:rPr lang="fr-FR" sz="800" dirty="0" smtClean="0">
                <a:solidFill>
                  <a:schemeClr val="tx1"/>
                </a:solidFill>
                <a:latin typeface="Arial" pitchFamily="34" charset="0"/>
              </a:rPr>
              <a:t>Framework </a:t>
            </a:r>
            <a:r>
              <a:rPr lang="fr-FR" sz="800" dirty="0" err="1" smtClean="0">
                <a:solidFill>
                  <a:schemeClr val="tx1"/>
                </a:solidFill>
                <a:latin typeface="Arial" pitchFamily="34" charset="0"/>
              </a:rPr>
              <a:t>Spring</a:t>
            </a:r>
            <a:r>
              <a:rPr lang="fr-FR" sz="800" dirty="0" smtClean="0">
                <a:solidFill>
                  <a:schemeClr val="tx1"/>
                </a:solidFill>
                <a:latin typeface="Arial" pitchFamily="34" charset="0"/>
              </a:rPr>
              <a:t> v3</a:t>
            </a:r>
            <a:endParaRPr lang="fr-FR" sz="8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31" name="Rectangle 66"/>
          <p:cNvSpPr>
            <a:spLocks noChangeArrowheads="1"/>
          </p:cNvSpPr>
          <p:nvPr/>
        </p:nvSpPr>
        <p:spPr bwMode="auto">
          <a:xfrm>
            <a:off x="5130803" y="5504658"/>
            <a:ext cx="3167063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fr-FR" sz="900" dirty="0" err="1">
                <a:solidFill>
                  <a:srgbClr val="FFFFFF"/>
                </a:solidFill>
                <a:latin typeface="Arial" pitchFamily="34" charset="0"/>
              </a:rPr>
              <a:t>Clever</a:t>
            </a:r>
            <a:r>
              <a:rPr lang="fr-FR" sz="900" dirty="0">
                <a:solidFill>
                  <a:srgbClr val="FFFFFF"/>
                </a:solidFill>
                <a:latin typeface="Arial" pitchFamily="34" charset="0"/>
              </a:rPr>
              <a:t> Institut</a:t>
            </a:r>
            <a:endParaRPr lang="fr-FR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32" name="Rectangle 67"/>
          <p:cNvSpPr>
            <a:spLocks noChangeArrowheads="1"/>
          </p:cNvSpPr>
          <p:nvPr/>
        </p:nvSpPr>
        <p:spPr bwMode="auto">
          <a:xfrm>
            <a:off x="0" y="5504658"/>
            <a:ext cx="71438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8308975" y="5504658"/>
            <a:ext cx="755650" cy="2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1034" name="Rectangle 69"/>
          <p:cNvSpPr>
            <a:spLocks noChangeArrowheads="1"/>
          </p:cNvSpPr>
          <p:nvPr/>
        </p:nvSpPr>
        <p:spPr bwMode="auto">
          <a:xfrm>
            <a:off x="9070975" y="5504658"/>
            <a:ext cx="71438" cy="120385"/>
          </a:xfrm>
          <a:prstGeom prst="rect">
            <a:avLst/>
          </a:prstGeom>
          <a:solidFill>
            <a:schemeClr val="tx2">
              <a:alpha val="7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fr-FR">
              <a:latin typeface="Arial" pitchFamily="34" charset="0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 bwMode="auto">
          <a:xfrm>
            <a:off x="8326441" y="5520533"/>
            <a:ext cx="7191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dirty="0" smtClean="0">
                <a:latin typeface="Arial" pitchFamily="34" charset="0"/>
              </a:rPr>
              <a:t> </a:t>
            </a:r>
            <a:fld id="{CFE39AF4-1ECB-4802-B232-940B5E2FA535}" type="slidenum">
              <a:rPr lang="fr-FR" smtClean="0">
                <a:latin typeface="Arial" pitchFamily="34" charset="0"/>
              </a:rPr>
              <a:pPr>
                <a:defRPr/>
              </a:pPr>
              <a:t>‹N°›</a:t>
            </a:fld>
            <a:endParaRPr lang="fr-FR" dirty="0" smtClean="0">
              <a:latin typeface="Arial" pitchFamily="34" charset="0"/>
            </a:endParaRPr>
          </a:p>
        </p:txBody>
      </p:sp>
      <p:pic>
        <p:nvPicPr>
          <p:cNvPr id="12300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728" y="5060157"/>
            <a:ext cx="785813" cy="41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3" descr="C:\Users\darty\Downloads\logo_institut_fondCouleurCadr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" y="0"/>
            <a:ext cx="1762125" cy="35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2pPr>
      <a:lvl3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3pPr>
      <a:lvl4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4pPr>
      <a:lvl5pPr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5pPr>
      <a:lvl6pPr marL="4572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6pPr>
      <a:lvl7pPr marL="9144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7pPr>
      <a:lvl8pPr marL="13716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8pPr>
      <a:lvl9pPr marL="1828800" algn="r" defTabSz="757238" rtl="0" eaLnBrk="0" fontAlgn="base" hangingPunct="0">
        <a:spcBef>
          <a:spcPct val="20000"/>
        </a:spcBef>
        <a:spcAft>
          <a:spcPct val="0"/>
        </a:spcAft>
        <a:buClr>
          <a:srgbClr val="A82217"/>
        </a:buClr>
        <a:buFont typeface="Wingdings 3" pitchFamily="18" charset="2"/>
        <a:defRPr sz="2200" b="1">
          <a:solidFill>
            <a:schemeClr val="bg1"/>
          </a:solidFill>
          <a:latin typeface="Arial" pitchFamily="34" charset="0"/>
        </a:defRPr>
      </a:lvl9pPr>
    </p:titleStyle>
    <p:bodyStyle>
      <a:lvl1pPr marL="371475" indent="-371475" algn="l" rtl="0" eaLnBrk="0" fontAlgn="base" hangingPunct="0"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q"/>
        <a:defRPr sz="2000" b="1">
          <a:solidFill>
            <a:srgbClr val="22228B"/>
          </a:solidFill>
          <a:latin typeface="+mn-lt"/>
          <a:ea typeface="+mn-ea"/>
          <a:cs typeface="+mn-cs"/>
        </a:defRPr>
      </a:lvl1pPr>
      <a:lvl2pPr marL="817563" indent="-223838" algn="l" rtl="0" eaLnBrk="0" fontAlgn="base" hangingPunct="0">
        <a:spcBef>
          <a:spcPct val="20000"/>
        </a:spcBef>
        <a:spcAft>
          <a:spcPct val="0"/>
        </a:spcAft>
        <a:buClr>
          <a:srgbClr val="7878DE"/>
        </a:buClr>
        <a:buFont typeface="Wingdings" pitchFamily="2" charset="2"/>
        <a:buChar char="Ø"/>
        <a:defRPr>
          <a:solidFill>
            <a:schemeClr val="tx1"/>
          </a:solidFill>
          <a:latin typeface="+mn-lt"/>
        </a:defRPr>
      </a:lvl2pPr>
      <a:lvl3pPr marL="1262063" indent="-215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20000"/>
        <a:buChar char="•"/>
        <a:defRPr sz="1600">
          <a:solidFill>
            <a:srgbClr val="606060"/>
          </a:solidFill>
          <a:latin typeface="+mn-lt"/>
        </a:defRPr>
      </a:lvl3pPr>
      <a:lvl4pPr marL="1728788" indent="-268288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buChar char="ú"/>
        <a:defRPr sz="1400">
          <a:solidFill>
            <a:srgbClr val="4D4D4D"/>
          </a:solidFill>
          <a:latin typeface="+mn-lt"/>
        </a:defRPr>
      </a:lvl4pPr>
      <a:lvl5pPr marL="21415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5pPr>
      <a:lvl6pPr marL="25987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6pPr>
      <a:lvl7pPr marL="30559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7pPr>
      <a:lvl8pPr marL="35131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8pPr>
      <a:lvl9pPr marL="3970338" indent="-265113" algn="l" rtl="0" eaLnBrk="0" fontAlgn="base" hangingPunct="0">
        <a:spcBef>
          <a:spcPct val="20000"/>
        </a:spcBef>
        <a:spcAft>
          <a:spcPct val="0"/>
        </a:spcAft>
        <a:buClr>
          <a:srgbClr val="9F9C11"/>
        </a:buClr>
        <a:buSzPct val="120000"/>
        <a:buFont typeface="Wingdings" pitchFamily="2" charset="2"/>
        <a:defRPr sz="1400">
          <a:solidFill>
            <a:srgbClr val="4D4D4D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sourc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388" y="1562100"/>
            <a:ext cx="8785225" cy="359833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47625" algn="ctr">
            <a:solidFill>
              <a:srgbClr val="FF0000"/>
            </a:solidFill>
            <a:round/>
            <a:headEnd type="triangle" w="sm" len="sm"/>
            <a:tailEnd type="none" w="sm" len="sm"/>
          </a:ln>
        </p:spPr>
        <p:txBody>
          <a:bodyPr/>
          <a:lstStyle>
            <a:defPPr>
              <a:defRPr lang="fr-FR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684204" y="1143000"/>
            <a:ext cx="7772400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Font typeface="Wingdings 3" pitchFamily="18" charset="2"/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A82217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SOA : architectures orientées services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Présentation du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Injections de dépendances :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Accès aux données avec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JDBC / ORM / JPA</a:t>
            </a:r>
          </a:p>
          <a:p>
            <a:pPr marL="381000" indent="-381000" algn="l">
              <a:buClr>
                <a:srgbClr val="22228B"/>
              </a:buClr>
              <a:buFontTx/>
              <a:buAutoNum type="arabicPeriod"/>
              <a:defRPr/>
            </a:pPr>
            <a:r>
              <a:rPr lang="fr-FR" sz="2000" kern="0" dirty="0" smtClean="0">
                <a:solidFill>
                  <a:srgbClr val="22228B"/>
                </a:solidFill>
                <a:latin typeface="+mn-lt"/>
              </a:rPr>
              <a:t>AOP : Programmation orientée aspect avec </a:t>
            </a:r>
            <a:r>
              <a:rPr lang="fr-FR" sz="2000" kern="0" dirty="0" err="1" smtClean="0">
                <a:solidFill>
                  <a:srgbClr val="22228B"/>
                </a:solidFill>
                <a:latin typeface="+mn-lt"/>
              </a:rPr>
              <a:t>Spring</a:t>
            </a:r>
            <a:endParaRPr lang="fr-FR" sz="2000" kern="0" dirty="0" smtClean="0">
              <a:solidFill>
                <a:srgbClr val="22228B"/>
              </a:solidFill>
              <a:latin typeface="+mn-lt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gestion des transactions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Web de </a:t>
            </a: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MVC et services REST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8B"/>
              </a:buClr>
              <a:buSzTx/>
              <a:buFontTx/>
              <a:buAutoNum type="arabicPeriod"/>
              <a:tabLst/>
              <a:defRPr/>
            </a:pP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98" y="885876"/>
            <a:ext cx="868045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L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MS PGothic"/>
              </a:rPr>
              <a:t>’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u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lité</a:t>
            </a:r>
            <a:r>
              <a:rPr sz="20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de Spring dans un </a:t>
            </a:r>
            <a:r>
              <a:rPr sz="2000" b="1" dirty="0" err="1">
                <a:solidFill>
                  <a:srgbClr val="FF0000"/>
                </a:solidFill>
                <a:latin typeface="+mj-lt"/>
                <a:cs typeface="Calibri"/>
              </a:rPr>
              <a:t>tel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modèle</a:t>
            </a:r>
            <a:endParaRPr lang="fr-FR" sz="2000" b="1" dirty="0" smtClean="0">
              <a:solidFill>
                <a:srgbClr val="FF0000"/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 en réalité capable d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intervenir au niveau de chacune des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couches.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langage orienté objet tel que Java, le contrat de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communica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entre les couches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ectue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grâce à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interface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couches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accès aux données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ne sont connues que par les interfaces qu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elles exposent, comme le montre la ﬁgure suivante :</a:t>
            </a:r>
          </a:p>
        </p:txBody>
      </p:sp>
      <p:pic>
        <p:nvPicPr>
          <p:cNvPr id="36866" name="Picture 2" descr="http://wiki.lutece.paris.fr/lutece/image?resource_type=wiki_image&amp;id=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47700"/>
            <a:ext cx="2457450" cy="1438275"/>
          </a:xfrm>
          <a:prstGeom prst="rect">
            <a:avLst/>
          </a:prstGeom>
          <a:noFill/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5939" y="1012826"/>
            <a:ext cx="5929311" cy="3333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610100"/>
            <a:ext cx="70697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Communica</a:t>
            </a:r>
            <a:r>
              <a:rPr lang="fr-FR" sz="1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1800" b="1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inter couche par le biais des interfaces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723900"/>
            <a:ext cx="6400800" cy="4387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99000"/>
              </a:lnSpc>
              <a:tabLst>
                <a:tab pos="299720" algn="l"/>
              </a:tabLst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CONCEPTS CLES de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Spring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:</a:t>
            </a:r>
          </a:p>
          <a:p>
            <a:pPr marL="291465" marR="5080" indent="-279400">
              <a:lnSpc>
                <a:spcPct val="99000"/>
              </a:lnSpc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99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Spring, l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ensemble des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composants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contrôleurs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services et DAO)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sont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POJOS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gérés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le </a:t>
            </a:r>
            <a:r>
              <a:rPr sz="2000" b="1" dirty="0" err="1">
                <a:solidFill>
                  <a:srgbClr val="FF0000"/>
                </a:solidFill>
                <a:latin typeface="+mj-lt"/>
                <a:cs typeface="Calibri"/>
              </a:rPr>
              <a:t>conteneur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léger</a:t>
            </a:r>
            <a:r>
              <a:rPr lang="fr-FR" sz="2000" dirty="0" smtClean="0">
                <a:solidFill>
                  <a:srgbClr val="FF0000"/>
                </a:solidFill>
                <a:latin typeface="+mj-lt"/>
                <a:cs typeface="Calibri"/>
              </a:rPr>
              <a:t>.</a:t>
            </a:r>
          </a:p>
          <a:p>
            <a:pPr marL="291465" marR="5080" indent="-279400">
              <a:lnSpc>
                <a:spcPct val="99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99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Celui‐ci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 charge de leur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cycle de vie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ainsi que de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leurs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interdépendances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99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ct val="99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Grâce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'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AOP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(ou POA : Programmation Orientée Aspect)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ces composants peuvent aussi être décorés,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-à-dire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 des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opéra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telles que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la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ges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rgbClr val="FF0000"/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des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transac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ons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peuvent leur être ajoutées, et ce de façon transparente.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619500"/>
            <a:ext cx="1295400" cy="127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http://lawyernomics.avvo.com/files/2012/07/Lifecycle_CR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2400300"/>
            <a:ext cx="1219200" cy="914400"/>
          </a:xfrm>
          <a:prstGeom prst="rect">
            <a:avLst/>
          </a:prstGeom>
          <a:noFill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181100"/>
            <a:ext cx="1981200" cy="88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647700"/>
            <a:ext cx="776813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800" b="1" dirty="0" smtClean="0">
                <a:solidFill>
                  <a:srgbClr val="FF0000"/>
                </a:solidFill>
                <a:latin typeface="+mj-lt"/>
                <a:cs typeface="Calibri"/>
              </a:rPr>
              <a:t>Spring </a:t>
            </a:r>
            <a:r>
              <a:rPr sz="2800" b="1" dirty="0">
                <a:solidFill>
                  <a:srgbClr val="FF0000"/>
                </a:solidFill>
                <a:latin typeface="+mj-lt"/>
                <a:cs typeface="Calibri"/>
              </a:rPr>
              <a:t>en bref :</a:t>
            </a:r>
          </a:p>
          <a:p>
            <a:pPr marL="12700">
              <a:lnSpc>
                <a:spcPct val="100000"/>
              </a:lnSpc>
              <a:spcBef>
                <a:spcPts val="136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début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projet en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200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36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créé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Rod Johnson (et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Juergen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Holler)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projet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Open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Sourc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</a:p>
          <a:p>
            <a:pPr marL="469900" lvl="1">
              <a:spcBef>
                <a:spcPts val="1360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i="1" dirty="0" smtClean="0">
                <a:latin typeface="+mj-lt"/>
                <a:cs typeface="Calibri"/>
              </a:rPr>
              <a:t>site :</a:t>
            </a:r>
            <a:r>
              <a:rPr lang="fr-FR" i="1" dirty="0" smtClean="0">
                <a:latin typeface="+mj-lt"/>
                <a:cs typeface="Calibri"/>
              </a:rPr>
              <a:t> </a:t>
            </a:r>
            <a:r>
              <a:rPr lang="fr-FR" i="1" u="heavy" dirty="0" smtClean="0">
                <a:latin typeface="+mj-lt"/>
                <a:cs typeface="Calibri"/>
                <a:hlinkClick r:id="rId3"/>
              </a:rPr>
              <a:t>www.springsource.org</a:t>
            </a:r>
            <a:endParaRPr lang="fr-FR" i="1" dirty="0">
              <a:latin typeface="+mj-lt"/>
              <a:cs typeface="Calibri"/>
            </a:endParaRPr>
          </a:p>
          <a:p>
            <a:pPr marL="469900" lvl="1">
              <a:spcBef>
                <a:spcPts val="1360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dirty="0" smtClean="0">
                <a:latin typeface="+mj-lt"/>
                <a:cs typeface="Calibri"/>
              </a:rPr>
              <a:t>«</a:t>
            </a:r>
            <a:r>
              <a:rPr dirty="0" err="1" smtClean="0">
                <a:latin typeface="+mj-lt"/>
                <a:cs typeface="Calibri"/>
              </a:rPr>
              <a:t>SpringSource</a:t>
            </a:r>
            <a:r>
              <a:rPr dirty="0">
                <a:latin typeface="+mj-lt"/>
                <a:cs typeface="Calibri"/>
              </a:rPr>
              <a:t>» </a:t>
            </a:r>
            <a:r>
              <a:rPr dirty="0" err="1" smtClean="0">
                <a:latin typeface="+mj-lt"/>
                <a:cs typeface="Calibri"/>
              </a:rPr>
              <a:t>appar</a:t>
            </a:r>
            <a:r>
              <a:rPr lang="fr-FR" dirty="0" smtClean="0">
                <a:latin typeface="+mj-lt"/>
                <a:cs typeface="Calibri"/>
              </a:rPr>
              <a:t>ti</a:t>
            </a:r>
            <a:r>
              <a:rPr dirty="0" err="1" smtClean="0">
                <a:latin typeface="+mj-lt"/>
                <a:cs typeface="Calibri"/>
              </a:rPr>
              <a:t>ent</a:t>
            </a:r>
            <a:r>
              <a:rPr dirty="0" smtClean="0">
                <a:latin typeface="+mj-lt"/>
                <a:cs typeface="Calibri"/>
              </a:rPr>
              <a:t> </a:t>
            </a:r>
            <a:r>
              <a:rPr dirty="0">
                <a:latin typeface="+mj-lt"/>
                <a:cs typeface="Calibri"/>
              </a:rPr>
              <a:t>maintenant à </a:t>
            </a:r>
            <a:r>
              <a:rPr lang="fr-FR" dirty="0" smtClean="0">
                <a:latin typeface="+mj-lt"/>
                <a:cs typeface="Calibri"/>
              </a:rPr>
              <a:t>la société </a:t>
            </a:r>
            <a:r>
              <a:rPr dirty="0" smtClean="0">
                <a:latin typeface="+mj-lt"/>
                <a:cs typeface="Calibri"/>
              </a:rPr>
              <a:t>V</a:t>
            </a:r>
            <a:r>
              <a:rPr lang="fr-FR" dirty="0" smtClean="0">
                <a:latin typeface="+mj-lt"/>
                <a:cs typeface="Calibri"/>
              </a:rPr>
              <a:t>m</a:t>
            </a:r>
            <a:r>
              <a:rPr dirty="0" smtClean="0">
                <a:latin typeface="+mj-lt"/>
                <a:cs typeface="Calibri"/>
              </a:rPr>
              <a:t>ware</a:t>
            </a:r>
            <a:endParaRPr lang="fr-FR" dirty="0" smtClean="0">
              <a:latin typeface="+mj-lt"/>
              <a:cs typeface="Calibri"/>
            </a:endParaRPr>
          </a:p>
          <a:p>
            <a:pPr marL="12700">
              <a:spcBef>
                <a:spcPts val="1360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Son succès est lié à :</a:t>
            </a:r>
          </a:p>
          <a:p>
            <a:pPr marL="469900" lvl="1">
              <a:spcBef>
                <a:spcPts val="1360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Sa simplicité d’utilisation</a:t>
            </a:r>
          </a:p>
          <a:p>
            <a:pPr marL="469900" lvl="1">
              <a:spcBef>
                <a:spcPts val="1360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Son conteneur léger permettant de se passer des EJB 2.x très lourds à l’époque</a:t>
            </a:r>
          </a:p>
          <a:p>
            <a:pPr marL="469900" lvl="1">
              <a:spcBef>
                <a:spcPts val="1360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son intégration avec les </a:t>
            </a:r>
            <a:r>
              <a:rPr lang="fr-FR" sz="1600" dirty="0" err="1" smtClean="0">
                <a:latin typeface="+mj-lt"/>
                <a:cs typeface="Calibri"/>
              </a:rPr>
              <a:t>frameworks</a:t>
            </a:r>
            <a:r>
              <a:rPr lang="fr-FR" sz="1600" dirty="0" smtClean="0">
                <a:latin typeface="+mj-lt"/>
                <a:cs typeface="Calibri"/>
              </a:rPr>
              <a:t> populaires du moment (</a:t>
            </a:r>
            <a:r>
              <a:rPr lang="fr-FR" sz="1600" dirty="0" err="1" smtClean="0">
                <a:latin typeface="+mj-lt"/>
                <a:cs typeface="Calibri"/>
              </a:rPr>
              <a:t>hibernate</a:t>
            </a:r>
            <a:r>
              <a:rPr lang="fr-FR" sz="1600" dirty="0" smtClean="0">
                <a:latin typeface="+mj-lt"/>
                <a:cs typeface="Calibri"/>
              </a:rPr>
              <a:t>, </a:t>
            </a:r>
            <a:r>
              <a:rPr lang="fr-FR" sz="1600" dirty="0" err="1" smtClean="0">
                <a:latin typeface="+mj-lt"/>
                <a:cs typeface="Calibri"/>
              </a:rPr>
              <a:t>jsf</a:t>
            </a:r>
            <a:r>
              <a:rPr lang="fr-FR" sz="1600" dirty="0" smtClean="0">
                <a:latin typeface="+mj-lt"/>
                <a:cs typeface="Calibri"/>
              </a:rPr>
              <a:t>…)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5135" y="810859"/>
            <a:ext cx="8370570" cy="3862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Historique :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l</a:t>
            </a:r>
            <a:r>
              <a:rPr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es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principales versions :</a:t>
            </a: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1.0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(Mars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2004)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injections,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pojos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, AOP et transactions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2.0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(Oct 2006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XML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namespaces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2.5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(Nov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2007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annota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…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3.0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Dec 2009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version majeure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révisée pour tirer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proﬁt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de Java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5 (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Generics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</a:t>
            </a:r>
            <a:r>
              <a:rPr lang="fr-FR" sz="16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Varargs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REST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…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3.2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Janv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2013)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support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Java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7,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Servlet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3.0</a:t>
            </a:r>
          </a:p>
          <a:p>
            <a:pPr marL="12700">
              <a:lnSpc>
                <a:spcPct val="100000"/>
              </a:lnSpc>
              <a:spcBef>
                <a:spcPts val="1714"/>
              </a:spcBef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4.0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2013)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Support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Java 6 à 8 (lambdas,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streams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..), Java EE 7,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Websockets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compatibilité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Groovy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2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lang="fr-FR" sz="2400" dirty="0" smtClean="0">
                <a:latin typeface="Calibri"/>
                <a:cs typeface="Calibri"/>
              </a:rPr>
              <a:t>P</a:t>
            </a:r>
            <a:r>
              <a:rPr lang="fr-FR" sz="2400" spc="-20" dirty="0" smtClean="0">
                <a:latin typeface="Calibri"/>
                <a:cs typeface="Calibri"/>
              </a:rPr>
              <a:t>RÉSENTAT</a:t>
            </a:r>
            <a:r>
              <a:rPr lang="fr-FR" sz="2400" spc="-10" dirty="0" smtClean="0">
                <a:latin typeface="Calibri"/>
                <a:cs typeface="Calibri"/>
              </a:rPr>
              <a:t>IO</a:t>
            </a:r>
            <a:r>
              <a:rPr lang="fr-FR" sz="2400" spc="-25" dirty="0" smtClean="0">
                <a:latin typeface="Calibri"/>
                <a:cs typeface="Calibri"/>
              </a:rPr>
              <a:t>N D</a:t>
            </a:r>
            <a:r>
              <a:rPr lang="fr-FR" sz="2400" spc="-20" dirty="0" smtClean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89" y="985839"/>
            <a:ext cx="6497635" cy="352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289" y="4653599"/>
            <a:ext cx="681228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00"/>
              </a:lnSpc>
            </a:pP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Spring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b="1" spc="-15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com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posé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de </a:t>
            </a:r>
            <a:r>
              <a:rPr sz="1800" b="1" spc="-15" dirty="0">
                <a:solidFill>
                  <a:srgbClr val="1F497D"/>
                </a:solidFill>
                <a:latin typeface="Calibri"/>
                <a:cs typeface="Calibri"/>
              </a:rPr>
              <a:t>nom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bre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uses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"br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ique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"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qui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peuv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nt</a:t>
            </a:r>
            <a:r>
              <a:rPr sz="18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1F497D"/>
                </a:solidFill>
                <a:latin typeface="Calibri"/>
                <a:cs typeface="Calibri"/>
              </a:rPr>
              <a:t>être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spc="65" dirty="0" smtClean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lang="fr-FR" sz="1800" b="1" spc="65" dirty="0" smtClean="0">
                <a:solidFill>
                  <a:srgbClr val="1F497D"/>
                </a:solidFill>
                <a:latin typeface="Calibri"/>
                <a:cs typeface="Calibri"/>
              </a:rPr>
              <a:t>ti</a:t>
            </a:r>
            <a:r>
              <a:rPr sz="1800" b="1" spc="-10" dirty="0" err="1" smtClean="0">
                <a:solidFill>
                  <a:srgbClr val="1F497D"/>
                </a:solidFill>
                <a:latin typeface="Calibri"/>
                <a:cs typeface="Calibri"/>
              </a:rPr>
              <a:t>lisé</a:t>
            </a:r>
            <a:r>
              <a:rPr sz="1800" b="1" dirty="0" err="1" smtClean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b="1" spc="-10" dirty="0" err="1" smtClean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spc="-10" dirty="0" smtClean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indé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pe</a:t>
            </a:r>
            <a:r>
              <a:rPr sz="1800" b="1" spc="-15" dirty="0">
                <a:solidFill>
                  <a:srgbClr val="1F497D"/>
                </a:solidFill>
                <a:latin typeface="Calibri"/>
                <a:cs typeface="Calibri"/>
              </a:rPr>
              <a:t>ndam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me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nt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le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unes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de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autr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1F497D"/>
                </a:solidFill>
                <a:latin typeface="Calibri"/>
                <a:cs typeface="Calibri"/>
              </a:rPr>
              <a:t> …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98" y="897108"/>
            <a:ext cx="8595360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Core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le noyau, qui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 la fois un ensemble de classes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lisées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toutes les briques du framework et le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conteneur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léger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2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AOP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le module de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programma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orientée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aspect.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2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DAO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qui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cons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tue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socle de l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accès aux dépôts de données, avec notamment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implémenta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JDBC. La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solu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ges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transac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Spring fait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aussi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module.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2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6040" indent="-279400">
              <a:lnSpc>
                <a:spcPts val="23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ORM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qui propose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intégra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avec des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populaires de mapping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objet‐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rela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onnel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tels que Hibernate, JPA, EclipseLink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ou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iBa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261" y="884328"/>
            <a:ext cx="868172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680720" indent="-279400">
              <a:lnSpc>
                <a:spcPts val="25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Java </a:t>
            </a:r>
            <a:r>
              <a:rPr sz="2200" b="1" dirty="0">
                <a:solidFill>
                  <a:srgbClr val="FF0000"/>
                </a:solidFill>
                <a:latin typeface="+mj-lt"/>
                <a:cs typeface="Calibri"/>
              </a:rPr>
              <a:t>EE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un module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intégra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ensemble de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solu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populaires dans le monde de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entreprise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80720" indent="-279400">
              <a:lnSpc>
                <a:spcPts val="25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2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80720" indent="-279400">
              <a:lnSpc>
                <a:spcPts val="25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Web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le module comprenant le support de Spring pour les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Web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Il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notamment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Spring </a:t>
            </a:r>
            <a:r>
              <a:rPr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MVC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la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solu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Spring pour les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Web, et propose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intégra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avec de nombreux frameworks Web et des technologies de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vue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2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80720" indent="-279400">
              <a:lnSpc>
                <a:spcPts val="25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2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80720" indent="-279400">
              <a:lnSpc>
                <a:spcPts val="25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b="1" dirty="0" smtClean="0">
                <a:solidFill>
                  <a:srgbClr val="FF0000"/>
                </a:solidFill>
                <a:latin typeface="+mj-lt"/>
                <a:cs typeface="Calibri"/>
              </a:rPr>
              <a:t>Test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qui permet d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appliquer certaines techniques du conteneur léger Spring aux tests unitaires </a:t>
            </a:r>
            <a:r>
              <a:rPr sz="2200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via </a:t>
            </a:r>
            <a:r>
              <a:rPr sz="22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intégra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avec JUnit et TestNG.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00" y="939529"/>
            <a:ext cx="848169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5080" indent="-279400">
              <a:lnSpc>
                <a:spcPct val="99700"/>
              </a:lnSpc>
              <a:buFont typeface="Wingdings" pitchFamily="2" charset="2"/>
              <a:buChar char="q"/>
            </a:pP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ensemble de projets gravitent autour de Spring,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4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lisant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conteneur léger et ses modules comme bases techniques et </a:t>
            </a:r>
            <a:r>
              <a:rPr sz="24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conceptuelles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99700"/>
              </a:lnSpc>
              <a:buFont typeface="Wingdings" pitchFamily="2" charset="2"/>
              <a:buChar char="q"/>
            </a:pP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  <p:pic>
        <p:nvPicPr>
          <p:cNvPr id="20482" name="Picture 2" descr="http://static.springframework.org/spring-webflow/images/spring-web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47900"/>
            <a:ext cx="1760221" cy="1143000"/>
          </a:xfrm>
          <a:prstGeom prst="rect">
            <a:avLst/>
          </a:prstGeom>
          <a:noFill/>
        </p:spPr>
      </p:pic>
      <p:pic>
        <p:nvPicPr>
          <p:cNvPr id="20484" name="Picture 4" descr="http://hikage.developpez.com/java/tutoriel/spring/webservice/spring-ws/images/spring-w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095500"/>
            <a:ext cx="1676400" cy="1117600"/>
          </a:xfrm>
          <a:prstGeom prst="rect">
            <a:avLst/>
          </a:prstGeom>
          <a:noFill/>
        </p:spPr>
      </p:pic>
      <p:pic>
        <p:nvPicPr>
          <p:cNvPr id="20486" name="Picture 6" descr="http://www.intelligrape.com/blog/wp-content/uploads/2013/10/spring_security_logi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848100"/>
            <a:ext cx="1676400" cy="1345777"/>
          </a:xfrm>
          <a:prstGeom prst="rect">
            <a:avLst/>
          </a:prstGeom>
          <a:noFill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3771900"/>
            <a:ext cx="2260600" cy="15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 descr="http://wayofcode.fr/wp-content/uploads/2014/07/Spring-Batch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2171700"/>
            <a:ext cx="1676400" cy="957943"/>
          </a:xfrm>
          <a:prstGeom prst="rect">
            <a:avLst/>
          </a:prstGeom>
          <a:noFill/>
        </p:spPr>
      </p:pic>
      <p:pic>
        <p:nvPicPr>
          <p:cNvPr id="20491" name="Picture 11" descr="http://docs.spring.io/spring-ldap/site/images/spring-lda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4152900"/>
            <a:ext cx="2667000" cy="655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</a:t>
            </a:r>
            <a:r>
              <a:rPr sz="2400" spc="-20" dirty="0" smtClean="0">
                <a:latin typeface="Calibri"/>
                <a:cs typeface="Calibri"/>
              </a:rPr>
              <a:t>SPRIN</a:t>
            </a:r>
            <a:r>
              <a:rPr lang="fr-FR" sz="2400" spc="-20" dirty="0" smtClean="0">
                <a:latin typeface="Calibri"/>
                <a:cs typeface="Calibri"/>
              </a:rPr>
              <a:t>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723900"/>
            <a:ext cx="7719238" cy="44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ts val="1770"/>
              </a:lnSpc>
              <a:tabLst>
                <a:tab pos="299720" algn="l"/>
              </a:tabLst>
            </a:pPr>
            <a:r>
              <a:rPr lang="fr-FR" sz="2800" b="1" dirty="0" smtClean="0">
                <a:solidFill>
                  <a:srgbClr val="FF0000"/>
                </a:solidFill>
                <a:latin typeface="+mj-lt"/>
                <a:cs typeface="Calibri"/>
              </a:rPr>
              <a:t>Notion de « conteneur léger » :</a:t>
            </a:r>
          </a:p>
          <a:p>
            <a:pPr marL="291465" marR="5080" indent="-279400">
              <a:lnSpc>
                <a:spcPts val="1770"/>
              </a:lnSpc>
              <a:tabLst>
                <a:tab pos="299720" algn="l"/>
              </a:tabLst>
            </a:pPr>
            <a:endParaRPr lang="fr-FR" sz="2800" b="1" dirty="0" smtClean="0">
              <a:solidFill>
                <a:srgbClr val="FF0000"/>
              </a:solidFill>
              <a:latin typeface="+mj-lt"/>
              <a:cs typeface="Calibri"/>
            </a:endParaRPr>
          </a:p>
          <a:p>
            <a:pPr marL="291465" marR="5080" indent="-279400">
              <a:lnSpc>
                <a:spcPts val="177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déﬁnit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essen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ellement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opposi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aux conteneurs dits "lourds", par exemple les conteneurs d'EJB (en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culier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avant les EJB 3)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</a:p>
          <a:p>
            <a:pPr marL="291465" marR="5080" indent="-279400">
              <a:lnSpc>
                <a:spcPts val="177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080" lvl="1" indent="-279400">
              <a:lnSpc>
                <a:spcPts val="1770"/>
              </a:lnSpc>
              <a:buFont typeface="Wingdings" pitchFamily="2" charset="2"/>
              <a:buChar char="Ø"/>
              <a:tabLst>
                <a:tab pos="299720" algn="l"/>
              </a:tabLst>
            </a:pPr>
            <a:r>
              <a:rPr sz="1600" dirty="0" err="1" smtClean="0">
                <a:latin typeface="+mj-lt"/>
                <a:cs typeface="Calibri"/>
              </a:rPr>
              <a:t>Environnement</a:t>
            </a:r>
            <a:r>
              <a:rPr sz="1600" dirty="0" smtClean="0">
                <a:latin typeface="+mj-lt"/>
                <a:cs typeface="Calibri"/>
              </a:rPr>
              <a:t> </a:t>
            </a:r>
            <a:r>
              <a:rPr sz="1600" dirty="0">
                <a:latin typeface="+mj-lt"/>
                <a:cs typeface="Calibri"/>
              </a:rPr>
              <a:t>souvent inadapté pour gérer des </a:t>
            </a:r>
            <a:r>
              <a:rPr sz="1600" dirty="0" err="1">
                <a:latin typeface="+mj-lt"/>
                <a:cs typeface="Calibri"/>
              </a:rPr>
              <a:t>composants</a:t>
            </a:r>
            <a:r>
              <a:rPr sz="1600" dirty="0">
                <a:latin typeface="+mj-lt"/>
                <a:cs typeface="Calibri"/>
              </a:rPr>
              <a:t> </a:t>
            </a:r>
            <a:r>
              <a:rPr sz="1600" dirty="0" smtClean="0">
                <a:latin typeface="+mj-lt"/>
                <a:cs typeface="Calibri"/>
              </a:rPr>
              <a:t>simples</a:t>
            </a:r>
            <a:endParaRPr lang="fr-FR" sz="1600" dirty="0" smtClean="0">
              <a:latin typeface="+mj-lt"/>
              <a:cs typeface="Calibri"/>
            </a:endParaRPr>
          </a:p>
          <a:p>
            <a:pPr marL="748665" marR="5080" lvl="1" indent="-279400">
              <a:lnSpc>
                <a:spcPts val="1770"/>
              </a:lnSpc>
              <a:buFont typeface="Wingdings" pitchFamily="2" charset="2"/>
              <a:buChar char="Ø"/>
              <a:tabLst>
                <a:tab pos="299720" algn="l"/>
              </a:tabLst>
            </a:pPr>
            <a:endParaRPr lang="fr-FR" sz="1600" dirty="0" smtClean="0">
              <a:latin typeface="+mj-lt"/>
              <a:cs typeface="Calibri"/>
            </a:endParaRPr>
          </a:p>
          <a:p>
            <a:pPr marL="748665" marR="5080" lvl="1" indent="-279400">
              <a:lnSpc>
                <a:spcPts val="1770"/>
              </a:lnSpc>
              <a:buFont typeface="Wingdings" pitchFamily="2" charset="2"/>
              <a:buChar char="Ø"/>
              <a:tabLst>
                <a:tab pos="299720" algn="l"/>
              </a:tabLst>
            </a:pPr>
            <a:r>
              <a:rPr sz="1600" dirty="0" err="1" smtClean="0">
                <a:latin typeface="+mj-lt"/>
                <a:cs typeface="Calibri"/>
              </a:rPr>
              <a:t>Règles</a:t>
            </a:r>
            <a:r>
              <a:rPr sz="1600" dirty="0" smtClean="0">
                <a:latin typeface="+mj-lt"/>
                <a:cs typeface="Calibri"/>
              </a:rPr>
              <a:t> </a:t>
            </a:r>
            <a:r>
              <a:rPr sz="1600" dirty="0">
                <a:latin typeface="+mj-lt"/>
                <a:cs typeface="Calibri"/>
              </a:rPr>
              <a:t>de développement et de déploiement contraignantes</a:t>
            </a: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Avantages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d'un conteneur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léger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 </a:t>
            </a:r>
            <a:r>
              <a:rPr sz="1600" dirty="0" smtClean="0">
                <a:latin typeface="+mj-lt"/>
                <a:cs typeface="Calibri"/>
              </a:rPr>
              <a:t>Pas </a:t>
            </a:r>
            <a:r>
              <a:rPr sz="1600" dirty="0">
                <a:latin typeface="+mj-lt"/>
                <a:cs typeface="Calibri"/>
              </a:rPr>
              <a:t>de "couplage" entre le conteneur et les composants qu'il gère ( non </a:t>
            </a:r>
            <a:r>
              <a:rPr sz="1600" dirty="0" err="1">
                <a:latin typeface="+mj-lt"/>
                <a:cs typeface="Calibri"/>
              </a:rPr>
              <a:t>intrusif</a:t>
            </a:r>
            <a:r>
              <a:rPr sz="1600" dirty="0">
                <a:latin typeface="+mj-lt"/>
                <a:cs typeface="Calibri"/>
              </a:rPr>
              <a:t> </a:t>
            </a:r>
            <a:r>
              <a:rPr sz="1600" dirty="0" smtClean="0">
                <a:latin typeface="+mj-lt"/>
                <a:cs typeface="Calibri"/>
              </a:rPr>
              <a:t>)</a:t>
            </a:r>
            <a:endParaRPr lang="fr-FR" sz="16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endParaRPr lang="fr-FR" sz="16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lang="fr-FR" sz="1600" dirty="0" smtClean="0">
                <a:latin typeface="+mj-lt"/>
                <a:cs typeface="Calibri"/>
              </a:rPr>
              <a:t> </a:t>
            </a:r>
            <a:r>
              <a:rPr sz="1600" dirty="0" err="1" smtClean="0">
                <a:latin typeface="+mj-lt"/>
                <a:cs typeface="Calibri"/>
              </a:rPr>
              <a:t>N'importe</a:t>
            </a:r>
            <a:r>
              <a:rPr sz="1600" dirty="0" smtClean="0">
                <a:latin typeface="+mj-lt"/>
                <a:cs typeface="Calibri"/>
              </a:rPr>
              <a:t> </a:t>
            </a:r>
            <a:r>
              <a:rPr sz="1600" dirty="0">
                <a:latin typeface="+mj-lt"/>
                <a:cs typeface="Calibri"/>
              </a:rPr>
              <a:t>quel objet peut être géré par le </a:t>
            </a:r>
            <a:r>
              <a:rPr sz="1600" dirty="0" err="1" smtClean="0">
                <a:latin typeface="+mj-lt"/>
                <a:cs typeface="Calibri"/>
              </a:rPr>
              <a:t>conteneur</a:t>
            </a:r>
            <a:endParaRPr lang="fr-FR" sz="16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endParaRPr lang="fr-FR" sz="1600" dirty="0" smtClean="0"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sz="1600" dirty="0" err="1" smtClean="0">
                <a:latin typeface="+mj-lt"/>
                <a:cs typeface="Calibri"/>
              </a:rPr>
              <a:t>Rien</a:t>
            </a:r>
            <a:r>
              <a:rPr sz="1600" dirty="0" smtClean="0">
                <a:latin typeface="+mj-lt"/>
                <a:cs typeface="Calibri"/>
              </a:rPr>
              <a:t> </a:t>
            </a:r>
            <a:r>
              <a:rPr sz="1600" dirty="0">
                <a:latin typeface="+mj-lt"/>
                <a:cs typeface="Calibri"/>
              </a:rPr>
              <a:t>à installer ( code Java + .jar : c'est tout !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3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698" y="882263"/>
            <a:ext cx="8747902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marR="678180" indent="-279400">
              <a:lnSpc>
                <a:spcPts val="2100"/>
              </a:lnSpc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Wingdings"/>
              </a:rPr>
              <a:t>Les problématique Java EE :</a:t>
            </a:r>
          </a:p>
          <a:p>
            <a:pPr marL="292100" marR="678180" indent="-279400">
              <a:lnSpc>
                <a:spcPts val="2100"/>
              </a:lnSpc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Mauvaise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sépara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préoccupa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 des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probléma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ordres diﬀérents (technique et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 sont mal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isolées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b="1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Complexité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 Java EE reste complexe, notamment à cause de la pléthore de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spéciﬁca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disponibles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Mauvaise interopérabilité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 malgré la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standard, les technologies ne sont pas toujours interopérables et portables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2100" marR="678180" indent="-279400">
              <a:lnSpc>
                <a:spcPts val="21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Times New Roman"/>
              </a:rPr>
              <a:t>	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Mauvaise testabilité :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dépendant fortement de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infrastructure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exécu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elles sont plus diﬃcilement testables.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647700"/>
            <a:ext cx="8458200" cy="4177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0000"/>
                </a:solidFill>
                <a:latin typeface="+mj-lt"/>
                <a:cs typeface="Calibri"/>
              </a:rPr>
              <a:t>Les concepts du "conteneur léger" Spring</a:t>
            </a:r>
            <a:endParaRPr sz="2800" dirty="0">
              <a:solidFill>
                <a:srgbClr val="FF0000"/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8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Sépara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préoccupa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 ( </a:t>
            </a:r>
            <a:r>
              <a:rPr sz="22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Separa</a:t>
            </a:r>
            <a:r>
              <a:rPr lang="fr-FR"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of Concerns )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15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Inversion de contrôle" (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IoC)/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Injec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dépendances" (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DI)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15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Ges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cycle de vie des objets( Factory, Singleton, … )</a:t>
            </a: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2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1465" marR="475615" indent="-279400">
              <a:lnSpc>
                <a:spcPct val="101200"/>
              </a:lnSpc>
              <a:tabLst>
                <a:tab pos="299720" algn="l"/>
              </a:tabLst>
            </a:pP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"</a:t>
            </a:r>
            <a:r>
              <a:rPr sz="22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Programma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2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Orientée Aspect" (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AOP: Aspect Oriented Programming )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135" y="878040"/>
            <a:ext cx="5095065" cy="350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8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- </a:t>
            </a:r>
            <a:r>
              <a:rPr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Separa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on </a:t>
            </a: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Of Concerns</a:t>
            </a:r>
            <a:endParaRPr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Principe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qui consiste à isoler les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érentes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probléma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 traiter, par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exemple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tabLst>
                <a:tab pos="299720" algn="l"/>
              </a:tabLst>
            </a:pP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Wingdings"/>
              </a:rPr>
              <a:t>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Présenta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( IHM, …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Services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ers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Persistance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ct val="77200"/>
              </a:lnSpc>
              <a:spcBef>
                <a:spcPts val="655"/>
              </a:spcBef>
              <a:buFont typeface="Wingdings" charset="2"/>
              <a:buChar char="à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...</a:t>
            </a:r>
          </a:p>
          <a:p>
            <a:pPr marL="12700">
              <a:lnSpc>
                <a:spcPts val="2865"/>
              </a:lnSpc>
              <a:tabLst>
                <a:tab pos="299720" algn="l"/>
              </a:tabLst>
            </a:pP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  <a:sym typeface="Wingdings" pitchFamily="2" charset="2"/>
            </a:endParaRPr>
          </a:p>
          <a:p>
            <a:pPr marL="12700">
              <a:lnSpc>
                <a:spcPts val="2865"/>
              </a:lnSpc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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no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composants spécialisés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pic>
        <p:nvPicPr>
          <p:cNvPr id="14338" name="Picture 2" descr="http://qph.is.quoracdn.net/main-qimg-3e8a8453fe156c4d5e9b69bc8755955d?convert_to_webp=tr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952500"/>
            <a:ext cx="3333750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3900"/>
            <a:ext cx="7696200" cy="303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Injec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on de </a:t>
            </a:r>
            <a:r>
              <a:rPr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dépendance</a:t>
            </a:r>
            <a:endParaRPr lang="fr-FR" sz="2400" b="1" dirty="0" smtClean="0">
              <a:solidFill>
                <a:srgbClr val="FF0000"/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(ou 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Inversion </a:t>
            </a:r>
            <a:r>
              <a:rPr sz="2400" b="1" dirty="0">
                <a:solidFill>
                  <a:srgbClr val="FF0000"/>
                </a:solidFill>
                <a:latin typeface="+mj-lt"/>
                <a:cs typeface="Calibri"/>
              </a:rPr>
              <a:t>Of </a:t>
            </a:r>
            <a:r>
              <a:rPr sz="2400" b="1" dirty="0" smtClean="0">
                <a:solidFill>
                  <a:srgbClr val="FF0000"/>
                </a:solidFill>
                <a:latin typeface="+mj-lt"/>
                <a:cs typeface="Calibri"/>
              </a:rPr>
              <a:t>Control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 - </a:t>
            </a:r>
            <a:r>
              <a:rPr lang="fr-FR" sz="2400" b="1" dirty="0" err="1" smtClean="0">
                <a:solidFill>
                  <a:srgbClr val="FF0000"/>
                </a:solidFill>
                <a:latin typeface="+mj-lt"/>
                <a:cs typeface="Calibri"/>
              </a:rPr>
              <a:t>IoC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cs typeface="Calibri"/>
              </a:rPr>
              <a:t>)</a:t>
            </a:r>
            <a:endParaRPr sz="2400" dirty="0">
              <a:solidFill>
                <a:srgbClr val="FF0000"/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lang="fr-FR" sz="2400" dirty="0" smtClean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4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1465" marR="740410" indent="-279400">
              <a:lnSpc>
                <a:spcPct val="1008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pouvoir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fonc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onner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composant a généralement besoin d'autres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composants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...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740410" indent="-279400">
              <a:lnSpc>
                <a:spcPct val="1008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L'injec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dépendance permet de "fabriquer" les composants et de leur "injecter"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automa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quement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composants nécessaires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0" y="3771900"/>
            <a:ext cx="5410200" cy="1714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90" name="Picture 2" descr="https://jonlennartaasenden.files.wordpress.com/2015/01/traditional-vs-d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647700"/>
            <a:ext cx="2743200" cy="1459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81100"/>
            <a:ext cx="6019799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723900"/>
            <a:ext cx="27432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10" dirty="0" smtClean="0">
                <a:solidFill>
                  <a:srgbClr val="FF0000"/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b="1" spc="-10" dirty="0" err="1" smtClean="0">
                <a:solidFill>
                  <a:srgbClr val="FF0000"/>
                </a:solidFill>
                <a:latin typeface="+mj-lt"/>
                <a:cs typeface="Calibri"/>
              </a:rPr>
              <a:t>Approche</a:t>
            </a:r>
            <a:r>
              <a:rPr sz="2000" b="1" spc="-10" dirty="0" smtClean="0">
                <a:solidFill>
                  <a:srgbClr val="FF0000"/>
                </a:solidFill>
                <a:latin typeface="+mj-lt"/>
                <a:cs typeface="Calibri"/>
              </a:rPr>
              <a:t> "naïve"</a:t>
            </a:r>
            <a:r>
              <a:rPr lang="fr-FR" sz="2000" b="1" spc="-10" dirty="0" smtClean="0">
                <a:solidFill>
                  <a:srgbClr val="FF0000"/>
                </a:solidFill>
                <a:latin typeface="+mj-lt"/>
                <a:cs typeface="Calibri"/>
              </a:rPr>
              <a:t> :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0" y="647700"/>
            <a:ext cx="7620000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5926" y="770574"/>
            <a:ext cx="314547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10" dirty="0" smtClean="0">
                <a:solidFill>
                  <a:srgbClr val="FF0000"/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b="1" spc="-10" dirty="0" err="1" smtClean="0">
                <a:solidFill>
                  <a:srgbClr val="FF0000"/>
                </a:solidFill>
                <a:latin typeface="+mj-lt"/>
                <a:cs typeface="Calibri"/>
              </a:rPr>
              <a:t>Approche</a:t>
            </a:r>
            <a:r>
              <a:rPr sz="2000" b="1" spc="-10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+mj-lt"/>
                <a:cs typeface="Calibri"/>
              </a:rPr>
              <a:t>"idéale"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146" name="Picture 2" descr="http://i3.asp.net/media/44907/dependency-injection-golf.png?raw=true&amp;cdn_id=2015-07-02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57300"/>
            <a:ext cx="8001000" cy="3971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81100"/>
            <a:ext cx="647700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926" y="770574"/>
            <a:ext cx="314547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spc="-10" dirty="0" smtClean="0">
                <a:solidFill>
                  <a:srgbClr val="FF0000"/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b="1" spc="-10" dirty="0" err="1" smtClean="0">
                <a:solidFill>
                  <a:srgbClr val="FF0000"/>
                </a:solidFill>
                <a:latin typeface="+mj-lt"/>
                <a:cs typeface="Calibri"/>
              </a:rPr>
              <a:t>Approche</a:t>
            </a:r>
            <a:r>
              <a:rPr sz="2000" b="1" spc="-10" dirty="0" smtClean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+mj-lt"/>
                <a:cs typeface="Calibri"/>
              </a:rPr>
              <a:t>"idéale"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800100"/>
            <a:ext cx="70104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00100"/>
            <a:ext cx="7327088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sz="2700" b="1" spc="-5" dirty="0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sz="2700" b="1" spc="-15" dirty="0">
                <a:solidFill>
                  <a:srgbClr val="FF0000"/>
                </a:solidFill>
                <a:latin typeface="+mj-lt"/>
                <a:cs typeface="Calibri"/>
              </a:rPr>
              <a:t>anta</a:t>
            </a: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ge</a:t>
            </a:r>
            <a:r>
              <a:rPr sz="2700" b="1" spc="-15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700" b="1" spc="-15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700" b="1" dirty="0" err="1">
                <a:solidFill>
                  <a:srgbClr val="FF0000"/>
                </a:solidFill>
                <a:latin typeface="+mj-lt"/>
                <a:cs typeface="Calibri"/>
              </a:rPr>
              <a:t>c</a:t>
            </a:r>
            <a:r>
              <a:rPr sz="2700" b="1" spc="-15" dirty="0" err="1">
                <a:solidFill>
                  <a:srgbClr val="FF0000"/>
                </a:solidFill>
                <a:latin typeface="+mj-lt"/>
                <a:cs typeface="Calibri"/>
              </a:rPr>
              <a:t>ont</a:t>
            </a:r>
            <a:r>
              <a:rPr sz="2700" b="1" dirty="0" err="1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700" b="1" spc="-15" dirty="0" err="1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sz="2700" b="1" dirty="0" err="1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sz="2700" b="1" spc="-15" dirty="0" err="1">
                <a:solidFill>
                  <a:srgbClr val="FF0000"/>
                </a:solidFill>
                <a:latin typeface="+mj-lt"/>
                <a:cs typeface="Calibri"/>
              </a:rPr>
              <a:t>u</a:t>
            </a:r>
            <a:r>
              <a:rPr sz="2700" b="1" dirty="0" err="1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sz="2700" b="1" spc="-15" dirty="0" err="1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700" b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sz="2700" b="1" spc="-10" dirty="0" err="1" smtClean="0">
                <a:solidFill>
                  <a:srgbClr val="FF0000"/>
                </a:solidFill>
                <a:latin typeface="+mj-lt"/>
                <a:cs typeface="Calibri"/>
              </a:rPr>
              <a:t>l</a:t>
            </a:r>
            <a:r>
              <a:rPr sz="2700" b="1" dirty="0" err="1" smtClean="0">
                <a:solidFill>
                  <a:srgbClr val="FF0000"/>
                </a:solidFill>
                <a:latin typeface="+mj-lt"/>
                <a:cs typeface="Calibri"/>
              </a:rPr>
              <a:t>éger</a:t>
            </a:r>
            <a:r>
              <a:rPr sz="2700" b="1" spc="-15" dirty="0" err="1" smtClean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fr-FR" sz="2700" b="1" spc="-15" dirty="0" smtClean="0">
                <a:solidFill>
                  <a:srgbClr val="FF0000"/>
                </a:solidFill>
                <a:latin typeface="+mj-lt"/>
                <a:cs typeface="Calibri"/>
              </a:rPr>
              <a:t> :</a:t>
            </a:r>
            <a:endParaRPr sz="2700" dirty="0">
              <a:solidFill>
                <a:srgbClr val="FF0000"/>
              </a:solidFill>
              <a:latin typeface="+mj-lt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409700"/>
            <a:ext cx="67056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RÉSENTAT</a:t>
            </a:r>
            <a:r>
              <a:rPr sz="2400" spc="-10" dirty="0">
                <a:latin typeface="Calibri"/>
                <a:cs typeface="Calibri"/>
              </a:rPr>
              <a:t>IO</a:t>
            </a:r>
            <a:r>
              <a:rPr sz="2400" spc="-25" dirty="0">
                <a:latin typeface="Calibri"/>
                <a:cs typeface="Calibri"/>
              </a:rPr>
              <a:t>N D</a:t>
            </a:r>
            <a:r>
              <a:rPr sz="2400" spc="-20" dirty="0">
                <a:latin typeface="Calibri"/>
                <a:cs typeface="Calibri"/>
              </a:rPr>
              <a:t>E SPRING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27825"/>
            <a:ext cx="7895130" cy="401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L'état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l'art des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bonnes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pra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ques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concep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d'une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applica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748665" marR="563245" lvl="1" indent="-279400">
              <a:lnSpc>
                <a:spcPct val="10040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développement logiciel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la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division en couches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 une technique répandue pour décomposer logiquement un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système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complexe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63245" lvl="1" indent="-279400">
              <a:lnSpc>
                <a:spcPct val="10040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63245" lvl="1" indent="-279400">
              <a:lnSpc>
                <a:spcPct val="10040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décomposi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 couches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revient à modéliser un système en un </a:t>
            </a:r>
            <a:r>
              <a:rPr sz="2000" dirty="0">
                <a:solidFill>
                  <a:srgbClr val="FF0000"/>
                </a:solidFill>
                <a:latin typeface="+mj-lt"/>
                <a:cs typeface="Calibri"/>
              </a:rPr>
              <a:t>arrangement </a:t>
            </a:r>
            <a:r>
              <a:rPr sz="2000" dirty="0" err="1" smtClean="0">
                <a:solidFill>
                  <a:srgbClr val="FF0000"/>
                </a:solidFill>
                <a:latin typeface="+mj-lt"/>
                <a:cs typeface="Calibri"/>
              </a:rPr>
              <a:t>ver</a:t>
            </a:r>
            <a:r>
              <a:rPr lang="fr-FR" sz="2000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rgbClr val="FF0000"/>
                </a:solidFill>
                <a:latin typeface="+mj-lt"/>
                <a:cs typeface="Calibri"/>
              </a:rPr>
              <a:t>cal </a:t>
            </a:r>
            <a:r>
              <a:rPr sz="2000" dirty="0">
                <a:solidFill>
                  <a:srgbClr val="FF0000"/>
                </a:solidFill>
                <a:latin typeface="+mj-lt"/>
                <a:cs typeface="Calibri"/>
              </a:rPr>
              <a:t>de </a:t>
            </a:r>
            <a:r>
              <a:rPr sz="2000" dirty="0" smtClean="0">
                <a:solidFill>
                  <a:srgbClr val="FF0000"/>
                </a:solidFill>
                <a:latin typeface="+mj-lt"/>
                <a:cs typeface="Calibri"/>
              </a:rPr>
              <a:t>couches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63245" lvl="1" indent="-279400">
              <a:lnSpc>
                <a:spcPct val="10040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748665" marR="563245" lvl="1" indent="-279400">
              <a:lnSpc>
                <a:spcPct val="10040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Chaque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couche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cons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tue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 des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par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système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 en tant que telle, elle a des responsabilités et </a:t>
            </a:r>
            <a:r>
              <a:rPr sz="2000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rgbClr val="FF0000"/>
                </a:solidFill>
                <a:latin typeface="+mj-lt"/>
                <a:cs typeface="Calibri"/>
              </a:rPr>
              <a:t>appuie sur la couche immédiatement inférieure.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33600" y="952500"/>
            <a:ext cx="5214936" cy="3452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0" y="4610100"/>
            <a:ext cx="606805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Illust</a:t>
            </a:r>
            <a:r>
              <a:rPr sz="1800" b="1" spc="-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6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fr-FR" sz="1800" b="1" spc="6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18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sz="18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è</a:t>
            </a:r>
            <a:r>
              <a:rPr sz="1800" b="1" i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 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à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ci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hes e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hno</a:t>
            </a:r>
            <a:r>
              <a:rPr sz="1800" b="1" i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gi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 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sso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ci</a:t>
            </a:r>
            <a:r>
              <a:rPr sz="18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ée</a:t>
            </a:r>
            <a:r>
              <a:rPr sz="18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s)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Flèche courbée vers la droite 9"/>
          <p:cNvSpPr/>
          <p:nvPr/>
        </p:nvSpPr>
        <p:spPr bwMode="auto">
          <a:xfrm>
            <a:off x="1676400" y="1485900"/>
            <a:ext cx="609600" cy="6096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11" name="Flèche courbée vers la droite 10"/>
          <p:cNvSpPr/>
          <p:nvPr/>
        </p:nvSpPr>
        <p:spPr bwMode="auto">
          <a:xfrm>
            <a:off x="1676400" y="2095500"/>
            <a:ext cx="609600" cy="6096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12" name="Flèche courbée vers la droite 11"/>
          <p:cNvSpPr/>
          <p:nvPr/>
        </p:nvSpPr>
        <p:spPr bwMode="auto">
          <a:xfrm>
            <a:off x="1653540" y="2766060"/>
            <a:ext cx="609600" cy="6096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13" name="Flèche courbée vers la droite 12"/>
          <p:cNvSpPr/>
          <p:nvPr/>
        </p:nvSpPr>
        <p:spPr bwMode="auto">
          <a:xfrm>
            <a:off x="1676400" y="3390900"/>
            <a:ext cx="609600" cy="6096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sp>
        <p:nvSpPr>
          <p:cNvPr id="14" name="Flèche courbée vers la droite 13"/>
          <p:cNvSpPr/>
          <p:nvPr/>
        </p:nvSpPr>
        <p:spPr bwMode="auto">
          <a:xfrm rot="10800000">
            <a:off x="7315200" y="3238500"/>
            <a:ext cx="609600" cy="6096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Connecteur droit 15"/>
          <p:cNvCxnSpPr/>
          <p:nvPr/>
        </p:nvCxnSpPr>
        <p:spPr bwMode="auto">
          <a:xfrm flipH="1">
            <a:off x="7315200" y="3238500"/>
            <a:ext cx="685800" cy="7620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Connecteur droit 17"/>
          <p:cNvCxnSpPr/>
          <p:nvPr/>
        </p:nvCxnSpPr>
        <p:spPr bwMode="auto">
          <a:xfrm>
            <a:off x="7315200" y="3238500"/>
            <a:ext cx="685800" cy="7620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Flèche courbée vers la droite 22"/>
          <p:cNvSpPr/>
          <p:nvPr/>
        </p:nvSpPr>
        <p:spPr bwMode="auto">
          <a:xfrm>
            <a:off x="838200" y="1562100"/>
            <a:ext cx="609600" cy="1676400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82217"/>
              </a:buClr>
              <a:buSzTx/>
              <a:buFont typeface="Wingdings 3" pitchFamily="18" charset="2"/>
              <a:buNone/>
              <a:tabLst/>
            </a:pPr>
            <a:endParaRPr kumimoji="0" lang="fr-FR" sz="2400" b="1" i="0" u="none" strike="noStrike" cap="none" normalizeH="0" baseline="0" smtClean="0">
              <a:ln>
                <a:noFill/>
              </a:ln>
              <a:solidFill>
                <a:srgbClr val="A82217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Connecteur droit 23"/>
          <p:cNvCxnSpPr/>
          <p:nvPr/>
        </p:nvCxnSpPr>
        <p:spPr bwMode="auto">
          <a:xfrm flipH="1">
            <a:off x="533400" y="1943100"/>
            <a:ext cx="685800" cy="7620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>
            <a:off x="533400" y="1943100"/>
            <a:ext cx="685800" cy="762000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104900"/>
            <a:ext cx="7620000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communica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entre couches suit des règles très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strictes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: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dirty="0" err="1" smtClean="0">
                <a:latin typeface="+mj-lt"/>
                <a:cs typeface="Calibri"/>
              </a:rPr>
              <a:t>une</a:t>
            </a:r>
            <a:r>
              <a:rPr dirty="0" smtClean="0">
                <a:latin typeface="+mj-lt"/>
                <a:cs typeface="Calibri"/>
              </a:rPr>
              <a:t> </a:t>
            </a:r>
            <a:r>
              <a:rPr dirty="0">
                <a:latin typeface="+mj-lt"/>
                <a:cs typeface="Calibri"/>
              </a:rPr>
              <a:t>couche ne connaît que la </a:t>
            </a:r>
            <a:r>
              <a:rPr dirty="0" err="1">
                <a:latin typeface="+mj-lt"/>
                <a:cs typeface="Calibri"/>
              </a:rPr>
              <a:t>couche</a:t>
            </a:r>
            <a:r>
              <a:rPr dirty="0">
                <a:latin typeface="+mj-lt"/>
                <a:cs typeface="Calibri"/>
              </a:rPr>
              <a:t> </a:t>
            </a:r>
            <a:r>
              <a:rPr dirty="0" err="1" smtClean="0">
                <a:latin typeface="+mj-lt"/>
                <a:cs typeface="Calibri"/>
              </a:rPr>
              <a:t>inférieur</a:t>
            </a:r>
            <a:r>
              <a:rPr lang="fr-FR" dirty="0" smtClean="0">
                <a:latin typeface="+mj-lt"/>
                <a:cs typeface="Calibri"/>
              </a:rPr>
              <a:t>e</a:t>
            </a:r>
          </a:p>
          <a:p>
            <a:pPr marL="469900" lvl="1">
              <a:buFont typeface="Wingdings" pitchFamily="2" charset="2"/>
              <a:buChar char="Ø"/>
              <a:tabLst>
                <a:tab pos="299720" algn="l"/>
              </a:tabLst>
            </a:pPr>
            <a:r>
              <a:rPr dirty="0" smtClean="0">
                <a:latin typeface="+mj-lt"/>
                <a:cs typeface="Calibri"/>
              </a:rPr>
              <a:t>ne </a:t>
            </a:r>
            <a:r>
              <a:rPr dirty="0">
                <a:latin typeface="+mj-lt"/>
                <a:cs typeface="Calibri"/>
              </a:rPr>
              <a:t>doit jamais faire référence à la </a:t>
            </a:r>
            <a:r>
              <a:rPr dirty="0" err="1">
                <a:latin typeface="+mj-lt"/>
                <a:cs typeface="Calibri"/>
              </a:rPr>
              <a:t>couche</a:t>
            </a:r>
            <a:r>
              <a:rPr dirty="0">
                <a:latin typeface="+mj-lt"/>
                <a:cs typeface="Calibri"/>
              </a:rPr>
              <a:t> </a:t>
            </a:r>
            <a:r>
              <a:rPr dirty="0" err="1" smtClean="0">
                <a:latin typeface="+mj-lt"/>
                <a:cs typeface="Calibri"/>
              </a:rPr>
              <a:t>supérieure</a:t>
            </a:r>
            <a:r>
              <a:rPr dirty="0" smtClean="0">
                <a:latin typeface="+mj-lt"/>
                <a:cs typeface="Calibri"/>
              </a:rPr>
              <a:t>.</a:t>
            </a:r>
            <a:endParaRPr lang="fr-FR" dirty="0" smtClean="0">
              <a:latin typeface="+mj-lt"/>
              <a:cs typeface="Calibri"/>
            </a:endParaRPr>
          </a:p>
          <a:p>
            <a:pPr marL="12700"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rgbClr val="1F497D"/>
              </a:solidFill>
              <a:latin typeface="+mj-lt"/>
              <a:cs typeface="Calibri"/>
            </a:endParaRPr>
          </a:p>
          <a:p>
            <a:pPr marL="12700"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Java (ou en termes de langage objet), 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communica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entre couches 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eﬀectue en établissant des contrats </a:t>
            </a:r>
            <a:r>
              <a:rPr sz="2000" b="1" i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via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des </a:t>
            </a:r>
            <a:r>
              <a:rPr sz="2000" b="1" dirty="0" smtClean="0">
                <a:solidFill>
                  <a:srgbClr val="FF0000"/>
                </a:solidFill>
                <a:latin typeface="+mj-lt"/>
                <a:cs typeface="Calibri"/>
              </a:rPr>
              <a:t>interfaces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12700"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La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culté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décomposi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 couches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iden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ﬁer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couches du système,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est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-à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-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dire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établir leurs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responsabilités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respec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ves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leur façon de communiquer.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1" y="728816"/>
            <a:ext cx="7772400" cy="386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Avantages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 de la décomposition en couches </a:t>
            </a:r>
            <a:r>
              <a:rPr sz="2000" dirty="0" smtClean="0">
                <a:solidFill>
                  <a:srgbClr val="FF0000"/>
                </a:solidFill>
                <a:latin typeface="+mj-lt"/>
                <a:cs typeface="Calibri"/>
              </a:rPr>
              <a:t>: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possibilité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isoler une couche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aﬁn de faciliter sa compréhension et son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développement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très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bonne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ges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dépendances</a:t>
            </a: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possibilité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subs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tuer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implémenta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couches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réu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lisa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facilitée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2100" marR="5080" indent="-279400">
              <a:lnSpc>
                <a:spcPts val="23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testabilité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favorisée (grâce à l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isolement et à la possibilité de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subs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tuer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implémenta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).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8710" y="947383"/>
            <a:ext cx="7428230" cy="2410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Inconvénients</a:t>
            </a:r>
            <a:r>
              <a:rPr sz="2000" dirty="0">
                <a:solidFill>
                  <a:srgbClr val="FF0000"/>
                </a:solidFill>
                <a:latin typeface="+mj-lt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1465" marR="602615" indent="-279400">
              <a:lnSpc>
                <a:spcPts val="28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système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trop décomposé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peut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avérer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di</a:t>
            </a:r>
            <a:r>
              <a:rPr lang="fr-FR"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cile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à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appréhender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conceptuellement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02615" indent="-279400">
              <a:lnSpc>
                <a:spcPts val="2820"/>
              </a:lnSpc>
              <a:buFont typeface="Wingdings" charset="2"/>
              <a:buChar char="à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602615" indent="-279400">
              <a:lnSpc>
                <a:spcPts val="2820"/>
              </a:lnSpc>
              <a:buFont typeface="Wingdings" charset="2"/>
              <a:buChar char="à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Une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succession de couches peut avoir un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ff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et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néga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f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sur les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performances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par rapport à un traitement direct.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913094"/>
            <a:ext cx="8264700" cy="4216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La </a:t>
            </a:r>
            <a:r>
              <a:rPr sz="2000" b="1" dirty="0" err="1" smtClean="0">
                <a:solidFill>
                  <a:srgbClr val="FF0000"/>
                </a:solidFill>
                <a:latin typeface="+mj-lt"/>
                <a:cs typeface="Calibri"/>
              </a:rPr>
              <a:t>programma</a:t>
            </a:r>
            <a:r>
              <a:rPr lang="fr-FR" sz="2000" b="1" dirty="0" smtClean="0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sz="2000" b="1" dirty="0" smtClean="0">
                <a:solidFill>
                  <a:srgbClr val="FF0000"/>
                </a:solidFill>
                <a:latin typeface="+mj-lt"/>
                <a:cs typeface="Calibri"/>
              </a:rPr>
              <a:t>on </a:t>
            </a:r>
            <a:r>
              <a:rPr sz="2000" b="1" dirty="0">
                <a:solidFill>
                  <a:srgbClr val="FF0000"/>
                </a:solidFill>
                <a:latin typeface="+mj-lt"/>
                <a:cs typeface="Calibri"/>
              </a:rPr>
              <a:t>par interface</a:t>
            </a:r>
            <a:endParaRPr sz="2000" dirty="0">
              <a:solidFill>
                <a:srgbClr val="FF0000"/>
              </a:solidFill>
              <a:latin typeface="+mj-lt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00" dirty="0">
              <a:solidFill>
                <a:schemeClr val="accent6">
                  <a:lumMod val="75000"/>
                </a:schemeClr>
              </a:solidFill>
              <a:latin typeface="+mj-lt"/>
              <a:cs typeface="Times New Roman"/>
            </a:endParaRPr>
          </a:p>
          <a:p>
            <a:pPr marL="291465" marR="58419" indent="-279400">
              <a:lnSpc>
                <a:spcPct val="9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Dans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modèle à cinq couches que nous avons présenté, les services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 fondent sur des DAO pour communiquer avec l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entrepôt de données, généralement une base de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données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buFont typeface="Wingdings" pitchFamily="2" charset="2"/>
              <a:buChar char="q"/>
              <a:tabLst>
                <a:tab pos="299720" algn="l"/>
              </a:tabLst>
            </a:pP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Chaque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service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</a:t>
            </a:r>
            <a:r>
              <a:rPr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ent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des références vers des objets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accès aux </a:t>
            </a:r>
            <a:r>
              <a:rPr sz="20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données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tabLst>
                <a:tab pos="299720" algn="l"/>
              </a:tabLst>
            </a:pPr>
            <a:r>
              <a:rPr sz="2000" i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Exemple</a:t>
            </a:r>
            <a:r>
              <a:rPr sz="2000" i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:</a:t>
            </a:r>
            <a:endParaRPr lang="fr-FR" sz="2000" i="1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buFont typeface="Wingdings" pitchFamily="2" charset="2"/>
              <a:buChar char="q"/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</a:endParaRPr>
          </a:p>
          <a:p>
            <a:pPr marL="291465" marR="58419" indent="-279400">
              <a:lnSpc>
                <a:spcPct val="90000"/>
              </a:lnSpc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Le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service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mé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er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dépend fortement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de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l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implémenta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ti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on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du DAO, d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MS PGothic"/>
              </a:rPr>
              <a:t>’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où un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couplage fort.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3390900"/>
            <a:ext cx="4419600" cy="850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028700"/>
            <a:ext cx="734187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ts val="2320"/>
              </a:lnSpc>
              <a:tabLst>
                <a:tab pos="299720" algn="l"/>
              </a:tabLst>
            </a:pPr>
            <a:r>
              <a:rPr lang="fr-FR" sz="2000" b="1" dirty="0" smtClean="0">
                <a:solidFill>
                  <a:srgbClr val="FF0000"/>
                </a:solidFill>
                <a:cs typeface="Calibri"/>
              </a:rPr>
              <a:t>La programmation par interface</a:t>
            </a:r>
            <a:endParaRPr lang="fr-FR" sz="2000" dirty="0" smtClean="0">
              <a:solidFill>
                <a:srgbClr val="FF0000"/>
              </a:solidFill>
              <a:cs typeface="Calibri"/>
            </a:endParaRPr>
          </a:p>
          <a:p>
            <a:pPr marL="291465" marR="5080" indent="-279400">
              <a:lnSpc>
                <a:spcPts val="2320"/>
              </a:lnSpc>
              <a:tabLst>
                <a:tab pos="299720" algn="l"/>
              </a:tabLst>
            </a:pP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+mj-lt"/>
              <a:cs typeface="Calibri"/>
              <a:sym typeface="Wingdings" pitchFamily="2" charset="2"/>
            </a:endParaRPr>
          </a:p>
          <a:p>
            <a:pPr marL="291465" marR="5080" indent="-279400">
              <a:lnSpc>
                <a:spcPts val="2320"/>
              </a:lnSpc>
              <a:tabLst>
                <a:tab pos="299720" algn="l"/>
              </a:tabLst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  <a:sym typeface="Wingdings" pitchFamily="2" charset="2"/>
              </a:rPr>
              <a:t> </a:t>
            </a:r>
            <a:r>
              <a:rPr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Pour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réduire ce couplage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, il est non seulement nécessaire de déﬁnir une interface pour le DAO, mais que le service se repose </a:t>
            </a:r>
            <a:r>
              <a:rPr sz="2000" dirty="0" err="1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sur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 </a:t>
            </a:r>
            <a:r>
              <a:rPr sz="2000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celle‐ci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0" y="2705100"/>
            <a:ext cx="47244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286000" y="50152"/>
            <a:ext cx="67119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RÉSENTAT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IO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 D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E SPRING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modèleNew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triangl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82217"/>
          </a:buClr>
          <a:buSzTx/>
          <a:buFont typeface="Wingdings 3" pitchFamily="18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A82217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N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6380</TotalTime>
  <Words>1426</Words>
  <Application>Microsoft Office PowerPoint</Application>
  <PresentationFormat>Affichage à l'écran (16:10)</PresentationFormat>
  <Paragraphs>180</Paragraphs>
  <Slides>28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2_modèleNew</vt:lpstr>
      <vt:lpstr>Sommaire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  <vt:lpstr>PRÉSENTATION DE SPRING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fguibert</dc:creator>
  <cp:lastModifiedBy>fabien</cp:lastModifiedBy>
  <cp:revision>30</cp:revision>
  <dcterms:created xsi:type="dcterms:W3CDTF">2015-07-10T19:32:09Z</dcterms:created>
  <dcterms:modified xsi:type="dcterms:W3CDTF">2015-07-22T10:44:00Z</dcterms:modified>
</cp:coreProperties>
</file>