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1c9ee01f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a1c9ee01fc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1c9ee01f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a1c9ee01fc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1c9ee01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1c9ee01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1c9ee01f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1c9ee01f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1c9ee01f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1c9ee01f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1c9ee01f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1c9ee01f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1c9ee01f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1c9ee01f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1c9ee01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1c9ee01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1c9ee01f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1c9ee01f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1c9ee01f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1c9ee01f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1c9ee01f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2a1c9ee01fc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3a08db7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3a08db7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1c9ee01f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1c9ee01f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1c9ee01f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a1c9ee01fc_0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1c9ee01f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a1c9ee01fc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1c9ee01f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1c9ee01f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3a08db7e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3a08db7e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3a08db7e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3a08db7e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1c9ee01f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2a1c9ee01fc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1c9ee01f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a1c9ee01fc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2">
            <a:alphaModFix/>
          </a:blip>
          <a:stretch>
            <a:fillRect/>
          </a:stretch>
        </p:blipFill>
        <p:spPr>
          <a:xfrm>
            <a:off x="0" y="4471625"/>
            <a:ext cx="671875" cy="671875"/>
          </a:xfrm>
          <a:prstGeom prst="rect">
            <a:avLst/>
          </a:prstGeom>
          <a:noFill/>
          <a:ln>
            <a:noFill/>
          </a:ln>
        </p:spPr>
      </p:pic>
      <p:sp>
        <p:nvSpPr>
          <p:cNvPr id="14" name="Google Shape;14;p2"/>
          <p:cNvSpPr txBox="1"/>
          <p:nvPr/>
        </p:nvSpPr>
        <p:spPr>
          <a:xfrm>
            <a:off x="3324675" y="4770200"/>
            <a:ext cx="2533500" cy="2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999999"/>
                </a:solidFill>
              </a:rPr>
              <a:t>@damascene10</a:t>
            </a:r>
            <a:endParaRPr b="1" sz="1800">
              <a:solidFill>
                <a:srgbClr val="9999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3"/>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lvl1pPr indent="-306324" lvl="0" marL="457200" rtl="0" algn="l">
              <a:spcBef>
                <a:spcPts val="400"/>
              </a:spcBef>
              <a:spcAft>
                <a:spcPts val="0"/>
              </a:spcAft>
              <a:buSzPts val="1224"/>
              <a:buChar char="●"/>
              <a:defRPr/>
            </a:lvl1pPr>
            <a:lvl2pPr indent="-342900" lvl="1" marL="914400" rtl="0" algn="l">
              <a:spcBef>
                <a:spcPts val="324"/>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55" name="Google Shape;55;p13"/>
          <p:cNvSpPr txBox="1"/>
          <p:nvPr>
            <p:ph idx="10" type="dt"/>
          </p:nvPr>
        </p:nvSpPr>
        <p:spPr>
          <a:xfrm>
            <a:off x="6727032" y="4805958"/>
            <a:ext cx="19203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4380072" y="4805958"/>
            <a:ext cx="2350800" cy="2739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58" name="Google Shape;58;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9" name="Google Shape;59;p13"/>
          <p:cNvPicPr preferRelativeResize="0"/>
          <p:nvPr/>
        </p:nvPicPr>
        <p:blipFill>
          <a:blip r:embed="rId2">
            <a:alphaModFix/>
          </a:blip>
          <a:stretch>
            <a:fillRect/>
          </a:stretch>
        </p:blipFill>
        <p:spPr>
          <a:xfrm>
            <a:off x="0" y="4458100"/>
            <a:ext cx="685400" cy="685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22" name="Google Shape;22;p4"/>
          <p:cNvPicPr preferRelativeResize="0"/>
          <p:nvPr/>
        </p:nvPicPr>
        <p:blipFill>
          <a:blip r:embed="rId2">
            <a:alphaModFix/>
          </a:blip>
          <a:stretch>
            <a:fillRect/>
          </a:stretch>
        </p:blipFill>
        <p:spPr>
          <a:xfrm>
            <a:off x="0" y="4474575"/>
            <a:ext cx="668925" cy="6689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oracle.com/javase/tutorial/java/javaOO/classdecl.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ocs.oracle.com/javase/tutorial/java/javaOO/enum.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mt="20000"/>
          </a:blip>
          <a:stretch>
            <a:fillRect/>
          </a:stretch>
        </p:blipFill>
        <p:spPr>
          <a:xfrm>
            <a:off x="2509825" y="1135307"/>
            <a:ext cx="3266550" cy="3266550"/>
          </a:xfrm>
          <a:prstGeom prst="rect">
            <a:avLst/>
          </a:prstGeom>
          <a:noFill/>
          <a:ln>
            <a:noFill/>
          </a:ln>
        </p:spPr>
      </p:pic>
      <p:sp>
        <p:nvSpPr>
          <p:cNvPr id="65" name="Google Shape;6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Enum </a:t>
            </a:r>
            <a:endParaRPr/>
          </a:p>
        </p:txBody>
      </p:sp>
      <p:sp>
        <p:nvSpPr>
          <p:cNvPr id="66" name="Google Shape;6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050">
                <a:solidFill>
                  <a:schemeClr val="dk1"/>
                </a:solidFill>
              </a:rPr>
              <a:t>A set of predefined constants</a:t>
            </a:r>
            <a:endParaRPr sz="3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1" type="body"/>
          </p:nvPr>
        </p:nvSpPr>
        <p:spPr>
          <a:xfrm>
            <a:off x="457200" y="1034796"/>
            <a:ext cx="54720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All enums </a:t>
            </a:r>
            <a:r>
              <a:rPr lang="en-GB" u="sng"/>
              <a:t>implicitly</a:t>
            </a:r>
            <a:r>
              <a:rPr lang="en-GB"/>
              <a:t> inherit from </a:t>
            </a:r>
            <a:r>
              <a:rPr lang="en-GB">
                <a:latin typeface="Courier New"/>
                <a:ea typeface="Courier New"/>
                <a:cs typeface="Courier New"/>
                <a:sym typeface="Courier New"/>
              </a:rPr>
              <a:t>Enum</a:t>
            </a:r>
            <a:r>
              <a:rPr lang="en-GB"/>
              <a:t> and so have some methods built in...</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133" name="Google Shape;133;p23"/>
          <p:cNvSpPr txBox="1"/>
          <p:nvPr>
            <p:ph type="title"/>
          </p:nvPr>
        </p:nvSpPr>
        <p:spPr>
          <a:xfrm>
            <a:off x="457200" y="535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b="1" lang="en-GB"/>
              <a:t>Enums as classes</a:t>
            </a:r>
            <a:endParaRPr b="1"/>
          </a:p>
        </p:txBody>
      </p:sp>
      <p:sp>
        <p:nvSpPr>
          <p:cNvPr id="134" name="Google Shape;134;p23"/>
          <p:cNvSpPr txBox="1"/>
          <p:nvPr/>
        </p:nvSpPr>
        <p:spPr>
          <a:xfrm>
            <a:off x="857224" y="2365772"/>
            <a:ext cx="4500600" cy="12006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Suit suit1 = Suit.HEARTS;</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 n = suit1.name();</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int o = suit1.ordinal();</a:t>
            </a:r>
            <a:endParaRPr sz="1800">
              <a:solidFill>
                <a:schemeClr val="dk1"/>
              </a:solidFill>
              <a:latin typeface="Lucida Sans"/>
              <a:ea typeface="Lucida Sans"/>
              <a:cs typeface="Lucida Sans"/>
              <a:sym typeface="Lucida Sans"/>
            </a:endParaRPr>
          </a:p>
        </p:txBody>
      </p:sp>
      <p:sp>
        <p:nvSpPr>
          <p:cNvPr id="135" name="Google Shape;135;p23"/>
          <p:cNvSpPr/>
          <p:nvPr/>
        </p:nvSpPr>
        <p:spPr>
          <a:xfrm>
            <a:off x="6500826" y="1071552"/>
            <a:ext cx="1928700" cy="428700"/>
          </a:xfrm>
          <a:prstGeom prst="rect">
            <a:avLst/>
          </a:prstGeom>
          <a:solidFill>
            <a:srgbClr val="77CCE0"/>
          </a:solidFill>
          <a:ln cap="flat" cmpd="thickThin" w="55000">
            <a:solidFill>
              <a:srgbClr val="2179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Object</a:t>
            </a:r>
            <a:endParaRPr sz="1800">
              <a:solidFill>
                <a:schemeClr val="lt1"/>
              </a:solidFill>
              <a:latin typeface="Lucida Sans"/>
              <a:ea typeface="Lucida Sans"/>
              <a:cs typeface="Lucida Sans"/>
              <a:sym typeface="Lucida Sans"/>
            </a:endParaRPr>
          </a:p>
        </p:txBody>
      </p:sp>
      <p:sp>
        <p:nvSpPr>
          <p:cNvPr id="136" name="Google Shape;136;p23"/>
          <p:cNvSpPr/>
          <p:nvPr/>
        </p:nvSpPr>
        <p:spPr>
          <a:xfrm>
            <a:off x="6500826" y="1821651"/>
            <a:ext cx="1928700" cy="428700"/>
          </a:xfrm>
          <a:prstGeom prst="rect">
            <a:avLst/>
          </a:prstGeom>
          <a:solidFill>
            <a:srgbClr val="77CCE0"/>
          </a:solidFill>
          <a:ln cap="flat" cmpd="thickThin" w="55000">
            <a:solidFill>
              <a:srgbClr val="21798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Enum</a:t>
            </a:r>
            <a:endParaRPr sz="1800">
              <a:solidFill>
                <a:schemeClr val="lt1"/>
              </a:solidFill>
              <a:latin typeface="Lucida Sans"/>
              <a:ea typeface="Lucida Sans"/>
              <a:cs typeface="Lucida Sans"/>
              <a:sym typeface="Lucida Sans"/>
            </a:endParaRPr>
          </a:p>
        </p:txBody>
      </p:sp>
      <p:sp>
        <p:nvSpPr>
          <p:cNvPr id="137" name="Google Shape;137;p23"/>
          <p:cNvSpPr/>
          <p:nvPr/>
        </p:nvSpPr>
        <p:spPr>
          <a:xfrm>
            <a:off x="6500826" y="2571750"/>
            <a:ext cx="1928700" cy="4287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Suit</a:t>
            </a:r>
            <a:endParaRPr sz="1800">
              <a:solidFill>
                <a:schemeClr val="lt1"/>
              </a:solidFill>
              <a:latin typeface="Lucida Sans"/>
              <a:ea typeface="Lucida Sans"/>
              <a:cs typeface="Lucida Sans"/>
              <a:sym typeface="Lucida Sans"/>
            </a:endParaRPr>
          </a:p>
        </p:txBody>
      </p:sp>
      <p:cxnSp>
        <p:nvCxnSpPr>
          <p:cNvPr id="138" name="Google Shape;138;p23"/>
          <p:cNvCxnSpPr>
            <a:stCxn id="136" idx="0"/>
            <a:endCxn id="135" idx="2"/>
          </p:cNvCxnSpPr>
          <p:nvPr/>
        </p:nvCxnSpPr>
        <p:spPr>
          <a:xfrm rot="10800000">
            <a:off x="7465176" y="1500351"/>
            <a:ext cx="0" cy="321300"/>
          </a:xfrm>
          <a:prstGeom prst="straightConnector1">
            <a:avLst/>
          </a:prstGeom>
          <a:noFill/>
          <a:ln cap="flat" cmpd="sng" w="9525">
            <a:solidFill>
              <a:schemeClr val="dk1"/>
            </a:solidFill>
            <a:prstDash val="solid"/>
            <a:round/>
            <a:headEnd len="sm" w="sm" type="none"/>
            <a:tailEnd len="med" w="med" type="stealth"/>
          </a:ln>
        </p:spPr>
      </p:cxnSp>
      <p:cxnSp>
        <p:nvCxnSpPr>
          <p:cNvPr id="139" name="Google Shape;139;p23"/>
          <p:cNvCxnSpPr>
            <a:stCxn id="137" idx="0"/>
            <a:endCxn id="136" idx="2"/>
          </p:cNvCxnSpPr>
          <p:nvPr/>
        </p:nvCxnSpPr>
        <p:spPr>
          <a:xfrm rot="10800000">
            <a:off x="7465176" y="2250450"/>
            <a:ext cx="0" cy="321300"/>
          </a:xfrm>
          <a:prstGeom prst="straightConnector1">
            <a:avLst/>
          </a:prstGeom>
          <a:noFill/>
          <a:ln cap="flat" cmpd="sng" w="9525">
            <a:solidFill>
              <a:schemeClr val="dk1"/>
            </a:solidFill>
            <a:prstDash val="solid"/>
            <a:round/>
            <a:headEnd len="sm" w="sm" type="none"/>
            <a:tailEnd len="med" w="med" type="stealth"/>
          </a:ln>
        </p:spPr>
      </p:cxnSp>
      <p:sp>
        <p:nvSpPr>
          <p:cNvPr id="140" name="Google Shape;140;p23"/>
          <p:cNvSpPr/>
          <p:nvPr/>
        </p:nvSpPr>
        <p:spPr>
          <a:xfrm>
            <a:off x="4929190" y="3257683"/>
            <a:ext cx="1571700" cy="589200"/>
          </a:xfrm>
          <a:prstGeom prst="wedgeRoundRectCallout">
            <a:avLst>
              <a:gd fmla="val -86635" name="adj1"/>
              <a:gd fmla="val -74677" name="adj2"/>
              <a:gd fmla="val 16667" name="adj3"/>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Returns "HEARTS"</a:t>
            </a:r>
            <a:endParaRPr sz="1800">
              <a:solidFill>
                <a:schemeClr val="lt1"/>
              </a:solidFill>
              <a:latin typeface="Lucida Sans"/>
              <a:ea typeface="Lucida Sans"/>
              <a:cs typeface="Lucida Sans"/>
              <a:sym typeface="Lucida Sans"/>
            </a:endParaRPr>
          </a:p>
        </p:txBody>
      </p:sp>
      <p:sp>
        <p:nvSpPr>
          <p:cNvPr id="141" name="Google Shape;141;p23"/>
          <p:cNvSpPr/>
          <p:nvPr/>
        </p:nvSpPr>
        <p:spPr>
          <a:xfrm>
            <a:off x="1728742" y="3970861"/>
            <a:ext cx="2928900" cy="803700"/>
          </a:xfrm>
          <a:prstGeom prst="wedgeRoundRectCallout">
            <a:avLst>
              <a:gd fmla="val 16816" name="adj1"/>
              <a:gd fmla="val -86258" name="adj2"/>
              <a:gd fmla="val 16667" name="adj3"/>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Returns 1, which is the index of the HEARTS value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idx="1" type="body"/>
          </p:nvPr>
        </p:nvSpPr>
        <p:spPr>
          <a:xfrm>
            <a:off x="457200" y="1110996"/>
            <a:ext cx="38289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Being classes they can have methods</a:t>
            </a:r>
            <a:endParaRPr/>
          </a:p>
          <a:p>
            <a:pPr indent="-256032" lvl="0" marL="365760" rtl="0" algn="l">
              <a:spcBef>
                <a:spcPts val="400"/>
              </a:spcBef>
              <a:spcAft>
                <a:spcPts val="0"/>
              </a:spcAft>
              <a:buSzPts val="1836"/>
              <a:buChar char="●"/>
            </a:pPr>
            <a:r>
              <a:rPr lang="en-GB"/>
              <a:t>They can override methods from </a:t>
            </a:r>
            <a:r>
              <a:rPr lang="en-GB">
                <a:latin typeface="Courier New"/>
                <a:ea typeface="Courier New"/>
                <a:cs typeface="Courier New"/>
                <a:sym typeface="Courier New"/>
              </a:rPr>
              <a:t>Object</a:t>
            </a:r>
            <a:r>
              <a:rPr lang="en-GB"/>
              <a:t>, e.g.</a:t>
            </a:r>
            <a:endParaRPr/>
          </a:p>
        </p:txBody>
      </p:sp>
      <p:sp>
        <p:nvSpPr>
          <p:cNvPr id="147" name="Google Shape;147;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Enum methods</a:t>
            </a:r>
            <a:endParaRPr/>
          </a:p>
        </p:txBody>
      </p:sp>
      <p:sp>
        <p:nvSpPr>
          <p:cNvPr id="148" name="Google Shape;148;p24"/>
          <p:cNvSpPr txBox="1"/>
          <p:nvPr/>
        </p:nvSpPr>
        <p:spPr>
          <a:xfrm>
            <a:off x="4286111" y="762331"/>
            <a:ext cx="4143300" cy="4802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enum </a:t>
            </a:r>
            <a:r>
              <a:rPr lang="en-GB" sz="1800">
                <a:solidFill>
                  <a:schemeClr val="dk1"/>
                </a:solidFill>
                <a:latin typeface="Courier New"/>
                <a:ea typeface="Courier New"/>
                <a:cs typeface="Courier New"/>
                <a:sym typeface="Courier New"/>
              </a:rPr>
              <a:t>Suit {</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SPADES, HEARTS,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CLUBS, DIAMONDS;</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public</a:t>
            </a:r>
            <a:r>
              <a:rPr lang="en-GB" sz="1800">
                <a:solidFill>
                  <a:schemeClr val="dk1"/>
                </a:solidFill>
                <a:latin typeface="Courier New"/>
                <a:ea typeface="Courier New"/>
                <a:cs typeface="Courier New"/>
                <a:sym typeface="Courier New"/>
              </a:rPr>
              <a:t> String toString()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switch</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case</a:t>
            </a:r>
            <a:r>
              <a:rPr lang="en-GB" sz="1800">
                <a:solidFill>
                  <a:schemeClr val="dk1"/>
                </a:solidFill>
                <a:latin typeface="Courier New"/>
                <a:ea typeface="Courier New"/>
                <a:cs typeface="Courier New"/>
                <a:sym typeface="Courier New"/>
              </a:rPr>
              <a:t> SPADES: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"Spades";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case</a:t>
            </a:r>
            <a:r>
              <a:rPr lang="en-GB" sz="1800">
                <a:solidFill>
                  <a:schemeClr val="dk1"/>
                </a:solidFill>
                <a:latin typeface="Courier New"/>
                <a:ea typeface="Courier New"/>
                <a:cs typeface="Courier New"/>
                <a:sym typeface="Courier New"/>
              </a:rPr>
              <a:t> HEARTS: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"Hearts";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case</a:t>
            </a:r>
            <a:r>
              <a:rPr lang="en-GB" sz="1800">
                <a:solidFill>
                  <a:schemeClr val="dk1"/>
                </a:solidFill>
                <a:latin typeface="Courier New"/>
                <a:ea typeface="Courier New"/>
                <a:cs typeface="Courier New"/>
                <a:sym typeface="Courier New"/>
              </a:rPr>
              <a:t> CLUBS: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"Clubs";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default</a:t>
            </a: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"Diamonds";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05000" y="139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820">
                <a:solidFill>
                  <a:srgbClr val="FF9900"/>
                </a:solidFill>
              </a:rPr>
              <a:t>Enum Use</a:t>
            </a:r>
            <a:endParaRPr b="1" sz="2820">
              <a:solidFill>
                <a:srgbClr val="FF9900"/>
              </a:solidFill>
            </a:endParaRPr>
          </a:p>
        </p:txBody>
      </p:sp>
      <p:sp>
        <p:nvSpPr>
          <p:cNvPr id="154" name="Google Shape;154;p25"/>
          <p:cNvSpPr txBox="1"/>
          <p:nvPr>
            <p:ph idx="1" type="body"/>
          </p:nvPr>
        </p:nvSpPr>
        <p:spPr>
          <a:xfrm>
            <a:off x="205000" y="775425"/>
            <a:ext cx="8403000" cy="4161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b="1" lang="en-GB" sz="2550">
                <a:solidFill>
                  <a:schemeClr val="dk1"/>
                </a:solidFill>
              </a:rPr>
              <a:t>You should use enum types </a:t>
            </a:r>
            <a:r>
              <a:rPr b="1" lang="en-GB" sz="2550">
                <a:solidFill>
                  <a:schemeClr val="dk1"/>
                </a:solidFill>
              </a:rPr>
              <a:t>anytime</a:t>
            </a:r>
            <a:r>
              <a:rPr b="1" lang="en-GB" sz="2550">
                <a:solidFill>
                  <a:schemeClr val="dk1"/>
                </a:solidFill>
              </a:rPr>
              <a:t> you need to represent a fixed set of constants.</a:t>
            </a:r>
            <a:r>
              <a:rPr lang="en-GB" sz="2550">
                <a:solidFill>
                  <a:schemeClr val="dk1"/>
                </a:solidFill>
              </a:rPr>
              <a:t> </a:t>
            </a:r>
            <a:endParaRPr sz="2550">
              <a:solidFill>
                <a:schemeClr val="dk1"/>
              </a:solidFill>
            </a:endParaRPr>
          </a:p>
          <a:p>
            <a:pPr indent="0" lvl="0" marL="0" rtl="0" algn="l">
              <a:spcBef>
                <a:spcPts val="1000"/>
              </a:spcBef>
              <a:spcAft>
                <a:spcPts val="0"/>
              </a:spcAft>
              <a:buClr>
                <a:schemeClr val="dk1"/>
              </a:buClr>
              <a:buSzPts val="1100"/>
              <a:buFont typeface="Arial"/>
              <a:buNone/>
            </a:pPr>
            <a:r>
              <a:rPr lang="en-GB" sz="2550">
                <a:solidFill>
                  <a:schemeClr val="dk1"/>
                </a:solidFill>
              </a:rPr>
              <a:t>That includes natural enum types such as the planets in our solar system and data sets where you know all possible values at compile time—for example, the choices on a menu, command line flags, and so on.</a:t>
            </a:r>
            <a:endParaRPr sz="2550">
              <a:solidFill>
                <a:schemeClr val="dk1"/>
              </a:solidFill>
            </a:endParaRPr>
          </a:p>
          <a:p>
            <a:pPr indent="0" lvl="0" marL="0" rtl="0" algn="l">
              <a:spcBef>
                <a:spcPts val="1000"/>
              </a:spcBef>
              <a:spcAft>
                <a:spcPts val="0"/>
              </a:spcAft>
              <a:buClr>
                <a:schemeClr val="dk1"/>
              </a:buClr>
              <a:buSzPts val="1100"/>
              <a:buFont typeface="Arial"/>
              <a:buNone/>
            </a:pPr>
            <a:r>
              <a:rPr lang="en-GB" sz="2550">
                <a:solidFill>
                  <a:schemeClr val="dk1"/>
                </a:solidFill>
              </a:rPr>
              <a:t>Here is some code that shows you how to use the </a:t>
            </a:r>
            <a:r>
              <a:rPr lang="en-GB" sz="2550">
                <a:solidFill>
                  <a:srgbClr val="188038"/>
                </a:solidFill>
                <a:latin typeface="Courier New"/>
                <a:ea typeface="Courier New"/>
                <a:cs typeface="Courier New"/>
                <a:sym typeface="Courier New"/>
              </a:rPr>
              <a:t>Day</a:t>
            </a:r>
            <a:r>
              <a:rPr lang="en-GB" sz="2550">
                <a:solidFill>
                  <a:schemeClr val="dk1"/>
                </a:solidFill>
              </a:rPr>
              <a:t> enum defined above:</a:t>
            </a:r>
            <a:endParaRPr sz="2550">
              <a:solidFill>
                <a:schemeClr val="dk1"/>
              </a:solidFill>
            </a:endParaRPr>
          </a:p>
          <a:p>
            <a:pPr indent="0" lvl="0" marL="0" rtl="0" algn="l">
              <a:spcBef>
                <a:spcPts val="1000"/>
              </a:spcBef>
              <a:spcAft>
                <a:spcPts val="1200"/>
              </a:spcAft>
              <a:buNone/>
            </a:pPr>
            <a:r>
              <a:t/>
            </a:r>
            <a:endParaRPr b="1" sz="3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90750" y="-21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Example 1: Day</a:t>
            </a:r>
            <a:endParaRPr b="1"/>
          </a:p>
        </p:txBody>
      </p:sp>
      <p:sp>
        <p:nvSpPr>
          <p:cNvPr id="160" name="Google Shape;160;p26"/>
          <p:cNvSpPr txBox="1"/>
          <p:nvPr>
            <p:ph idx="1" type="body"/>
          </p:nvPr>
        </p:nvSpPr>
        <p:spPr>
          <a:xfrm>
            <a:off x="229525" y="1029275"/>
            <a:ext cx="4487100" cy="3906900"/>
          </a:xfrm>
          <a:prstGeom prst="rect">
            <a:avLst/>
          </a:prstGeom>
        </p:spPr>
        <p:txBody>
          <a:bodyPr anchorCtr="0" anchor="t" bIns="91425" lIns="91425" spcFirstLastPara="1" rIns="91425" wrap="square" tIns="91425">
            <a:normAutofit fontScale="47500" lnSpcReduction="10000"/>
          </a:bodyPr>
          <a:lstStyle/>
          <a:p>
            <a:pPr indent="0" lvl="0" marL="25400" rtl="0" algn="l">
              <a:spcBef>
                <a:spcPts val="0"/>
              </a:spcBef>
              <a:spcAft>
                <a:spcPts val="0"/>
              </a:spcAft>
              <a:buNone/>
            </a:pPr>
            <a:r>
              <a:rPr b="1" lang="en-GB" sz="2000">
                <a:solidFill>
                  <a:srgbClr val="7F0055"/>
                </a:solidFill>
                <a:highlight>
                  <a:srgbClr val="EEEEEC"/>
                </a:highlight>
                <a:latin typeface="Courier New"/>
                <a:ea typeface="Courier New"/>
                <a:cs typeface="Courier New"/>
                <a:sym typeface="Courier New"/>
              </a:rPr>
              <a:t>public</a:t>
            </a: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class</a:t>
            </a: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EnumTest</a:t>
            </a: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Day</a:t>
            </a:r>
            <a:r>
              <a:rPr lang="en-GB" sz="2000">
                <a:solidFill>
                  <a:schemeClr val="dk1"/>
                </a:solidFill>
                <a:highlight>
                  <a:srgbClr val="EEEEEC"/>
                </a:highlight>
                <a:latin typeface="Courier New"/>
                <a:ea typeface="Courier New"/>
                <a:cs typeface="Courier New"/>
                <a:sym typeface="Courier New"/>
              </a:rPr>
              <a:t> </a:t>
            </a:r>
            <a:r>
              <a:rPr lang="en-GB" sz="2000">
                <a:solidFill>
                  <a:srgbClr val="0000C0"/>
                </a:solidFill>
                <a:highlight>
                  <a:srgbClr val="EEEEEC"/>
                </a:highlight>
                <a:latin typeface="Courier New"/>
                <a:ea typeface="Courier New"/>
                <a:cs typeface="Courier New"/>
                <a:sym typeface="Courier New"/>
              </a:rPr>
              <a:t>day</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public</a:t>
            </a:r>
            <a:r>
              <a:rPr lang="en-GB" sz="2000">
                <a:solidFill>
                  <a:schemeClr val="dk1"/>
                </a:solidFill>
                <a:highlight>
                  <a:srgbClr val="EEEEEC"/>
                </a:highlight>
                <a:latin typeface="Courier New"/>
                <a:ea typeface="Courier New"/>
                <a:cs typeface="Courier New"/>
                <a:sym typeface="Courier New"/>
              </a:rPr>
              <a:t> EnumTest(</a:t>
            </a:r>
            <a:r>
              <a:rPr lang="en-GB" sz="2000" u="sng">
                <a:solidFill>
                  <a:schemeClr val="dk1"/>
                </a:solidFill>
                <a:highlight>
                  <a:srgbClr val="EEEEEC"/>
                </a:highlight>
                <a:latin typeface="Courier New"/>
                <a:ea typeface="Courier New"/>
                <a:cs typeface="Courier New"/>
                <a:sym typeface="Courier New"/>
              </a:rPr>
              <a:t>Day</a:t>
            </a:r>
            <a:r>
              <a:rPr lang="en-GB" sz="2000">
                <a:solidFill>
                  <a:schemeClr val="dk1"/>
                </a:solidFill>
                <a:highlight>
                  <a:srgbClr val="EEEEEC"/>
                </a:highlight>
                <a:latin typeface="Courier New"/>
                <a:ea typeface="Courier New"/>
                <a:cs typeface="Courier New"/>
                <a:sym typeface="Courier New"/>
              </a:rPr>
              <a:t> </a:t>
            </a:r>
            <a:r>
              <a:rPr lang="en-GB" sz="2000">
                <a:solidFill>
                  <a:srgbClr val="6A3E3E"/>
                </a:solidFill>
                <a:highlight>
                  <a:srgbClr val="EEEEEC"/>
                </a:highlight>
                <a:latin typeface="Courier New"/>
                <a:ea typeface="Courier New"/>
                <a:cs typeface="Courier New"/>
                <a:sym typeface="Courier New"/>
              </a:rPr>
              <a:t>day</a:t>
            </a: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r>
              <a:rPr b="1" lang="en-GB" sz="2000" u="sng">
                <a:solidFill>
                  <a:srgbClr val="7F0055"/>
                </a:solidFill>
                <a:highlight>
                  <a:srgbClr val="EEEEEC"/>
                </a:highlight>
                <a:latin typeface="Courier New"/>
                <a:ea typeface="Courier New"/>
                <a:cs typeface="Courier New"/>
                <a:sym typeface="Courier New"/>
              </a:rPr>
              <a:t>this</a:t>
            </a:r>
            <a:r>
              <a:rPr lang="en-GB" sz="2000" u="sng">
                <a:solidFill>
                  <a:schemeClr val="dk1"/>
                </a:solidFill>
                <a:highlight>
                  <a:srgbClr val="EEEEEC"/>
                </a:highlight>
                <a:latin typeface="Courier New"/>
                <a:ea typeface="Courier New"/>
                <a:cs typeface="Courier New"/>
                <a:sym typeface="Courier New"/>
              </a:rPr>
              <a:t>.</a:t>
            </a:r>
            <a:r>
              <a:rPr lang="en-GB" sz="2000" u="sng">
                <a:solidFill>
                  <a:srgbClr val="0000C0"/>
                </a:solidFill>
                <a:highlight>
                  <a:srgbClr val="EEEEEC"/>
                </a:highlight>
                <a:latin typeface="Courier New"/>
                <a:ea typeface="Courier New"/>
                <a:cs typeface="Courier New"/>
                <a:sym typeface="Courier New"/>
              </a:rPr>
              <a:t>day</a:t>
            </a:r>
            <a:r>
              <a:rPr lang="en-GB" sz="2000">
                <a:solidFill>
                  <a:schemeClr val="dk1"/>
                </a:solidFill>
                <a:highlight>
                  <a:srgbClr val="EEEEEC"/>
                </a:highlight>
                <a:latin typeface="Courier New"/>
                <a:ea typeface="Courier New"/>
                <a:cs typeface="Courier New"/>
                <a:sym typeface="Courier New"/>
              </a:rPr>
              <a:t> = </a:t>
            </a:r>
            <a:r>
              <a:rPr lang="en-GB" sz="2000">
                <a:solidFill>
                  <a:srgbClr val="6A3E3E"/>
                </a:solidFill>
                <a:highlight>
                  <a:srgbClr val="EEEEEC"/>
                </a:highlight>
                <a:latin typeface="Courier New"/>
                <a:ea typeface="Courier New"/>
                <a:cs typeface="Courier New"/>
                <a:sym typeface="Courier New"/>
              </a:rPr>
              <a:t>day</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a:t>
            </a:r>
            <a:endParaRPr sz="2000" u="sng">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b="1" lang="en-GB" sz="2000">
                <a:solidFill>
                  <a:srgbClr val="7F0055"/>
                </a:solidFill>
                <a:highlight>
                  <a:srgbClr val="EEEEEC"/>
                </a:highlight>
                <a:latin typeface="Courier New"/>
                <a:ea typeface="Courier New"/>
                <a:cs typeface="Courier New"/>
                <a:sym typeface="Courier New"/>
              </a:rPr>
              <a:t>public</a:t>
            </a: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void</a:t>
            </a:r>
            <a:r>
              <a:rPr lang="en-GB" sz="2000">
                <a:solidFill>
                  <a:schemeClr val="dk1"/>
                </a:solidFill>
                <a:highlight>
                  <a:srgbClr val="EEEEEC"/>
                </a:highlight>
                <a:latin typeface="Courier New"/>
                <a:ea typeface="Courier New"/>
                <a:cs typeface="Courier New"/>
                <a:sym typeface="Courier New"/>
              </a:rPr>
              <a:t> infoDay()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switch</a:t>
            </a: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day</a:t>
            </a: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case</a:t>
            </a: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MONDAY</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System.out.println(</a:t>
            </a:r>
            <a:r>
              <a:rPr lang="en-GB" sz="2000">
                <a:solidFill>
                  <a:srgbClr val="2A00FF"/>
                </a:solidFill>
                <a:highlight>
                  <a:srgbClr val="EEEEEC"/>
                </a:highlight>
                <a:latin typeface="Courier New"/>
                <a:ea typeface="Courier New"/>
                <a:cs typeface="Courier New"/>
                <a:sym typeface="Courier New"/>
              </a:rPr>
              <a:t>"Mondays are bad."</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break</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case</a:t>
            </a: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FRIDAY</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System.out.println(</a:t>
            </a:r>
            <a:r>
              <a:rPr lang="en-GB" sz="2000">
                <a:solidFill>
                  <a:srgbClr val="2A00FF"/>
                </a:solidFill>
                <a:highlight>
                  <a:srgbClr val="EEEEEC"/>
                </a:highlight>
                <a:latin typeface="Courier New"/>
                <a:ea typeface="Courier New"/>
                <a:cs typeface="Courier New"/>
                <a:sym typeface="Courier New"/>
              </a:rPr>
              <a:t>"Fridays are better."</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break</a:t>
            </a: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case</a:t>
            </a: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SATURDAY</a:t>
            </a: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b="1" lang="en-GB" sz="2000">
                <a:solidFill>
                  <a:srgbClr val="7F0055"/>
                </a:solidFill>
                <a:highlight>
                  <a:srgbClr val="EEEEEC"/>
                </a:highlight>
                <a:latin typeface="Courier New"/>
                <a:ea typeface="Courier New"/>
                <a:cs typeface="Courier New"/>
                <a:sym typeface="Courier New"/>
              </a:rPr>
              <a:t>           case</a:t>
            </a: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SUNDAY</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System.out.println(</a:t>
            </a:r>
            <a:r>
              <a:rPr lang="en-GB" sz="2000">
                <a:solidFill>
                  <a:srgbClr val="2A00FF"/>
                </a:solidFill>
                <a:highlight>
                  <a:srgbClr val="EEEEEC"/>
                </a:highlight>
                <a:latin typeface="Courier New"/>
                <a:ea typeface="Courier New"/>
                <a:cs typeface="Courier New"/>
                <a:sym typeface="Courier New"/>
              </a:rPr>
              <a:t>"Weekends are best."</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break</a:t>
            </a: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default</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System.out.println(</a:t>
            </a:r>
            <a:r>
              <a:rPr lang="en-GB" sz="2000">
                <a:solidFill>
                  <a:srgbClr val="2A00FF"/>
                </a:solidFill>
                <a:highlight>
                  <a:srgbClr val="EEEEEC"/>
                </a:highlight>
                <a:latin typeface="Courier New"/>
                <a:ea typeface="Courier New"/>
                <a:cs typeface="Courier New"/>
                <a:sym typeface="Courier New"/>
              </a:rPr>
              <a:t>"Midweek days are so-so."</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break</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5000"/>
              <a:buFont typeface="Arial"/>
              <a:buNone/>
            </a:pPr>
            <a:r>
              <a:rPr lang="en-GB" sz="2000">
                <a:solidFill>
                  <a:schemeClr val="dk1"/>
                </a:solidFill>
                <a:highlight>
                  <a:srgbClr val="EEEEEC"/>
                </a:highlight>
                <a:latin typeface="Courier New"/>
                <a:ea typeface="Courier New"/>
                <a:cs typeface="Courier New"/>
                <a:sym typeface="Courier New"/>
              </a:rPr>
              <a:t>   </a:t>
            </a:r>
            <a:r>
              <a:rPr lang="en-GB" sz="2000" u="sng">
                <a:solidFill>
                  <a:schemeClr val="dk1"/>
                </a:solidFill>
                <a:highlight>
                  <a:srgbClr val="EEEEEC"/>
                </a:highlight>
                <a:latin typeface="Courier New"/>
                <a:ea typeface="Courier New"/>
                <a:cs typeface="Courier New"/>
                <a:sym typeface="Courier New"/>
              </a:rPr>
              <a:t>}</a:t>
            </a:r>
            <a:endParaRPr sz="2000" u="sng">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1200"/>
              </a:spcAft>
              <a:buNone/>
            </a:pPr>
            <a:r>
              <a:t/>
            </a:r>
            <a:endParaRPr sz="900">
              <a:solidFill>
                <a:schemeClr val="dk1"/>
              </a:solidFill>
              <a:latin typeface="Courier New"/>
              <a:ea typeface="Courier New"/>
              <a:cs typeface="Courier New"/>
              <a:sym typeface="Courier New"/>
            </a:endParaRPr>
          </a:p>
        </p:txBody>
      </p:sp>
      <p:sp>
        <p:nvSpPr>
          <p:cNvPr id="161" name="Google Shape;161;p26"/>
          <p:cNvSpPr txBox="1"/>
          <p:nvPr/>
        </p:nvSpPr>
        <p:spPr>
          <a:xfrm>
            <a:off x="4424925" y="89300"/>
            <a:ext cx="4674000" cy="3943500"/>
          </a:xfrm>
          <a:prstGeom prst="rect">
            <a:avLst/>
          </a:prstGeom>
          <a:solidFill>
            <a:srgbClr val="D9D9D9"/>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300">
                <a:solidFill>
                  <a:srgbClr val="7F0055"/>
                </a:solidFill>
                <a:highlight>
                  <a:srgbClr val="EEEEEC"/>
                </a:highlight>
                <a:latin typeface="Courier New"/>
                <a:ea typeface="Courier New"/>
                <a:cs typeface="Courier New"/>
                <a:sym typeface="Courier New"/>
              </a:rPr>
              <a:t>public</a:t>
            </a:r>
            <a:r>
              <a:rPr lang="en-GB" sz="1300">
                <a:solidFill>
                  <a:schemeClr val="dk1"/>
                </a:solidFill>
                <a:highlight>
                  <a:srgbClr val="EEEEEC"/>
                </a:highlight>
                <a:latin typeface="Courier New"/>
                <a:ea typeface="Courier New"/>
                <a:cs typeface="Courier New"/>
                <a:sym typeface="Courier New"/>
              </a:rPr>
              <a:t> </a:t>
            </a:r>
            <a:r>
              <a:rPr b="1" lang="en-GB" sz="1300">
                <a:solidFill>
                  <a:srgbClr val="7F0055"/>
                </a:solidFill>
                <a:highlight>
                  <a:srgbClr val="EEEEEC"/>
                </a:highlight>
                <a:latin typeface="Courier New"/>
                <a:ea typeface="Courier New"/>
                <a:cs typeface="Courier New"/>
                <a:sym typeface="Courier New"/>
              </a:rPr>
              <a:t>static</a:t>
            </a:r>
            <a:r>
              <a:rPr lang="en-GB" sz="1300">
                <a:solidFill>
                  <a:schemeClr val="dk1"/>
                </a:solidFill>
                <a:highlight>
                  <a:srgbClr val="EEEEEC"/>
                </a:highlight>
                <a:latin typeface="Courier New"/>
                <a:ea typeface="Courier New"/>
                <a:cs typeface="Courier New"/>
                <a:sym typeface="Courier New"/>
              </a:rPr>
              <a:t> </a:t>
            </a:r>
            <a:r>
              <a:rPr b="1" lang="en-GB" sz="1300">
                <a:solidFill>
                  <a:srgbClr val="7F0055"/>
                </a:solidFill>
                <a:highlight>
                  <a:srgbClr val="EEEEEC"/>
                </a:highlight>
                <a:latin typeface="Courier New"/>
                <a:ea typeface="Courier New"/>
                <a:cs typeface="Courier New"/>
                <a:sym typeface="Courier New"/>
              </a:rPr>
              <a:t>void</a:t>
            </a:r>
            <a:r>
              <a:rPr lang="en-GB" sz="1300">
                <a:solidFill>
                  <a:schemeClr val="dk1"/>
                </a:solidFill>
                <a:highlight>
                  <a:srgbClr val="EEEEEC"/>
                </a:highlight>
                <a:latin typeface="Courier New"/>
                <a:ea typeface="Courier New"/>
                <a:cs typeface="Courier New"/>
                <a:sym typeface="Courier New"/>
              </a:rPr>
              <a:t> </a:t>
            </a:r>
            <a:r>
              <a:rPr lang="en-GB" sz="1300" u="sng">
                <a:solidFill>
                  <a:schemeClr val="dk1"/>
                </a:solidFill>
                <a:highlight>
                  <a:srgbClr val="EEEEEC"/>
                </a:highlight>
                <a:latin typeface="Courier New"/>
                <a:ea typeface="Courier New"/>
                <a:cs typeface="Courier New"/>
                <a:sym typeface="Courier New"/>
              </a:rPr>
              <a:t>main(String[] </a:t>
            </a:r>
            <a:r>
              <a:rPr lang="en-GB" sz="1300" u="sng">
                <a:solidFill>
                  <a:srgbClr val="6A3E3E"/>
                </a:solidFill>
                <a:highlight>
                  <a:srgbClr val="EEEEEC"/>
                </a:highlight>
                <a:latin typeface="Courier New"/>
                <a:ea typeface="Courier New"/>
                <a:cs typeface="Courier New"/>
                <a:sym typeface="Courier New"/>
              </a:rPr>
              <a:t>args</a:t>
            </a:r>
            <a:r>
              <a:rPr lang="en-GB" sz="1300" u="sng">
                <a:solidFill>
                  <a:schemeClr val="dk1"/>
                </a:solidFill>
                <a:highlight>
                  <a:srgbClr val="EEEEEC"/>
                </a:highlight>
                <a:latin typeface="Courier New"/>
                <a:ea typeface="Courier New"/>
                <a:cs typeface="Courier New"/>
                <a:sym typeface="Courier New"/>
              </a:rPr>
              <a:t>)</a:t>
            </a:r>
            <a:r>
              <a:rPr lang="en-GB" sz="1300">
                <a:solidFill>
                  <a:schemeClr val="dk1"/>
                </a:solidFill>
                <a:highlight>
                  <a:srgbClr val="EEEEEC"/>
                </a:highlight>
                <a:latin typeface="Courier New"/>
                <a:ea typeface="Courier New"/>
                <a:cs typeface="Courier New"/>
                <a:sym typeface="Courier New"/>
              </a:rPr>
              <a:t> {</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 </a:t>
            </a:r>
            <a:r>
              <a:rPr lang="en-GB" sz="1300">
                <a:solidFill>
                  <a:srgbClr val="6A3E3E"/>
                </a:solidFill>
                <a:highlight>
                  <a:srgbClr val="EEEEEC"/>
                </a:highlight>
                <a:latin typeface="Courier New"/>
                <a:ea typeface="Courier New"/>
                <a:cs typeface="Courier New"/>
                <a:sym typeface="Courier New"/>
              </a:rPr>
              <a:t>firstDay</a:t>
            </a:r>
            <a:r>
              <a:rPr lang="en-GB" sz="1300">
                <a:solidFill>
                  <a:schemeClr val="dk1"/>
                </a:solidFill>
                <a:highlight>
                  <a:srgbClr val="EEEEEC"/>
                </a:highlight>
                <a:latin typeface="Courier New"/>
                <a:ea typeface="Courier New"/>
                <a:cs typeface="Courier New"/>
                <a:sym typeface="Courier New"/>
              </a:rPr>
              <a:t> = </a:t>
            </a:r>
            <a:r>
              <a:rPr b="1" lang="en-GB" sz="1300">
                <a:solidFill>
                  <a:srgbClr val="7F0055"/>
                </a:solidFill>
                <a:highlight>
                  <a:srgbClr val="EEEEEC"/>
                </a:highlight>
                <a:latin typeface="Courier New"/>
                <a:ea typeface="Courier New"/>
                <a:cs typeface="Courier New"/>
                <a:sym typeface="Courier New"/>
              </a:rPr>
              <a:t>new</a:t>
            </a:r>
            <a:r>
              <a:rPr lang="en-GB" sz="1300">
                <a:solidFill>
                  <a:schemeClr val="dk1"/>
                </a:solidFill>
                <a:highlight>
                  <a:srgbClr val="EEEEEC"/>
                </a:highlight>
                <a:latin typeface="Courier New"/>
                <a:ea typeface="Courier New"/>
                <a:cs typeface="Courier New"/>
                <a:sym typeface="Courier New"/>
              </a:rPr>
              <a:t> </a:t>
            </a: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a:t>
            </a:r>
            <a:r>
              <a:rPr lang="en-GB" sz="1300" u="sng">
                <a:solidFill>
                  <a:schemeClr val="dk1"/>
                </a:solidFill>
                <a:highlight>
                  <a:srgbClr val="EEEEEC"/>
                </a:highlight>
                <a:latin typeface="Courier New"/>
                <a:ea typeface="Courier New"/>
                <a:cs typeface="Courier New"/>
                <a:sym typeface="Courier New"/>
              </a:rPr>
              <a:t>Day</a:t>
            </a:r>
            <a:r>
              <a:rPr lang="en-GB" sz="1300">
                <a:solidFill>
                  <a:schemeClr val="dk1"/>
                </a:solidFill>
                <a:highlight>
                  <a:srgbClr val="EEEEEC"/>
                </a:highlight>
                <a:latin typeface="Courier New"/>
                <a:ea typeface="Courier New"/>
                <a:cs typeface="Courier New"/>
                <a:sym typeface="Courier New"/>
              </a:rPr>
              <a:t>.MONDAY);</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a:solidFill>
                  <a:srgbClr val="6A3E3E"/>
                </a:solidFill>
                <a:highlight>
                  <a:srgbClr val="EEEEEC"/>
                </a:highlight>
                <a:latin typeface="Courier New"/>
                <a:ea typeface="Courier New"/>
                <a:cs typeface="Courier New"/>
                <a:sym typeface="Courier New"/>
              </a:rPr>
              <a:t>firstDay</a:t>
            </a:r>
            <a:r>
              <a:rPr lang="en-GB" sz="1300">
                <a:solidFill>
                  <a:schemeClr val="dk1"/>
                </a:solidFill>
                <a:highlight>
                  <a:srgbClr val="EEEEEC"/>
                </a:highlight>
                <a:latin typeface="Courier New"/>
                <a:ea typeface="Courier New"/>
                <a:cs typeface="Courier New"/>
                <a:sym typeface="Courier New"/>
              </a:rPr>
              <a:t>.</a:t>
            </a:r>
            <a:r>
              <a:rPr lang="en-GB" sz="1300">
                <a:solidFill>
                  <a:schemeClr val="dk1"/>
                </a:solidFill>
                <a:highlight>
                  <a:srgbClr val="EEEEEC"/>
                </a:highlight>
                <a:latin typeface="Courier New"/>
                <a:ea typeface="Courier New"/>
                <a:cs typeface="Courier New"/>
                <a:sym typeface="Courier New"/>
              </a:rPr>
              <a:t>infoDay</a:t>
            </a:r>
            <a:r>
              <a:rPr lang="en-GB" sz="1300">
                <a:solidFill>
                  <a:schemeClr val="dk1"/>
                </a:solidFill>
                <a:highlight>
                  <a:srgbClr val="EEEEEC"/>
                </a:highlight>
                <a:latin typeface="Courier New"/>
                <a:ea typeface="Courier New"/>
                <a:cs typeface="Courier New"/>
                <a:sym typeface="Courier New"/>
              </a:rPr>
              <a:t>();</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 </a:t>
            </a:r>
            <a:r>
              <a:rPr lang="en-GB" sz="1300">
                <a:solidFill>
                  <a:srgbClr val="6A3E3E"/>
                </a:solidFill>
                <a:highlight>
                  <a:srgbClr val="EEEEEC"/>
                </a:highlight>
                <a:latin typeface="Courier New"/>
                <a:ea typeface="Courier New"/>
                <a:cs typeface="Courier New"/>
                <a:sym typeface="Courier New"/>
              </a:rPr>
              <a:t>thirdDay</a:t>
            </a:r>
            <a:r>
              <a:rPr lang="en-GB" sz="1300">
                <a:solidFill>
                  <a:schemeClr val="dk1"/>
                </a:solidFill>
                <a:highlight>
                  <a:srgbClr val="EEEEEC"/>
                </a:highlight>
                <a:latin typeface="Courier New"/>
                <a:ea typeface="Courier New"/>
                <a:cs typeface="Courier New"/>
                <a:sym typeface="Courier New"/>
              </a:rPr>
              <a:t> = </a:t>
            </a:r>
            <a:r>
              <a:rPr b="1" lang="en-GB" sz="1300">
                <a:solidFill>
                  <a:srgbClr val="7F0055"/>
                </a:solidFill>
                <a:highlight>
                  <a:srgbClr val="EEEEEC"/>
                </a:highlight>
                <a:latin typeface="Courier New"/>
                <a:ea typeface="Courier New"/>
                <a:cs typeface="Courier New"/>
                <a:sym typeface="Courier New"/>
              </a:rPr>
              <a:t>new</a:t>
            </a:r>
            <a:r>
              <a:rPr lang="en-GB" sz="1300">
                <a:solidFill>
                  <a:schemeClr val="dk1"/>
                </a:solidFill>
                <a:highlight>
                  <a:srgbClr val="EEEEEC"/>
                </a:highlight>
                <a:latin typeface="Courier New"/>
                <a:ea typeface="Courier New"/>
                <a:cs typeface="Courier New"/>
                <a:sym typeface="Courier New"/>
              </a:rPr>
              <a:t> </a:t>
            </a: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a:t>
            </a:r>
            <a:r>
              <a:rPr lang="en-GB" sz="1300" u="sng">
                <a:solidFill>
                  <a:schemeClr val="dk1"/>
                </a:solidFill>
                <a:highlight>
                  <a:srgbClr val="EEEEEC"/>
                </a:highlight>
                <a:latin typeface="Courier New"/>
                <a:ea typeface="Courier New"/>
                <a:cs typeface="Courier New"/>
                <a:sym typeface="Courier New"/>
              </a:rPr>
              <a:t>Day</a:t>
            </a:r>
            <a:r>
              <a:rPr lang="en-GB" sz="1300">
                <a:solidFill>
                  <a:schemeClr val="dk1"/>
                </a:solidFill>
                <a:highlight>
                  <a:srgbClr val="EEEEEC"/>
                </a:highlight>
                <a:latin typeface="Courier New"/>
                <a:ea typeface="Courier New"/>
                <a:cs typeface="Courier New"/>
                <a:sym typeface="Courier New"/>
              </a:rPr>
              <a:t>.WEDNESDAY);</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a:solidFill>
                  <a:srgbClr val="6A3E3E"/>
                </a:solidFill>
                <a:highlight>
                  <a:srgbClr val="EEEEEC"/>
                </a:highlight>
                <a:latin typeface="Courier New"/>
                <a:ea typeface="Courier New"/>
                <a:cs typeface="Courier New"/>
                <a:sym typeface="Courier New"/>
              </a:rPr>
              <a:t>thirdDay</a:t>
            </a:r>
            <a:r>
              <a:rPr lang="en-GB" sz="1300">
                <a:solidFill>
                  <a:schemeClr val="dk1"/>
                </a:solidFill>
                <a:highlight>
                  <a:srgbClr val="EEEEEC"/>
                </a:highlight>
                <a:latin typeface="Courier New"/>
                <a:ea typeface="Courier New"/>
                <a:cs typeface="Courier New"/>
                <a:sym typeface="Courier New"/>
              </a:rPr>
              <a:t>.</a:t>
            </a:r>
            <a:r>
              <a:rPr lang="en-GB" sz="1300">
                <a:solidFill>
                  <a:schemeClr val="dk1"/>
                </a:solidFill>
                <a:highlight>
                  <a:srgbClr val="EEEEEC"/>
                </a:highlight>
                <a:latin typeface="Courier New"/>
                <a:ea typeface="Courier New"/>
                <a:cs typeface="Courier New"/>
                <a:sym typeface="Courier New"/>
              </a:rPr>
              <a:t>infoDay</a:t>
            </a:r>
            <a:r>
              <a:rPr lang="en-GB" sz="1300">
                <a:solidFill>
                  <a:schemeClr val="dk1"/>
                </a:solidFill>
                <a:highlight>
                  <a:srgbClr val="EEEEEC"/>
                </a:highlight>
                <a:latin typeface="Courier New"/>
                <a:ea typeface="Courier New"/>
                <a:cs typeface="Courier New"/>
                <a:sym typeface="Courier New"/>
              </a:rPr>
              <a:t>();</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 </a:t>
            </a:r>
            <a:r>
              <a:rPr lang="en-GB" sz="1300">
                <a:solidFill>
                  <a:srgbClr val="6A3E3E"/>
                </a:solidFill>
                <a:highlight>
                  <a:srgbClr val="EEEEEC"/>
                </a:highlight>
                <a:latin typeface="Courier New"/>
                <a:ea typeface="Courier New"/>
                <a:cs typeface="Courier New"/>
                <a:sym typeface="Courier New"/>
              </a:rPr>
              <a:t>fifthDay</a:t>
            </a:r>
            <a:r>
              <a:rPr lang="en-GB" sz="1300">
                <a:solidFill>
                  <a:schemeClr val="dk1"/>
                </a:solidFill>
                <a:highlight>
                  <a:srgbClr val="EEEEEC"/>
                </a:highlight>
                <a:latin typeface="Courier New"/>
                <a:ea typeface="Courier New"/>
                <a:cs typeface="Courier New"/>
                <a:sym typeface="Courier New"/>
              </a:rPr>
              <a:t> = </a:t>
            </a:r>
            <a:r>
              <a:rPr b="1" lang="en-GB" sz="1300">
                <a:solidFill>
                  <a:srgbClr val="7F0055"/>
                </a:solidFill>
                <a:highlight>
                  <a:srgbClr val="EEEEEC"/>
                </a:highlight>
                <a:latin typeface="Courier New"/>
                <a:ea typeface="Courier New"/>
                <a:cs typeface="Courier New"/>
                <a:sym typeface="Courier New"/>
              </a:rPr>
              <a:t>new</a:t>
            </a:r>
            <a:r>
              <a:rPr lang="en-GB" sz="1300">
                <a:solidFill>
                  <a:schemeClr val="dk1"/>
                </a:solidFill>
                <a:highlight>
                  <a:srgbClr val="EEEEEC"/>
                </a:highlight>
                <a:latin typeface="Courier New"/>
                <a:ea typeface="Courier New"/>
                <a:cs typeface="Courier New"/>
                <a:sym typeface="Courier New"/>
              </a:rPr>
              <a:t> </a:t>
            </a: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a:t>
            </a:r>
            <a:r>
              <a:rPr lang="en-GB" sz="1300" u="sng">
                <a:solidFill>
                  <a:schemeClr val="dk1"/>
                </a:solidFill>
                <a:highlight>
                  <a:srgbClr val="EEEEEC"/>
                </a:highlight>
                <a:latin typeface="Courier New"/>
                <a:ea typeface="Courier New"/>
                <a:cs typeface="Courier New"/>
                <a:sym typeface="Courier New"/>
              </a:rPr>
              <a:t>Day</a:t>
            </a:r>
            <a:r>
              <a:rPr lang="en-GB" sz="1300">
                <a:solidFill>
                  <a:schemeClr val="dk1"/>
                </a:solidFill>
                <a:highlight>
                  <a:srgbClr val="EEEEEC"/>
                </a:highlight>
                <a:latin typeface="Courier New"/>
                <a:ea typeface="Courier New"/>
                <a:cs typeface="Courier New"/>
                <a:sym typeface="Courier New"/>
              </a:rPr>
              <a:t>.FRIDAY);</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a:solidFill>
                  <a:srgbClr val="6A3E3E"/>
                </a:solidFill>
                <a:highlight>
                  <a:srgbClr val="EEEEEC"/>
                </a:highlight>
                <a:latin typeface="Courier New"/>
                <a:ea typeface="Courier New"/>
                <a:cs typeface="Courier New"/>
                <a:sym typeface="Courier New"/>
              </a:rPr>
              <a:t>fifthDay</a:t>
            </a:r>
            <a:r>
              <a:rPr lang="en-GB" sz="1300">
                <a:solidFill>
                  <a:schemeClr val="dk1"/>
                </a:solidFill>
                <a:highlight>
                  <a:srgbClr val="EEEEEC"/>
                </a:highlight>
                <a:latin typeface="Courier New"/>
                <a:ea typeface="Courier New"/>
                <a:cs typeface="Courier New"/>
                <a:sym typeface="Courier New"/>
              </a:rPr>
              <a:t>.</a:t>
            </a:r>
            <a:r>
              <a:rPr lang="en-GB" sz="1300">
                <a:solidFill>
                  <a:schemeClr val="dk1"/>
                </a:solidFill>
                <a:highlight>
                  <a:srgbClr val="EEEEEC"/>
                </a:highlight>
                <a:latin typeface="Courier New"/>
                <a:ea typeface="Courier New"/>
                <a:cs typeface="Courier New"/>
                <a:sym typeface="Courier New"/>
              </a:rPr>
              <a:t>infoDay</a:t>
            </a:r>
            <a:r>
              <a:rPr lang="en-GB" sz="1300">
                <a:solidFill>
                  <a:schemeClr val="dk1"/>
                </a:solidFill>
                <a:highlight>
                  <a:srgbClr val="EEEEEC"/>
                </a:highlight>
                <a:latin typeface="Courier New"/>
                <a:ea typeface="Courier New"/>
                <a:cs typeface="Courier New"/>
                <a:sym typeface="Courier New"/>
              </a:rPr>
              <a:t>();</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 </a:t>
            </a:r>
            <a:r>
              <a:rPr lang="en-GB" sz="1300">
                <a:solidFill>
                  <a:srgbClr val="6A3E3E"/>
                </a:solidFill>
                <a:highlight>
                  <a:srgbClr val="EEEEEC"/>
                </a:highlight>
                <a:latin typeface="Courier New"/>
                <a:ea typeface="Courier New"/>
                <a:cs typeface="Courier New"/>
                <a:sym typeface="Courier New"/>
              </a:rPr>
              <a:t>sixthDay</a:t>
            </a:r>
            <a:r>
              <a:rPr lang="en-GB" sz="1300">
                <a:solidFill>
                  <a:schemeClr val="dk1"/>
                </a:solidFill>
                <a:highlight>
                  <a:srgbClr val="EEEEEC"/>
                </a:highlight>
                <a:latin typeface="Courier New"/>
                <a:ea typeface="Courier New"/>
                <a:cs typeface="Courier New"/>
                <a:sym typeface="Courier New"/>
              </a:rPr>
              <a:t> = </a:t>
            </a:r>
            <a:r>
              <a:rPr b="1" lang="en-GB" sz="1300">
                <a:solidFill>
                  <a:srgbClr val="7F0055"/>
                </a:solidFill>
                <a:highlight>
                  <a:srgbClr val="EEEEEC"/>
                </a:highlight>
                <a:latin typeface="Courier New"/>
                <a:ea typeface="Courier New"/>
                <a:cs typeface="Courier New"/>
                <a:sym typeface="Courier New"/>
              </a:rPr>
              <a:t>new</a:t>
            </a:r>
            <a:r>
              <a:rPr lang="en-GB" sz="1300">
                <a:solidFill>
                  <a:schemeClr val="dk1"/>
                </a:solidFill>
                <a:highlight>
                  <a:srgbClr val="EEEEEC"/>
                </a:highlight>
                <a:latin typeface="Courier New"/>
                <a:ea typeface="Courier New"/>
                <a:cs typeface="Courier New"/>
                <a:sym typeface="Courier New"/>
              </a:rPr>
              <a:t> </a:t>
            </a: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a:t>
            </a:r>
            <a:r>
              <a:rPr lang="en-GB" sz="1300" u="sng">
                <a:solidFill>
                  <a:schemeClr val="dk1"/>
                </a:solidFill>
                <a:highlight>
                  <a:srgbClr val="EEEEEC"/>
                </a:highlight>
                <a:latin typeface="Courier New"/>
                <a:ea typeface="Courier New"/>
                <a:cs typeface="Courier New"/>
                <a:sym typeface="Courier New"/>
              </a:rPr>
              <a:t>Day</a:t>
            </a:r>
            <a:r>
              <a:rPr lang="en-GB" sz="1300">
                <a:solidFill>
                  <a:schemeClr val="dk1"/>
                </a:solidFill>
                <a:highlight>
                  <a:srgbClr val="EEEEEC"/>
                </a:highlight>
                <a:latin typeface="Courier New"/>
                <a:ea typeface="Courier New"/>
                <a:cs typeface="Courier New"/>
                <a:sym typeface="Courier New"/>
              </a:rPr>
              <a:t>.SATURDAY);</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a:solidFill>
                  <a:srgbClr val="6A3E3E"/>
                </a:solidFill>
                <a:highlight>
                  <a:srgbClr val="EEEEEC"/>
                </a:highlight>
                <a:latin typeface="Courier New"/>
                <a:ea typeface="Courier New"/>
                <a:cs typeface="Courier New"/>
                <a:sym typeface="Courier New"/>
              </a:rPr>
              <a:t>sixthDay</a:t>
            </a:r>
            <a:r>
              <a:rPr lang="en-GB" sz="1300">
                <a:solidFill>
                  <a:schemeClr val="dk1"/>
                </a:solidFill>
                <a:highlight>
                  <a:srgbClr val="EEEEEC"/>
                </a:highlight>
                <a:latin typeface="Courier New"/>
                <a:ea typeface="Courier New"/>
                <a:cs typeface="Courier New"/>
                <a:sym typeface="Courier New"/>
              </a:rPr>
              <a:t>.</a:t>
            </a:r>
            <a:r>
              <a:rPr lang="en-GB" sz="1300">
                <a:solidFill>
                  <a:schemeClr val="dk1"/>
                </a:solidFill>
                <a:highlight>
                  <a:srgbClr val="EEEEEC"/>
                </a:highlight>
                <a:latin typeface="Courier New"/>
                <a:ea typeface="Courier New"/>
                <a:cs typeface="Courier New"/>
                <a:sym typeface="Courier New"/>
              </a:rPr>
              <a:t>infoDay</a:t>
            </a:r>
            <a:r>
              <a:rPr lang="en-GB" sz="1300">
                <a:solidFill>
                  <a:schemeClr val="dk1"/>
                </a:solidFill>
                <a:highlight>
                  <a:srgbClr val="EEEEEC"/>
                </a:highlight>
                <a:latin typeface="Courier New"/>
                <a:ea typeface="Courier New"/>
                <a:cs typeface="Courier New"/>
                <a:sym typeface="Courier New"/>
              </a:rPr>
              <a:t>();</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 </a:t>
            </a:r>
            <a:r>
              <a:rPr lang="en-GB" sz="1300">
                <a:solidFill>
                  <a:srgbClr val="6A3E3E"/>
                </a:solidFill>
                <a:highlight>
                  <a:srgbClr val="EEEEEC"/>
                </a:highlight>
                <a:latin typeface="Courier New"/>
                <a:ea typeface="Courier New"/>
                <a:cs typeface="Courier New"/>
                <a:sym typeface="Courier New"/>
              </a:rPr>
              <a:t>seventhDay</a:t>
            </a:r>
            <a:r>
              <a:rPr lang="en-GB" sz="1300">
                <a:solidFill>
                  <a:schemeClr val="dk1"/>
                </a:solidFill>
                <a:highlight>
                  <a:srgbClr val="EEEEEC"/>
                </a:highlight>
                <a:latin typeface="Courier New"/>
                <a:ea typeface="Courier New"/>
                <a:cs typeface="Courier New"/>
                <a:sym typeface="Courier New"/>
              </a:rPr>
              <a:t> = </a:t>
            </a:r>
            <a:r>
              <a:rPr b="1" lang="en-GB" sz="1300">
                <a:solidFill>
                  <a:srgbClr val="7F0055"/>
                </a:solidFill>
                <a:highlight>
                  <a:srgbClr val="EEEEEC"/>
                </a:highlight>
                <a:latin typeface="Courier New"/>
                <a:ea typeface="Courier New"/>
                <a:cs typeface="Courier New"/>
                <a:sym typeface="Courier New"/>
              </a:rPr>
              <a:t>new</a:t>
            </a:r>
            <a:r>
              <a:rPr lang="en-GB" sz="1300">
                <a:solidFill>
                  <a:schemeClr val="dk1"/>
                </a:solidFill>
                <a:highlight>
                  <a:srgbClr val="EEEEEC"/>
                </a:highlight>
                <a:latin typeface="Courier New"/>
                <a:ea typeface="Courier New"/>
                <a:cs typeface="Courier New"/>
                <a:sym typeface="Courier New"/>
              </a:rPr>
              <a:t> </a:t>
            </a:r>
            <a:r>
              <a:rPr lang="en-GB" sz="1300" u="sng">
                <a:solidFill>
                  <a:schemeClr val="dk1"/>
                </a:solidFill>
                <a:highlight>
                  <a:srgbClr val="EEEEEC"/>
                </a:highlight>
                <a:latin typeface="Courier New"/>
                <a:ea typeface="Courier New"/>
                <a:cs typeface="Courier New"/>
                <a:sym typeface="Courier New"/>
              </a:rPr>
              <a:t>EnumTest</a:t>
            </a:r>
            <a:r>
              <a:rPr lang="en-GB" sz="1300">
                <a:solidFill>
                  <a:schemeClr val="dk1"/>
                </a:solidFill>
                <a:highlight>
                  <a:srgbClr val="EEEEEC"/>
                </a:highlight>
                <a:latin typeface="Courier New"/>
                <a:ea typeface="Courier New"/>
                <a:cs typeface="Courier New"/>
                <a:sym typeface="Courier New"/>
              </a:rPr>
              <a:t>(</a:t>
            </a:r>
            <a:r>
              <a:rPr lang="en-GB" sz="1300" u="sng">
                <a:solidFill>
                  <a:schemeClr val="dk1"/>
                </a:solidFill>
                <a:highlight>
                  <a:srgbClr val="EEEEEC"/>
                </a:highlight>
                <a:latin typeface="Courier New"/>
                <a:ea typeface="Courier New"/>
                <a:cs typeface="Courier New"/>
                <a:sym typeface="Courier New"/>
              </a:rPr>
              <a:t>Day</a:t>
            </a:r>
            <a:r>
              <a:rPr lang="en-GB" sz="1300">
                <a:solidFill>
                  <a:schemeClr val="dk1"/>
                </a:solidFill>
                <a:highlight>
                  <a:srgbClr val="EEEEEC"/>
                </a:highlight>
                <a:latin typeface="Courier New"/>
                <a:ea typeface="Courier New"/>
                <a:cs typeface="Courier New"/>
                <a:sym typeface="Courier New"/>
              </a:rPr>
              <a:t>.SUNDAY);</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a:solidFill>
                  <a:srgbClr val="6A3E3E"/>
                </a:solidFill>
                <a:highlight>
                  <a:srgbClr val="EEEEEC"/>
                </a:highlight>
                <a:latin typeface="Courier New"/>
                <a:ea typeface="Courier New"/>
                <a:cs typeface="Courier New"/>
                <a:sym typeface="Courier New"/>
              </a:rPr>
              <a:t>seventhDay</a:t>
            </a:r>
            <a:r>
              <a:rPr lang="en-GB" sz="1300">
                <a:solidFill>
                  <a:schemeClr val="dk1"/>
                </a:solidFill>
                <a:highlight>
                  <a:srgbClr val="EEEEEC"/>
                </a:highlight>
                <a:latin typeface="Courier New"/>
                <a:ea typeface="Courier New"/>
                <a:cs typeface="Courier New"/>
                <a:sym typeface="Courier New"/>
              </a:rPr>
              <a:t>.</a:t>
            </a:r>
            <a:r>
              <a:rPr lang="en-GB" sz="1300">
                <a:solidFill>
                  <a:schemeClr val="dk1"/>
                </a:solidFill>
                <a:highlight>
                  <a:srgbClr val="EEEEEC"/>
                </a:highlight>
                <a:latin typeface="Courier New"/>
                <a:ea typeface="Courier New"/>
                <a:cs typeface="Courier New"/>
                <a:sym typeface="Courier New"/>
              </a:rPr>
              <a:t>infoDay</a:t>
            </a:r>
            <a:r>
              <a:rPr lang="en-GB" sz="1300">
                <a:solidFill>
                  <a:schemeClr val="dk1"/>
                </a:solidFill>
                <a:highlight>
                  <a:srgbClr val="EEEEEC"/>
                </a:highlight>
                <a:latin typeface="Courier New"/>
                <a:ea typeface="Courier New"/>
                <a:cs typeface="Courier New"/>
                <a:sym typeface="Courier New"/>
              </a:rPr>
              <a:t>();</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a:solidFill>
                  <a:schemeClr val="dk1"/>
                </a:solidFill>
                <a:highlight>
                  <a:srgbClr val="EEEEEC"/>
                </a:highlight>
                <a:latin typeface="Courier New"/>
                <a:ea typeface="Courier New"/>
                <a:cs typeface="Courier New"/>
                <a:sym typeface="Courier New"/>
              </a:rPr>
              <a:t>	}</a:t>
            </a:r>
            <a:endParaRPr sz="13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300">
                <a:solidFill>
                  <a:schemeClr val="dk1"/>
                </a:solidFill>
                <a:highlight>
                  <a:srgbClr val="EEEEEC"/>
                </a:highlight>
                <a:latin typeface="Courier New"/>
                <a:ea typeface="Courier New"/>
                <a:cs typeface="Courier New"/>
                <a:sym typeface="Courier New"/>
              </a:rPr>
              <a:t>}</a:t>
            </a:r>
            <a:endParaRPr sz="1300">
              <a:solidFill>
                <a:schemeClr val="dk1"/>
              </a:solidFill>
              <a:highlight>
                <a:srgbClr val="EEEEEC"/>
              </a:highlight>
              <a:latin typeface="Courier New"/>
              <a:ea typeface="Courier New"/>
              <a:cs typeface="Courier New"/>
              <a:sym typeface="Courier New"/>
            </a:endParaRPr>
          </a:p>
          <a:p>
            <a:pPr indent="0" lvl="0" marL="0" rtl="0" algn="l">
              <a:lnSpc>
                <a:spcPct val="115000"/>
              </a:lnSpc>
              <a:spcBef>
                <a:spcPts val="0"/>
              </a:spcBef>
              <a:spcAft>
                <a:spcPts val="1200"/>
              </a:spcAft>
              <a:buNone/>
            </a:pPr>
            <a:r>
              <a:t/>
            </a:r>
            <a:endParaRPr sz="500">
              <a:solidFill>
                <a:schemeClr val="dk1"/>
              </a:solidFill>
              <a:latin typeface="Courier New"/>
              <a:ea typeface="Courier New"/>
              <a:cs typeface="Courier New"/>
              <a:sym typeface="Courier New"/>
            </a:endParaRPr>
          </a:p>
        </p:txBody>
      </p:sp>
      <p:sp>
        <p:nvSpPr>
          <p:cNvPr id="162" name="Google Shape;162;p26"/>
          <p:cNvSpPr txBox="1"/>
          <p:nvPr/>
        </p:nvSpPr>
        <p:spPr>
          <a:xfrm>
            <a:off x="5136375" y="3457475"/>
            <a:ext cx="3000000" cy="14577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GB" sz="1250">
                <a:solidFill>
                  <a:schemeClr val="dk1"/>
                </a:solidFill>
              </a:rPr>
              <a:t>The output is:</a:t>
            </a:r>
            <a:endParaRPr sz="1250">
              <a:solidFill>
                <a:schemeClr val="dk1"/>
              </a:solidFill>
            </a:endParaRPr>
          </a:p>
          <a:p>
            <a:pPr indent="0" lvl="0" marL="0" rtl="0" algn="l">
              <a:spcBef>
                <a:spcPts val="1000"/>
              </a:spcBef>
              <a:spcAft>
                <a:spcPts val="0"/>
              </a:spcAft>
              <a:buNone/>
            </a:pPr>
            <a:r>
              <a:rPr lang="en-GB" sz="1200">
                <a:solidFill>
                  <a:schemeClr val="dk1"/>
                </a:solidFill>
                <a:latin typeface="Courier New"/>
                <a:ea typeface="Courier New"/>
                <a:cs typeface="Courier New"/>
                <a:sym typeface="Courier New"/>
              </a:rPr>
              <a:t>Mondays are bad.</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Midweek days are so-so.</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Fridays are better.</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Weekends are best.</a:t>
            </a:r>
            <a:endParaRPr sz="12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rPr lang="en-GB" sz="1200">
                <a:solidFill>
                  <a:schemeClr val="dk1"/>
                </a:solidFill>
                <a:latin typeface="Courier New"/>
                <a:ea typeface="Courier New"/>
                <a:cs typeface="Courier New"/>
                <a:sym typeface="Courier New"/>
              </a:rPr>
              <a:t>Weekends are best.</a:t>
            </a:r>
            <a:endParaRPr sz="1200">
              <a:solidFill>
                <a:schemeClr val="dk1"/>
              </a:solidFill>
              <a:latin typeface="Courier New"/>
              <a:ea typeface="Courier New"/>
              <a:cs typeface="Courier New"/>
              <a:sym typeface="Courier New"/>
            </a:endParaRPr>
          </a:p>
        </p:txBody>
      </p:sp>
      <p:sp>
        <p:nvSpPr>
          <p:cNvPr id="163" name="Google Shape;163;p26"/>
          <p:cNvSpPr txBox="1"/>
          <p:nvPr/>
        </p:nvSpPr>
        <p:spPr>
          <a:xfrm>
            <a:off x="591950" y="225875"/>
            <a:ext cx="3267600" cy="732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800">
                <a:solidFill>
                  <a:srgbClr val="7F0055"/>
                </a:solidFill>
                <a:highlight>
                  <a:srgbClr val="EEEEEC"/>
                </a:highlight>
                <a:latin typeface="Courier New"/>
                <a:ea typeface="Courier New"/>
                <a:cs typeface="Courier New"/>
                <a:sym typeface="Courier New"/>
              </a:rPr>
              <a:t>public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enum</a:t>
            </a:r>
            <a:r>
              <a:rPr lang="en-GB" sz="800">
                <a:solidFill>
                  <a:schemeClr val="dk1"/>
                </a:solidFill>
                <a:highlight>
                  <a:srgbClr val="EEEEEC"/>
                </a:highlight>
                <a:latin typeface="Courier New"/>
                <a:ea typeface="Courier New"/>
                <a:cs typeface="Courier New"/>
                <a:sym typeface="Courier New"/>
              </a:rPr>
              <a:t> Day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i="1" lang="en-GB" sz="800">
                <a:solidFill>
                  <a:srgbClr val="0000C0"/>
                </a:solidFill>
                <a:highlight>
                  <a:srgbClr val="EEEEEC"/>
                </a:highlight>
                <a:latin typeface="Courier New"/>
                <a:ea typeface="Courier New"/>
                <a:cs typeface="Courier New"/>
                <a:sym typeface="Courier New"/>
              </a:rPr>
              <a:t>SUNDAY</a:t>
            </a:r>
            <a:r>
              <a:rPr lang="en-GB" sz="800">
                <a:solidFill>
                  <a:schemeClr val="dk1"/>
                </a:solidFill>
                <a:highlight>
                  <a:srgbClr val="EEEEEC"/>
                </a:highlight>
                <a:latin typeface="Courier New"/>
                <a:ea typeface="Courier New"/>
                <a:cs typeface="Courier New"/>
                <a:sym typeface="Courier New"/>
              </a:rPr>
              <a:t>, </a:t>
            </a:r>
            <a:r>
              <a:rPr b="1" i="1" lang="en-GB" sz="800">
                <a:solidFill>
                  <a:srgbClr val="0000C0"/>
                </a:solidFill>
                <a:highlight>
                  <a:srgbClr val="EEEEEC"/>
                </a:highlight>
                <a:latin typeface="Courier New"/>
                <a:ea typeface="Courier New"/>
                <a:cs typeface="Courier New"/>
                <a:sym typeface="Courier New"/>
              </a:rPr>
              <a:t>MONDAY</a:t>
            </a:r>
            <a:r>
              <a:rPr lang="en-GB" sz="800">
                <a:solidFill>
                  <a:schemeClr val="dk1"/>
                </a:solidFill>
                <a:highlight>
                  <a:srgbClr val="EEEEEC"/>
                </a:highlight>
                <a:latin typeface="Courier New"/>
                <a:ea typeface="Courier New"/>
                <a:cs typeface="Courier New"/>
                <a:sym typeface="Courier New"/>
              </a:rPr>
              <a:t>, </a:t>
            </a:r>
            <a:r>
              <a:rPr b="1" i="1" lang="en-GB" sz="800">
                <a:solidFill>
                  <a:srgbClr val="0000C0"/>
                </a:solidFill>
                <a:highlight>
                  <a:srgbClr val="EEEEEC"/>
                </a:highlight>
                <a:latin typeface="Courier New"/>
                <a:ea typeface="Courier New"/>
                <a:cs typeface="Courier New"/>
                <a:sym typeface="Courier New"/>
              </a:rPr>
              <a:t>TUESDAY</a:t>
            </a:r>
            <a:r>
              <a:rPr lang="en-GB" sz="800">
                <a:solidFill>
                  <a:schemeClr val="dk1"/>
                </a:solidFill>
                <a:highlight>
                  <a:srgbClr val="EEEEEC"/>
                </a:highlight>
                <a:latin typeface="Courier New"/>
                <a:ea typeface="Courier New"/>
                <a:cs typeface="Courier New"/>
                <a:sym typeface="Courier New"/>
              </a:rPr>
              <a:t>, </a:t>
            </a:r>
            <a:r>
              <a:rPr b="1" i="1" lang="en-GB" sz="800">
                <a:solidFill>
                  <a:srgbClr val="0000C0"/>
                </a:solidFill>
                <a:highlight>
                  <a:srgbClr val="EEEEEC"/>
                </a:highlight>
                <a:latin typeface="Courier New"/>
                <a:ea typeface="Courier New"/>
                <a:cs typeface="Courier New"/>
                <a:sym typeface="Courier New"/>
              </a:rPr>
              <a:t>WEDNESDAY</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i="1" lang="en-GB" sz="800">
                <a:solidFill>
                  <a:srgbClr val="0000C0"/>
                </a:solidFill>
                <a:highlight>
                  <a:srgbClr val="EEEEEC"/>
                </a:highlight>
                <a:latin typeface="Courier New"/>
                <a:ea typeface="Courier New"/>
                <a:cs typeface="Courier New"/>
                <a:sym typeface="Courier New"/>
              </a:rPr>
              <a:t>THURSDAY</a:t>
            </a:r>
            <a:r>
              <a:rPr lang="en-GB" sz="800">
                <a:solidFill>
                  <a:schemeClr val="dk1"/>
                </a:solidFill>
                <a:highlight>
                  <a:srgbClr val="EEEEEC"/>
                </a:highlight>
                <a:latin typeface="Courier New"/>
                <a:ea typeface="Courier New"/>
                <a:cs typeface="Courier New"/>
                <a:sym typeface="Courier New"/>
              </a:rPr>
              <a:t>, </a:t>
            </a:r>
            <a:r>
              <a:rPr b="1" i="1" lang="en-GB" sz="800">
                <a:solidFill>
                  <a:srgbClr val="0000C0"/>
                </a:solidFill>
                <a:highlight>
                  <a:srgbClr val="EEEEEC"/>
                </a:highlight>
                <a:latin typeface="Courier New"/>
                <a:ea typeface="Courier New"/>
                <a:cs typeface="Courier New"/>
                <a:sym typeface="Courier New"/>
              </a:rPr>
              <a:t>FRIDAY</a:t>
            </a:r>
            <a:r>
              <a:rPr lang="en-GB" sz="800">
                <a:solidFill>
                  <a:schemeClr val="dk1"/>
                </a:solidFill>
                <a:highlight>
                  <a:srgbClr val="EEEEEC"/>
                </a:highlight>
                <a:latin typeface="Courier New"/>
                <a:ea typeface="Courier New"/>
                <a:cs typeface="Courier New"/>
                <a:sym typeface="Courier New"/>
              </a:rPr>
              <a:t>, </a:t>
            </a:r>
            <a:r>
              <a:rPr b="1" i="1" lang="en-GB" sz="800">
                <a:solidFill>
                  <a:srgbClr val="0000C0"/>
                </a:solidFill>
                <a:highlight>
                  <a:srgbClr val="EEEEEC"/>
                </a:highlight>
                <a:latin typeface="Courier New"/>
                <a:ea typeface="Courier New"/>
                <a:cs typeface="Courier New"/>
                <a:sym typeface="Courier New"/>
              </a:rPr>
              <a:t>SATURDAY</a:t>
            </a:r>
            <a:endParaRPr b="1" i="1" sz="800">
              <a:solidFill>
                <a:srgbClr val="0000C0"/>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a:t>
            </a:r>
            <a:endParaRPr sz="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212100" y="12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Enums with methods and fields</a:t>
            </a:r>
            <a:endParaRPr/>
          </a:p>
        </p:txBody>
      </p:sp>
      <p:sp>
        <p:nvSpPr>
          <p:cNvPr id="169" name="Google Shape;169;p27"/>
          <p:cNvSpPr txBox="1"/>
          <p:nvPr>
            <p:ph idx="1" type="body"/>
          </p:nvPr>
        </p:nvSpPr>
        <p:spPr>
          <a:xfrm>
            <a:off x="311700" y="697575"/>
            <a:ext cx="8520600" cy="43179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GB" sz="1850">
                <a:solidFill>
                  <a:schemeClr val="dk1"/>
                </a:solidFill>
              </a:rPr>
              <a:t>Java programming language enum types are much more powerful than their counterparts in other languages. The </a:t>
            </a:r>
            <a:r>
              <a:rPr lang="en-GB" sz="1850">
                <a:solidFill>
                  <a:srgbClr val="188038"/>
                </a:solidFill>
                <a:latin typeface="Courier New"/>
                <a:ea typeface="Courier New"/>
                <a:cs typeface="Courier New"/>
                <a:sym typeface="Courier New"/>
              </a:rPr>
              <a:t>enum</a:t>
            </a:r>
            <a:r>
              <a:rPr lang="en-GB" sz="1850">
                <a:solidFill>
                  <a:schemeClr val="dk1"/>
                </a:solidFill>
              </a:rPr>
              <a:t> declaration defines a </a:t>
            </a:r>
            <a:r>
              <a:rPr i="1" lang="en-GB" sz="1850">
                <a:solidFill>
                  <a:schemeClr val="dk1"/>
                </a:solidFill>
              </a:rPr>
              <a:t>class</a:t>
            </a:r>
            <a:r>
              <a:rPr lang="en-GB" sz="1850">
                <a:solidFill>
                  <a:schemeClr val="dk1"/>
                </a:solidFill>
              </a:rPr>
              <a:t> (called an </a:t>
            </a:r>
            <a:r>
              <a:rPr i="1" lang="en-GB" sz="1850">
                <a:solidFill>
                  <a:schemeClr val="dk1"/>
                </a:solidFill>
              </a:rPr>
              <a:t>enum type</a:t>
            </a:r>
            <a:r>
              <a:rPr lang="en-GB" sz="1850">
                <a:solidFill>
                  <a:schemeClr val="dk1"/>
                </a:solidFill>
              </a:rPr>
              <a:t>). The enum class body can include methods and other fields. The compiler automatically adds some special methods when it creates an enum. </a:t>
            </a:r>
            <a:endParaRPr sz="1850">
              <a:solidFill>
                <a:schemeClr val="dk1"/>
              </a:solidFill>
            </a:endParaRPr>
          </a:p>
          <a:p>
            <a:pPr indent="0" lvl="0" marL="0" rtl="0" algn="just">
              <a:spcBef>
                <a:spcPts val="1200"/>
              </a:spcBef>
              <a:spcAft>
                <a:spcPts val="0"/>
              </a:spcAft>
              <a:buNone/>
            </a:pPr>
            <a:r>
              <a:rPr lang="en-GB" sz="1850">
                <a:solidFill>
                  <a:schemeClr val="dk1"/>
                </a:solidFill>
              </a:rPr>
              <a:t>For example, they have a static </a:t>
            </a:r>
            <a:r>
              <a:rPr lang="en-GB" sz="1850">
                <a:solidFill>
                  <a:srgbClr val="188038"/>
                </a:solidFill>
                <a:latin typeface="Courier New"/>
                <a:ea typeface="Courier New"/>
                <a:cs typeface="Courier New"/>
                <a:sym typeface="Courier New"/>
              </a:rPr>
              <a:t>values</a:t>
            </a:r>
            <a:r>
              <a:rPr lang="en-GB" sz="1850">
                <a:solidFill>
                  <a:schemeClr val="dk1"/>
                </a:solidFill>
              </a:rPr>
              <a:t> method that returns an array containing all of the values of the enum in the order they are declared. This method is commonly used in combination with the for-each construct to iterate over the values of an enum type.</a:t>
            </a:r>
            <a:endParaRPr sz="1850">
              <a:solidFill>
                <a:schemeClr val="dk1"/>
              </a:solidFill>
            </a:endParaRPr>
          </a:p>
          <a:p>
            <a:pPr indent="0" lvl="0" marL="0" rtl="0" algn="l">
              <a:spcBef>
                <a:spcPts val="1200"/>
              </a:spcBef>
              <a:spcAft>
                <a:spcPts val="0"/>
              </a:spcAft>
              <a:buClr>
                <a:schemeClr val="dk1"/>
              </a:buClr>
              <a:buSzPct val="64705"/>
              <a:buFont typeface="Arial"/>
              <a:buNone/>
            </a:pPr>
            <a:r>
              <a:rPr lang="en-GB" sz="1700">
                <a:solidFill>
                  <a:schemeClr val="dk1"/>
                </a:solidFill>
              </a:rPr>
              <a:t>For example, this code from the </a:t>
            </a:r>
            <a:r>
              <a:rPr lang="en-GB" sz="1700">
                <a:solidFill>
                  <a:srgbClr val="188038"/>
                </a:solidFill>
                <a:latin typeface="Courier New"/>
                <a:ea typeface="Courier New"/>
                <a:cs typeface="Courier New"/>
                <a:sym typeface="Courier New"/>
              </a:rPr>
              <a:t>Planet</a:t>
            </a:r>
            <a:r>
              <a:rPr lang="en-GB" sz="1700">
                <a:solidFill>
                  <a:schemeClr val="dk1"/>
                </a:solidFill>
              </a:rPr>
              <a:t> class example below iterates over all the planets in the solar system.</a:t>
            </a:r>
            <a:endParaRPr sz="1700">
              <a:solidFill>
                <a:schemeClr val="dk1"/>
              </a:solidFill>
            </a:endParaRPr>
          </a:p>
          <a:p>
            <a:pPr indent="0" lvl="0" marL="25400" rtl="0" algn="l">
              <a:spcBef>
                <a:spcPts val="1000"/>
              </a:spcBef>
              <a:spcAft>
                <a:spcPts val="0"/>
              </a:spcAft>
              <a:buNone/>
            </a:pPr>
            <a:r>
              <a:rPr b="1" lang="en-GB" sz="2000">
                <a:solidFill>
                  <a:srgbClr val="7F0055"/>
                </a:solidFill>
                <a:highlight>
                  <a:srgbClr val="EEEEEC"/>
                </a:highlight>
                <a:latin typeface="Courier New"/>
                <a:ea typeface="Courier New"/>
                <a:cs typeface="Courier New"/>
                <a:sym typeface="Courier New"/>
              </a:rPr>
              <a:t>for</a:t>
            </a:r>
            <a:r>
              <a:rPr lang="en-GB" sz="2000">
                <a:solidFill>
                  <a:schemeClr val="dk1"/>
                </a:solidFill>
                <a:highlight>
                  <a:srgbClr val="EEEEEC"/>
                </a:highlight>
                <a:latin typeface="Courier New"/>
                <a:ea typeface="Courier New"/>
                <a:cs typeface="Courier New"/>
                <a:sym typeface="Courier New"/>
              </a:rPr>
              <a:t> (Planet </a:t>
            </a:r>
            <a:r>
              <a:rPr lang="en-GB" sz="2000">
                <a:solidFill>
                  <a:srgbClr val="0000C0"/>
                </a:solidFill>
                <a:highlight>
                  <a:srgbClr val="EEEEEC"/>
                </a:highlight>
                <a:latin typeface="Courier New"/>
                <a:ea typeface="Courier New"/>
                <a:cs typeface="Courier New"/>
                <a:sym typeface="Courier New"/>
              </a:rPr>
              <a:t>p</a:t>
            </a:r>
            <a:r>
              <a:rPr lang="en-GB" sz="2000">
                <a:solidFill>
                  <a:schemeClr val="dk1"/>
                </a:solidFill>
                <a:highlight>
                  <a:srgbClr val="EEEEEC"/>
                </a:highlight>
                <a:latin typeface="Courier New"/>
                <a:ea typeface="Courier New"/>
                <a:cs typeface="Courier New"/>
                <a:sym typeface="Courier New"/>
              </a:rPr>
              <a:t> : Planet.values())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System.out.printf(</a:t>
            </a:r>
            <a:r>
              <a:rPr lang="en-GB" sz="2000">
                <a:solidFill>
                  <a:srgbClr val="2A00FF"/>
                </a:solidFill>
                <a:highlight>
                  <a:srgbClr val="EEEEEC"/>
                </a:highlight>
                <a:latin typeface="Courier New"/>
                <a:ea typeface="Courier New"/>
                <a:cs typeface="Courier New"/>
                <a:sym typeface="Courier New"/>
              </a:rPr>
              <a:t>"Your weight on %s is %f%n"</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p, p.surfaceWeight(</a:t>
            </a:r>
            <a:r>
              <a:rPr b="1" i="1" lang="en-GB" sz="2000">
                <a:solidFill>
                  <a:srgbClr val="0000C0"/>
                </a:solidFill>
                <a:highlight>
                  <a:srgbClr val="EEEEEC"/>
                </a:highlight>
                <a:latin typeface="Courier New"/>
                <a:ea typeface="Courier New"/>
                <a:cs typeface="Courier New"/>
                <a:sym typeface="Courier New"/>
              </a:rPr>
              <a:t>mass</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a:t>
            </a:r>
            <a:endParaRPr sz="185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64025"/>
            <a:ext cx="85206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Enum can not extend</a:t>
            </a:r>
            <a:endParaRPr b="1" sz="3020"/>
          </a:p>
        </p:txBody>
      </p:sp>
      <p:sp>
        <p:nvSpPr>
          <p:cNvPr id="175" name="Google Shape;175;p28"/>
          <p:cNvSpPr txBox="1"/>
          <p:nvPr>
            <p:ph idx="1" type="body"/>
          </p:nvPr>
        </p:nvSpPr>
        <p:spPr>
          <a:xfrm>
            <a:off x="311700" y="654500"/>
            <a:ext cx="8520600" cy="42897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i="1" lang="en-GB" sz="2650">
                <a:solidFill>
                  <a:schemeClr val="dk1"/>
                </a:solidFill>
              </a:rPr>
              <a:t>All</a:t>
            </a:r>
            <a:r>
              <a:rPr lang="en-GB" sz="2650">
                <a:solidFill>
                  <a:schemeClr val="dk1"/>
                </a:solidFill>
              </a:rPr>
              <a:t> enums implicitly extend </a:t>
            </a:r>
            <a:r>
              <a:rPr lang="en-GB" sz="2650">
                <a:solidFill>
                  <a:srgbClr val="188038"/>
                </a:solidFill>
                <a:latin typeface="Courier New"/>
                <a:ea typeface="Courier New"/>
                <a:cs typeface="Courier New"/>
                <a:sym typeface="Courier New"/>
              </a:rPr>
              <a:t>java.lang.Enum</a:t>
            </a:r>
            <a:r>
              <a:rPr lang="en-GB" sz="2650">
                <a:solidFill>
                  <a:schemeClr val="dk1"/>
                </a:solidFill>
              </a:rPr>
              <a:t>. Because a class can only extend one parent (see </a:t>
            </a:r>
            <a:r>
              <a:rPr lang="en-GB" sz="2650">
                <a:solidFill>
                  <a:srgbClr val="09569D"/>
                </a:solidFill>
                <a:uFill>
                  <a:noFill/>
                </a:uFill>
                <a:hlinkClick r:id="rId3">
                  <a:extLst>
                    <a:ext uri="{A12FA001-AC4F-418D-AE19-62706E023703}">
                      <ahyp:hlinkClr val="tx"/>
                    </a:ext>
                  </a:extLst>
                </a:hlinkClick>
              </a:rPr>
              <a:t>Declaring Classes</a:t>
            </a:r>
            <a:r>
              <a:rPr lang="en-GB" sz="2650">
                <a:solidFill>
                  <a:schemeClr val="dk1"/>
                </a:solidFill>
              </a:rPr>
              <a:t>), the Java language does not support multiple inheritance of state and therefore an enum cannot extend anything else.</a:t>
            </a:r>
            <a:endParaRPr sz="3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155200" y="8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Example 2:</a:t>
            </a:r>
            <a:r>
              <a:rPr b="1" lang="en-GB"/>
              <a:t>Planet</a:t>
            </a:r>
            <a:endParaRPr b="1"/>
          </a:p>
        </p:txBody>
      </p:sp>
      <p:sp>
        <p:nvSpPr>
          <p:cNvPr id="181" name="Google Shape;181;p29"/>
          <p:cNvSpPr txBox="1"/>
          <p:nvPr>
            <p:ph idx="1" type="body"/>
          </p:nvPr>
        </p:nvSpPr>
        <p:spPr>
          <a:xfrm>
            <a:off x="311700" y="654900"/>
            <a:ext cx="8520600" cy="2560800"/>
          </a:xfrm>
          <a:prstGeom prst="rect">
            <a:avLst/>
          </a:prstGeom>
        </p:spPr>
        <p:txBody>
          <a:bodyPr anchorCtr="0" anchor="t" bIns="91425" lIns="91425" spcFirstLastPara="1" rIns="91425" wrap="square" tIns="91425">
            <a:normAutofit fontScale="85000" lnSpcReduction="10000"/>
          </a:bodyPr>
          <a:lstStyle/>
          <a:p>
            <a:pPr indent="0" lvl="0" marL="0" rtl="0" algn="l">
              <a:spcBef>
                <a:spcPts val="1000"/>
              </a:spcBef>
              <a:spcAft>
                <a:spcPts val="0"/>
              </a:spcAft>
              <a:buClr>
                <a:schemeClr val="dk1"/>
              </a:buClr>
              <a:buSzPct val="51162"/>
              <a:buFont typeface="Arial"/>
              <a:buNone/>
            </a:pPr>
            <a:r>
              <a:rPr lang="en-GB" sz="2150">
                <a:solidFill>
                  <a:schemeClr val="dk1"/>
                </a:solidFill>
              </a:rPr>
              <a:t>In the following example, </a:t>
            </a:r>
            <a:r>
              <a:rPr lang="en-GB" sz="2150">
                <a:solidFill>
                  <a:srgbClr val="188038"/>
                </a:solidFill>
                <a:latin typeface="Courier New"/>
                <a:ea typeface="Courier New"/>
                <a:cs typeface="Courier New"/>
                <a:sym typeface="Courier New"/>
              </a:rPr>
              <a:t>Planet</a:t>
            </a:r>
            <a:r>
              <a:rPr lang="en-GB" sz="2150">
                <a:solidFill>
                  <a:schemeClr val="dk1"/>
                </a:solidFill>
              </a:rPr>
              <a:t> is an enum type that represents the planets in the solar system. They are defined with constant mass and radius properties.</a:t>
            </a:r>
            <a:endParaRPr sz="2150">
              <a:solidFill>
                <a:schemeClr val="dk1"/>
              </a:solidFill>
            </a:endParaRPr>
          </a:p>
          <a:p>
            <a:pPr indent="0" lvl="0" marL="0" rtl="0" algn="l">
              <a:spcBef>
                <a:spcPts val="1000"/>
              </a:spcBef>
              <a:spcAft>
                <a:spcPts val="1000"/>
              </a:spcAft>
              <a:buNone/>
            </a:pPr>
            <a:r>
              <a:rPr lang="en-GB" sz="2150">
                <a:solidFill>
                  <a:schemeClr val="dk1"/>
                </a:solidFill>
              </a:rPr>
              <a:t>Each enum constant is declared with values for the mass and radius parameters. These values are passed to the constructor when the constant is created. Java requires that the constants be defined first, prior to any fields or methods. Also, when there are fields and methods, the list of enum constants must end with a semicolon.</a:t>
            </a:r>
            <a:endParaRPr sz="3000"/>
          </a:p>
        </p:txBody>
      </p:sp>
      <p:sp>
        <p:nvSpPr>
          <p:cNvPr id="182" name="Google Shape;182;p29"/>
          <p:cNvSpPr txBox="1"/>
          <p:nvPr/>
        </p:nvSpPr>
        <p:spPr>
          <a:xfrm>
            <a:off x="2838525" y="2959475"/>
            <a:ext cx="5719800" cy="12006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50">
                <a:solidFill>
                  <a:schemeClr val="dk1"/>
                </a:solidFill>
              </a:rPr>
              <a:t>Note:</a:t>
            </a:r>
            <a:r>
              <a:rPr lang="en-GB" sz="1650">
                <a:solidFill>
                  <a:schemeClr val="dk1"/>
                </a:solidFill>
              </a:rPr>
              <a:t> The constructor for an enum type must be package-private or private access. It automatically creates the constants that are defined at the beginning of the enum body. You cannot invoke an enum constructor yourself.</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212100" y="153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t>Planet example(next)</a:t>
            </a:r>
            <a:endParaRPr b="1" sz="2620"/>
          </a:p>
        </p:txBody>
      </p:sp>
      <p:sp>
        <p:nvSpPr>
          <p:cNvPr id="188" name="Google Shape;188;p30"/>
          <p:cNvSpPr txBox="1"/>
          <p:nvPr>
            <p:ph idx="1" type="body"/>
          </p:nvPr>
        </p:nvSpPr>
        <p:spPr>
          <a:xfrm>
            <a:off x="311700" y="726050"/>
            <a:ext cx="8520600" cy="384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GB" sz="2950">
                <a:solidFill>
                  <a:schemeClr val="dk1"/>
                </a:solidFill>
              </a:rPr>
              <a:t>In addition to its properties and constructor, </a:t>
            </a:r>
            <a:r>
              <a:rPr lang="en-GB" sz="2950">
                <a:solidFill>
                  <a:srgbClr val="188038"/>
                </a:solidFill>
                <a:latin typeface="Courier New"/>
                <a:ea typeface="Courier New"/>
                <a:cs typeface="Courier New"/>
                <a:sym typeface="Courier New"/>
              </a:rPr>
              <a:t>Planet</a:t>
            </a:r>
            <a:r>
              <a:rPr lang="en-GB" sz="2950">
                <a:solidFill>
                  <a:schemeClr val="dk1"/>
                </a:solidFill>
              </a:rPr>
              <a:t> has methods that allow you to retrieve the surface gravity and weight of an object on each planet. </a:t>
            </a:r>
            <a:endParaRPr sz="2950">
              <a:solidFill>
                <a:schemeClr val="dk1"/>
              </a:solidFill>
            </a:endParaRPr>
          </a:p>
          <a:p>
            <a:pPr indent="0" lvl="0" marL="0" rtl="0" algn="l">
              <a:spcBef>
                <a:spcPts val="1000"/>
              </a:spcBef>
              <a:spcAft>
                <a:spcPts val="1000"/>
              </a:spcAft>
              <a:buNone/>
            </a:pPr>
            <a:r>
              <a:rPr lang="en-GB" sz="2950">
                <a:solidFill>
                  <a:schemeClr val="dk1"/>
                </a:solidFill>
              </a:rPr>
              <a:t>Here is a sample program that takes your weight on earth (in any unit) and calculates and prints your weight on all of the planets (in the same unit)</a:t>
            </a:r>
            <a:endParaRPr sz="3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183650" y="132000"/>
            <a:ext cx="3416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Enum Planet</a:t>
            </a:r>
            <a:endParaRPr b="1"/>
          </a:p>
        </p:txBody>
      </p:sp>
      <p:sp>
        <p:nvSpPr>
          <p:cNvPr id="194" name="Google Shape;194;p31"/>
          <p:cNvSpPr txBox="1"/>
          <p:nvPr>
            <p:ph idx="1" type="body"/>
          </p:nvPr>
        </p:nvSpPr>
        <p:spPr>
          <a:xfrm>
            <a:off x="6900" y="704700"/>
            <a:ext cx="5190600" cy="4353300"/>
          </a:xfrm>
          <a:prstGeom prst="rect">
            <a:avLst/>
          </a:prstGeom>
        </p:spPr>
        <p:txBody>
          <a:bodyPr anchorCtr="0" anchor="t" bIns="91425" lIns="91425" spcFirstLastPara="1" rIns="91425" wrap="square" tIns="91425">
            <a:normAutofit/>
          </a:bodyPr>
          <a:lstStyle/>
          <a:p>
            <a:pPr indent="0" lvl="0" marL="25400" rtl="0" algn="l">
              <a:lnSpc>
                <a:spcPct val="95000"/>
              </a:lnSpc>
              <a:spcBef>
                <a:spcPts val="0"/>
              </a:spcBef>
              <a:spcAft>
                <a:spcPts val="0"/>
              </a:spcAft>
              <a:buClr>
                <a:schemeClr val="dk1"/>
              </a:buClr>
              <a:buSzPts val="770"/>
              <a:buFont typeface="Arial"/>
              <a:buNone/>
            </a:pPr>
            <a:r>
              <a:rPr b="1" lang="en-GB" sz="1200">
                <a:solidFill>
                  <a:srgbClr val="7F0055"/>
                </a:solidFill>
                <a:latin typeface="Courier New"/>
                <a:ea typeface="Courier New"/>
                <a:cs typeface="Courier New"/>
                <a:sym typeface="Courier New"/>
              </a:rPr>
              <a:t>public</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enum</a:t>
            </a:r>
            <a:r>
              <a:rPr lang="en-GB" sz="1200">
                <a:solidFill>
                  <a:schemeClr val="dk1"/>
                </a:solidFill>
                <a:latin typeface="Courier New"/>
                <a:ea typeface="Courier New"/>
                <a:cs typeface="Courier New"/>
                <a:sym typeface="Courier New"/>
              </a:rPr>
              <a:t> Planet {</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MERCURY</a:t>
            </a:r>
            <a:r>
              <a:rPr lang="en-GB" sz="1200">
                <a:solidFill>
                  <a:schemeClr val="dk1"/>
                </a:solidFill>
                <a:latin typeface="Courier New"/>
                <a:ea typeface="Courier New"/>
                <a:cs typeface="Courier New"/>
                <a:sym typeface="Courier New"/>
              </a:rPr>
              <a:t> (3.303e+23, 2.4397e6),</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VENUS</a:t>
            </a:r>
            <a:r>
              <a:rPr lang="en-GB" sz="1200">
                <a:solidFill>
                  <a:schemeClr val="dk1"/>
                </a:solidFill>
                <a:latin typeface="Courier New"/>
                <a:ea typeface="Courier New"/>
                <a:cs typeface="Courier New"/>
                <a:sym typeface="Courier New"/>
              </a:rPr>
              <a:t>   (4.869e+24, 6.0518e6),</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EARTH</a:t>
            </a:r>
            <a:r>
              <a:rPr lang="en-GB" sz="1200">
                <a:solidFill>
                  <a:schemeClr val="dk1"/>
                </a:solidFill>
                <a:latin typeface="Courier New"/>
                <a:ea typeface="Courier New"/>
                <a:cs typeface="Courier New"/>
                <a:sym typeface="Courier New"/>
              </a:rPr>
              <a:t>   (5.976e+24, 6.37814e6),</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MARS</a:t>
            </a:r>
            <a:r>
              <a:rPr lang="en-GB" sz="1200">
                <a:solidFill>
                  <a:schemeClr val="dk1"/>
                </a:solidFill>
                <a:latin typeface="Courier New"/>
                <a:ea typeface="Courier New"/>
                <a:cs typeface="Courier New"/>
                <a:sym typeface="Courier New"/>
              </a:rPr>
              <a:t>    (6.421e+23, 3.3972e6),</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JUPITER</a:t>
            </a:r>
            <a:r>
              <a:rPr lang="en-GB" sz="1200">
                <a:solidFill>
                  <a:schemeClr val="dk1"/>
                </a:solidFill>
                <a:latin typeface="Courier New"/>
                <a:ea typeface="Courier New"/>
                <a:cs typeface="Courier New"/>
                <a:sym typeface="Courier New"/>
              </a:rPr>
              <a:t> (1.9e+27,   7.1492e7),</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SATURN</a:t>
            </a:r>
            <a:r>
              <a:rPr lang="en-GB" sz="1200">
                <a:solidFill>
                  <a:schemeClr val="dk1"/>
                </a:solidFill>
                <a:latin typeface="Courier New"/>
                <a:ea typeface="Courier New"/>
                <a:cs typeface="Courier New"/>
                <a:sym typeface="Courier New"/>
              </a:rPr>
              <a:t>  (5.688e+26, 6.0268e7),</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URANUS</a:t>
            </a:r>
            <a:r>
              <a:rPr lang="en-GB" sz="1200">
                <a:solidFill>
                  <a:schemeClr val="dk1"/>
                </a:solidFill>
                <a:latin typeface="Courier New"/>
                <a:ea typeface="Courier New"/>
                <a:cs typeface="Courier New"/>
                <a:sym typeface="Courier New"/>
              </a:rPr>
              <a:t>  (8.686e+25, 2.5559e7),</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NEPTUNE</a:t>
            </a:r>
            <a:r>
              <a:rPr lang="en-GB" sz="1200">
                <a:solidFill>
                  <a:schemeClr val="dk1"/>
                </a:solidFill>
                <a:latin typeface="Courier New"/>
                <a:ea typeface="Courier New"/>
                <a:cs typeface="Courier New"/>
                <a:sym typeface="Courier New"/>
              </a:rPr>
              <a:t> (1.024e+26, 2.4746e7);</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private</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final</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double</a:t>
            </a:r>
            <a:r>
              <a:rPr lang="en-GB" sz="1200">
                <a:solidFill>
                  <a:schemeClr val="dk1"/>
                </a:solidFill>
                <a:latin typeface="Courier New"/>
                <a:ea typeface="Courier New"/>
                <a:cs typeface="Courier New"/>
                <a:sym typeface="Courier New"/>
              </a:rPr>
              <a:t> </a:t>
            </a:r>
            <a:r>
              <a:rPr lang="en-GB" sz="1200">
                <a:solidFill>
                  <a:srgbClr val="0000C0"/>
                </a:solidFill>
                <a:latin typeface="Courier New"/>
                <a:ea typeface="Courier New"/>
                <a:cs typeface="Courier New"/>
                <a:sym typeface="Courier New"/>
              </a:rPr>
              <a:t>mass</a:t>
            </a:r>
            <a:r>
              <a:rPr lang="en-GB" sz="1200">
                <a:solidFill>
                  <a:schemeClr val="dk1"/>
                </a:solidFill>
                <a:latin typeface="Courier New"/>
                <a:ea typeface="Courier New"/>
                <a:cs typeface="Courier New"/>
                <a:sym typeface="Courier New"/>
              </a:rPr>
              <a:t>; </a:t>
            </a:r>
            <a:r>
              <a:rPr lang="en-GB" sz="1200">
                <a:solidFill>
                  <a:srgbClr val="3F7F5F"/>
                </a:solidFill>
                <a:latin typeface="Courier New"/>
                <a:ea typeface="Courier New"/>
                <a:cs typeface="Courier New"/>
                <a:sym typeface="Courier New"/>
              </a:rPr>
              <a:t>// in kilograms</a:t>
            </a:r>
            <a:endParaRPr sz="1200">
              <a:solidFill>
                <a:srgbClr val="3F7F5F"/>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private</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final</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double</a:t>
            </a:r>
            <a:r>
              <a:rPr lang="en-GB" sz="1200">
                <a:solidFill>
                  <a:schemeClr val="dk1"/>
                </a:solidFill>
                <a:latin typeface="Courier New"/>
                <a:ea typeface="Courier New"/>
                <a:cs typeface="Courier New"/>
                <a:sym typeface="Courier New"/>
              </a:rPr>
              <a:t> </a:t>
            </a:r>
            <a:r>
              <a:rPr lang="en-GB" sz="1200">
                <a:solidFill>
                  <a:srgbClr val="0000C0"/>
                </a:solidFill>
                <a:latin typeface="Courier New"/>
                <a:ea typeface="Courier New"/>
                <a:cs typeface="Courier New"/>
                <a:sym typeface="Courier New"/>
              </a:rPr>
              <a:t>radius</a:t>
            </a:r>
            <a:r>
              <a:rPr lang="en-GB" sz="1200">
                <a:solidFill>
                  <a:schemeClr val="dk1"/>
                </a:solidFill>
                <a:latin typeface="Courier New"/>
                <a:ea typeface="Courier New"/>
                <a:cs typeface="Courier New"/>
                <a:sym typeface="Courier New"/>
              </a:rPr>
              <a:t>; </a:t>
            </a:r>
            <a:r>
              <a:rPr lang="en-GB" sz="1200">
                <a:solidFill>
                  <a:srgbClr val="3F7F5F"/>
                </a:solidFill>
                <a:latin typeface="Courier New"/>
                <a:ea typeface="Courier New"/>
                <a:cs typeface="Courier New"/>
                <a:sym typeface="Courier New"/>
              </a:rPr>
              <a:t>// in meters</a:t>
            </a:r>
            <a:endParaRPr sz="1200">
              <a:solidFill>
                <a:srgbClr val="3F7F5F"/>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Planet(</a:t>
            </a:r>
            <a:r>
              <a:rPr b="1" lang="en-GB" sz="1200">
                <a:solidFill>
                  <a:srgbClr val="7F0055"/>
                </a:solidFill>
                <a:latin typeface="Courier New"/>
                <a:ea typeface="Courier New"/>
                <a:cs typeface="Courier New"/>
                <a:sym typeface="Courier New"/>
              </a:rPr>
              <a:t>double</a:t>
            </a:r>
            <a:r>
              <a:rPr lang="en-GB" sz="1200">
                <a:solidFill>
                  <a:schemeClr val="dk1"/>
                </a:solidFill>
                <a:latin typeface="Courier New"/>
                <a:ea typeface="Courier New"/>
                <a:cs typeface="Courier New"/>
                <a:sym typeface="Courier New"/>
              </a:rPr>
              <a:t> </a:t>
            </a:r>
            <a:r>
              <a:rPr lang="en-GB" sz="1200">
                <a:solidFill>
                  <a:srgbClr val="6A3E3E"/>
                </a:solidFill>
                <a:latin typeface="Courier New"/>
                <a:ea typeface="Courier New"/>
                <a:cs typeface="Courier New"/>
                <a:sym typeface="Courier New"/>
              </a:rPr>
              <a:t>mass</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double</a:t>
            </a:r>
            <a:r>
              <a:rPr lang="en-GB" sz="1200">
                <a:solidFill>
                  <a:schemeClr val="dk1"/>
                </a:solidFill>
                <a:latin typeface="Courier New"/>
                <a:ea typeface="Courier New"/>
                <a:cs typeface="Courier New"/>
                <a:sym typeface="Courier New"/>
              </a:rPr>
              <a:t> </a:t>
            </a:r>
            <a:r>
              <a:rPr lang="en-GB" sz="1200">
                <a:solidFill>
                  <a:srgbClr val="6A3E3E"/>
                </a:solidFill>
                <a:latin typeface="Courier New"/>
                <a:ea typeface="Courier New"/>
                <a:cs typeface="Courier New"/>
                <a:sym typeface="Courier New"/>
              </a:rPr>
              <a:t>radius</a:t>
            </a:r>
            <a:r>
              <a:rPr lang="en-GB"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this</a:t>
            </a:r>
            <a:r>
              <a:rPr lang="en-GB" sz="1200">
                <a:solidFill>
                  <a:schemeClr val="dk1"/>
                </a:solidFill>
                <a:latin typeface="Courier New"/>
                <a:ea typeface="Courier New"/>
                <a:cs typeface="Courier New"/>
                <a:sym typeface="Courier New"/>
              </a:rPr>
              <a:t>.</a:t>
            </a:r>
            <a:r>
              <a:rPr lang="en-GB" sz="1200">
                <a:solidFill>
                  <a:srgbClr val="0000C0"/>
                </a:solidFill>
                <a:latin typeface="Courier New"/>
                <a:ea typeface="Courier New"/>
                <a:cs typeface="Courier New"/>
                <a:sym typeface="Courier New"/>
              </a:rPr>
              <a:t>mass</a:t>
            </a:r>
            <a:r>
              <a:rPr lang="en-GB" sz="1200">
                <a:solidFill>
                  <a:schemeClr val="dk1"/>
                </a:solidFill>
                <a:latin typeface="Courier New"/>
                <a:ea typeface="Courier New"/>
                <a:cs typeface="Courier New"/>
                <a:sym typeface="Courier New"/>
              </a:rPr>
              <a:t> = </a:t>
            </a:r>
            <a:r>
              <a:rPr lang="en-GB" sz="1200">
                <a:solidFill>
                  <a:srgbClr val="6A3E3E"/>
                </a:solidFill>
                <a:latin typeface="Courier New"/>
                <a:ea typeface="Courier New"/>
                <a:cs typeface="Courier New"/>
                <a:sym typeface="Courier New"/>
              </a:rPr>
              <a:t>mass</a:t>
            </a:r>
            <a:r>
              <a:rPr lang="en-GB"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this</a:t>
            </a:r>
            <a:r>
              <a:rPr lang="en-GB" sz="1200">
                <a:solidFill>
                  <a:schemeClr val="dk1"/>
                </a:solidFill>
                <a:latin typeface="Courier New"/>
                <a:ea typeface="Courier New"/>
                <a:cs typeface="Courier New"/>
                <a:sym typeface="Courier New"/>
              </a:rPr>
              <a:t>.</a:t>
            </a:r>
            <a:r>
              <a:rPr lang="en-GB" sz="1200">
                <a:solidFill>
                  <a:srgbClr val="0000C0"/>
                </a:solidFill>
                <a:latin typeface="Courier New"/>
                <a:ea typeface="Courier New"/>
                <a:cs typeface="Courier New"/>
                <a:sym typeface="Courier New"/>
              </a:rPr>
              <a:t>radius</a:t>
            </a:r>
            <a:r>
              <a:rPr lang="en-GB" sz="1200">
                <a:solidFill>
                  <a:schemeClr val="dk1"/>
                </a:solidFill>
                <a:latin typeface="Courier New"/>
                <a:ea typeface="Courier New"/>
                <a:cs typeface="Courier New"/>
                <a:sym typeface="Courier New"/>
              </a:rPr>
              <a:t> = </a:t>
            </a:r>
            <a:r>
              <a:rPr lang="en-GB" sz="1200">
                <a:solidFill>
                  <a:srgbClr val="6A3E3E"/>
                </a:solidFill>
                <a:latin typeface="Courier New"/>
                <a:ea typeface="Courier New"/>
                <a:cs typeface="Courier New"/>
                <a:sym typeface="Courier New"/>
              </a:rPr>
              <a:t>radius</a:t>
            </a:r>
            <a:r>
              <a:rPr lang="en-GB"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private</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double</a:t>
            </a:r>
            <a:r>
              <a:rPr lang="en-GB" sz="1200">
                <a:solidFill>
                  <a:schemeClr val="dk1"/>
                </a:solidFill>
                <a:latin typeface="Courier New"/>
                <a:ea typeface="Courier New"/>
                <a:cs typeface="Courier New"/>
                <a:sym typeface="Courier New"/>
              </a:rPr>
              <a:t> </a:t>
            </a:r>
            <a:r>
              <a:rPr lang="en-GB" sz="1200" u="sng">
                <a:solidFill>
                  <a:schemeClr val="dk1"/>
                </a:solidFill>
                <a:latin typeface="Courier New"/>
                <a:ea typeface="Courier New"/>
                <a:cs typeface="Courier New"/>
                <a:sym typeface="Courier New"/>
              </a:rPr>
              <a:t>mass()</a:t>
            </a:r>
            <a:r>
              <a:rPr lang="en-GB" sz="1200">
                <a:solidFill>
                  <a:schemeClr val="dk1"/>
                </a:solidFill>
                <a:latin typeface="Courier New"/>
                <a:ea typeface="Courier New"/>
                <a:cs typeface="Courier New"/>
                <a:sym typeface="Courier New"/>
              </a:rPr>
              <a:t> { </a:t>
            </a:r>
            <a:r>
              <a:rPr b="1" lang="en-GB" sz="1200">
                <a:solidFill>
                  <a:srgbClr val="7F0055"/>
                </a:solidFill>
                <a:latin typeface="Courier New"/>
                <a:ea typeface="Courier New"/>
                <a:cs typeface="Courier New"/>
                <a:sym typeface="Courier New"/>
              </a:rPr>
              <a:t>return</a:t>
            </a:r>
            <a:r>
              <a:rPr lang="en-GB" sz="1200">
                <a:solidFill>
                  <a:schemeClr val="dk1"/>
                </a:solidFill>
                <a:latin typeface="Courier New"/>
                <a:ea typeface="Courier New"/>
                <a:cs typeface="Courier New"/>
                <a:sym typeface="Courier New"/>
              </a:rPr>
              <a:t> </a:t>
            </a:r>
            <a:r>
              <a:rPr lang="en-GB" sz="1200">
                <a:solidFill>
                  <a:srgbClr val="0000C0"/>
                </a:solidFill>
                <a:latin typeface="Courier New"/>
                <a:ea typeface="Courier New"/>
                <a:cs typeface="Courier New"/>
                <a:sym typeface="Courier New"/>
              </a:rPr>
              <a:t>mass</a:t>
            </a:r>
            <a:r>
              <a:rPr lang="en-GB"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private</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double</a:t>
            </a:r>
            <a:r>
              <a:rPr lang="en-GB" sz="1200">
                <a:solidFill>
                  <a:schemeClr val="dk1"/>
                </a:solidFill>
                <a:latin typeface="Courier New"/>
                <a:ea typeface="Courier New"/>
                <a:cs typeface="Courier New"/>
                <a:sym typeface="Courier New"/>
              </a:rPr>
              <a:t> </a:t>
            </a:r>
            <a:r>
              <a:rPr lang="en-GB" sz="1200" u="sng">
                <a:solidFill>
                  <a:schemeClr val="dk1"/>
                </a:solidFill>
                <a:latin typeface="Courier New"/>
                <a:ea typeface="Courier New"/>
                <a:cs typeface="Courier New"/>
                <a:sym typeface="Courier New"/>
              </a:rPr>
              <a:t>radius()</a:t>
            </a:r>
            <a:r>
              <a:rPr lang="en-GB" sz="1200">
                <a:solidFill>
                  <a:schemeClr val="dk1"/>
                </a:solidFill>
                <a:latin typeface="Courier New"/>
                <a:ea typeface="Courier New"/>
                <a:cs typeface="Courier New"/>
                <a:sym typeface="Courier New"/>
              </a:rPr>
              <a:t> { </a:t>
            </a:r>
            <a:r>
              <a:rPr b="1" lang="en-GB" sz="1200">
                <a:solidFill>
                  <a:srgbClr val="7F0055"/>
                </a:solidFill>
                <a:latin typeface="Courier New"/>
                <a:ea typeface="Courier New"/>
                <a:cs typeface="Courier New"/>
                <a:sym typeface="Courier New"/>
              </a:rPr>
              <a:t>return</a:t>
            </a:r>
            <a:r>
              <a:rPr lang="en-GB" sz="1200">
                <a:solidFill>
                  <a:schemeClr val="dk1"/>
                </a:solidFill>
                <a:latin typeface="Courier New"/>
                <a:ea typeface="Courier New"/>
                <a:cs typeface="Courier New"/>
                <a:sym typeface="Courier New"/>
              </a:rPr>
              <a:t> </a:t>
            </a:r>
            <a:r>
              <a:rPr lang="en-GB" sz="1200">
                <a:solidFill>
                  <a:srgbClr val="0000C0"/>
                </a:solidFill>
                <a:latin typeface="Courier New"/>
                <a:ea typeface="Courier New"/>
                <a:cs typeface="Courier New"/>
                <a:sym typeface="Courier New"/>
              </a:rPr>
              <a:t>radius</a:t>
            </a:r>
            <a:r>
              <a:rPr lang="en-GB"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770"/>
              <a:buFont typeface="Arial"/>
              <a:buNone/>
            </a:pPr>
            <a:r>
              <a:rPr lang="en-GB" sz="1200">
                <a:solidFill>
                  <a:schemeClr val="dk1"/>
                </a:solidFill>
                <a:latin typeface="Courier New"/>
                <a:ea typeface="Courier New"/>
                <a:cs typeface="Courier New"/>
                <a:sym typeface="Courier New"/>
              </a:rPr>
              <a:t>  </a:t>
            </a:r>
            <a:r>
              <a:rPr lang="en-GB" sz="1200">
                <a:solidFill>
                  <a:srgbClr val="3F7F5F"/>
                </a:solidFill>
                <a:latin typeface="Courier New"/>
                <a:ea typeface="Courier New"/>
                <a:cs typeface="Courier New"/>
                <a:sym typeface="Courier New"/>
              </a:rPr>
              <a:t>// universal gravitational constant  (m3 </a:t>
            </a:r>
            <a:r>
              <a:rPr lang="en-GB" sz="1200" u="sng">
                <a:solidFill>
                  <a:srgbClr val="3F7F5F"/>
                </a:solidFill>
                <a:latin typeface="Courier New"/>
                <a:ea typeface="Courier New"/>
                <a:cs typeface="Courier New"/>
                <a:sym typeface="Courier New"/>
              </a:rPr>
              <a:t>kg</a:t>
            </a:r>
            <a:r>
              <a:rPr lang="en-GB" sz="1200">
                <a:solidFill>
                  <a:srgbClr val="3F7F5F"/>
                </a:solidFill>
                <a:latin typeface="Courier New"/>
                <a:ea typeface="Courier New"/>
                <a:cs typeface="Courier New"/>
                <a:sym typeface="Courier New"/>
              </a:rPr>
              <a:t>-1 s-2)</a:t>
            </a:r>
            <a:endParaRPr sz="1200">
              <a:solidFill>
                <a:srgbClr val="3F7F5F"/>
              </a:solidFill>
              <a:latin typeface="Courier New"/>
              <a:ea typeface="Courier New"/>
              <a:cs typeface="Courier New"/>
              <a:sym typeface="Courier New"/>
            </a:endParaRPr>
          </a:p>
          <a:p>
            <a:pPr indent="0" lvl="0" marL="25400" rtl="0" algn="l">
              <a:lnSpc>
                <a:spcPct val="95000"/>
              </a:lnSpc>
              <a:spcBef>
                <a:spcPts val="0"/>
              </a:spcBef>
              <a:spcAft>
                <a:spcPts val="0"/>
              </a:spcAft>
              <a:buSzPts val="770"/>
              <a:buNone/>
            </a:pP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public</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static</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final</a:t>
            </a:r>
            <a:r>
              <a:rPr lang="en-GB" sz="1200">
                <a:solidFill>
                  <a:schemeClr val="dk1"/>
                </a:solidFill>
                <a:latin typeface="Courier New"/>
                <a:ea typeface="Courier New"/>
                <a:cs typeface="Courier New"/>
                <a:sym typeface="Courier New"/>
              </a:rPr>
              <a:t> </a:t>
            </a:r>
            <a:r>
              <a:rPr b="1" lang="en-GB" sz="1200">
                <a:solidFill>
                  <a:srgbClr val="7F0055"/>
                </a:solidFill>
                <a:latin typeface="Courier New"/>
                <a:ea typeface="Courier New"/>
                <a:cs typeface="Courier New"/>
                <a:sym typeface="Courier New"/>
              </a:rPr>
              <a:t>double</a:t>
            </a:r>
            <a:r>
              <a:rPr lang="en-GB" sz="1200">
                <a:solidFill>
                  <a:schemeClr val="dk1"/>
                </a:solidFill>
                <a:latin typeface="Courier New"/>
                <a:ea typeface="Courier New"/>
                <a:cs typeface="Courier New"/>
                <a:sym typeface="Courier New"/>
              </a:rPr>
              <a:t> </a:t>
            </a:r>
            <a:r>
              <a:rPr b="1" i="1" lang="en-GB" sz="1200">
                <a:solidFill>
                  <a:srgbClr val="0000C0"/>
                </a:solidFill>
                <a:latin typeface="Courier New"/>
                <a:ea typeface="Courier New"/>
                <a:cs typeface="Courier New"/>
                <a:sym typeface="Courier New"/>
              </a:rPr>
              <a:t>G</a:t>
            </a:r>
            <a:r>
              <a:rPr lang="en-GB" sz="1200">
                <a:solidFill>
                  <a:schemeClr val="dk1"/>
                </a:solidFill>
                <a:latin typeface="Courier New"/>
                <a:ea typeface="Courier New"/>
                <a:cs typeface="Courier New"/>
                <a:sym typeface="Courier New"/>
              </a:rPr>
              <a:t> = 6.67300E-11;</a:t>
            </a:r>
            <a:endParaRPr sz="1060"/>
          </a:p>
        </p:txBody>
      </p:sp>
      <p:sp>
        <p:nvSpPr>
          <p:cNvPr id="195" name="Google Shape;195;p31"/>
          <p:cNvSpPr txBox="1"/>
          <p:nvPr/>
        </p:nvSpPr>
        <p:spPr>
          <a:xfrm>
            <a:off x="4198275" y="335150"/>
            <a:ext cx="5079600" cy="30801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100">
                <a:solidFill>
                  <a:srgbClr val="7F0055"/>
                </a:solidFill>
                <a:latin typeface="Courier New"/>
                <a:ea typeface="Courier New"/>
                <a:cs typeface="Courier New"/>
                <a:sym typeface="Courier New"/>
              </a:rPr>
              <a:t>double</a:t>
            </a:r>
            <a:r>
              <a:rPr lang="en-GB" sz="1100">
                <a:solidFill>
                  <a:schemeClr val="dk1"/>
                </a:solidFill>
                <a:latin typeface="Courier New"/>
                <a:ea typeface="Courier New"/>
                <a:cs typeface="Courier New"/>
                <a:sym typeface="Courier New"/>
              </a:rPr>
              <a:t> surfaceGravity() {</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return</a:t>
            </a:r>
            <a:r>
              <a:rPr lang="en-GB" sz="1100">
                <a:solidFill>
                  <a:schemeClr val="dk1"/>
                </a:solidFill>
                <a:latin typeface="Courier New"/>
                <a:ea typeface="Courier New"/>
                <a:cs typeface="Courier New"/>
                <a:sym typeface="Courier New"/>
              </a:rPr>
              <a:t> </a:t>
            </a:r>
            <a:r>
              <a:rPr b="1" i="1" lang="en-GB" sz="1100">
                <a:solidFill>
                  <a:srgbClr val="0000C0"/>
                </a:solidFill>
                <a:latin typeface="Courier New"/>
                <a:ea typeface="Courier New"/>
                <a:cs typeface="Courier New"/>
                <a:sym typeface="Courier New"/>
              </a:rPr>
              <a:t>G</a:t>
            </a:r>
            <a:r>
              <a:rPr lang="en-GB" sz="1100">
                <a:solidFill>
                  <a:schemeClr val="dk1"/>
                </a:solidFill>
                <a:latin typeface="Courier New"/>
                <a:ea typeface="Courier New"/>
                <a:cs typeface="Courier New"/>
                <a:sym typeface="Courier New"/>
              </a:rPr>
              <a:t> * </a:t>
            </a:r>
            <a:r>
              <a:rPr lang="en-GB" sz="1100">
                <a:solidFill>
                  <a:srgbClr val="0000C0"/>
                </a:solidFill>
                <a:latin typeface="Courier New"/>
                <a:ea typeface="Courier New"/>
                <a:cs typeface="Courier New"/>
                <a:sym typeface="Courier New"/>
              </a:rPr>
              <a:t>mass</a:t>
            </a:r>
            <a:r>
              <a:rPr lang="en-GB" sz="1100">
                <a:solidFill>
                  <a:schemeClr val="dk1"/>
                </a:solidFill>
                <a:latin typeface="Courier New"/>
                <a:ea typeface="Courier New"/>
                <a:cs typeface="Courier New"/>
                <a:sym typeface="Courier New"/>
              </a:rPr>
              <a:t> / (</a:t>
            </a:r>
            <a:r>
              <a:rPr lang="en-GB" sz="1100">
                <a:solidFill>
                  <a:srgbClr val="0000C0"/>
                </a:solidFill>
                <a:latin typeface="Courier New"/>
                <a:ea typeface="Courier New"/>
                <a:cs typeface="Courier New"/>
                <a:sym typeface="Courier New"/>
              </a:rPr>
              <a:t>radius</a:t>
            </a:r>
            <a:r>
              <a:rPr lang="en-GB" sz="1100">
                <a:solidFill>
                  <a:schemeClr val="dk1"/>
                </a:solidFill>
                <a:latin typeface="Courier New"/>
                <a:ea typeface="Courier New"/>
                <a:cs typeface="Courier New"/>
                <a:sym typeface="Courier New"/>
              </a:rPr>
              <a:t> * </a:t>
            </a:r>
            <a:r>
              <a:rPr lang="en-GB" sz="1100">
                <a:solidFill>
                  <a:srgbClr val="0000C0"/>
                </a:solidFill>
                <a:latin typeface="Courier New"/>
                <a:ea typeface="Courier New"/>
                <a:cs typeface="Courier New"/>
                <a:sym typeface="Courier New"/>
              </a:rPr>
              <a:t>radius</a:t>
            </a:r>
            <a:r>
              <a:rPr lang="en-GB"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double</a:t>
            </a:r>
            <a:r>
              <a:rPr lang="en-GB" sz="1100">
                <a:solidFill>
                  <a:schemeClr val="dk1"/>
                </a:solidFill>
                <a:latin typeface="Courier New"/>
                <a:ea typeface="Courier New"/>
                <a:cs typeface="Courier New"/>
                <a:sym typeface="Courier New"/>
              </a:rPr>
              <a:t> surfaceWeight(</a:t>
            </a:r>
            <a:r>
              <a:rPr b="1" lang="en-GB" sz="1100">
                <a:solidFill>
                  <a:srgbClr val="7F0055"/>
                </a:solidFill>
                <a:latin typeface="Courier New"/>
                <a:ea typeface="Courier New"/>
                <a:cs typeface="Courier New"/>
                <a:sym typeface="Courier New"/>
              </a:rPr>
              <a:t>double</a:t>
            </a:r>
            <a:r>
              <a:rPr lang="en-GB" sz="1100">
                <a:solidFill>
                  <a:schemeClr val="dk1"/>
                </a:solidFill>
                <a:latin typeface="Courier New"/>
                <a:ea typeface="Courier New"/>
                <a:cs typeface="Courier New"/>
                <a:sym typeface="Courier New"/>
              </a:rPr>
              <a:t> </a:t>
            </a:r>
            <a:r>
              <a:rPr lang="en-GB" sz="1100">
                <a:solidFill>
                  <a:srgbClr val="6A3E3E"/>
                </a:solidFill>
                <a:latin typeface="Courier New"/>
                <a:ea typeface="Courier New"/>
                <a:cs typeface="Courier New"/>
                <a:sym typeface="Courier New"/>
              </a:rPr>
              <a:t>otherMass</a:t>
            </a:r>
            <a:r>
              <a:rPr lang="en-GB"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return</a:t>
            </a:r>
            <a:r>
              <a:rPr lang="en-GB" sz="1100">
                <a:solidFill>
                  <a:schemeClr val="dk1"/>
                </a:solidFill>
                <a:latin typeface="Courier New"/>
                <a:ea typeface="Courier New"/>
                <a:cs typeface="Courier New"/>
                <a:sym typeface="Courier New"/>
              </a:rPr>
              <a:t> </a:t>
            </a:r>
            <a:r>
              <a:rPr lang="en-GB" sz="1100">
                <a:solidFill>
                  <a:srgbClr val="6A3E3E"/>
                </a:solidFill>
                <a:latin typeface="Courier New"/>
                <a:ea typeface="Courier New"/>
                <a:cs typeface="Courier New"/>
                <a:sym typeface="Courier New"/>
              </a:rPr>
              <a:t>otherMass</a:t>
            </a:r>
            <a:r>
              <a:rPr lang="en-GB" sz="1100">
                <a:solidFill>
                  <a:schemeClr val="dk1"/>
                </a:solidFill>
                <a:latin typeface="Courier New"/>
                <a:ea typeface="Courier New"/>
                <a:cs typeface="Courier New"/>
                <a:sym typeface="Courier New"/>
              </a:rPr>
              <a:t> * surfaceGravity();</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public</a:t>
            </a: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static</a:t>
            </a: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void</a:t>
            </a:r>
            <a:r>
              <a:rPr lang="en-GB" sz="1100">
                <a:solidFill>
                  <a:schemeClr val="dk1"/>
                </a:solidFill>
                <a:latin typeface="Courier New"/>
                <a:ea typeface="Courier New"/>
                <a:cs typeface="Courier New"/>
                <a:sym typeface="Courier New"/>
              </a:rPr>
              <a:t> main(String[] </a:t>
            </a:r>
            <a:r>
              <a:rPr lang="en-GB" sz="1100">
                <a:solidFill>
                  <a:srgbClr val="6A3E3E"/>
                </a:solidFill>
                <a:latin typeface="Courier New"/>
                <a:ea typeface="Courier New"/>
                <a:cs typeface="Courier New"/>
                <a:sym typeface="Courier New"/>
              </a:rPr>
              <a:t>args</a:t>
            </a:r>
            <a:r>
              <a:rPr lang="en-GB"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double</a:t>
            </a:r>
            <a:r>
              <a:rPr lang="en-GB" sz="1100">
                <a:solidFill>
                  <a:schemeClr val="dk1"/>
                </a:solidFill>
                <a:latin typeface="Courier New"/>
                <a:ea typeface="Courier New"/>
                <a:cs typeface="Courier New"/>
                <a:sym typeface="Courier New"/>
              </a:rPr>
              <a:t> </a:t>
            </a:r>
            <a:r>
              <a:rPr lang="en-GB" sz="1100">
                <a:solidFill>
                  <a:srgbClr val="6A3E3E"/>
                </a:solidFill>
                <a:latin typeface="Courier New"/>
                <a:ea typeface="Courier New"/>
                <a:cs typeface="Courier New"/>
                <a:sym typeface="Courier New"/>
              </a:rPr>
              <a:t>earthWeight</a:t>
            </a:r>
            <a:r>
              <a:rPr lang="en-GB" sz="1100">
                <a:solidFill>
                  <a:schemeClr val="dk1"/>
                </a:solidFill>
                <a:latin typeface="Courier New"/>
                <a:ea typeface="Courier New"/>
                <a:cs typeface="Courier New"/>
                <a:sym typeface="Courier New"/>
              </a:rPr>
              <a:t> = 173;</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double</a:t>
            </a:r>
            <a:r>
              <a:rPr lang="en-GB" sz="1100">
                <a:solidFill>
                  <a:schemeClr val="dk1"/>
                </a:solidFill>
                <a:latin typeface="Courier New"/>
                <a:ea typeface="Courier New"/>
                <a:cs typeface="Courier New"/>
                <a:sym typeface="Courier New"/>
              </a:rPr>
              <a:t> </a:t>
            </a:r>
            <a:r>
              <a:rPr lang="en-GB" sz="1100">
                <a:solidFill>
                  <a:srgbClr val="6A3E3E"/>
                </a:solidFill>
                <a:latin typeface="Courier New"/>
                <a:ea typeface="Courier New"/>
                <a:cs typeface="Courier New"/>
                <a:sym typeface="Courier New"/>
              </a:rPr>
              <a:t>mass</a:t>
            </a:r>
            <a:r>
              <a:rPr lang="en-GB" sz="1100">
                <a:solidFill>
                  <a:schemeClr val="dk1"/>
                </a:solidFill>
                <a:latin typeface="Courier New"/>
                <a:ea typeface="Courier New"/>
                <a:cs typeface="Courier New"/>
                <a:sym typeface="Courier New"/>
              </a:rPr>
              <a:t> = </a:t>
            </a:r>
            <a:r>
              <a:rPr lang="en-GB" sz="1100">
                <a:solidFill>
                  <a:srgbClr val="6A3E3E"/>
                </a:solidFill>
                <a:latin typeface="Courier New"/>
                <a:ea typeface="Courier New"/>
                <a:cs typeface="Courier New"/>
                <a:sym typeface="Courier New"/>
              </a:rPr>
              <a:t>earthWeight</a:t>
            </a:r>
            <a:r>
              <a:rPr lang="en-GB" sz="1100">
                <a:solidFill>
                  <a:schemeClr val="dk1"/>
                </a:solidFill>
                <a:latin typeface="Courier New"/>
                <a:ea typeface="Courier New"/>
                <a:cs typeface="Courier New"/>
                <a:sym typeface="Courier New"/>
              </a:rPr>
              <a:t>/</a:t>
            </a:r>
            <a:r>
              <a:rPr b="1" i="1" lang="en-GB" sz="1100">
                <a:solidFill>
                  <a:srgbClr val="0000C0"/>
                </a:solidFill>
                <a:latin typeface="Courier New"/>
                <a:ea typeface="Courier New"/>
                <a:cs typeface="Courier New"/>
                <a:sym typeface="Courier New"/>
              </a:rPr>
              <a:t>EARTH</a:t>
            </a:r>
            <a:r>
              <a:rPr lang="en-GB" sz="1100">
                <a:solidFill>
                  <a:schemeClr val="dk1"/>
                </a:solidFill>
                <a:latin typeface="Courier New"/>
                <a:ea typeface="Courier New"/>
                <a:cs typeface="Courier New"/>
                <a:sym typeface="Courier New"/>
              </a:rPr>
              <a:t>.surfaceGravity();</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b="1" lang="en-GB" sz="1100">
                <a:solidFill>
                  <a:srgbClr val="7F0055"/>
                </a:solidFill>
                <a:latin typeface="Courier New"/>
                <a:ea typeface="Courier New"/>
                <a:cs typeface="Courier New"/>
                <a:sym typeface="Courier New"/>
              </a:rPr>
              <a:t>for</a:t>
            </a:r>
            <a:r>
              <a:rPr lang="en-GB" sz="1100">
                <a:solidFill>
                  <a:schemeClr val="dk1"/>
                </a:solidFill>
                <a:latin typeface="Courier New"/>
                <a:ea typeface="Courier New"/>
                <a:cs typeface="Courier New"/>
                <a:sym typeface="Courier New"/>
              </a:rPr>
              <a:t> (Planet </a:t>
            </a:r>
            <a:r>
              <a:rPr lang="en-GB" sz="1100">
                <a:solidFill>
                  <a:srgbClr val="6A3E3E"/>
                </a:solidFill>
                <a:latin typeface="Courier New"/>
                <a:ea typeface="Courier New"/>
                <a:cs typeface="Courier New"/>
                <a:sym typeface="Courier New"/>
              </a:rPr>
              <a:t>p</a:t>
            </a:r>
            <a:r>
              <a:rPr lang="en-GB" sz="1100">
                <a:solidFill>
                  <a:schemeClr val="dk1"/>
                </a:solidFill>
                <a:latin typeface="Courier New"/>
                <a:ea typeface="Courier New"/>
                <a:cs typeface="Courier New"/>
                <a:sym typeface="Courier New"/>
              </a:rPr>
              <a:t> : Planet.</a:t>
            </a:r>
            <a:r>
              <a:rPr i="1" lang="en-GB" sz="1100">
                <a:solidFill>
                  <a:schemeClr val="dk1"/>
                </a:solidFill>
                <a:latin typeface="Courier New"/>
                <a:ea typeface="Courier New"/>
                <a:cs typeface="Courier New"/>
                <a:sym typeface="Courier New"/>
              </a:rPr>
              <a:t>values</a:t>
            </a:r>
            <a:r>
              <a:rPr lang="en-GB"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System.</a:t>
            </a:r>
            <a:r>
              <a:rPr b="1" i="1" lang="en-GB" sz="1100">
                <a:solidFill>
                  <a:srgbClr val="0000C0"/>
                </a:solidFill>
                <a:latin typeface="Courier New"/>
                <a:ea typeface="Courier New"/>
                <a:cs typeface="Courier New"/>
                <a:sym typeface="Courier New"/>
              </a:rPr>
              <a:t>out</a:t>
            </a:r>
            <a:r>
              <a:rPr lang="en-GB" sz="1100">
                <a:solidFill>
                  <a:schemeClr val="dk1"/>
                </a:solidFill>
                <a:latin typeface="Courier New"/>
                <a:ea typeface="Courier New"/>
                <a:cs typeface="Courier New"/>
                <a:sym typeface="Courier New"/>
              </a:rPr>
              <a:t>.printf(</a:t>
            </a:r>
            <a:r>
              <a:rPr lang="en-GB" sz="1100">
                <a:solidFill>
                  <a:srgbClr val="2A00FF"/>
                </a:solidFill>
                <a:latin typeface="Courier New"/>
                <a:ea typeface="Courier New"/>
                <a:cs typeface="Courier New"/>
                <a:sym typeface="Courier New"/>
              </a:rPr>
              <a:t>"Your weight on %s is %f%n"</a:t>
            </a:r>
            <a:r>
              <a:rPr lang="en-GB"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r>
              <a:rPr lang="en-GB" sz="1100">
                <a:solidFill>
                  <a:srgbClr val="6A3E3E"/>
                </a:solidFill>
                <a:latin typeface="Courier New"/>
                <a:ea typeface="Courier New"/>
                <a:cs typeface="Courier New"/>
                <a:sym typeface="Courier New"/>
              </a:rPr>
              <a:t>p</a:t>
            </a:r>
            <a:r>
              <a:rPr lang="en-GB" sz="1100">
                <a:solidFill>
                  <a:schemeClr val="dk1"/>
                </a:solidFill>
                <a:latin typeface="Courier New"/>
                <a:ea typeface="Courier New"/>
                <a:cs typeface="Courier New"/>
                <a:sym typeface="Courier New"/>
              </a:rPr>
              <a:t>, </a:t>
            </a:r>
            <a:r>
              <a:rPr lang="en-GB" sz="1100">
                <a:solidFill>
                  <a:srgbClr val="6A3E3E"/>
                </a:solidFill>
                <a:latin typeface="Courier New"/>
                <a:ea typeface="Courier New"/>
                <a:cs typeface="Courier New"/>
                <a:sym typeface="Courier New"/>
              </a:rPr>
              <a:t>p</a:t>
            </a:r>
            <a:r>
              <a:rPr lang="en-GB" sz="1100">
                <a:solidFill>
                  <a:schemeClr val="dk1"/>
                </a:solidFill>
                <a:latin typeface="Courier New"/>
                <a:ea typeface="Courier New"/>
                <a:cs typeface="Courier New"/>
                <a:sym typeface="Courier New"/>
              </a:rPr>
              <a:t>.surfaceWeight(</a:t>
            </a:r>
            <a:r>
              <a:rPr lang="en-GB" sz="1100">
                <a:solidFill>
                  <a:srgbClr val="6A3E3E"/>
                </a:solidFill>
                <a:latin typeface="Courier New"/>
                <a:ea typeface="Courier New"/>
                <a:cs typeface="Courier New"/>
                <a:sym typeface="Courier New"/>
              </a:rPr>
              <a:t>mass</a:t>
            </a:r>
            <a:r>
              <a:rPr lang="en-GB"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latin typeface="Courier New"/>
                <a:ea typeface="Courier New"/>
                <a:cs typeface="Courier New"/>
                <a:sym typeface="Courier New"/>
              </a:rPr>
              <a:t>   }</a:t>
            </a:r>
            <a:endParaRPr sz="1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233450" y="9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Output</a:t>
            </a:r>
            <a:endParaRPr/>
          </a:p>
        </p:txBody>
      </p:sp>
      <p:sp>
        <p:nvSpPr>
          <p:cNvPr id="201" name="Google Shape;201;p32"/>
          <p:cNvSpPr txBox="1"/>
          <p:nvPr>
            <p:ph idx="1" type="body"/>
          </p:nvPr>
        </p:nvSpPr>
        <p:spPr>
          <a:xfrm>
            <a:off x="311700" y="775450"/>
            <a:ext cx="8520600" cy="37935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Clr>
                <a:schemeClr val="dk1"/>
              </a:buClr>
              <a:buSzPts val="1100"/>
              <a:buFont typeface="Arial"/>
              <a:buNone/>
            </a:pPr>
            <a:r>
              <a:rPr lang="en-GB" sz="950">
                <a:solidFill>
                  <a:schemeClr val="dk1"/>
                </a:solidFill>
              </a:rPr>
              <a:t>If you run </a:t>
            </a:r>
            <a:r>
              <a:rPr lang="en-GB" sz="950">
                <a:solidFill>
                  <a:srgbClr val="188038"/>
                </a:solidFill>
                <a:latin typeface="Courier New"/>
                <a:ea typeface="Courier New"/>
                <a:cs typeface="Courier New"/>
                <a:sym typeface="Courier New"/>
              </a:rPr>
              <a:t>Planet.class</a:t>
            </a:r>
            <a:r>
              <a:rPr lang="en-GB" sz="950">
                <a:solidFill>
                  <a:schemeClr val="dk1"/>
                </a:solidFill>
              </a:rPr>
              <a:t> from the command line with an argument of 175, you get this output:</a:t>
            </a:r>
            <a:endParaRPr sz="950">
              <a:solidFill>
                <a:schemeClr val="dk1"/>
              </a:solidFill>
            </a:endParaRPr>
          </a:p>
          <a:p>
            <a:pPr indent="0" lvl="0" marL="0" rtl="0" algn="l">
              <a:spcBef>
                <a:spcPts val="1000"/>
              </a:spcBef>
              <a:spcAft>
                <a:spcPts val="0"/>
              </a:spcAft>
              <a:buNone/>
            </a:pPr>
            <a:r>
              <a:rPr lang="en-GB" sz="900">
                <a:solidFill>
                  <a:schemeClr val="dk1"/>
                </a:solidFill>
                <a:latin typeface="Courier New"/>
                <a:ea typeface="Courier New"/>
                <a:cs typeface="Courier New"/>
                <a:sym typeface="Courier New"/>
              </a:rPr>
              <a:t>$ java Planet 175</a:t>
            </a:r>
            <a:endParaRPr sz="9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900">
                <a:solidFill>
                  <a:schemeClr val="dk1"/>
                </a:solidFill>
                <a:latin typeface="Courier New"/>
                <a:ea typeface="Courier New"/>
                <a:cs typeface="Courier New"/>
                <a:sym typeface="Courier New"/>
              </a:rPr>
              <a:t>Your weight on MERCURY is 66.107583</a:t>
            </a:r>
            <a:endParaRPr sz="9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900">
                <a:solidFill>
                  <a:schemeClr val="dk1"/>
                </a:solidFill>
                <a:latin typeface="Courier New"/>
                <a:ea typeface="Courier New"/>
                <a:cs typeface="Courier New"/>
                <a:sym typeface="Courier New"/>
              </a:rPr>
              <a:t>Your weight on VENUS is 158.374842</a:t>
            </a:r>
            <a:endParaRPr sz="9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900">
                <a:solidFill>
                  <a:schemeClr val="dk1"/>
                </a:solidFill>
                <a:latin typeface="Courier New"/>
                <a:ea typeface="Courier New"/>
                <a:cs typeface="Courier New"/>
                <a:sym typeface="Courier New"/>
              </a:rPr>
              <a:t>Your weight on EARTH is 175.000000</a:t>
            </a:r>
            <a:endParaRPr sz="9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900">
                <a:solidFill>
                  <a:schemeClr val="dk1"/>
                </a:solidFill>
                <a:latin typeface="Courier New"/>
                <a:ea typeface="Courier New"/>
                <a:cs typeface="Courier New"/>
                <a:sym typeface="Courier New"/>
              </a:rPr>
              <a:t>Your weight on MARS is 66.279007</a:t>
            </a:r>
            <a:endParaRPr sz="9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900">
                <a:solidFill>
                  <a:schemeClr val="dk1"/>
                </a:solidFill>
                <a:latin typeface="Courier New"/>
                <a:ea typeface="Courier New"/>
                <a:cs typeface="Courier New"/>
                <a:sym typeface="Courier New"/>
              </a:rPr>
              <a:t>Your weight on JUPITER is 442.847567</a:t>
            </a:r>
            <a:endParaRPr sz="9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900">
                <a:solidFill>
                  <a:schemeClr val="dk1"/>
                </a:solidFill>
                <a:latin typeface="Courier New"/>
                <a:ea typeface="Courier New"/>
                <a:cs typeface="Courier New"/>
                <a:sym typeface="Courier New"/>
              </a:rPr>
              <a:t>Your weight on SATURN is 186.552719</a:t>
            </a:r>
            <a:endParaRPr sz="9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900">
                <a:solidFill>
                  <a:schemeClr val="dk1"/>
                </a:solidFill>
                <a:latin typeface="Courier New"/>
                <a:ea typeface="Courier New"/>
                <a:cs typeface="Courier New"/>
                <a:sym typeface="Courier New"/>
              </a:rPr>
              <a:t>Your weight on URANUS is 158.397260</a:t>
            </a:r>
            <a:endParaRPr sz="900">
              <a:solidFill>
                <a:schemeClr val="dk1"/>
              </a:solidFill>
              <a:latin typeface="Courier New"/>
              <a:ea typeface="Courier New"/>
              <a:cs typeface="Courier New"/>
              <a:sym typeface="Courier New"/>
            </a:endParaRPr>
          </a:p>
          <a:p>
            <a:pPr indent="0" lvl="0" marL="292100" marR="292100" rtl="0" algn="l">
              <a:spcBef>
                <a:spcPts val="1200"/>
              </a:spcBef>
              <a:spcAft>
                <a:spcPts val="0"/>
              </a:spcAft>
              <a:buClr>
                <a:schemeClr val="dk1"/>
              </a:buClr>
              <a:buSzPts val="1100"/>
              <a:buFont typeface="Arial"/>
              <a:buNone/>
            </a:pPr>
            <a:r>
              <a:rPr lang="en-GB" sz="900">
                <a:solidFill>
                  <a:schemeClr val="dk1"/>
                </a:solidFill>
                <a:latin typeface="Courier New"/>
                <a:ea typeface="Courier New"/>
                <a:cs typeface="Courier New"/>
                <a:sym typeface="Courier New"/>
              </a:rPr>
              <a:t>Your weight on NEPTUNE is 199.207413</a:t>
            </a:r>
            <a:endParaRPr sz="900">
              <a:solidFill>
                <a:schemeClr val="dk1"/>
              </a:solidFill>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Sometimes a variable needs to represent a value which can be anything, e.g.</a:t>
            </a:r>
            <a:endParaRPr/>
          </a:p>
          <a:p>
            <a:pPr indent="-228600" lvl="1" marL="621792" rtl="0" algn="l">
              <a:spcBef>
                <a:spcPts val="324"/>
              </a:spcBef>
              <a:spcAft>
                <a:spcPts val="0"/>
              </a:spcAft>
              <a:buSzPts val="2300"/>
              <a:buChar char="○"/>
            </a:pPr>
            <a:r>
              <a:rPr lang="en-GB"/>
              <a:t>Height of a person</a:t>
            </a:r>
            <a:endParaRPr/>
          </a:p>
          <a:p>
            <a:pPr indent="-228600" lvl="1" marL="621792" rtl="0" algn="l">
              <a:spcBef>
                <a:spcPts val="324"/>
              </a:spcBef>
              <a:spcAft>
                <a:spcPts val="0"/>
              </a:spcAft>
              <a:buSzPts val="2300"/>
              <a:buChar char="○"/>
            </a:pPr>
            <a:r>
              <a:rPr lang="en-GB"/>
              <a:t>Weight of a person</a:t>
            </a:r>
            <a:endParaRPr/>
          </a:p>
          <a:p>
            <a:pPr indent="-256032" lvl="0" marL="365760" rtl="0" algn="l">
              <a:spcBef>
                <a:spcPts val="400"/>
              </a:spcBef>
              <a:spcAft>
                <a:spcPts val="0"/>
              </a:spcAft>
              <a:buSzPts val="1836"/>
              <a:buChar char="●"/>
            </a:pPr>
            <a:r>
              <a:rPr lang="en-GB"/>
              <a:t>Other times a variable can only have one of a fixed set of values, e.g.</a:t>
            </a:r>
            <a:endParaRPr/>
          </a:p>
          <a:p>
            <a:pPr indent="-228600" lvl="1" marL="621792" rtl="0" algn="l">
              <a:spcBef>
                <a:spcPts val="324"/>
              </a:spcBef>
              <a:spcAft>
                <a:spcPts val="0"/>
              </a:spcAft>
              <a:buSzPts val="2300"/>
              <a:buChar char="○"/>
            </a:pPr>
            <a:r>
              <a:rPr lang="en-GB"/>
              <a:t>Gender ("male" or "female")</a:t>
            </a:r>
            <a:endParaRPr/>
          </a:p>
          <a:p>
            <a:pPr indent="-228600" lvl="1" marL="621792" rtl="0" algn="l">
              <a:spcBef>
                <a:spcPts val="324"/>
              </a:spcBef>
              <a:spcAft>
                <a:spcPts val="1200"/>
              </a:spcAft>
              <a:buSzPts val="2300"/>
              <a:buChar char="○"/>
            </a:pPr>
            <a:r>
              <a:rPr lang="en-GB"/>
              <a:t>Card suits ("spades", "hearts", "diamonds", "clubs")</a:t>
            </a:r>
            <a:endParaRPr/>
          </a:p>
        </p:txBody>
      </p:sp>
      <p:sp>
        <p:nvSpPr>
          <p:cNvPr id="72" name="Google Shape;72;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Fixed values</a:t>
            </a:r>
            <a:endParaRPr/>
          </a:p>
        </p:txBody>
      </p:sp>
      <p:sp>
        <p:nvSpPr>
          <p:cNvPr id="73" name="Google Shape;73;p15"/>
          <p:cNvSpPr txBox="1"/>
          <p:nvPr/>
        </p:nvSpPr>
        <p:spPr>
          <a:xfrm>
            <a:off x="3857620" y="3750477"/>
            <a:ext cx="50721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9600">
                <a:solidFill>
                  <a:schemeClr val="dk1"/>
                </a:solidFill>
                <a:latin typeface="Lucida Sans"/>
                <a:ea typeface="Lucida Sans"/>
                <a:cs typeface="Lucida Sans"/>
                <a:sym typeface="Lucida Sans"/>
              </a:rPr>
              <a:t>♠</a:t>
            </a:r>
            <a:r>
              <a:rPr lang="en-GB" sz="9600">
                <a:solidFill>
                  <a:srgbClr val="FF0000"/>
                </a:solidFill>
                <a:latin typeface="Lucida Sans"/>
                <a:ea typeface="Lucida Sans"/>
                <a:cs typeface="Lucida Sans"/>
                <a:sym typeface="Lucida Sans"/>
              </a:rPr>
              <a:t>♥</a:t>
            </a:r>
            <a:r>
              <a:rPr lang="en-GB" sz="9600">
                <a:solidFill>
                  <a:schemeClr val="dk1"/>
                </a:solidFill>
                <a:latin typeface="Lucida Sans"/>
                <a:ea typeface="Lucida Sans"/>
                <a:cs typeface="Lucida Sans"/>
                <a:sym typeface="Lucida Sans"/>
              </a:rPr>
              <a:t>♣</a:t>
            </a:r>
            <a:r>
              <a:rPr lang="en-GB" sz="9600">
                <a:solidFill>
                  <a:srgbClr val="FF0000"/>
                </a:solidFill>
                <a:latin typeface="Lucida Sans"/>
                <a:ea typeface="Lucida Sans"/>
                <a:cs typeface="Lucida Sans"/>
                <a:sym typeface="Lucida Sans"/>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0" y="11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Example 3:Season</a:t>
            </a:r>
            <a:endParaRPr b="1"/>
          </a:p>
        </p:txBody>
      </p:sp>
      <p:sp>
        <p:nvSpPr>
          <p:cNvPr id="207" name="Google Shape;207;p33"/>
          <p:cNvSpPr txBox="1"/>
          <p:nvPr>
            <p:ph idx="1" type="body"/>
          </p:nvPr>
        </p:nvSpPr>
        <p:spPr>
          <a:xfrm>
            <a:off x="0" y="687550"/>
            <a:ext cx="4664400" cy="4227600"/>
          </a:xfrm>
          <a:prstGeom prst="rect">
            <a:avLst/>
          </a:prstGeom>
        </p:spPr>
        <p:txBody>
          <a:bodyPr anchorCtr="0" anchor="t" bIns="91425" lIns="91425" spcFirstLastPara="1" rIns="91425" wrap="square" tIns="91425">
            <a:normAutofit fontScale="55000" lnSpcReduction="20000"/>
          </a:bodyPr>
          <a:lstStyle/>
          <a:p>
            <a:pPr indent="0" lvl="0" marL="25400" rtl="0" algn="l">
              <a:spcBef>
                <a:spcPts val="0"/>
              </a:spcBef>
              <a:spcAft>
                <a:spcPts val="0"/>
              </a:spcAft>
              <a:buClr>
                <a:schemeClr val="dk1"/>
              </a:buClr>
              <a:buSzPct val="36666"/>
              <a:buFont typeface="Arial"/>
              <a:buNone/>
            </a:pPr>
            <a:r>
              <a:rPr b="1" lang="en-GB" sz="3000">
                <a:solidFill>
                  <a:srgbClr val="7F0055"/>
                </a:solidFill>
                <a:highlight>
                  <a:srgbClr val="FFFFFF"/>
                </a:highlight>
                <a:latin typeface="Courier New"/>
                <a:ea typeface="Courier New"/>
                <a:cs typeface="Courier New"/>
                <a:sym typeface="Courier New"/>
              </a:rPr>
              <a:t>public</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enum</a:t>
            </a:r>
            <a:r>
              <a:rPr lang="en-GB" sz="3000">
                <a:solidFill>
                  <a:schemeClr val="dk1"/>
                </a:solidFill>
                <a:highlight>
                  <a:srgbClr val="FFFFFF"/>
                </a:highlight>
                <a:latin typeface="Courier New"/>
                <a:ea typeface="Courier New"/>
                <a:cs typeface="Courier New"/>
                <a:sym typeface="Courier New"/>
              </a:rPr>
              <a:t> </a:t>
            </a:r>
            <a:r>
              <a:rPr lang="en-GB" sz="3000" u="sng">
                <a:solidFill>
                  <a:schemeClr val="dk1"/>
                </a:solidFill>
                <a:highlight>
                  <a:srgbClr val="FFFFFF"/>
                </a:highlight>
                <a:latin typeface="Courier New"/>
                <a:ea typeface="Courier New"/>
                <a:cs typeface="Courier New"/>
                <a:sym typeface="Courier New"/>
              </a:rPr>
              <a:t>Season</a:t>
            </a: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i="1" lang="en-GB" sz="3000">
                <a:solidFill>
                  <a:srgbClr val="0000C0"/>
                </a:solidFill>
                <a:highlight>
                  <a:srgbClr val="FFFFFF"/>
                </a:highlight>
                <a:latin typeface="Courier New"/>
                <a:ea typeface="Courier New"/>
                <a:cs typeface="Courier New"/>
                <a:sym typeface="Courier New"/>
              </a:rPr>
              <a:t>WINTER</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"Cold"</a:t>
            </a:r>
            <a:r>
              <a:rPr lang="en-GB" sz="3000">
                <a:solidFill>
                  <a:schemeClr val="dk1"/>
                </a:solidFill>
                <a:highlight>
                  <a:srgbClr val="FFFFFF"/>
                </a:highlight>
                <a:latin typeface="Courier New"/>
                <a:ea typeface="Courier New"/>
                <a:cs typeface="Courier New"/>
                <a:sym typeface="Courier New"/>
              </a:rPr>
              <a:t>), </a:t>
            </a:r>
            <a:r>
              <a:rPr b="1" i="1" lang="en-GB" sz="3000">
                <a:solidFill>
                  <a:srgbClr val="0000C0"/>
                </a:solidFill>
                <a:highlight>
                  <a:srgbClr val="FFFFFF"/>
                </a:highlight>
                <a:latin typeface="Courier New"/>
                <a:ea typeface="Courier New"/>
                <a:cs typeface="Courier New"/>
                <a:sym typeface="Courier New"/>
              </a:rPr>
              <a:t>SPRING</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"Pleasant"</a:t>
            </a:r>
            <a:r>
              <a:rPr lang="en-GB" sz="3000">
                <a:solidFill>
                  <a:schemeClr val="dk1"/>
                </a:solidFill>
                <a:highlight>
                  <a:srgbClr val="FFFFFF"/>
                </a:highlight>
                <a:latin typeface="Courier New"/>
                <a:ea typeface="Courier New"/>
                <a:cs typeface="Courier New"/>
                <a:sym typeface="Courier New"/>
              </a:rPr>
              <a:t>), </a:t>
            </a:r>
            <a:r>
              <a:rPr b="1" i="1" lang="en-GB" sz="3000">
                <a:solidFill>
                  <a:srgbClr val="0000C0"/>
                </a:solidFill>
                <a:highlight>
                  <a:srgbClr val="FFFFFF"/>
                </a:highlight>
                <a:latin typeface="Courier New"/>
                <a:ea typeface="Courier New"/>
                <a:cs typeface="Courier New"/>
                <a:sym typeface="Courier New"/>
              </a:rPr>
              <a:t>SUMMER</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"Hot"</a:t>
            </a:r>
            <a:r>
              <a:rPr lang="en-GB" sz="3000">
                <a:solidFill>
                  <a:schemeClr val="dk1"/>
                </a:solidFill>
                <a:highlight>
                  <a:srgbClr val="FFFFFF"/>
                </a:highlight>
                <a:latin typeface="Courier New"/>
                <a:ea typeface="Courier New"/>
                <a:cs typeface="Courier New"/>
                <a:sym typeface="Courier New"/>
              </a:rPr>
              <a:t>), </a:t>
            </a:r>
            <a:r>
              <a:rPr b="1" i="1" lang="en-GB" sz="3000">
                <a:solidFill>
                  <a:srgbClr val="0000C0"/>
                </a:solidFill>
                <a:highlight>
                  <a:srgbClr val="FFFFFF"/>
                </a:highlight>
                <a:latin typeface="Courier New"/>
                <a:ea typeface="Courier New"/>
                <a:cs typeface="Courier New"/>
                <a:sym typeface="Courier New"/>
              </a:rPr>
              <a:t>FALL</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"Cool"</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private</a:t>
            </a:r>
            <a:r>
              <a:rPr lang="en-GB" sz="3000">
                <a:solidFill>
                  <a:schemeClr val="dk1"/>
                </a:solidFill>
                <a:highlight>
                  <a:srgbClr val="FFFFFF"/>
                </a:highlight>
                <a:latin typeface="Courier New"/>
                <a:ea typeface="Courier New"/>
                <a:cs typeface="Courier New"/>
                <a:sym typeface="Courier New"/>
              </a:rPr>
              <a:t> String </a:t>
            </a:r>
            <a:r>
              <a:rPr lang="en-GB" sz="3000">
                <a:solidFill>
                  <a:srgbClr val="0000C0"/>
                </a:solidFill>
                <a:highlight>
                  <a:srgbClr val="FFFFFF"/>
                </a:highlight>
                <a:latin typeface="Courier New"/>
                <a:ea typeface="Courier New"/>
                <a:cs typeface="Courier New"/>
                <a:sym typeface="Courier New"/>
              </a:rPr>
              <a:t>description</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3F7F5F"/>
                </a:solidFill>
                <a:highlight>
                  <a:srgbClr val="FFFFFF"/>
                </a:highlight>
                <a:latin typeface="Courier New"/>
                <a:ea typeface="Courier New"/>
                <a:cs typeface="Courier New"/>
                <a:sym typeface="Courier New"/>
              </a:rPr>
              <a:t>// Constructor</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Season(String </a:t>
            </a:r>
            <a:r>
              <a:rPr lang="en-GB" sz="3000">
                <a:solidFill>
                  <a:srgbClr val="6A3E3E"/>
                </a:solidFill>
                <a:highlight>
                  <a:srgbClr val="FFFFFF"/>
                </a:highlight>
                <a:latin typeface="Courier New"/>
                <a:ea typeface="Courier New"/>
                <a:cs typeface="Courier New"/>
                <a:sym typeface="Courier New"/>
              </a:rPr>
              <a:t>description</a:t>
            </a: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this</a:t>
            </a:r>
            <a:r>
              <a:rPr lang="en-GB" sz="3000">
                <a:solidFill>
                  <a:schemeClr val="dk1"/>
                </a:solidFill>
                <a:highlight>
                  <a:srgbClr val="FFFFFF"/>
                </a:highlight>
                <a:latin typeface="Courier New"/>
                <a:ea typeface="Courier New"/>
                <a:cs typeface="Courier New"/>
                <a:sym typeface="Courier New"/>
              </a:rPr>
              <a:t>.</a:t>
            </a:r>
            <a:r>
              <a:rPr lang="en-GB" sz="3000">
                <a:solidFill>
                  <a:srgbClr val="0000C0"/>
                </a:solidFill>
                <a:highlight>
                  <a:srgbClr val="FFFFFF"/>
                </a:highlight>
                <a:latin typeface="Courier New"/>
                <a:ea typeface="Courier New"/>
                <a:cs typeface="Courier New"/>
                <a:sym typeface="Courier New"/>
              </a:rPr>
              <a:t>description</a:t>
            </a:r>
            <a:r>
              <a:rPr lang="en-GB" sz="3000">
                <a:solidFill>
                  <a:schemeClr val="dk1"/>
                </a:solidFill>
                <a:highlight>
                  <a:srgbClr val="FFFFFF"/>
                </a:highlight>
                <a:latin typeface="Courier New"/>
                <a:ea typeface="Courier New"/>
                <a:cs typeface="Courier New"/>
                <a:sym typeface="Courier New"/>
              </a:rPr>
              <a:t> = </a:t>
            </a:r>
            <a:r>
              <a:rPr lang="en-GB" sz="3000">
                <a:solidFill>
                  <a:srgbClr val="6A3E3E"/>
                </a:solidFill>
                <a:highlight>
                  <a:srgbClr val="FFFFFF"/>
                </a:highlight>
                <a:latin typeface="Courier New"/>
                <a:ea typeface="Courier New"/>
                <a:cs typeface="Courier New"/>
                <a:sym typeface="Courier New"/>
              </a:rPr>
              <a:t>description</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3F7F5F"/>
                </a:solidFill>
                <a:highlight>
                  <a:srgbClr val="FFFFFF"/>
                </a:highlight>
                <a:latin typeface="Courier New"/>
                <a:ea typeface="Courier New"/>
                <a:cs typeface="Courier New"/>
                <a:sym typeface="Courier New"/>
              </a:rPr>
              <a:t>// Getter</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public</a:t>
            </a:r>
            <a:r>
              <a:rPr lang="en-GB" sz="3000">
                <a:solidFill>
                  <a:schemeClr val="dk1"/>
                </a:solidFill>
                <a:highlight>
                  <a:srgbClr val="FFFFFF"/>
                </a:highlight>
                <a:latin typeface="Courier New"/>
                <a:ea typeface="Courier New"/>
                <a:cs typeface="Courier New"/>
                <a:sym typeface="Courier New"/>
              </a:rPr>
              <a:t> String getDescription()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return</a:t>
            </a:r>
            <a:r>
              <a:rPr lang="en-GB" sz="3000">
                <a:solidFill>
                  <a:schemeClr val="dk1"/>
                </a:solidFill>
                <a:highlight>
                  <a:srgbClr val="FFFFFF"/>
                </a:highlight>
                <a:latin typeface="Courier New"/>
                <a:ea typeface="Courier New"/>
                <a:cs typeface="Courier New"/>
                <a:sym typeface="Courier New"/>
              </a:rPr>
              <a:t> </a:t>
            </a:r>
            <a:r>
              <a:rPr lang="en-GB" sz="3000">
                <a:solidFill>
                  <a:srgbClr val="0000C0"/>
                </a:solidFill>
                <a:highlight>
                  <a:srgbClr val="FFFFFF"/>
                </a:highlight>
                <a:latin typeface="Courier New"/>
                <a:ea typeface="Courier New"/>
                <a:cs typeface="Courier New"/>
                <a:sym typeface="Courier New"/>
              </a:rPr>
              <a:t>description</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208" name="Google Shape;208;p33"/>
          <p:cNvSpPr txBox="1"/>
          <p:nvPr/>
        </p:nvSpPr>
        <p:spPr>
          <a:xfrm>
            <a:off x="4979900" y="2090500"/>
            <a:ext cx="3788100" cy="16353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000">
                <a:solidFill>
                  <a:srgbClr val="7F0055"/>
                </a:solidFill>
                <a:highlight>
                  <a:srgbClr val="FFFFFF"/>
                </a:highlight>
                <a:latin typeface="Courier New"/>
                <a:ea typeface="Courier New"/>
                <a:cs typeface="Courier New"/>
                <a:sym typeface="Courier New"/>
              </a:rPr>
              <a:t>public</a:t>
            </a:r>
            <a:r>
              <a:rPr lang="en-GB" sz="1000">
                <a:solidFill>
                  <a:schemeClr val="dk1"/>
                </a:solidFill>
                <a:highlight>
                  <a:srgbClr val="FFFFFF"/>
                </a:highlight>
                <a:latin typeface="Courier New"/>
                <a:ea typeface="Courier New"/>
                <a:cs typeface="Courier New"/>
                <a:sym typeface="Courier New"/>
              </a:rPr>
              <a:t> </a:t>
            </a:r>
            <a:r>
              <a:rPr b="1" lang="en-GB" sz="1000">
                <a:solidFill>
                  <a:srgbClr val="7F0055"/>
                </a:solidFill>
                <a:highlight>
                  <a:srgbClr val="FFFFFF"/>
                </a:highlight>
                <a:latin typeface="Courier New"/>
                <a:ea typeface="Courier New"/>
                <a:cs typeface="Courier New"/>
                <a:sym typeface="Courier New"/>
              </a:rPr>
              <a:t>class</a:t>
            </a:r>
            <a:r>
              <a:rPr lang="en-GB" sz="1000">
                <a:solidFill>
                  <a:schemeClr val="dk1"/>
                </a:solidFill>
                <a:highlight>
                  <a:srgbClr val="FFFFFF"/>
                </a:highlight>
                <a:latin typeface="Courier New"/>
                <a:ea typeface="Courier New"/>
                <a:cs typeface="Courier New"/>
                <a:sym typeface="Courier New"/>
              </a:rPr>
              <a:t> </a:t>
            </a:r>
            <a:r>
              <a:rPr lang="en-GB" sz="1000" u="sng">
                <a:solidFill>
                  <a:schemeClr val="dk1"/>
                </a:solidFill>
                <a:highlight>
                  <a:srgbClr val="FFFFFF"/>
                </a:highlight>
                <a:latin typeface="Courier New"/>
                <a:ea typeface="Courier New"/>
                <a:cs typeface="Courier New"/>
                <a:sym typeface="Courier New"/>
              </a:rPr>
              <a:t>Main</a:t>
            </a: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7F0055"/>
                </a:solidFill>
                <a:highlight>
                  <a:srgbClr val="FFFFFF"/>
                </a:highlight>
                <a:latin typeface="Courier New"/>
                <a:ea typeface="Courier New"/>
                <a:cs typeface="Courier New"/>
                <a:sym typeface="Courier New"/>
              </a:rPr>
              <a:t>public</a:t>
            </a:r>
            <a:r>
              <a:rPr lang="en-GB" sz="1000">
                <a:solidFill>
                  <a:schemeClr val="dk1"/>
                </a:solidFill>
                <a:highlight>
                  <a:srgbClr val="FFFFFF"/>
                </a:highlight>
                <a:latin typeface="Courier New"/>
                <a:ea typeface="Courier New"/>
                <a:cs typeface="Courier New"/>
                <a:sym typeface="Courier New"/>
              </a:rPr>
              <a:t> </a:t>
            </a:r>
            <a:r>
              <a:rPr b="1" lang="en-GB" sz="1000">
                <a:solidFill>
                  <a:srgbClr val="7F0055"/>
                </a:solidFill>
                <a:highlight>
                  <a:srgbClr val="FFFFFF"/>
                </a:highlight>
                <a:latin typeface="Courier New"/>
                <a:ea typeface="Courier New"/>
                <a:cs typeface="Courier New"/>
                <a:sym typeface="Courier New"/>
              </a:rPr>
              <a:t>static</a:t>
            </a:r>
            <a:r>
              <a:rPr lang="en-GB" sz="1000">
                <a:solidFill>
                  <a:schemeClr val="dk1"/>
                </a:solidFill>
                <a:highlight>
                  <a:srgbClr val="FFFFFF"/>
                </a:highlight>
                <a:latin typeface="Courier New"/>
                <a:ea typeface="Courier New"/>
                <a:cs typeface="Courier New"/>
                <a:sym typeface="Courier New"/>
              </a:rPr>
              <a:t> </a:t>
            </a:r>
            <a:r>
              <a:rPr b="1" lang="en-GB" sz="1000">
                <a:solidFill>
                  <a:srgbClr val="7F0055"/>
                </a:solidFill>
                <a:highlight>
                  <a:srgbClr val="FFFFFF"/>
                </a:highlight>
                <a:latin typeface="Courier New"/>
                <a:ea typeface="Courier New"/>
                <a:cs typeface="Courier New"/>
                <a:sym typeface="Courier New"/>
              </a:rPr>
              <a:t>void</a:t>
            </a:r>
            <a:r>
              <a:rPr lang="en-GB" sz="1000">
                <a:solidFill>
                  <a:schemeClr val="dk1"/>
                </a:solidFill>
                <a:highlight>
                  <a:srgbClr val="FFFFFF"/>
                </a:highlight>
                <a:latin typeface="Courier New"/>
                <a:ea typeface="Courier New"/>
                <a:cs typeface="Courier New"/>
                <a:sym typeface="Courier New"/>
              </a:rPr>
              <a:t> main(String[] </a:t>
            </a:r>
            <a:r>
              <a:rPr lang="en-GB" sz="1000">
                <a:solidFill>
                  <a:srgbClr val="6A3E3E"/>
                </a:solidFill>
                <a:highlight>
                  <a:srgbClr val="FFFFFF"/>
                </a:highlight>
                <a:latin typeface="Courier New"/>
                <a:ea typeface="Courier New"/>
                <a:cs typeface="Courier New"/>
                <a:sym typeface="Courier New"/>
              </a:rPr>
              <a:t>args</a:t>
            </a: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7F0055"/>
                </a:solidFill>
                <a:highlight>
                  <a:srgbClr val="FFFFFF"/>
                </a:highlight>
                <a:latin typeface="Courier New"/>
                <a:ea typeface="Courier New"/>
                <a:cs typeface="Courier New"/>
                <a:sym typeface="Courier New"/>
              </a:rPr>
              <a:t>for</a:t>
            </a:r>
            <a:r>
              <a:rPr lang="en-GB" sz="1000">
                <a:solidFill>
                  <a:schemeClr val="dk1"/>
                </a:solidFill>
                <a:highlight>
                  <a:srgbClr val="FFFFFF"/>
                </a:highlight>
                <a:latin typeface="Courier New"/>
                <a:ea typeface="Courier New"/>
                <a:cs typeface="Courier New"/>
                <a:sym typeface="Courier New"/>
              </a:rPr>
              <a:t> (</a:t>
            </a:r>
            <a:r>
              <a:rPr lang="en-GB" sz="1000" u="sng">
                <a:solidFill>
                  <a:schemeClr val="dk1"/>
                </a:solidFill>
                <a:highlight>
                  <a:srgbClr val="FFFFFF"/>
                </a:highlight>
                <a:latin typeface="Courier New"/>
                <a:ea typeface="Courier New"/>
                <a:cs typeface="Courier New"/>
                <a:sym typeface="Courier New"/>
              </a:rPr>
              <a:t>Season</a:t>
            </a:r>
            <a:r>
              <a:rPr lang="en-GB" sz="1000">
                <a:solidFill>
                  <a:schemeClr val="dk1"/>
                </a:solidFill>
                <a:highlight>
                  <a:srgbClr val="FFFFFF"/>
                </a:highlight>
                <a:latin typeface="Courier New"/>
                <a:ea typeface="Courier New"/>
                <a:cs typeface="Courier New"/>
                <a:sym typeface="Courier New"/>
              </a:rPr>
              <a:t> </a:t>
            </a:r>
            <a:r>
              <a:rPr lang="en-GB" sz="1000">
                <a:solidFill>
                  <a:srgbClr val="6A3E3E"/>
                </a:solidFill>
                <a:highlight>
                  <a:srgbClr val="FFFFFF"/>
                </a:highlight>
                <a:latin typeface="Courier New"/>
                <a:ea typeface="Courier New"/>
                <a:cs typeface="Courier New"/>
                <a:sym typeface="Courier New"/>
              </a:rPr>
              <a:t>season</a:t>
            </a:r>
            <a:r>
              <a:rPr lang="en-GB" sz="1000">
                <a:solidFill>
                  <a:schemeClr val="dk1"/>
                </a:solidFill>
                <a:highlight>
                  <a:srgbClr val="FFFFFF"/>
                </a:highlight>
                <a:latin typeface="Courier New"/>
                <a:ea typeface="Courier New"/>
                <a:cs typeface="Courier New"/>
                <a:sym typeface="Courier New"/>
              </a:rPr>
              <a:t> : </a:t>
            </a:r>
            <a:r>
              <a:rPr lang="en-GB" sz="1000" u="sng">
                <a:solidFill>
                  <a:schemeClr val="dk1"/>
                </a:solidFill>
                <a:highlight>
                  <a:srgbClr val="FFFFFF"/>
                </a:highlight>
                <a:latin typeface="Courier New"/>
                <a:ea typeface="Courier New"/>
                <a:cs typeface="Courier New"/>
                <a:sym typeface="Courier New"/>
              </a:rPr>
              <a:t>Season</a:t>
            </a:r>
            <a:r>
              <a:rPr lang="en-GB" sz="1000">
                <a:solidFill>
                  <a:schemeClr val="dk1"/>
                </a:solidFill>
                <a:highlight>
                  <a:srgbClr val="FFFFFF"/>
                </a:highlight>
                <a:latin typeface="Courier New"/>
                <a:ea typeface="Courier New"/>
                <a:cs typeface="Courier New"/>
                <a:sym typeface="Courier New"/>
              </a:rPr>
              <a:t>.values()) {</a:t>
            </a:r>
            <a:endParaRPr sz="1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System.</a:t>
            </a:r>
            <a:r>
              <a:rPr b="1" i="1" lang="en-GB" sz="1000">
                <a:solidFill>
                  <a:srgbClr val="0000C0"/>
                </a:solidFill>
                <a:highlight>
                  <a:srgbClr val="FFFFFF"/>
                </a:highlight>
                <a:latin typeface="Courier New"/>
                <a:ea typeface="Courier New"/>
                <a:cs typeface="Courier New"/>
                <a:sym typeface="Courier New"/>
              </a:rPr>
              <a:t>out</a:t>
            </a:r>
            <a:r>
              <a:rPr lang="en-GB" sz="1000">
                <a:solidFill>
                  <a:schemeClr val="dk1"/>
                </a:solidFill>
                <a:highlight>
                  <a:srgbClr val="FFFFFF"/>
                </a:highlight>
                <a:latin typeface="Courier New"/>
                <a:ea typeface="Courier New"/>
                <a:cs typeface="Courier New"/>
                <a:sym typeface="Courier New"/>
              </a:rPr>
              <a:t>.println(</a:t>
            </a:r>
            <a:r>
              <a:rPr lang="en-GB" sz="1000">
                <a:solidFill>
                  <a:srgbClr val="6A3E3E"/>
                </a:solidFill>
                <a:highlight>
                  <a:srgbClr val="FFFFFF"/>
                </a:highlight>
                <a:latin typeface="Courier New"/>
                <a:ea typeface="Courier New"/>
                <a:cs typeface="Courier New"/>
                <a:sym typeface="Courier New"/>
              </a:rPr>
              <a:t>season</a:t>
            </a:r>
            <a:r>
              <a:rPr lang="en-GB" sz="1000">
                <a:solidFill>
                  <a:schemeClr val="dk1"/>
                </a:solidFill>
                <a:highlight>
                  <a:srgbClr val="FFFFFF"/>
                </a:highlight>
                <a:latin typeface="Courier New"/>
                <a:ea typeface="Courier New"/>
                <a:cs typeface="Courier New"/>
                <a:sym typeface="Courier New"/>
              </a:rPr>
              <a:t> + </a:t>
            </a:r>
            <a:r>
              <a:rPr lang="en-GB" sz="1000">
                <a:solidFill>
                  <a:srgbClr val="2A00FF"/>
                </a:solidFill>
                <a:highlight>
                  <a:srgbClr val="FFFFFF"/>
                </a:highlight>
                <a:latin typeface="Courier New"/>
                <a:ea typeface="Courier New"/>
                <a:cs typeface="Courier New"/>
                <a:sym typeface="Courier New"/>
              </a:rPr>
              <a:t>": "</a:t>
            </a:r>
            <a:r>
              <a:rPr lang="en-GB" sz="1000">
                <a:solidFill>
                  <a:schemeClr val="dk1"/>
                </a:solidFill>
                <a:highlight>
                  <a:srgbClr val="FFFFFF"/>
                </a:highlight>
                <a:latin typeface="Courier New"/>
                <a:ea typeface="Courier New"/>
                <a:cs typeface="Courier New"/>
                <a:sym typeface="Courier New"/>
              </a:rPr>
              <a:t> + </a:t>
            </a:r>
            <a:r>
              <a:rPr lang="en-GB" sz="1000">
                <a:solidFill>
                  <a:srgbClr val="6A3E3E"/>
                </a:solidFill>
                <a:highlight>
                  <a:srgbClr val="FFFFFF"/>
                </a:highlight>
                <a:latin typeface="Courier New"/>
                <a:ea typeface="Courier New"/>
                <a:cs typeface="Courier New"/>
                <a:sym typeface="Courier New"/>
              </a:rPr>
              <a:t>season</a:t>
            </a:r>
            <a:r>
              <a:rPr lang="en-GB" sz="1000">
                <a:solidFill>
                  <a:schemeClr val="dk1"/>
                </a:solidFill>
                <a:highlight>
                  <a:srgbClr val="FFFFFF"/>
                </a:highlight>
                <a:latin typeface="Courier New"/>
                <a:ea typeface="Courier New"/>
                <a:cs typeface="Courier New"/>
                <a:sym typeface="Courier New"/>
              </a:rPr>
              <a:t>.getDescription());</a:t>
            </a:r>
            <a:endParaRPr sz="1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More and Exercises</a:t>
            </a:r>
            <a:endParaRPr b="1"/>
          </a:p>
        </p:txBody>
      </p:sp>
      <p:sp>
        <p:nvSpPr>
          <p:cNvPr id="214" name="Google Shape;21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https://docs.oracle.com/javase/tutorial/java/javaOO/enum.html</a:t>
            </a:r>
            <a:endParaRPr/>
          </a:p>
          <a:p>
            <a:pPr indent="0" lvl="0" marL="0" rtl="0" algn="l">
              <a:spcBef>
                <a:spcPts val="1200"/>
              </a:spcBef>
              <a:spcAft>
                <a:spcPts val="0"/>
              </a:spcAft>
              <a:buNone/>
            </a:pPr>
            <a:r>
              <a:rPr lang="en-GB"/>
              <a:t>https://docs.oracle.com/javase/tutorial/java/javaOO/QandE/enum-questions.html</a:t>
            </a:r>
            <a:endParaRPr/>
          </a:p>
          <a:p>
            <a:pPr indent="0" lvl="0" marL="0" rtl="0" algn="l">
              <a:spcBef>
                <a:spcPts val="1200"/>
              </a:spcBef>
              <a:spcAft>
                <a:spcPts val="1200"/>
              </a:spcAft>
              <a:buNone/>
            </a:pPr>
            <a:r>
              <a:rPr lang="en-GB"/>
              <a:t>https://docs.oracle.com/javase/tutorial/java/javaOO/QandE/enum-answers.html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 could represent these fixed values as booleans or integers</a:t>
            </a:r>
            <a:endParaRPr/>
          </a:p>
          <a:p>
            <a:pPr indent="-139446" lvl="0" marL="365760" rtl="0" algn="l">
              <a:spcBef>
                <a:spcPts val="400"/>
              </a:spcBef>
              <a:spcAft>
                <a:spcPts val="0"/>
              </a:spcAft>
              <a:buSzPts val="1836"/>
              <a:buNone/>
            </a:pPr>
            <a:r>
              <a:t/>
            </a:r>
            <a:endParaRPr>
              <a:latin typeface="Courier New"/>
              <a:ea typeface="Courier New"/>
              <a:cs typeface="Courier New"/>
              <a:sym typeface="Courier New"/>
            </a:endParaRPr>
          </a:p>
          <a:p>
            <a:pPr indent="-139446" lvl="0" marL="365760" rtl="0" algn="l">
              <a:spcBef>
                <a:spcPts val="400"/>
              </a:spcBef>
              <a:spcAft>
                <a:spcPts val="0"/>
              </a:spcAft>
              <a:buSzPts val="1836"/>
              <a:buNone/>
            </a:pPr>
            <a:r>
              <a:t/>
            </a:r>
            <a:endParaRPr>
              <a:latin typeface="Courier New"/>
              <a:ea typeface="Courier New"/>
              <a:cs typeface="Courier New"/>
              <a:sym typeface="Courier New"/>
            </a:endParaRPr>
          </a:p>
          <a:p>
            <a:pPr indent="-139446" lvl="0" marL="365760" rtl="0" algn="l">
              <a:spcBef>
                <a:spcPts val="400"/>
              </a:spcBef>
              <a:spcAft>
                <a:spcPts val="0"/>
              </a:spcAft>
              <a:buSzPts val="1836"/>
              <a:buNone/>
            </a:pPr>
            <a:r>
              <a:t/>
            </a:r>
            <a:endParaRPr>
              <a:latin typeface="Courier New"/>
              <a:ea typeface="Courier New"/>
              <a:cs typeface="Courier New"/>
              <a:sym typeface="Courier New"/>
            </a:endParaRPr>
          </a:p>
          <a:p>
            <a:pPr indent="-139446" lvl="0" marL="365760" rtl="0" algn="l">
              <a:spcBef>
                <a:spcPts val="400"/>
              </a:spcBef>
              <a:spcAft>
                <a:spcPts val="0"/>
              </a:spcAft>
              <a:buSzPts val="1836"/>
              <a:buNone/>
            </a:pPr>
            <a:r>
              <a:t/>
            </a:r>
            <a:endParaRPr>
              <a:latin typeface="Courier New"/>
              <a:ea typeface="Courier New"/>
              <a:cs typeface="Courier New"/>
              <a:sym typeface="Courier New"/>
            </a:endParaRPr>
          </a:p>
          <a:p>
            <a:pPr indent="-256032" lvl="0" marL="365760" rtl="0" algn="l">
              <a:spcBef>
                <a:spcPts val="400"/>
              </a:spcBef>
              <a:spcAft>
                <a:spcPts val="0"/>
              </a:spcAft>
              <a:buSzPts val="1836"/>
              <a:buChar char="●"/>
            </a:pPr>
            <a:r>
              <a:rPr lang="en-GB"/>
              <a:t>But this on its own is quite complicated and relies on the programmer remembering what each value means</a:t>
            </a:r>
            <a:endParaRPr/>
          </a:p>
        </p:txBody>
      </p:sp>
      <p:sp>
        <p:nvSpPr>
          <p:cNvPr id="79" name="Google Shape;79;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Fixed values</a:t>
            </a:r>
            <a:endParaRPr/>
          </a:p>
        </p:txBody>
      </p:sp>
      <p:sp>
        <p:nvSpPr>
          <p:cNvPr id="80" name="Google Shape;80;p16"/>
          <p:cNvSpPr txBox="1"/>
          <p:nvPr/>
        </p:nvSpPr>
        <p:spPr>
          <a:xfrm>
            <a:off x="1893507" y="1783187"/>
            <a:ext cx="5009700" cy="12006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boolean</a:t>
            </a:r>
            <a:r>
              <a:rPr lang="en-GB" sz="1800">
                <a:solidFill>
                  <a:schemeClr val="dk1"/>
                </a:solidFill>
                <a:latin typeface="Courier New"/>
                <a:ea typeface="Courier New"/>
                <a:cs typeface="Courier New"/>
                <a:sym typeface="Courier New"/>
              </a:rPr>
              <a:t> gender; // True for MALE </a:t>
            </a:r>
            <a:br>
              <a:rPr lang="en-GB" sz="1800">
                <a:solidFill>
                  <a:schemeClr val="dk1"/>
                </a:solidFill>
                <a:latin typeface="Courier New"/>
                <a:ea typeface="Courier New"/>
                <a:cs typeface="Courier New"/>
                <a:sym typeface="Courier New"/>
              </a:rPr>
            </a:br>
            <a:r>
              <a:rPr lang="en-GB" sz="1800">
                <a:solidFill>
                  <a:schemeClr val="dk1"/>
                </a:solidFill>
                <a:latin typeface="Courier New"/>
                <a:ea typeface="Courier New"/>
                <a:cs typeface="Courier New"/>
                <a:sym typeface="Courier New"/>
              </a:rPr>
              <a:t>                // False for FEMALE</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int</a:t>
            </a:r>
            <a:r>
              <a:rPr lang="en-GB" sz="1800">
                <a:solidFill>
                  <a:schemeClr val="dk1"/>
                </a:solidFill>
                <a:latin typeface="Courier New"/>
                <a:ea typeface="Courier New"/>
                <a:cs typeface="Courier New"/>
                <a:sym typeface="Courier New"/>
              </a:rPr>
              <a:t> cardSuit;   // 1= spades</a:t>
            </a:r>
            <a:br>
              <a:rPr lang="en-GB" sz="1800">
                <a:solidFill>
                  <a:schemeClr val="dk1"/>
                </a:solidFill>
                <a:latin typeface="Courier New"/>
                <a:ea typeface="Courier New"/>
                <a:cs typeface="Courier New"/>
                <a:sym typeface="Courier New"/>
              </a:rPr>
            </a:br>
            <a:r>
              <a:rPr lang="en-GB" sz="1800">
                <a:solidFill>
                  <a:schemeClr val="dk1"/>
                </a:solidFill>
                <a:latin typeface="Courier New"/>
                <a:ea typeface="Courier New"/>
                <a:cs typeface="Courier New"/>
                <a:sym typeface="Courier New"/>
              </a:rPr>
              <a:t>                // 2 = hearts, etc</a:t>
            </a:r>
            <a:endParaRPr sz="1800">
              <a:solidFill>
                <a:schemeClr val="dk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To improve things we could use named constants, e.g.</a:t>
            </a:r>
            <a:endParaRPr/>
          </a:p>
          <a:p>
            <a:pPr indent="-228600" lvl="1" marL="621792" rtl="0" algn="l">
              <a:spcBef>
                <a:spcPts val="324"/>
              </a:spcBef>
              <a:spcAft>
                <a:spcPts val="0"/>
              </a:spcAft>
              <a:buSzPts val="2300"/>
              <a:buNone/>
            </a:pPr>
            <a:r>
              <a:t/>
            </a:r>
            <a:endParaRPr/>
          </a:p>
          <a:p>
            <a:pPr indent="-228600" lvl="1" marL="621792" rtl="0" algn="l">
              <a:spcBef>
                <a:spcPts val="324"/>
              </a:spcBef>
              <a:spcAft>
                <a:spcPts val="0"/>
              </a:spcAft>
              <a:buSzPts val="2300"/>
              <a:buNone/>
            </a:pPr>
            <a:r>
              <a:t/>
            </a:r>
            <a:endParaRPr/>
          </a:p>
          <a:p>
            <a:pPr indent="-228600" lvl="1" marL="621792" rtl="0" algn="l">
              <a:spcBef>
                <a:spcPts val="324"/>
              </a:spcBef>
              <a:spcAft>
                <a:spcPts val="0"/>
              </a:spcAft>
              <a:buSzPts val="2300"/>
              <a:buNone/>
            </a:pPr>
            <a:r>
              <a:t/>
            </a:r>
            <a:endParaRPr/>
          </a:p>
          <a:p>
            <a:pPr indent="-228600" lvl="1" marL="621792" rtl="0" algn="l">
              <a:spcBef>
                <a:spcPts val="324"/>
              </a:spcBef>
              <a:spcAft>
                <a:spcPts val="0"/>
              </a:spcAft>
              <a:buSzPts val="2300"/>
              <a:buNone/>
            </a:pPr>
            <a:r>
              <a:t/>
            </a:r>
            <a:endParaRPr/>
          </a:p>
          <a:p>
            <a:pPr indent="-139446" lvl="0" marL="365760" rtl="0" algn="l">
              <a:spcBef>
                <a:spcPts val="400"/>
              </a:spcBef>
              <a:spcAft>
                <a:spcPts val="0"/>
              </a:spcAft>
              <a:buSzPts val="1836"/>
              <a:buNone/>
            </a:pPr>
            <a:r>
              <a:t/>
            </a:r>
            <a:endParaRPr/>
          </a:p>
          <a:p>
            <a:pPr indent="0" lvl="0" marL="365760" rtl="0" algn="l">
              <a:spcBef>
                <a:spcPts val="400"/>
              </a:spcBef>
              <a:spcAft>
                <a:spcPts val="0"/>
              </a:spcAft>
              <a:buNone/>
            </a:pPr>
            <a:r>
              <a:t/>
            </a:r>
            <a:endParaRPr/>
          </a:p>
          <a:p>
            <a:pPr indent="-256032" lvl="0" marL="365760" rtl="0" algn="l">
              <a:spcBef>
                <a:spcPts val="400"/>
              </a:spcBef>
              <a:spcAft>
                <a:spcPts val="0"/>
              </a:spcAft>
              <a:buSzPts val="1836"/>
              <a:buChar char="●"/>
            </a:pPr>
            <a:r>
              <a:rPr lang="en-GB"/>
              <a:t>But there's nothing to stop </a:t>
            </a:r>
            <a:r>
              <a:rPr lang="en-GB">
                <a:latin typeface="Courier New"/>
                <a:ea typeface="Courier New"/>
                <a:cs typeface="Courier New"/>
                <a:sym typeface="Courier New"/>
              </a:rPr>
              <a:t>suit = 5 </a:t>
            </a:r>
            <a:r>
              <a:rPr lang="en-GB"/>
              <a:t>or </a:t>
            </a:r>
            <a:r>
              <a:rPr lang="en-GB">
                <a:latin typeface="Courier New"/>
                <a:ea typeface="Courier New"/>
                <a:cs typeface="Courier New"/>
                <a:sym typeface="Courier New"/>
              </a:rPr>
              <a:t>suit = -1 </a:t>
            </a:r>
            <a:r>
              <a:rPr lang="en-GB"/>
              <a:t>which are meaningless values</a:t>
            </a:r>
            <a:endParaRPr/>
          </a:p>
        </p:txBody>
      </p:sp>
      <p:sp>
        <p:nvSpPr>
          <p:cNvPr id="86" name="Google Shape;86;p17"/>
          <p:cNvSpPr txBox="1"/>
          <p:nvPr>
            <p:ph type="title"/>
          </p:nvPr>
        </p:nvSpPr>
        <p:spPr>
          <a:xfrm>
            <a:off x="80175" y="19172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Named values</a:t>
            </a:r>
            <a:endParaRPr/>
          </a:p>
        </p:txBody>
      </p:sp>
      <p:sp>
        <p:nvSpPr>
          <p:cNvPr id="87" name="Google Shape;87;p17"/>
          <p:cNvSpPr txBox="1"/>
          <p:nvPr/>
        </p:nvSpPr>
        <p:spPr>
          <a:xfrm>
            <a:off x="1472292" y="1532369"/>
            <a:ext cx="5974800" cy="17547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static final int </a:t>
            </a:r>
            <a:r>
              <a:rPr lang="en-GB" sz="1800">
                <a:solidFill>
                  <a:schemeClr val="dk1"/>
                </a:solidFill>
                <a:latin typeface="Courier New"/>
                <a:ea typeface="Courier New"/>
                <a:cs typeface="Courier New"/>
                <a:sym typeface="Courier New"/>
              </a:rPr>
              <a:t>SUIT_SPADES = 1;</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static final int </a:t>
            </a:r>
            <a:r>
              <a:rPr lang="en-GB" sz="1800">
                <a:solidFill>
                  <a:schemeClr val="dk1"/>
                </a:solidFill>
                <a:latin typeface="Courier New"/>
                <a:ea typeface="Courier New"/>
                <a:cs typeface="Courier New"/>
                <a:sym typeface="Courier New"/>
              </a:rPr>
              <a:t>SUIT_HEARTS = 2;</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static final int </a:t>
            </a:r>
            <a:r>
              <a:rPr lang="en-GB" sz="1800">
                <a:solidFill>
                  <a:schemeClr val="dk1"/>
                </a:solidFill>
                <a:latin typeface="Courier New"/>
                <a:ea typeface="Courier New"/>
                <a:cs typeface="Courier New"/>
                <a:sym typeface="Courier New"/>
              </a:rPr>
              <a:t>SUIT_CLUBS = 3;</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static final int </a:t>
            </a:r>
            <a:r>
              <a:rPr lang="en-GB" sz="1800">
                <a:solidFill>
                  <a:schemeClr val="dk1"/>
                </a:solidFill>
                <a:latin typeface="Courier New"/>
                <a:ea typeface="Courier New"/>
                <a:cs typeface="Courier New"/>
                <a:sym typeface="Courier New"/>
              </a:rPr>
              <a:t>SUIT_DIAMONDS = 4;</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int</a:t>
            </a:r>
            <a:r>
              <a:rPr lang="en-GB" sz="1800">
                <a:solidFill>
                  <a:schemeClr val="dk1"/>
                </a:solidFill>
                <a:latin typeface="Courier New"/>
                <a:ea typeface="Courier New"/>
                <a:cs typeface="Courier New"/>
                <a:sym typeface="Courier New"/>
              </a:rPr>
              <a:t> suit = SUIT_HEARTS;</a:t>
            </a:r>
            <a:endParaRPr sz="1800">
              <a:solidFill>
                <a:schemeClr val="dk1"/>
              </a:solidFill>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47675" y="153350"/>
            <a:ext cx="85206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220"/>
              <a:t>Enum type Definition</a:t>
            </a:r>
            <a:endParaRPr b="1" sz="2220"/>
          </a:p>
        </p:txBody>
      </p:sp>
      <p:sp>
        <p:nvSpPr>
          <p:cNvPr id="93" name="Google Shape;93;p18"/>
          <p:cNvSpPr txBox="1"/>
          <p:nvPr>
            <p:ph idx="1" type="body"/>
          </p:nvPr>
        </p:nvSpPr>
        <p:spPr>
          <a:xfrm>
            <a:off x="311700" y="789675"/>
            <a:ext cx="8520600" cy="423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rPr>
              <a:t>An </a:t>
            </a:r>
            <a:r>
              <a:rPr b="1" i="1" lang="en-GB" sz="1600">
                <a:solidFill>
                  <a:schemeClr val="dk1"/>
                </a:solidFill>
              </a:rPr>
              <a:t>enum type</a:t>
            </a:r>
            <a:r>
              <a:rPr lang="en-GB" sz="1600">
                <a:solidFill>
                  <a:schemeClr val="dk1"/>
                </a:solidFill>
              </a:rPr>
              <a:t> is a special data type that enables for a variable to be a set of predefined constants. The variable must be equal to one of the values that have been predefined for it. Common examples include compass directions (values of NORTH, SOUTH, EAST, and WEST) and the days of the week.</a:t>
            </a:r>
            <a:endParaRPr sz="1600">
              <a:solidFill>
                <a:schemeClr val="dk1"/>
              </a:solidFill>
            </a:endParaRPr>
          </a:p>
          <a:p>
            <a:pPr indent="0" lvl="0" marL="0" rtl="0" algn="l">
              <a:spcBef>
                <a:spcPts val="1200"/>
              </a:spcBef>
              <a:spcAft>
                <a:spcPts val="0"/>
              </a:spcAft>
              <a:buNone/>
            </a:pPr>
            <a:r>
              <a:rPr lang="en-GB" sz="1600">
                <a:solidFill>
                  <a:schemeClr val="dk1"/>
                </a:solidFill>
              </a:rPr>
              <a:t>Because they are constants, the names of an enum type's fields are in uppercase letters.</a:t>
            </a:r>
            <a:endParaRPr sz="1600">
              <a:solidFill>
                <a:schemeClr val="dk1"/>
              </a:solidFill>
            </a:endParaRPr>
          </a:p>
          <a:p>
            <a:pPr indent="0" lvl="0" marL="0" rtl="0" algn="l">
              <a:spcBef>
                <a:spcPts val="1000"/>
              </a:spcBef>
              <a:spcAft>
                <a:spcPts val="0"/>
              </a:spcAft>
              <a:buNone/>
            </a:pPr>
            <a:r>
              <a:rPr lang="en-GB" sz="1600">
                <a:solidFill>
                  <a:schemeClr val="dk1"/>
                </a:solidFill>
              </a:rPr>
              <a:t>In the Java programming language, you define an enum type by using the </a:t>
            </a:r>
            <a:r>
              <a:rPr lang="en-GB" sz="1600">
                <a:solidFill>
                  <a:srgbClr val="188038"/>
                </a:solidFill>
                <a:latin typeface="Courier New"/>
                <a:ea typeface="Courier New"/>
                <a:cs typeface="Courier New"/>
                <a:sym typeface="Courier New"/>
              </a:rPr>
              <a:t>enum</a:t>
            </a:r>
            <a:r>
              <a:rPr lang="en-GB" sz="1600">
                <a:solidFill>
                  <a:schemeClr val="dk1"/>
                </a:solidFill>
              </a:rPr>
              <a:t> keyword. For example, you would specify a days-of-the-week enum type as:</a:t>
            </a:r>
            <a:endParaRPr sz="1600">
              <a:solidFill>
                <a:schemeClr val="dk1"/>
              </a:solidFill>
            </a:endParaRPr>
          </a:p>
          <a:p>
            <a:pPr indent="0" lvl="0" marL="25400" rtl="0" algn="l">
              <a:spcBef>
                <a:spcPts val="1000"/>
              </a:spcBef>
              <a:spcAft>
                <a:spcPts val="0"/>
              </a:spcAft>
              <a:buNone/>
            </a:pPr>
            <a:r>
              <a:rPr b="1" lang="en-GB" sz="2000">
                <a:solidFill>
                  <a:srgbClr val="7F0055"/>
                </a:solidFill>
                <a:highlight>
                  <a:srgbClr val="EEEEEC"/>
                </a:highlight>
                <a:latin typeface="Courier New"/>
                <a:ea typeface="Courier New"/>
                <a:cs typeface="Courier New"/>
                <a:sym typeface="Courier New"/>
              </a:rPr>
              <a:t>public</a:t>
            </a:r>
            <a:r>
              <a:rPr lang="en-GB" sz="2000">
                <a:solidFill>
                  <a:schemeClr val="dk1"/>
                </a:solidFill>
                <a:highlight>
                  <a:srgbClr val="EEEEEC"/>
                </a:highlight>
                <a:latin typeface="Courier New"/>
                <a:ea typeface="Courier New"/>
                <a:cs typeface="Courier New"/>
                <a:sym typeface="Courier New"/>
              </a:rPr>
              <a:t> </a:t>
            </a:r>
            <a:r>
              <a:rPr b="1" lang="en-GB" sz="2000">
                <a:solidFill>
                  <a:srgbClr val="7F0055"/>
                </a:solidFill>
                <a:highlight>
                  <a:srgbClr val="EEEEEC"/>
                </a:highlight>
                <a:latin typeface="Courier New"/>
                <a:ea typeface="Courier New"/>
                <a:cs typeface="Courier New"/>
                <a:sym typeface="Courier New"/>
              </a:rPr>
              <a:t>enum</a:t>
            </a:r>
            <a:r>
              <a:rPr lang="en-GB" sz="2000">
                <a:solidFill>
                  <a:schemeClr val="dk1"/>
                </a:solidFill>
                <a:highlight>
                  <a:srgbClr val="EEEEEC"/>
                </a:highlight>
                <a:latin typeface="Courier New"/>
                <a:ea typeface="Courier New"/>
                <a:cs typeface="Courier New"/>
                <a:sym typeface="Courier New"/>
              </a:rPr>
              <a:t> Day {</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r>
              <a:rPr b="1" i="1" lang="en-GB" sz="2000">
                <a:solidFill>
                  <a:srgbClr val="0000C0"/>
                </a:solidFill>
                <a:highlight>
                  <a:srgbClr val="EEEEEC"/>
                </a:highlight>
                <a:latin typeface="Courier New"/>
                <a:ea typeface="Courier New"/>
                <a:cs typeface="Courier New"/>
                <a:sym typeface="Courier New"/>
              </a:rPr>
              <a:t>SUNDAY</a:t>
            </a:r>
            <a:r>
              <a:rPr lang="en-GB" sz="2000">
                <a:solidFill>
                  <a:schemeClr val="dk1"/>
                </a:solidFill>
                <a:highlight>
                  <a:srgbClr val="EEEEEC"/>
                </a:highlight>
                <a:latin typeface="Courier New"/>
                <a:ea typeface="Courier New"/>
                <a:cs typeface="Courier New"/>
                <a:sym typeface="Courier New"/>
              </a:rPr>
              <a:t>, </a:t>
            </a:r>
            <a:r>
              <a:rPr b="1" i="1" lang="en-GB" sz="2000">
                <a:solidFill>
                  <a:srgbClr val="0000C0"/>
                </a:solidFill>
                <a:highlight>
                  <a:srgbClr val="EEEEEC"/>
                </a:highlight>
                <a:latin typeface="Courier New"/>
                <a:ea typeface="Courier New"/>
                <a:cs typeface="Courier New"/>
                <a:sym typeface="Courier New"/>
              </a:rPr>
              <a:t>MONDAY</a:t>
            </a:r>
            <a:r>
              <a:rPr lang="en-GB" sz="2000">
                <a:solidFill>
                  <a:schemeClr val="dk1"/>
                </a:solidFill>
                <a:highlight>
                  <a:srgbClr val="EEEEEC"/>
                </a:highlight>
                <a:latin typeface="Courier New"/>
                <a:ea typeface="Courier New"/>
                <a:cs typeface="Courier New"/>
                <a:sym typeface="Courier New"/>
              </a:rPr>
              <a:t>, </a:t>
            </a:r>
            <a:r>
              <a:rPr b="1" i="1" lang="en-GB" sz="2000">
                <a:solidFill>
                  <a:srgbClr val="0000C0"/>
                </a:solidFill>
                <a:highlight>
                  <a:srgbClr val="EEEEEC"/>
                </a:highlight>
                <a:latin typeface="Courier New"/>
                <a:ea typeface="Courier New"/>
                <a:cs typeface="Courier New"/>
                <a:sym typeface="Courier New"/>
              </a:rPr>
              <a:t>TUESDAY</a:t>
            </a:r>
            <a:r>
              <a:rPr lang="en-GB" sz="2000">
                <a:solidFill>
                  <a:schemeClr val="dk1"/>
                </a:solidFill>
                <a:highlight>
                  <a:srgbClr val="EEEEEC"/>
                </a:highlight>
                <a:latin typeface="Courier New"/>
                <a:ea typeface="Courier New"/>
                <a:cs typeface="Courier New"/>
                <a:sym typeface="Courier New"/>
              </a:rPr>
              <a:t>, </a:t>
            </a:r>
            <a:r>
              <a:rPr b="1" i="1" lang="en-GB" sz="2000">
                <a:solidFill>
                  <a:srgbClr val="0000C0"/>
                </a:solidFill>
                <a:highlight>
                  <a:srgbClr val="EEEEEC"/>
                </a:highlight>
                <a:latin typeface="Courier New"/>
                <a:ea typeface="Courier New"/>
                <a:cs typeface="Courier New"/>
                <a:sym typeface="Courier New"/>
              </a:rPr>
              <a:t>WEDNESDAY</a:t>
            </a: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   </a:t>
            </a:r>
            <a:r>
              <a:rPr b="1" i="1" lang="en-GB" sz="2000">
                <a:solidFill>
                  <a:srgbClr val="0000C0"/>
                </a:solidFill>
                <a:highlight>
                  <a:srgbClr val="EEEEEC"/>
                </a:highlight>
                <a:latin typeface="Courier New"/>
                <a:ea typeface="Courier New"/>
                <a:cs typeface="Courier New"/>
                <a:sym typeface="Courier New"/>
              </a:rPr>
              <a:t>THURSDAY</a:t>
            </a:r>
            <a:r>
              <a:rPr lang="en-GB" sz="2000">
                <a:solidFill>
                  <a:schemeClr val="dk1"/>
                </a:solidFill>
                <a:highlight>
                  <a:srgbClr val="EEEEEC"/>
                </a:highlight>
                <a:latin typeface="Courier New"/>
                <a:ea typeface="Courier New"/>
                <a:cs typeface="Courier New"/>
                <a:sym typeface="Courier New"/>
              </a:rPr>
              <a:t>, </a:t>
            </a:r>
            <a:r>
              <a:rPr b="1" i="1" lang="en-GB" sz="2000">
                <a:solidFill>
                  <a:srgbClr val="0000C0"/>
                </a:solidFill>
                <a:highlight>
                  <a:srgbClr val="EEEEEC"/>
                </a:highlight>
                <a:latin typeface="Courier New"/>
                <a:ea typeface="Courier New"/>
                <a:cs typeface="Courier New"/>
                <a:sym typeface="Courier New"/>
              </a:rPr>
              <a:t>FRIDAY</a:t>
            </a:r>
            <a:r>
              <a:rPr lang="en-GB" sz="2000">
                <a:solidFill>
                  <a:schemeClr val="dk1"/>
                </a:solidFill>
                <a:highlight>
                  <a:srgbClr val="EEEEEC"/>
                </a:highlight>
                <a:latin typeface="Courier New"/>
                <a:ea typeface="Courier New"/>
                <a:cs typeface="Courier New"/>
                <a:sym typeface="Courier New"/>
              </a:rPr>
              <a:t>, </a:t>
            </a:r>
            <a:r>
              <a:rPr b="1" i="1" lang="en-GB" sz="2000">
                <a:solidFill>
                  <a:srgbClr val="0000C0"/>
                </a:solidFill>
                <a:highlight>
                  <a:srgbClr val="EEEEEC"/>
                </a:highlight>
                <a:latin typeface="Courier New"/>
                <a:ea typeface="Courier New"/>
                <a:cs typeface="Courier New"/>
                <a:sym typeface="Courier New"/>
              </a:rPr>
              <a:t>SATURDAY;</a:t>
            </a:r>
            <a:endParaRPr b="1" i="1" sz="2000">
              <a:solidFill>
                <a:srgbClr val="0000C0"/>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000">
                <a:solidFill>
                  <a:schemeClr val="dk1"/>
                </a:solidFill>
                <a:highlight>
                  <a:srgbClr val="EEEEEC"/>
                </a:highlight>
                <a:latin typeface="Courier New"/>
                <a:ea typeface="Courier New"/>
                <a:cs typeface="Courier New"/>
                <a:sym typeface="Courier New"/>
              </a:rPr>
              <a:t>}</a:t>
            </a:r>
            <a:endParaRPr sz="2000">
              <a:solidFill>
                <a:schemeClr val="dk1"/>
              </a:solidFill>
              <a:highlight>
                <a:srgbClr val="EEEEEC"/>
              </a:highlight>
              <a:latin typeface="Courier New"/>
              <a:ea typeface="Courier New"/>
              <a:cs typeface="Courier New"/>
              <a:sym typeface="Courier New"/>
            </a:endParaRPr>
          </a:p>
          <a:p>
            <a:pPr indent="0" lvl="0" marL="457200" rtl="0" algn="l">
              <a:spcBef>
                <a:spcPts val="0"/>
              </a:spcBef>
              <a:spcAft>
                <a:spcPts val="1200"/>
              </a:spcAft>
              <a:buNone/>
            </a:pPr>
            <a:r>
              <a:t/>
            </a:r>
            <a:endParaRPr sz="1600">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116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Placement: Inside or outside the class</a:t>
            </a:r>
            <a:endParaRPr b="1"/>
          </a:p>
        </p:txBody>
      </p:sp>
      <p:sp>
        <p:nvSpPr>
          <p:cNvPr id="99" name="Google Shape;99;p19"/>
          <p:cNvSpPr txBox="1"/>
          <p:nvPr/>
        </p:nvSpPr>
        <p:spPr>
          <a:xfrm>
            <a:off x="211600" y="644000"/>
            <a:ext cx="7886700" cy="72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GB" sz="2100">
                <a:solidFill>
                  <a:srgbClr val="273239"/>
                </a:solidFill>
                <a:latin typeface="Nunito"/>
                <a:ea typeface="Nunito"/>
                <a:cs typeface="Nunito"/>
                <a:sym typeface="Nunito"/>
              </a:rPr>
              <a:t>Enum declaration can be done outside a Class or inside a Class but not inside a Method.</a:t>
            </a:r>
            <a:endParaRPr sz="2100">
              <a:solidFill>
                <a:srgbClr val="000000"/>
              </a:solidFill>
              <a:latin typeface="Calibri"/>
              <a:ea typeface="Calibri"/>
              <a:cs typeface="Calibri"/>
              <a:sym typeface="Calibri"/>
            </a:endParaRPr>
          </a:p>
          <a:p>
            <a:pPr indent="0" lvl="0" marL="0" rtl="0" algn="l">
              <a:lnSpc>
                <a:spcPct val="90000"/>
              </a:lnSpc>
              <a:spcBef>
                <a:spcPts val="700"/>
              </a:spcBef>
              <a:spcAft>
                <a:spcPts val="0"/>
              </a:spcAft>
              <a:buNone/>
            </a:pPr>
            <a:r>
              <a:t/>
            </a:r>
            <a:endParaRPr sz="2100">
              <a:solidFill>
                <a:srgbClr val="273239"/>
              </a:solidFill>
              <a:latin typeface="Nunito"/>
              <a:ea typeface="Nunito"/>
              <a:cs typeface="Nunito"/>
              <a:sym typeface="Nunito"/>
            </a:endParaRPr>
          </a:p>
          <a:p>
            <a:pPr indent="0" lvl="0" marL="0" rtl="0" algn="l">
              <a:lnSpc>
                <a:spcPct val="90000"/>
              </a:lnSpc>
              <a:spcBef>
                <a:spcPts val="700"/>
              </a:spcBef>
              <a:spcAft>
                <a:spcPts val="0"/>
              </a:spcAft>
              <a:buNone/>
            </a:pPr>
            <a:r>
              <a:t/>
            </a:r>
            <a:endParaRPr sz="2100">
              <a:solidFill>
                <a:srgbClr val="273239"/>
              </a:solidFill>
              <a:latin typeface="Nunito"/>
              <a:ea typeface="Nunito"/>
              <a:cs typeface="Nunito"/>
              <a:sym typeface="Nunito"/>
            </a:endParaRPr>
          </a:p>
          <a:p>
            <a:pPr indent="-38100" lvl="0" marL="171450" rtl="0" algn="l">
              <a:lnSpc>
                <a:spcPct val="90000"/>
              </a:lnSpc>
              <a:spcBef>
                <a:spcPts val="750"/>
              </a:spcBef>
              <a:spcAft>
                <a:spcPts val="0"/>
              </a:spcAft>
              <a:buNone/>
            </a:pPr>
            <a:r>
              <a:t/>
            </a:r>
            <a:endParaRPr sz="2100">
              <a:solidFill>
                <a:srgbClr val="273239"/>
              </a:solidFill>
              <a:latin typeface="Nunito"/>
              <a:ea typeface="Nunito"/>
              <a:cs typeface="Nunito"/>
              <a:sym typeface="Nunito"/>
            </a:endParaRPr>
          </a:p>
        </p:txBody>
      </p:sp>
      <p:sp>
        <p:nvSpPr>
          <p:cNvPr id="100" name="Google Shape;100;p19"/>
          <p:cNvSpPr txBox="1"/>
          <p:nvPr/>
        </p:nvSpPr>
        <p:spPr>
          <a:xfrm>
            <a:off x="85600" y="1441600"/>
            <a:ext cx="4562700" cy="3154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700">
                <a:solidFill>
                  <a:srgbClr val="7F0055"/>
                </a:solidFill>
                <a:highlight>
                  <a:srgbClr val="FFFFFF"/>
                </a:highlight>
                <a:latin typeface="Courier New"/>
                <a:ea typeface="Courier New"/>
                <a:cs typeface="Courier New"/>
                <a:sym typeface="Courier New"/>
              </a:rPr>
              <a:t>enum</a:t>
            </a:r>
            <a:r>
              <a:rPr lang="en-GB" sz="1700">
                <a:solidFill>
                  <a:schemeClr val="dk1"/>
                </a:solidFill>
                <a:highlight>
                  <a:srgbClr val="FFFFFF"/>
                </a:highlight>
                <a:latin typeface="Courier New"/>
                <a:ea typeface="Courier New"/>
                <a:cs typeface="Courier New"/>
                <a:sym typeface="Courier New"/>
              </a:rPr>
              <a:t> Gender{</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a:t>
            </a:r>
            <a:r>
              <a:rPr b="1" i="1" lang="en-GB" sz="1700">
                <a:solidFill>
                  <a:srgbClr val="0000C0"/>
                </a:solidFill>
                <a:highlight>
                  <a:srgbClr val="FFFFFF"/>
                </a:highlight>
                <a:latin typeface="Courier New"/>
                <a:ea typeface="Courier New"/>
                <a:cs typeface="Courier New"/>
                <a:sym typeface="Courier New"/>
              </a:rPr>
              <a:t>MALE</a:t>
            </a:r>
            <a:r>
              <a:rPr lang="en-GB" sz="1700">
                <a:solidFill>
                  <a:schemeClr val="dk1"/>
                </a:solidFill>
                <a:highlight>
                  <a:srgbClr val="FFFFFF"/>
                </a:highlight>
                <a:latin typeface="Courier New"/>
                <a:ea typeface="Courier New"/>
                <a:cs typeface="Courier New"/>
                <a:sym typeface="Courier New"/>
              </a:rPr>
              <a:t>,</a:t>
            </a:r>
            <a:r>
              <a:rPr b="1" i="1" lang="en-GB" sz="1700">
                <a:solidFill>
                  <a:srgbClr val="0000C0"/>
                </a:solidFill>
                <a:highlight>
                  <a:srgbClr val="FFFFFF"/>
                </a:highlight>
                <a:latin typeface="Courier New"/>
                <a:ea typeface="Courier New"/>
                <a:cs typeface="Courier New"/>
                <a:sym typeface="Courier New"/>
              </a:rPr>
              <a:t>FEMALE</a:t>
            </a: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1700">
                <a:solidFill>
                  <a:srgbClr val="7F0055"/>
                </a:solidFill>
                <a:highlight>
                  <a:srgbClr val="FFFFFF"/>
                </a:highlight>
                <a:latin typeface="Courier New"/>
                <a:ea typeface="Courier New"/>
                <a:cs typeface="Courier New"/>
                <a:sym typeface="Courier New"/>
              </a:rPr>
              <a:t>class</a:t>
            </a:r>
            <a:r>
              <a:rPr lang="en-GB" sz="1700">
                <a:solidFill>
                  <a:schemeClr val="dk1"/>
                </a:solidFill>
                <a:highlight>
                  <a:srgbClr val="FFFFFF"/>
                </a:highlight>
                <a:latin typeface="Courier New"/>
                <a:ea typeface="Courier New"/>
                <a:cs typeface="Courier New"/>
                <a:sym typeface="Courier New"/>
              </a:rPr>
              <a:t> Main {</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a:t>
            </a:r>
            <a:r>
              <a:rPr b="1" lang="en-GB" sz="1700">
                <a:solidFill>
                  <a:srgbClr val="7F0055"/>
                </a:solidFill>
                <a:highlight>
                  <a:srgbClr val="FFFFFF"/>
                </a:highlight>
                <a:latin typeface="Courier New"/>
                <a:ea typeface="Courier New"/>
                <a:cs typeface="Courier New"/>
                <a:sym typeface="Courier New"/>
              </a:rPr>
              <a:t>public</a:t>
            </a:r>
            <a:r>
              <a:rPr lang="en-GB" sz="1700">
                <a:solidFill>
                  <a:schemeClr val="dk1"/>
                </a:solidFill>
                <a:highlight>
                  <a:srgbClr val="FFFFFF"/>
                </a:highlight>
                <a:latin typeface="Courier New"/>
                <a:ea typeface="Courier New"/>
                <a:cs typeface="Courier New"/>
                <a:sym typeface="Courier New"/>
              </a:rPr>
              <a:t> </a:t>
            </a:r>
            <a:r>
              <a:rPr b="1" lang="en-GB" sz="1700">
                <a:solidFill>
                  <a:srgbClr val="7F0055"/>
                </a:solidFill>
                <a:highlight>
                  <a:srgbClr val="FFFFFF"/>
                </a:highlight>
                <a:latin typeface="Courier New"/>
                <a:ea typeface="Courier New"/>
                <a:cs typeface="Courier New"/>
                <a:sym typeface="Courier New"/>
              </a:rPr>
              <a:t>static</a:t>
            </a:r>
            <a:r>
              <a:rPr lang="en-GB" sz="1700">
                <a:solidFill>
                  <a:schemeClr val="dk1"/>
                </a:solidFill>
                <a:highlight>
                  <a:srgbClr val="FFFFFF"/>
                </a:highlight>
                <a:latin typeface="Courier New"/>
                <a:ea typeface="Courier New"/>
                <a:cs typeface="Courier New"/>
                <a:sym typeface="Courier New"/>
              </a:rPr>
              <a:t> </a:t>
            </a:r>
            <a:r>
              <a:rPr b="1" lang="en-GB" sz="1700">
                <a:solidFill>
                  <a:srgbClr val="7F0055"/>
                </a:solidFill>
                <a:highlight>
                  <a:srgbClr val="FFFFFF"/>
                </a:highlight>
                <a:latin typeface="Courier New"/>
                <a:ea typeface="Courier New"/>
                <a:cs typeface="Courier New"/>
                <a:sym typeface="Courier New"/>
              </a:rPr>
              <a:t>void</a:t>
            </a:r>
            <a:r>
              <a:rPr lang="en-GB" sz="1700">
                <a:solidFill>
                  <a:schemeClr val="dk1"/>
                </a:solidFill>
                <a:highlight>
                  <a:srgbClr val="FFFFFF"/>
                </a:highlight>
                <a:latin typeface="Courier New"/>
                <a:ea typeface="Courier New"/>
                <a:cs typeface="Courier New"/>
                <a:sym typeface="Courier New"/>
              </a:rPr>
              <a:t> main(String[] </a:t>
            </a:r>
            <a:r>
              <a:rPr lang="en-GB" sz="1700">
                <a:solidFill>
                  <a:srgbClr val="6A3E3E"/>
                </a:solidFill>
                <a:highlight>
                  <a:srgbClr val="FFFFFF"/>
                </a:highlight>
                <a:latin typeface="Courier New"/>
                <a:ea typeface="Courier New"/>
                <a:cs typeface="Courier New"/>
                <a:sym typeface="Courier New"/>
              </a:rPr>
              <a:t>args</a:t>
            </a:r>
            <a:r>
              <a:rPr lang="en-GB" sz="1700">
                <a:solidFill>
                  <a:schemeClr val="dk1"/>
                </a:solidFill>
                <a:highlight>
                  <a:srgbClr val="FFFFFF"/>
                </a:highlight>
                <a:latin typeface="Courier New"/>
                <a:ea typeface="Courier New"/>
                <a:cs typeface="Courier New"/>
                <a:sym typeface="Courier New"/>
              </a:rPr>
              <a:t>) {</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Gender </a:t>
            </a:r>
            <a:r>
              <a:rPr lang="en-GB" sz="1700">
                <a:solidFill>
                  <a:srgbClr val="6A3E3E"/>
                </a:solidFill>
                <a:highlight>
                  <a:srgbClr val="FFFFFF"/>
                </a:highlight>
                <a:latin typeface="Courier New"/>
                <a:ea typeface="Courier New"/>
                <a:cs typeface="Courier New"/>
                <a:sym typeface="Courier New"/>
              </a:rPr>
              <a:t>gender</a:t>
            </a:r>
            <a:r>
              <a:rPr lang="en-GB" sz="1700">
                <a:solidFill>
                  <a:schemeClr val="dk1"/>
                </a:solidFill>
                <a:highlight>
                  <a:srgbClr val="FFFFFF"/>
                </a:highlight>
                <a:latin typeface="Courier New"/>
                <a:ea typeface="Courier New"/>
                <a:cs typeface="Courier New"/>
                <a:sym typeface="Courier New"/>
              </a:rPr>
              <a:t>=Gender.</a:t>
            </a:r>
            <a:r>
              <a:rPr b="1" i="1" lang="en-GB" sz="1700">
                <a:solidFill>
                  <a:srgbClr val="0000C0"/>
                </a:solidFill>
                <a:highlight>
                  <a:srgbClr val="FFFFFF"/>
                </a:highlight>
                <a:latin typeface="Courier New"/>
                <a:ea typeface="Courier New"/>
                <a:cs typeface="Courier New"/>
                <a:sym typeface="Courier New"/>
              </a:rPr>
              <a:t>MALE</a:t>
            </a: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System.</a:t>
            </a:r>
            <a:r>
              <a:rPr b="1" i="1" lang="en-GB" sz="1700">
                <a:solidFill>
                  <a:srgbClr val="0000C0"/>
                </a:solidFill>
                <a:highlight>
                  <a:srgbClr val="FFFFFF"/>
                </a:highlight>
                <a:latin typeface="Courier New"/>
                <a:ea typeface="Courier New"/>
                <a:cs typeface="Courier New"/>
                <a:sym typeface="Courier New"/>
              </a:rPr>
              <a:t>out</a:t>
            </a:r>
            <a:r>
              <a:rPr lang="en-GB" sz="1700">
                <a:solidFill>
                  <a:schemeClr val="dk1"/>
                </a:solidFill>
                <a:highlight>
                  <a:srgbClr val="FFFFFF"/>
                </a:highlight>
                <a:latin typeface="Courier New"/>
                <a:ea typeface="Courier New"/>
                <a:cs typeface="Courier New"/>
                <a:sym typeface="Courier New"/>
              </a:rPr>
              <a:t>.println(</a:t>
            </a:r>
            <a:r>
              <a:rPr lang="en-GB" sz="1700">
                <a:solidFill>
                  <a:srgbClr val="6A3E3E"/>
                </a:solidFill>
                <a:highlight>
                  <a:srgbClr val="FFFFFF"/>
                </a:highlight>
                <a:latin typeface="Courier New"/>
                <a:ea typeface="Courier New"/>
                <a:cs typeface="Courier New"/>
                <a:sym typeface="Courier New"/>
              </a:rPr>
              <a:t>gender</a:t>
            </a: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p:txBody>
      </p:sp>
      <p:sp>
        <p:nvSpPr>
          <p:cNvPr id="101" name="Google Shape;101;p19"/>
          <p:cNvSpPr txBox="1"/>
          <p:nvPr/>
        </p:nvSpPr>
        <p:spPr>
          <a:xfrm>
            <a:off x="4422325" y="1140400"/>
            <a:ext cx="4562700" cy="34557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1700">
                <a:solidFill>
                  <a:srgbClr val="7F0055"/>
                </a:solidFill>
                <a:highlight>
                  <a:srgbClr val="FFFFFF"/>
                </a:highlight>
                <a:latin typeface="Courier New"/>
                <a:ea typeface="Courier New"/>
                <a:cs typeface="Courier New"/>
                <a:sym typeface="Courier New"/>
              </a:rPr>
              <a:t>class</a:t>
            </a:r>
            <a:r>
              <a:rPr lang="en-GB" sz="1700">
                <a:solidFill>
                  <a:schemeClr val="dk1"/>
                </a:solidFill>
                <a:highlight>
                  <a:srgbClr val="FFFFFF"/>
                </a:highlight>
                <a:latin typeface="Courier New"/>
                <a:ea typeface="Courier New"/>
                <a:cs typeface="Courier New"/>
                <a:sym typeface="Courier New"/>
              </a:rPr>
              <a:t> Main {</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b="1" lang="en-GB" sz="1700">
                <a:solidFill>
                  <a:srgbClr val="7F0055"/>
                </a:solidFill>
                <a:highlight>
                  <a:schemeClr val="lt1"/>
                </a:highlight>
                <a:latin typeface="Courier New"/>
                <a:ea typeface="Courier New"/>
                <a:cs typeface="Courier New"/>
                <a:sym typeface="Courier New"/>
              </a:rPr>
              <a:t>enum</a:t>
            </a:r>
            <a:r>
              <a:rPr lang="en-GB" sz="1700">
                <a:solidFill>
                  <a:schemeClr val="dk1"/>
                </a:solidFill>
                <a:highlight>
                  <a:schemeClr val="lt1"/>
                </a:highlight>
                <a:latin typeface="Courier New"/>
                <a:ea typeface="Courier New"/>
                <a:cs typeface="Courier New"/>
                <a:sym typeface="Courier New"/>
              </a:rPr>
              <a:t> Gender{</a:t>
            </a:r>
            <a:endParaRPr sz="1700">
              <a:solidFill>
                <a:schemeClr val="dk1"/>
              </a:solidFill>
              <a:highlight>
                <a:schemeClr val="lt1"/>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Courier New"/>
                <a:ea typeface="Courier New"/>
                <a:cs typeface="Courier New"/>
                <a:sym typeface="Courier New"/>
              </a:rPr>
              <a:t>   </a:t>
            </a:r>
            <a:r>
              <a:rPr b="1" i="1" lang="en-GB" sz="1700">
                <a:solidFill>
                  <a:srgbClr val="0000C0"/>
                </a:solidFill>
                <a:highlight>
                  <a:schemeClr val="lt1"/>
                </a:highlight>
                <a:latin typeface="Courier New"/>
                <a:ea typeface="Courier New"/>
                <a:cs typeface="Courier New"/>
                <a:sym typeface="Courier New"/>
              </a:rPr>
              <a:t>MALE</a:t>
            </a:r>
            <a:r>
              <a:rPr lang="en-GB" sz="1700">
                <a:solidFill>
                  <a:schemeClr val="dk1"/>
                </a:solidFill>
                <a:highlight>
                  <a:schemeClr val="lt1"/>
                </a:highlight>
                <a:latin typeface="Courier New"/>
                <a:ea typeface="Courier New"/>
                <a:cs typeface="Courier New"/>
                <a:sym typeface="Courier New"/>
              </a:rPr>
              <a:t>,</a:t>
            </a:r>
            <a:r>
              <a:rPr b="1" i="1" lang="en-GB" sz="1700">
                <a:solidFill>
                  <a:srgbClr val="0000C0"/>
                </a:solidFill>
                <a:highlight>
                  <a:schemeClr val="lt1"/>
                </a:highlight>
                <a:latin typeface="Courier New"/>
                <a:ea typeface="Courier New"/>
                <a:cs typeface="Courier New"/>
                <a:sym typeface="Courier New"/>
              </a:rPr>
              <a:t>FEMALE</a:t>
            </a:r>
            <a:r>
              <a:rPr lang="en-GB"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700">
                <a:solidFill>
                  <a:schemeClr val="dk1"/>
                </a:solidFill>
                <a:highlight>
                  <a:schemeClr val="lt1"/>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a:t>
            </a:r>
            <a:r>
              <a:rPr b="1" lang="en-GB" sz="1700">
                <a:solidFill>
                  <a:srgbClr val="7F0055"/>
                </a:solidFill>
                <a:highlight>
                  <a:srgbClr val="FFFFFF"/>
                </a:highlight>
                <a:latin typeface="Courier New"/>
                <a:ea typeface="Courier New"/>
                <a:cs typeface="Courier New"/>
                <a:sym typeface="Courier New"/>
              </a:rPr>
              <a:t>public</a:t>
            </a:r>
            <a:r>
              <a:rPr lang="en-GB" sz="1700">
                <a:solidFill>
                  <a:schemeClr val="dk1"/>
                </a:solidFill>
                <a:highlight>
                  <a:srgbClr val="FFFFFF"/>
                </a:highlight>
                <a:latin typeface="Courier New"/>
                <a:ea typeface="Courier New"/>
                <a:cs typeface="Courier New"/>
                <a:sym typeface="Courier New"/>
              </a:rPr>
              <a:t> </a:t>
            </a:r>
            <a:r>
              <a:rPr b="1" lang="en-GB" sz="1700">
                <a:solidFill>
                  <a:srgbClr val="7F0055"/>
                </a:solidFill>
                <a:highlight>
                  <a:srgbClr val="FFFFFF"/>
                </a:highlight>
                <a:latin typeface="Courier New"/>
                <a:ea typeface="Courier New"/>
                <a:cs typeface="Courier New"/>
                <a:sym typeface="Courier New"/>
              </a:rPr>
              <a:t>static</a:t>
            </a:r>
            <a:r>
              <a:rPr lang="en-GB" sz="1700">
                <a:solidFill>
                  <a:schemeClr val="dk1"/>
                </a:solidFill>
                <a:highlight>
                  <a:srgbClr val="FFFFFF"/>
                </a:highlight>
                <a:latin typeface="Courier New"/>
                <a:ea typeface="Courier New"/>
                <a:cs typeface="Courier New"/>
                <a:sym typeface="Courier New"/>
              </a:rPr>
              <a:t> </a:t>
            </a:r>
            <a:r>
              <a:rPr b="1" lang="en-GB" sz="1700">
                <a:solidFill>
                  <a:srgbClr val="7F0055"/>
                </a:solidFill>
                <a:highlight>
                  <a:srgbClr val="FFFFFF"/>
                </a:highlight>
                <a:latin typeface="Courier New"/>
                <a:ea typeface="Courier New"/>
                <a:cs typeface="Courier New"/>
                <a:sym typeface="Courier New"/>
              </a:rPr>
              <a:t>void</a:t>
            </a:r>
            <a:r>
              <a:rPr lang="en-GB" sz="1700">
                <a:solidFill>
                  <a:schemeClr val="dk1"/>
                </a:solidFill>
                <a:highlight>
                  <a:srgbClr val="FFFFFF"/>
                </a:highlight>
                <a:latin typeface="Courier New"/>
                <a:ea typeface="Courier New"/>
                <a:cs typeface="Courier New"/>
                <a:sym typeface="Courier New"/>
              </a:rPr>
              <a:t> main(String[] </a:t>
            </a:r>
            <a:r>
              <a:rPr lang="en-GB" sz="1700">
                <a:solidFill>
                  <a:srgbClr val="6A3E3E"/>
                </a:solidFill>
                <a:highlight>
                  <a:srgbClr val="FFFFFF"/>
                </a:highlight>
                <a:latin typeface="Courier New"/>
                <a:ea typeface="Courier New"/>
                <a:cs typeface="Courier New"/>
                <a:sym typeface="Courier New"/>
              </a:rPr>
              <a:t>args</a:t>
            </a:r>
            <a:r>
              <a:rPr lang="en-GB" sz="1700">
                <a:solidFill>
                  <a:schemeClr val="dk1"/>
                </a:solidFill>
                <a:highlight>
                  <a:srgbClr val="FFFFFF"/>
                </a:highlight>
                <a:latin typeface="Courier New"/>
                <a:ea typeface="Courier New"/>
                <a:cs typeface="Courier New"/>
                <a:sym typeface="Courier New"/>
              </a:rPr>
              <a:t>) {</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Gender </a:t>
            </a:r>
            <a:r>
              <a:rPr lang="en-GB" sz="1700">
                <a:solidFill>
                  <a:srgbClr val="6A3E3E"/>
                </a:solidFill>
                <a:highlight>
                  <a:srgbClr val="FFFFFF"/>
                </a:highlight>
                <a:latin typeface="Courier New"/>
                <a:ea typeface="Courier New"/>
                <a:cs typeface="Courier New"/>
                <a:sym typeface="Courier New"/>
              </a:rPr>
              <a:t>gender</a:t>
            </a:r>
            <a:r>
              <a:rPr lang="en-GB" sz="1700">
                <a:solidFill>
                  <a:schemeClr val="dk1"/>
                </a:solidFill>
                <a:highlight>
                  <a:srgbClr val="FFFFFF"/>
                </a:highlight>
                <a:latin typeface="Courier New"/>
                <a:ea typeface="Courier New"/>
                <a:cs typeface="Courier New"/>
                <a:sym typeface="Courier New"/>
              </a:rPr>
              <a:t>=Gender.</a:t>
            </a:r>
            <a:r>
              <a:rPr b="1" i="1" lang="en-GB" sz="1700">
                <a:solidFill>
                  <a:srgbClr val="0000C0"/>
                </a:solidFill>
                <a:highlight>
                  <a:srgbClr val="FFFFFF"/>
                </a:highlight>
                <a:latin typeface="Courier New"/>
                <a:ea typeface="Courier New"/>
                <a:cs typeface="Courier New"/>
                <a:sym typeface="Courier New"/>
              </a:rPr>
              <a:t>MALE</a:t>
            </a: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System.</a:t>
            </a:r>
            <a:r>
              <a:rPr b="1" i="1" lang="en-GB" sz="1700">
                <a:solidFill>
                  <a:srgbClr val="0000C0"/>
                </a:solidFill>
                <a:highlight>
                  <a:srgbClr val="FFFFFF"/>
                </a:highlight>
                <a:latin typeface="Courier New"/>
                <a:ea typeface="Courier New"/>
                <a:cs typeface="Courier New"/>
                <a:sym typeface="Courier New"/>
              </a:rPr>
              <a:t>out</a:t>
            </a:r>
            <a:r>
              <a:rPr lang="en-GB" sz="1700">
                <a:solidFill>
                  <a:schemeClr val="dk1"/>
                </a:solidFill>
                <a:highlight>
                  <a:srgbClr val="FFFFFF"/>
                </a:highlight>
                <a:latin typeface="Courier New"/>
                <a:ea typeface="Courier New"/>
                <a:cs typeface="Courier New"/>
                <a:sym typeface="Courier New"/>
              </a:rPr>
              <a:t>.println(</a:t>
            </a:r>
            <a:r>
              <a:rPr lang="en-GB" sz="1700">
                <a:solidFill>
                  <a:srgbClr val="6A3E3E"/>
                </a:solidFill>
                <a:highlight>
                  <a:srgbClr val="FFFFFF"/>
                </a:highlight>
                <a:latin typeface="Courier New"/>
                <a:ea typeface="Courier New"/>
                <a:cs typeface="Courier New"/>
                <a:sym typeface="Courier New"/>
              </a:rPr>
              <a:t>gender</a:t>
            </a: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   }</a:t>
            </a:r>
            <a:endParaRPr sz="17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p:txBody>
      </p:sp>
      <p:sp>
        <p:nvSpPr>
          <p:cNvPr id="102" name="Google Shape;102;p19"/>
          <p:cNvSpPr txBox="1"/>
          <p:nvPr/>
        </p:nvSpPr>
        <p:spPr>
          <a:xfrm>
            <a:off x="546125" y="1180900"/>
            <a:ext cx="1151400" cy="10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rPr>
              <a:t>Outside</a:t>
            </a:r>
            <a:endParaRPr b="1" sz="1800">
              <a:solidFill>
                <a:schemeClr val="dk2"/>
              </a:solidFill>
            </a:endParaRPr>
          </a:p>
        </p:txBody>
      </p:sp>
      <p:sp>
        <p:nvSpPr>
          <p:cNvPr id="103" name="Google Shape;103;p19"/>
          <p:cNvSpPr txBox="1"/>
          <p:nvPr/>
        </p:nvSpPr>
        <p:spPr>
          <a:xfrm>
            <a:off x="5849075" y="1180900"/>
            <a:ext cx="183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rPr>
              <a:t>Inside</a:t>
            </a:r>
            <a:endParaRPr b="1"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000"/>
              <a:t>Key Features of Enums in Java</a:t>
            </a:r>
            <a:endParaRPr b="1" sz="3500"/>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chemeClr val="dk1"/>
              </a:buClr>
              <a:buSzPts val="1800"/>
              <a:buAutoNum type="arabicPeriod"/>
            </a:pPr>
            <a:r>
              <a:rPr b="1" lang="en-GB">
                <a:solidFill>
                  <a:schemeClr val="dk1"/>
                </a:solidFill>
              </a:rPr>
              <a:t>Predefined Constants</a:t>
            </a:r>
            <a:r>
              <a:rPr lang="en-GB">
                <a:solidFill>
                  <a:schemeClr val="dk1"/>
                </a:solidFill>
              </a:rPr>
              <a:t>: Enums define a fixed set of constants that are type-safe and cannot be changed.</a:t>
            </a:r>
            <a:endParaRPr>
              <a:solidFill>
                <a:schemeClr val="dk1"/>
              </a:solidFill>
            </a:endParaRPr>
          </a:p>
          <a:p>
            <a:pPr indent="-342900" lvl="0" marL="457200" rtl="0" algn="l">
              <a:spcBef>
                <a:spcPts val="0"/>
              </a:spcBef>
              <a:spcAft>
                <a:spcPts val="0"/>
              </a:spcAft>
              <a:buClr>
                <a:schemeClr val="dk1"/>
              </a:buClr>
              <a:buSzPts val="1800"/>
              <a:buAutoNum type="arabicPeriod"/>
            </a:pPr>
            <a:r>
              <a:rPr b="1" lang="en-GB">
                <a:solidFill>
                  <a:schemeClr val="dk1"/>
                </a:solidFill>
              </a:rPr>
              <a:t>Class-like Behavior</a:t>
            </a:r>
            <a:r>
              <a:rPr lang="en-GB">
                <a:solidFill>
                  <a:schemeClr val="dk1"/>
                </a:solidFill>
              </a:rPr>
              <a:t>: Enums can have fields, methods, and constructors.</a:t>
            </a:r>
            <a:endParaRPr>
              <a:solidFill>
                <a:schemeClr val="dk1"/>
              </a:solidFill>
            </a:endParaRPr>
          </a:p>
          <a:p>
            <a:pPr indent="-342900" lvl="0" marL="457200" rtl="0" algn="l">
              <a:spcBef>
                <a:spcPts val="0"/>
              </a:spcBef>
              <a:spcAft>
                <a:spcPts val="0"/>
              </a:spcAft>
              <a:buClr>
                <a:schemeClr val="dk1"/>
              </a:buClr>
              <a:buSzPts val="1800"/>
              <a:buAutoNum type="arabicPeriod"/>
            </a:pPr>
            <a:r>
              <a:rPr b="1" lang="en-GB">
                <a:solidFill>
                  <a:schemeClr val="dk1"/>
                </a:solidFill>
              </a:rPr>
              <a:t>Type Safety</a:t>
            </a:r>
            <a:r>
              <a:rPr lang="en-GB">
                <a:solidFill>
                  <a:schemeClr val="dk1"/>
                </a:solidFill>
              </a:rPr>
              <a:t>: Unlike traditional constants (e.g., </a:t>
            </a:r>
            <a:r>
              <a:rPr lang="en-GB">
                <a:solidFill>
                  <a:srgbClr val="188038"/>
                </a:solidFill>
                <a:latin typeface="Roboto Mono"/>
                <a:ea typeface="Roboto Mono"/>
                <a:cs typeface="Roboto Mono"/>
                <a:sym typeface="Roboto Mono"/>
              </a:rPr>
              <a:t>int</a:t>
            </a:r>
            <a:r>
              <a:rPr lang="en-GB">
                <a:solidFill>
                  <a:schemeClr val="dk1"/>
                </a:solidFill>
              </a:rPr>
              <a:t>), enums ensure type safety at compile time.</a:t>
            </a:r>
            <a:endParaRPr>
              <a:solidFill>
                <a:schemeClr val="dk1"/>
              </a:solidFill>
            </a:endParaRPr>
          </a:p>
          <a:p>
            <a:pPr indent="-342900" lvl="0" marL="457200" rtl="0" algn="l">
              <a:spcBef>
                <a:spcPts val="0"/>
              </a:spcBef>
              <a:spcAft>
                <a:spcPts val="0"/>
              </a:spcAft>
              <a:buClr>
                <a:schemeClr val="dk1"/>
              </a:buClr>
              <a:buSzPts val="1800"/>
              <a:buAutoNum type="arabicPeriod"/>
            </a:pPr>
            <a:r>
              <a:rPr b="1" lang="en-GB">
                <a:solidFill>
                  <a:schemeClr val="dk1"/>
                </a:solidFill>
              </a:rPr>
              <a:t>Integration with Switch</a:t>
            </a:r>
            <a:r>
              <a:rPr lang="en-GB">
                <a:solidFill>
                  <a:schemeClr val="dk1"/>
                </a:solidFill>
              </a:rPr>
              <a:t>: Enums work seamlessly in </a:t>
            </a:r>
            <a:r>
              <a:rPr lang="en-GB">
                <a:solidFill>
                  <a:srgbClr val="188038"/>
                </a:solidFill>
                <a:latin typeface="Roboto Mono"/>
                <a:ea typeface="Roboto Mono"/>
                <a:cs typeface="Roboto Mono"/>
                <a:sym typeface="Roboto Mono"/>
              </a:rPr>
              <a:t>switch</a:t>
            </a:r>
            <a:r>
              <a:rPr lang="en-GB">
                <a:solidFill>
                  <a:schemeClr val="dk1"/>
                </a:solidFill>
              </a:rPr>
              <a:t> statements, making them easier to use.</a:t>
            </a:r>
            <a:endParaRPr>
              <a:solidFill>
                <a:schemeClr val="dk1"/>
              </a:solidFill>
            </a:endParaRPr>
          </a:p>
          <a:p>
            <a:pPr indent="-342900" lvl="0" marL="457200" rtl="0" algn="l">
              <a:spcBef>
                <a:spcPts val="0"/>
              </a:spcBef>
              <a:spcAft>
                <a:spcPts val="0"/>
              </a:spcAft>
              <a:buClr>
                <a:schemeClr val="dk1"/>
              </a:buClr>
              <a:buSzPts val="1800"/>
              <a:buAutoNum type="arabicPeriod"/>
            </a:pPr>
            <a:r>
              <a:rPr b="1" lang="en-GB">
                <a:solidFill>
                  <a:schemeClr val="dk1"/>
                </a:solidFill>
              </a:rPr>
              <a:t>Methods and Values</a:t>
            </a:r>
            <a:r>
              <a:rPr lang="en-GB">
                <a:solidFill>
                  <a:schemeClr val="dk1"/>
                </a:solidFill>
              </a:rPr>
              <a:t>: Enums have built-in methods like </a:t>
            </a:r>
            <a:r>
              <a:rPr lang="en-GB">
                <a:solidFill>
                  <a:srgbClr val="188038"/>
                </a:solidFill>
                <a:latin typeface="Roboto Mono"/>
                <a:ea typeface="Roboto Mono"/>
                <a:cs typeface="Roboto Mono"/>
                <a:sym typeface="Roboto Mono"/>
              </a:rPr>
              <a:t>values()</a:t>
            </a:r>
            <a:r>
              <a:rPr lang="en-GB">
                <a:solidFill>
                  <a:schemeClr val="dk1"/>
                </a:solidFill>
              </a:rPr>
              <a:t>, </a:t>
            </a:r>
            <a:r>
              <a:rPr lang="en-GB">
                <a:solidFill>
                  <a:srgbClr val="188038"/>
                </a:solidFill>
                <a:latin typeface="Roboto Mono"/>
                <a:ea typeface="Roboto Mono"/>
                <a:cs typeface="Roboto Mono"/>
                <a:sym typeface="Roboto Mono"/>
              </a:rPr>
              <a:t>ordinal()</a:t>
            </a:r>
            <a:r>
              <a:rPr lang="en-GB">
                <a:solidFill>
                  <a:schemeClr val="dk1"/>
                </a:solidFill>
              </a:rPr>
              <a:t>, and </a:t>
            </a:r>
            <a:r>
              <a:rPr lang="en-GB">
                <a:solidFill>
                  <a:srgbClr val="188038"/>
                </a:solidFill>
                <a:latin typeface="Roboto Mono"/>
                <a:ea typeface="Roboto Mono"/>
                <a:cs typeface="Roboto Mono"/>
                <a:sym typeface="Roboto Mono"/>
              </a:rPr>
              <a:t>name()</a:t>
            </a:r>
            <a:r>
              <a:rPr lang="en-GB">
                <a:solidFill>
                  <a:schemeClr val="dk1"/>
                </a:solidFill>
              </a:rPr>
              <a:t>.</a:t>
            </a:r>
            <a:endParaRPr>
              <a:solidFill>
                <a:schemeClr val="dk1"/>
              </a:solidFill>
            </a:endParaRPr>
          </a:p>
          <a:p>
            <a:pPr indent="0" lvl="0" marL="0" rtl="0" algn="l">
              <a:spcBef>
                <a:spcPts val="1200"/>
              </a:spcBef>
              <a:spcAft>
                <a:spcPts val="1200"/>
              </a:spcAft>
              <a:buNone/>
            </a:pPr>
            <a:r>
              <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0" lvl="0" marL="0" rtl="0" algn="l">
              <a:spcBef>
                <a:spcPts val="400"/>
              </a:spcBef>
              <a:spcAft>
                <a:spcPts val="0"/>
              </a:spcAft>
              <a:buNone/>
            </a:pPr>
            <a:r>
              <a:rPr lang="en-GB"/>
              <a:t>They allow us to create variables which can only have a fixed set of values, e.g.</a:t>
            </a:r>
            <a:endParaRPr/>
          </a:p>
          <a:p>
            <a:pPr indent="-139446" lvl="0" marL="365760" rtl="0" algn="l">
              <a:spcBef>
                <a:spcPts val="400"/>
              </a:spcBef>
              <a:spcAft>
                <a:spcPts val="0"/>
              </a:spcAft>
              <a:buSzPts val="1836"/>
              <a:buNone/>
            </a:pPr>
            <a:r>
              <a:t/>
            </a:r>
            <a:endParaRPr/>
          </a:p>
        </p:txBody>
      </p:sp>
      <p:sp>
        <p:nvSpPr>
          <p:cNvPr id="115" name="Google Shape;115;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Enums: Suit</a:t>
            </a:r>
            <a:endParaRPr/>
          </a:p>
        </p:txBody>
      </p:sp>
      <p:sp>
        <p:nvSpPr>
          <p:cNvPr id="116" name="Google Shape;116;p21"/>
          <p:cNvSpPr txBox="1"/>
          <p:nvPr/>
        </p:nvSpPr>
        <p:spPr>
          <a:xfrm>
            <a:off x="1357290" y="2307881"/>
            <a:ext cx="6388200" cy="12006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enum </a:t>
            </a:r>
            <a:r>
              <a:rPr lang="en-GB" sz="1800">
                <a:solidFill>
                  <a:schemeClr val="dk1"/>
                </a:solidFill>
                <a:latin typeface="Courier New"/>
                <a:ea typeface="Courier New"/>
                <a:cs typeface="Courier New"/>
                <a:sym typeface="Courier New"/>
              </a:rPr>
              <a:t>Suit { SPADES, HEARTS, CLUBS, DIAMONDS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Suit suit1 = Suit.HEARTS;</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Suit suit2 = Suit.CLUBS;</a:t>
            </a:r>
            <a:endParaRPr sz="1800">
              <a:solidFill>
                <a:schemeClr val="dk1"/>
              </a:solidFill>
              <a:latin typeface="Lucida Sans"/>
              <a:ea typeface="Lucida Sans"/>
              <a:cs typeface="Lucida Sans"/>
              <a:sym typeface="Lucida Sans"/>
            </a:endParaRPr>
          </a:p>
        </p:txBody>
      </p:sp>
      <p:sp>
        <p:nvSpPr>
          <p:cNvPr id="117" name="Google Shape;117;p21"/>
          <p:cNvSpPr txBox="1"/>
          <p:nvPr/>
        </p:nvSpPr>
        <p:spPr>
          <a:xfrm>
            <a:off x="1357290" y="3580635"/>
            <a:ext cx="6357900" cy="369300"/>
          </a:xfrm>
          <a:prstGeom prst="rect">
            <a:avLst/>
          </a:prstGeom>
          <a:solidFill>
            <a:srgbClr val="F8D0D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Suit suit3 = 1;</a:t>
            </a:r>
            <a:endParaRPr sz="1800">
              <a:solidFill>
                <a:schemeClr val="dk1"/>
              </a:solidFill>
              <a:latin typeface="Lucida Sans"/>
              <a:ea typeface="Lucida Sans"/>
              <a:cs typeface="Lucida Sans"/>
              <a:sym typeface="Lucida Sans"/>
            </a:endParaRPr>
          </a:p>
        </p:txBody>
      </p:sp>
      <p:sp>
        <p:nvSpPr>
          <p:cNvPr id="118" name="Google Shape;118;p21"/>
          <p:cNvSpPr/>
          <p:nvPr/>
        </p:nvSpPr>
        <p:spPr>
          <a:xfrm>
            <a:off x="4786314" y="3482585"/>
            <a:ext cx="2071800" cy="535800"/>
          </a:xfrm>
          <a:prstGeom prst="wedgeRoundRectCallout">
            <a:avLst>
              <a:gd fmla="val -87350" name="adj1"/>
              <a:gd fmla="val -4462" name="adj2"/>
              <a:gd fmla="val 16667" name="adj3"/>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Not allowed!</a:t>
            </a:r>
            <a:endParaRPr sz="1800">
              <a:solidFill>
                <a:schemeClr val="lt1"/>
              </a:solidFill>
              <a:latin typeface="Lucida Sans"/>
              <a:ea typeface="Lucida Sans"/>
              <a:cs typeface="Lucida Sans"/>
              <a:sym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Enums are classes but they can't be instantiated...</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t>We can only reference the instances defined inside the enum...</a:t>
            </a:r>
            <a:endParaRPr/>
          </a:p>
          <a:p>
            <a:pPr indent="-139446" lvl="0" marL="365760" rtl="0" algn="l">
              <a:spcBef>
                <a:spcPts val="400"/>
              </a:spcBef>
              <a:spcAft>
                <a:spcPts val="0"/>
              </a:spcAft>
              <a:buSzPts val="1836"/>
              <a:buNone/>
            </a:pPr>
            <a:r>
              <a:t/>
            </a:r>
            <a:endParaRPr/>
          </a:p>
        </p:txBody>
      </p:sp>
      <p:sp>
        <p:nvSpPr>
          <p:cNvPr id="124" name="Google Shape;124;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Enums</a:t>
            </a:r>
            <a:endParaRPr/>
          </a:p>
        </p:txBody>
      </p:sp>
      <p:sp>
        <p:nvSpPr>
          <p:cNvPr id="125" name="Google Shape;125;p22"/>
          <p:cNvSpPr txBox="1"/>
          <p:nvPr/>
        </p:nvSpPr>
        <p:spPr>
          <a:xfrm>
            <a:off x="1357290" y="3268271"/>
            <a:ext cx="6072300" cy="6465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Suit suit1 = Suit.HEARTS;</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Suit suit2 = Suit.CLUBS;</a:t>
            </a:r>
            <a:endParaRPr sz="1800">
              <a:solidFill>
                <a:schemeClr val="dk1"/>
              </a:solidFill>
              <a:latin typeface="Lucida Sans"/>
              <a:ea typeface="Lucida Sans"/>
              <a:cs typeface="Lucida Sans"/>
              <a:sym typeface="Lucida Sans"/>
            </a:endParaRPr>
          </a:p>
        </p:txBody>
      </p:sp>
      <p:sp>
        <p:nvSpPr>
          <p:cNvPr id="126" name="Google Shape;126;p22"/>
          <p:cNvSpPr txBox="1"/>
          <p:nvPr/>
        </p:nvSpPr>
        <p:spPr>
          <a:xfrm>
            <a:off x="1307490" y="1649352"/>
            <a:ext cx="6357900" cy="369300"/>
          </a:xfrm>
          <a:prstGeom prst="rect">
            <a:avLst/>
          </a:prstGeom>
          <a:solidFill>
            <a:srgbClr val="F8D0D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Suit suit = </a:t>
            </a:r>
            <a:r>
              <a:rPr b="1" lang="en-GB" sz="1800">
                <a:solidFill>
                  <a:schemeClr val="dk1"/>
                </a:solidFill>
                <a:latin typeface="Courier New"/>
                <a:ea typeface="Courier New"/>
                <a:cs typeface="Courier New"/>
                <a:sym typeface="Courier New"/>
              </a:rPr>
              <a:t>new </a:t>
            </a:r>
            <a:r>
              <a:rPr lang="en-GB" sz="1800">
                <a:solidFill>
                  <a:schemeClr val="dk1"/>
                </a:solidFill>
                <a:latin typeface="Courier New"/>
                <a:ea typeface="Courier New"/>
                <a:cs typeface="Courier New"/>
                <a:sym typeface="Courier New"/>
              </a:rPr>
              <a:t>Suit();</a:t>
            </a:r>
            <a:endParaRPr sz="1800">
              <a:solidFill>
                <a:schemeClr val="dk1"/>
              </a:solidFill>
              <a:latin typeface="Lucida Sans"/>
              <a:ea typeface="Lucida Sans"/>
              <a:cs typeface="Lucida Sans"/>
              <a:sym typeface="Lucida Sans"/>
            </a:endParaRPr>
          </a:p>
        </p:txBody>
      </p:sp>
      <p:sp>
        <p:nvSpPr>
          <p:cNvPr id="127" name="Google Shape;127;p22"/>
          <p:cNvSpPr/>
          <p:nvPr/>
        </p:nvSpPr>
        <p:spPr>
          <a:xfrm>
            <a:off x="5921020" y="1608226"/>
            <a:ext cx="2071800" cy="535800"/>
          </a:xfrm>
          <a:prstGeom prst="wedgeRoundRectCallout">
            <a:avLst>
              <a:gd fmla="val -87350" name="adj1"/>
              <a:gd fmla="val -4462" name="adj2"/>
              <a:gd fmla="val 16667" name="adj3"/>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Not allowed!</a:t>
            </a:r>
            <a:endParaRPr sz="1800">
              <a:solidFill>
                <a:schemeClr val="lt1"/>
              </a:solidFill>
              <a:latin typeface="Lucida Sans"/>
              <a:ea typeface="Lucida Sans"/>
              <a:cs typeface="Lucida Sans"/>
              <a:sym typeface="Lucida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