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Lst>
  <p:sldSz cy="6858000" cx="12192000"/>
  <p:notesSz cx="6858000" cy="9144000"/>
  <p:embeddedFontLst>
    <p:embeddedFont>
      <p:font typeface="Roboto"/>
      <p:regular r:id="rId170"/>
      <p:bold r:id="rId171"/>
      <p:italic r:id="rId172"/>
      <p:boldItalic r:id="rId173"/>
    </p:embeddedFont>
    <p:embeddedFont>
      <p:font typeface="Nunito"/>
      <p:regular r:id="rId174"/>
      <p:bold r:id="rId175"/>
      <p:italic r:id="rId176"/>
      <p:boldItalic r:id="rId177"/>
    </p:embeddedFont>
    <p:embeddedFont>
      <p:font typeface="Inter"/>
      <p:regular r:id="rId178"/>
      <p:bold r:id="rId179"/>
      <p:italic r:id="rId180"/>
      <p:boldItalic r:id="rId181"/>
    </p:embeddedFont>
    <p:embeddedFont>
      <p:font typeface="Century Gothic"/>
      <p:regular r:id="rId182"/>
      <p:bold r:id="rId183"/>
      <p:italic r:id="rId184"/>
      <p:boldItalic r:id="rId1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6" roundtripDataSignature="AMtx7mgmKyGyPIcLeT1tRzDEbRaHv0Tz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29C40F-6BBB-488F-B015-1015CFBCE2CE}">
  <a:tblStyle styleId="{DB29C40F-6BBB-488F-B015-1015CFBCE2CE}"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6"/>
          </a:solidFill>
        </a:fill>
      </a:tcStyle>
    </a:wholeTbl>
    <a:band1H>
      <a:tcTxStyle/>
      <a:tcStyle>
        <a:fill>
          <a:solidFill>
            <a:srgbClr val="E0CCCA"/>
          </a:solidFill>
        </a:fill>
      </a:tcStyle>
    </a:band1H>
    <a:band2H>
      <a:tcTxStyle/>
    </a:band2H>
    <a:band1V>
      <a:tcTxStyle/>
      <a:tcStyle>
        <a:fill>
          <a:solidFill>
            <a:srgbClr val="E0CC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F1A89895-1239-49D0-B281-C132C13BE95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186" Type="http://customschemas.google.com/relationships/presentationmetadata" Target="metadata"/><Relationship Id="rId185" Type="http://schemas.openxmlformats.org/officeDocument/2006/relationships/font" Target="fonts/CenturyGothic-boldItalic.fntdata"/><Relationship Id="rId49" Type="http://schemas.openxmlformats.org/officeDocument/2006/relationships/slide" Target="slides/slide44.xml"/><Relationship Id="rId184" Type="http://schemas.openxmlformats.org/officeDocument/2006/relationships/font" Target="fonts/CenturyGothic-italic.fntdata"/><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font" Target="fonts/CenturyGothic-bold.fntdata"/><Relationship Id="rId32" Type="http://schemas.openxmlformats.org/officeDocument/2006/relationships/slide" Target="slides/slide27.xml"/><Relationship Id="rId182" Type="http://schemas.openxmlformats.org/officeDocument/2006/relationships/font" Target="fonts/CenturyGothic-regular.fntdata"/><Relationship Id="rId35" Type="http://schemas.openxmlformats.org/officeDocument/2006/relationships/slide" Target="slides/slide30.xml"/><Relationship Id="rId181" Type="http://schemas.openxmlformats.org/officeDocument/2006/relationships/font" Target="fonts/Inter-boldItalic.fntdata"/><Relationship Id="rId34" Type="http://schemas.openxmlformats.org/officeDocument/2006/relationships/slide" Target="slides/slide29.xml"/><Relationship Id="rId180" Type="http://schemas.openxmlformats.org/officeDocument/2006/relationships/font" Target="fonts/Inter-italic.fntdata"/><Relationship Id="rId37" Type="http://schemas.openxmlformats.org/officeDocument/2006/relationships/slide" Target="slides/slide32.xml"/><Relationship Id="rId176" Type="http://schemas.openxmlformats.org/officeDocument/2006/relationships/font" Target="fonts/Nunito-italic.fntdata"/><Relationship Id="rId36" Type="http://schemas.openxmlformats.org/officeDocument/2006/relationships/slide" Target="slides/slide31.xml"/><Relationship Id="rId175" Type="http://schemas.openxmlformats.org/officeDocument/2006/relationships/font" Target="fonts/Nunito-bold.fntdata"/><Relationship Id="rId39" Type="http://schemas.openxmlformats.org/officeDocument/2006/relationships/slide" Target="slides/slide34.xml"/><Relationship Id="rId174" Type="http://schemas.openxmlformats.org/officeDocument/2006/relationships/font" Target="fonts/Nunito-regular.fntdata"/><Relationship Id="rId38" Type="http://schemas.openxmlformats.org/officeDocument/2006/relationships/slide" Target="slides/slide33.xml"/><Relationship Id="rId173" Type="http://schemas.openxmlformats.org/officeDocument/2006/relationships/font" Target="fonts/Roboto-boldItalic.fntdata"/><Relationship Id="rId179" Type="http://schemas.openxmlformats.org/officeDocument/2006/relationships/font" Target="fonts/Inter-bold.fntdata"/><Relationship Id="rId178" Type="http://schemas.openxmlformats.org/officeDocument/2006/relationships/font" Target="fonts/Inter-regular.fntdata"/><Relationship Id="rId177"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font" Target="fonts/Roboto-italic.fntdata"/><Relationship Id="rId65" Type="http://schemas.openxmlformats.org/officeDocument/2006/relationships/slide" Target="slides/slide60.xml"/><Relationship Id="rId171" Type="http://schemas.openxmlformats.org/officeDocument/2006/relationships/font" Target="fonts/Roboto-bold.fntdata"/><Relationship Id="rId68" Type="http://schemas.openxmlformats.org/officeDocument/2006/relationships/slide" Target="slides/slide63.xml"/><Relationship Id="rId170" Type="http://schemas.openxmlformats.org/officeDocument/2006/relationships/font" Target="fonts/Roboto-regular.fntdata"/><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https://shorturl.at/cmLS0</a:t>
            </a:r>
            <a:endParaRPr/>
          </a:p>
        </p:txBody>
      </p:sp>
      <p:sp>
        <p:nvSpPr>
          <p:cNvPr id="173" name="Google Shape;1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8" name="Google Shape;1148;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6" name="Google Shape;1156;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4" name="Google Shape;1164;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65" name="Google Shape;1165;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2" name="Google Shape;1172;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73" name="Google Shape;1173;p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0" name="Google Shape;1180;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81" name="Google Shape;1181;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8" name="Google Shape;1188;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89" name="Google Shape;1189;p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5" name="Google Shape;1195;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96" name="Google Shape;1196;p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6" name="Google Shape;1206;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07" name="Google Shape;1207;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4" name="Google Shape;1214;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15" name="Google Shape;1215;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2" name="Google Shape;1222;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23" name="Google Shape;1223;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0" name="Google Shape;1230;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7" name="Google Shape;1237;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4" name="Google Shape;1244;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1" name="Google Shape;1251;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8" name="Google Shape;1258;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28be55cf76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28be55cf76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6" name="Google Shape;1266;g28be55cf764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28be55cf76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28be55cf764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4" name="Google Shape;1274;g28be55cf764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28be55cf764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28be55cf764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4" name="Google Shape;1284;g28be55cf764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28be55cf764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28be55cf764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3" name="Google Shape;1293;g28be55cf764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28be55cf764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28be55cf764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2" name="Google Shape;1302;g28be55cf764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f64859f7e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f64859f7e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ff64859f7e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28be55cf764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28be55cf764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3" name="Google Shape;1313;g28be55cf764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28be55cf764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28be55cf764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1" name="Google Shape;1321;g28be55cf764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28be55cf764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28be55cf764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0" name="Google Shape;1330;g28be55cf764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28be55cf764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28be55cf764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9" name="Google Shape;1339;g28be55cf764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28be55cf764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28be55cf764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9" name="Google Shape;1349;g28be55cf764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28be55cf764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28be55cf764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7" name="Google Shape;1357;g28be55cf764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28be55cf764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28be55cf764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6" name="Google Shape;1366;g28be55cf764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28be55cf764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28be55cf764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5" name="Google Shape;1375;g28be55cf764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2d4495bc8d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2d4495bc8db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5" name="Google Shape;1385;g2d4495bc8db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2d4495bc8d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2d4495bc8db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4" name="Google Shape;1394;g2d4495bc8db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910111f1a6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910111f1a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2d4495bc8db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2d4495bc8db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4" name="Google Shape;1404;g2d4495bc8db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2d4495bc8db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2d4495bc8db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4" name="Google Shape;1414;g2d4495bc8db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2d4495bc8db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2d4495bc8db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4" name="Google Shape;1424;g2d4495bc8db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2d4495bc8db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2d4495bc8db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4" name="Google Shape;1434;g2d4495bc8db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28cdf91cc73_14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3" name="Google Shape;1443;g28cdf91cc73_14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28cdf91cc73_14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8" name="Google Shape;1448;g28cdf91cc73_14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28cdf91cc73_14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4" name="Google Shape;1454;g28cdf91cc73_14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g28cdf91cc73_14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0" name="Google Shape;1460;g28cdf91cc73_14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g28cdf91cc73_14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6" name="Google Shape;1466;g28cdf91cc73_14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28cdf91cc73_14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2" name="Google Shape;1472;g28cdf91cc73_14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10111f1a6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2910111f1a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28cdf91cc73_14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8" name="Google Shape;1478;g28cdf91cc73_14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28cdf91cc73_14_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1" name="Google Shape;1491;g28cdf91cc73_14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28cdf91cc73_14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6" name="Google Shape;1506;g28cdf91cc73_14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28cdf91cc73_14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7" name="Google Shape;1517;g28cdf91cc73_14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28cdf91cc73_14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8" name="Google Shape;1528;g28cdf91cc73_14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28cdf91cc73_14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8" name="Google Shape;1538;g28cdf91cc73_14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28cdf91cc73_14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6" name="Google Shape;1546;g28cdf91cc73_14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28cdf91cc73_14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2" name="Google Shape;1552;g28cdf91cc73_14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28cdf91cc73_14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5" name="Google Shape;1565;g28cdf91cc73_14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g28cdf91cc73_14_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1" name="Google Shape;1581;g28cdf91cc73_14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10111f1a6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910111f1a6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g28cdf91cc73_14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5" name="Google Shape;1595;g28cdf91cc73_14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g28cdf91cc73_14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4" name="Google Shape;1604;g28cdf91cc73_14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28cdf91cc73_14_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0" name="Google Shape;1610;g28cdf91cc73_14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28cdf91cc73_14_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7" name="Google Shape;1617;g28cdf91cc73_14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28cdf91cc73_14_1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0" name="Google Shape;1630;g28cdf91cc73_14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28cdf91cc73_14_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7" name="Google Shape;1637;g28cdf91cc73_14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28cdf91cc73_14_1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2" name="Google Shape;1652;g28cdf91cc73_14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28cdf91cc73_14_2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0" name="Google Shape;1660;g28cdf91cc73_14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g28cdf91cc73_14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7" name="Google Shape;1667;g28cdf91cc73_14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g28cdf91cc73_14_2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4" name="Google Shape;1674;g28cdf91cc73_14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10111f1a6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910111f1a6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28cdf91cc73_14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0" name="Google Shape;1680;g28cdf91cc73_14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g28cdf91cc73_14_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6" name="Google Shape;1686;g28cdf91cc73_14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28cdf91cc73_14_2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2" name="Google Shape;1692;g28cdf91cc73_14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2d4495bc8d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2d4495bc8d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9" name="Google Shape;1699;g2d4495bc8d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30c5bc70a38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30c5bc70a38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7" name="Google Shape;1707;g30c5bc70a38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9" name="Google Shape;29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4" name="Google Shape;32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8" name="Google Shape;34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5" name="Google Shape;37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3" name="Google Shape;39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ff64859f7e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2ff64859f7e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2ff64859f7e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04e184662eff522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04e184662eff522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g104e184662eff522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4e184662eff52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04e184662eff52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104e184662eff52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04e184662eff52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04e184662eff522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104e184662eff522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4e184662eff522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04e184662eff522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104e184662eff522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1" name="Google Shape;681;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82" name="Google Shape;682;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30c5bc70a3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30c5bc70a3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g30c5bc70a3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1" name="Google Shape;811;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12" name="Google Shape;812;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6" name="Google Shape;826;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27" name="Google Shape;827;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42" name="Google Shape;842;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50" name="Google Shape;850;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7" name="Google Shape;857;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58" name="Google Shape;858;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6" name="Google Shape;86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67" name="Google Shape;86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5" name="Google Shape;875;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6" name="Google Shape;876;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2" name="Google Shape;882;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83" name="Google Shape;883;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ea9a5079ab_5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ea9a5079ab_5_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30c5bc70a38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30c5bc70a38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5" name="Google Shape;905;g30c5bc70a38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ea9a5079ab_5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ea9a5079ab_5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1ea9a5079ab_5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1ea9a5079ab_5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1e89b52fdec_1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5" name="Google Shape;925;g1e89b52fdec_13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6" name="Google Shape;926;g1e89b52fdec_13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e89b52fdec_13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4" name="Google Shape;934;g1e89b52fdec_13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1e89b52fdec_13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9" name="Google Shape;939;g1e89b52fdec_13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6" name="Google Shape;946;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47" name="Google Shape;947;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4" name="Google Shape;954;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55" name="Google Shape;955;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2" name="Google Shape;962;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63" name="Google Shape;963;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1" name="Google Shape;971;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72" name="Google Shape;972;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9" name="Google Shape;979;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80" name="Google Shape;980;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8" name="Google Shape;988;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89" name="Google Shape;989;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6" name="Google Shape;996;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28d06de6d3a_4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28d06de6d3a_4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 name="Google Shape;1003;g28d06de6d3a_4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0" name="Google Shape;1010;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11" name="Google Shape;1011;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8" name="Google Shape;1018;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19" name="Google Shape;1019;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29" name="Google Shape;1029;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8d06de6d3a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8d06de6d3a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3" name="Google Shape;1043;g28d06de6d3a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0" name="Google Shape;1050;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51" name="Google Shape;1051;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1" name="Google Shape;1061;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62" name="Google Shape;1062;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2a6a5bcb1c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2a6a5bcb1c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5" name="Google Shape;1085;g2a6a5bcb1c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3" name="Google Shape;1093;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94" name="Google Shape;1094;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1" name="Google Shape;1101;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02" name="Google Shape;1102;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0" name="Google Shape;1110;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11" name="Google Shape;1111;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3" name="Google Shape;1123;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24" name="Google Shape;1124;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1" name="Google Shape;1131;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32" name="Google Shape;1132;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9" name="Google Shape;1139;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40" name="Google Shape;1140;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99"/>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9"/>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9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9"/>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9"/>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https://lh4.googleusercontent.com/gKiCKT8gvcp2_zpr8R20cIhWowPTK3ohyUNRcg4gD3j0YDR5qyp2S5rYn1vsnvyphIV6h-J9iDv7Qpl1j9Ya_rAWDzYmyc6KADYEEih7NhleRTIhUWcHgpKZn3YU0JHAbQnkJ5cDL-UN6-w_5xBLzlYbow=s2048" id="49" name="Google Shape;49;p99"/>
          <p:cNvPicPr preferRelativeResize="0"/>
          <p:nvPr/>
        </p:nvPicPr>
        <p:blipFill rotWithShape="1">
          <a:blip r:embed="rId2">
            <a:alphaModFix/>
          </a:blip>
          <a:srcRect b="0" l="0" r="0" t="0"/>
          <a:stretch/>
        </p:blipFill>
        <p:spPr>
          <a:xfrm>
            <a:off x="212030" y="6019286"/>
            <a:ext cx="806065" cy="846552"/>
          </a:xfrm>
          <a:prstGeom prst="rect">
            <a:avLst/>
          </a:prstGeom>
          <a:noFill/>
          <a:ln>
            <a:noFill/>
          </a:ln>
        </p:spPr>
      </p:pic>
      <p:sp>
        <p:nvSpPr>
          <p:cNvPr id="50" name="Google Shape;50;p99"/>
          <p:cNvSpPr txBox="1"/>
          <p:nvPr/>
        </p:nvSpPr>
        <p:spPr>
          <a:xfrm>
            <a:off x="1900649" y="6485650"/>
            <a:ext cx="10291200" cy="477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C0C0C0"/>
                </a:solidFill>
              </a:rPr>
              <a:t>OOP with Java                                 @damascene10                                                                            @2024-2025                                                                                                        </a:t>
            </a:r>
            <a:endParaRPr>
              <a:solidFill>
                <a:srgbClr val="C0C0C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1" name="Shape 111"/>
        <p:cNvGrpSpPr/>
        <p:nvPr/>
      </p:nvGrpSpPr>
      <p:grpSpPr>
        <a:xfrm>
          <a:off x="0" y="0"/>
          <a:ext cx="0" cy="0"/>
          <a:chOff x="0" y="0"/>
          <a:chExt cx="0" cy="0"/>
        </a:xfrm>
      </p:grpSpPr>
      <p:sp>
        <p:nvSpPr>
          <p:cNvPr id="112" name="Google Shape;112;p108"/>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08"/>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4" name="Google Shape;114;p10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0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08"/>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8"/>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8" name="Shape 118"/>
        <p:cNvGrpSpPr/>
        <p:nvPr/>
      </p:nvGrpSpPr>
      <p:grpSpPr>
        <a:xfrm>
          <a:off x="0" y="0"/>
          <a:ext cx="0" cy="0"/>
          <a:chOff x="0" y="0"/>
          <a:chExt cx="0" cy="0"/>
        </a:xfrm>
      </p:grpSpPr>
      <p:sp>
        <p:nvSpPr>
          <p:cNvPr id="119" name="Google Shape;119;p109"/>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09"/>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1" name="Google Shape;121;p109"/>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22" name="Google Shape;122;p10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0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0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109"/>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7" name="Google Shape;127;p109"/>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8" name="Shape 128"/>
        <p:cNvGrpSpPr/>
        <p:nvPr/>
      </p:nvGrpSpPr>
      <p:grpSpPr>
        <a:xfrm>
          <a:off x="0" y="0"/>
          <a:ext cx="0" cy="0"/>
          <a:chOff x="0" y="0"/>
          <a:chExt cx="0" cy="0"/>
        </a:xfrm>
      </p:grpSpPr>
      <p:sp>
        <p:nvSpPr>
          <p:cNvPr id="129" name="Google Shape;129;p110"/>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10"/>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5" name="Shape 135"/>
        <p:cNvGrpSpPr/>
        <p:nvPr/>
      </p:nvGrpSpPr>
      <p:grpSpPr>
        <a:xfrm>
          <a:off x="0" y="0"/>
          <a:ext cx="0" cy="0"/>
          <a:chOff x="0" y="0"/>
          <a:chExt cx="0" cy="0"/>
        </a:xfrm>
      </p:grpSpPr>
      <p:sp>
        <p:nvSpPr>
          <p:cNvPr id="136" name="Google Shape;136;p111"/>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11"/>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8" name="Google Shape;138;p111"/>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9" name="Google Shape;139;p1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1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3" name="Google Shape;143;p111"/>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44" name="Google Shape;144;p111"/>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5" name="Shape 145"/>
        <p:cNvGrpSpPr/>
        <p:nvPr/>
      </p:nvGrpSpPr>
      <p:grpSpPr>
        <a:xfrm>
          <a:off x="0" y="0"/>
          <a:ext cx="0" cy="0"/>
          <a:chOff x="0" y="0"/>
          <a:chExt cx="0" cy="0"/>
        </a:xfrm>
      </p:grpSpPr>
      <p:sp>
        <p:nvSpPr>
          <p:cNvPr id="146" name="Google Shape;146;p112"/>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12"/>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8" name="Google Shape;148;p112"/>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1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3" name="Shape 153"/>
        <p:cNvGrpSpPr/>
        <p:nvPr/>
      </p:nvGrpSpPr>
      <p:grpSpPr>
        <a:xfrm>
          <a:off x="0" y="0"/>
          <a:ext cx="0" cy="0"/>
          <a:chOff x="0" y="0"/>
          <a:chExt cx="0" cy="0"/>
        </a:xfrm>
      </p:grpSpPr>
      <p:sp>
        <p:nvSpPr>
          <p:cNvPr id="154" name="Google Shape;154;p11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13"/>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1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0" name="Shape 160"/>
        <p:cNvGrpSpPr/>
        <p:nvPr/>
      </p:nvGrpSpPr>
      <p:grpSpPr>
        <a:xfrm>
          <a:off x="0" y="0"/>
          <a:ext cx="0" cy="0"/>
          <a:chOff x="0" y="0"/>
          <a:chExt cx="0" cy="0"/>
        </a:xfrm>
      </p:grpSpPr>
      <p:sp>
        <p:nvSpPr>
          <p:cNvPr id="161" name="Google Shape;161;p114"/>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14"/>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3" name="Google Shape;163;p1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1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7" name="Shape 167"/>
        <p:cNvGrpSpPr/>
        <p:nvPr/>
      </p:nvGrpSpPr>
      <p:grpSpPr>
        <a:xfrm>
          <a:off x="0" y="0"/>
          <a:ext cx="0" cy="0"/>
          <a:chOff x="0" y="0"/>
          <a:chExt cx="0" cy="0"/>
        </a:xfrm>
      </p:grpSpPr>
      <p:sp>
        <p:nvSpPr>
          <p:cNvPr id="168" name="Google Shape;168;g1ea9a5079ab_5_176"/>
          <p:cNvSpPr txBox="1"/>
          <p:nvPr>
            <p:ph type="title"/>
          </p:nvPr>
        </p:nvSpPr>
        <p:spPr>
          <a:xfrm>
            <a:off x="415600" y="593367"/>
            <a:ext cx="11360700" cy="763500"/>
          </a:xfrm>
          <a:prstGeom prst="rect">
            <a:avLst/>
          </a:prstGeom>
        </p:spPr>
        <p:txBody>
          <a:bodyPr anchorCtr="0" anchor="t" bIns="45700" lIns="91425" spcFirstLastPara="1" rIns="91425" wrap="square" tIns="45700">
            <a:normAutofit/>
          </a:bodyPr>
          <a:lstStyle>
            <a:lvl1pPr lvl="0" rtl="0">
              <a:spcBef>
                <a:spcPts val="0"/>
              </a:spcBef>
              <a:spcAft>
                <a:spcPts val="0"/>
              </a:spcAft>
              <a:buSzPts val="3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g1ea9a5079ab_5_176"/>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342900" lvl="0" marL="457200" rtl="0">
              <a:spcBef>
                <a:spcPts val="1000"/>
              </a:spcBef>
              <a:spcAft>
                <a:spcPts val="0"/>
              </a:spcAft>
              <a:buSzPts val="1800"/>
              <a:buChar char="🠶"/>
              <a:defRPr/>
            </a:lvl1pPr>
            <a:lvl2pPr indent="-330200" lvl="1" marL="914400" rtl="0">
              <a:spcBef>
                <a:spcPts val="1000"/>
              </a:spcBef>
              <a:spcAft>
                <a:spcPts val="0"/>
              </a:spcAft>
              <a:buSzPts val="1600"/>
              <a:buChar char="🠶"/>
              <a:defRPr/>
            </a:lvl2pPr>
            <a:lvl3pPr indent="-317500" lvl="2" marL="1371600" rtl="0">
              <a:spcBef>
                <a:spcPts val="1000"/>
              </a:spcBef>
              <a:spcAft>
                <a:spcPts val="0"/>
              </a:spcAft>
              <a:buSzPts val="14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0"/>
              </a:spcAft>
              <a:buSzPts val="1200"/>
              <a:buChar char="🠶"/>
              <a:defRPr/>
            </a:lvl9pPr>
          </a:lstStyle>
          <a:p/>
        </p:txBody>
      </p:sp>
      <p:sp>
        <p:nvSpPr>
          <p:cNvPr id="170" name="Google Shape;170;g1ea9a5079ab_5_176"/>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100"/>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0"/>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4" name="Google Shape;54;p100"/>
          <p:cNvSpPr txBox="1"/>
          <p:nvPr>
            <p:ph idx="11" type="ftr"/>
          </p:nvPr>
        </p:nvSpPr>
        <p:spPr>
          <a:xfrm>
            <a:off x="2589212" y="6485645"/>
            <a:ext cx="9602700" cy="477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00"/>
          <p:cNvSpPr/>
          <p:nvPr/>
        </p:nvSpPr>
        <p:spPr>
          <a:xfrm flipH="1" rot="10800000">
            <a:off x="-4189" y="290163"/>
            <a:ext cx="1088271"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0"/>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00"/>
          <p:cNvSpPr txBox="1"/>
          <p:nvPr/>
        </p:nvSpPr>
        <p:spPr>
          <a:xfrm>
            <a:off x="1900649" y="6485650"/>
            <a:ext cx="10291200" cy="477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C0C0C0"/>
                </a:solidFill>
              </a:rPr>
              <a:t>OOP with Java                                 @damascene10                                                                            @2024-202</a:t>
            </a:r>
            <a:r>
              <a:rPr lang="en-US">
                <a:solidFill>
                  <a:srgbClr val="C0C0C0"/>
                </a:solidFill>
              </a:rPr>
              <a:t>5                                                                                                        </a:t>
            </a:r>
            <a:endParaRPr>
              <a:solidFill>
                <a:srgbClr val="C0C0C0"/>
              </a:solidFill>
            </a:endParaRPr>
          </a:p>
        </p:txBody>
      </p:sp>
      <p:pic>
        <p:nvPicPr>
          <p:cNvPr id="58" name="Google Shape;58;p100"/>
          <p:cNvPicPr preferRelativeResize="0"/>
          <p:nvPr/>
        </p:nvPicPr>
        <p:blipFill>
          <a:blip r:embed="rId2">
            <a:alphaModFix/>
          </a:blip>
          <a:stretch>
            <a:fillRect/>
          </a:stretch>
        </p:blipFill>
        <p:spPr>
          <a:xfrm>
            <a:off x="0" y="6118850"/>
            <a:ext cx="739150" cy="7391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01"/>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1"/>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2" name="Google Shape;62;p10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10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2"/>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9" name="Google Shape;69;p102"/>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0" name="Google Shape;70;p10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0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10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3"/>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7" name="Google Shape;77;p103"/>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8" name="Google Shape;78;p103"/>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9" name="Google Shape;79;p103"/>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0" name="Google Shape;80;p10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10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0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106"/>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06"/>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8" name="Google Shape;98;p106"/>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9" name="Google Shape;99;p10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0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107"/>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7"/>
          <p:cNvSpPr/>
          <p:nvPr>
            <p:ph idx="2" type="pic"/>
          </p:nvPr>
        </p:nvSpPr>
        <p:spPr>
          <a:xfrm>
            <a:off x="2589212" y="634965"/>
            <a:ext cx="8915400" cy="3854970"/>
          </a:xfrm>
          <a:prstGeom prst="rect">
            <a:avLst/>
          </a:prstGeom>
          <a:noFill/>
          <a:ln>
            <a:noFill/>
          </a:ln>
        </p:spPr>
      </p:sp>
      <p:sp>
        <p:nvSpPr>
          <p:cNvPr id="106" name="Google Shape;106;p107"/>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7" name="Google Shape;107;p10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0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0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98"/>
          <p:cNvGrpSpPr/>
          <p:nvPr/>
        </p:nvGrpSpPr>
        <p:grpSpPr>
          <a:xfrm>
            <a:off x="1" y="228600"/>
            <a:ext cx="2851516" cy="6638628"/>
            <a:chOff x="2487613" y="285750"/>
            <a:chExt cx="2428875" cy="5654676"/>
          </a:xfrm>
        </p:grpSpPr>
        <p:sp>
          <p:nvSpPr>
            <p:cNvPr id="11" name="Google Shape;11;p98"/>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98"/>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98"/>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98"/>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98"/>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98"/>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98"/>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98"/>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98"/>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98"/>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98"/>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98"/>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98"/>
          <p:cNvGrpSpPr/>
          <p:nvPr/>
        </p:nvGrpSpPr>
        <p:grpSpPr>
          <a:xfrm>
            <a:off x="27221" y="-786"/>
            <a:ext cx="2356674" cy="6854039"/>
            <a:chOff x="6627813" y="194833"/>
            <a:chExt cx="1952625" cy="5678918"/>
          </a:xfrm>
        </p:grpSpPr>
        <p:sp>
          <p:nvSpPr>
            <p:cNvPr id="24" name="Google Shape;24;p98"/>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98"/>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98"/>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98"/>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98"/>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8"/>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98"/>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8"/>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98"/>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98"/>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8"/>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8"/>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98"/>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98"/>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9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9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9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jdk.java.net/21/"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3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3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37.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37.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39.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4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34.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image" Target="../media/image35.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 Id="rId3" Type="http://schemas.openxmlformats.org/officeDocument/2006/relationships/image" Target="../media/image36.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 Id="rId3" Type="http://schemas.openxmlformats.org/officeDocument/2006/relationships/image" Target="../media/image38.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 Id="rId3" Type="http://schemas.openxmlformats.org/officeDocument/2006/relationships/image" Target="../media/image40.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 Id="rId3" Type="http://schemas.openxmlformats.org/officeDocument/2006/relationships/hyperlink" Target="https://www.oracle.com/java/technologies/oop.html" TargetMode="External"/><Relationship Id="rId4" Type="http://schemas.openxmlformats.org/officeDocument/2006/relationships/hyperlink" Target="https://www.geeksforgeeks.org/four-main-object-oriented-programming-concepts-of-java/" TargetMode="External"/><Relationship Id="rId5" Type="http://schemas.openxmlformats.org/officeDocument/2006/relationships/hyperlink" Target="https://techaffinity.com/blog/oops-concepts-in-jav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Java_(software_platfor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9.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4.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8.jpg"/><Relationship Id="rId4" Type="http://schemas.openxmlformats.org/officeDocument/2006/relationships/image" Target="../media/image22.jpg"/><Relationship Id="rId5" Type="http://schemas.openxmlformats.org/officeDocument/2006/relationships/image" Target="../media/image29.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2.xml"/><Relationship Id="rId3" Type="http://schemas.openxmlformats.org/officeDocument/2006/relationships/hyperlink" Target="https://www.javatpoint.com/java-tutorial" TargetMode="External"/><Relationship Id="rId4" Type="http://schemas.openxmlformats.org/officeDocument/2006/relationships/hyperlink" Target="https://www.javatpoint.com/static-keyword-in-java"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2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hyperlink" Target="https://shorturl.at/fKXZ1" TargetMode="External"/><Relationship Id="rId4" Type="http://schemas.openxmlformats.org/officeDocument/2006/relationships/image" Target="../media/image2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
          <p:cNvSpPr txBox="1"/>
          <p:nvPr>
            <p:ph type="ctrTitle"/>
          </p:nvPr>
        </p:nvSpPr>
        <p:spPr>
          <a:xfrm>
            <a:off x="2674058" y="1567868"/>
            <a:ext cx="7092112" cy="102550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sz="3600"/>
              <a:t>OOP with Java(Java PART I)</a:t>
            </a:r>
            <a:endParaRPr/>
          </a:p>
        </p:txBody>
      </p:sp>
      <p:sp>
        <p:nvSpPr>
          <p:cNvPr id="176" name="Google Shape;176;p1"/>
          <p:cNvSpPr txBox="1"/>
          <p:nvPr>
            <p:ph idx="1" type="subTitle"/>
          </p:nvPr>
        </p:nvSpPr>
        <p:spPr>
          <a:xfrm>
            <a:off x="4183475" y="3972714"/>
            <a:ext cx="3296318" cy="5838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b="1" lang="en-US" sz="2400"/>
              <a:t>Introduction  To Java</a:t>
            </a:r>
            <a:endParaRPr/>
          </a:p>
        </p:txBody>
      </p:sp>
      <p:sp>
        <p:nvSpPr>
          <p:cNvPr id="177" name="Google Shape;177;p1"/>
          <p:cNvSpPr txBox="1"/>
          <p:nvPr/>
        </p:nvSpPr>
        <p:spPr>
          <a:xfrm>
            <a:off x="6476084" y="6060300"/>
            <a:ext cx="526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https://shorturl.at/hKGam</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0"/>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Did you know?</a:t>
            </a:r>
            <a:endParaRPr/>
          </a:p>
        </p:txBody>
      </p:sp>
      <p:sp>
        <p:nvSpPr>
          <p:cNvPr id="239" name="Google Shape;239;p10"/>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100000"/>
              <a:buChar char="🠶"/>
            </a:pPr>
            <a:r>
              <a:rPr lang="en-US" sz="2600"/>
              <a:t> </a:t>
            </a:r>
            <a:r>
              <a:rPr lang="en-US" sz="3100"/>
              <a:t>In 1995, The Language  </a:t>
            </a:r>
            <a:r>
              <a:rPr b="1" lang="en-US" sz="3100"/>
              <a:t>"Java“ </a:t>
            </a:r>
            <a:r>
              <a:rPr lang="en-US" sz="3100"/>
              <a:t> was pronounced and it was already a trademark by Oak Technologies, </a:t>
            </a:r>
            <a:endParaRPr/>
          </a:p>
          <a:p>
            <a:pPr indent="-342900" lvl="0" marL="342900" rtl="0" algn="l">
              <a:spcBef>
                <a:spcPts val="1000"/>
              </a:spcBef>
              <a:spcAft>
                <a:spcPts val="0"/>
              </a:spcAft>
              <a:buSzPct val="100000"/>
              <a:buChar char="🠶"/>
            </a:pPr>
            <a:r>
              <a:rPr lang="en-US" sz="3100"/>
              <a:t> Java was named that to mean "</a:t>
            </a:r>
            <a:r>
              <a:rPr b="1" lang="en-US" sz="3100"/>
              <a:t>Simple</a:t>
            </a:r>
            <a:r>
              <a:rPr lang="en-US" sz="3100"/>
              <a:t>, </a:t>
            </a:r>
            <a:r>
              <a:rPr b="1" lang="en-US" sz="3100"/>
              <a:t>Robust</a:t>
            </a:r>
            <a:r>
              <a:rPr lang="en-US" sz="3100"/>
              <a:t>, </a:t>
            </a:r>
            <a:r>
              <a:rPr b="1" lang="en-US" sz="3100"/>
              <a:t>Portable</a:t>
            </a:r>
            <a:r>
              <a:rPr lang="en-US" sz="3100"/>
              <a:t>, </a:t>
            </a:r>
            <a:r>
              <a:rPr b="1" lang="en-US" sz="3100"/>
              <a:t>Platform-independent</a:t>
            </a:r>
            <a:r>
              <a:rPr lang="en-US" sz="3100"/>
              <a:t>, </a:t>
            </a:r>
            <a:r>
              <a:rPr b="1" lang="en-US" sz="3100"/>
              <a:t>Secured</a:t>
            </a:r>
            <a:r>
              <a:rPr lang="en-US" sz="3100"/>
              <a:t>, </a:t>
            </a:r>
            <a:r>
              <a:rPr b="1" lang="en-US" sz="3100"/>
              <a:t>High Performance</a:t>
            </a:r>
            <a:r>
              <a:rPr lang="en-US" sz="3100"/>
              <a:t>, </a:t>
            </a:r>
            <a:r>
              <a:rPr b="1" lang="en-US" sz="3100"/>
              <a:t>Multithreaded</a:t>
            </a:r>
            <a:r>
              <a:rPr lang="en-US" sz="3100"/>
              <a:t>, </a:t>
            </a:r>
            <a:r>
              <a:rPr b="1" lang="en-US" sz="3100"/>
              <a:t>Architecture Neutral</a:t>
            </a:r>
            <a:r>
              <a:rPr lang="en-US" sz="3100"/>
              <a:t>,</a:t>
            </a:r>
            <a:r>
              <a:rPr b="1" lang="en-US" sz="3100"/>
              <a:t> Object-Oriented</a:t>
            </a:r>
            <a:r>
              <a:rPr lang="en-US" sz="3100"/>
              <a:t>, </a:t>
            </a:r>
            <a:r>
              <a:rPr b="1" lang="en-US" sz="3100"/>
              <a:t>Interpreted</a:t>
            </a:r>
            <a:r>
              <a:rPr lang="en-US" sz="3100"/>
              <a:t>, and </a:t>
            </a:r>
            <a:r>
              <a:rPr b="1" lang="en-US" sz="3100"/>
              <a:t>Dynamic</a:t>
            </a:r>
            <a:r>
              <a:rPr lang="en-US" sz="3100"/>
              <a:t>". </a:t>
            </a:r>
            <a:br>
              <a:rPr lang="en-US" sz="3100"/>
            </a:br>
            <a:endParaRPr sz="3100"/>
          </a:p>
          <a:p>
            <a:pPr indent="-342900" lvl="0" marL="342900" rtl="0" algn="l">
              <a:spcBef>
                <a:spcPts val="1000"/>
              </a:spcBef>
              <a:spcAft>
                <a:spcPts val="0"/>
              </a:spcAft>
              <a:buSzPct val="100000"/>
              <a:buChar char="🠶"/>
            </a:pPr>
            <a:r>
              <a:rPr lang="en-US" sz="3100"/>
              <a:t>Java is an island of Indonesia where the first coffee was produced (</a:t>
            </a:r>
            <a:r>
              <a:rPr b="1" lang="en-US" sz="3100"/>
              <a:t>called java coffee</a:t>
            </a:r>
            <a:r>
              <a:rPr lang="en-US" sz="3100"/>
              <a:t>) and the team was gathered taking a coffee with the objective to choose a name. The Java name was chosen by James Gosling while having coffee near his office again. Some conspiracy stated that he was inspired by the fact that they alway gather around a coffee and concluded that something related to coffee would be amazing.</a:t>
            </a:r>
            <a:endParaRPr/>
          </a:p>
          <a:p>
            <a:pPr indent="-342900" lvl="0" marL="342900" rtl="0" algn="l">
              <a:spcBef>
                <a:spcPts val="1000"/>
              </a:spcBef>
              <a:spcAft>
                <a:spcPts val="0"/>
              </a:spcAft>
              <a:buSzPct val="100000"/>
              <a:buChar char="🠶"/>
            </a:pPr>
            <a:r>
              <a:rPr lang="en-US" sz="3100"/>
              <a:t> Initially developed by James Gosling at Sun Microsystems and released in 1995 , now a subsidiary of </a:t>
            </a:r>
            <a:r>
              <a:rPr b="1" lang="en-US" sz="3100"/>
              <a:t>Oracle Corporation</a:t>
            </a:r>
            <a:r>
              <a:rPr lang="en-US" sz="3100"/>
              <a:t> .</a:t>
            </a:r>
            <a:endParaRPr/>
          </a:p>
          <a:p>
            <a:pPr indent="-262890" lvl="0" marL="342900" rtl="0" algn="l">
              <a:spcBef>
                <a:spcPts val="1000"/>
              </a:spcBef>
              <a:spcAft>
                <a:spcPts val="0"/>
              </a:spcAft>
              <a:buSzPct val="100000"/>
              <a:buNone/>
            </a:pPr>
            <a:r>
              <a:t/>
            </a:r>
            <a:endParaRPr/>
          </a:p>
        </p:txBody>
      </p:sp>
      <p:sp>
        <p:nvSpPr>
          <p:cNvPr id="240" name="Google Shape;240;p10"/>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80"/>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b="1" lang="en-US"/>
              <a:t>Modifiers in java</a:t>
            </a:r>
            <a:br>
              <a:rPr b="1" lang="en-US"/>
            </a:br>
            <a:endParaRPr/>
          </a:p>
        </p:txBody>
      </p:sp>
      <p:sp>
        <p:nvSpPr>
          <p:cNvPr id="1151" name="Google Shape;1151;p80"/>
          <p:cNvSpPr txBox="1"/>
          <p:nvPr>
            <p:ph idx="1" type="body"/>
          </p:nvPr>
        </p:nvSpPr>
        <p:spPr>
          <a:xfrm>
            <a:off x="763571" y="719273"/>
            <a:ext cx="10963373" cy="5766372"/>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800"/>
              <a:buNone/>
            </a:pPr>
            <a:r>
              <a:rPr b="1" lang="en-US"/>
              <a:t> </a:t>
            </a:r>
            <a:r>
              <a:rPr lang="en-US"/>
              <a:t>There are  two types of modifiers in Java: </a:t>
            </a:r>
            <a:r>
              <a:rPr b="1" lang="en-US"/>
              <a:t>access modifiers</a:t>
            </a:r>
            <a:r>
              <a:rPr lang="en-US"/>
              <a:t> and </a:t>
            </a:r>
            <a:r>
              <a:rPr b="1" lang="en-US"/>
              <a:t>non-access modifiers</a:t>
            </a:r>
            <a:r>
              <a:rPr lang="en-US"/>
              <a:t>.</a:t>
            </a:r>
            <a:endParaRPr/>
          </a:p>
          <a:p>
            <a:pPr indent="0" lvl="0" marL="0" rtl="0" algn="l">
              <a:spcBef>
                <a:spcPts val="1000"/>
              </a:spcBef>
              <a:spcAft>
                <a:spcPts val="0"/>
              </a:spcAft>
              <a:buSzPts val="1800"/>
              <a:buNone/>
            </a:pPr>
            <a:r>
              <a:rPr lang="en-US"/>
              <a:t>The access modifiers in Java specify the accessibility or scope of a field, method, constructor, or class. We can change the access level of fields, constructors, methods, and class by applying the access modifier on it.</a:t>
            </a:r>
            <a:endParaRPr/>
          </a:p>
          <a:p>
            <a:pPr indent="0" lvl="0" marL="0" rtl="0" algn="l">
              <a:spcBef>
                <a:spcPts val="1000"/>
              </a:spcBef>
              <a:spcAft>
                <a:spcPts val="0"/>
              </a:spcAft>
              <a:buSzPts val="1800"/>
              <a:buNone/>
            </a:pPr>
            <a:r>
              <a:rPr lang="en-US"/>
              <a:t>There are four types of Java access modifiers:</a:t>
            </a:r>
            <a:endParaRPr/>
          </a:p>
          <a:p>
            <a:pPr indent="0" lvl="0" marL="0" rtl="0" algn="l">
              <a:spcBef>
                <a:spcPts val="1000"/>
              </a:spcBef>
              <a:spcAft>
                <a:spcPts val="0"/>
              </a:spcAft>
              <a:buSzPts val="1800"/>
              <a:buNone/>
            </a:pPr>
            <a:r>
              <a:rPr b="1" lang="en-US"/>
              <a:t>Private:</a:t>
            </a:r>
            <a:r>
              <a:rPr lang="en-US"/>
              <a:t> The access level of a private modifier is only within the class. It cannot be accessed from outside the class.</a:t>
            </a:r>
            <a:endParaRPr/>
          </a:p>
          <a:p>
            <a:pPr indent="0" lvl="0" marL="0" rtl="0" algn="l">
              <a:spcBef>
                <a:spcPts val="1000"/>
              </a:spcBef>
              <a:spcAft>
                <a:spcPts val="0"/>
              </a:spcAft>
              <a:buSzPts val="1800"/>
              <a:buNone/>
            </a:pPr>
            <a:r>
              <a:rPr b="1" lang="en-US"/>
              <a:t>Default:</a:t>
            </a:r>
            <a:r>
              <a:rPr lang="en-US"/>
              <a:t> The access level of a default modifier is only within the package. It cannot be accessed from outside the package. If you do not specify any access level, it will be the default ie :</a:t>
            </a:r>
            <a:r>
              <a:rPr b="1" lang="en-US"/>
              <a:t>package protected</a:t>
            </a:r>
            <a:r>
              <a:rPr lang="en-US"/>
              <a:t> .</a:t>
            </a:r>
            <a:endParaRPr/>
          </a:p>
          <a:p>
            <a:pPr indent="0" lvl="0" marL="0" rtl="0" algn="l">
              <a:spcBef>
                <a:spcPts val="1000"/>
              </a:spcBef>
              <a:spcAft>
                <a:spcPts val="0"/>
              </a:spcAft>
              <a:buSzPts val="1800"/>
              <a:buNone/>
            </a:pPr>
            <a:r>
              <a:rPr b="1" lang="en-US"/>
              <a:t>Protected</a:t>
            </a:r>
            <a:r>
              <a:rPr lang="en-US"/>
              <a:t>: The access level of a protected modifier is within the package and outside the package through child class. If you do not make the child class, it cannot be accessed from outside the package.</a:t>
            </a:r>
            <a:endParaRPr/>
          </a:p>
          <a:p>
            <a:pPr indent="0" lvl="0" marL="0" rtl="0" algn="l">
              <a:spcBef>
                <a:spcPts val="1000"/>
              </a:spcBef>
              <a:spcAft>
                <a:spcPts val="0"/>
              </a:spcAft>
              <a:buSzPts val="1800"/>
              <a:buNone/>
            </a:pPr>
            <a:r>
              <a:rPr b="1" lang="en-US"/>
              <a:t>Public:</a:t>
            </a:r>
            <a:r>
              <a:rPr lang="en-US"/>
              <a:t> The access level of a public modifier is everywhere. It can be accessed from within the class, outside the class, within the package and outside the package.</a:t>
            </a:r>
            <a:endParaRPr/>
          </a:p>
          <a:p>
            <a:pPr indent="0" lvl="0" marL="0" rtl="0" algn="l">
              <a:spcBef>
                <a:spcPts val="1000"/>
              </a:spcBef>
              <a:spcAft>
                <a:spcPts val="0"/>
              </a:spcAft>
              <a:buSzPts val="1800"/>
              <a:buNone/>
            </a:pPr>
            <a:r>
              <a:rPr lang="en-US"/>
              <a:t>There are many non-access modifiers, such as </a:t>
            </a:r>
            <a:r>
              <a:rPr b="1" lang="en-US"/>
              <a:t>static</a:t>
            </a:r>
            <a:r>
              <a:rPr lang="en-US"/>
              <a:t>, </a:t>
            </a:r>
            <a:r>
              <a:rPr b="1" lang="en-US"/>
              <a:t>abstract</a:t>
            </a:r>
            <a:r>
              <a:rPr lang="en-US"/>
              <a:t>, </a:t>
            </a:r>
            <a:r>
              <a:rPr b="1" lang="en-US"/>
              <a:t>synchronized</a:t>
            </a:r>
            <a:r>
              <a:rPr lang="en-US"/>
              <a:t>, </a:t>
            </a:r>
            <a:r>
              <a:rPr b="1" lang="en-US"/>
              <a:t>native</a:t>
            </a:r>
            <a:r>
              <a:rPr lang="en-US"/>
              <a:t>, </a:t>
            </a:r>
            <a:r>
              <a:rPr b="1" lang="en-US"/>
              <a:t>volatile</a:t>
            </a:r>
            <a:r>
              <a:rPr lang="en-US"/>
              <a:t>, transient, etc. The use of non-access modifiers will be covered later, do not worry for this by now.</a:t>
            </a:r>
            <a:br>
              <a:rPr lang="en-US"/>
            </a:br>
            <a:endParaRPr/>
          </a:p>
        </p:txBody>
      </p:sp>
      <p:sp>
        <p:nvSpPr>
          <p:cNvPr id="1152" name="Google Shape;1152;p80"/>
          <p:cNvSpPr txBox="1"/>
          <p:nvPr>
            <p:ph idx="11" type="ftr"/>
          </p:nvPr>
        </p:nvSpPr>
        <p:spPr>
          <a:xfrm>
            <a:off x="2589212" y="6485645"/>
            <a:ext cx="9602788" cy="47721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OOP with Java                                                                                                     @damascene10                                                                                                           @2023-2024</a:t>
            </a:r>
            <a:endParaRPr/>
          </a:p>
        </p:txBody>
      </p:sp>
      <p:sp>
        <p:nvSpPr>
          <p:cNvPr id="1153" name="Google Shape;1153;p80"/>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81"/>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Access Modifiers</a:t>
            </a:r>
            <a:endParaRPr/>
          </a:p>
        </p:txBody>
      </p:sp>
      <p:sp>
        <p:nvSpPr>
          <p:cNvPr id="1159" name="Google Shape;1159;p81"/>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160" name="Google Shape;1160;p81"/>
          <p:cNvGraphicFramePr/>
          <p:nvPr/>
        </p:nvGraphicFramePr>
        <p:xfrm>
          <a:off x="1348033" y="1094114"/>
          <a:ext cx="3000000" cy="3000000"/>
        </p:xfrm>
        <a:graphic>
          <a:graphicData uri="http://schemas.openxmlformats.org/drawingml/2006/table">
            <a:tbl>
              <a:tblPr>
                <a:noFill/>
                <a:tableStyleId>{F1A89895-1239-49D0-B281-C132C13BE954}</a:tableStyleId>
              </a:tblPr>
              <a:tblGrid>
                <a:gridCol w="1906550"/>
                <a:gridCol w="1418100"/>
                <a:gridCol w="1764750"/>
                <a:gridCol w="2914975"/>
                <a:gridCol w="1827775"/>
              </a:tblGrid>
              <a:tr h="951000">
                <a:tc>
                  <a:txBody>
                    <a:bodyPr/>
                    <a:lstStyle/>
                    <a:p>
                      <a:pPr indent="0" lvl="0" marL="0" marR="0" rtl="0" algn="just">
                        <a:spcBef>
                          <a:spcPts val="0"/>
                        </a:spcBef>
                        <a:spcAft>
                          <a:spcPts val="0"/>
                        </a:spcAft>
                        <a:buNone/>
                      </a:pPr>
                      <a:r>
                        <a:rPr b="1" i="0" lang="en-US" sz="2000" u="none" strike="noStrike">
                          <a:solidFill>
                            <a:srgbClr val="000000"/>
                          </a:solidFill>
                          <a:latin typeface="Inter"/>
                          <a:ea typeface="Inter"/>
                          <a:cs typeface="Inter"/>
                          <a:sym typeface="Inter"/>
                        </a:rPr>
                        <a:t>Access Modifier</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1" i="0" lang="en-US" sz="2000" u="none" strike="noStrike">
                          <a:solidFill>
                            <a:srgbClr val="000000"/>
                          </a:solidFill>
                          <a:latin typeface="Inter"/>
                          <a:ea typeface="Inter"/>
                          <a:cs typeface="Inter"/>
                          <a:sym typeface="Inter"/>
                        </a:rPr>
                        <a:t>within class</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1" i="0" lang="en-US" sz="2000" u="none" strike="noStrike">
                          <a:solidFill>
                            <a:srgbClr val="000000"/>
                          </a:solidFill>
                          <a:latin typeface="Inter"/>
                          <a:ea typeface="Inter"/>
                          <a:cs typeface="Inter"/>
                          <a:sym typeface="Inter"/>
                        </a:rPr>
                        <a:t>within package</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1" i="0" lang="en-US" sz="2000" u="none" strike="noStrike">
                          <a:solidFill>
                            <a:srgbClr val="000000"/>
                          </a:solidFill>
                          <a:latin typeface="Inter"/>
                          <a:ea typeface="Inter"/>
                          <a:cs typeface="Inter"/>
                          <a:sym typeface="Inter"/>
                        </a:rPr>
                        <a:t>outside package by subclass only</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1" i="0" lang="en-US" sz="2000" u="none" strike="noStrike">
                          <a:solidFill>
                            <a:srgbClr val="000000"/>
                          </a:solidFill>
                          <a:latin typeface="Inter"/>
                          <a:ea typeface="Inter"/>
                          <a:cs typeface="Inter"/>
                          <a:sym typeface="Inter"/>
                        </a:rPr>
                        <a:t>outside package</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865700">
                <a:tc>
                  <a:txBody>
                    <a:bodyPr/>
                    <a:lstStyle/>
                    <a:p>
                      <a:pPr indent="0" lvl="0" marL="0" marR="0" rtl="0" algn="just">
                        <a:spcBef>
                          <a:spcPts val="0"/>
                        </a:spcBef>
                        <a:spcAft>
                          <a:spcPts val="0"/>
                        </a:spcAft>
                        <a:buNone/>
                      </a:pPr>
                      <a:r>
                        <a:rPr b="1" i="0" lang="en-US" sz="2000" u="none" strike="noStrike">
                          <a:solidFill>
                            <a:srgbClr val="000000"/>
                          </a:solidFill>
                          <a:latin typeface="Inter"/>
                          <a:ea typeface="Inter"/>
                          <a:cs typeface="Inter"/>
                          <a:sym typeface="Inter"/>
                        </a:rPr>
                        <a:t>Private</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Y</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N</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N</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N</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865700">
                <a:tc>
                  <a:txBody>
                    <a:bodyPr/>
                    <a:lstStyle/>
                    <a:p>
                      <a:pPr indent="0" lvl="0" marL="0" marR="0" rtl="0" algn="just">
                        <a:spcBef>
                          <a:spcPts val="0"/>
                        </a:spcBef>
                        <a:spcAft>
                          <a:spcPts val="0"/>
                        </a:spcAft>
                        <a:buNone/>
                      </a:pPr>
                      <a:r>
                        <a:rPr b="1" i="0" lang="en-US" sz="2000" u="none" strike="noStrike">
                          <a:solidFill>
                            <a:srgbClr val="000000"/>
                          </a:solidFill>
                          <a:latin typeface="Inter"/>
                          <a:ea typeface="Inter"/>
                          <a:cs typeface="Inter"/>
                          <a:sym typeface="Inter"/>
                        </a:rPr>
                        <a:t>Default</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Y</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Y</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N</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N</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49950">
                <a:tc>
                  <a:txBody>
                    <a:bodyPr/>
                    <a:lstStyle/>
                    <a:p>
                      <a:pPr indent="0" lvl="0" marL="0" marR="0" rtl="0" algn="just">
                        <a:spcBef>
                          <a:spcPts val="0"/>
                        </a:spcBef>
                        <a:spcAft>
                          <a:spcPts val="0"/>
                        </a:spcAft>
                        <a:buNone/>
                      </a:pPr>
                      <a:r>
                        <a:rPr b="1" i="0" lang="en-US" sz="2000" u="none" strike="noStrike">
                          <a:solidFill>
                            <a:srgbClr val="000000"/>
                          </a:solidFill>
                          <a:latin typeface="Inter"/>
                          <a:ea typeface="Inter"/>
                          <a:cs typeface="Inter"/>
                          <a:sym typeface="Inter"/>
                        </a:rPr>
                        <a:t>Protected</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Y</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Y</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Y</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N</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865700">
                <a:tc>
                  <a:txBody>
                    <a:bodyPr/>
                    <a:lstStyle/>
                    <a:p>
                      <a:pPr indent="0" lvl="0" marL="0" marR="0" rtl="0" algn="just">
                        <a:spcBef>
                          <a:spcPts val="0"/>
                        </a:spcBef>
                        <a:spcAft>
                          <a:spcPts val="0"/>
                        </a:spcAft>
                        <a:buNone/>
                      </a:pPr>
                      <a:r>
                        <a:rPr b="1" i="0" lang="en-US" sz="2000" u="none" strike="noStrike">
                          <a:solidFill>
                            <a:srgbClr val="000000"/>
                          </a:solidFill>
                          <a:latin typeface="Inter"/>
                          <a:ea typeface="Inter"/>
                          <a:cs typeface="Inter"/>
                          <a:sym typeface="Inter"/>
                        </a:rPr>
                        <a:t>Public</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Y</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Y</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Y</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2000" u="none" strike="noStrike">
                          <a:solidFill>
                            <a:srgbClr val="000000"/>
                          </a:solidFill>
                          <a:latin typeface="Inter"/>
                          <a:ea typeface="Inter"/>
                          <a:cs typeface="Inter"/>
                          <a:sym typeface="Inter"/>
                        </a:rPr>
                        <a:t>Y</a:t>
                      </a:r>
                      <a:endParaRPr sz="2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161" name="Google Shape;1161;p81"/>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82"/>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sz="3200"/>
              <a:t>We can control who can access the instance variables and methods of our classes</a:t>
            </a:r>
            <a:endParaRPr/>
          </a:p>
          <a:p>
            <a:pPr indent="-342900" lvl="0" marL="342900" rtl="0" algn="l">
              <a:spcBef>
                <a:spcPts val="1000"/>
              </a:spcBef>
              <a:spcAft>
                <a:spcPts val="0"/>
              </a:spcAft>
              <a:buSzPts val="3200"/>
              <a:buChar char="🠶"/>
            </a:pPr>
            <a:r>
              <a:rPr b="1" lang="en-US" sz="3200">
                <a:solidFill>
                  <a:srgbClr val="00B050"/>
                </a:solidFill>
                <a:latin typeface="Courier New"/>
                <a:ea typeface="Courier New"/>
                <a:cs typeface="Courier New"/>
                <a:sym typeface="Courier New"/>
              </a:rPr>
              <a:t>public</a:t>
            </a:r>
            <a:r>
              <a:rPr lang="en-US" sz="3200"/>
              <a:t> means that all other classes can access the variable/method</a:t>
            </a:r>
            <a:endParaRPr/>
          </a:p>
          <a:p>
            <a:pPr indent="-342900" lvl="0" marL="342900" rtl="0" algn="l">
              <a:spcBef>
                <a:spcPts val="1000"/>
              </a:spcBef>
              <a:spcAft>
                <a:spcPts val="0"/>
              </a:spcAft>
              <a:buSzPts val="3200"/>
              <a:buChar char="🠶"/>
            </a:pPr>
            <a:r>
              <a:rPr b="1" lang="en-US" sz="3200">
                <a:solidFill>
                  <a:srgbClr val="00B050"/>
                </a:solidFill>
                <a:latin typeface="Courier New"/>
                <a:ea typeface="Courier New"/>
                <a:cs typeface="Courier New"/>
                <a:sym typeface="Courier New"/>
              </a:rPr>
              <a:t>private</a:t>
            </a:r>
            <a:r>
              <a:rPr lang="en-US" sz="3200"/>
              <a:t> means that only the class itself can access the variable/method</a:t>
            </a:r>
            <a:endParaRPr/>
          </a:p>
        </p:txBody>
      </p:sp>
      <p:sp>
        <p:nvSpPr>
          <p:cNvPr id="1168" name="Google Shape;1168;p82"/>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Public and Private</a:t>
            </a:r>
            <a:endParaRPr/>
          </a:p>
        </p:txBody>
      </p:sp>
      <p:sp>
        <p:nvSpPr>
          <p:cNvPr id="1169" name="Google Shape;1169;p82"/>
          <p:cNvSpPr/>
          <p:nvPr/>
        </p:nvSpPr>
        <p:spPr>
          <a:xfrm>
            <a:off x="2853715" y="4831467"/>
            <a:ext cx="7358114" cy="1285884"/>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public int </a:t>
            </a:r>
            <a:r>
              <a:rPr lang="en-US" sz="1800">
                <a:solidFill>
                  <a:schemeClr val="lt1"/>
                </a:solidFill>
                <a:latin typeface="Courier New"/>
                <a:ea typeface="Courier New"/>
                <a:cs typeface="Courier New"/>
                <a:sym typeface="Courier New"/>
              </a:rPr>
              <a:t>color;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private int </a:t>
            </a:r>
            <a:r>
              <a:rPr lang="en-US" sz="1800">
                <a:solidFill>
                  <a:schemeClr val="lt1"/>
                </a:solidFill>
                <a:latin typeface="Courier New"/>
                <a:ea typeface="Courier New"/>
                <a:cs typeface="Courier New"/>
                <a:sym typeface="Courier New"/>
              </a:rPr>
              <a:t>opacity;</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83"/>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b="1" lang="en-US" sz="3200">
                <a:solidFill>
                  <a:srgbClr val="00B050"/>
                </a:solidFill>
                <a:latin typeface="Courier New"/>
                <a:ea typeface="Courier New"/>
                <a:cs typeface="Courier New"/>
                <a:sym typeface="Courier New"/>
              </a:rPr>
              <a:t>protected</a:t>
            </a:r>
            <a:r>
              <a:rPr lang="en-US" sz="3200"/>
              <a:t> means that the members are </a:t>
            </a:r>
            <a:r>
              <a:rPr i="1" lang="en-US" sz="3200"/>
              <a:t>only</a:t>
            </a:r>
            <a:r>
              <a:rPr lang="en-US" sz="3200"/>
              <a:t> accessible within the class and within all subclasses</a:t>
            </a:r>
            <a:endParaRPr/>
          </a:p>
        </p:txBody>
      </p:sp>
      <p:sp>
        <p:nvSpPr>
          <p:cNvPr id="1176" name="Google Shape;1176;p83"/>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Protected</a:t>
            </a:r>
            <a:endParaRPr/>
          </a:p>
        </p:txBody>
      </p:sp>
      <p:sp>
        <p:nvSpPr>
          <p:cNvPr id="1177" name="Google Shape;1177;p83"/>
          <p:cNvSpPr/>
          <p:nvPr/>
        </p:nvSpPr>
        <p:spPr>
          <a:xfrm>
            <a:off x="2452662" y="3000372"/>
            <a:ext cx="7358114" cy="2214578"/>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protected</a:t>
            </a: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  // Declared protected</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Square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 color is accessible here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84"/>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If we don't specify an access modifier explicitly, then that member is </a:t>
            </a:r>
            <a:r>
              <a:rPr i="1" lang="en-US"/>
              <a:t>package-private</a:t>
            </a:r>
            <a:endParaRPr/>
          </a:p>
        </p:txBody>
      </p:sp>
      <p:sp>
        <p:nvSpPr>
          <p:cNvPr id="1184" name="Google Shape;1184;p84"/>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Package-private (the default)</a:t>
            </a:r>
            <a:endParaRPr/>
          </a:p>
        </p:txBody>
      </p:sp>
      <p:sp>
        <p:nvSpPr>
          <p:cNvPr id="1185" name="Google Shape;1185;p84"/>
          <p:cNvSpPr/>
          <p:nvPr/>
        </p:nvSpPr>
        <p:spPr>
          <a:xfrm>
            <a:off x="2452662" y="2928934"/>
            <a:ext cx="7358114" cy="3071834"/>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package </a:t>
            </a:r>
            <a:r>
              <a:rPr lang="en-US" sz="1800">
                <a:solidFill>
                  <a:schemeClr val="lt1"/>
                </a:solidFill>
                <a:latin typeface="Courier New"/>
                <a:ea typeface="Courier New"/>
                <a:cs typeface="Courier New"/>
                <a:sym typeface="Courier New"/>
              </a:rPr>
              <a:t>intro;</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  int</a:t>
            </a:r>
            <a:r>
              <a:rPr lang="en-US" sz="1800">
                <a:solidFill>
                  <a:schemeClr val="lt1"/>
                </a:solidFill>
                <a:latin typeface="Courier New"/>
                <a:ea typeface="Courier New"/>
                <a:cs typeface="Courier New"/>
                <a:sym typeface="Courier New"/>
              </a:rPr>
              <a:t> color;  // Will be package-private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AnotherClass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 color is accessible here because we're in the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 same package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85"/>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sz="3200"/>
              <a:t>When you extend a class, to create a subclass, you can override some of its methods or variables</a:t>
            </a:r>
            <a:endParaRPr/>
          </a:p>
          <a:p>
            <a:pPr indent="-342900" lvl="0" marL="342900" rtl="0" algn="l">
              <a:spcBef>
                <a:spcPts val="1000"/>
              </a:spcBef>
              <a:spcAft>
                <a:spcPts val="0"/>
              </a:spcAft>
              <a:buSzPts val="3200"/>
              <a:buChar char="🠶"/>
            </a:pPr>
            <a:r>
              <a:rPr lang="en-US" sz="3200"/>
              <a:t>An overridden method has the same name, parameters and return type as the method it is </a:t>
            </a:r>
            <a:r>
              <a:rPr lang="en-US" sz="3200"/>
              <a:t>overriding</a:t>
            </a:r>
            <a:endParaRPr sz="3200"/>
          </a:p>
          <a:p>
            <a:pPr indent="-342900" lvl="0" marL="342900" rtl="0" algn="l">
              <a:spcBef>
                <a:spcPts val="1000"/>
              </a:spcBef>
              <a:spcAft>
                <a:spcPts val="0"/>
              </a:spcAft>
              <a:buSzPts val="3200"/>
              <a:buChar char="🠶"/>
            </a:pPr>
            <a:r>
              <a:rPr lang="en-US" sz="3200"/>
              <a:t>When you call the method on an instance of the subclass, even if the reference is of the superclass type, the JVM will execute the overridden method in the subclass</a:t>
            </a:r>
            <a:endParaRPr/>
          </a:p>
        </p:txBody>
      </p:sp>
      <p:sp>
        <p:nvSpPr>
          <p:cNvPr id="1192" name="Google Shape;1192;p85"/>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Overriding Methods and Variables</a:t>
            </a:r>
            <a:endParaRPr b="1"/>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86"/>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For example….</a:t>
            </a:r>
            <a:endParaRPr/>
          </a:p>
        </p:txBody>
      </p:sp>
      <p:sp>
        <p:nvSpPr>
          <p:cNvPr id="1199" name="Google Shape;1199;p86"/>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Overriding Methods and Variables</a:t>
            </a:r>
            <a:endParaRPr b="1"/>
          </a:p>
        </p:txBody>
      </p:sp>
      <p:sp>
        <p:nvSpPr>
          <p:cNvPr id="1200" name="Google Shape;1200;p86"/>
          <p:cNvSpPr/>
          <p:nvPr/>
        </p:nvSpPr>
        <p:spPr>
          <a:xfrm>
            <a:off x="2238348" y="2143116"/>
            <a:ext cx="7643866" cy="2000264"/>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public void </a:t>
            </a:r>
            <a:r>
              <a:rPr lang="en-US" sz="1800">
                <a:solidFill>
                  <a:schemeClr val="lt1"/>
                </a:solidFill>
                <a:latin typeface="Courier New"/>
                <a:ea typeface="Courier New"/>
                <a:cs typeface="Courier New"/>
                <a:sym typeface="Courier New"/>
              </a:rPr>
              <a:t>Print() { System.out.println("Shape");}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Square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public void </a:t>
            </a:r>
            <a:r>
              <a:rPr lang="en-US" sz="1800">
                <a:solidFill>
                  <a:schemeClr val="lt1"/>
                </a:solidFill>
                <a:latin typeface="Courier New"/>
                <a:ea typeface="Courier New"/>
                <a:cs typeface="Courier New"/>
                <a:sym typeface="Courier New"/>
              </a:rPr>
              <a:t>Print() {System.out.println("Square");}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p:txBody>
      </p:sp>
      <p:sp>
        <p:nvSpPr>
          <p:cNvPr id="1201" name="Google Shape;1201;p86"/>
          <p:cNvSpPr/>
          <p:nvPr/>
        </p:nvSpPr>
        <p:spPr>
          <a:xfrm>
            <a:off x="2238348" y="4429132"/>
            <a:ext cx="3714776" cy="1357322"/>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Square q = new Square();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Shape s = (Shape)q;</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q.Print();</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s.Print();</a:t>
            </a:r>
            <a:endParaRPr/>
          </a:p>
        </p:txBody>
      </p:sp>
      <p:sp>
        <p:nvSpPr>
          <p:cNvPr id="1202" name="Google Shape;1202;p86"/>
          <p:cNvSpPr/>
          <p:nvPr/>
        </p:nvSpPr>
        <p:spPr>
          <a:xfrm>
            <a:off x="6310314" y="5072074"/>
            <a:ext cx="3571900" cy="714380"/>
          </a:xfrm>
          <a:prstGeom prst="roundRect">
            <a:avLst>
              <a:gd fmla="val 0" name="adj"/>
            </a:avLst>
          </a:prstGeom>
          <a:solidFill>
            <a:srgbClr val="92D050"/>
          </a:solidFill>
          <a:ln cap="rnd" cmpd="sng" w="1587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Square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Square</a:t>
            </a:r>
            <a:endParaRPr/>
          </a:p>
        </p:txBody>
      </p:sp>
      <p:sp>
        <p:nvSpPr>
          <p:cNvPr id="1203" name="Google Shape;1203;p86"/>
          <p:cNvSpPr txBox="1"/>
          <p:nvPr/>
        </p:nvSpPr>
        <p:spPr>
          <a:xfrm>
            <a:off x="6238876" y="4429132"/>
            <a:ext cx="144302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Outputs…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87"/>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You can prevent subclasses from overriding methods or variables using the </a:t>
            </a:r>
            <a:r>
              <a:rPr b="1" lang="en-US">
                <a:solidFill>
                  <a:srgbClr val="00B050"/>
                </a:solidFill>
                <a:latin typeface="Courier New"/>
                <a:ea typeface="Courier New"/>
                <a:cs typeface="Courier New"/>
                <a:sym typeface="Courier New"/>
              </a:rPr>
              <a:t>final</a:t>
            </a:r>
            <a:r>
              <a:rPr lang="en-US"/>
              <a:t> keyword</a:t>
            </a:r>
            <a:endParaRPr/>
          </a:p>
          <a:p>
            <a:pPr indent="-228600" lvl="0" marL="342900" rtl="0" algn="l">
              <a:spcBef>
                <a:spcPts val="1000"/>
              </a:spcBef>
              <a:spcAft>
                <a:spcPts val="0"/>
              </a:spcAft>
              <a:buSzPts val="1800"/>
              <a:buNone/>
            </a:pPr>
            <a:r>
              <a:t/>
            </a:r>
            <a:endParaRPr/>
          </a:p>
        </p:txBody>
      </p:sp>
      <p:sp>
        <p:nvSpPr>
          <p:cNvPr id="1210" name="Google Shape;1210;p87"/>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Preventing overriding with final</a:t>
            </a:r>
            <a:endParaRPr b="1"/>
          </a:p>
        </p:txBody>
      </p:sp>
      <p:sp>
        <p:nvSpPr>
          <p:cNvPr id="1211" name="Google Shape;1211;p87"/>
          <p:cNvSpPr/>
          <p:nvPr/>
        </p:nvSpPr>
        <p:spPr>
          <a:xfrm>
            <a:off x="2452662" y="3000372"/>
            <a:ext cx="7358114" cy="2928958"/>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public final void </a:t>
            </a:r>
            <a:r>
              <a:rPr lang="en-US" sz="1800">
                <a:solidFill>
                  <a:schemeClr val="lt1"/>
                </a:solidFill>
                <a:latin typeface="Courier New"/>
                <a:ea typeface="Courier New"/>
                <a:cs typeface="Courier New"/>
                <a:sym typeface="Courier New"/>
              </a:rPr>
              <a:t>Print()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System.out.println("Shape");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Square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public void </a:t>
            </a:r>
            <a:r>
              <a:rPr lang="en-US" sz="1800">
                <a:solidFill>
                  <a:schemeClr val="lt1"/>
                </a:solidFill>
                <a:latin typeface="Courier New"/>
                <a:ea typeface="Courier New"/>
                <a:cs typeface="Courier New"/>
                <a:sym typeface="Courier New"/>
              </a:rPr>
              <a:t>Print() {…}       // Compiler error!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88"/>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a:t>
            </a:r>
            <a:r>
              <a:rPr b="1" lang="en-US">
                <a:solidFill>
                  <a:srgbClr val="00B050"/>
                </a:solidFill>
                <a:latin typeface="Courier New"/>
                <a:ea typeface="Courier New"/>
                <a:cs typeface="Courier New"/>
                <a:sym typeface="Courier New"/>
              </a:rPr>
              <a:t>super</a:t>
            </a:r>
            <a:r>
              <a:rPr lang="en-US"/>
              <a:t> keyword is used to access the members of the superclass from a subclass</a:t>
            </a:r>
            <a:endParaRPr/>
          </a:p>
          <a:p>
            <a:pPr indent="-342900" lvl="0" marL="342900" rtl="0" algn="l">
              <a:spcBef>
                <a:spcPts val="1000"/>
              </a:spcBef>
              <a:spcAft>
                <a:spcPts val="0"/>
              </a:spcAft>
              <a:buSzPts val="1800"/>
              <a:buChar char="🠶"/>
            </a:pPr>
            <a:r>
              <a:rPr lang="en-US"/>
              <a:t>It can be used within a method to call a method in the superclass…</a:t>
            </a:r>
            <a:endParaRPr/>
          </a:p>
          <a:p>
            <a:pPr indent="-342900" lvl="0" marL="342900" rtl="0" algn="l">
              <a:spcBef>
                <a:spcPts val="1000"/>
              </a:spcBef>
              <a:spcAft>
                <a:spcPts val="0"/>
              </a:spcAft>
              <a:buSzPts val="1800"/>
              <a:buNone/>
            </a:pPr>
            <a:r>
              <a:t/>
            </a:r>
            <a:endParaRPr/>
          </a:p>
        </p:txBody>
      </p:sp>
      <p:sp>
        <p:nvSpPr>
          <p:cNvPr id="1218" name="Google Shape;1218;p88"/>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That's super!</a:t>
            </a:r>
            <a:endParaRPr/>
          </a:p>
        </p:txBody>
      </p:sp>
      <p:sp>
        <p:nvSpPr>
          <p:cNvPr id="1219" name="Google Shape;1219;p88"/>
          <p:cNvSpPr/>
          <p:nvPr/>
        </p:nvSpPr>
        <p:spPr>
          <a:xfrm>
            <a:off x="1413125" y="2428277"/>
            <a:ext cx="7644000" cy="2917500"/>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public void </a:t>
            </a:r>
            <a:r>
              <a:rPr lang="en-US" sz="1800">
                <a:solidFill>
                  <a:schemeClr val="lt1"/>
                </a:solidFill>
                <a:latin typeface="Courier New"/>
                <a:ea typeface="Courier New"/>
                <a:cs typeface="Courier New"/>
                <a:sym typeface="Courier New"/>
              </a:rPr>
              <a:t>Print() { System.out.println("Shape");}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Square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public void </a:t>
            </a:r>
            <a:r>
              <a:rPr lang="en-US" sz="1800">
                <a:solidFill>
                  <a:schemeClr val="lt1"/>
                </a:solidFill>
                <a:latin typeface="Courier New"/>
                <a:ea typeface="Courier New"/>
                <a:cs typeface="Courier New"/>
                <a:sym typeface="Courier New"/>
              </a:rPr>
              <a:t>Print() </a:t>
            </a:r>
            <a:r>
              <a:rPr b="1"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    super</a:t>
            </a:r>
            <a:r>
              <a:rPr lang="en-US" sz="1800">
                <a:solidFill>
                  <a:schemeClr val="lt1"/>
                </a:solidFill>
                <a:latin typeface="Courier New"/>
                <a:ea typeface="Courier New"/>
                <a:cs typeface="Courier New"/>
                <a:sym typeface="Courier New"/>
              </a:rPr>
              <a:t>.Print();</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    </a:t>
            </a:r>
            <a:r>
              <a:rPr lang="en-US" sz="1800">
                <a:solidFill>
                  <a:schemeClr val="lt1"/>
                </a:solidFill>
                <a:latin typeface="Courier New"/>
                <a:ea typeface="Courier New"/>
                <a:cs typeface="Courier New"/>
                <a:sym typeface="Courier New"/>
              </a:rPr>
              <a:t>System.out.println("Square");</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89"/>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Or it can be used to pass parameters to a constructor of the superclass</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latin typeface="Courier New"/>
                <a:ea typeface="Courier New"/>
                <a:cs typeface="Courier New"/>
                <a:sym typeface="Courier New"/>
              </a:rPr>
              <a:t>Square</a:t>
            </a:r>
            <a:r>
              <a:rPr lang="en-US"/>
              <a:t> has to define a constructor which matches </a:t>
            </a:r>
            <a:r>
              <a:rPr lang="en-US">
                <a:latin typeface="Courier New"/>
                <a:ea typeface="Courier New"/>
                <a:cs typeface="Courier New"/>
                <a:sym typeface="Courier New"/>
              </a:rPr>
              <a:t>Shape</a:t>
            </a:r>
            <a:r>
              <a:rPr lang="en-US"/>
              <a:t>'s</a:t>
            </a:r>
            <a:endParaRPr/>
          </a:p>
          <a:p>
            <a:pPr indent="-342900" lvl="0" marL="342900" rtl="0" algn="l">
              <a:spcBef>
                <a:spcPts val="1000"/>
              </a:spcBef>
              <a:spcAft>
                <a:spcPts val="0"/>
              </a:spcAft>
              <a:buSzPts val="1800"/>
              <a:buNone/>
            </a:pPr>
            <a:r>
              <a:t/>
            </a:r>
            <a:endParaRPr/>
          </a:p>
        </p:txBody>
      </p:sp>
      <p:sp>
        <p:nvSpPr>
          <p:cNvPr id="1226" name="Google Shape;1226;p89"/>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That's super!</a:t>
            </a:r>
            <a:endParaRPr/>
          </a:p>
        </p:txBody>
      </p:sp>
      <p:sp>
        <p:nvSpPr>
          <p:cNvPr id="1227" name="Google Shape;1227;p89"/>
          <p:cNvSpPr/>
          <p:nvPr/>
        </p:nvSpPr>
        <p:spPr>
          <a:xfrm>
            <a:off x="2200423" y="1731380"/>
            <a:ext cx="7644000" cy="2500200"/>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Shape(</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Square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Square(</a:t>
            </a:r>
            <a:r>
              <a:rPr b="1" lang="en-US" sz="1800">
                <a:solidFill>
                  <a:schemeClr val="lt1"/>
                </a:solidFill>
                <a:latin typeface="Courier New"/>
                <a:ea typeface="Courier New"/>
                <a:cs typeface="Courier New"/>
                <a:sym typeface="Courier New"/>
              </a:rPr>
              <a:t>int </a:t>
            </a:r>
            <a:r>
              <a:rPr lang="en-US" sz="1800">
                <a:solidFill>
                  <a:schemeClr val="lt1"/>
                </a:solidFill>
                <a:latin typeface="Courier New"/>
                <a:ea typeface="Courier New"/>
                <a:cs typeface="Courier New"/>
                <a:sym typeface="Courier New"/>
              </a:rPr>
              <a:t>color)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super</a:t>
            </a:r>
            <a:r>
              <a:rPr lang="en-US" sz="1800">
                <a:solidFill>
                  <a:schemeClr val="lt1"/>
                </a:solidFill>
                <a:latin typeface="Courier New"/>
                <a:ea typeface="Courier New"/>
                <a:cs typeface="Courier New"/>
                <a:sym typeface="Courier New"/>
              </a:rPr>
              <a: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1"/>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Installation of  Java environment</a:t>
            </a:r>
            <a:endParaRPr/>
          </a:p>
        </p:txBody>
      </p:sp>
      <p:sp>
        <p:nvSpPr>
          <p:cNvPr id="246" name="Google Shape;246;p11"/>
          <p:cNvSpPr txBox="1"/>
          <p:nvPr>
            <p:ph idx="1" type="body"/>
          </p:nvPr>
        </p:nvSpPr>
        <p:spPr>
          <a:xfrm>
            <a:off x="763571" y="946779"/>
            <a:ext cx="11194749" cy="32086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To install Java on Windows and run Java apps on Microsoft’s operating system, you need to obtain a copy of the Java Development Toolkit (JDK) installation media.</a:t>
            </a:r>
            <a:endParaRPr/>
          </a:p>
          <a:p>
            <a:pPr indent="-342900" lvl="0" marL="342900" rtl="0" algn="l">
              <a:spcBef>
                <a:spcPts val="1000"/>
              </a:spcBef>
              <a:spcAft>
                <a:spcPts val="0"/>
              </a:spcAft>
              <a:buSzPts val="1800"/>
              <a:buChar char="🠶"/>
            </a:pPr>
            <a:r>
              <a:rPr lang="en-US"/>
              <a:t>The JDK includes both a Java Runtime Environment (JRE) and a Java Virtual Machine (JVM).</a:t>
            </a:r>
            <a:endParaRPr/>
          </a:p>
          <a:p>
            <a:pPr indent="0" lvl="0" marL="0" rtl="0" algn="l">
              <a:spcBef>
                <a:spcPts val="1000"/>
              </a:spcBef>
              <a:spcAft>
                <a:spcPts val="0"/>
              </a:spcAft>
              <a:buSzPts val="1800"/>
              <a:buNone/>
            </a:pPr>
            <a:r>
              <a:rPr lang="en-US"/>
              <a:t>The JDK also includes a number of programming tools, like a compiler and a Java web server, for programmers who need to install Java on Windows.</a:t>
            </a:r>
            <a:endParaRPr/>
          </a:p>
          <a:p>
            <a:pPr indent="-342900" lvl="0" marL="342900" rtl="0" algn="l">
              <a:spcBef>
                <a:spcPts val="1000"/>
              </a:spcBef>
              <a:spcAft>
                <a:spcPts val="0"/>
              </a:spcAft>
              <a:buSzPts val="1800"/>
              <a:buChar char="🠶"/>
            </a:pPr>
            <a:r>
              <a:rPr b="1" lang="en-US"/>
              <a:t>Which Java distribution should I choose?</a:t>
            </a:r>
            <a:endParaRPr/>
          </a:p>
          <a:p>
            <a:pPr indent="0" lvl="0" marL="0" rtl="0" algn="l">
              <a:spcBef>
                <a:spcPts val="1000"/>
              </a:spcBef>
              <a:spcAft>
                <a:spcPts val="0"/>
              </a:spcAft>
              <a:buSzPts val="1800"/>
              <a:buNone/>
            </a:pPr>
            <a:r>
              <a:rPr lang="en-US"/>
              <a:t>Many companies, including Oracle, Azul, Amazon and Microsoft provide their own Java installers, all of which are based on the open source OpenJDK project. You may choose the latest version or the LTS version which is currently java 17.</a:t>
            </a:r>
            <a:endParaRPr/>
          </a:p>
          <a:p>
            <a:pPr indent="0" lvl="0" marL="0" rtl="0" algn="l">
              <a:spcBef>
                <a:spcPts val="1000"/>
              </a:spcBef>
              <a:spcAft>
                <a:spcPts val="0"/>
              </a:spcAft>
              <a:buSzPts val="1800"/>
              <a:buNone/>
            </a:pPr>
            <a:r>
              <a:t/>
            </a:r>
            <a:endParaRPr/>
          </a:p>
        </p:txBody>
      </p:sp>
      <p:sp>
        <p:nvSpPr>
          <p:cNvPr id="247" name="Google Shape;247;p11"/>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11"/>
          <p:cNvSpPr/>
          <p:nvPr/>
        </p:nvSpPr>
        <p:spPr>
          <a:xfrm>
            <a:off x="993232" y="3884049"/>
            <a:ext cx="7622400" cy="286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entury Gothic"/>
                <a:ea typeface="Century Gothic"/>
                <a:cs typeface="Century Gothic"/>
                <a:sym typeface="Century Gothic"/>
              </a:rPr>
              <a:t>windows Users</a:t>
            </a:r>
            <a:endParaRPr/>
          </a:p>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Download OpenJDK from</a:t>
            </a:r>
            <a:endParaRPr/>
          </a:p>
          <a:p>
            <a:pPr indent="0" lvl="0" marL="0" marR="0" rtl="0" algn="l">
              <a:spcBef>
                <a:spcPts val="0"/>
              </a:spcBef>
              <a:spcAft>
                <a:spcPts val="0"/>
              </a:spcAft>
              <a:buNone/>
            </a:pPr>
            <a:r>
              <a:rPr lang="en-US" sz="1900" u="sng">
                <a:solidFill>
                  <a:srgbClr val="1290C3"/>
                </a:solidFill>
                <a:latin typeface="Century Gothic"/>
                <a:ea typeface="Century Gothic"/>
                <a:cs typeface="Century Gothic"/>
                <a:sym typeface="Century Gothic"/>
                <a:hlinkClick r:id="rId3">
                  <a:extLst>
                    <a:ext uri="{A12FA001-AC4F-418D-AE19-62706E023703}">
                      <ahyp:hlinkClr val="tx"/>
                    </a:ext>
                  </a:extLst>
                </a:hlinkClick>
              </a:rPr>
              <a:t>https://jdk.java.net/21/</a:t>
            </a:r>
            <a:endParaRPr sz="1900">
              <a:solidFill>
                <a:srgbClr val="1290C3"/>
              </a:solidFill>
              <a:latin typeface="Century Gothic"/>
              <a:ea typeface="Century Gothic"/>
              <a:cs typeface="Century Gothic"/>
              <a:sym typeface="Century Gothic"/>
            </a:endParaRPr>
          </a:p>
          <a:p>
            <a:pPr indent="-342900" lvl="0" marL="342900" marR="0" rtl="0" algn="l">
              <a:spcBef>
                <a:spcPts val="0"/>
              </a:spcBef>
              <a:spcAft>
                <a:spcPts val="0"/>
              </a:spcAft>
              <a:buClr>
                <a:schemeClr val="dk1"/>
              </a:buClr>
              <a:buSzPts val="1800"/>
              <a:buFont typeface="Century Gothic"/>
              <a:buAutoNum type="arabicPeriod"/>
            </a:pPr>
            <a:r>
              <a:rPr lang="en-US" sz="1800">
                <a:solidFill>
                  <a:schemeClr val="dk1"/>
                </a:solidFill>
                <a:latin typeface="Century Gothic"/>
                <a:ea typeface="Century Gothic"/>
                <a:cs typeface="Century Gothic"/>
                <a:sym typeface="Century Gothic"/>
              </a:rPr>
              <a:t>Unzip and add to a Java folder in C:\Program files</a:t>
            </a:r>
            <a:endParaRPr/>
          </a:p>
          <a:p>
            <a:pPr indent="-342900" lvl="0" marL="342900" marR="0" rtl="0" algn="l">
              <a:spcBef>
                <a:spcPts val="0"/>
              </a:spcBef>
              <a:spcAft>
                <a:spcPts val="0"/>
              </a:spcAft>
              <a:buClr>
                <a:schemeClr val="dk1"/>
              </a:buClr>
              <a:buSzPts val="1800"/>
              <a:buFont typeface="Century Gothic"/>
              <a:buAutoNum type="arabicPeriod"/>
            </a:pPr>
            <a:r>
              <a:rPr lang="en-US" sz="1800">
                <a:solidFill>
                  <a:schemeClr val="dk1"/>
                </a:solidFill>
                <a:latin typeface="Century Gothic"/>
                <a:ea typeface="Century Gothic"/>
                <a:cs typeface="Century Gothic"/>
                <a:sym typeface="Century Gothic"/>
              </a:rPr>
              <a:t>Add the</a:t>
            </a:r>
            <a:r>
              <a:rPr b="1" lang="en-US" sz="1800">
                <a:solidFill>
                  <a:schemeClr val="dk1"/>
                </a:solidFill>
                <a:latin typeface="Century Gothic"/>
                <a:ea typeface="Century Gothic"/>
                <a:cs typeface="Century Gothic"/>
                <a:sym typeface="Century Gothic"/>
              </a:rPr>
              <a:t> C:\Program Files\java\jdk-21\bin </a:t>
            </a:r>
            <a:r>
              <a:rPr lang="en-US" sz="1800">
                <a:solidFill>
                  <a:schemeClr val="dk1"/>
                </a:solidFill>
                <a:latin typeface="Century Gothic"/>
                <a:ea typeface="Century Gothic"/>
                <a:cs typeface="Century Gothic"/>
                <a:sym typeface="Century Gothic"/>
              </a:rPr>
              <a:t>folder to Path environment Variable</a:t>
            </a:r>
            <a:endParaRPr/>
          </a:p>
          <a:p>
            <a:pPr indent="-342900" lvl="0" marL="342900" marR="0" rtl="0" algn="l">
              <a:spcBef>
                <a:spcPts val="0"/>
              </a:spcBef>
              <a:spcAft>
                <a:spcPts val="0"/>
              </a:spcAft>
              <a:buClr>
                <a:schemeClr val="dk1"/>
              </a:buClr>
              <a:buSzPts val="1800"/>
              <a:buFont typeface="Century Gothic"/>
              <a:buAutoNum type="arabicPeriod"/>
            </a:pPr>
            <a:r>
              <a:rPr lang="en-US" sz="1800">
                <a:solidFill>
                  <a:schemeClr val="dk1"/>
                </a:solidFill>
                <a:latin typeface="Century Gothic"/>
                <a:ea typeface="Century Gothic"/>
                <a:cs typeface="Century Gothic"/>
                <a:sym typeface="Century Gothic"/>
              </a:rPr>
              <a:t>Create </a:t>
            </a:r>
            <a:r>
              <a:rPr b="1" lang="en-US" sz="1800">
                <a:solidFill>
                  <a:schemeClr val="dk1"/>
                </a:solidFill>
                <a:latin typeface="Century Gothic"/>
                <a:ea typeface="Century Gothic"/>
                <a:cs typeface="Century Gothic"/>
                <a:sym typeface="Century Gothic"/>
              </a:rPr>
              <a:t>JAVA_HOME  </a:t>
            </a:r>
            <a:r>
              <a:rPr lang="en-US" sz="1800">
                <a:solidFill>
                  <a:schemeClr val="dk1"/>
                </a:solidFill>
                <a:latin typeface="Century Gothic"/>
                <a:ea typeface="Century Gothic"/>
                <a:cs typeface="Century Gothic"/>
                <a:sym typeface="Century Gothic"/>
              </a:rPr>
              <a:t>environment variable that point to the  C:\Program Files\java\jdk-21</a:t>
            </a:r>
            <a:endParaRPr/>
          </a:p>
          <a:p>
            <a:pPr indent="-342900" lvl="0" marL="342900" marR="0" rtl="0" algn="l">
              <a:spcBef>
                <a:spcPts val="0"/>
              </a:spcBef>
              <a:spcAft>
                <a:spcPts val="0"/>
              </a:spcAft>
              <a:buClr>
                <a:schemeClr val="dk1"/>
              </a:buClr>
              <a:buSzPts val="1800"/>
              <a:buFont typeface="Century Gothic"/>
              <a:buAutoNum type="arabicPeriod"/>
            </a:pPr>
            <a:r>
              <a:rPr lang="en-US" sz="1800">
                <a:solidFill>
                  <a:schemeClr val="dk1"/>
                </a:solidFill>
                <a:latin typeface="Century Gothic"/>
                <a:ea typeface="Century Gothic"/>
                <a:cs typeface="Century Gothic"/>
                <a:sym typeface="Century Gothic"/>
              </a:rPr>
              <a:t>Use command line to check java version with java --version</a:t>
            </a:r>
            <a:endParaRPr/>
          </a:p>
          <a:p>
            <a:pPr indent="-228600" lvl="0" marL="342900" marR="0" rtl="0" algn="l">
              <a:spcBef>
                <a:spcPts val="0"/>
              </a:spcBef>
              <a:spcAft>
                <a:spcPts val="0"/>
              </a:spcAft>
              <a:buClr>
                <a:schemeClr val="dk1"/>
              </a:buClr>
              <a:buSzPts val="1800"/>
              <a:buFont typeface="Century Gothic"/>
              <a:buNone/>
            </a:pPr>
            <a:r>
              <a:t/>
            </a:r>
            <a:endParaRPr sz="1800">
              <a:solidFill>
                <a:schemeClr val="dk1"/>
              </a:solidFill>
              <a:latin typeface="Century Gothic"/>
              <a:ea typeface="Century Gothic"/>
              <a:cs typeface="Century Gothic"/>
              <a:sym typeface="Century Gothic"/>
            </a:endParaRPr>
          </a:p>
        </p:txBody>
      </p:sp>
      <p:sp>
        <p:nvSpPr>
          <p:cNvPr id="249" name="Google Shape;249;p11"/>
          <p:cNvSpPr txBox="1"/>
          <p:nvPr/>
        </p:nvSpPr>
        <p:spPr>
          <a:xfrm>
            <a:off x="8696960" y="4643120"/>
            <a:ext cx="349504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Linux users</a:t>
            </a:r>
            <a:endParaRPr/>
          </a:p>
          <a:p>
            <a:pPr indent="0" lvl="0" marL="0" marR="0" rtl="0" algn="l">
              <a:spcBef>
                <a:spcPts val="0"/>
              </a:spcBef>
              <a:spcAft>
                <a:spcPts val="0"/>
              </a:spcAft>
              <a:buNone/>
            </a:pPr>
            <a:r>
              <a:rPr lang="en-US" sz="1800">
                <a:solidFill>
                  <a:schemeClr val="lt1"/>
                </a:solidFill>
                <a:highlight>
                  <a:srgbClr val="000000"/>
                </a:highlight>
                <a:latin typeface="Century Gothic"/>
                <a:ea typeface="Century Gothic"/>
                <a:cs typeface="Century Gothic"/>
                <a:sym typeface="Century Gothic"/>
              </a:rPr>
              <a:t>&gt;Sud apt install default-jdk</a:t>
            </a:r>
            <a:endParaRPr sz="1800">
              <a:solidFill>
                <a:schemeClr val="lt1"/>
              </a:solidFill>
              <a:highlight>
                <a:srgbClr val="000000"/>
              </a:highlight>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Then Use java –version to check the version</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Next, you can type, </a:t>
            </a:r>
            <a:r>
              <a:rPr b="1" lang="en-US" sz="1800">
                <a:solidFill>
                  <a:schemeClr val="dk1"/>
                </a:solidFill>
                <a:latin typeface="Century Gothic"/>
                <a:ea typeface="Century Gothic"/>
                <a:cs typeface="Century Gothic"/>
                <a:sym typeface="Century Gothic"/>
              </a:rPr>
              <a:t>Which java </a:t>
            </a:r>
            <a:r>
              <a:rPr lang="en-US" sz="1800">
                <a:solidFill>
                  <a:schemeClr val="dk1"/>
                </a:solidFill>
                <a:latin typeface="Century Gothic"/>
                <a:ea typeface="Century Gothic"/>
                <a:cs typeface="Century Gothic"/>
                <a:sym typeface="Century Gothic"/>
              </a:rPr>
              <a:t>to check the path</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92"/>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87350" lvl="0" marL="342900" rtl="0" algn="l">
              <a:spcBef>
                <a:spcPts val="0"/>
              </a:spcBef>
              <a:spcAft>
                <a:spcPts val="0"/>
              </a:spcAft>
              <a:buSzPts val="2500"/>
              <a:buChar char="🠶"/>
            </a:pPr>
            <a:r>
              <a:rPr lang="en-US" sz="2500"/>
              <a:t>We can think of methods as what a class </a:t>
            </a:r>
            <a:r>
              <a:rPr i="1" lang="en-US" sz="2500"/>
              <a:t>does</a:t>
            </a:r>
            <a:r>
              <a:rPr lang="en-US" sz="2500"/>
              <a:t> and variables as what a class </a:t>
            </a:r>
            <a:r>
              <a:rPr i="1" lang="en-US" sz="2500"/>
              <a:t>knows</a:t>
            </a:r>
            <a:endParaRPr sz="2500"/>
          </a:p>
          <a:p>
            <a:pPr indent="-387350" lvl="0" marL="342900" rtl="0" algn="l">
              <a:spcBef>
                <a:spcPts val="1000"/>
              </a:spcBef>
              <a:spcAft>
                <a:spcPts val="0"/>
              </a:spcAft>
              <a:buSzPts val="2500"/>
              <a:buChar char="🠶"/>
            </a:pPr>
            <a:r>
              <a:rPr lang="en-US" sz="2500"/>
              <a:t>Methods that are not called by other classes should be </a:t>
            </a:r>
            <a:r>
              <a:rPr i="1" lang="en-US" sz="2500"/>
              <a:t>private</a:t>
            </a:r>
            <a:r>
              <a:rPr lang="en-US" sz="2500"/>
              <a:t> or </a:t>
            </a:r>
            <a:r>
              <a:rPr i="1" lang="en-US" sz="2500"/>
              <a:t>protected</a:t>
            </a:r>
            <a:endParaRPr sz="2500"/>
          </a:p>
          <a:p>
            <a:pPr indent="-387350" lvl="0" marL="342900" rtl="0" algn="l">
              <a:spcBef>
                <a:spcPts val="1000"/>
              </a:spcBef>
              <a:spcAft>
                <a:spcPts val="0"/>
              </a:spcAft>
              <a:buSzPts val="2500"/>
              <a:buChar char="🠶"/>
            </a:pPr>
            <a:r>
              <a:rPr lang="en-US" sz="2500"/>
              <a:t>Variables not accessed by other classes should be </a:t>
            </a:r>
            <a:r>
              <a:rPr i="1" lang="en-US" sz="2500"/>
              <a:t>private</a:t>
            </a:r>
            <a:r>
              <a:rPr lang="en-US" sz="2500"/>
              <a:t> or </a:t>
            </a:r>
            <a:r>
              <a:rPr i="1" lang="en-US" sz="2500"/>
              <a:t>protected</a:t>
            </a:r>
            <a:endParaRPr sz="2500"/>
          </a:p>
          <a:p>
            <a:pPr indent="-387350" lvl="0" marL="342900" rtl="0" algn="l">
              <a:spcBef>
                <a:spcPts val="1000"/>
              </a:spcBef>
              <a:spcAft>
                <a:spcPts val="0"/>
              </a:spcAft>
              <a:buSzPts val="2500"/>
              <a:buChar char="🠶"/>
            </a:pPr>
            <a:r>
              <a:rPr lang="en-US" sz="2500"/>
              <a:t>Methods should not be too long (50 lines?) as long methods are harder to test and maintain</a:t>
            </a:r>
            <a:endParaRPr sz="2500"/>
          </a:p>
        </p:txBody>
      </p:sp>
      <p:sp>
        <p:nvSpPr>
          <p:cNvPr id="1233" name="Google Shape;1233;p92"/>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Methods and Variables</a:t>
            </a:r>
            <a:endParaRPr/>
          </a:p>
        </p:txBody>
      </p:sp>
      <p:sp>
        <p:nvSpPr>
          <p:cNvPr id="1234" name="Google Shape;1234;p9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3"/>
          <p:cNvSpPr txBox="1"/>
          <p:nvPr>
            <p:ph idx="1" type="body"/>
          </p:nvPr>
        </p:nvSpPr>
        <p:spPr>
          <a:xfrm>
            <a:off x="1981200" y="1481329"/>
            <a:ext cx="6472254"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Encapsulation is about concealing the functionality of a class from other classes</a:t>
            </a:r>
            <a:endParaRPr/>
          </a:p>
          <a:p>
            <a:pPr indent="-342900" lvl="0" marL="342900" rtl="0" algn="l">
              <a:spcBef>
                <a:spcPts val="1000"/>
              </a:spcBef>
              <a:spcAft>
                <a:spcPts val="0"/>
              </a:spcAft>
              <a:buSzPts val="1800"/>
              <a:buChar char="🠶"/>
            </a:pPr>
            <a:r>
              <a:rPr lang="en-US"/>
              <a:t>A class should provide an interface of public methods which other classes can call to manipulate that classes data</a:t>
            </a:r>
            <a:endParaRPr/>
          </a:p>
          <a:p>
            <a:pPr indent="-342900" lvl="0" marL="342900" rtl="0" algn="l">
              <a:spcBef>
                <a:spcPts val="1000"/>
              </a:spcBef>
              <a:spcAft>
                <a:spcPts val="0"/>
              </a:spcAft>
              <a:buSzPts val="1800"/>
              <a:buChar char="🠶"/>
            </a:pPr>
            <a:r>
              <a:rPr lang="en-US"/>
              <a:t>This means that the functionality of a class can be changed without breaking the entire program</a:t>
            </a:r>
            <a:endParaRPr/>
          </a:p>
          <a:p>
            <a:pPr indent="-228600" lvl="0" marL="342900" rtl="0" algn="l">
              <a:spcBef>
                <a:spcPts val="1000"/>
              </a:spcBef>
              <a:spcAft>
                <a:spcPts val="0"/>
              </a:spcAft>
              <a:buSzPts val="1800"/>
              <a:buNone/>
            </a:pPr>
            <a:r>
              <a:t/>
            </a:r>
            <a:endParaRPr/>
          </a:p>
        </p:txBody>
      </p:sp>
      <p:sp>
        <p:nvSpPr>
          <p:cNvPr id="1240" name="Google Shape;1240;p93"/>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Encapsulation</a:t>
            </a:r>
            <a:endParaRPr/>
          </a:p>
        </p:txBody>
      </p:sp>
      <p:pic>
        <p:nvPicPr>
          <p:cNvPr descr="C:\Users\Rowan\AppData\Local\Microsoft\Windows\Temporary Internet Files\Content.IE5\Y1VC4KNH\MCj03121360000[1].wmf" id="1241" name="Google Shape;1241;p93"/>
          <p:cNvPicPr preferRelativeResize="0"/>
          <p:nvPr/>
        </p:nvPicPr>
        <p:blipFill rotWithShape="1">
          <a:blip r:embed="rId3">
            <a:alphaModFix/>
          </a:blip>
          <a:srcRect b="0" l="0" r="0" t="0"/>
          <a:stretch/>
        </p:blipFill>
        <p:spPr>
          <a:xfrm>
            <a:off x="7881950" y="1428737"/>
            <a:ext cx="2400304" cy="1656459"/>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94"/>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It's common practice to prevent direct access to instance variables from other classes, and instead provide </a:t>
            </a:r>
            <a:r>
              <a:rPr i="1" lang="en-US"/>
              <a:t>getter</a:t>
            </a:r>
            <a:r>
              <a:rPr lang="en-US"/>
              <a:t> and </a:t>
            </a:r>
            <a:r>
              <a:rPr i="1" lang="en-US"/>
              <a:t>setter</a:t>
            </a:r>
            <a:r>
              <a:rPr lang="en-US"/>
              <a:t> methods</a:t>
            </a:r>
            <a:endParaRPr/>
          </a:p>
        </p:txBody>
      </p:sp>
      <p:sp>
        <p:nvSpPr>
          <p:cNvPr id="1247" name="Google Shape;1247;p94"/>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Getters and Setters</a:t>
            </a:r>
            <a:endParaRPr/>
          </a:p>
        </p:txBody>
      </p:sp>
      <p:sp>
        <p:nvSpPr>
          <p:cNvPr id="1248" name="Google Shape;1248;p94"/>
          <p:cNvSpPr/>
          <p:nvPr/>
        </p:nvSpPr>
        <p:spPr>
          <a:xfrm>
            <a:off x="2452662" y="2857496"/>
            <a:ext cx="7286676" cy="3071834"/>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 </a:t>
            </a:r>
            <a:r>
              <a:rPr lang="en-US" sz="1800">
                <a:solidFill>
                  <a:schemeClr val="lt1"/>
                </a:solidFill>
                <a:latin typeface="Courier New"/>
                <a:ea typeface="Courier New"/>
                <a:cs typeface="Courier New"/>
                <a:sym typeface="Courier New"/>
              </a:rPr>
              <a:t>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protected</a:t>
            </a: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public</a:t>
            </a: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void</a:t>
            </a:r>
            <a:r>
              <a:rPr lang="en-US" sz="1800">
                <a:solidFill>
                  <a:schemeClr val="lt1"/>
                </a:solidFill>
                <a:latin typeface="Courier New"/>
                <a:ea typeface="Courier New"/>
                <a:cs typeface="Courier New"/>
                <a:sym typeface="Courier New"/>
              </a:rPr>
              <a:t> setColor(</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this</a:t>
            </a:r>
            <a:r>
              <a:rPr lang="en-US" sz="1800">
                <a:solidFill>
                  <a:schemeClr val="lt1"/>
                </a:solidFill>
                <a:latin typeface="Courier New"/>
                <a:ea typeface="Courier New"/>
                <a:cs typeface="Courier New"/>
                <a:sym typeface="Courier New"/>
              </a:rPr>
              <a:t>.color = 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public</a:t>
            </a: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getColor()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return </a:t>
            </a:r>
            <a:r>
              <a:rPr lang="en-US" sz="1800">
                <a:solidFill>
                  <a:schemeClr val="lt1"/>
                </a:solidFill>
                <a:latin typeface="Courier New"/>
                <a:ea typeface="Courier New"/>
                <a:cs typeface="Courier New"/>
                <a:sym typeface="Courier New"/>
              </a:rPr>
              <a: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5"/>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We can modify a class without changing how other classes interact with it</a:t>
            </a:r>
            <a:endParaRPr/>
          </a:p>
          <a:p>
            <a:pPr indent="-342900" lvl="0" marL="342900" rtl="0" algn="l">
              <a:spcBef>
                <a:spcPts val="1000"/>
              </a:spcBef>
              <a:spcAft>
                <a:spcPts val="0"/>
              </a:spcAft>
              <a:buSzPts val="1800"/>
              <a:buChar char="🠶"/>
            </a:pPr>
            <a:r>
              <a:rPr lang="en-US"/>
              <a:t>We can make a field read-only by only providing a getter</a:t>
            </a:r>
            <a:endParaRPr/>
          </a:p>
          <a:p>
            <a:pPr indent="-342900" lvl="0" marL="342900" rtl="0" algn="l">
              <a:spcBef>
                <a:spcPts val="1000"/>
              </a:spcBef>
              <a:spcAft>
                <a:spcPts val="0"/>
              </a:spcAft>
              <a:buSzPts val="1800"/>
              <a:buChar char="🠶"/>
            </a:pPr>
            <a:r>
              <a:rPr lang="en-US"/>
              <a:t>We can protect our class from invalid values by checking values in the setter, e.g.</a:t>
            </a:r>
            <a:endParaRPr/>
          </a:p>
        </p:txBody>
      </p:sp>
      <p:sp>
        <p:nvSpPr>
          <p:cNvPr id="1254" name="Google Shape;1254;p95"/>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Why Encapsulation? </a:t>
            </a:r>
            <a:endParaRPr/>
          </a:p>
        </p:txBody>
      </p:sp>
      <p:sp>
        <p:nvSpPr>
          <p:cNvPr id="1255" name="Google Shape;1255;p95"/>
          <p:cNvSpPr/>
          <p:nvPr/>
        </p:nvSpPr>
        <p:spPr>
          <a:xfrm>
            <a:off x="1778894" y="2889122"/>
            <a:ext cx="7286676" cy="1285884"/>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public</a:t>
            </a: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void</a:t>
            </a:r>
            <a:r>
              <a:rPr lang="en-US" sz="1800">
                <a:solidFill>
                  <a:schemeClr val="lt1"/>
                </a:solidFill>
                <a:latin typeface="Courier New"/>
                <a:ea typeface="Courier New"/>
                <a:cs typeface="Courier New"/>
                <a:sym typeface="Courier New"/>
              </a:rPr>
              <a:t> setColor(</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if</a:t>
            </a:r>
            <a:r>
              <a:rPr lang="en-US" sz="1800">
                <a:solidFill>
                  <a:schemeClr val="lt1"/>
                </a:solidFill>
                <a:latin typeface="Courier New"/>
                <a:ea typeface="Courier New"/>
                <a:cs typeface="Courier New"/>
                <a:sym typeface="Courier New"/>
              </a:rPr>
              <a:t> (color &gt;= 0)</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    this</a:t>
            </a:r>
            <a:r>
              <a:rPr lang="en-US" sz="1800">
                <a:solidFill>
                  <a:schemeClr val="lt1"/>
                </a:solidFill>
                <a:latin typeface="Courier New"/>
                <a:ea typeface="Courier New"/>
                <a:cs typeface="Courier New"/>
                <a:sym typeface="Courier New"/>
              </a:rPr>
              <a:t>.color = 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97"/>
          <p:cNvSpPr txBox="1"/>
          <p:nvPr>
            <p:ph idx="1" type="body"/>
          </p:nvPr>
        </p:nvSpPr>
        <p:spPr>
          <a:xfrm>
            <a:off x="763571" y="1152907"/>
            <a:ext cx="10963373" cy="55577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Packages in Java are like namespaces in other languages. There are used to:</a:t>
            </a:r>
            <a:endParaRPr/>
          </a:p>
          <a:p>
            <a:pPr indent="-285750" lvl="1" marL="742950" rtl="0" algn="l">
              <a:spcBef>
                <a:spcPts val="1000"/>
              </a:spcBef>
              <a:spcAft>
                <a:spcPts val="0"/>
              </a:spcAft>
              <a:buSzPts val="1600"/>
              <a:buChar char="🠶"/>
            </a:pPr>
            <a:r>
              <a:rPr lang="en-US"/>
              <a:t>Group related classes together – e.g. all the classes in a particular project</a:t>
            </a:r>
            <a:endParaRPr/>
          </a:p>
          <a:p>
            <a:pPr indent="-285750" lvl="1" marL="742950" rtl="0" algn="l">
              <a:spcBef>
                <a:spcPts val="1000"/>
              </a:spcBef>
              <a:spcAft>
                <a:spcPts val="0"/>
              </a:spcAft>
              <a:buSzPts val="1600"/>
              <a:buChar char="🠶"/>
            </a:pPr>
            <a:r>
              <a:rPr lang="en-US"/>
              <a:t>Differentiate between classes from different sources – e.g. if you create a class which has the same name as another class in a library you are using</a:t>
            </a:r>
            <a:endParaRPr/>
          </a:p>
          <a:p>
            <a:pPr indent="-184150" lvl="1" marL="742950" rtl="0" algn="l">
              <a:spcBef>
                <a:spcPts val="1000"/>
              </a:spcBef>
              <a:spcAft>
                <a:spcPts val="0"/>
              </a:spcAft>
              <a:buSzPts val="1600"/>
              <a:buNone/>
            </a:pPr>
            <a:r>
              <a:t/>
            </a:r>
            <a:endParaRPr/>
          </a:p>
          <a:p>
            <a:pPr indent="-342900" lvl="0" marL="342900" rtl="0" algn="l">
              <a:spcBef>
                <a:spcPts val="1000"/>
              </a:spcBef>
              <a:spcAft>
                <a:spcPts val="0"/>
              </a:spcAft>
              <a:buSzPts val="1800"/>
              <a:buChar char="🠶"/>
            </a:pPr>
            <a:r>
              <a:rPr lang="en-US"/>
              <a:t>You can call your packages whatever you like, but if your code is going to be made publically available, you'll want to choose package names that are unique</a:t>
            </a:r>
            <a:endParaRPr/>
          </a:p>
          <a:p>
            <a:pPr indent="-342900" lvl="0" marL="342900" rtl="0" algn="l">
              <a:spcBef>
                <a:spcPts val="1000"/>
              </a:spcBef>
              <a:spcAft>
                <a:spcPts val="0"/>
              </a:spcAft>
              <a:buSzPts val="1800"/>
              <a:buChar char="🠶"/>
            </a:pPr>
            <a:r>
              <a:rPr lang="en-US"/>
              <a:t>Sun recommends that you combine your company's TLD, domain name, and package name, e.g.</a:t>
            </a:r>
            <a:endParaRPr/>
          </a:p>
          <a:p>
            <a:pPr indent="-285750" lvl="1" marL="742950" rtl="0" algn="l">
              <a:spcBef>
                <a:spcPts val="1000"/>
              </a:spcBef>
              <a:spcAft>
                <a:spcPts val="0"/>
              </a:spcAft>
              <a:buSzPts val="1600"/>
              <a:buChar char="🠶"/>
            </a:pPr>
            <a:r>
              <a:rPr lang="en-US"/>
              <a:t>Com,mycompany.mystem</a:t>
            </a:r>
            <a:endParaRPr/>
          </a:p>
          <a:p>
            <a:pPr indent="-285750" lvl="1" marL="742950" rtl="0" algn="l">
              <a:spcBef>
                <a:spcPts val="1000"/>
              </a:spcBef>
              <a:spcAft>
                <a:spcPts val="0"/>
              </a:spcAft>
              <a:buSzPts val="1600"/>
              <a:buChar char="🠶"/>
            </a:pPr>
            <a:r>
              <a:rPr lang="en-US"/>
              <a:t>rw.ac.rca.mis</a:t>
            </a:r>
            <a:endParaRPr/>
          </a:p>
          <a:p>
            <a:pPr indent="-184150" lvl="1" marL="742950" rtl="0" algn="l">
              <a:spcBef>
                <a:spcPts val="1000"/>
              </a:spcBef>
              <a:spcAft>
                <a:spcPts val="0"/>
              </a:spcAft>
              <a:buSzPts val="1600"/>
              <a:buNone/>
            </a:pPr>
            <a:r>
              <a:t/>
            </a:r>
            <a:endParaRPr/>
          </a:p>
          <a:p>
            <a:pPr indent="-184150" lvl="1" marL="742950" rtl="0" algn="l">
              <a:spcBef>
                <a:spcPts val="1000"/>
              </a:spcBef>
              <a:spcAft>
                <a:spcPts val="0"/>
              </a:spcAft>
              <a:buSzPts val="1600"/>
              <a:buNone/>
            </a:pPr>
            <a:r>
              <a:t/>
            </a:r>
            <a:endParaRPr/>
          </a:p>
        </p:txBody>
      </p:sp>
      <p:sp>
        <p:nvSpPr>
          <p:cNvPr id="1261" name="Google Shape;1261;p97"/>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Packages</a:t>
            </a:r>
            <a:endParaRPr/>
          </a:p>
        </p:txBody>
      </p:sp>
      <p:pic>
        <p:nvPicPr>
          <p:cNvPr descr="C:\Users\Rowan\AppData\Local\Microsoft\Windows\Temporary Internet Files\Content.IE5\J2REPMSC\MCj04397830000[1].png" id="1262" name="Google Shape;1262;p97"/>
          <p:cNvPicPr preferRelativeResize="0"/>
          <p:nvPr/>
        </p:nvPicPr>
        <p:blipFill rotWithShape="1">
          <a:blip r:embed="rId3">
            <a:alphaModFix/>
          </a:blip>
          <a:srcRect b="0" l="0" r="0" t="0"/>
          <a:stretch/>
        </p:blipFill>
        <p:spPr>
          <a:xfrm>
            <a:off x="7024694" y="4000504"/>
            <a:ext cx="2386010" cy="238601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g28be55cf764_0_7"/>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Inheritance:</a:t>
            </a:r>
            <a:r>
              <a:rPr lang="en-US"/>
              <a:t>Example 2</a:t>
            </a:r>
            <a:endParaRPr/>
          </a:p>
        </p:txBody>
      </p:sp>
      <p:sp>
        <p:nvSpPr>
          <p:cNvPr id="1269" name="Google Shape;1269;g28be55cf764_0_7"/>
          <p:cNvSpPr txBox="1"/>
          <p:nvPr>
            <p:ph idx="1" type="body"/>
          </p:nvPr>
        </p:nvSpPr>
        <p:spPr>
          <a:xfrm>
            <a:off x="763571" y="1152907"/>
            <a:ext cx="10963500" cy="4758300"/>
          </a:xfrm>
          <a:prstGeom prst="rect">
            <a:avLst/>
          </a:prstGeom>
        </p:spPr>
        <p:txBody>
          <a:bodyPr anchorCtr="0" anchor="t" bIns="45700" lIns="91425" spcFirstLastPara="1" rIns="91425" wrap="square" tIns="45700">
            <a:normAutofit fontScale="85000" lnSpcReduction="20000"/>
          </a:bodyPr>
          <a:lstStyle/>
          <a:p>
            <a:pPr indent="0" lvl="0" marL="0" rtl="0" algn="l">
              <a:lnSpc>
                <a:spcPct val="115000"/>
              </a:lnSpc>
              <a:spcBef>
                <a:spcPts val="1300"/>
              </a:spcBef>
              <a:spcAft>
                <a:spcPts val="0"/>
              </a:spcAft>
              <a:buNone/>
            </a:pPr>
            <a:r>
              <a:rPr lang="en-US"/>
              <a:t>Previously we </a:t>
            </a:r>
            <a:r>
              <a:rPr lang="en-US"/>
              <a:t>java</a:t>
            </a:r>
            <a:r>
              <a:rPr lang="en-US"/>
              <a:t> seen </a:t>
            </a:r>
            <a:r>
              <a:rPr lang="en-US"/>
              <a:t>example</a:t>
            </a:r>
            <a:r>
              <a:rPr lang="en-US"/>
              <a:t> of inheritance using Shape class and </a:t>
            </a:r>
            <a:r>
              <a:rPr lang="en-US"/>
              <a:t>derived classes Circle, Triangle, Square and Rectangle.</a:t>
            </a:r>
            <a:endParaRPr/>
          </a:p>
          <a:p>
            <a:pPr indent="0" lvl="0" marL="0" rtl="0" algn="l">
              <a:lnSpc>
                <a:spcPct val="115000"/>
              </a:lnSpc>
              <a:spcBef>
                <a:spcPts val="1300"/>
              </a:spcBef>
              <a:spcAft>
                <a:spcPts val="0"/>
              </a:spcAft>
              <a:buNone/>
            </a:pPr>
            <a:r>
              <a:rPr lang="en-US"/>
              <a:t>In the following example we are going to create a Person class and then create a new classes Employee and Student by inheriting the features of the Person class using the "extends" keyword.</a:t>
            </a:r>
            <a:endParaRPr/>
          </a:p>
          <a:p>
            <a:pPr indent="0" lvl="0" marL="0" rtl="0" algn="l">
              <a:lnSpc>
                <a:spcPct val="115000"/>
              </a:lnSpc>
              <a:spcBef>
                <a:spcPts val="1300"/>
              </a:spcBef>
              <a:spcAft>
                <a:spcPts val="0"/>
              </a:spcAft>
              <a:buNone/>
            </a:pPr>
            <a:r>
              <a:rPr b="1" lang="en-US"/>
              <a:t>Additional Information</a:t>
            </a:r>
            <a:endParaRPr b="1" sz="1300">
              <a:solidFill>
                <a:schemeClr val="dk1"/>
              </a:solidFill>
              <a:latin typeface="Arial"/>
              <a:ea typeface="Arial"/>
              <a:cs typeface="Arial"/>
              <a:sym typeface="Arial"/>
            </a:endParaRPr>
          </a:p>
          <a:p>
            <a:pPr indent="0" lvl="0" marL="0" rtl="0" algn="l">
              <a:spcBef>
                <a:spcPts val="1300"/>
              </a:spcBef>
              <a:spcAft>
                <a:spcPts val="0"/>
              </a:spcAft>
              <a:buNone/>
            </a:pPr>
            <a:r>
              <a:rPr lang="en-US"/>
              <a:t>The Person class contains four data members' firstName, lastName, and age. Then we created the Employee class by inheriting the Person class, The Employee class has some additional data members, are institution, position and salary while the Student has a school, grade and a combination.</a:t>
            </a:r>
            <a:endParaRPr sz="1300">
              <a:solidFill>
                <a:schemeClr val="dk1"/>
              </a:solidFill>
              <a:highlight>
                <a:srgbClr val="FFFFFF"/>
              </a:highlight>
              <a:latin typeface="Arial"/>
              <a:ea typeface="Arial"/>
              <a:cs typeface="Arial"/>
              <a:sym typeface="Arial"/>
            </a:endParaRPr>
          </a:p>
          <a:p>
            <a:pPr indent="0" lvl="0" marL="0" rtl="0" algn="l">
              <a:lnSpc>
                <a:spcPct val="115000"/>
              </a:lnSpc>
              <a:spcBef>
                <a:spcPts val="1300"/>
              </a:spcBef>
              <a:spcAft>
                <a:spcPts val="0"/>
              </a:spcAft>
              <a:buNone/>
            </a:pPr>
            <a:r>
              <a:rPr lang="en-US"/>
              <a:t>Within Employee we can initialise  the data members of Person using Constructors, Employee  and Student class Constructor can now call superclass Person constructor using super.</a:t>
            </a:r>
            <a:endParaRPr/>
          </a:p>
          <a:p>
            <a:pPr indent="0" lvl="0" marL="0" rtl="0" algn="l">
              <a:lnSpc>
                <a:spcPct val="115000"/>
              </a:lnSpc>
              <a:spcBef>
                <a:spcPts val="1300"/>
              </a:spcBef>
              <a:spcAft>
                <a:spcPts val="0"/>
              </a:spcAft>
              <a:buNone/>
            </a:pPr>
            <a:r>
              <a:rPr lang="en-US"/>
              <a:t>Here are Real situation</a:t>
            </a:r>
            <a:endParaRPr/>
          </a:p>
          <a:p>
            <a:pPr indent="-325755" lvl="0" marL="457200" rtl="0" algn="l">
              <a:lnSpc>
                <a:spcPct val="115000"/>
              </a:lnSpc>
              <a:spcBef>
                <a:spcPts val="1300"/>
              </a:spcBef>
              <a:spcAft>
                <a:spcPts val="0"/>
              </a:spcAft>
              <a:buSzPct val="100000"/>
              <a:buAutoNum type="alphaLcParenR"/>
            </a:pPr>
            <a:r>
              <a:rPr lang="en-US"/>
              <a:t>A student is a Person</a:t>
            </a:r>
            <a:endParaRPr/>
          </a:p>
          <a:p>
            <a:pPr indent="-325755" lvl="0" marL="457200" rtl="0" algn="l">
              <a:lnSpc>
                <a:spcPct val="115000"/>
              </a:lnSpc>
              <a:spcBef>
                <a:spcPts val="0"/>
              </a:spcBef>
              <a:spcAft>
                <a:spcPts val="0"/>
              </a:spcAft>
              <a:buSzPct val="100000"/>
              <a:buAutoNum type="alphaLcParenR"/>
            </a:pPr>
            <a:r>
              <a:rPr lang="en-US"/>
              <a:t>An Employee is a Person</a:t>
            </a:r>
            <a:endParaRPr/>
          </a:p>
          <a:p>
            <a:pPr indent="-325755" lvl="0" marL="457200" rtl="0" algn="l">
              <a:lnSpc>
                <a:spcPct val="115000"/>
              </a:lnSpc>
              <a:spcBef>
                <a:spcPts val="0"/>
              </a:spcBef>
              <a:spcAft>
                <a:spcPts val="0"/>
              </a:spcAft>
              <a:buSzPct val="100000"/>
              <a:buAutoNum type="alphaLcParenR"/>
            </a:pPr>
            <a:r>
              <a:rPr lang="en-US"/>
              <a:t>A Person  is an Object. The same as a Student or an Employee</a:t>
            </a:r>
            <a:endParaRPr/>
          </a:p>
          <a:p>
            <a:pPr indent="-325755" lvl="0" marL="457200" rtl="0" algn="l">
              <a:lnSpc>
                <a:spcPct val="115000"/>
              </a:lnSpc>
              <a:spcBef>
                <a:spcPts val="0"/>
              </a:spcBef>
              <a:spcAft>
                <a:spcPts val="0"/>
              </a:spcAft>
              <a:buSzPct val="100000"/>
              <a:buAutoNum type="alphaLcParenR"/>
            </a:pPr>
            <a:r>
              <a:rPr lang="en-US"/>
              <a:t>A Person is not a Student (i.e Every Person is not an a Student)</a:t>
            </a:r>
            <a:endParaRPr/>
          </a:p>
          <a:p>
            <a:pPr indent="-325755" lvl="0" marL="457200" rtl="0" algn="l">
              <a:lnSpc>
                <a:spcPct val="115000"/>
              </a:lnSpc>
              <a:spcBef>
                <a:spcPts val="0"/>
              </a:spcBef>
              <a:spcAft>
                <a:spcPts val="0"/>
              </a:spcAft>
              <a:buSzPct val="100000"/>
              <a:buAutoNum type="alphaLcParenR"/>
            </a:pPr>
            <a:r>
              <a:rPr lang="en-US"/>
              <a:t>A Person is not an Employee(i.e Every Person is not an Employee)</a:t>
            </a:r>
            <a:endParaRPr/>
          </a:p>
        </p:txBody>
      </p:sp>
      <p:sp>
        <p:nvSpPr>
          <p:cNvPr id="1270" name="Google Shape;1270;g28be55cf764_0_7"/>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g28be55cf764_0_14"/>
          <p:cNvSpPr txBox="1"/>
          <p:nvPr>
            <p:ph type="title"/>
          </p:nvPr>
        </p:nvSpPr>
        <p:spPr>
          <a:xfrm>
            <a:off x="2451525" y="-81270"/>
            <a:ext cx="9275400" cy="4881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b="1" lang="en-US"/>
              <a:t>Parent class Person</a:t>
            </a:r>
            <a:endParaRPr b="1"/>
          </a:p>
        </p:txBody>
      </p:sp>
      <p:sp>
        <p:nvSpPr>
          <p:cNvPr id="1277" name="Google Shape;1277;g28be55cf764_0_14"/>
          <p:cNvSpPr txBox="1"/>
          <p:nvPr>
            <p:ph idx="1" type="body"/>
          </p:nvPr>
        </p:nvSpPr>
        <p:spPr>
          <a:xfrm>
            <a:off x="1749775" y="569125"/>
            <a:ext cx="5022900" cy="6232800"/>
          </a:xfrm>
          <a:prstGeom prst="rect">
            <a:avLst/>
          </a:prstGeom>
          <a:ln cap="flat" cmpd="sng" w="9525">
            <a:solidFill>
              <a:srgbClr val="000000"/>
            </a:solidFill>
            <a:prstDash val="dashDot"/>
            <a:round/>
            <a:headEnd len="sm" w="sm" type="none"/>
            <a:tailEnd len="sm" w="sm" type="none"/>
          </a:ln>
        </p:spPr>
        <p:txBody>
          <a:bodyPr anchorCtr="0" anchor="t" bIns="45700" lIns="91425" spcFirstLastPara="1" rIns="91425" wrap="square" tIns="45700">
            <a:noAutofit/>
          </a:bodyPr>
          <a:lstStyle/>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package rw.ac.rca.mis;</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public class Person {</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protected int age;</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protected String firstName;</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protected String lastName;</a:t>
            </a:r>
            <a:endParaRPr sz="16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public Person() {}</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public Person(int age,String firstName, String lastName) {</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	this.age=age;</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	this.firstName = firstName;</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	this.lastName = lastName;</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public Person(String firstName, String lastName) {</a:t>
            </a:r>
            <a:endParaRPr sz="1600">
              <a:solidFill>
                <a:schemeClr val="dk1"/>
              </a:solidFill>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	this.firstName=firstName;</a:t>
            </a:r>
            <a:endParaRPr sz="1600">
              <a:solidFill>
                <a:schemeClr val="dk1"/>
              </a:solidFill>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	this.lastName=lastName;</a:t>
            </a:r>
            <a:endParaRPr sz="1600">
              <a:solidFill>
                <a:schemeClr val="dk1"/>
              </a:solidFill>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public int getAge() {</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	return age;</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public void setAge(int age) {</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	this.age = age;</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Clr>
                <a:schemeClr val="dk1"/>
              </a:buClr>
              <a:buSzPts val="1100"/>
              <a:buFont typeface="Arial"/>
              <a:buNone/>
            </a:pPr>
            <a:r>
              <a:rPr lang="en-US" sz="1600">
                <a:solidFill>
                  <a:srgbClr val="7F7F7F"/>
                </a:solidFill>
                <a:latin typeface="Courier New"/>
                <a:ea typeface="Courier New"/>
                <a:cs typeface="Courier New"/>
                <a:sym typeface="Courier New"/>
              </a:rPr>
              <a:t>//Continue on the right</a:t>
            </a:r>
            <a:endParaRPr sz="1600">
              <a:solidFill>
                <a:srgbClr val="7F7F7F"/>
              </a:solidFill>
              <a:latin typeface="Courier New"/>
              <a:ea typeface="Courier New"/>
              <a:cs typeface="Courier New"/>
              <a:sym typeface="Courier New"/>
            </a:endParaRPr>
          </a:p>
          <a:p>
            <a:pPr indent="0" lvl="0" marL="0" rtl="0" algn="l">
              <a:lnSpc>
                <a:spcPct val="100000"/>
              </a:lnSpc>
              <a:spcBef>
                <a:spcPts val="0"/>
              </a:spcBef>
              <a:spcAft>
                <a:spcPts val="0"/>
              </a:spcAft>
              <a:buSzPts val="275"/>
              <a:buNone/>
            </a:pPr>
            <a:r>
              <a:t/>
            </a:r>
            <a:endParaRPr sz="700">
              <a:solidFill>
                <a:schemeClr val="dk1"/>
              </a:solidFill>
            </a:endParaRPr>
          </a:p>
        </p:txBody>
      </p:sp>
      <p:sp>
        <p:nvSpPr>
          <p:cNvPr id="1278" name="Google Shape;1278;g28be55cf764_0_14"/>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79" name="Google Shape;1279;g28be55cf764_0_14"/>
          <p:cNvSpPr txBox="1"/>
          <p:nvPr/>
        </p:nvSpPr>
        <p:spPr>
          <a:xfrm>
            <a:off x="673475" y="2048875"/>
            <a:ext cx="7797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entury Gothic"/>
                <a:ea typeface="Century Gothic"/>
                <a:cs typeface="Century Gothic"/>
                <a:sym typeface="Century Gothic"/>
              </a:rPr>
              <a:t>Person</a:t>
            </a:r>
            <a:endParaRPr b="1">
              <a:latin typeface="Century Gothic"/>
              <a:ea typeface="Century Gothic"/>
              <a:cs typeface="Century Gothic"/>
              <a:sym typeface="Century Gothic"/>
            </a:endParaRPr>
          </a:p>
        </p:txBody>
      </p:sp>
      <p:sp>
        <p:nvSpPr>
          <p:cNvPr id="1280" name="Google Shape;1280;g28be55cf764_0_14"/>
          <p:cNvSpPr txBox="1"/>
          <p:nvPr/>
        </p:nvSpPr>
        <p:spPr>
          <a:xfrm>
            <a:off x="7152050" y="806275"/>
            <a:ext cx="4575000" cy="62109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l">
              <a:spcBef>
                <a:spcPts val="0"/>
              </a:spcBef>
              <a:spcAft>
                <a:spcPts val="0"/>
              </a:spcAft>
              <a:buNone/>
            </a:pPr>
            <a:r>
              <a:rPr lang="en-US" sz="1800">
                <a:solidFill>
                  <a:schemeClr val="dk1"/>
                </a:solidFill>
                <a:latin typeface="Courier New"/>
                <a:ea typeface="Courier New"/>
                <a:cs typeface="Courier New"/>
                <a:sym typeface="Courier New"/>
              </a:rPr>
              <a:t>public String getFirstName() {</a:t>
            </a:r>
            <a:endParaRPr sz="1800">
              <a:solidFill>
                <a:schemeClr val="dk1"/>
              </a:solidFill>
              <a:latin typeface="Courier New"/>
              <a:ea typeface="Courier New"/>
              <a:cs typeface="Courier New"/>
              <a:sym typeface="Courier New"/>
            </a:endParaRPr>
          </a:p>
          <a:p>
            <a:pPr indent="0" lvl="0" marL="25400" rtl="0" algn="l">
              <a:spcBef>
                <a:spcPts val="0"/>
              </a:spcBef>
              <a:spcAft>
                <a:spcPts val="0"/>
              </a:spcAft>
              <a:buNone/>
            </a:pPr>
            <a:r>
              <a:rPr lang="en-US" sz="1800">
                <a:solidFill>
                  <a:schemeClr val="dk1"/>
                </a:solidFill>
                <a:latin typeface="Courier New"/>
                <a:ea typeface="Courier New"/>
                <a:cs typeface="Courier New"/>
                <a:sym typeface="Courier New"/>
              </a:rPr>
              <a:t>	return firstName;</a:t>
            </a:r>
            <a:endParaRPr sz="1800">
              <a:solidFill>
                <a:schemeClr val="dk1"/>
              </a:solidFill>
              <a:latin typeface="Courier New"/>
              <a:ea typeface="Courier New"/>
              <a:cs typeface="Courier New"/>
              <a:sym typeface="Courier New"/>
            </a:endParaRPr>
          </a:p>
          <a:p>
            <a:pPr indent="0" lvl="0" marL="25400" rtl="0" algn="l">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25400" rtl="0" algn="l">
              <a:spcBef>
                <a:spcPts val="0"/>
              </a:spcBef>
              <a:spcAft>
                <a:spcPts val="0"/>
              </a:spcAft>
              <a:buNone/>
            </a:pPr>
            <a:r>
              <a:rPr lang="en-US" sz="1800">
                <a:solidFill>
                  <a:schemeClr val="dk1"/>
                </a:solidFill>
                <a:latin typeface="Courier New"/>
                <a:ea typeface="Courier New"/>
                <a:cs typeface="Courier New"/>
                <a:sym typeface="Courier New"/>
              </a:rPr>
              <a:t>public void setFirstName(String firstName) {</a:t>
            </a:r>
            <a:endParaRPr sz="1800">
              <a:solidFill>
                <a:schemeClr val="dk1"/>
              </a:solidFill>
              <a:latin typeface="Courier New"/>
              <a:ea typeface="Courier New"/>
              <a:cs typeface="Courier New"/>
              <a:sym typeface="Courier New"/>
            </a:endParaRPr>
          </a:p>
          <a:p>
            <a:pPr indent="0" lvl="0" marL="25400" rtl="0" algn="l">
              <a:spcBef>
                <a:spcPts val="0"/>
              </a:spcBef>
              <a:spcAft>
                <a:spcPts val="0"/>
              </a:spcAft>
              <a:buNone/>
            </a:pPr>
            <a:r>
              <a:rPr lang="en-US" sz="1800">
                <a:solidFill>
                  <a:schemeClr val="dk1"/>
                </a:solidFill>
                <a:latin typeface="Courier New"/>
                <a:ea typeface="Courier New"/>
                <a:cs typeface="Courier New"/>
                <a:sym typeface="Courier New"/>
              </a:rPr>
              <a:t>	this.firstName = firstName;</a:t>
            </a:r>
            <a:endParaRPr sz="1800">
              <a:solidFill>
                <a:schemeClr val="dk1"/>
              </a:solidFill>
              <a:latin typeface="Courier New"/>
              <a:ea typeface="Courier New"/>
              <a:cs typeface="Courier New"/>
              <a:sym typeface="Courier New"/>
            </a:endParaRPr>
          </a:p>
          <a:p>
            <a:pPr indent="0" lvl="0" marL="25400" rtl="0" algn="l">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25400" rtl="0" algn="l">
              <a:spcBef>
                <a:spcPts val="0"/>
              </a:spcBef>
              <a:spcAft>
                <a:spcPts val="0"/>
              </a:spcAft>
              <a:buNone/>
            </a:pPr>
            <a:r>
              <a:rPr lang="en-US" sz="1800">
                <a:solidFill>
                  <a:schemeClr val="dk1"/>
                </a:solidFill>
                <a:latin typeface="Courier New"/>
                <a:ea typeface="Courier New"/>
                <a:cs typeface="Courier New"/>
                <a:sym typeface="Courier New"/>
              </a:rPr>
              <a:t>public String getLastName() {</a:t>
            </a:r>
            <a:endParaRPr sz="1800">
              <a:solidFill>
                <a:schemeClr val="dk1"/>
              </a:solidFill>
              <a:latin typeface="Courier New"/>
              <a:ea typeface="Courier New"/>
              <a:cs typeface="Courier New"/>
              <a:sym typeface="Courier New"/>
            </a:endParaRPr>
          </a:p>
          <a:p>
            <a:pPr indent="0" lvl="0" marL="25400" rtl="0" algn="l">
              <a:spcBef>
                <a:spcPts val="0"/>
              </a:spcBef>
              <a:spcAft>
                <a:spcPts val="0"/>
              </a:spcAft>
              <a:buNone/>
            </a:pPr>
            <a:r>
              <a:rPr lang="en-US" sz="1800">
                <a:solidFill>
                  <a:schemeClr val="dk1"/>
                </a:solidFill>
                <a:latin typeface="Courier New"/>
                <a:ea typeface="Courier New"/>
                <a:cs typeface="Courier New"/>
                <a:sym typeface="Courier New"/>
              </a:rPr>
              <a:t>	return lastName;</a:t>
            </a:r>
            <a:endParaRPr sz="1800">
              <a:solidFill>
                <a:schemeClr val="dk1"/>
              </a:solidFill>
              <a:latin typeface="Courier New"/>
              <a:ea typeface="Courier New"/>
              <a:cs typeface="Courier New"/>
              <a:sym typeface="Courier New"/>
            </a:endParaRPr>
          </a:p>
          <a:p>
            <a:pPr indent="0" lvl="0" marL="25400" rtl="0" algn="l">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25400" rtl="0" algn="l">
              <a:spcBef>
                <a:spcPts val="0"/>
              </a:spcBef>
              <a:spcAft>
                <a:spcPts val="0"/>
              </a:spcAft>
              <a:buNone/>
            </a:pPr>
            <a:r>
              <a:rPr lang="en-US" sz="1800">
                <a:solidFill>
                  <a:schemeClr val="dk1"/>
                </a:solidFill>
                <a:latin typeface="Courier New"/>
                <a:ea typeface="Courier New"/>
                <a:cs typeface="Courier New"/>
                <a:sym typeface="Courier New"/>
              </a:rPr>
              <a:t>public void setLastName(String lastName) {</a:t>
            </a:r>
            <a:endParaRPr sz="1800">
              <a:solidFill>
                <a:schemeClr val="dk1"/>
              </a:solidFill>
              <a:latin typeface="Courier New"/>
              <a:ea typeface="Courier New"/>
              <a:cs typeface="Courier New"/>
              <a:sym typeface="Courier New"/>
            </a:endParaRPr>
          </a:p>
          <a:p>
            <a:pPr indent="0" lvl="0" marL="25400" rtl="0" algn="l">
              <a:spcBef>
                <a:spcPts val="0"/>
              </a:spcBef>
              <a:spcAft>
                <a:spcPts val="0"/>
              </a:spcAft>
              <a:buNone/>
            </a:pPr>
            <a:r>
              <a:rPr lang="en-US" sz="1800">
                <a:solidFill>
                  <a:schemeClr val="dk1"/>
                </a:solidFill>
                <a:latin typeface="Courier New"/>
                <a:ea typeface="Courier New"/>
                <a:cs typeface="Courier New"/>
                <a:sym typeface="Courier New"/>
              </a:rPr>
              <a:t>	this.lastName = lastName;</a:t>
            </a:r>
            <a:endParaRPr sz="1800">
              <a:solidFill>
                <a:schemeClr val="dk1"/>
              </a:solidFill>
              <a:latin typeface="Courier New"/>
              <a:ea typeface="Courier New"/>
              <a:cs typeface="Courier New"/>
              <a:sym typeface="Courier New"/>
            </a:endParaRPr>
          </a:p>
          <a:p>
            <a:pPr indent="0" lvl="0" marL="25400" rtl="0" algn="l">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public String toString() {</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	return this.firstName+" "</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 this.lastName+ " is "+ this.age+ " Years old";</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a:t>
            </a:r>
            <a:endParaRPr sz="2400">
              <a:solidFill>
                <a:srgbClr val="F9FAF4"/>
              </a:solidFill>
              <a:highlight>
                <a:srgbClr val="2F2F2F"/>
              </a:highlight>
              <a:latin typeface="Courier New"/>
              <a:ea typeface="Courier New"/>
              <a:cs typeface="Courier New"/>
              <a:sym typeface="Courier New"/>
            </a:endParaRPr>
          </a:p>
          <a:p>
            <a:pPr indent="0" lvl="0" marL="2540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25400" rtl="0" algn="l">
              <a:spcBef>
                <a:spcPts val="0"/>
              </a:spcBef>
              <a:spcAft>
                <a:spcPts val="0"/>
              </a:spcAft>
              <a:buNone/>
            </a:pPr>
            <a:r>
              <a:rPr lang="en-US" sz="1800">
                <a:solidFill>
                  <a:schemeClr val="dk1"/>
                </a:solidFill>
                <a:latin typeface="Courier New"/>
                <a:ea typeface="Courier New"/>
                <a:cs typeface="Courier New"/>
                <a:sym typeface="Courier New"/>
              </a:rPr>
              <a:t>}</a:t>
            </a:r>
            <a:endParaRPr sz="22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g28be55cf764_0_23"/>
          <p:cNvSpPr txBox="1"/>
          <p:nvPr>
            <p:ph type="title"/>
          </p:nvPr>
        </p:nvSpPr>
        <p:spPr>
          <a:xfrm>
            <a:off x="1935025" y="147325"/>
            <a:ext cx="97920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Create Employee extending Person</a:t>
            </a:r>
            <a:endParaRPr b="1"/>
          </a:p>
        </p:txBody>
      </p:sp>
      <p:sp>
        <p:nvSpPr>
          <p:cNvPr id="1287" name="Google Shape;1287;g28be55cf764_0_23"/>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88" name="Google Shape;1288;g28be55cf764_0_23"/>
          <p:cNvSpPr txBox="1"/>
          <p:nvPr/>
        </p:nvSpPr>
        <p:spPr>
          <a:xfrm>
            <a:off x="739875" y="842550"/>
            <a:ext cx="5890500" cy="61884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package rw.ac.rca.mis;</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public class Employee  extends Person{</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private String institution;</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private String position;</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private long salary;</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public String getInstitution()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return institution;</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public void setInstitution(String institution)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this.institution = institution;</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public String getPosition()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return position;</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public void setPosition(String position)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this.position = position;</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t/>
            </a:r>
            <a:endParaRPr sz="1500">
              <a:solidFill>
                <a:srgbClr val="F9FAF4"/>
              </a:solidFill>
              <a:highlight>
                <a:srgbClr val="2F2F2F"/>
              </a:highlight>
              <a:latin typeface="Courier New"/>
              <a:ea typeface="Courier New"/>
              <a:cs typeface="Courier New"/>
              <a:sym typeface="Courier New"/>
            </a:endParaRPr>
          </a:p>
          <a:p>
            <a:pPr indent="0" lvl="0" marL="25400" rtl="0" algn="l">
              <a:lnSpc>
                <a:spcPct val="100000"/>
              </a:lnSpc>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t/>
            </a:r>
            <a:endParaRPr sz="800">
              <a:solidFill>
                <a:schemeClr val="dk1"/>
              </a:solidFill>
              <a:latin typeface="Courier New"/>
              <a:ea typeface="Courier New"/>
              <a:cs typeface="Courier New"/>
              <a:sym typeface="Courier New"/>
            </a:endParaRPr>
          </a:p>
        </p:txBody>
      </p:sp>
      <p:sp>
        <p:nvSpPr>
          <p:cNvPr id="1289" name="Google Shape;1289;g28be55cf764_0_23"/>
          <p:cNvSpPr txBox="1"/>
          <p:nvPr/>
        </p:nvSpPr>
        <p:spPr>
          <a:xfrm>
            <a:off x="6677775" y="871650"/>
            <a:ext cx="5454300" cy="49626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public long getSalary()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return salary;</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public void setSalary(long salary)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this.salary = salary;</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a:t>
            </a:r>
            <a:r>
              <a:rPr i="1" lang="en-US" sz="1600">
                <a:solidFill>
                  <a:schemeClr val="dk1"/>
                </a:solidFill>
                <a:latin typeface="Courier New"/>
                <a:ea typeface="Courier New"/>
                <a:cs typeface="Courier New"/>
                <a:sym typeface="Courier New"/>
              </a:rPr>
              <a:t>@Override</a:t>
            </a:r>
            <a:endParaRPr i="1"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public String toString()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return "Employee [institution=" + institution + ", position=" + position + ", salary=" + salary + ", age=" + age+ ", firstName=" + firstName + ", lastName=" + lastName +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g28be55cf764_0_31"/>
          <p:cNvSpPr txBox="1"/>
          <p:nvPr>
            <p:ph type="title"/>
          </p:nvPr>
        </p:nvSpPr>
        <p:spPr>
          <a:xfrm>
            <a:off x="2451523" y="-81263"/>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Create Student extending Person</a:t>
            </a:r>
            <a:endParaRPr b="1"/>
          </a:p>
        </p:txBody>
      </p:sp>
      <p:sp>
        <p:nvSpPr>
          <p:cNvPr id="1296" name="Google Shape;1296;g28be55cf764_0_31"/>
          <p:cNvSpPr txBox="1"/>
          <p:nvPr>
            <p:ph idx="1" type="body"/>
          </p:nvPr>
        </p:nvSpPr>
        <p:spPr>
          <a:xfrm>
            <a:off x="905850" y="764000"/>
            <a:ext cx="5297700" cy="5932800"/>
          </a:xfrm>
          <a:prstGeom prst="rect">
            <a:avLst/>
          </a:prstGeom>
          <a:ln cap="flat" cmpd="sng" w="9525">
            <a:solidFill>
              <a:srgbClr val="000000"/>
            </a:solidFill>
            <a:prstDash val="dashDot"/>
            <a:round/>
            <a:headEnd len="sm" w="sm" type="none"/>
            <a:tailEnd len="sm" w="sm" type="none"/>
          </a:ln>
        </p:spPr>
        <p:txBody>
          <a:bodyPr anchorCtr="0" anchor="t" bIns="45700" lIns="91425" spcFirstLastPara="1" rIns="91425" wrap="square" tIns="45700">
            <a:noAutofit/>
          </a:bodyPr>
          <a:lstStyle/>
          <a:p>
            <a:pPr indent="0" lvl="0" marL="25400" rtl="0" algn="l">
              <a:lnSpc>
                <a:spcPct val="115000"/>
              </a:lnSpc>
              <a:spcBef>
                <a:spcPts val="0"/>
              </a:spcBef>
              <a:spcAft>
                <a:spcPts val="0"/>
              </a:spcAft>
              <a:buSzPts val="1100"/>
              <a:buNone/>
            </a:pPr>
            <a:r>
              <a:rPr lang="en-US">
                <a:solidFill>
                  <a:schemeClr val="dk1"/>
                </a:solidFill>
                <a:latin typeface="Courier New"/>
                <a:ea typeface="Courier New"/>
                <a:cs typeface="Courier New"/>
                <a:sym typeface="Courier New"/>
              </a:rPr>
              <a:t>package rw.ac.rca.mis;</a:t>
            </a:r>
            <a:endParaRPr>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a:solidFill>
                  <a:schemeClr val="dk1"/>
                </a:solidFill>
                <a:latin typeface="Courier New"/>
                <a:ea typeface="Courier New"/>
                <a:cs typeface="Courier New"/>
                <a:sym typeface="Courier New"/>
              </a:rPr>
              <a:t>public class Student  extends Person{</a:t>
            </a:r>
            <a:endParaRPr>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a:solidFill>
                  <a:schemeClr val="dk1"/>
                </a:solidFill>
                <a:latin typeface="Courier New"/>
                <a:ea typeface="Courier New"/>
                <a:cs typeface="Courier New"/>
                <a:sym typeface="Courier New"/>
              </a:rPr>
              <a:t>private String grade;</a:t>
            </a:r>
            <a:endParaRPr>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a:solidFill>
                  <a:schemeClr val="dk1"/>
                </a:solidFill>
                <a:latin typeface="Courier New"/>
                <a:ea typeface="Courier New"/>
                <a:cs typeface="Courier New"/>
                <a:sym typeface="Courier New"/>
              </a:rPr>
              <a:t>private String school;</a:t>
            </a:r>
            <a:endParaRPr>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a:solidFill>
                  <a:schemeClr val="dk1"/>
                </a:solidFill>
                <a:latin typeface="Courier New"/>
                <a:ea typeface="Courier New"/>
                <a:cs typeface="Courier New"/>
                <a:sym typeface="Courier New"/>
              </a:rPr>
              <a:t>private String combination;</a:t>
            </a:r>
            <a:endParaRPr>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600">
                <a:solidFill>
                  <a:schemeClr val="dk1"/>
                </a:solidFill>
                <a:latin typeface="Courier New"/>
                <a:ea typeface="Courier New"/>
                <a:cs typeface="Courier New"/>
                <a:sym typeface="Courier New"/>
              </a:rPr>
              <a:t>public String getGrade()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600">
                <a:solidFill>
                  <a:schemeClr val="dk1"/>
                </a:solidFill>
                <a:latin typeface="Courier New"/>
                <a:ea typeface="Courier New"/>
                <a:cs typeface="Courier New"/>
                <a:sym typeface="Courier New"/>
              </a:rPr>
              <a:t>	return grade;</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600">
                <a:solidFill>
                  <a:schemeClr val="dk1"/>
                </a:solidFill>
                <a:latin typeface="Courier New"/>
                <a:ea typeface="Courier New"/>
                <a:cs typeface="Courier New"/>
                <a:sym typeface="Courier New"/>
              </a:rPr>
              <a:t>public void setGrade(String grade)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600">
                <a:solidFill>
                  <a:schemeClr val="dk1"/>
                </a:solidFill>
                <a:latin typeface="Courier New"/>
                <a:ea typeface="Courier New"/>
                <a:cs typeface="Courier New"/>
                <a:sym typeface="Courier New"/>
              </a:rPr>
              <a:t>	this.grade = grade;</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600">
                <a:solidFill>
                  <a:schemeClr val="dk1"/>
                </a:solidFill>
                <a:latin typeface="Courier New"/>
                <a:ea typeface="Courier New"/>
                <a:cs typeface="Courier New"/>
                <a:sym typeface="Courier New"/>
              </a:rPr>
              <a:t>public String getSchool()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600">
                <a:solidFill>
                  <a:schemeClr val="dk1"/>
                </a:solidFill>
                <a:latin typeface="Courier New"/>
                <a:ea typeface="Courier New"/>
                <a:cs typeface="Courier New"/>
                <a:sym typeface="Courier New"/>
              </a:rPr>
              <a:t>	return school;</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600">
                <a:solidFill>
                  <a:schemeClr val="dk1"/>
                </a:solidFill>
                <a:latin typeface="Courier New"/>
                <a:ea typeface="Courier New"/>
                <a:cs typeface="Courier New"/>
                <a:sym typeface="Courier New"/>
              </a:rPr>
              <a:t>public void setSchool(String school)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600">
                <a:solidFill>
                  <a:schemeClr val="dk1"/>
                </a:solidFill>
                <a:latin typeface="Courier New"/>
                <a:ea typeface="Courier New"/>
                <a:cs typeface="Courier New"/>
                <a:sym typeface="Courier New"/>
              </a:rPr>
              <a:t>	this.school = school;</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600">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SzPts val="1100"/>
              <a:buNone/>
            </a:pPr>
            <a:r>
              <a:t/>
            </a:r>
            <a:endParaRPr>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t/>
            </a:r>
            <a:endParaRPr>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SzPts val="358"/>
              <a:buNone/>
            </a:pPr>
            <a:r>
              <a:t/>
            </a:r>
            <a:endParaRPr>
              <a:solidFill>
                <a:schemeClr val="dk1"/>
              </a:solidFill>
              <a:latin typeface="Courier New"/>
              <a:ea typeface="Courier New"/>
              <a:cs typeface="Courier New"/>
              <a:sym typeface="Courier New"/>
            </a:endParaRPr>
          </a:p>
        </p:txBody>
      </p:sp>
      <p:sp>
        <p:nvSpPr>
          <p:cNvPr id="1297" name="Google Shape;1297;g28be55cf764_0_31"/>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98" name="Google Shape;1298;g28be55cf764_0_31"/>
          <p:cNvSpPr txBox="1"/>
          <p:nvPr/>
        </p:nvSpPr>
        <p:spPr>
          <a:xfrm>
            <a:off x="6307850" y="764000"/>
            <a:ext cx="5979300" cy="55596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public String getCombination() {</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	return combination;</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public void setCombination(String combination) {</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	this.combination = combination;</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i="1" lang="en-US" sz="1800">
                <a:solidFill>
                  <a:schemeClr val="dk1"/>
                </a:solidFill>
                <a:latin typeface="Courier New"/>
                <a:ea typeface="Courier New"/>
                <a:cs typeface="Courier New"/>
                <a:sym typeface="Courier New"/>
              </a:rPr>
              <a:t>@Override</a:t>
            </a:r>
            <a:endParaRPr i="1"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public String toString() {</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	return "Student [grade=" + grade + ", school=" + school + ", combination=" + combination + ", age=" + age</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			+ ", firstName=" + firstName + ", lastName=" + lastName + "]";</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g28be55cf764_0_39"/>
          <p:cNvSpPr txBox="1"/>
          <p:nvPr>
            <p:ph type="title"/>
          </p:nvPr>
        </p:nvSpPr>
        <p:spPr>
          <a:xfrm>
            <a:off x="2385123" y="12"/>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App</a:t>
            </a:r>
            <a:endParaRPr/>
          </a:p>
        </p:txBody>
      </p:sp>
      <p:sp>
        <p:nvSpPr>
          <p:cNvPr id="1305" name="Google Shape;1305;g28be55cf764_0_39"/>
          <p:cNvSpPr txBox="1"/>
          <p:nvPr>
            <p:ph idx="1" type="body"/>
          </p:nvPr>
        </p:nvSpPr>
        <p:spPr>
          <a:xfrm>
            <a:off x="4073975" y="197550"/>
            <a:ext cx="7744800" cy="4886700"/>
          </a:xfrm>
          <a:prstGeom prst="rect">
            <a:avLst/>
          </a:prstGeom>
        </p:spPr>
        <p:txBody>
          <a:bodyPr anchorCtr="0" anchor="t" bIns="45700" lIns="91425" spcFirstLastPara="1" rIns="91425" wrap="square" tIns="45700">
            <a:normAutofit fontScale="77500" lnSpcReduction="20000"/>
          </a:bodyPr>
          <a:lstStyle/>
          <a:p>
            <a:pPr indent="0" lvl="0" marL="25400" rtl="0" algn="l">
              <a:lnSpc>
                <a:spcPct val="115000"/>
              </a:lnSpc>
              <a:spcBef>
                <a:spcPts val="0"/>
              </a:spcBef>
              <a:spcAft>
                <a:spcPts val="0"/>
              </a:spcAft>
              <a:buNone/>
            </a:pPr>
            <a:r>
              <a:rPr lang="en-US" sz="1525">
                <a:solidFill>
                  <a:srgbClr val="CC6C1D"/>
                </a:solidFill>
                <a:highlight>
                  <a:srgbClr val="2F2F2F"/>
                </a:highlight>
                <a:latin typeface="Courier New"/>
                <a:ea typeface="Courier New"/>
                <a:cs typeface="Courier New"/>
                <a:sym typeface="Courier New"/>
              </a:rPr>
              <a:t>package</a:t>
            </a:r>
            <a:r>
              <a:rPr lang="en-US" sz="1525">
                <a:solidFill>
                  <a:srgbClr val="D9E8F7"/>
                </a:solidFill>
                <a:highlight>
                  <a:srgbClr val="2F2F2F"/>
                </a:highlight>
                <a:latin typeface="Courier New"/>
                <a:ea typeface="Courier New"/>
                <a:cs typeface="Courier New"/>
                <a:sym typeface="Courier New"/>
              </a:rPr>
              <a:t> rw</a:t>
            </a:r>
            <a:r>
              <a:rPr lang="en-US" sz="1525">
                <a:solidFill>
                  <a:srgbClr val="E6E6FA"/>
                </a:solidFill>
                <a:highlight>
                  <a:srgbClr val="2F2F2F"/>
                </a:highlight>
                <a:latin typeface="Courier New"/>
                <a:ea typeface="Courier New"/>
                <a:cs typeface="Courier New"/>
                <a:sym typeface="Courier New"/>
              </a:rPr>
              <a:t>.</a:t>
            </a:r>
            <a:r>
              <a:rPr lang="en-US" sz="1525">
                <a:solidFill>
                  <a:srgbClr val="D9E8F7"/>
                </a:solidFill>
                <a:highlight>
                  <a:srgbClr val="2F2F2F"/>
                </a:highlight>
                <a:latin typeface="Courier New"/>
                <a:ea typeface="Courier New"/>
                <a:cs typeface="Courier New"/>
                <a:sym typeface="Courier New"/>
              </a:rPr>
              <a:t>ac</a:t>
            </a:r>
            <a:r>
              <a:rPr lang="en-US" sz="1525">
                <a:solidFill>
                  <a:srgbClr val="E6E6FA"/>
                </a:solidFill>
                <a:highlight>
                  <a:srgbClr val="2F2F2F"/>
                </a:highlight>
                <a:latin typeface="Courier New"/>
                <a:ea typeface="Courier New"/>
                <a:cs typeface="Courier New"/>
                <a:sym typeface="Courier New"/>
              </a:rPr>
              <a:t>.</a:t>
            </a:r>
            <a:r>
              <a:rPr lang="en-US" sz="1525">
                <a:solidFill>
                  <a:srgbClr val="D9E8F7"/>
                </a:solidFill>
                <a:highlight>
                  <a:srgbClr val="2F2F2F"/>
                </a:highlight>
                <a:latin typeface="Courier New"/>
                <a:ea typeface="Courier New"/>
                <a:cs typeface="Courier New"/>
                <a:sym typeface="Courier New"/>
              </a:rPr>
              <a:t>rca</a:t>
            </a:r>
            <a:r>
              <a:rPr lang="en-US" sz="1525">
                <a:solidFill>
                  <a:srgbClr val="E6E6FA"/>
                </a:solidFill>
                <a:highlight>
                  <a:srgbClr val="2F2F2F"/>
                </a:highlight>
                <a:latin typeface="Courier New"/>
                <a:ea typeface="Courier New"/>
                <a:cs typeface="Courier New"/>
                <a:sym typeface="Courier New"/>
              </a:rPr>
              <a:t>.</a:t>
            </a:r>
            <a:r>
              <a:rPr lang="en-US" sz="1525">
                <a:solidFill>
                  <a:srgbClr val="D9E8F7"/>
                </a:solidFill>
                <a:highlight>
                  <a:srgbClr val="2F2F2F"/>
                </a:highlight>
                <a:latin typeface="Courier New"/>
                <a:ea typeface="Courier New"/>
                <a:cs typeface="Courier New"/>
                <a:sym typeface="Courier New"/>
              </a:rPr>
              <a:t>mis</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CC6C1D"/>
                </a:solidFill>
                <a:highlight>
                  <a:srgbClr val="2F2F2F"/>
                </a:highlight>
                <a:latin typeface="Courier New"/>
                <a:ea typeface="Courier New"/>
                <a:cs typeface="Courier New"/>
                <a:sym typeface="Courier New"/>
              </a:rPr>
              <a:t>public</a:t>
            </a:r>
            <a:r>
              <a:rPr lang="en-US" sz="1525">
                <a:solidFill>
                  <a:srgbClr val="D9E8F7"/>
                </a:solidFill>
                <a:highlight>
                  <a:srgbClr val="2F2F2F"/>
                </a:highlight>
                <a:latin typeface="Courier New"/>
                <a:ea typeface="Courier New"/>
                <a:cs typeface="Courier New"/>
                <a:sym typeface="Courier New"/>
              </a:rPr>
              <a:t> </a:t>
            </a:r>
            <a:r>
              <a:rPr lang="en-US" sz="1525">
                <a:solidFill>
                  <a:srgbClr val="CC6C1D"/>
                </a:solidFill>
                <a:highlight>
                  <a:srgbClr val="2F2F2F"/>
                </a:highlight>
                <a:latin typeface="Courier New"/>
                <a:ea typeface="Courier New"/>
                <a:cs typeface="Courier New"/>
                <a:sym typeface="Courier New"/>
              </a:rPr>
              <a:t>class</a:t>
            </a:r>
            <a:r>
              <a:rPr lang="en-US" sz="1525">
                <a:solidFill>
                  <a:srgbClr val="D9E8F7"/>
                </a:solidFill>
                <a:highlight>
                  <a:srgbClr val="2F2F2F"/>
                </a:highlight>
                <a:latin typeface="Courier New"/>
                <a:ea typeface="Courier New"/>
                <a:cs typeface="Courier New"/>
                <a:sym typeface="Courier New"/>
              </a:rPr>
              <a:t> </a:t>
            </a:r>
            <a:r>
              <a:rPr lang="en-US" sz="1525">
                <a:solidFill>
                  <a:srgbClr val="1290C3"/>
                </a:solidFill>
                <a:highlight>
                  <a:srgbClr val="2F2F2F"/>
                </a:highlight>
                <a:latin typeface="Courier New"/>
                <a:ea typeface="Courier New"/>
                <a:cs typeface="Courier New"/>
                <a:sym typeface="Courier New"/>
              </a:rPr>
              <a:t>App</a:t>
            </a:r>
            <a:r>
              <a:rPr lang="en-US" sz="1525">
                <a:solidFill>
                  <a:srgbClr val="D9E8F7"/>
                </a:solidFill>
                <a:highlight>
                  <a:srgbClr val="2F2F2F"/>
                </a:highlight>
                <a:latin typeface="Courier New"/>
                <a:ea typeface="Courier New"/>
                <a:cs typeface="Courier New"/>
                <a:sym typeface="Courier New"/>
              </a:rPr>
              <a:t> </a:t>
            </a:r>
            <a:r>
              <a:rPr lang="en-US" sz="1525">
                <a:solidFill>
                  <a:srgbClr val="F9FAF4"/>
                </a:solidFill>
                <a:highlight>
                  <a:srgbClr val="2F2F2F"/>
                </a:highlight>
                <a:latin typeface="Courier New"/>
                <a:ea typeface="Courier New"/>
                <a:cs typeface="Courier New"/>
                <a:sym typeface="Courier New"/>
              </a:rPr>
              <a:t>{</a:t>
            </a:r>
            <a:endParaRPr sz="1525">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CC6C1D"/>
                </a:solidFill>
                <a:highlight>
                  <a:srgbClr val="2F2F2F"/>
                </a:highlight>
                <a:latin typeface="Courier New"/>
                <a:ea typeface="Courier New"/>
                <a:cs typeface="Courier New"/>
                <a:sym typeface="Courier New"/>
              </a:rPr>
              <a:t>public</a:t>
            </a:r>
            <a:r>
              <a:rPr lang="en-US" sz="1525">
                <a:solidFill>
                  <a:srgbClr val="D9E8F7"/>
                </a:solidFill>
                <a:highlight>
                  <a:srgbClr val="2F2F2F"/>
                </a:highlight>
                <a:latin typeface="Courier New"/>
                <a:ea typeface="Courier New"/>
                <a:cs typeface="Courier New"/>
                <a:sym typeface="Courier New"/>
              </a:rPr>
              <a:t> </a:t>
            </a:r>
            <a:r>
              <a:rPr lang="en-US" sz="1525">
                <a:solidFill>
                  <a:srgbClr val="CC6C1D"/>
                </a:solidFill>
                <a:highlight>
                  <a:srgbClr val="2F2F2F"/>
                </a:highlight>
                <a:latin typeface="Courier New"/>
                <a:ea typeface="Courier New"/>
                <a:cs typeface="Courier New"/>
                <a:sym typeface="Courier New"/>
              </a:rPr>
              <a:t>static</a:t>
            </a:r>
            <a:r>
              <a:rPr lang="en-US" sz="1525">
                <a:solidFill>
                  <a:srgbClr val="D9E8F7"/>
                </a:solidFill>
                <a:highlight>
                  <a:srgbClr val="2F2F2F"/>
                </a:highlight>
                <a:latin typeface="Courier New"/>
                <a:ea typeface="Courier New"/>
                <a:cs typeface="Courier New"/>
                <a:sym typeface="Courier New"/>
              </a:rPr>
              <a:t> </a:t>
            </a:r>
            <a:r>
              <a:rPr lang="en-US" sz="1525">
                <a:solidFill>
                  <a:srgbClr val="CC6C1D"/>
                </a:solidFill>
                <a:highlight>
                  <a:srgbClr val="2F2F2F"/>
                </a:highlight>
                <a:latin typeface="Courier New"/>
                <a:ea typeface="Courier New"/>
                <a:cs typeface="Courier New"/>
                <a:sym typeface="Courier New"/>
              </a:rPr>
              <a:t>void</a:t>
            </a:r>
            <a:r>
              <a:rPr lang="en-US" sz="1525">
                <a:solidFill>
                  <a:srgbClr val="D9E8F7"/>
                </a:solidFill>
                <a:highlight>
                  <a:srgbClr val="2F2F2F"/>
                </a:highlight>
                <a:latin typeface="Courier New"/>
                <a:ea typeface="Courier New"/>
                <a:cs typeface="Courier New"/>
                <a:sym typeface="Courier New"/>
              </a:rPr>
              <a:t> </a:t>
            </a:r>
            <a:r>
              <a:rPr lang="en-US" sz="1525">
                <a:solidFill>
                  <a:srgbClr val="1EB540"/>
                </a:solidFill>
                <a:highlight>
                  <a:srgbClr val="2F2F2F"/>
                </a:highlight>
                <a:latin typeface="Courier New"/>
                <a:ea typeface="Courier New"/>
                <a:cs typeface="Courier New"/>
                <a:sym typeface="Courier New"/>
              </a:rPr>
              <a:t>main</a:t>
            </a:r>
            <a:r>
              <a:rPr lang="en-US" sz="1525">
                <a:solidFill>
                  <a:srgbClr val="F9FAF4"/>
                </a:solidFill>
                <a:highlight>
                  <a:srgbClr val="2F2F2F"/>
                </a:highlight>
                <a:latin typeface="Courier New"/>
                <a:ea typeface="Courier New"/>
                <a:cs typeface="Courier New"/>
                <a:sym typeface="Courier New"/>
              </a:rPr>
              <a:t>(</a:t>
            </a:r>
            <a:r>
              <a:rPr lang="en-US" sz="1525">
                <a:solidFill>
                  <a:srgbClr val="1290C3"/>
                </a:solidFill>
                <a:highlight>
                  <a:srgbClr val="2F2F2F"/>
                </a:highlight>
                <a:latin typeface="Courier New"/>
                <a:ea typeface="Courier New"/>
                <a:cs typeface="Courier New"/>
                <a:sym typeface="Courier New"/>
              </a:rPr>
              <a:t>String</a:t>
            </a:r>
            <a:r>
              <a:rPr lang="en-US" sz="1525">
                <a:solidFill>
                  <a:srgbClr val="F9FAF4"/>
                </a:solidFill>
                <a:highlight>
                  <a:srgbClr val="2F2F2F"/>
                </a:highlight>
                <a:latin typeface="Courier New"/>
                <a:ea typeface="Courier New"/>
                <a:cs typeface="Courier New"/>
                <a:sym typeface="Courier New"/>
              </a:rPr>
              <a:t>[]</a:t>
            </a:r>
            <a:r>
              <a:rPr lang="en-US" sz="1525">
                <a:solidFill>
                  <a:srgbClr val="D9E8F7"/>
                </a:solidFill>
                <a:highlight>
                  <a:srgbClr val="2F2F2F"/>
                </a:highlight>
                <a:latin typeface="Courier New"/>
                <a:ea typeface="Courier New"/>
                <a:cs typeface="Courier New"/>
                <a:sym typeface="Courier New"/>
              </a:rPr>
              <a:t> </a:t>
            </a:r>
            <a:r>
              <a:rPr lang="en-US" sz="1525">
                <a:solidFill>
                  <a:srgbClr val="79ABFF"/>
                </a:solidFill>
                <a:highlight>
                  <a:srgbClr val="2F2F2F"/>
                </a:highlight>
                <a:latin typeface="Courier New"/>
                <a:ea typeface="Courier New"/>
                <a:cs typeface="Courier New"/>
                <a:sym typeface="Courier New"/>
              </a:rPr>
              <a:t>args</a:t>
            </a:r>
            <a:r>
              <a:rPr lang="en-US" sz="1525">
                <a:solidFill>
                  <a:srgbClr val="F9FAF4"/>
                </a:solidFill>
                <a:highlight>
                  <a:srgbClr val="2F2F2F"/>
                </a:highlight>
                <a:latin typeface="Courier New"/>
                <a:ea typeface="Courier New"/>
                <a:cs typeface="Courier New"/>
                <a:sym typeface="Courier New"/>
              </a:rPr>
              <a:t>)</a:t>
            </a:r>
            <a:r>
              <a:rPr lang="en-US" sz="1525">
                <a:solidFill>
                  <a:srgbClr val="D9E8F7"/>
                </a:solidFill>
                <a:highlight>
                  <a:srgbClr val="2F2F2F"/>
                </a:highlight>
                <a:latin typeface="Courier New"/>
                <a:ea typeface="Courier New"/>
                <a:cs typeface="Courier New"/>
                <a:sym typeface="Courier New"/>
              </a:rPr>
              <a:t> </a:t>
            </a:r>
            <a:r>
              <a:rPr lang="en-US" sz="1525">
                <a:solidFill>
                  <a:srgbClr val="F9FAF4"/>
                </a:solidFill>
                <a:highlight>
                  <a:srgbClr val="2F2F2F"/>
                </a:highlight>
                <a:latin typeface="Courier New"/>
                <a:ea typeface="Courier New"/>
                <a:cs typeface="Courier New"/>
                <a:sym typeface="Courier New"/>
              </a:rPr>
              <a:t>{</a:t>
            </a:r>
            <a:endParaRPr sz="1525">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808080"/>
                </a:solidFill>
                <a:highlight>
                  <a:srgbClr val="2F2F2F"/>
                </a:highlight>
                <a:latin typeface="Courier New"/>
                <a:ea typeface="Courier New"/>
                <a:cs typeface="Courier New"/>
                <a:sym typeface="Courier New"/>
              </a:rPr>
              <a:t>// Create a Person</a:t>
            </a:r>
            <a:endParaRPr sz="1525">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1290C3"/>
                </a:solidFill>
                <a:highlight>
                  <a:srgbClr val="2F2F2F"/>
                </a:highlight>
                <a:latin typeface="Courier New"/>
                <a:ea typeface="Courier New"/>
                <a:cs typeface="Courier New"/>
                <a:sym typeface="Courier New"/>
              </a:rPr>
              <a:t>Person</a:t>
            </a:r>
            <a:r>
              <a:rPr lang="en-US" sz="1525">
                <a:solidFill>
                  <a:srgbClr val="D9E8F7"/>
                </a:solidFill>
                <a:highlight>
                  <a:srgbClr val="2F2F2F"/>
                </a:highlight>
                <a:latin typeface="Courier New"/>
                <a:ea typeface="Courier New"/>
                <a:cs typeface="Courier New"/>
                <a:sym typeface="Courier New"/>
              </a:rPr>
              <a:t> </a:t>
            </a:r>
            <a:r>
              <a:rPr lang="en-US" sz="1525">
                <a:solidFill>
                  <a:srgbClr val="F2F200"/>
                </a:solidFill>
                <a:highlight>
                  <a:srgbClr val="2F2F2F"/>
                </a:highlight>
                <a:latin typeface="Courier New"/>
                <a:ea typeface="Courier New"/>
                <a:cs typeface="Courier New"/>
                <a:sym typeface="Courier New"/>
              </a:rPr>
              <a:t>peter</a:t>
            </a:r>
            <a:r>
              <a:rPr lang="en-US" sz="1525">
                <a:solidFill>
                  <a:srgbClr val="E6E6FA"/>
                </a:solidFill>
                <a:highlight>
                  <a:srgbClr val="2F2F2F"/>
                </a:highlight>
                <a:latin typeface="Courier New"/>
                <a:ea typeface="Courier New"/>
                <a:cs typeface="Courier New"/>
                <a:sym typeface="Courier New"/>
              </a:rPr>
              <a:t>=</a:t>
            </a:r>
            <a:r>
              <a:rPr lang="en-US" sz="1525">
                <a:solidFill>
                  <a:srgbClr val="CC6C1D"/>
                </a:solidFill>
                <a:highlight>
                  <a:srgbClr val="2F2F2F"/>
                </a:highlight>
                <a:latin typeface="Courier New"/>
                <a:ea typeface="Courier New"/>
                <a:cs typeface="Courier New"/>
                <a:sym typeface="Courier New"/>
              </a:rPr>
              <a:t>new</a:t>
            </a:r>
            <a:r>
              <a:rPr lang="en-US" sz="1525">
                <a:solidFill>
                  <a:srgbClr val="D9E8F7"/>
                </a:solidFill>
                <a:highlight>
                  <a:srgbClr val="2F2F2F"/>
                </a:highlight>
                <a:latin typeface="Courier New"/>
                <a:ea typeface="Courier New"/>
                <a:cs typeface="Courier New"/>
                <a:sym typeface="Courier New"/>
              </a:rPr>
              <a:t> </a:t>
            </a:r>
            <a:r>
              <a:rPr lang="en-US" sz="1525">
                <a:solidFill>
                  <a:srgbClr val="A7EC21"/>
                </a:solidFill>
                <a:highlight>
                  <a:srgbClr val="2F2F2F"/>
                </a:highlight>
                <a:latin typeface="Courier New"/>
                <a:ea typeface="Courier New"/>
                <a:cs typeface="Courier New"/>
                <a:sym typeface="Courier New"/>
              </a:rPr>
              <a:t>Person</a:t>
            </a:r>
            <a:r>
              <a:rPr lang="en-US" sz="1525">
                <a:solidFill>
                  <a:srgbClr val="F9FAF4"/>
                </a:solidFill>
                <a:highlight>
                  <a:srgbClr val="2F2F2F"/>
                </a:highlight>
                <a:latin typeface="Courier New"/>
                <a:ea typeface="Courier New"/>
                <a:cs typeface="Courier New"/>
                <a:sym typeface="Courier New"/>
              </a:rPr>
              <a:t>(</a:t>
            </a:r>
            <a:r>
              <a:rPr lang="en-US" sz="1525">
                <a:solidFill>
                  <a:srgbClr val="6897BB"/>
                </a:solidFill>
                <a:highlight>
                  <a:srgbClr val="2F2F2F"/>
                </a:highlight>
                <a:latin typeface="Courier New"/>
                <a:ea typeface="Courier New"/>
                <a:cs typeface="Courier New"/>
                <a:sym typeface="Courier New"/>
              </a:rPr>
              <a:t>12</a:t>
            </a:r>
            <a:r>
              <a:rPr lang="en-US" sz="1525">
                <a:solidFill>
                  <a:srgbClr val="E6E6FA"/>
                </a:solidFill>
                <a:highlight>
                  <a:srgbClr val="2F2F2F"/>
                </a:highlight>
                <a:latin typeface="Courier New"/>
                <a:ea typeface="Courier New"/>
                <a:cs typeface="Courier New"/>
                <a:sym typeface="Courier New"/>
              </a:rPr>
              <a:t>,</a:t>
            </a:r>
            <a:r>
              <a:rPr lang="en-US" sz="1525">
                <a:solidFill>
                  <a:srgbClr val="D9E8F7"/>
                </a:solidFill>
                <a:highlight>
                  <a:srgbClr val="2F2F2F"/>
                </a:highlight>
                <a:latin typeface="Courier New"/>
                <a:ea typeface="Courier New"/>
                <a:cs typeface="Courier New"/>
                <a:sym typeface="Courier New"/>
              </a:rPr>
              <a:t> </a:t>
            </a:r>
            <a:r>
              <a:rPr lang="en-US" sz="1525">
                <a:solidFill>
                  <a:srgbClr val="17C6A3"/>
                </a:solidFill>
                <a:highlight>
                  <a:srgbClr val="2F2F2F"/>
                </a:highlight>
                <a:latin typeface="Courier New"/>
                <a:ea typeface="Courier New"/>
                <a:cs typeface="Courier New"/>
                <a:sym typeface="Courier New"/>
              </a:rPr>
              <a:t>"Mugisha"</a:t>
            </a:r>
            <a:r>
              <a:rPr lang="en-US" sz="1525">
                <a:solidFill>
                  <a:srgbClr val="E6E6FA"/>
                </a:solidFill>
                <a:highlight>
                  <a:srgbClr val="2F2F2F"/>
                </a:highlight>
                <a:latin typeface="Courier New"/>
                <a:ea typeface="Courier New"/>
                <a:cs typeface="Courier New"/>
                <a:sym typeface="Courier New"/>
              </a:rPr>
              <a:t>,</a:t>
            </a:r>
            <a:r>
              <a:rPr lang="en-US" sz="1525">
                <a:solidFill>
                  <a:srgbClr val="17C6A3"/>
                </a:solidFill>
                <a:highlight>
                  <a:srgbClr val="2F2F2F"/>
                </a:highlight>
                <a:latin typeface="Courier New"/>
                <a:ea typeface="Courier New"/>
                <a:cs typeface="Courier New"/>
                <a:sym typeface="Courier New"/>
              </a:rPr>
              <a:t>"Davis"</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1290C3"/>
                </a:solidFill>
                <a:highlight>
                  <a:srgbClr val="2F2F2F"/>
                </a:highlight>
                <a:latin typeface="Courier New"/>
                <a:ea typeface="Courier New"/>
                <a:cs typeface="Courier New"/>
                <a:sym typeface="Courier New"/>
              </a:rPr>
              <a:t>System</a:t>
            </a:r>
            <a:r>
              <a:rPr lang="en-US" sz="1525">
                <a:solidFill>
                  <a:srgbClr val="E6E6FA"/>
                </a:solidFill>
                <a:highlight>
                  <a:srgbClr val="2F2F2F"/>
                </a:highlight>
                <a:latin typeface="Courier New"/>
                <a:ea typeface="Courier New"/>
                <a:cs typeface="Courier New"/>
                <a:sym typeface="Courier New"/>
              </a:rPr>
              <a:t>.</a:t>
            </a:r>
            <a:r>
              <a:rPr b="1" i="1" lang="en-US" sz="1525">
                <a:solidFill>
                  <a:srgbClr val="8DDAF8"/>
                </a:solidFill>
                <a:highlight>
                  <a:srgbClr val="2F2F2F"/>
                </a:highlight>
                <a:latin typeface="Courier New"/>
                <a:ea typeface="Courier New"/>
                <a:cs typeface="Courier New"/>
                <a:sym typeface="Courier New"/>
              </a:rPr>
              <a:t>out</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println</a:t>
            </a:r>
            <a:r>
              <a:rPr lang="en-US" sz="1525">
                <a:solidFill>
                  <a:srgbClr val="F9FAF4"/>
                </a:solidFill>
                <a:highlight>
                  <a:srgbClr val="2F2F2F"/>
                </a:highlight>
                <a:latin typeface="Courier New"/>
                <a:ea typeface="Courier New"/>
                <a:cs typeface="Courier New"/>
                <a:sym typeface="Courier New"/>
              </a:rPr>
              <a:t>(</a:t>
            </a:r>
            <a:r>
              <a:rPr lang="en-US" sz="1525">
                <a:solidFill>
                  <a:srgbClr val="F3EC79"/>
                </a:solidFill>
                <a:highlight>
                  <a:srgbClr val="2F2F2F"/>
                </a:highlight>
                <a:latin typeface="Courier New"/>
                <a:ea typeface="Courier New"/>
                <a:cs typeface="Courier New"/>
                <a:sym typeface="Courier New"/>
              </a:rPr>
              <a:t>peter</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808080"/>
                </a:solidFill>
                <a:highlight>
                  <a:srgbClr val="2F2F2F"/>
                </a:highlight>
                <a:latin typeface="Courier New"/>
                <a:ea typeface="Courier New"/>
                <a:cs typeface="Courier New"/>
                <a:sym typeface="Courier New"/>
              </a:rPr>
              <a:t>// Create a Person of type Employee with a Default Constructor</a:t>
            </a:r>
            <a:endParaRPr sz="1525">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808080"/>
                </a:solidFill>
                <a:highlight>
                  <a:srgbClr val="2F2F2F"/>
                </a:highlight>
                <a:latin typeface="Courier New"/>
                <a:ea typeface="Courier New"/>
                <a:cs typeface="Courier New"/>
                <a:sym typeface="Courier New"/>
              </a:rPr>
              <a:t>//Not Possible to set additional information of employee</a:t>
            </a:r>
            <a:endParaRPr sz="1525">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1290C3"/>
                </a:solidFill>
                <a:highlight>
                  <a:srgbClr val="2F2F2F"/>
                </a:highlight>
                <a:latin typeface="Courier New"/>
                <a:ea typeface="Courier New"/>
                <a:cs typeface="Courier New"/>
                <a:sym typeface="Courier New"/>
              </a:rPr>
              <a:t>Person</a:t>
            </a:r>
            <a:r>
              <a:rPr lang="en-US" sz="1525">
                <a:solidFill>
                  <a:srgbClr val="D9E8F7"/>
                </a:solidFill>
                <a:highlight>
                  <a:srgbClr val="2F2F2F"/>
                </a:highlight>
                <a:latin typeface="Courier New"/>
                <a:ea typeface="Courier New"/>
                <a:cs typeface="Courier New"/>
                <a:sym typeface="Courier New"/>
              </a:rPr>
              <a:t> </a:t>
            </a:r>
            <a:r>
              <a:rPr lang="en-US" sz="1525">
                <a:solidFill>
                  <a:srgbClr val="F2F200"/>
                </a:solidFill>
                <a:highlight>
                  <a:srgbClr val="2F2F2F"/>
                </a:highlight>
                <a:latin typeface="Courier New"/>
                <a:ea typeface="Courier New"/>
                <a:cs typeface="Courier New"/>
                <a:sym typeface="Courier New"/>
              </a:rPr>
              <a:t>p1</a:t>
            </a:r>
            <a:r>
              <a:rPr lang="en-US" sz="1525">
                <a:solidFill>
                  <a:srgbClr val="E6E6FA"/>
                </a:solidFill>
                <a:highlight>
                  <a:srgbClr val="2F2F2F"/>
                </a:highlight>
                <a:latin typeface="Courier New"/>
                <a:ea typeface="Courier New"/>
                <a:cs typeface="Courier New"/>
                <a:sym typeface="Courier New"/>
              </a:rPr>
              <a:t>=</a:t>
            </a:r>
            <a:r>
              <a:rPr lang="en-US" sz="1525">
                <a:solidFill>
                  <a:srgbClr val="CC6C1D"/>
                </a:solidFill>
                <a:highlight>
                  <a:srgbClr val="2F2F2F"/>
                </a:highlight>
                <a:latin typeface="Courier New"/>
                <a:ea typeface="Courier New"/>
                <a:cs typeface="Courier New"/>
                <a:sym typeface="Courier New"/>
              </a:rPr>
              <a:t>new</a:t>
            </a:r>
            <a:r>
              <a:rPr lang="en-US" sz="1525">
                <a:solidFill>
                  <a:srgbClr val="D9E8F7"/>
                </a:solidFill>
                <a:highlight>
                  <a:srgbClr val="2F2F2F"/>
                </a:highlight>
                <a:latin typeface="Courier New"/>
                <a:ea typeface="Courier New"/>
                <a:cs typeface="Courier New"/>
                <a:sym typeface="Courier New"/>
              </a:rPr>
              <a:t> </a:t>
            </a:r>
            <a:r>
              <a:rPr lang="en-US" sz="1525">
                <a:solidFill>
                  <a:srgbClr val="A7EC21"/>
                </a:solidFill>
                <a:highlight>
                  <a:srgbClr val="2F2F2F"/>
                </a:highlight>
                <a:latin typeface="Courier New"/>
                <a:ea typeface="Courier New"/>
                <a:cs typeface="Courier New"/>
                <a:sym typeface="Courier New"/>
              </a:rPr>
              <a:t>Employee</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F3EC79"/>
                </a:solidFill>
                <a:highlight>
                  <a:srgbClr val="2F2F2F"/>
                </a:highlight>
                <a:latin typeface="Courier New"/>
                <a:ea typeface="Courier New"/>
                <a:cs typeface="Courier New"/>
                <a:sym typeface="Courier New"/>
              </a:rPr>
              <a:t>p1</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1B6291"/>
                </a:highlight>
                <a:latin typeface="Courier New"/>
                <a:ea typeface="Courier New"/>
                <a:cs typeface="Courier New"/>
                <a:sym typeface="Courier New"/>
              </a:rPr>
              <a:t>setFirstName</a:t>
            </a:r>
            <a:r>
              <a:rPr lang="en-US" sz="1525">
                <a:solidFill>
                  <a:srgbClr val="F9FAF4"/>
                </a:solidFill>
                <a:highlight>
                  <a:srgbClr val="2F2F2F"/>
                </a:highlight>
                <a:latin typeface="Courier New"/>
                <a:ea typeface="Courier New"/>
                <a:cs typeface="Courier New"/>
                <a:sym typeface="Courier New"/>
              </a:rPr>
              <a:t>(</a:t>
            </a:r>
            <a:r>
              <a:rPr lang="en-US" sz="1525">
                <a:solidFill>
                  <a:srgbClr val="17C6A3"/>
                </a:solidFill>
                <a:highlight>
                  <a:srgbClr val="2F2F2F"/>
                </a:highlight>
                <a:latin typeface="Courier New"/>
                <a:ea typeface="Courier New"/>
                <a:cs typeface="Courier New"/>
                <a:sym typeface="Courier New"/>
              </a:rPr>
              <a:t>"MUGISHA"</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F3EC79"/>
                </a:solidFill>
                <a:highlight>
                  <a:srgbClr val="2F2F2F"/>
                </a:highlight>
                <a:latin typeface="Courier New"/>
                <a:ea typeface="Courier New"/>
                <a:cs typeface="Courier New"/>
                <a:sym typeface="Courier New"/>
              </a:rPr>
              <a:t>p1</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setLastName</a:t>
            </a:r>
            <a:r>
              <a:rPr lang="en-US" sz="1525">
                <a:solidFill>
                  <a:srgbClr val="F9FAF4"/>
                </a:solidFill>
                <a:highlight>
                  <a:srgbClr val="2F2F2F"/>
                </a:highlight>
                <a:latin typeface="Courier New"/>
                <a:ea typeface="Courier New"/>
                <a:cs typeface="Courier New"/>
                <a:sym typeface="Courier New"/>
              </a:rPr>
              <a:t>(</a:t>
            </a:r>
            <a:r>
              <a:rPr lang="en-US" sz="1525">
                <a:solidFill>
                  <a:srgbClr val="17C6A3"/>
                </a:solidFill>
                <a:highlight>
                  <a:srgbClr val="2F2F2F"/>
                </a:highlight>
                <a:latin typeface="Courier New"/>
                <a:ea typeface="Courier New"/>
                <a:cs typeface="Courier New"/>
                <a:sym typeface="Courier New"/>
              </a:rPr>
              <a:t>"Davis"</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F3EC79"/>
                </a:solidFill>
                <a:highlight>
                  <a:srgbClr val="2F2F2F"/>
                </a:highlight>
                <a:latin typeface="Courier New"/>
                <a:ea typeface="Courier New"/>
                <a:cs typeface="Courier New"/>
                <a:sym typeface="Courier New"/>
              </a:rPr>
              <a:t>p1</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setAge</a:t>
            </a:r>
            <a:r>
              <a:rPr lang="en-US" sz="1525">
                <a:solidFill>
                  <a:srgbClr val="F9FAF4"/>
                </a:solidFill>
                <a:highlight>
                  <a:srgbClr val="2F2F2F"/>
                </a:highlight>
                <a:latin typeface="Courier New"/>
                <a:ea typeface="Courier New"/>
                <a:cs typeface="Courier New"/>
                <a:sym typeface="Courier New"/>
              </a:rPr>
              <a:t>(</a:t>
            </a:r>
            <a:r>
              <a:rPr lang="en-US" sz="1525">
                <a:solidFill>
                  <a:srgbClr val="6897BB"/>
                </a:solidFill>
                <a:highlight>
                  <a:srgbClr val="2F2F2F"/>
                </a:highlight>
                <a:latin typeface="Courier New"/>
                <a:ea typeface="Courier New"/>
                <a:cs typeface="Courier New"/>
                <a:sym typeface="Courier New"/>
              </a:rPr>
              <a:t>18</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1290C3"/>
                </a:solidFill>
                <a:highlight>
                  <a:srgbClr val="2F2F2F"/>
                </a:highlight>
                <a:latin typeface="Courier New"/>
                <a:ea typeface="Courier New"/>
                <a:cs typeface="Courier New"/>
                <a:sym typeface="Courier New"/>
              </a:rPr>
              <a:t>System</a:t>
            </a:r>
            <a:r>
              <a:rPr lang="en-US" sz="1525">
                <a:solidFill>
                  <a:srgbClr val="E6E6FA"/>
                </a:solidFill>
                <a:highlight>
                  <a:srgbClr val="2F2F2F"/>
                </a:highlight>
                <a:latin typeface="Courier New"/>
                <a:ea typeface="Courier New"/>
                <a:cs typeface="Courier New"/>
                <a:sym typeface="Courier New"/>
              </a:rPr>
              <a:t>.</a:t>
            </a:r>
            <a:r>
              <a:rPr b="1" i="1" lang="en-US" sz="1525">
                <a:solidFill>
                  <a:srgbClr val="8DDAF8"/>
                </a:solidFill>
                <a:highlight>
                  <a:srgbClr val="2F2F2F"/>
                </a:highlight>
                <a:latin typeface="Courier New"/>
                <a:ea typeface="Courier New"/>
                <a:cs typeface="Courier New"/>
                <a:sym typeface="Courier New"/>
              </a:rPr>
              <a:t>out</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println</a:t>
            </a:r>
            <a:r>
              <a:rPr lang="en-US" sz="1525">
                <a:solidFill>
                  <a:srgbClr val="F9FAF4"/>
                </a:solidFill>
                <a:highlight>
                  <a:srgbClr val="2F2F2F"/>
                </a:highlight>
                <a:latin typeface="Courier New"/>
                <a:ea typeface="Courier New"/>
                <a:cs typeface="Courier New"/>
                <a:sym typeface="Courier New"/>
              </a:rPr>
              <a:t>(</a:t>
            </a:r>
            <a:r>
              <a:rPr lang="en-US" sz="1525">
                <a:solidFill>
                  <a:srgbClr val="F3EC79"/>
                </a:solidFill>
                <a:highlight>
                  <a:srgbClr val="2F2F2F"/>
                </a:highlight>
                <a:latin typeface="Courier New"/>
                <a:ea typeface="Courier New"/>
                <a:cs typeface="Courier New"/>
                <a:sym typeface="Courier New"/>
              </a:rPr>
              <a:t>p1</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1290C3"/>
                </a:solidFill>
                <a:highlight>
                  <a:srgbClr val="2F2F2F"/>
                </a:highlight>
                <a:latin typeface="Courier New"/>
                <a:ea typeface="Courier New"/>
                <a:cs typeface="Courier New"/>
                <a:sym typeface="Courier New"/>
              </a:rPr>
              <a:t>System</a:t>
            </a:r>
            <a:r>
              <a:rPr lang="en-US" sz="1525">
                <a:solidFill>
                  <a:srgbClr val="E6E6FA"/>
                </a:solidFill>
                <a:highlight>
                  <a:srgbClr val="2F2F2F"/>
                </a:highlight>
                <a:latin typeface="Courier New"/>
                <a:ea typeface="Courier New"/>
                <a:cs typeface="Courier New"/>
                <a:sym typeface="Courier New"/>
              </a:rPr>
              <a:t>.</a:t>
            </a:r>
            <a:r>
              <a:rPr b="1" i="1" lang="en-US" sz="1525">
                <a:solidFill>
                  <a:srgbClr val="8DDAF8"/>
                </a:solidFill>
                <a:highlight>
                  <a:srgbClr val="2F2F2F"/>
                </a:highlight>
                <a:latin typeface="Courier New"/>
                <a:ea typeface="Courier New"/>
                <a:cs typeface="Courier New"/>
                <a:sym typeface="Courier New"/>
              </a:rPr>
              <a:t>out</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println</a:t>
            </a:r>
            <a:r>
              <a:rPr lang="en-US" sz="1525">
                <a:solidFill>
                  <a:srgbClr val="F9FAF4"/>
                </a:solidFill>
                <a:highlight>
                  <a:srgbClr val="2F2F2F"/>
                </a:highlight>
                <a:latin typeface="Courier New"/>
                <a:ea typeface="Courier New"/>
                <a:cs typeface="Courier New"/>
                <a:sym typeface="Courier New"/>
              </a:rPr>
              <a:t>(</a:t>
            </a:r>
            <a:r>
              <a:rPr lang="en-US" sz="1525">
                <a:solidFill>
                  <a:srgbClr val="F3EC79"/>
                </a:solidFill>
                <a:highlight>
                  <a:srgbClr val="2F2F2F"/>
                </a:highlight>
                <a:latin typeface="Courier New"/>
                <a:ea typeface="Courier New"/>
                <a:cs typeface="Courier New"/>
                <a:sym typeface="Courier New"/>
              </a:rPr>
              <a:t>p1</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getFirstName</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808080"/>
                </a:solidFill>
                <a:highlight>
                  <a:srgbClr val="2F2F2F"/>
                </a:highlight>
                <a:latin typeface="Courier New"/>
                <a:ea typeface="Courier New"/>
                <a:cs typeface="Courier New"/>
                <a:sym typeface="Courier New"/>
              </a:rPr>
              <a:t>//Create Employee, Now you can set all properties of employee</a:t>
            </a:r>
            <a:endParaRPr sz="1525">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1290C3"/>
                </a:solidFill>
                <a:highlight>
                  <a:srgbClr val="2F2F2F"/>
                </a:highlight>
                <a:latin typeface="Courier New"/>
                <a:ea typeface="Courier New"/>
                <a:cs typeface="Courier New"/>
                <a:sym typeface="Courier New"/>
              </a:rPr>
              <a:t>Employee</a:t>
            </a:r>
            <a:r>
              <a:rPr lang="en-US" sz="1525">
                <a:solidFill>
                  <a:srgbClr val="D9E8F7"/>
                </a:solidFill>
                <a:highlight>
                  <a:srgbClr val="2F2F2F"/>
                </a:highlight>
                <a:latin typeface="Courier New"/>
                <a:ea typeface="Courier New"/>
                <a:cs typeface="Courier New"/>
                <a:sym typeface="Courier New"/>
              </a:rPr>
              <a:t> </a:t>
            </a:r>
            <a:r>
              <a:rPr lang="en-US" sz="1525">
                <a:solidFill>
                  <a:srgbClr val="F2F200"/>
                </a:solidFill>
                <a:highlight>
                  <a:srgbClr val="2F2F2F"/>
                </a:highlight>
                <a:latin typeface="Courier New"/>
                <a:ea typeface="Courier New"/>
                <a:cs typeface="Courier New"/>
                <a:sym typeface="Courier New"/>
              </a:rPr>
              <a:t>p2</a:t>
            </a:r>
            <a:r>
              <a:rPr lang="en-US" sz="1525">
                <a:solidFill>
                  <a:srgbClr val="E6E6FA"/>
                </a:solidFill>
                <a:highlight>
                  <a:srgbClr val="2F2F2F"/>
                </a:highlight>
                <a:latin typeface="Courier New"/>
                <a:ea typeface="Courier New"/>
                <a:cs typeface="Courier New"/>
                <a:sym typeface="Courier New"/>
              </a:rPr>
              <a:t>=</a:t>
            </a:r>
            <a:r>
              <a:rPr lang="en-US" sz="1525">
                <a:solidFill>
                  <a:srgbClr val="CC6C1D"/>
                </a:solidFill>
                <a:highlight>
                  <a:srgbClr val="2F2F2F"/>
                </a:highlight>
                <a:latin typeface="Courier New"/>
                <a:ea typeface="Courier New"/>
                <a:cs typeface="Courier New"/>
                <a:sym typeface="Courier New"/>
              </a:rPr>
              <a:t>new</a:t>
            </a:r>
            <a:r>
              <a:rPr lang="en-US" sz="1525">
                <a:solidFill>
                  <a:srgbClr val="D9E8F7"/>
                </a:solidFill>
                <a:highlight>
                  <a:srgbClr val="2F2F2F"/>
                </a:highlight>
                <a:latin typeface="Courier New"/>
                <a:ea typeface="Courier New"/>
                <a:cs typeface="Courier New"/>
                <a:sym typeface="Courier New"/>
              </a:rPr>
              <a:t> </a:t>
            </a:r>
            <a:r>
              <a:rPr lang="en-US" sz="1525">
                <a:solidFill>
                  <a:srgbClr val="A7EC21"/>
                </a:solidFill>
                <a:highlight>
                  <a:srgbClr val="2F2F2F"/>
                </a:highlight>
                <a:latin typeface="Courier New"/>
                <a:ea typeface="Courier New"/>
                <a:cs typeface="Courier New"/>
                <a:sym typeface="Courier New"/>
              </a:rPr>
              <a:t>Employee</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F3EC79"/>
                </a:solidFill>
                <a:highlight>
                  <a:srgbClr val="2F2F2F"/>
                </a:highlight>
                <a:latin typeface="Courier New"/>
                <a:ea typeface="Courier New"/>
                <a:cs typeface="Courier New"/>
                <a:sym typeface="Courier New"/>
              </a:rPr>
              <a:t>p2</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setAge</a:t>
            </a:r>
            <a:r>
              <a:rPr lang="en-US" sz="1525">
                <a:solidFill>
                  <a:srgbClr val="F9FAF4"/>
                </a:solidFill>
                <a:highlight>
                  <a:srgbClr val="2F2F2F"/>
                </a:highlight>
                <a:latin typeface="Courier New"/>
                <a:ea typeface="Courier New"/>
                <a:cs typeface="Courier New"/>
                <a:sym typeface="Courier New"/>
              </a:rPr>
              <a:t>(</a:t>
            </a:r>
            <a:r>
              <a:rPr lang="en-US" sz="1525">
                <a:solidFill>
                  <a:srgbClr val="6897BB"/>
                </a:solidFill>
                <a:highlight>
                  <a:srgbClr val="2F2F2F"/>
                </a:highlight>
                <a:latin typeface="Courier New"/>
                <a:ea typeface="Courier New"/>
                <a:cs typeface="Courier New"/>
                <a:sym typeface="Courier New"/>
              </a:rPr>
              <a:t>18</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F3EC79"/>
                </a:solidFill>
                <a:highlight>
                  <a:srgbClr val="2F2F2F"/>
                </a:highlight>
                <a:latin typeface="Courier New"/>
                <a:ea typeface="Courier New"/>
                <a:cs typeface="Courier New"/>
                <a:sym typeface="Courier New"/>
              </a:rPr>
              <a:t>p2</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1B6291"/>
                </a:highlight>
                <a:latin typeface="Courier New"/>
                <a:ea typeface="Courier New"/>
                <a:cs typeface="Courier New"/>
                <a:sym typeface="Courier New"/>
              </a:rPr>
              <a:t>setFirstName</a:t>
            </a:r>
            <a:r>
              <a:rPr lang="en-US" sz="1525">
                <a:solidFill>
                  <a:srgbClr val="F9FAF4"/>
                </a:solidFill>
                <a:highlight>
                  <a:srgbClr val="2F2F2F"/>
                </a:highlight>
                <a:latin typeface="Courier New"/>
                <a:ea typeface="Courier New"/>
                <a:cs typeface="Courier New"/>
                <a:sym typeface="Courier New"/>
              </a:rPr>
              <a:t>(</a:t>
            </a:r>
            <a:r>
              <a:rPr lang="en-US" sz="1525">
                <a:solidFill>
                  <a:srgbClr val="17C6A3"/>
                </a:solidFill>
                <a:highlight>
                  <a:srgbClr val="2F2F2F"/>
                </a:highlight>
                <a:latin typeface="Courier New"/>
                <a:ea typeface="Courier New"/>
                <a:cs typeface="Courier New"/>
                <a:sym typeface="Courier New"/>
              </a:rPr>
              <a:t>"Mahoro"</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F3EC79"/>
                </a:solidFill>
                <a:highlight>
                  <a:srgbClr val="2F2F2F"/>
                </a:highlight>
                <a:latin typeface="Courier New"/>
                <a:ea typeface="Courier New"/>
                <a:cs typeface="Courier New"/>
                <a:sym typeface="Courier New"/>
              </a:rPr>
              <a:t>p2</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setLastName</a:t>
            </a:r>
            <a:r>
              <a:rPr lang="en-US" sz="1525">
                <a:solidFill>
                  <a:srgbClr val="F9FAF4"/>
                </a:solidFill>
                <a:highlight>
                  <a:srgbClr val="2F2F2F"/>
                </a:highlight>
                <a:latin typeface="Courier New"/>
                <a:ea typeface="Courier New"/>
                <a:cs typeface="Courier New"/>
                <a:sym typeface="Courier New"/>
              </a:rPr>
              <a:t>(</a:t>
            </a:r>
            <a:r>
              <a:rPr lang="en-US" sz="1525">
                <a:solidFill>
                  <a:srgbClr val="17C6A3"/>
                </a:solidFill>
                <a:highlight>
                  <a:srgbClr val="2F2F2F"/>
                </a:highlight>
                <a:latin typeface="Courier New"/>
                <a:ea typeface="Courier New"/>
                <a:cs typeface="Courier New"/>
                <a:sym typeface="Courier New"/>
              </a:rPr>
              <a:t>"Dan"</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F3EC79"/>
                </a:solidFill>
                <a:highlight>
                  <a:srgbClr val="2F2F2F"/>
                </a:highlight>
                <a:latin typeface="Courier New"/>
                <a:ea typeface="Courier New"/>
                <a:cs typeface="Courier New"/>
                <a:sym typeface="Courier New"/>
              </a:rPr>
              <a:t>p2</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setInstitution</a:t>
            </a:r>
            <a:r>
              <a:rPr lang="en-US" sz="1525">
                <a:solidFill>
                  <a:srgbClr val="F9FAF4"/>
                </a:solidFill>
                <a:highlight>
                  <a:srgbClr val="2F2F2F"/>
                </a:highlight>
                <a:latin typeface="Courier New"/>
                <a:ea typeface="Courier New"/>
                <a:cs typeface="Courier New"/>
                <a:sym typeface="Courier New"/>
              </a:rPr>
              <a:t>(</a:t>
            </a:r>
            <a:r>
              <a:rPr lang="en-US" sz="1525">
                <a:solidFill>
                  <a:srgbClr val="17C6A3"/>
                </a:solidFill>
                <a:highlight>
                  <a:srgbClr val="2F2F2F"/>
                </a:highlight>
                <a:latin typeface="Courier New"/>
                <a:ea typeface="Courier New"/>
                <a:cs typeface="Courier New"/>
                <a:sym typeface="Courier New"/>
              </a:rPr>
              <a:t>"RCA"</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F3EC79"/>
                </a:solidFill>
                <a:highlight>
                  <a:srgbClr val="2F2F2F"/>
                </a:highlight>
                <a:latin typeface="Courier New"/>
                <a:ea typeface="Courier New"/>
                <a:cs typeface="Courier New"/>
                <a:sym typeface="Courier New"/>
              </a:rPr>
              <a:t>p2</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setSalary</a:t>
            </a:r>
            <a:r>
              <a:rPr lang="en-US" sz="1525">
                <a:solidFill>
                  <a:srgbClr val="F9FAF4"/>
                </a:solidFill>
                <a:highlight>
                  <a:srgbClr val="2F2F2F"/>
                </a:highlight>
                <a:latin typeface="Courier New"/>
                <a:ea typeface="Courier New"/>
                <a:cs typeface="Courier New"/>
                <a:sym typeface="Courier New"/>
              </a:rPr>
              <a:t>(</a:t>
            </a:r>
            <a:r>
              <a:rPr lang="en-US" sz="1525">
                <a:solidFill>
                  <a:srgbClr val="6897BB"/>
                </a:solidFill>
                <a:highlight>
                  <a:srgbClr val="2F2F2F"/>
                </a:highlight>
                <a:latin typeface="Courier New"/>
                <a:ea typeface="Courier New"/>
                <a:cs typeface="Courier New"/>
                <a:sym typeface="Courier New"/>
              </a:rPr>
              <a:t>120</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F3EC79"/>
                </a:solidFill>
                <a:highlight>
                  <a:srgbClr val="2F2F2F"/>
                </a:highlight>
                <a:latin typeface="Courier New"/>
                <a:ea typeface="Courier New"/>
                <a:cs typeface="Courier New"/>
                <a:sym typeface="Courier New"/>
              </a:rPr>
              <a:t>p2</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setPosition</a:t>
            </a:r>
            <a:r>
              <a:rPr lang="en-US" sz="1525">
                <a:solidFill>
                  <a:srgbClr val="F9FAF4"/>
                </a:solidFill>
                <a:highlight>
                  <a:srgbClr val="2F2F2F"/>
                </a:highlight>
                <a:latin typeface="Courier New"/>
                <a:ea typeface="Courier New"/>
                <a:cs typeface="Courier New"/>
                <a:sym typeface="Courier New"/>
              </a:rPr>
              <a:t>(</a:t>
            </a:r>
            <a:r>
              <a:rPr lang="en-US" sz="1525">
                <a:solidFill>
                  <a:srgbClr val="17C6A3"/>
                </a:solidFill>
                <a:highlight>
                  <a:srgbClr val="2F2F2F"/>
                </a:highlight>
                <a:latin typeface="Courier New"/>
                <a:ea typeface="Courier New"/>
                <a:cs typeface="Courier New"/>
                <a:sym typeface="Courier New"/>
              </a:rPr>
              <a:t>"Instructor"</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1290C3"/>
                </a:solidFill>
                <a:highlight>
                  <a:srgbClr val="2F2F2F"/>
                </a:highlight>
                <a:latin typeface="Courier New"/>
                <a:ea typeface="Courier New"/>
                <a:cs typeface="Courier New"/>
                <a:sym typeface="Courier New"/>
              </a:rPr>
              <a:t>System</a:t>
            </a:r>
            <a:r>
              <a:rPr lang="en-US" sz="1525">
                <a:solidFill>
                  <a:srgbClr val="E6E6FA"/>
                </a:solidFill>
                <a:highlight>
                  <a:srgbClr val="2F2F2F"/>
                </a:highlight>
                <a:latin typeface="Courier New"/>
                <a:ea typeface="Courier New"/>
                <a:cs typeface="Courier New"/>
                <a:sym typeface="Courier New"/>
              </a:rPr>
              <a:t>.</a:t>
            </a:r>
            <a:r>
              <a:rPr b="1" i="1" lang="en-US" sz="1525">
                <a:solidFill>
                  <a:srgbClr val="8DDAF8"/>
                </a:solidFill>
                <a:highlight>
                  <a:srgbClr val="2F2F2F"/>
                </a:highlight>
                <a:latin typeface="Courier New"/>
                <a:ea typeface="Courier New"/>
                <a:cs typeface="Courier New"/>
                <a:sym typeface="Courier New"/>
              </a:rPr>
              <a:t>out</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println</a:t>
            </a:r>
            <a:r>
              <a:rPr lang="en-US" sz="1525">
                <a:solidFill>
                  <a:srgbClr val="F9FAF4"/>
                </a:solidFill>
                <a:highlight>
                  <a:srgbClr val="2F2F2F"/>
                </a:highlight>
                <a:latin typeface="Courier New"/>
                <a:ea typeface="Courier New"/>
                <a:cs typeface="Courier New"/>
                <a:sym typeface="Courier New"/>
              </a:rPr>
              <a:t>(</a:t>
            </a:r>
            <a:r>
              <a:rPr lang="en-US" sz="1525">
                <a:solidFill>
                  <a:srgbClr val="F3EC79"/>
                </a:solidFill>
                <a:highlight>
                  <a:srgbClr val="2F2F2F"/>
                </a:highlight>
                <a:latin typeface="Courier New"/>
                <a:ea typeface="Courier New"/>
                <a:cs typeface="Courier New"/>
                <a:sym typeface="Courier New"/>
              </a:rPr>
              <a:t>p2</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1290C3"/>
                </a:solidFill>
                <a:highlight>
                  <a:srgbClr val="2F2F2F"/>
                </a:highlight>
                <a:latin typeface="Courier New"/>
                <a:ea typeface="Courier New"/>
                <a:cs typeface="Courier New"/>
                <a:sym typeface="Courier New"/>
              </a:rPr>
              <a:t>System</a:t>
            </a:r>
            <a:r>
              <a:rPr lang="en-US" sz="1525">
                <a:solidFill>
                  <a:srgbClr val="E6E6FA"/>
                </a:solidFill>
                <a:highlight>
                  <a:srgbClr val="2F2F2F"/>
                </a:highlight>
                <a:latin typeface="Courier New"/>
                <a:ea typeface="Courier New"/>
                <a:cs typeface="Courier New"/>
                <a:sym typeface="Courier New"/>
              </a:rPr>
              <a:t>.</a:t>
            </a:r>
            <a:r>
              <a:rPr b="1" i="1" lang="en-US" sz="1525">
                <a:solidFill>
                  <a:srgbClr val="8DDAF8"/>
                </a:solidFill>
                <a:highlight>
                  <a:srgbClr val="2F2F2F"/>
                </a:highlight>
                <a:latin typeface="Courier New"/>
                <a:ea typeface="Courier New"/>
                <a:cs typeface="Courier New"/>
                <a:sym typeface="Courier New"/>
              </a:rPr>
              <a:t>out</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println</a:t>
            </a:r>
            <a:r>
              <a:rPr lang="en-US" sz="1525">
                <a:solidFill>
                  <a:srgbClr val="F9FAF4"/>
                </a:solidFill>
                <a:highlight>
                  <a:srgbClr val="2F2F2F"/>
                </a:highlight>
                <a:latin typeface="Courier New"/>
                <a:ea typeface="Courier New"/>
                <a:cs typeface="Courier New"/>
                <a:sym typeface="Courier New"/>
              </a:rPr>
              <a:t>(</a:t>
            </a:r>
            <a:r>
              <a:rPr lang="en-US" sz="1525">
                <a:solidFill>
                  <a:srgbClr val="F3EC79"/>
                </a:solidFill>
                <a:highlight>
                  <a:srgbClr val="2F2F2F"/>
                </a:highlight>
                <a:latin typeface="Courier New"/>
                <a:ea typeface="Courier New"/>
                <a:cs typeface="Courier New"/>
                <a:sym typeface="Courier New"/>
              </a:rPr>
              <a:t>p2</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getFirstName</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D9E8F7"/>
                </a:solidFill>
                <a:highlight>
                  <a:srgbClr val="2F2F2F"/>
                </a:highlight>
                <a:latin typeface="Courier New"/>
                <a:ea typeface="Courier New"/>
                <a:cs typeface="Courier New"/>
                <a:sym typeface="Courier New"/>
              </a:rPr>
              <a:t>	    </a:t>
            </a:r>
            <a:r>
              <a:rPr lang="en-US" sz="1525">
                <a:solidFill>
                  <a:srgbClr val="1290C3"/>
                </a:solidFill>
                <a:highlight>
                  <a:srgbClr val="2F2F2F"/>
                </a:highlight>
                <a:latin typeface="Courier New"/>
                <a:ea typeface="Courier New"/>
                <a:cs typeface="Courier New"/>
                <a:sym typeface="Courier New"/>
              </a:rPr>
              <a:t>System</a:t>
            </a:r>
            <a:r>
              <a:rPr lang="en-US" sz="1525">
                <a:solidFill>
                  <a:srgbClr val="E6E6FA"/>
                </a:solidFill>
                <a:highlight>
                  <a:srgbClr val="2F2F2F"/>
                </a:highlight>
                <a:latin typeface="Courier New"/>
                <a:ea typeface="Courier New"/>
                <a:cs typeface="Courier New"/>
                <a:sym typeface="Courier New"/>
              </a:rPr>
              <a:t>.</a:t>
            </a:r>
            <a:r>
              <a:rPr b="1" i="1" lang="en-US" sz="1525">
                <a:solidFill>
                  <a:srgbClr val="8DDAF8"/>
                </a:solidFill>
                <a:highlight>
                  <a:srgbClr val="2F2F2F"/>
                </a:highlight>
                <a:latin typeface="Courier New"/>
                <a:ea typeface="Courier New"/>
                <a:cs typeface="Courier New"/>
                <a:sym typeface="Courier New"/>
              </a:rPr>
              <a:t>out</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println</a:t>
            </a:r>
            <a:r>
              <a:rPr lang="en-US" sz="1525">
                <a:solidFill>
                  <a:srgbClr val="F9FAF4"/>
                </a:solidFill>
                <a:highlight>
                  <a:srgbClr val="2F2F2F"/>
                </a:highlight>
                <a:latin typeface="Courier New"/>
                <a:ea typeface="Courier New"/>
                <a:cs typeface="Courier New"/>
                <a:sym typeface="Courier New"/>
              </a:rPr>
              <a:t>(</a:t>
            </a:r>
            <a:r>
              <a:rPr lang="en-US" sz="1525">
                <a:solidFill>
                  <a:srgbClr val="F3EC79"/>
                </a:solidFill>
                <a:highlight>
                  <a:srgbClr val="2F2F2F"/>
                </a:highlight>
                <a:latin typeface="Courier New"/>
                <a:ea typeface="Courier New"/>
                <a:cs typeface="Courier New"/>
                <a:sym typeface="Courier New"/>
              </a:rPr>
              <a:t>p2</a:t>
            </a:r>
            <a:r>
              <a:rPr lang="en-US" sz="1525">
                <a:solidFill>
                  <a:srgbClr val="E6E6FA"/>
                </a:solidFill>
                <a:highlight>
                  <a:srgbClr val="2F2F2F"/>
                </a:highlight>
                <a:latin typeface="Courier New"/>
                <a:ea typeface="Courier New"/>
                <a:cs typeface="Courier New"/>
                <a:sym typeface="Courier New"/>
              </a:rPr>
              <a:t>.</a:t>
            </a:r>
            <a:r>
              <a:rPr lang="en-US" sz="1525">
                <a:solidFill>
                  <a:srgbClr val="A7EC21"/>
                </a:solidFill>
                <a:highlight>
                  <a:srgbClr val="2F2F2F"/>
                </a:highlight>
                <a:latin typeface="Courier New"/>
                <a:ea typeface="Courier New"/>
                <a:cs typeface="Courier New"/>
                <a:sym typeface="Courier New"/>
              </a:rPr>
              <a:t>getInstitution</a:t>
            </a:r>
            <a:r>
              <a:rPr lang="en-US" sz="1525">
                <a:solidFill>
                  <a:srgbClr val="F9FAF4"/>
                </a:solidFill>
                <a:highlight>
                  <a:srgbClr val="2F2F2F"/>
                </a:highlight>
                <a:latin typeface="Courier New"/>
                <a:ea typeface="Courier New"/>
                <a:cs typeface="Courier New"/>
                <a:sym typeface="Courier New"/>
              </a:rPr>
              <a:t>())</a:t>
            </a:r>
            <a:r>
              <a:rPr lang="en-US" sz="1525">
                <a:solidFill>
                  <a:srgbClr val="E6E6FA"/>
                </a:solidFill>
                <a:highlight>
                  <a:srgbClr val="2F2F2F"/>
                </a:highlight>
                <a:latin typeface="Courier New"/>
                <a:ea typeface="Courier New"/>
                <a:cs typeface="Courier New"/>
                <a:sym typeface="Courier New"/>
              </a:rPr>
              <a:t>;</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E6E6FA"/>
                </a:solidFill>
                <a:highlight>
                  <a:srgbClr val="2F2F2F"/>
                </a:highlight>
                <a:latin typeface="Courier New"/>
                <a:ea typeface="Courier New"/>
                <a:cs typeface="Courier New"/>
                <a:sym typeface="Courier New"/>
              </a:rPr>
              <a:t>   }</a:t>
            </a:r>
            <a:endParaRPr sz="1525">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25">
                <a:solidFill>
                  <a:srgbClr val="E6E6FA"/>
                </a:solidFill>
                <a:highlight>
                  <a:srgbClr val="2F2F2F"/>
                </a:highlight>
                <a:latin typeface="Courier New"/>
                <a:ea typeface="Courier New"/>
                <a:cs typeface="Courier New"/>
                <a:sym typeface="Courier New"/>
              </a:rPr>
              <a:t>}</a:t>
            </a:r>
            <a:endParaRPr/>
          </a:p>
        </p:txBody>
      </p:sp>
      <p:sp>
        <p:nvSpPr>
          <p:cNvPr id="1306" name="Google Shape;1306;g28be55cf764_0_39"/>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07" name="Google Shape;1307;g28be55cf764_0_39"/>
          <p:cNvSpPr txBox="1"/>
          <p:nvPr/>
        </p:nvSpPr>
        <p:spPr>
          <a:xfrm>
            <a:off x="1071875" y="960100"/>
            <a:ext cx="2902500" cy="32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entury Gothic"/>
                <a:ea typeface="Century Gothic"/>
                <a:cs typeface="Century Gothic"/>
                <a:sym typeface="Century Gothic"/>
              </a:rPr>
              <a:t>At this Level we can use the </a:t>
            </a:r>
            <a:r>
              <a:rPr b="1" lang="en-US" sz="1700">
                <a:latin typeface="Century Gothic"/>
                <a:ea typeface="Century Gothic"/>
                <a:cs typeface="Century Gothic"/>
                <a:sym typeface="Century Gothic"/>
              </a:rPr>
              <a:t>default Constructors </a:t>
            </a:r>
            <a:r>
              <a:rPr lang="en-US" sz="1700">
                <a:latin typeface="Century Gothic"/>
                <a:ea typeface="Century Gothic"/>
                <a:cs typeface="Century Gothic"/>
                <a:sym typeface="Century Gothic"/>
              </a:rPr>
              <a:t>of Subclass to create the Object. </a:t>
            </a:r>
            <a:endParaRPr sz="1700">
              <a:latin typeface="Century Gothic"/>
              <a:ea typeface="Century Gothic"/>
              <a:cs typeface="Century Gothic"/>
              <a:sym typeface="Century Gothic"/>
            </a:endParaRPr>
          </a:p>
          <a:p>
            <a:pPr indent="0" lvl="0" marL="0" rtl="0" algn="l">
              <a:spcBef>
                <a:spcPts val="0"/>
              </a:spcBef>
              <a:spcAft>
                <a:spcPts val="0"/>
              </a:spcAft>
              <a:buNone/>
            </a:pPr>
            <a:r>
              <a:rPr lang="en-US" sz="1700">
                <a:latin typeface="Century Gothic"/>
                <a:ea typeface="Century Gothic"/>
                <a:cs typeface="Century Gothic"/>
                <a:sym typeface="Century Gothic"/>
              </a:rPr>
              <a:t> Secondly we will provide Subclass object details using </a:t>
            </a:r>
            <a:r>
              <a:rPr b="1" lang="en-US" sz="1700">
                <a:latin typeface="Century Gothic"/>
                <a:ea typeface="Century Gothic"/>
                <a:cs typeface="Century Gothic"/>
                <a:sym typeface="Century Gothic"/>
              </a:rPr>
              <a:t>setters </a:t>
            </a:r>
            <a:r>
              <a:rPr lang="en-US" sz="1700">
                <a:latin typeface="Century Gothic"/>
                <a:ea typeface="Century Gothic"/>
                <a:cs typeface="Century Gothic"/>
                <a:sym typeface="Century Gothic"/>
              </a:rPr>
              <a:t>and we will get the details using </a:t>
            </a:r>
            <a:r>
              <a:rPr b="1" lang="en-US" sz="1700">
                <a:latin typeface="Century Gothic"/>
                <a:ea typeface="Century Gothic"/>
                <a:cs typeface="Century Gothic"/>
                <a:sym typeface="Century Gothic"/>
              </a:rPr>
              <a:t>getters. </a:t>
            </a:r>
            <a:r>
              <a:rPr lang="en-US" sz="1700">
                <a:latin typeface="Century Gothic"/>
                <a:ea typeface="Century Gothic"/>
                <a:cs typeface="Century Gothic"/>
                <a:sym typeface="Century Gothic"/>
              </a:rPr>
              <a:t>We can also print the object using </a:t>
            </a:r>
            <a:r>
              <a:rPr b="1" lang="en-US" sz="1700">
                <a:latin typeface="Century Gothic"/>
                <a:ea typeface="Century Gothic"/>
                <a:cs typeface="Century Gothic"/>
                <a:sym typeface="Century Gothic"/>
              </a:rPr>
              <a:t>toString() </a:t>
            </a:r>
            <a:r>
              <a:rPr lang="en-US" sz="1700">
                <a:latin typeface="Century Gothic"/>
                <a:ea typeface="Century Gothic"/>
                <a:cs typeface="Century Gothic"/>
                <a:sym typeface="Century Gothic"/>
              </a:rPr>
              <a:t>method.</a:t>
            </a:r>
            <a:endParaRPr sz="1700">
              <a:latin typeface="Century Gothic"/>
              <a:ea typeface="Century Gothic"/>
              <a:cs typeface="Century Gothic"/>
              <a:sym typeface="Century Gothic"/>
            </a:endParaRPr>
          </a:p>
        </p:txBody>
      </p:sp>
      <p:pic>
        <p:nvPicPr>
          <p:cNvPr id="1308" name="Google Shape;1308;g28be55cf764_0_39"/>
          <p:cNvPicPr preferRelativeResize="0"/>
          <p:nvPr/>
        </p:nvPicPr>
        <p:blipFill>
          <a:blip r:embed="rId3">
            <a:alphaModFix/>
          </a:blip>
          <a:stretch>
            <a:fillRect/>
          </a:stretch>
        </p:blipFill>
        <p:spPr>
          <a:xfrm>
            <a:off x="2385125" y="5427700"/>
            <a:ext cx="9544050" cy="1314450"/>
          </a:xfrm>
          <a:prstGeom prst="rect">
            <a:avLst/>
          </a:prstGeom>
          <a:noFill/>
          <a:ln>
            <a:noFill/>
          </a:ln>
        </p:spPr>
      </p:pic>
      <p:sp>
        <p:nvSpPr>
          <p:cNvPr id="1309" name="Google Shape;1309;g28be55cf764_0_39"/>
          <p:cNvSpPr txBox="1"/>
          <p:nvPr/>
        </p:nvSpPr>
        <p:spPr>
          <a:xfrm>
            <a:off x="2385125" y="4847100"/>
            <a:ext cx="2181600" cy="531300"/>
          </a:xfrm>
          <a:prstGeom prst="rect">
            <a:avLst/>
          </a:prstGeom>
          <a:solidFill>
            <a:srgbClr val="F9CB9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Century Gothic"/>
                <a:ea typeface="Century Gothic"/>
                <a:cs typeface="Century Gothic"/>
                <a:sym typeface="Century Gothic"/>
              </a:rPr>
              <a:t>Output</a:t>
            </a:r>
            <a:endParaRPr b="1" sz="1700">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ff64859f7e_1_8"/>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JDK Installer WIndows</a:t>
            </a:r>
            <a:endParaRPr/>
          </a:p>
        </p:txBody>
      </p:sp>
      <p:sp>
        <p:nvSpPr>
          <p:cNvPr id="256" name="Google Shape;256;g2ff64859f7e_1_8"/>
          <p:cNvSpPr txBox="1"/>
          <p:nvPr>
            <p:ph idx="1" type="body"/>
          </p:nvPr>
        </p:nvSpPr>
        <p:spPr>
          <a:xfrm>
            <a:off x="763571" y="1152907"/>
            <a:ext cx="10963500" cy="4758300"/>
          </a:xfrm>
          <a:prstGeom prst="rect">
            <a:avLst/>
          </a:prstGeom>
        </p:spPr>
        <p:txBody>
          <a:bodyPr anchorCtr="0" anchor="t" bIns="45700" lIns="91425" spcFirstLastPara="1" rIns="91425" wrap="square" tIns="45700">
            <a:normAutofit/>
          </a:bodyPr>
          <a:lstStyle/>
          <a:p>
            <a:pPr indent="0" lvl="0" marL="0" rtl="0" algn="l">
              <a:lnSpc>
                <a:spcPct val="115000"/>
              </a:lnSpc>
              <a:spcBef>
                <a:spcPts val="1500"/>
              </a:spcBef>
              <a:spcAft>
                <a:spcPts val="0"/>
              </a:spcAft>
              <a:buClr>
                <a:schemeClr val="dk1"/>
              </a:buClr>
              <a:buSzPts val="1100"/>
              <a:buFont typeface="Arial"/>
              <a:buNone/>
            </a:pPr>
            <a:r>
              <a:rPr lang="en-US">
                <a:solidFill>
                  <a:schemeClr val="dk1"/>
                </a:solidFill>
                <a:latin typeface="Arial"/>
                <a:ea typeface="Arial"/>
                <a:cs typeface="Arial"/>
                <a:sym typeface="Arial"/>
              </a:rPr>
              <a:t>JDK Installation Instructions for Windows</a:t>
            </a:r>
            <a:endParaRPr>
              <a:solidFill>
                <a:schemeClr val="dk1"/>
              </a:solidFill>
              <a:latin typeface="Arial"/>
              <a:ea typeface="Arial"/>
              <a:cs typeface="Arial"/>
              <a:sym typeface="Arial"/>
            </a:endParaRPr>
          </a:p>
          <a:p>
            <a:pPr indent="0" lvl="0" marL="0" rtl="0" algn="l">
              <a:lnSpc>
                <a:spcPct val="144000"/>
              </a:lnSpc>
              <a:spcBef>
                <a:spcPts val="1100"/>
              </a:spcBef>
              <a:spcAft>
                <a:spcPts val="0"/>
              </a:spcAft>
              <a:buClr>
                <a:schemeClr val="dk1"/>
              </a:buClr>
              <a:buSzPts val="1100"/>
              <a:buFont typeface="Arial"/>
              <a:buNone/>
            </a:pPr>
            <a:r>
              <a:rPr lang="en-US" sz="1200">
                <a:solidFill>
                  <a:srgbClr val="1A1816"/>
                </a:solidFill>
                <a:latin typeface="Arial"/>
                <a:ea typeface="Arial"/>
                <a:cs typeface="Arial"/>
                <a:sym typeface="Arial"/>
              </a:rPr>
              <a:t>You run a self-installing executable file to unpack and install the JDK on Windows computers.</a:t>
            </a:r>
            <a:endParaRPr sz="1200">
              <a:solidFill>
                <a:srgbClr val="1A1816"/>
              </a:solidFill>
              <a:latin typeface="Arial"/>
              <a:ea typeface="Arial"/>
              <a:cs typeface="Arial"/>
              <a:sym typeface="Arial"/>
            </a:endParaRPr>
          </a:p>
          <a:p>
            <a:pPr indent="0" lvl="0" marL="0" rtl="0" algn="l">
              <a:lnSpc>
                <a:spcPct val="144000"/>
              </a:lnSpc>
              <a:spcBef>
                <a:spcPts val="2200"/>
              </a:spcBef>
              <a:spcAft>
                <a:spcPts val="0"/>
              </a:spcAft>
              <a:buNone/>
            </a:pPr>
            <a:r>
              <a:rPr lang="en-US" sz="1200">
                <a:solidFill>
                  <a:srgbClr val="1A1816"/>
                </a:solidFill>
                <a:latin typeface="Arial"/>
                <a:ea typeface="Arial"/>
                <a:cs typeface="Arial"/>
                <a:sym typeface="Arial"/>
              </a:rPr>
              <a:t>Install JDK on Windows computers by performing the actions described in the following topics:</a:t>
            </a:r>
            <a:endParaRPr/>
          </a:p>
          <a:p>
            <a:pPr indent="0" lvl="0" marL="0" rtl="0" algn="l">
              <a:spcBef>
                <a:spcPts val="2200"/>
              </a:spcBef>
              <a:spcAft>
                <a:spcPts val="0"/>
              </a:spcAft>
              <a:buNone/>
            </a:pPr>
            <a:r>
              <a:rPr lang="en-US"/>
              <a:t>https://docs.oracle.com/en/java/javase/11/install/installation-jdk-microsoft-windows-platforms.html#GUID-A740535E-9F97-448C-A141-B95BF1688E6F</a:t>
            </a:r>
            <a:endParaRPr/>
          </a:p>
        </p:txBody>
      </p:sp>
      <p:sp>
        <p:nvSpPr>
          <p:cNvPr id="257" name="Google Shape;257;g2ff64859f7e_1_8"/>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g28be55cf764_0_49"/>
          <p:cNvSpPr txBox="1"/>
          <p:nvPr>
            <p:ph type="title"/>
          </p:nvPr>
        </p:nvSpPr>
        <p:spPr>
          <a:xfrm>
            <a:off x="2451523" y="147337"/>
            <a:ext cx="9275400" cy="7995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b="1" lang="en-US"/>
              <a:t>Employee Constructor Initialisation(Explicit)</a:t>
            </a:r>
            <a:endParaRPr b="1"/>
          </a:p>
        </p:txBody>
      </p:sp>
      <p:sp>
        <p:nvSpPr>
          <p:cNvPr id="1316" name="Google Shape;1316;g28be55cf764_0_49"/>
          <p:cNvSpPr txBox="1"/>
          <p:nvPr>
            <p:ph idx="1" type="body"/>
          </p:nvPr>
        </p:nvSpPr>
        <p:spPr>
          <a:xfrm>
            <a:off x="763575" y="1152899"/>
            <a:ext cx="10963500" cy="5667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3500">
                <a:solidFill>
                  <a:srgbClr val="222222"/>
                </a:solidFill>
                <a:latin typeface="Arial"/>
                <a:ea typeface="Arial"/>
                <a:cs typeface="Arial"/>
                <a:sym typeface="Arial"/>
              </a:rPr>
              <a:t>The constructors for Employee and Student  explicitly</a:t>
            </a:r>
            <a:endParaRPr sz="3500">
              <a:solidFill>
                <a:srgbClr val="222222"/>
              </a:solidFill>
              <a:latin typeface="Arial"/>
              <a:ea typeface="Arial"/>
              <a:cs typeface="Arial"/>
              <a:sym typeface="Arial"/>
            </a:endParaRPr>
          </a:p>
          <a:p>
            <a:pPr indent="0" lvl="0" marL="0" rtl="0" algn="l">
              <a:lnSpc>
                <a:spcPct val="115000"/>
              </a:lnSpc>
              <a:spcBef>
                <a:spcPts val="0"/>
              </a:spcBef>
              <a:spcAft>
                <a:spcPts val="0"/>
              </a:spcAft>
              <a:buNone/>
            </a:pPr>
            <a:r>
              <a:rPr lang="en-US" sz="3500">
                <a:solidFill>
                  <a:srgbClr val="222222"/>
                </a:solidFill>
                <a:latin typeface="Arial"/>
                <a:ea typeface="Arial"/>
                <a:cs typeface="Arial"/>
                <a:sym typeface="Arial"/>
              </a:rPr>
              <a:t>initialize the </a:t>
            </a:r>
            <a:r>
              <a:rPr b="1" lang="en-US" sz="3500">
                <a:solidFill>
                  <a:srgbClr val="222222"/>
                </a:solidFill>
                <a:latin typeface="Arial"/>
                <a:ea typeface="Arial"/>
                <a:cs typeface="Arial"/>
                <a:sym typeface="Arial"/>
              </a:rPr>
              <a:t>age,firstName, lastName</a:t>
            </a:r>
            <a:r>
              <a:rPr lang="en-US" sz="3500">
                <a:solidFill>
                  <a:srgbClr val="222222"/>
                </a:solidFill>
                <a:latin typeface="Arial"/>
                <a:ea typeface="Arial"/>
                <a:cs typeface="Arial"/>
                <a:sym typeface="Arial"/>
              </a:rPr>
              <a:t> fields of Person. </a:t>
            </a:r>
            <a:endParaRPr sz="3500">
              <a:solidFill>
                <a:srgbClr val="222222"/>
              </a:solidFill>
              <a:latin typeface="Arial"/>
              <a:ea typeface="Arial"/>
              <a:cs typeface="Arial"/>
              <a:sym typeface="Arial"/>
            </a:endParaRPr>
          </a:p>
          <a:p>
            <a:pPr indent="0" lvl="0" marL="0" rtl="0" algn="l">
              <a:lnSpc>
                <a:spcPct val="115000"/>
              </a:lnSpc>
              <a:spcBef>
                <a:spcPts val="0"/>
              </a:spcBef>
              <a:spcAft>
                <a:spcPts val="0"/>
              </a:spcAft>
              <a:buNone/>
            </a:pPr>
            <a:r>
              <a:t/>
            </a:r>
            <a:endParaRPr sz="3500">
              <a:solidFill>
                <a:srgbClr val="222222"/>
              </a:solidFill>
              <a:latin typeface="Arial"/>
              <a:ea typeface="Arial"/>
              <a:cs typeface="Arial"/>
              <a:sym typeface="Arial"/>
            </a:endParaRPr>
          </a:p>
          <a:p>
            <a:pPr indent="0" lvl="0" marL="0" rtl="0" algn="l">
              <a:lnSpc>
                <a:spcPct val="115000"/>
              </a:lnSpc>
              <a:spcBef>
                <a:spcPts val="0"/>
              </a:spcBef>
              <a:spcAft>
                <a:spcPts val="0"/>
              </a:spcAft>
              <a:buNone/>
            </a:pPr>
            <a:r>
              <a:rPr lang="en-US" sz="3500">
                <a:solidFill>
                  <a:srgbClr val="222222"/>
                </a:solidFill>
                <a:latin typeface="Arial"/>
                <a:ea typeface="Arial"/>
                <a:cs typeface="Arial"/>
                <a:sym typeface="Arial"/>
              </a:rPr>
              <a:t>This technique duplicates code found in its superclass, which is inefficient, but it implies that a subclass must be granted access to these members. </a:t>
            </a:r>
            <a:endParaRPr sz="3800"/>
          </a:p>
        </p:txBody>
      </p:sp>
      <p:sp>
        <p:nvSpPr>
          <p:cNvPr id="1317" name="Google Shape;1317;g28be55cf764_0_49"/>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g28be55cf764_0_56"/>
          <p:cNvSpPr txBox="1"/>
          <p:nvPr>
            <p:ph type="title"/>
          </p:nvPr>
        </p:nvSpPr>
        <p:spPr>
          <a:xfrm>
            <a:off x="1935025" y="147325"/>
            <a:ext cx="9792000" cy="7995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b="1" lang="en-US" sz="2740">
                <a:solidFill>
                  <a:srgbClr val="000000"/>
                </a:solidFill>
                <a:latin typeface="Arial"/>
                <a:ea typeface="Arial"/>
                <a:cs typeface="Arial"/>
                <a:sym typeface="Arial"/>
              </a:rPr>
              <a:t>Employee subclass:Explicit member initialisation</a:t>
            </a:r>
            <a:endParaRPr b="1" sz="274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24" name="Google Shape;1324;g28be55cf764_0_56"/>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25" name="Google Shape;1325;g28be55cf764_0_56"/>
          <p:cNvSpPr txBox="1"/>
          <p:nvPr/>
        </p:nvSpPr>
        <p:spPr>
          <a:xfrm>
            <a:off x="739875" y="842550"/>
            <a:ext cx="5890500" cy="59568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package rw.ac.rca.mis;</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public class Employee  extends Person{</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private String institution;</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private String position;</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private long salary;</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public Employee() {</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00">
                <a:solidFill>
                  <a:srgbClr val="CC6C1D"/>
                </a:solidFill>
                <a:highlight>
                  <a:srgbClr val="2F2F2F"/>
                </a:highlight>
                <a:latin typeface="Courier New"/>
                <a:ea typeface="Courier New"/>
                <a:cs typeface="Courier New"/>
                <a:sym typeface="Courier New"/>
              </a:rPr>
              <a:t>public</a:t>
            </a:r>
            <a:r>
              <a:rPr lang="en-US" sz="1500">
                <a:solidFill>
                  <a:srgbClr val="D9E8F7"/>
                </a:solidFill>
                <a:highlight>
                  <a:srgbClr val="2F2F2F"/>
                </a:highlight>
                <a:latin typeface="Courier New"/>
                <a:ea typeface="Courier New"/>
                <a:cs typeface="Courier New"/>
                <a:sym typeface="Courier New"/>
              </a:rPr>
              <a:t> </a:t>
            </a:r>
            <a:r>
              <a:rPr lang="en-US" sz="1500">
                <a:solidFill>
                  <a:srgbClr val="1EB540"/>
                </a:solidFill>
                <a:highlight>
                  <a:srgbClr val="2F2F2F"/>
                </a:highlight>
                <a:latin typeface="Courier New"/>
                <a:ea typeface="Courier New"/>
                <a:cs typeface="Courier New"/>
                <a:sym typeface="Courier New"/>
              </a:rPr>
              <a:t>Employee</a:t>
            </a:r>
            <a:r>
              <a:rPr lang="en-US" sz="1500">
                <a:solidFill>
                  <a:srgbClr val="F9FAF4"/>
                </a:solidFill>
                <a:highlight>
                  <a:srgbClr val="2F2F2F"/>
                </a:highlight>
                <a:latin typeface="Courier New"/>
                <a:ea typeface="Courier New"/>
                <a:cs typeface="Courier New"/>
                <a:sym typeface="Courier New"/>
              </a:rPr>
              <a:t>(</a:t>
            </a:r>
            <a:r>
              <a:rPr lang="en-US" sz="1500">
                <a:solidFill>
                  <a:srgbClr val="1290C3"/>
                </a:solidFill>
                <a:highlight>
                  <a:srgbClr val="2F2F2F"/>
                </a:highlight>
                <a:latin typeface="Courier New"/>
                <a:ea typeface="Courier New"/>
                <a:cs typeface="Courier New"/>
                <a:sym typeface="Courier New"/>
              </a:rPr>
              <a:t>String</a:t>
            </a:r>
            <a:r>
              <a:rPr lang="en-US" sz="1500">
                <a:solidFill>
                  <a:srgbClr val="D9E8F7"/>
                </a:solidFill>
                <a:highlight>
                  <a:srgbClr val="2F2F2F"/>
                </a:highlight>
                <a:latin typeface="Courier New"/>
                <a:ea typeface="Courier New"/>
                <a:cs typeface="Courier New"/>
                <a:sym typeface="Courier New"/>
              </a:rPr>
              <a:t> </a:t>
            </a:r>
            <a:r>
              <a:rPr lang="en-US" sz="1500">
                <a:solidFill>
                  <a:srgbClr val="79ABFF"/>
                </a:solidFill>
                <a:highlight>
                  <a:srgbClr val="2F2F2F"/>
                </a:highlight>
                <a:latin typeface="Courier New"/>
                <a:ea typeface="Courier New"/>
                <a:cs typeface="Courier New"/>
                <a:sym typeface="Courier New"/>
              </a:rPr>
              <a:t>institution</a:t>
            </a:r>
            <a:r>
              <a:rPr lang="en-US" sz="1500">
                <a:solidFill>
                  <a:srgbClr val="E6E6FA"/>
                </a:solidFill>
                <a:highlight>
                  <a:srgbClr val="2F2F2F"/>
                </a:highlight>
                <a:latin typeface="Courier New"/>
                <a:ea typeface="Courier New"/>
                <a:cs typeface="Courier New"/>
                <a:sym typeface="Courier New"/>
              </a:rPr>
              <a:t>,</a:t>
            </a:r>
            <a:r>
              <a:rPr lang="en-US" sz="1500">
                <a:solidFill>
                  <a:srgbClr val="D9E8F7"/>
                </a:solidFill>
                <a:highlight>
                  <a:srgbClr val="2F2F2F"/>
                </a:highlight>
                <a:latin typeface="Courier New"/>
                <a:ea typeface="Courier New"/>
                <a:cs typeface="Courier New"/>
                <a:sym typeface="Courier New"/>
              </a:rPr>
              <a:t> </a:t>
            </a:r>
            <a:r>
              <a:rPr lang="en-US" sz="1500">
                <a:solidFill>
                  <a:srgbClr val="1290C3"/>
                </a:solidFill>
                <a:highlight>
                  <a:srgbClr val="2F2F2F"/>
                </a:highlight>
                <a:latin typeface="Courier New"/>
                <a:ea typeface="Courier New"/>
                <a:cs typeface="Courier New"/>
                <a:sym typeface="Courier New"/>
              </a:rPr>
              <a:t>String</a:t>
            </a:r>
            <a:r>
              <a:rPr lang="en-US" sz="1500">
                <a:solidFill>
                  <a:srgbClr val="D9E8F7"/>
                </a:solidFill>
                <a:highlight>
                  <a:srgbClr val="2F2F2F"/>
                </a:highlight>
                <a:latin typeface="Courier New"/>
                <a:ea typeface="Courier New"/>
                <a:cs typeface="Courier New"/>
                <a:sym typeface="Courier New"/>
              </a:rPr>
              <a:t> </a:t>
            </a:r>
            <a:r>
              <a:rPr lang="en-US" sz="1500">
                <a:solidFill>
                  <a:srgbClr val="79ABFF"/>
                </a:solidFill>
                <a:highlight>
                  <a:srgbClr val="2F2F2F"/>
                </a:highlight>
                <a:latin typeface="Courier New"/>
                <a:ea typeface="Courier New"/>
                <a:cs typeface="Courier New"/>
                <a:sym typeface="Courier New"/>
              </a:rPr>
              <a:t>position</a:t>
            </a:r>
            <a:r>
              <a:rPr lang="en-US" sz="1500">
                <a:solidFill>
                  <a:srgbClr val="E6E6FA"/>
                </a:solidFill>
                <a:highlight>
                  <a:srgbClr val="2F2F2F"/>
                </a:highlight>
                <a:latin typeface="Courier New"/>
                <a:ea typeface="Courier New"/>
                <a:cs typeface="Courier New"/>
                <a:sym typeface="Courier New"/>
              </a:rPr>
              <a:t>,</a:t>
            </a:r>
            <a:r>
              <a:rPr lang="en-US" sz="1500">
                <a:solidFill>
                  <a:srgbClr val="D9E8F7"/>
                </a:solidFill>
                <a:highlight>
                  <a:srgbClr val="2F2F2F"/>
                </a:highlight>
                <a:latin typeface="Courier New"/>
                <a:ea typeface="Courier New"/>
                <a:cs typeface="Courier New"/>
                <a:sym typeface="Courier New"/>
              </a:rPr>
              <a:t> </a:t>
            </a:r>
            <a:r>
              <a:rPr lang="en-US" sz="1500">
                <a:solidFill>
                  <a:srgbClr val="CC6C1D"/>
                </a:solidFill>
                <a:highlight>
                  <a:srgbClr val="2F2F2F"/>
                </a:highlight>
                <a:latin typeface="Courier New"/>
                <a:ea typeface="Courier New"/>
                <a:cs typeface="Courier New"/>
                <a:sym typeface="Courier New"/>
              </a:rPr>
              <a:t>long</a:t>
            </a:r>
            <a:r>
              <a:rPr lang="en-US" sz="1500">
                <a:solidFill>
                  <a:srgbClr val="D9E8F7"/>
                </a:solidFill>
                <a:highlight>
                  <a:srgbClr val="2F2F2F"/>
                </a:highlight>
                <a:latin typeface="Courier New"/>
                <a:ea typeface="Courier New"/>
                <a:cs typeface="Courier New"/>
                <a:sym typeface="Courier New"/>
              </a:rPr>
              <a:t> </a:t>
            </a:r>
            <a:r>
              <a:rPr lang="en-US" sz="1500">
                <a:solidFill>
                  <a:srgbClr val="79ABFF"/>
                </a:solidFill>
                <a:highlight>
                  <a:srgbClr val="2F2F2F"/>
                </a:highlight>
                <a:latin typeface="Courier New"/>
                <a:ea typeface="Courier New"/>
                <a:cs typeface="Courier New"/>
                <a:sym typeface="Courier New"/>
              </a:rPr>
              <a:t>salary</a:t>
            </a:r>
            <a:r>
              <a:rPr lang="en-US" sz="1500">
                <a:solidFill>
                  <a:srgbClr val="E6E6FA"/>
                </a:solidFill>
                <a:highlight>
                  <a:srgbClr val="2F2F2F"/>
                </a:highlight>
                <a:latin typeface="Courier New"/>
                <a:ea typeface="Courier New"/>
                <a:cs typeface="Courier New"/>
                <a:sym typeface="Courier New"/>
              </a:rPr>
              <a:t>,</a:t>
            </a:r>
            <a:r>
              <a:rPr lang="en-US" sz="1500">
                <a:solidFill>
                  <a:srgbClr val="CC6C1D"/>
                </a:solidFill>
                <a:highlight>
                  <a:srgbClr val="2F2F2F"/>
                </a:highlight>
                <a:latin typeface="Courier New"/>
                <a:ea typeface="Courier New"/>
                <a:cs typeface="Courier New"/>
                <a:sym typeface="Courier New"/>
              </a:rPr>
              <a:t>int</a:t>
            </a:r>
            <a:r>
              <a:rPr lang="en-US" sz="1500">
                <a:solidFill>
                  <a:srgbClr val="D9E8F7"/>
                </a:solidFill>
                <a:highlight>
                  <a:srgbClr val="2F2F2F"/>
                </a:highlight>
                <a:latin typeface="Courier New"/>
                <a:ea typeface="Courier New"/>
                <a:cs typeface="Courier New"/>
                <a:sym typeface="Courier New"/>
              </a:rPr>
              <a:t> </a:t>
            </a:r>
            <a:r>
              <a:rPr lang="en-US" sz="1500">
                <a:solidFill>
                  <a:srgbClr val="79ABFF"/>
                </a:solidFill>
                <a:highlight>
                  <a:srgbClr val="2F2F2F"/>
                </a:highlight>
                <a:latin typeface="Courier New"/>
                <a:ea typeface="Courier New"/>
                <a:cs typeface="Courier New"/>
                <a:sym typeface="Courier New"/>
              </a:rPr>
              <a:t>age</a:t>
            </a:r>
            <a:r>
              <a:rPr lang="en-US" sz="1500">
                <a:solidFill>
                  <a:srgbClr val="E6E6FA"/>
                </a:solidFill>
                <a:highlight>
                  <a:srgbClr val="2F2F2F"/>
                </a:highlight>
                <a:latin typeface="Courier New"/>
                <a:ea typeface="Courier New"/>
                <a:cs typeface="Courier New"/>
                <a:sym typeface="Courier New"/>
              </a:rPr>
              <a:t>,</a:t>
            </a:r>
            <a:r>
              <a:rPr lang="en-US" sz="1500">
                <a:solidFill>
                  <a:srgbClr val="D9E8F7"/>
                </a:solidFill>
                <a:highlight>
                  <a:srgbClr val="2F2F2F"/>
                </a:highlight>
                <a:latin typeface="Courier New"/>
                <a:ea typeface="Courier New"/>
                <a:cs typeface="Courier New"/>
                <a:sym typeface="Courier New"/>
              </a:rPr>
              <a:t> </a:t>
            </a:r>
            <a:r>
              <a:rPr lang="en-US" sz="1500">
                <a:solidFill>
                  <a:srgbClr val="1290C3"/>
                </a:solidFill>
                <a:highlight>
                  <a:srgbClr val="2F2F2F"/>
                </a:highlight>
                <a:latin typeface="Courier New"/>
                <a:ea typeface="Courier New"/>
                <a:cs typeface="Courier New"/>
                <a:sym typeface="Courier New"/>
              </a:rPr>
              <a:t>String</a:t>
            </a:r>
            <a:r>
              <a:rPr lang="en-US" sz="1500">
                <a:solidFill>
                  <a:srgbClr val="D9E8F7"/>
                </a:solidFill>
                <a:highlight>
                  <a:srgbClr val="2F2F2F"/>
                </a:highlight>
                <a:latin typeface="Courier New"/>
                <a:ea typeface="Courier New"/>
                <a:cs typeface="Courier New"/>
                <a:sym typeface="Courier New"/>
              </a:rPr>
              <a:t> </a:t>
            </a:r>
            <a:r>
              <a:rPr lang="en-US" sz="1500">
                <a:solidFill>
                  <a:srgbClr val="79ABFF"/>
                </a:solidFill>
                <a:highlight>
                  <a:srgbClr val="2F2F2F"/>
                </a:highlight>
                <a:latin typeface="Courier New"/>
                <a:ea typeface="Courier New"/>
                <a:cs typeface="Courier New"/>
                <a:sym typeface="Courier New"/>
              </a:rPr>
              <a:t>firstName</a:t>
            </a:r>
            <a:r>
              <a:rPr lang="en-US" sz="1500">
                <a:solidFill>
                  <a:srgbClr val="E6E6FA"/>
                </a:solidFill>
                <a:highlight>
                  <a:srgbClr val="2F2F2F"/>
                </a:highlight>
                <a:latin typeface="Courier New"/>
                <a:ea typeface="Courier New"/>
                <a:cs typeface="Courier New"/>
                <a:sym typeface="Courier New"/>
              </a:rPr>
              <a:t>,</a:t>
            </a:r>
            <a:r>
              <a:rPr lang="en-US" sz="1500">
                <a:solidFill>
                  <a:srgbClr val="D9E8F7"/>
                </a:solidFill>
                <a:highlight>
                  <a:srgbClr val="2F2F2F"/>
                </a:highlight>
                <a:latin typeface="Courier New"/>
                <a:ea typeface="Courier New"/>
                <a:cs typeface="Courier New"/>
                <a:sym typeface="Courier New"/>
              </a:rPr>
              <a:t> </a:t>
            </a:r>
            <a:r>
              <a:rPr lang="en-US" sz="1500">
                <a:solidFill>
                  <a:srgbClr val="1290C3"/>
                </a:solidFill>
                <a:highlight>
                  <a:srgbClr val="2F2F2F"/>
                </a:highlight>
                <a:latin typeface="Courier New"/>
                <a:ea typeface="Courier New"/>
                <a:cs typeface="Courier New"/>
                <a:sym typeface="Courier New"/>
              </a:rPr>
              <a:t>String</a:t>
            </a:r>
            <a:r>
              <a:rPr lang="en-US" sz="1500">
                <a:solidFill>
                  <a:srgbClr val="D9E8F7"/>
                </a:solidFill>
                <a:highlight>
                  <a:srgbClr val="2F2F2F"/>
                </a:highlight>
                <a:latin typeface="Courier New"/>
                <a:ea typeface="Courier New"/>
                <a:cs typeface="Courier New"/>
                <a:sym typeface="Courier New"/>
              </a:rPr>
              <a:t> </a:t>
            </a:r>
            <a:r>
              <a:rPr lang="en-US" sz="1500">
                <a:solidFill>
                  <a:srgbClr val="79ABFF"/>
                </a:solidFill>
                <a:highlight>
                  <a:srgbClr val="2F2F2F"/>
                </a:highlight>
                <a:latin typeface="Courier New"/>
                <a:ea typeface="Courier New"/>
                <a:cs typeface="Courier New"/>
                <a:sym typeface="Courier New"/>
              </a:rPr>
              <a:t>lastName</a:t>
            </a:r>
            <a:r>
              <a:rPr lang="en-US" sz="1500">
                <a:solidFill>
                  <a:srgbClr val="F9FAF4"/>
                </a:solidFill>
                <a:highlight>
                  <a:srgbClr val="2F2F2F"/>
                </a:highlight>
                <a:latin typeface="Courier New"/>
                <a:ea typeface="Courier New"/>
                <a:cs typeface="Courier New"/>
                <a:sym typeface="Courier New"/>
              </a:rPr>
              <a:t>)</a:t>
            </a:r>
            <a:r>
              <a:rPr lang="en-US" sz="1500">
                <a:solidFill>
                  <a:srgbClr val="D9E8F7"/>
                </a:solidFill>
                <a:highlight>
                  <a:srgbClr val="2F2F2F"/>
                </a:highlight>
                <a:latin typeface="Courier New"/>
                <a:ea typeface="Courier New"/>
                <a:cs typeface="Courier New"/>
                <a:sym typeface="Courier New"/>
              </a:rPr>
              <a:t> </a:t>
            </a:r>
            <a:r>
              <a:rPr lang="en-US" sz="1500">
                <a:solidFill>
                  <a:srgbClr val="F9FAF4"/>
                </a:solidFill>
                <a:highlight>
                  <a:srgbClr val="2F2F2F"/>
                </a:highlight>
                <a:latin typeface="Courier New"/>
                <a:ea typeface="Courier New"/>
                <a:cs typeface="Courier New"/>
                <a:sym typeface="Courier New"/>
              </a:rPr>
              <a:t>{</a:t>
            </a:r>
            <a:endParaRPr sz="1500">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00">
                <a:solidFill>
                  <a:srgbClr val="D9E8F7"/>
                </a:solidFill>
                <a:highlight>
                  <a:srgbClr val="2F2F2F"/>
                </a:highlight>
                <a:latin typeface="Courier New"/>
                <a:ea typeface="Courier New"/>
                <a:cs typeface="Courier New"/>
                <a:sym typeface="Courier New"/>
              </a:rPr>
              <a:t>		</a:t>
            </a:r>
            <a:r>
              <a:rPr lang="en-US" sz="1500">
                <a:solidFill>
                  <a:srgbClr val="808080"/>
                </a:solidFill>
                <a:highlight>
                  <a:srgbClr val="2F2F2F"/>
                </a:highlight>
                <a:latin typeface="Courier New"/>
                <a:ea typeface="Courier New"/>
                <a:cs typeface="Courier New"/>
                <a:sym typeface="Courier New"/>
              </a:rPr>
              <a:t>//</a:t>
            </a:r>
            <a:r>
              <a:rPr lang="en-US" sz="1500" u="sng">
                <a:solidFill>
                  <a:srgbClr val="808080"/>
                </a:solidFill>
                <a:highlight>
                  <a:srgbClr val="2F2F2F"/>
                </a:highlight>
                <a:latin typeface="Courier New"/>
                <a:ea typeface="Courier New"/>
                <a:cs typeface="Courier New"/>
                <a:sym typeface="Courier New"/>
              </a:rPr>
              <a:t>Initialise</a:t>
            </a:r>
            <a:r>
              <a:rPr lang="en-US" sz="1500">
                <a:solidFill>
                  <a:srgbClr val="808080"/>
                </a:solidFill>
                <a:highlight>
                  <a:srgbClr val="2F2F2F"/>
                </a:highlight>
                <a:latin typeface="Courier New"/>
                <a:ea typeface="Courier New"/>
                <a:cs typeface="Courier New"/>
                <a:sym typeface="Courier New"/>
              </a:rPr>
              <a:t> members of Employee</a:t>
            </a:r>
            <a:endParaRPr sz="1500">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00">
                <a:solidFill>
                  <a:srgbClr val="D9E8F7"/>
                </a:solidFill>
                <a:highlight>
                  <a:srgbClr val="2F2F2F"/>
                </a:highlight>
                <a:latin typeface="Courier New"/>
                <a:ea typeface="Courier New"/>
                <a:cs typeface="Courier New"/>
                <a:sym typeface="Courier New"/>
              </a:rPr>
              <a:t>		 </a:t>
            </a:r>
            <a:r>
              <a:rPr lang="en-US" sz="1500">
                <a:solidFill>
                  <a:srgbClr val="CC6C1D"/>
                </a:solidFill>
                <a:highlight>
                  <a:srgbClr val="2F2F2F"/>
                </a:highlight>
                <a:latin typeface="Courier New"/>
                <a:ea typeface="Courier New"/>
                <a:cs typeface="Courier New"/>
                <a:sym typeface="Courier New"/>
              </a:rPr>
              <a:t>this</a:t>
            </a:r>
            <a:r>
              <a:rPr lang="en-US" sz="1500">
                <a:solidFill>
                  <a:srgbClr val="E6E6FA"/>
                </a:solidFill>
                <a:highlight>
                  <a:srgbClr val="2F2F2F"/>
                </a:highlight>
                <a:latin typeface="Courier New"/>
                <a:ea typeface="Courier New"/>
                <a:cs typeface="Courier New"/>
                <a:sym typeface="Courier New"/>
              </a:rPr>
              <a:t>.</a:t>
            </a:r>
            <a:r>
              <a:rPr lang="en-US" sz="1500">
                <a:solidFill>
                  <a:srgbClr val="66E1F8"/>
                </a:solidFill>
                <a:highlight>
                  <a:srgbClr val="2F2F2F"/>
                </a:highlight>
                <a:latin typeface="Courier New"/>
                <a:ea typeface="Courier New"/>
                <a:cs typeface="Courier New"/>
                <a:sym typeface="Courier New"/>
              </a:rPr>
              <a:t>age</a:t>
            </a:r>
            <a:r>
              <a:rPr lang="en-US" sz="1500">
                <a:solidFill>
                  <a:srgbClr val="E6E6FA"/>
                </a:solidFill>
                <a:highlight>
                  <a:srgbClr val="2F2F2F"/>
                </a:highlight>
                <a:latin typeface="Courier New"/>
                <a:ea typeface="Courier New"/>
                <a:cs typeface="Courier New"/>
                <a:sym typeface="Courier New"/>
              </a:rPr>
              <a:t>=</a:t>
            </a:r>
            <a:r>
              <a:rPr lang="en-US" sz="1500">
                <a:solidFill>
                  <a:srgbClr val="79ABFF"/>
                </a:solidFill>
                <a:highlight>
                  <a:srgbClr val="2F2F2F"/>
                </a:highlight>
                <a:latin typeface="Courier New"/>
                <a:ea typeface="Courier New"/>
                <a:cs typeface="Courier New"/>
                <a:sym typeface="Courier New"/>
              </a:rPr>
              <a:t>age</a:t>
            </a:r>
            <a:r>
              <a:rPr lang="en-US" sz="1500">
                <a:solidFill>
                  <a:srgbClr val="E6E6FA"/>
                </a:solidFill>
                <a:highlight>
                  <a:srgbClr val="2F2F2F"/>
                </a:highlight>
                <a:latin typeface="Courier New"/>
                <a:ea typeface="Courier New"/>
                <a:cs typeface="Courier New"/>
                <a:sym typeface="Courier New"/>
              </a:rPr>
              <a:t>;</a:t>
            </a:r>
            <a:endParaRPr sz="15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00">
                <a:solidFill>
                  <a:srgbClr val="D9E8F7"/>
                </a:solidFill>
                <a:highlight>
                  <a:srgbClr val="2F2F2F"/>
                </a:highlight>
                <a:latin typeface="Courier New"/>
                <a:ea typeface="Courier New"/>
                <a:cs typeface="Courier New"/>
                <a:sym typeface="Courier New"/>
              </a:rPr>
              <a:t>		 </a:t>
            </a:r>
            <a:r>
              <a:rPr lang="en-US" sz="1500">
                <a:solidFill>
                  <a:srgbClr val="CC6C1D"/>
                </a:solidFill>
                <a:highlight>
                  <a:srgbClr val="2F2F2F"/>
                </a:highlight>
                <a:latin typeface="Courier New"/>
                <a:ea typeface="Courier New"/>
                <a:cs typeface="Courier New"/>
                <a:sym typeface="Courier New"/>
              </a:rPr>
              <a:t>this</a:t>
            </a:r>
            <a:r>
              <a:rPr lang="en-US" sz="1500">
                <a:solidFill>
                  <a:srgbClr val="E6E6FA"/>
                </a:solidFill>
                <a:highlight>
                  <a:srgbClr val="2F2F2F"/>
                </a:highlight>
                <a:latin typeface="Courier New"/>
                <a:ea typeface="Courier New"/>
                <a:cs typeface="Courier New"/>
                <a:sym typeface="Courier New"/>
              </a:rPr>
              <a:t>.</a:t>
            </a:r>
            <a:r>
              <a:rPr lang="en-US" sz="1500">
                <a:solidFill>
                  <a:srgbClr val="66E1F8"/>
                </a:solidFill>
                <a:highlight>
                  <a:srgbClr val="2F2F2F"/>
                </a:highlight>
                <a:latin typeface="Courier New"/>
                <a:ea typeface="Courier New"/>
                <a:cs typeface="Courier New"/>
                <a:sym typeface="Courier New"/>
              </a:rPr>
              <a:t>firstName</a:t>
            </a:r>
            <a:r>
              <a:rPr lang="en-US" sz="1500">
                <a:solidFill>
                  <a:srgbClr val="E6E6FA"/>
                </a:solidFill>
                <a:highlight>
                  <a:srgbClr val="2F2F2F"/>
                </a:highlight>
                <a:latin typeface="Courier New"/>
                <a:ea typeface="Courier New"/>
                <a:cs typeface="Courier New"/>
                <a:sym typeface="Courier New"/>
              </a:rPr>
              <a:t>=</a:t>
            </a:r>
            <a:r>
              <a:rPr lang="en-US" sz="1500">
                <a:solidFill>
                  <a:srgbClr val="79ABFF"/>
                </a:solidFill>
                <a:highlight>
                  <a:srgbClr val="2F2F2F"/>
                </a:highlight>
                <a:latin typeface="Courier New"/>
                <a:ea typeface="Courier New"/>
                <a:cs typeface="Courier New"/>
                <a:sym typeface="Courier New"/>
              </a:rPr>
              <a:t>firstName</a:t>
            </a:r>
            <a:r>
              <a:rPr lang="en-US" sz="1500">
                <a:solidFill>
                  <a:srgbClr val="E6E6FA"/>
                </a:solidFill>
                <a:highlight>
                  <a:srgbClr val="2F2F2F"/>
                </a:highlight>
                <a:latin typeface="Courier New"/>
                <a:ea typeface="Courier New"/>
                <a:cs typeface="Courier New"/>
                <a:sym typeface="Courier New"/>
              </a:rPr>
              <a:t>;</a:t>
            </a:r>
            <a:endParaRPr sz="15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00">
                <a:solidFill>
                  <a:srgbClr val="D9E8F7"/>
                </a:solidFill>
                <a:highlight>
                  <a:srgbClr val="2F2F2F"/>
                </a:highlight>
                <a:latin typeface="Courier New"/>
                <a:ea typeface="Courier New"/>
                <a:cs typeface="Courier New"/>
                <a:sym typeface="Courier New"/>
              </a:rPr>
              <a:t>		 </a:t>
            </a:r>
            <a:r>
              <a:rPr lang="en-US" sz="1500">
                <a:solidFill>
                  <a:srgbClr val="CC6C1D"/>
                </a:solidFill>
                <a:highlight>
                  <a:srgbClr val="2F2F2F"/>
                </a:highlight>
                <a:latin typeface="Courier New"/>
                <a:ea typeface="Courier New"/>
                <a:cs typeface="Courier New"/>
                <a:sym typeface="Courier New"/>
              </a:rPr>
              <a:t>this</a:t>
            </a:r>
            <a:r>
              <a:rPr lang="en-US" sz="1500">
                <a:solidFill>
                  <a:srgbClr val="E6E6FA"/>
                </a:solidFill>
                <a:highlight>
                  <a:srgbClr val="2F2F2F"/>
                </a:highlight>
                <a:latin typeface="Courier New"/>
                <a:ea typeface="Courier New"/>
                <a:cs typeface="Courier New"/>
                <a:sym typeface="Courier New"/>
              </a:rPr>
              <a:t>.</a:t>
            </a:r>
            <a:r>
              <a:rPr lang="en-US" sz="1500">
                <a:solidFill>
                  <a:srgbClr val="66E1F8"/>
                </a:solidFill>
                <a:highlight>
                  <a:srgbClr val="2F2F2F"/>
                </a:highlight>
                <a:latin typeface="Courier New"/>
                <a:ea typeface="Courier New"/>
                <a:cs typeface="Courier New"/>
                <a:sym typeface="Courier New"/>
              </a:rPr>
              <a:t>lastName</a:t>
            </a:r>
            <a:r>
              <a:rPr lang="en-US" sz="1500">
                <a:solidFill>
                  <a:srgbClr val="E6E6FA"/>
                </a:solidFill>
                <a:highlight>
                  <a:srgbClr val="2F2F2F"/>
                </a:highlight>
                <a:latin typeface="Courier New"/>
                <a:ea typeface="Courier New"/>
                <a:cs typeface="Courier New"/>
                <a:sym typeface="Courier New"/>
              </a:rPr>
              <a:t>=</a:t>
            </a:r>
            <a:r>
              <a:rPr lang="en-US" sz="1500">
                <a:solidFill>
                  <a:srgbClr val="79ABFF"/>
                </a:solidFill>
                <a:highlight>
                  <a:srgbClr val="2F2F2F"/>
                </a:highlight>
                <a:latin typeface="Courier New"/>
                <a:ea typeface="Courier New"/>
                <a:cs typeface="Courier New"/>
                <a:sym typeface="Courier New"/>
              </a:rPr>
              <a:t>lastName</a:t>
            </a:r>
            <a:r>
              <a:rPr lang="en-US" sz="1500">
                <a:solidFill>
                  <a:srgbClr val="E6E6FA"/>
                </a:solidFill>
                <a:highlight>
                  <a:srgbClr val="2F2F2F"/>
                </a:highlight>
                <a:latin typeface="Courier New"/>
                <a:ea typeface="Courier New"/>
                <a:cs typeface="Courier New"/>
                <a:sym typeface="Courier New"/>
              </a:rPr>
              <a:t>;</a:t>
            </a:r>
            <a:endParaRPr sz="15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00">
                <a:solidFill>
                  <a:srgbClr val="D9E8F7"/>
                </a:solidFill>
                <a:highlight>
                  <a:srgbClr val="2F2F2F"/>
                </a:highlight>
                <a:latin typeface="Courier New"/>
                <a:ea typeface="Courier New"/>
                <a:cs typeface="Courier New"/>
                <a:sym typeface="Courier New"/>
              </a:rPr>
              <a:t>		 </a:t>
            </a:r>
            <a:r>
              <a:rPr lang="en-US" sz="1500">
                <a:solidFill>
                  <a:srgbClr val="CC6C1D"/>
                </a:solidFill>
                <a:highlight>
                  <a:srgbClr val="2F2F2F"/>
                </a:highlight>
                <a:latin typeface="Courier New"/>
                <a:ea typeface="Courier New"/>
                <a:cs typeface="Courier New"/>
                <a:sym typeface="Courier New"/>
              </a:rPr>
              <a:t>this</a:t>
            </a:r>
            <a:r>
              <a:rPr lang="en-US" sz="1500">
                <a:solidFill>
                  <a:srgbClr val="E6E6FA"/>
                </a:solidFill>
                <a:highlight>
                  <a:srgbClr val="2F2F2F"/>
                </a:highlight>
                <a:latin typeface="Courier New"/>
                <a:ea typeface="Courier New"/>
                <a:cs typeface="Courier New"/>
                <a:sym typeface="Courier New"/>
              </a:rPr>
              <a:t>.</a:t>
            </a:r>
            <a:r>
              <a:rPr lang="en-US" sz="1500">
                <a:solidFill>
                  <a:srgbClr val="66E1F8"/>
                </a:solidFill>
                <a:highlight>
                  <a:srgbClr val="2F2F2F"/>
                </a:highlight>
                <a:latin typeface="Courier New"/>
                <a:ea typeface="Courier New"/>
                <a:cs typeface="Courier New"/>
                <a:sym typeface="Courier New"/>
              </a:rPr>
              <a:t>institution</a:t>
            </a:r>
            <a:r>
              <a:rPr lang="en-US" sz="1500">
                <a:solidFill>
                  <a:srgbClr val="E6E6FA"/>
                </a:solidFill>
                <a:highlight>
                  <a:srgbClr val="2F2F2F"/>
                </a:highlight>
                <a:latin typeface="Courier New"/>
                <a:ea typeface="Courier New"/>
                <a:cs typeface="Courier New"/>
                <a:sym typeface="Courier New"/>
              </a:rPr>
              <a:t>=</a:t>
            </a:r>
            <a:r>
              <a:rPr lang="en-US" sz="1500">
                <a:solidFill>
                  <a:srgbClr val="79ABFF"/>
                </a:solidFill>
                <a:highlight>
                  <a:srgbClr val="2F2F2F"/>
                </a:highlight>
                <a:latin typeface="Courier New"/>
                <a:ea typeface="Courier New"/>
                <a:cs typeface="Courier New"/>
                <a:sym typeface="Courier New"/>
              </a:rPr>
              <a:t>institution</a:t>
            </a:r>
            <a:r>
              <a:rPr lang="en-US" sz="1500">
                <a:solidFill>
                  <a:srgbClr val="E6E6FA"/>
                </a:solidFill>
                <a:highlight>
                  <a:srgbClr val="2F2F2F"/>
                </a:highlight>
                <a:latin typeface="Courier New"/>
                <a:ea typeface="Courier New"/>
                <a:cs typeface="Courier New"/>
                <a:sym typeface="Courier New"/>
              </a:rPr>
              <a:t>;</a:t>
            </a:r>
            <a:endParaRPr sz="15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00">
                <a:solidFill>
                  <a:srgbClr val="D9E8F7"/>
                </a:solidFill>
                <a:highlight>
                  <a:srgbClr val="2F2F2F"/>
                </a:highlight>
                <a:latin typeface="Courier New"/>
                <a:ea typeface="Courier New"/>
                <a:cs typeface="Courier New"/>
                <a:sym typeface="Courier New"/>
              </a:rPr>
              <a:t>		 </a:t>
            </a:r>
            <a:r>
              <a:rPr lang="en-US" sz="1500">
                <a:solidFill>
                  <a:srgbClr val="CC6C1D"/>
                </a:solidFill>
                <a:highlight>
                  <a:srgbClr val="2F2F2F"/>
                </a:highlight>
                <a:latin typeface="Courier New"/>
                <a:ea typeface="Courier New"/>
                <a:cs typeface="Courier New"/>
                <a:sym typeface="Courier New"/>
              </a:rPr>
              <a:t>this</a:t>
            </a:r>
            <a:r>
              <a:rPr lang="en-US" sz="1500">
                <a:solidFill>
                  <a:srgbClr val="E6E6FA"/>
                </a:solidFill>
                <a:highlight>
                  <a:srgbClr val="2F2F2F"/>
                </a:highlight>
                <a:latin typeface="Courier New"/>
                <a:ea typeface="Courier New"/>
                <a:cs typeface="Courier New"/>
                <a:sym typeface="Courier New"/>
              </a:rPr>
              <a:t>.</a:t>
            </a:r>
            <a:r>
              <a:rPr lang="en-US" sz="1500">
                <a:solidFill>
                  <a:srgbClr val="66E1F8"/>
                </a:solidFill>
                <a:highlight>
                  <a:srgbClr val="2F2F2F"/>
                </a:highlight>
                <a:latin typeface="Courier New"/>
                <a:ea typeface="Courier New"/>
                <a:cs typeface="Courier New"/>
                <a:sym typeface="Courier New"/>
              </a:rPr>
              <a:t>position</a:t>
            </a:r>
            <a:r>
              <a:rPr lang="en-US" sz="1500">
                <a:solidFill>
                  <a:srgbClr val="E6E6FA"/>
                </a:solidFill>
                <a:highlight>
                  <a:srgbClr val="2F2F2F"/>
                </a:highlight>
                <a:latin typeface="Courier New"/>
                <a:ea typeface="Courier New"/>
                <a:cs typeface="Courier New"/>
                <a:sym typeface="Courier New"/>
              </a:rPr>
              <a:t>=</a:t>
            </a:r>
            <a:r>
              <a:rPr lang="en-US" sz="1500">
                <a:solidFill>
                  <a:srgbClr val="79ABFF"/>
                </a:solidFill>
                <a:highlight>
                  <a:srgbClr val="2F2F2F"/>
                </a:highlight>
                <a:latin typeface="Courier New"/>
                <a:ea typeface="Courier New"/>
                <a:cs typeface="Courier New"/>
                <a:sym typeface="Courier New"/>
              </a:rPr>
              <a:t>position</a:t>
            </a:r>
            <a:r>
              <a:rPr lang="en-US" sz="1500">
                <a:solidFill>
                  <a:srgbClr val="E6E6FA"/>
                </a:solidFill>
                <a:highlight>
                  <a:srgbClr val="2F2F2F"/>
                </a:highlight>
                <a:latin typeface="Courier New"/>
                <a:ea typeface="Courier New"/>
                <a:cs typeface="Courier New"/>
                <a:sym typeface="Courier New"/>
              </a:rPr>
              <a:t>;</a:t>
            </a:r>
            <a:endParaRPr sz="15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00">
                <a:solidFill>
                  <a:srgbClr val="D9E8F7"/>
                </a:solidFill>
                <a:highlight>
                  <a:srgbClr val="2F2F2F"/>
                </a:highlight>
                <a:latin typeface="Courier New"/>
                <a:ea typeface="Courier New"/>
                <a:cs typeface="Courier New"/>
                <a:sym typeface="Courier New"/>
              </a:rPr>
              <a:t>		 </a:t>
            </a:r>
            <a:r>
              <a:rPr lang="en-US" sz="1500">
                <a:solidFill>
                  <a:srgbClr val="CC6C1D"/>
                </a:solidFill>
                <a:highlight>
                  <a:srgbClr val="2F2F2F"/>
                </a:highlight>
                <a:latin typeface="Courier New"/>
                <a:ea typeface="Courier New"/>
                <a:cs typeface="Courier New"/>
                <a:sym typeface="Courier New"/>
              </a:rPr>
              <a:t>this</a:t>
            </a:r>
            <a:r>
              <a:rPr lang="en-US" sz="1500">
                <a:solidFill>
                  <a:srgbClr val="E6E6FA"/>
                </a:solidFill>
                <a:highlight>
                  <a:srgbClr val="2F2F2F"/>
                </a:highlight>
                <a:latin typeface="Courier New"/>
                <a:ea typeface="Courier New"/>
                <a:cs typeface="Courier New"/>
                <a:sym typeface="Courier New"/>
              </a:rPr>
              <a:t>.</a:t>
            </a:r>
            <a:r>
              <a:rPr lang="en-US" sz="1500">
                <a:solidFill>
                  <a:srgbClr val="66E1F8"/>
                </a:solidFill>
                <a:highlight>
                  <a:srgbClr val="2F2F2F"/>
                </a:highlight>
                <a:latin typeface="Courier New"/>
                <a:ea typeface="Courier New"/>
                <a:cs typeface="Courier New"/>
                <a:sym typeface="Courier New"/>
              </a:rPr>
              <a:t>salary</a:t>
            </a:r>
            <a:r>
              <a:rPr lang="en-US" sz="1500">
                <a:solidFill>
                  <a:srgbClr val="E6E6FA"/>
                </a:solidFill>
                <a:highlight>
                  <a:srgbClr val="2F2F2F"/>
                </a:highlight>
                <a:latin typeface="Courier New"/>
                <a:ea typeface="Courier New"/>
                <a:cs typeface="Courier New"/>
                <a:sym typeface="Courier New"/>
              </a:rPr>
              <a:t>=</a:t>
            </a:r>
            <a:r>
              <a:rPr lang="en-US" sz="1500">
                <a:solidFill>
                  <a:srgbClr val="79ABFF"/>
                </a:solidFill>
                <a:highlight>
                  <a:srgbClr val="2F2F2F"/>
                </a:highlight>
                <a:latin typeface="Courier New"/>
                <a:ea typeface="Courier New"/>
                <a:cs typeface="Courier New"/>
                <a:sym typeface="Courier New"/>
              </a:rPr>
              <a:t>salary</a:t>
            </a:r>
            <a:r>
              <a:rPr lang="en-US" sz="1500">
                <a:solidFill>
                  <a:srgbClr val="E6E6FA"/>
                </a:solidFill>
                <a:highlight>
                  <a:srgbClr val="2F2F2F"/>
                </a:highlight>
                <a:latin typeface="Courier New"/>
                <a:ea typeface="Courier New"/>
                <a:cs typeface="Courier New"/>
                <a:sym typeface="Courier New"/>
              </a:rPr>
              <a:t>;</a:t>
            </a:r>
            <a:endParaRPr sz="15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00">
                <a:solidFill>
                  <a:srgbClr val="D9E8F7"/>
                </a:solidFill>
                <a:highlight>
                  <a:srgbClr val="2F2F2F"/>
                </a:highlight>
                <a:latin typeface="Courier New"/>
                <a:ea typeface="Courier New"/>
                <a:cs typeface="Courier New"/>
                <a:sym typeface="Courier New"/>
              </a:rPr>
              <a:t>		</a:t>
            </a:r>
            <a:endParaRPr sz="1500">
              <a:solidFill>
                <a:srgbClr val="D9E8F7"/>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00">
                <a:solidFill>
                  <a:srgbClr val="D9E8F7"/>
                </a:solidFill>
                <a:highlight>
                  <a:srgbClr val="2F2F2F"/>
                </a:highlight>
                <a:latin typeface="Courier New"/>
                <a:ea typeface="Courier New"/>
                <a:cs typeface="Courier New"/>
                <a:sym typeface="Courier New"/>
              </a:rPr>
              <a:t>	</a:t>
            </a:r>
            <a:r>
              <a:rPr lang="en-US" sz="1500">
                <a:solidFill>
                  <a:srgbClr val="F9FAF4"/>
                </a:solidFill>
                <a:highlight>
                  <a:srgbClr val="2F2F2F"/>
                </a:highlight>
                <a:latin typeface="Courier New"/>
                <a:ea typeface="Courier New"/>
                <a:cs typeface="Courier New"/>
                <a:sym typeface="Courier New"/>
              </a:rPr>
              <a:t>}</a:t>
            </a:r>
            <a:endParaRPr sz="1500">
              <a:solidFill>
                <a:srgbClr val="F9FAF4"/>
              </a:solidFill>
              <a:highlight>
                <a:srgbClr val="2F2F2F"/>
              </a:highlight>
              <a:latin typeface="Courier New"/>
              <a:ea typeface="Courier New"/>
              <a:cs typeface="Courier New"/>
              <a:sym typeface="Courier New"/>
            </a:endParaRPr>
          </a:p>
          <a:p>
            <a:pPr indent="0" lvl="0" marL="25400" rtl="0" algn="l">
              <a:lnSpc>
                <a:spcPct val="100000"/>
              </a:lnSpc>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t/>
            </a:r>
            <a:endParaRPr sz="800">
              <a:solidFill>
                <a:schemeClr val="dk1"/>
              </a:solidFill>
              <a:latin typeface="Courier New"/>
              <a:ea typeface="Courier New"/>
              <a:cs typeface="Courier New"/>
              <a:sym typeface="Courier New"/>
            </a:endParaRPr>
          </a:p>
        </p:txBody>
      </p:sp>
      <p:sp>
        <p:nvSpPr>
          <p:cNvPr id="1326" name="Google Shape;1326;g28be55cf764_0_56"/>
          <p:cNvSpPr txBox="1"/>
          <p:nvPr/>
        </p:nvSpPr>
        <p:spPr>
          <a:xfrm>
            <a:off x="6677775" y="871650"/>
            <a:ext cx="5454300" cy="58767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public String getInstitution()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return institution;</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public void setInstitution(String institution)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this.institution = institution;</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public String getPosition()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return position;</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public void setPosition(String position)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this.position = position;</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public long getSalary()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return salary;</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public void setSalary(long salary)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this.salary = salary;</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r>
              <a:rPr i="1" lang="en-US" sz="1200">
                <a:solidFill>
                  <a:schemeClr val="dk1"/>
                </a:solidFill>
                <a:latin typeface="Courier New"/>
                <a:ea typeface="Courier New"/>
                <a:cs typeface="Courier New"/>
                <a:sym typeface="Courier New"/>
              </a:rPr>
              <a:t>@Override</a:t>
            </a:r>
            <a:endParaRPr i="1"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public String toString()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return "Employee [institution=" + institution + ", position=" + position + ", salary=" + salary + ", age=" + age+ ", firstName=" + firstName + ", lastName=" + lastName +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g28be55cf764_0_64"/>
          <p:cNvSpPr txBox="1"/>
          <p:nvPr>
            <p:ph type="title"/>
          </p:nvPr>
        </p:nvSpPr>
        <p:spPr>
          <a:xfrm>
            <a:off x="2451523" y="-81263"/>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SzPts val="990"/>
              <a:buNone/>
            </a:pPr>
            <a:r>
              <a:rPr b="1" lang="en-US" sz="2740"/>
              <a:t>Student subclass:Explicit member initialisation</a:t>
            </a:r>
            <a:endParaRPr b="1" sz="2740"/>
          </a:p>
        </p:txBody>
      </p:sp>
      <p:sp>
        <p:nvSpPr>
          <p:cNvPr id="1333" name="Google Shape;1333;g28be55cf764_0_64"/>
          <p:cNvSpPr txBox="1"/>
          <p:nvPr>
            <p:ph idx="1" type="body"/>
          </p:nvPr>
        </p:nvSpPr>
        <p:spPr>
          <a:xfrm>
            <a:off x="905850" y="764000"/>
            <a:ext cx="5297700" cy="5932800"/>
          </a:xfrm>
          <a:prstGeom prst="rect">
            <a:avLst/>
          </a:prstGeom>
          <a:ln cap="flat" cmpd="sng" w="9525">
            <a:solidFill>
              <a:srgbClr val="000000"/>
            </a:solidFill>
            <a:prstDash val="dashDot"/>
            <a:round/>
            <a:headEnd len="sm" w="sm" type="none"/>
            <a:tailEnd len="sm" w="sm" type="none"/>
          </a:ln>
        </p:spPr>
        <p:txBody>
          <a:bodyPr anchorCtr="0" anchor="t" bIns="45700" lIns="91425" spcFirstLastPara="1" rIns="91425" wrap="square" tIns="45700">
            <a:noAutofit/>
          </a:bodyPr>
          <a:lstStyle/>
          <a:p>
            <a:pPr indent="0" lvl="0" marL="25400" rtl="0" algn="l">
              <a:lnSpc>
                <a:spcPct val="115000"/>
              </a:lnSpc>
              <a:spcBef>
                <a:spcPts val="0"/>
              </a:spcBef>
              <a:spcAft>
                <a:spcPts val="0"/>
              </a:spcAft>
              <a:buSzPts val="1100"/>
              <a:buNone/>
            </a:pPr>
            <a:r>
              <a:rPr lang="en-US" sz="1400">
                <a:solidFill>
                  <a:schemeClr val="dk1"/>
                </a:solidFill>
                <a:latin typeface="Courier New"/>
                <a:ea typeface="Courier New"/>
                <a:cs typeface="Courier New"/>
                <a:sym typeface="Courier New"/>
              </a:rPr>
              <a:t>package rw.ac.rca.mis;</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chemeClr val="dk1"/>
                </a:solidFill>
                <a:latin typeface="Courier New"/>
                <a:ea typeface="Courier New"/>
                <a:cs typeface="Courier New"/>
                <a:sym typeface="Courier New"/>
              </a:rPr>
              <a:t>public class Student  extends Person{</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chemeClr val="dk1"/>
                </a:solidFill>
                <a:latin typeface="Courier New"/>
                <a:ea typeface="Courier New"/>
                <a:cs typeface="Courier New"/>
                <a:sym typeface="Courier New"/>
              </a:rPr>
              <a:t>private String grade;</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chemeClr val="dk1"/>
                </a:solidFill>
                <a:latin typeface="Courier New"/>
                <a:ea typeface="Courier New"/>
                <a:cs typeface="Courier New"/>
                <a:sym typeface="Courier New"/>
              </a:rPr>
              <a:t>private String school;</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chemeClr val="dk1"/>
                </a:solidFill>
                <a:latin typeface="Courier New"/>
                <a:ea typeface="Courier New"/>
                <a:cs typeface="Courier New"/>
                <a:sym typeface="Courier New"/>
              </a:rPr>
              <a:t>private String combination;</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CC6C1D"/>
                </a:solidFill>
                <a:highlight>
                  <a:srgbClr val="2F2F2F"/>
                </a:highlight>
                <a:latin typeface="Courier New"/>
                <a:ea typeface="Courier New"/>
                <a:cs typeface="Courier New"/>
                <a:sym typeface="Courier New"/>
              </a:rPr>
              <a:t>public</a:t>
            </a:r>
            <a:r>
              <a:rPr lang="en-US" sz="1200">
                <a:solidFill>
                  <a:srgbClr val="D9E8F7"/>
                </a:solidFill>
                <a:highlight>
                  <a:srgbClr val="2F2F2F"/>
                </a:highlight>
                <a:latin typeface="Courier New"/>
                <a:ea typeface="Courier New"/>
                <a:cs typeface="Courier New"/>
                <a:sym typeface="Courier New"/>
              </a:rPr>
              <a:t> </a:t>
            </a:r>
            <a:r>
              <a:rPr lang="en-US" sz="1200">
                <a:solidFill>
                  <a:srgbClr val="1EB540"/>
                </a:solidFill>
                <a:highlight>
                  <a:srgbClr val="2F2F2F"/>
                </a:highlight>
                <a:latin typeface="Courier New"/>
                <a:ea typeface="Courier New"/>
                <a:cs typeface="Courier New"/>
                <a:sym typeface="Courier New"/>
              </a:rPr>
              <a:t>Student</a:t>
            </a:r>
            <a:r>
              <a:rPr lang="en-US" sz="1200">
                <a:solidFill>
                  <a:srgbClr val="F9FAF4"/>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F9FAF4"/>
                </a:solidFill>
                <a:highlight>
                  <a:srgbClr val="2F2F2F"/>
                </a:highlight>
                <a:latin typeface="Courier New"/>
                <a:ea typeface="Courier New"/>
                <a:cs typeface="Courier New"/>
                <a:sym typeface="Courier New"/>
              </a:rPr>
              <a:t>{</a:t>
            </a:r>
            <a:endParaRPr sz="1200">
              <a:solidFill>
                <a:srgbClr val="F9FAF4"/>
              </a:solidFill>
              <a:highlight>
                <a:srgbClr val="2F2F2F"/>
              </a:highlight>
              <a:latin typeface="Courier New"/>
              <a:ea typeface="Courier New"/>
              <a:cs typeface="Courier New"/>
              <a:sym typeface="Courier New"/>
            </a:endParaRPr>
          </a:p>
          <a:p>
            <a:pPr indent="0" lvl="0" marL="0" rtl="0" algn="l">
              <a:lnSpc>
                <a:spcPct val="115000"/>
              </a:lnSpc>
              <a:spcBef>
                <a:spcPts val="0"/>
              </a:spcBef>
              <a:spcAft>
                <a:spcPts val="0"/>
              </a:spcAft>
              <a:buSzPts val="1100"/>
              <a:buNone/>
            </a:pPr>
            <a:r>
              <a:t/>
            </a:r>
            <a:endParaRPr sz="1200">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F9FAF4"/>
                </a:solidFill>
                <a:highlight>
                  <a:srgbClr val="2F2F2F"/>
                </a:highlight>
                <a:latin typeface="Courier New"/>
                <a:ea typeface="Courier New"/>
                <a:cs typeface="Courier New"/>
                <a:sym typeface="Courier New"/>
              </a:rPr>
              <a:t>}</a:t>
            </a:r>
            <a:endParaRPr sz="1200">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CC6C1D"/>
                </a:solidFill>
                <a:highlight>
                  <a:srgbClr val="2F2F2F"/>
                </a:highlight>
                <a:latin typeface="Courier New"/>
                <a:ea typeface="Courier New"/>
                <a:cs typeface="Courier New"/>
                <a:sym typeface="Courier New"/>
              </a:rPr>
              <a:t>public</a:t>
            </a:r>
            <a:r>
              <a:rPr lang="en-US" sz="1200">
                <a:solidFill>
                  <a:srgbClr val="D9E8F7"/>
                </a:solidFill>
                <a:highlight>
                  <a:srgbClr val="2F2F2F"/>
                </a:highlight>
                <a:latin typeface="Courier New"/>
                <a:ea typeface="Courier New"/>
                <a:cs typeface="Courier New"/>
                <a:sym typeface="Courier New"/>
              </a:rPr>
              <a:t> </a:t>
            </a:r>
            <a:r>
              <a:rPr lang="en-US" sz="1200">
                <a:solidFill>
                  <a:srgbClr val="1EB540"/>
                </a:solidFill>
                <a:highlight>
                  <a:srgbClr val="2F2F2F"/>
                </a:highlight>
                <a:latin typeface="Courier New"/>
                <a:ea typeface="Courier New"/>
                <a:cs typeface="Courier New"/>
                <a:sym typeface="Courier New"/>
              </a:rPr>
              <a:t>Student</a:t>
            </a:r>
            <a:r>
              <a:rPr lang="en-US" sz="1200">
                <a:solidFill>
                  <a:srgbClr val="F9FAF4"/>
                </a:solidFill>
                <a:highlight>
                  <a:srgbClr val="2F2F2F"/>
                </a:highlight>
                <a:latin typeface="Courier New"/>
                <a:ea typeface="Courier New"/>
                <a:cs typeface="Courier New"/>
                <a:sym typeface="Courier New"/>
              </a:rPr>
              <a:t>(</a:t>
            </a:r>
            <a:r>
              <a:rPr lang="en-US" sz="1200">
                <a:solidFill>
                  <a:srgbClr val="CC6C1D"/>
                </a:solidFill>
                <a:highlight>
                  <a:srgbClr val="2F2F2F"/>
                </a:highlight>
                <a:latin typeface="Courier New"/>
                <a:ea typeface="Courier New"/>
                <a:cs typeface="Courier New"/>
                <a:sym typeface="Courier New"/>
              </a:rPr>
              <a:t>int</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age</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1290C3"/>
                </a:solidFill>
                <a:highlight>
                  <a:srgbClr val="2F2F2F"/>
                </a:highlight>
                <a:latin typeface="Courier New"/>
                <a:ea typeface="Courier New"/>
                <a:cs typeface="Courier New"/>
                <a:sym typeface="Courier New"/>
              </a:rPr>
              <a:t>String</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1B6291"/>
                </a:highlight>
                <a:latin typeface="Courier New"/>
                <a:ea typeface="Courier New"/>
                <a:cs typeface="Courier New"/>
                <a:sym typeface="Courier New"/>
              </a:rPr>
              <a:t>firstName</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1290C3"/>
                </a:solidFill>
                <a:highlight>
                  <a:srgbClr val="2F2F2F"/>
                </a:highlight>
                <a:latin typeface="Courier New"/>
                <a:ea typeface="Courier New"/>
                <a:cs typeface="Courier New"/>
                <a:sym typeface="Courier New"/>
              </a:rPr>
              <a:t>String</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lastName</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1290C3"/>
                </a:solidFill>
                <a:highlight>
                  <a:srgbClr val="2F2F2F"/>
                </a:highlight>
                <a:latin typeface="Courier New"/>
                <a:ea typeface="Courier New"/>
                <a:cs typeface="Courier New"/>
                <a:sym typeface="Courier New"/>
              </a:rPr>
              <a:t>String</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grade</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1290C3"/>
                </a:solidFill>
                <a:highlight>
                  <a:srgbClr val="2F2F2F"/>
                </a:highlight>
                <a:latin typeface="Courier New"/>
                <a:ea typeface="Courier New"/>
                <a:cs typeface="Courier New"/>
                <a:sym typeface="Courier New"/>
              </a:rPr>
              <a:t>String</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school</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1290C3"/>
                </a:solidFill>
                <a:highlight>
                  <a:srgbClr val="2F2F2F"/>
                </a:highlight>
                <a:latin typeface="Courier New"/>
                <a:ea typeface="Courier New"/>
                <a:cs typeface="Courier New"/>
                <a:sym typeface="Courier New"/>
              </a:rPr>
              <a:t>String</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combination</a:t>
            </a:r>
            <a:r>
              <a:rPr lang="en-US" sz="1200">
                <a:solidFill>
                  <a:srgbClr val="F9FAF4"/>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F9FAF4"/>
                </a:solidFill>
                <a:highlight>
                  <a:srgbClr val="2F2F2F"/>
                </a:highlight>
                <a:latin typeface="Courier New"/>
                <a:ea typeface="Courier New"/>
                <a:cs typeface="Courier New"/>
                <a:sym typeface="Courier New"/>
              </a:rPr>
              <a:t>{</a:t>
            </a:r>
            <a:endParaRPr sz="1200">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D9E8F7"/>
                </a:solidFill>
                <a:highlight>
                  <a:srgbClr val="2F2F2F"/>
                </a:highlight>
                <a:latin typeface="Courier New"/>
                <a:ea typeface="Courier New"/>
                <a:cs typeface="Courier New"/>
                <a:sym typeface="Courier New"/>
              </a:rPr>
              <a:t>	</a:t>
            </a:r>
            <a:r>
              <a:rPr lang="en-US" sz="1200">
                <a:solidFill>
                  <a:srgbClr val="CC6C1D"/>
                </a:solidFill>
                <a:highlight>
                  <a:srgbClr val="2F2F2F"/>
                </a:highlight>
                <a:latin typeface="Courier New"/>
                <a:ea typeface="Courier New"/>
                <a:cs typeface="Courier New"/>
                <a:sym typeface="Courier New"/>
              </a:rPr>
              <a:t>this</a:t>
            </a:r>
            <a:r>
              <a:rPr lang="en-US" sz="1200">
                <a:solidFill>
                  <a:srgbClr val="E6E6FA"/>
                </a:solidFill>
                <a:highlight>
                  <a:srgbClr val="2F2F2F"/>
                </a:highlight>
                <a:latin typeface="Courier New"/>
                <a:ea typeface="Courier New"/>
                <a:cs typeface="Courier New"/>
                <a:sym typeface="Courier New"/>
              </a:rPr>
              <a:t>.</a:t>
            </a:r>
            <a:r>
              <a:rPr lang="en-US" sz="1200">
                <a:solidFill>
                  <a:srgbClr val="66E1F8"/>
                </a:solidFill>
                <a:highlight>
                  <a:srgbClr val="2F2F2F"/>
                </a:highlight>
                <a:latin typeface="Courier New"/>
                <a:ea typeface="Courier New"/>
                <a:cs typeface="Courier New"/>
                <a:sym typeface="Courier New"/>
              </a:rPr>
              <a:t>age</a:t>
            </a:r>
            <a:r>
              <a:rPr lang="en-US" sz="1200">
                <a:solidFill>
                  <a:srgbClr val="E6E6FA"/>
                </a:solidFill>
                <a:highlight>
                  <a:srgbClr val="2F2F2F"/>
                </a:highlight>
                <a:latin typeface="Courier New"/>
                <a:ea typeface="Courier New"/>
                <a:cs typeface="Courier New"/>
                <a:sym typeface="Courier New"/>
              </a:rPr>
              <a:t>=</a:t>
            </a:r>
            <a:r>
              <a:rPr lang="en-US" sz="1200">
                <a:solidFill>
                  <a:srgbClr val="79ABFF"/>
                </a:solidFill>
                <a:highlight>
                  <a:srgbClr val="2F2F2F"/>
                </a:highlight>
                <a:latin typeface="Courier New"/>
                <a:ea typeface="Courier New"/>
                <a:cs typeface="Courier New"/>
                <a:sym typeface="Courier New"/>
              </a:rPr>
              <a:t>age</a:t>
            </a:r>
            <a:r>
              <a:rPr lang="en-US"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D9E8F7"/>
                </a:solidFill>
                <a:highlight>
                  <a:srgbClr val="2F2F2F"/>
                </a:highlight>
                <a:latin typeface="Courier New"/>
                <a:ea typeface="Courier New"/>
                <a:cs typeface="Courier New"/>
                <a:sym typeface="Courier New"/>
              </a:rPr>
              <a:t>	</a:t>
            </a:r>
            <a:r>
              <a:rPr lang="en-US" sz="1200">
                <a:solidFill>
                  <a:srgbClr val="CC6C1D"/>
                </a:solidFill>
                <a:highlight>
                  <a:srgbClr val="2F2F2F"/>
                </a:highlight>
                <a:latin typeface="Courier New"/>
                <a:ea typeface="Courier New"/>
                <a:cs typeface="Courier New"/>
                <a:sym typeface="Courier New"/>
              </a:rPr>
              <a:t>this</a:t>
            </a:r>
            <a:r>
              <a:rPr lang="en-US" sz="1200">
                <a:solidFill>
                  <a:srgbClr val="E6E6FA"/>
                </a:solidFill>
                <a:highlight>
                  <a:srgbClr val="2F2F2F"/>
                </a:highlight>
                <a:latin typeface="Courier New"/>
                <a:ea typeface="Courier New"/>
                <a:cs typeface="Courier New"/>
                <a:sym typeface="Courier New"/>
              </a:rPr>
              <a:t>.</a:t>
            </a:r>
            <a:r>
              <a:rPr lang="en-US" sz="1200">
                <a:solidFill>
                  <a:srgbClr val="66E1F8"/>
                </a:solidFill>
                <a:highlight>
                  <a:srgbClr val="2F2F2F"/>
                </a:highlight>
                <a:latin typeface="Courier New"/>
                <a:ea typeface="Courier New"/>
                <a:cs typeface="Courier New"/>
                <a:sym typeface="Courier New"/>
              </a:rPr>
              <a:t>firstName</a:t>
            </a:r>
            <a:r>
              <a:rPr lang="en-US" sz="1200">
                <a:solidFill>
                  <a:srgbClr val="E6E6FA"/>
                </a:solidFill>
                <a:highlight>
                  <a:srgbClr val="2F2F2F"/>
                </a:highlight>
                <a:latin typeface="Courier New"/>
                <a:ea typeface="Courier New"/>
                <a:cs typeface="Courier New"/>
                <a:sym typeface="Courier New"/>
              </a:rPr>
              <a:t>=</a:t>
            </a:r>
            <a:r>
              <a:rPr lang="en-US" sz="1200">
                <a:solidFill>
                  <a:srgbClr val="79ABFF"/>
                </a:solidFill>
                <a:highlight>
                  <a:srgbClr val="1B6291"/>
                </a:highlight>
                <a:latin typeface="Courier New"/>
                <a:ea typeface="Courier New"/>
                <a:cs typeface="Courier New"/>
                <a:sym typeface="Courier New"/>
              </a:rPr>
              <a:t>firstName</a:t>
            </a:r>
            <a:r>
              <a:rPr lang="en-US"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D9E8F7"/>
                </a:solidFill>
                <a:highlight>
                  <a:srgbClr val="2F2F2F"/>
                </a:highlight>
                <a:latin typeface="Courier New"/>
                <a:ea typeface="Courier New"/>
                <a:cs typeface="Courier New"/>
                <a:sym typeface="Courier New"/>
              </a:rPr>
              <a:t>	</a:t>
            </a:r>
            <a:r>
              <a:rPr lang="en-US" sz="1200">
                <a:solidFill>
                  <a:srgbClr val="CC6C1D"/>
                </a:solidFill>
                <a:highlight>
                  <a:srgbClr val="2F2F2F"/>
                </a:highlight>
                <a:latin typeface="Courier New"/>
                <a:ea typeface="Courier New"/>
                <a:cs typeface="Courier New"/>
                <a:sym typeface="Courier New"/>
              </a:rPr>
              <a:t>this</a:t>
            </a:r>
            <a:r>
              <a:rPr lang="en-US" sz="1200">
                <a:solidFill>
                  <a:srgbClr val="E6E6FA"/>
                </a:solidFill>
                <a:highlight>
                  <a:srgbClr val="2F2F2F"/>
                </a:highlight>
                <a:latin typeface="Courier New"/>
                <a:ea typeface="Courier New"/>
                <a:cs typeface="Courier New"/>
                <a:sym typeface="Courier New"/>
              </a:rPr>
              <a:t>.</a:t>
            </a:r>
            <a:r>
              <a:rPr lang="en-US" sz="1200">
                <a:solidFill>
                  <a:srgbClr val="66E1F8"/>
                </a:solidFill>
                <a:highlight>
                  <a:srgbClr val="2F2F2F"/>
                </a:highlight>
                <a:latin typeface="Courier New"/>
                <a:ea typeface="Courier New"/>
                <a:cs typeface="Courier New"/>
                <a:sym typeface="Courier New"/>
              </a:rPr>
              <a:t>lastName</a:t>
            </a:r>
            <a:r>
              <a:rPr lang="en-US" sz="1200">
                <a:solidFill>
                  <a:srgbClr val="E6E6FA"/>
                </a:solidFill>
                <a:highlight>
                  <a:srgbClr val="2F2F2F"/>
                </a:highlight>
                <a:latin typeface="Courier New"/>
                <a:ea typeface="Courier New"/>
                <a:cs typeface="Courier New"/>
                <a:sym typeface="Courier New"/>
              </a:rPr>
              <a:t>=</a:t>
            </a:r>
            <a:r>
              <a:rPr lang="en-US" sz="1200">
                <a:solidFill>
                  <a:srgbClr val="79ABFF"/>
                </a:solidFill>
                <a:highlight>
                  <a:srgbClr val="2F2F2F"/>
                </a:highlight>
                <a:latin typeface="Courier New"/>
                <a:ea typeface="Courier New"/>
                <a:cs typeface="Courier New"/>
                <a:sym typeface="Courier New"/>
              </a:rPr>
              <a:t>lastName</a:t>
            </a:r>
            <a:r>
              <a:rPr lang="en-US"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D9E8F7"/>
                </a:solidFill>
                <a:highlight>
                  <a:srgbClr val="2F2F2F"/>
                </a:highlight>
                <a:latin typeface="Courier New"/>
                <a:ea typeface="Courier New"/>
                <a:cs typeface="Courier New"/>
                <a:sym typeface="Courier New"/>
              </a:rPr>
              <a:t>	</a:t>
            </a:r>
            <a:r>
              <a:rPr lang="en-US" sz="1200">
                <a:solidFill>
                  <a:srgbClr val="CC6C1D"/>
                </a:solidFill>
                <a:highlight>
                  <a:srgbClr val="2F2F2F"/>
                </a:highlight>
                <a:latin typeface="Courier New"/>
                <a:ea typeface="Courier New"/>
                <a:cs typeface="Courier New"/>
                <a:sym typeface="Courier New"/>
              </a:rPr>
              <a:t>this</a:t>
            </a:r>
            <a:r>
              <a:rPr lang="en-US" sz="1200">
                <a:solidFill>
                  <a:srgbClr val="E6E6FA"/>
                </a:solidFill>
                <a:highlight>
                  <a:srgbClr val="2F2F2F"/>
                </a:highlight>
                <a:latin typeface="Courier New"/>
                <a:ea typeface="Courier New"/>
                <a:cs typeface="Courier New"/>
                <a:sym typeface="Courier New"/>
              </a:rPr>
              <a:t>.</a:t>
            </a:r>
            <a:r>
              <a:rPr lang="en-US" sz="1200">
                <a:solidFill>
                  <a:srgbClr val="66E1F8"/>
                </a:solidFill>
                <a:highlight>
                  <a:srgbClr val="2F2F2F"/>
                </a:highlight>
                <a:latin typeface="Courier New"/>
                <a:ea typeface="Courier New"/>
                <a:cs typeface="Courier New"/>
                <a:sym typeface="Courier New"/>
              </a:rPr>
              <a:t>grade</a:t>
            </a:r>
            <a:r>
              <a:rPr lang="en-US" sz="1200">
                <a:solidFill>
                  <a:srgbClr val="D9E8F7"/>
                </a:solidFill>
                <a:highlight>
                  <a:srgbClr val="2F2F2F"/>
                </a:highlight>
                <a:latin typeface="Courier New"/>
                <a:ea typeface="Courier New"/>
                <a:cs typeface="Courier New"/>
                <a:sym typeface="Courier New"/>
              </a:rPr>
              <a:t> </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grade</a:t>
            </a:r>
            <a:r>
              <a:rPr lang="en-US"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D9E8F7"/>
                </a:solidFill>
                <a:highlight>
                  <a:srgbClr val="2F2F2F"/>
                </a:highlight>
                <a:latin typeface="Courier New"/>
                <a:ea typeface="Courier New"/>
                <a:cs typeface="Courier New"/>
                <a:sym typeface="Courier New"/>
              </a:rPr>
              <a:t>	</a:t>
            </a:r>
            <a:r>
              <a:rPr lang="en-US" sz="1200">
                <a:solidFill>
                  <a:srgbClr val="CC6C1D"/>
                </a:solidFill>
                <a:highlight>
                  <a:srgbClr val="2F2F2F"/>
                </a:highlight>
                <a:latin typeface="Courier New"/>
                <a:ea typeface="Courier New"/>
                <a:cs typeface="Courier New"/>
                <a:sym typeface="Courier New"/>
              </a:rPr>
              <a:t>this</a:t>
            </a:r>
            <a:r>
              <a:rPr lang="en-US" sz="1200">
                <a:solidFill>
                  <a:srgbClr val="E6E6FA"/>
                </a:solidFill>
                <a:highlight>
                  <a:srgbClr val="2F2F2F"/>
                </a:highlight>
                <a:latin typeface="Courier New"/>
                <a:ea typeface="Courier New"/>
                <a:cs typeface="Courier New"/>
                <a:sym typeface="Courier New"/>
              </a:rPr>
              <a:t>.</a:t>
            </a:r>
            <a:r>
              <a:rPr lang="en-US" sz="1200">
                <a:solidFill>
                  <a:srgbClr val="66E1F8"/>
                </a:solidFill>
                <a:highlight>
                  <a:srgbClr val="2F2F2F"/>
                </a:highlight>
                <a:latin typeface="Courier New"/>
                <a:ea typeface="Courier New"/>
                <a:cs typeface="Courier New"/>
                <a:sym typeface="Courier New"/>
              </a:rPr>
              <a:t>school</a:t>
            </a:r>
            <a:r>
              <a:rPr lang="en-US" sz="1200">
                <a:solidFill>
                  <a:srgbClr val="D9E8F7"/>
                </a:solidFill>
                <a:highlight>
                  <a:srgbClr val="2F2F2F"/>
                </a:highlight>
                <a:latin typeface="Courier New"/>
                <a:ea typeface="Courier New"/>
                <a:cs typeface="Courier New"/>
                <a:sym typeface="Courier New"/>
              </a:rPr>
              <a:t> </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school</a:t>
            </a:r>
            <a:r>
              <a:rPr lang="en-US"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D9E8F7"/>
                </a:solidFill>
                <a:highlight>
                  <a:srgbClr val="2F2F2F"/>
                </a:highlight>
                <a:latin typeface="Courier New"/>
                <a:ea typeface="Courier New"/>
                <a:cs typeface="Courier New"/>
                <a:sym typeface="Courier New"/>
              </a:rPr>
              <a:t>	</a:t>
            </a:r>
            <a:r>
              <a:rPr lang="en-US" sz="1200">
                <a:solidFill>
                  <a:srgbClr val="CC6C1D"/>
                </a:solidFill>
                <a:highlight>
                  <a:srgbClr val="2F2F2F"/>
                </a:highlight>
                <a:latin typeface="Courier New"/>
                <a:ea typeface="Courier New"/>
                <a:cs typeface="Courier New"/>
                <a:sym typeface="Courier New"/>
              </a:rPr>
              <a:t>this</a:t>
            </a:r>
            <a:r>
              <a:rPr lang="en-US" sz="1200">
                <a:solidFill>
                  <a:srgbClr val="E6E6FA"/>
                </a:solidFill>
                <a:highlight>
                  <a:srgbClr val="2F2F2F"/>
                </a:highlight>
                <a:latin typeface="Courier New"/>
                <a:ea typeface="Courier New"/>
                <a:cs typeface="Courier New"/>
                <a:sym typeface="Courier New"/>
              </a:rPr>
              <a:t>.</a:t>
            </a:r>
            <a:r>
              <a:rPr lang="en-US" sz="1200">
                <a:solidFill>
                  <a:srgbClr val="66E1F8"/>
                </a:solidFill>
                <a:highlight>
                  <a:srgbClr val="2F2F2F"/>
                </a:highlight>
                <a:latin typeface="Courier New"/>
                <a:ea typeface="Courier New"/>
                <a:cs typeface="Courier New"/>
                <a:sym typeface="Courier New"/>
              </a:rPr>
              <a:t>combination</a:t>
            </a:r>
            <a:r>
              <a:rPr lang="en-US" sz="1200">
                <a:solidFill>
                  <a:srgbClr val="D9E8F7"/>
                </a:solidFill>
                <a:highlight>
                  <a:srgbClr val="2F2F2F"/>
                </a:highlight>
                <a:latin typeface="Courier New"/>
                <a:ea typeface="Courier New"/>
                <a:cs typeface="Courier New"/>
                <a:sym typeface="Courier New"/>
              </a:rPr>
              <a:t> </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combination</a:t>
            </a:r>
            <a:r>
              <a:rPr lang="en-US"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F9FAF4"/>
                </a:solidFill>
                <a:highlight>
                  <a:srgbClr val="2F2F2F"/>
                </a:highlight>
                <a:latin typeface="Courier New"/>
                <a:ea typeface="Courier New"/>
                <a:cs typeface="Courier New"/>
                <a:sym typeface="Courier New"/>
              </a:rPr>
              <a:t>}</a:t>
            </a:r>
            <a:endParaRPr sz="1200">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CC6C1D"/>
                </a:solidFill>
                <a:highlight>
                  <a:srgbClr val="2F2F2F"/>
                </a:highlight>
                <a:latin typeface="Courier New"/>
                <a:ea typeface="Courier New"/>
                <a:cs typeface="Courier New"/>
                <a:sym typeface="Courier New"/>
              </a:rPr>
              <a:t>public</a:t>
            </a:r>
            <a:r>
              <a:rPr lang="en-US" sz="1200">
                <a:solidFill>
                  <a:srgbClr val="D9E8F7"/>
                </a:solidFill>
                <a:highlight>
                  <a:srgbClr val="2F2F2F"/>
                </a:highlight>
                <a:latin typeface="Courier New"/>
                <a:ea typeface="Courier New"/>
                <a:cs typeface="Courier New"/>
                <a:sym typeface="Courier New"/>
              </a:rPr>
              <a:t> </a:t>
            </a:r>
            <a:r>
              <a:rPr lang="en-US" sz="1200">
                <a:solidFill>
                  <a:srgbClr val="1EB540"/>
                </a:solidFill>
                <a:highlight>
                  <a:srgbClr val="2F2F2F"/>
                </a:highlight>
                <a:latin typeface="Courier New"/>
                <a:ea typeface="Courier New"/>
                <a:cs typeface="Courier New"/>
                <a:sym typeface="Courier New"/>
              </a:rPr>
              <a:t>Student</a:t>
            </a:r>
            <a:r>
              <a:rPr lang="en-US" sz="1200">
                <a:solidFill>
                  <a:srgbClr val="F9FAF4"/>
                </a:solidFill>
                <a:highlight>
                  <a:srgbClr val="2F2F2F"/>
                </a:highlight>
                <a:latin typeface="Courier New"/>
                <a:ea typeface="Courier New"/>
                <a:cs typeface="Courier New"/>
                <a:sym typeface="Courier New"/>
              </a:rPr>
              <a:t>(</a:t>
            </a:r>
            <a:r>
              <a:rPr lang="en-US" sz="1200">
                <a:solidFill>
                  <a:srgbClr val="1290C3"/>
                </a:solidFill>
                <a:highlight>
                  <a:srgbClr val="2F2F2F"/>
                </a:highlight>
                <a:latin typeface="Courier New"/>
                <a:ea typeface="Courier New"/>
                <a:cs typeface="Courier New"/>
                <a:sym typeface="Courier New"/>
              </a:rPr>
              <a:t>String</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firstName</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1290C3"/>
                </a:solidFill>
                <a:highlight>
                  <a:srgbClr val="2F2F2F"/>
                </a:highlight>
                <a:latin typeface="Courier New"/>
                <a:ea typeface="Courier New"/>
                <a:cs typeface="Courier New"/>
                <a:sym typeface="Courier New"/>
              </a:rPr>
              <a:t>String</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lastName</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1290C3"/>
                </a:solidFill>
                <a:highlight>
                  <a:srgbClr val="2F2F2F"/>
                </a:highlight>
                <a:latin typeface="Courier New"/>
                <a:ea typeface="Courier New"/>
                <a:cs typeface="Courier New"/>
                <a:sym typeface="Courier New"/>
              </a:rPr>
              <a:t>String</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grade</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1290C3"/>
                </a:solidFill>
                <a:highlight>
                  <a:srgbClr val="2F2F2F"/>
                </a:highlight>
                <a:latin typeface="Courier New"/>
                <a:ea typeface="Courier New"/>
                <a:cs typeface="Courier New"/>
                <a:sym typeface="Courier New"/>
              </a:rPr>
              <a:t>String</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school</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1290C3"/>
                </a:solidFill>
                <a:highlight>
                  <a:srgbClr val="2F2F2F"/>
                </a:highlight>
                <a:latin typeface="Courier New"/>
                <a:ea typeface="Courier New"/>
                <a:cs typeface="Courier New"/>
                <a:sym typeface="Courier New"/>
              </a:rPr>
              <a:t>String</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combination</a:t>
            </a:r>
            <a:r>
              <a:rPr lang="en-US" sz="1200">
                <a:solidFill>
                  <a:srgbClr val="F9FAF4"/>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F9FAF4"/>
                </a:solidFill>
                <a:highlight>
                  <a:srgbClr val="2F2F2F"/>
                </a:highlight>
                <a:latin typeface="Courier New"/>
                <a:ea typeface="Courier New"/>
                <a:cs typeface="Courier New"/>
                <a:sym typeface="Courier New"/>
              </a:rPr>
              <a:t>{</a:t>
            </a:r>
            <a:endParaRPr sz="1200">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D9E8F7"/>
                </a:solidFill>
                <a:highlight>
                  <a:srgbClr val="2F2F2F"/>
                </a:highlight>
                <a:latin typeface="Courier New"/>
                <a:ea typeface="Courier New"/>
                <a:cs typeface="Courier New"/>
                <a:sym typeface="Courier New"/>
              </a:rPr>
              <a:t>	 </a:t>
            </a:r>
            <a:r>
              <a:rPr lang="en-US" sz="1200">
                <a:solidFill>
                  <a:srgbClr val="CC6C1D"/>
                </a:solidFill>
                <a:highlight>
                  <a:srgbClr val="2F2F2F"/>
                </a:highlight>
                <a:latin typeface="Courier New"/>
                <a:ea typeface="Courier New"/>
                <a:cs typeface="Courier New"/>
                <a:sym typeface="Courier New"/>
              </a:rPr>
              <a:t>this</a:t>
            </a:r>
            <a:r>
              <a:rPr lang="en-US" sz="1200">
                <a:solidFill>
                  <a:srgbClr val="E6E6FA"/>
                </a:solidFill>
                <a:highlight>
                  <a:srgbClr val="2F2F2F"/>
                </a:highlight>
                <a:latin typeface="Courier New"/>
                <a:ea typeface="Courier New"/>
                <a:cs typeface="Courier New"/>
                <a:sym typeface="Courier New"/>
              </a:rPr>
              <a:t>.</a:t>
            </a:r>
            <a:r>
              <a:rPr lang="en-US" sz="1200">
                <a:solidFill>
                  <a:srgbClr val="66E1F8"/>
                </a:solidFill>
                <a:highlight>
                  <a:srgbClr val="2F2F2F"/>
                </a:highlight>
                <a:latin typeface="Courier New"/>
                <a:ea typeface="Courier New"/>
                <a:cs typeface="Courier New"/>
                <a:sym typeface="Courier New"/>
              </a:rPr>
              <a:t>firstName</a:t>
            </a:r>
            <a:r>
              <a:rPr lang="en-US" sz="1200">
                <a:solidFill>
                  <a:srgbClr val="E6E6FA"/>
                </a:solidFill>
                <a:highlight>
                  <a:srgbClr val="2F2F2F"/>
                </a:highlight>
                <a:latin typeface="Courier New"/>
                <a:ea typeface="Courier New"/>
                <a:cs typeface="Courier New"/>
                <a:sym typeface="Courier New"/>
              </a:rPr>
              <a:t>=</a:t>
            </a:r>
            <a:r>
              <a:rPr lang="en-US" sz="1200">
                <a:solidFill>
                  <a:srgbClr val="79ABFF"/>
                </a:solidFill>
                <a:highlight>
                  <a:srgbClr val="2F2F2F"/>
                </a:highlight>
                <a:latin typeface="Courier New"/>
                <a:ea typeface="Courier New"/>
                <a:cs typeface="Courier New"/>
                <a:sym typeface="Courier New"/>
              </a:rPr>
              <a:t>firstName</a:t>
            </a:r>
            <a:r>
              <a:rPr lang="en-US"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D9E8F7"/>
                </a:solidFill>
                <a:highlight>
                  <a:srgbClr val="2F2F2F"/>
                </a:highlight>
                <a:latin typeface="Courier New"/>
                <a:ea typeface="Courier New"/>
                <a:cs typeface="Courier New"/>
                <a:sym typeface="Courier New"/>
              </a:rPr>
              <a:t>	 </a:t>
            </a:r>
            <a:r>
              <a:rPr lang="en-US" sz="1200">
                <a:solidFill>
                  <a:srgbClr val="CC6C1D"/>
                </a:solidFill>
                <a:highlight>
                  <a:srgbClr val="2F2F2F"/>
                </a:highlight>
                <a:latin typeface="Courier New"/>
                <a:ea typeface="Courier New"/>
                <a:cs typeface="Courier New"/>
                <a:sym typeface="Courier New"/>
              </a:rPr>
              <a:t>this</a:t>
            </a:r>
            <a:r>
              <a:rPr lang="en-US" sz="1200">
                <a:solidFill>
                  <a:srgbClr val="E6E6FA"/>
                </a:solidFill>
                <a:highlight>
                  <a:srgbClr val="2F2F2F"/>
                </a:highlight>
                <a:latin typeface="Courier New"/>
                <a:ea typeface="Courier New"/>
                <a:cs typeface="Courier New"/>
                <a:sym typeface="Courier New"/>
              </a:rPr>
              <a:t>.</a:t>
            </a:r>
            <a:r>
              <a:rPr lang="en-US" sz="1200">
                <a:solidFill>
                  <a:srgbClr val="66E1F8"/>
                </a:solidFill>
                <a:highlight>
                  <a:srgbClr val="2F2F2F"/>
                </a:highlight>
                <a:latin typeface="Courier New"/>
                <a:ea typeface="Courier New"/>
                <a:cs typeface="Courier New"/>
                <a:sym typeface="Courier New"/>
              </a:rPr>
              <a:t>lastName</a:t>
            </a:r>
            <a:r>
              <a:rPr lang="en-US" sz="1200">
                <a:solidFill>
                  <a:srgbClr val="E6E6FA"/>
                </a:solidFill>
                <a:highlight>
                  <a:srgbClr val="2F2F2F"/>
                </a:highlight>
                <a:latin typeface="Courier New"/>
                <a:ea typeface="Courier New"/>
                <a:cs typeface="Courier New"/>
                <a:sym typeface="Courier New"/>
              </a:rPr>
              <a:t>=</a:t>
            </a:r>
            <a:r>
              <a:rPr lang="en-US" sz="1200">
                <a:solidFill>
                  <a:srgbClr val="79ABFF"/>
                </a:solidFill>
                <a:highlight>
                  <a:srgbClr val="2F2F2F"/>
                </a:highlight>
                <a:latin typeface="Courier New"/>
                <a:ea typeface="Courier New"/>
                <a:cs typeface="Courier New"/>
                <a:sym typeface="Courier New"/>
              </a:rPr>
              <a:t>lastName</a:t>
            </a:r>
            <a:r>
              <a:rPr lang="en-US"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D9E8F7"/>
                </a:solidFill>
                <a:highlight>
                  <a:srgbClr val="2F2F2F"/>
                </a:highlight>
                <a:latin typeface="Courier New"/>
                <a:ea typeface="Courier New"/>
                <a:cs typeface="Courier New"/>
                <a:sym typeface="Courier New"/>
              </a:rPr>
              <a:t>	 </a:t>
            </a:r>
            <a:r>
              <a:rPr lang="en-US" sz="1200">
                <a:solidFill>
                  <a:srgbClr val="CC6C1D"/>
                </a:solidFill>
                <a:highlight>
                  <a:srgbClr val="2F2F2F"/>
                </a:highlight>
                <a:latin typeface="Courier New"/>
                <a:ea typeface="Courier New"/>
                <a:cs typeface="Courier New"/>
                <a:sym typeface="Courier New"/>
              </a:rPr>
              <a:t>this</a:t>
            </a:r>
            <a:r>
              <a:rPr lang="en-US" sz="1200">
                <a:solidFill>
                  <a:srgbClr val="E6E6FA"/>
                </a:solidFill>
                <a:highlight>
                  <a:srgbClr val="2F2F2F"/>
                </a:highlight>
                <a:latin typeface="Courier New"/>
                <a:ea typeface="Courier New"/>
                <a:cs typeface="Courier New"/>
                <a:sym typeface="Courier New"/>
              </a:rPr>
              <a:t>.</a:t>
            </a:r>
            <a:r>
              <a:rPr lang="en-US" sz="1200">
                <a:solidFill>
                  <a:srgbClr val="66E1F8"/>
                </a:solidFill>
                <a:highlight>
                  <a:srgbClr val="2F2F2F"/>
                </a:highlight>
                <a:latin typeface="Courier New"/>
                <a:ea typeface="Courier New"/>
                <a:cs typeface="Courier New"/>
                <a:sym typeface="Courier New"/>
              </a:rPr>
              <a:t>grade</a:t>
            </a:r>
            <a:r>
              <a:rPr lang="en-US" sz="1200">
                <a:solidFill>
                  <a:srgbClr val="D9E8F7"/>
                </a:solidFill>
                <a:highlight>
                  <a:srgbClr val="2F2F2F"/>
                </a:highlight>
                <a:latin typeface="Courier New"/>
                <a:ea typeface="Courier New"/>
                <a:cs typeface="Courier New"/>
                <a:sym typeface="Courier New"/>
              </a:rPr>
              <a:t> </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grade</a:t>
            </a:r>
            <a:r>
              <a:rPr lang="en-US"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D9E8F7"/>
                </a:solidFill>
                <a:highlight>
                  <a:srgbClr val="2F2F2F"/>
                </a:highlight>
                <a:latin typeface="Courier New"/>
                <a:ea typeface="Courier New"/>
                <a:cs typeface="Courier New"/>
                <a:sym typeface="Courier New"/>
              </a:rPr>
              <a:t>	 </a:t>
            </a:r>
            <a:r>
              <a:rPr lang="en-US" sz="1200">
                <a:solidFill>
                  <a:srgbClr val="CC6C1D"/>
                </a:solidFill>
                <a:highlight>
                  <a:srgbClr val="2F2F2F"/>
                </a:highlight>
                <a:latin typeface="Courier New"/>
                <a:ea typeface="Courier New"/>
                <a:cs typeface="Courier New"/>
                <a:sym typeface="Courier New"/>
              </a:rPr>
              <a:t>this</a:t>
            </a:r>
            <a:r>
              <a:rPr lang="en-US" sz="1200">
                <a:solidFill>
                  <a:srgbClr val="E6E6FA"/>
                </a:solidFill>
                <a:highlight>
                  <a:srgbClr val="2F2F2F"/>
                </a:highlight>
                <a:latin typeface="Courier New"/>
                <a:ea typeface="Courier New"/>
                <a:cs typeface="Courier New"/>
                <a:sym typeface="Courier New"/>
              </a:rPr>
              <a:t>.</a:t>
            </a:r>
            <a:r>
              <a:rPr lang="en-US" sz="1200">
                <a:solidFill>
                  <a:srgbClr val="66E1F8"/>
                </a:solidFill>
                <a:highlight>
                  <a:srgbClr val="2F2F2F"/>
                </a:highlight>
                <a:latin typeface="Courier New"/>
                <a:ea typeface="Courier New"/>
                <a:cs typeface="Courier New"/>
                <a:sym typeface="Courier New"/>
              </a:rPr>
              <a:t>school</a:t>
            </a:r>
            <a:r>
              <a:rPr lang="en-US" sz="1200">
                <a:solidFill>
                  <a:srgbClr val="D9E8F7"/>
                </a:solidFill>
                <a:highlight>
                  <a:srgbClr val="2F2F2F"/>
                </a:highlight>
                <a:latin typeface="Courier New"/>
                <a:ea typeface="Courier New"/>
                <a:cs typeface="Courier New"/>
                <a:sym typeface="Courier New"/>
              </a:rPr>
              <a:t> </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school</a:t>
            </a:r>
            <a:r>
              <a:rPr lang="en-US"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D9E8F7"/>
                </a:solidFill>
                <a:highlight>
                  <a:srgbClr val="2F2F2F"/>
                </a:highlight>
                <a:latin typeface="Courier New"/>
                <a:ea typeface="Courier New"/>
                <a:cs typeface="Courier New"/>
                <a:sym typeface="Courier New"/>
              </a:rPr>
              <a:t>	 </a:t>
            </a:r>
            <a:r>
              <a:rPr lang="en-US" sz="1200">
                <a:solidFill>
                  <a:srgbClr val="CC6C1D"/>
                </a:solidFill>
                <a:highlight>
                  <a:srgbClr val="2F2F2F"/>
                </a:highlight>
                <a:latin typeface="Courier New"/>
                <a:ea typeface="Courier New"/>
                <a:cs typeface="Courier New"/>
                <a:sym typeface="Courier New"/>
              </a:rPr>
              <a:t>this</a:t>
            </a:r>
            <a:r>
              <a:rPr lang="en-US" sz="1200">
                <a:solidFill>
                  <a:srgbClr val="E6E6FA"/>
                </a:solidFill>
                <a:highlight>
                  <a:srgbClr val="2F2F2F"/>
                </a:highlight>
                <a:latin typeface="Courier New"/>
                <a:ea typeface="Courier New"/>
                <a:cs typeface="Courier New"/>
                <a:sym typeface="Courier New"/>
              </a:rPr>
              <a:t>.</a:t>
            </a:r>
            <a:r>
              <a:rPr lang="en-US" sz="1200">
                <a:solidFill>
                  <a:srgbClr val="66E1F8"/>
                </a:solidFill>
                <a:highlight>
                  <a:srgbClr val="2F2F2F"/>
                </a:highlight>
                <a:latin typeface="Courier New"/>
                <a:ea typeface="Courier New"/>
                <a:cs typeface="Courier New"/>
                <a:sym typeface="Courier New"/>
              </a:rPr>
              <a:t>combination</a:t>
            </a:r>
            <a:r>
              <a:rPr lang="en-US" sz="1200">
                <a:solidFill>
                  <a:srgbClr val="D9E8F7"/>
                </a:solidFill>
                <a:highlight>
                  <a:srgbClr val="2F2F2F"/>
                </a:highlight>
                <a:latin typeface="Courier New"/>
                <a:ea typeface="Courier New"/>
                <a:cs typeface="Courier New"/>
                <a:sym typeface="Courier New"/>
              </a:rPr>
              <a:t> </a:t>
            </a:r>
            <a:r>
              <a:rPr lang="en-US" sz="1200">
                <a:solidFill>
                  <a:srgbClr val="E6E6FA"/>
                </a:solidFill>
                <a:highlight>
                  <a:srgbClr val="2F2F2F"/>
                </a:highlight>
                <a:latin typeface="Courier New"/>
                <a:ea typeface="Courier New"/>
                <a:cs typeface="Courier New"/>
                <a:sym typeface="Courier New"/>
              </a:rPr>
              <a:t>=</a:t>
            </a:r>
            <a:r>
              <a:rPr lang="en-US" sz="1200">
                <a:solidFill>
                  <a:srgbClr val="D9E8F7"/>
                </a:solidFill>
                <a:highlight>
                  <a:srgbClr val="2F2F2F"/>
                </a:highlight>
                <a:latin typeface="Courier New"/>
                <a:ea typeface="Courier New"/>
                <a:cs typeface="Courier New"/>
                <a:sym typeface="Courier New"/>
              </a:rPr>
              <a:t> </a:t>
            </a:r>
            <a:r>
              <a:rPr lang="en-US" sz="1200">
                <a:solidFill>
                  <a:srgbClr val="79ABFF"/>
                </a:solidFill>
                <a:highlight>
                  <a:srgbClr val="2F2F2F"/>
                </a:highlight>
                <a:latin typeface="Courier New"/>
                <a:ea typeface="Courier New"/>
                <a:cs typeface="Courier New"/>
                <a:sym typeface="Courier New"/>
              </a:rPr>
              <a:t>combination</a:t>
            </a:r>
            <a:r>
              <a:rPr lang="en-US"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200">
                <a:solidFill>
                  <a:srgbClr val="F9FAF4"/>
                </a:solidFill>
                <a:highlight>
                  <a:srgbClr val="2F2F2F"/>
                </a:highlight>
                <a:latin typeface="Courier New"/>
                <a:ea typeface="Courier New"/>
                <a:cs typeface="Courier New"/>
                <a:sym typeface="Courier New"/>
              </a:rPr>
              <a:t>}</a:t>
            </a:r>
            <a:endParaRPr sz="1200">
              <a:solidFill>
                <a:srgbClr val="F9FAF4"/>
              </a:solidFill>
              <a:highlight>
                <a:srgbClr val="2F2F2F"/>
              </a:highlight>
              <a:latin typeface="Courier New"/>
              <a:ea typeface="Courier New"/>
              <a:cs typeface="Courier New"/>
              <a:sym typeface="Courier New"/>
            </a:endParaRPr>
          </a:p>
          <a:p>
            <a:pPr indent="0" lvl="0" marL="0" rtl="0" algn="l">
              <a:lnSpc>
                <a:spcPct val="115000"/>
              </a:lnSpc>
              <a:spcBef>
                <a:spcPts val="0"/>
              </a:spcBef>
              <a:spcAft>
                <a:spcPts val="0"/>
              </a:spcAft>
              <a:buSzPts val="1100"/>
              <a:buNone/>
            </a:pPr>
            <a:r>
              <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t/>
            </a:r>
            <a:endParaRPr sz="14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SzPts val="358"/>
              <a:buNone/>
            </a:pPr>
            <a:r>
              <a:t/>
            </a:r>
            <a:endParaRPr sz="1400">
              <a:solidFill>
                <a:schemeClr val="dk1"/>
              </a:solidFill>
              <a:latin typeface="Courier New"/>
              <a:ea typeface="Courier New"/>
              <a:cs typeface="Courier New"/>
              <a:sym typeface="Courier New"/>
            </a:endParaRPr>
          </a:p>
        </p:txBody>
      </p:sp>
      <p:sp>
        <p:nvSpPr>
          <p:cNvPr id="1334" name="Google Shape;1334;g28be55cf764_0_64"/>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35" name="Google Shape;1335;g28be55cf764_0_64"/>
          <p:cNvSpPr txBox="1"/>
          <p:nvPr/>
        </p:nvSpPr>
        <p:spPr>
          <a:xfrm>
            <a:off x="6307850" y="764000"/>
            <a:ext cx="5979300" cy="56799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public String getGrade()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return grade;</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public void setGrade(String grade)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this.grade = grade;</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public String getSchool()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return school;</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public void setSchool(String school)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this.school = school;</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public String getCombination()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return combination;</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public void setCombination(String combination)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this.combination = combination;</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i="1" lang="en-US" sz="1200">
                <a:solidFill>
                  <a:schemeClr val="dk1"/>
                </a:solidFill>
                <a:latin typeface="Courier New"/>
                <a:ea typeface="Courier New"/>
                <a:cs typeface="Courier New"/>
                <a:sym typeface="Courier New"/>
              </a:rPr>
              <a:t>@Override</a:t>
            </a:r>
            <a:endParaRPr i="1"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public String toString()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return "Student [grade=" + grade + ", school=" + school + ", combination=" + combination + ", age=" + age</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 ", firstName=" + firstName + ", lastName=" + lastName +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g28be55cf764_0_72"/>
          <p:cNvSpPr txBox="1"/>
          <p:nvPr>
            <p:ph type="title"/>
          </p:nvPr>
        </p:nvSpPr>
        <p:spPr>
          <a:xfrm>
            <a:off x="1645248" y="136962"/>
            <a:ext cx="9275400" cy="799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SzPts val="990"/>
              <a:buNone/>
            </a:pPr>
            <a:r>
              <a:rPr b="1" lang="en-US" sz="2640"/>
              <a:t>App: Creating Person, Employee and Student Objects</a:t>
            </a:r>
            <a:endParaRPr b="1" sz="2640"/>
          </a:p>
        </p:txBody>
      </p:sp>
      <p:sp>
        <p:nvSpPr>
          <p:cNvPr id="1342" name="Google Shape;1342;g28be55cf764_0_72"/>
          <p:cNvSpPr txBox="1"/>
          <p:nvPr>
            <p:ph idx="1" type="body"/>
          </p:nvPr>
        </p:nvSpPr>
        <p:spPr>
          <a:xfrm>
            <a:off x="1312025" y="787300"/>
            <a:ext cx="10573200" cy="4173600"/>
          </a:xfrm>
          <a:prstGeom prst="rect">
            <a:avLst/>
          </a:prstGeom>
        </p:spPr>
        <p:txBody>
          <a:bodyPr anchorCtr="0" anchor="t" bIns="45700" lIns="91425" spcFirstLastPara="1" rIns="91425" wrap="square" tIns="45700">
            <a:noAutofit/>
          </a:bodyPr>
          <a:lstStyle/>
          <a:p>
            <a:pPr indent="0" lvl="0" marL="25400" rtl="0" algn="l">
              <a:lnSpc>
                <a:spcPct val="105000"/>
              </a:lnSpc>
              <a:spcBef>
                <a:spcPts val="0"/>
              </a:spcBef>
              <a:spcAft>
                <a:spcPts val="0"/>
              </a:spcAft>
              <a:buClr>
                <a:schemeClr val="dk1"/>
              </a:buClr>
              <a:buSzPts val="275"/>
              <a:buFont typeface="Arial"/>
              <a:buNone/>
            </a:pPr>
            <a:r>
              <a:t/>
            </a:r>
            <a:endParaRPr>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a:solidFill>
                  <a:schemeClr val="dk1"/>
                </a:solidFill>
                <a:latin typeface="Courier New"/>
                <a:ea typeface="Courier New"/>
                <a:cs typeface="Courier New"/>
                <a:sym typeface="Courier New"/>
              </a:rPr>
              <a:t>package rw.ac.rca.mis;</a:t>
            </a:r>
            <a:endParaRPr>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a:solidFill>
                  <a:schemeClr val="dk1"/>
                </a:solidFill>
                <a:latin typeface="Courier New"/>
                <a:ea typeface="Courier New"/>
                <a:cs typeface="Courier New"/>
                <a:sym typeface="Courier New"/>
              </a:rPr>
              <a:t>public class App {</a:t>
            </a:r>
            <a:endParaRPr>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a:solidFill>
                  <a:schemeClr val="dk1"/>
                </a:solidFill>
                <a:latin typeface="Courier New"/>
                <a:ea typeface="Courier New"/>
                <a:cs typeface="Courier New"/>
                <a:sym typeface="Courier New"/>
              </a:rPr>
              <a:t>public static void main(String[] args) {</a:t>
            </a:r>
            <a:endParaRPr>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a:solidFill>
                  <a:srgbClr val="7F7F7F"/>
                </a:solidFill>
                <a:latin typeface="Courier New"/>
                <a:ea typeface="Courier New"/>
                <a:cs typeface="Courier New"/>
                <a:sym typeface="Courier New"/>
              </a:rPr>
              <a:t>/Create a Person of Type Employee using a parameterized  constructor</a:t>
            </a:r>
            <a:endParaRPr>
              <a:solidFill>
                <a:srgbClr val="7F7F7F"/>
              </a:solidFill>
              <a:latin typeface="Courier New"/>
              <a:ea typeface="Courier New"/>
              <a:cs typeface="Courier New"/>
              <a:sym typeface="Courier New"/>
            </a:endParaRPr>
          </a:p>
          <a:p>
            <a:pPr indent="0" lvl="0" marL="25400" rtl="0" algn="l">
              <a:lnSpc>
                <a:spcPct val="90000"/>
              </a:lnSpc>
              <a:spcBef>
                <a:spcPts val="0"/>
              </a:spcBef>
              <a:spcAft>
                <a:spcPts val="0"/>
              </a:spcAft>
              <a:buSzPts val="1100"/>
              <a:buNone/>
            </a:pPr>
            <a:r>
              <a:rPr lang="en-US">
                <a:solidFill>
                  <a:schemeClr val="dk1"/>
                </a:solidFill>
                <a:latin typeface="Courier New"/>
                <a:ea typeface="Courier New"/>
                <a:cs typeface="Courier New"/>
                <a:sym typeface="Courier New"/>
              </a:rPr>
              <a:t>Person p3=new Employee("RCA","Instructor",120, 18,"MUGISHA","Davis");</a:t>
            </a:r>
            <a:endParaRPr>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SzPts val="1100"/>
              <a:buNone/>
            </a:pPr>
            <a:r>
              <a:rPr lang="en-US">
                <a:solidFill>
                  <a:schemeClr val="dk1"/>
                </a:solidFill>
                <a:latin typeface="Courier New"/>
                <a:ea typeface="Courier New"/>
                <a:cs typeface="Courier New"/>
                <a:sym typeface="Courier New"/>
              </a:rPr>
              <a:t>System.</a:t>
            </a:r>
            <a:r>
              <a:rPr b="1" i="1" lang="en-US">
                <a:solidFill>
                  <a:schemeClr val="dk1"/>
                </a:solidFill>
                <a:latin typeface="Courier New"/>
                <a:ea typeface="Courier New"/>
                <a:cs typeface="Courier New"/>
                <a:sym typeface="Courier New"/>
              </a:rPr>
              <a:t>out</a:t>
            </a:r>
            <a:r>
              <a:rPr lang="en-US">
                <a:solidFill>
                  <a:schemeClr val="dk1"/>
                </a:solidFill>
                <a:latin typeface="Courier New"/>
                <a:ea typeface="Courier New"/>
                <a:cs typeface="Courier New"/>
                <a:sym typeface="Courier New"/>
              </a:rPr>
              <a:t>.println(p3);</a:t>
            </a:r>
            <a:endParaRPr>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SzPts val="1100"/>
              <a:buNone/>
            </a:pPr>
            <a:r>
              <a:rPr lang="en-US">
                <a:solidFill>
                  <a:schemeClr val="dk1"/>
                </a:solidFill>
                <a:latin typeface="Courier New"/>
                <a:ea typeface="Courier New"/>
                <a:cs typeface="Courier New"/>
                <a:sym typeface="Courier New"/>
              </a:rPr>
              <a:t>		</a:t>
            </a:r>
            <a:r>
              <a:rPr lang="en-US">
                <a:solidFill>
                  <a:srgbClr val="999999"/>
                </a:solidFill>
                <a:latin typeface="Courier New"/>
                <a:ea typeface="Courier New"/>
                <a:cs typeface="Courier New"/>
                <a:sym typeface="Courier New"/>
              </a:rPr>
              <a:t>//Create a Student</a:t>
            </a:r>
            <a:endParaRPr>
              <a:solidFill>
                <a:srgbClr val="999999"/>
              </a:solidFill>
              <a:latin typeface="Courier New"/>
              <a:ea typeface="Courier New"/>
              <a:cs typeface="Courier New"/>
              <a:sym typeface="Courier New"/>
            </a:endParaRPr>
          </a:p>
          <a:p>
            <a:pPr indent="0" lvl="0" marL="25400" rtl="0" algn="l">
              <a:lnSpc>
                <a:spcPct val="90000"/>
              </a:lnSpc>
              <a:spcBef>
                <a:spcPts val="0"/>
              </a:spcBef>
              <a:spcAft>
                <a:spcPts val="0"/>
              </a:spcAft>
              <a:buSzPts val="1100"/>
              <a:buNone/>
            </a:pPr>
            <a:r>
              <a:rPr lang="en-US">
                <a:solidFill>
                  <a:schemeClr val="dk1"/>
                </a:solidFill>
                <a:latin typeface="Courier New"/>
                <a:ea typeface="Courier New"/>
                <a:cs typeface="Courier New"/>
                <a:sym typeface="Courier New"/>
              </a:rPr>
              <a:t>Person p4=new Student("Mugisha","Manzi","S5","RCA","SPE");</a:t>
            </a:r>
            <a:endParaRPr>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SzPts val="1100"/>
              <a:buNone/>
            </a:pPr>
            <a:r>
              <a:rPr lang="en-US">
                <a:solidFill>
                  <a:schemeClr val="dk1"/>
                </a:solidFill>
                <a:latin typeface="Courier New"/>
                <a:ea typeface="Courier New"/>
                <a:cs typeface="Courier New"/>
                <a:sym typeface="Courier New"/>
              </a:rPr>
              <a:t>System.</a:t>
            </a:r>
            <a:r>
              <a:rPr b="1" i="1" lang="en-US">
                <a:solidFill>
                  <a:schemeClr val="dk1"/>
                </a:solidFill>
                <a:latin typeface="Courier New"/>
                <a:ea typeface="Courier New"/>
                <a:cs typeface="Courier New"/>
                <a:sym typeface="Courier New"/>
              </a:rPr>
              <a:t>out</a:t>
            </a:r>
            <a:r>
              <a:rPr lang="en-US">
                <a:solidFill>
                  <a:schemeClr val="dk1"/>
                </a:solidFill>
                <a:latin typeface="Courier New"/>
                <a:ea typeface="Courier New"/>
                <a:cs typeface="Courier New"/>
                <a:sym typeface="Courier New"/>
              </a:rPr>
              <a:t>.println(p4.getFirstName());</a:t>
            </a:r>
            <a:endParaRPr>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SzPts val="1100"/>
              <a:buNone/>
            </a:pPr>
            <a:r>
              <a:rPr lang="en-US">
                <a:solidFill>
                  <a:schemeClr val="dk1"/>
                </a:solidFill>
                <a:latin typeface="Courier New"/>
                <a:ea typeface="Courier New"/>
                <a:cs typeface="Courier New"/>
                <a:sym typeface="Courier New"/>
              </a:rPr>
              <a:t>System.</a:t>
            </a:r>
            <a:r>
              <a:rPr b="1" i="1" lang="en-US">
                <a:solidFill>
                  <a:schemeClr val="dk1"/>
                </a:solidFill>
                <a:latin typeface="Courier New"/>
                <a:ea typeface="Courier New"/>
                <a:cs typeface="Courier New"/>
                <a:sym typeface="Courier New"/>
              </a:rPr>
              <a:t>out</a:t>
            </a:r>
            <a:r>
              <a:rPr lang="en-US">
                <a:solidFill>
                  <a:schemeClr val="dk1"/>
                </a:solidFill>
                <a:latin typeface="Courier New"/>
                <a:ea typeface="Courier New"/>
                <a:cs typeface="Courier New"/>
                <a:sym typeface="Courier New"/>
              </a:rPr>
              <a:t>.println(p4);</a:t>
            </a:r>
            <a:endParaRPr>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SzPts val="1100"/>
              <a:buNone/>
            </a:pPr>
            <a:r>
              <a:rPr lang="en-US">
                <a:solidFill>
                  <a:schemeClr val="dk1"/>
                </a:solidFill>
                <a:latin typeface="Courier New"/>
                <a:ea typeface="Courier New"/>
                <a:cs typeface="Courier New"/>
                <a:sym typeface="Courier New"/>
              </a:rPr>
              <a:t>		</a:t>
            </a:r>
            <a:r>
              <a:rPr lang="en-US">
                <a:solidFill>
                  <a:srgbClr val="7F7F7F"/>
                </a:solidFill>
                <a:latin typeface="Courier New"/>
                <a:ea typeface="Courier New"/>
                <a:cs typeface="Courier New"/>
                <a:sym typeface="Courier New"/>
              </a:rPr>
              <a:t>//Everything is an Object</a:t>
            </a:r>
            <a:endParaRPr>
              <a:solidFill>
                <a:srgbClr val="7F7F7F"/>
              </a:solidFill>
              <a:latin typeface="Courier New"/>
              <a:ea typeface="Courier New"/>
              <a:cs typeface="Courier New"/>
              <a:sym typeface="Courier New"/>
            </a:endParaRPr>
          </a:p>
          <a:p>
            <a:pPr indent="0" lvl="0" marL="25400" rtl="0" algn="l">
              <a:lnSpc>
                <a:spcPct val="90000"/>
              </a:lnSpc>
              <a:spcBef>
                <a:spcPts val="0"/>
              </a:spcBef>
              <a:spcAft>
                <a:spcPts val="0"/>
              </a:spcAft>
              <a:buSzPts val="1100"/>
              <a:buNone/>
            </a:pPr>
            <a:r>
              <a:rPr lang="en-US">
                <a:solidFill>
                  <a:schemeClr val="dk1"/>
                </a:solidFill>
                <a:latin typeface="Courier New"/>
                <a:ea typeface="Courier New"/>
                <a:cs typeface="Courier New"/>
                <a:sym typeface="Courier New"/>
              </a:rPr>
              <a:t>Object p5=new Employee("Nyabihu","Nurse",120,18,"Mugabo","Mike");</a:t>
            </a:r>
            <a:endParaRPr>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a:solidFill>
                  <a:schemeClr val="dk1"/>
                </a:solidFill>
                <a:latin typeface="Courier New"/>
                <a:ea typeface="Courier New"/>
                <a:cs typeface="Courier New"/>
                <a:sym typeface="Courier New"/>
              </a:rPr>
              <a:t>System.</a:t>
            </a:r>
            <a:r>
              <a:rPr b="1" i="1" lang="en-US">
                <a:solidFill>
                  <a:schemeClr val="dk1"/>
                </a:solidFill>
                <a:latin typeface="Courier New"/>
                <a:ea typeface="Courier New"/>
                <a:cs typeface="Courier New"/>
                <a:sym typeface="Courier New"/>
              </a:rPr>
              <a:t>out</a:t>
            </a:r>
            <a:r>
              <a:rPr lang="en-US">
                <a:solidFill>
                  <a:schemeClr val="dk1"/>
                </a:solidFill>
                <a:latin typeface="Courier New"/>
                <a:ea typeface="Courier New"/>
                <a:cs typeface="Courier New"/>
                <a:sym typeface="Courier New"/>
              </a:rPr>
              <a:t>.println(p5);</a:t>
            </a:r>
            <a:r>
              <a:rPr lang="en-US">
                <a:solidFill>
                  <a:srgbClr val="7F7F7F"/>
                </a:solidFill>
                <a:latin typeface="Courier New"/>
                <a:ea typeface="Courier New"/>
                <a:cs typeface="Courier New"/>
                <a:sym typeface="Courier New"/>
              </a:rPr>
              <a:t> </a:t>
            </a:r>
            <a:endParaRPr>
              <a:solidFill>
                <a:srgbClr val="7F7F7F"/>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a:solidFill>
                  <a:srgbClr val="7F7F7F"/>
                </a:solidFill>
                <a:latin typeface="Courier New"/>
                <a:ea typeface="Courier New"/>
                <a:cs typeface="Courier New"/>
                <a:sym typeface="Courier New"/>
              </a:rPr>
              <a:t>}</a:t>
            </a:r>
            <a:endParaRPr>
              <a:solidFill>
                <a:srgbClr val="7F7F7F"/>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a:solidFill>
                  <a:srgbClr val="7F7F7F"/>
                </a:solidFill>
                <a:latin typeface="Courier New"/>
                <a:ea typeface="Courier New"/>
                <a:cs typeface="Courier New"/>
                <a:sym typeface="Courier New"/>
              </a:rPr>
              <a:t>}</a:t>
            </a:r>
            <a:endParaRPr>
              <a:solidFill>
                <a:srgbClr val="7F7F7F"/>
              </a:solidFill>
              <a:latin typeface="Courier New"/>
              <a:ea typeface="Courier New"/>
              <a:cs typeface="Courier New"/>
              <a:sym typeface="Courier New"/>
            </a:endParaRPr>
          </a:p>
          <a:p>
            <a:pPr indent="0" lvl="0" marL="0" rtl="0" algn="l">
              <a:lnSpc>
                <a:spcPct val="90000"/>
              </a:lnSpc>
              <a:spcBef>
                <a:spcPts val="1000"/>
              </a:spcBef>
              <a:spcAft>
                <a:spcPts val="0"/>
              </a:spcAft>
              <a:buSzPts val="275"/>
              <a:buNone/>
            </a:pPr>
            <a:r>
              <a:t/>
            </a:r>
            <a:endParaRPr>
              <a:solidFill>
                <a:schemeClr val="dk1"/>
              </a:solidFill>
            </a:endParaRPr>
          </a:p>
        </p:txBody>
      </p:sp>
      <p:sp>
        <p:nvSpPr>
          <p:cNvPr id="1343" name="Google Shape;1343;g28be55cf764_0_72"/>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44" name="Google Shape;1344;g28be55cf764_0_72"/>
          <p:cNvPicPr preferRelativeResize="0"/>
          <p:nvPr/>
        </p:nvPicPr>
        <p:blipFill>
          <a:blip r:embed="rId3">
            <a:alphaModFix/>
          </a:blip>
          <a:stretch>
            <a:fillRect/>
          </a:stretch>
        </p:blipFill>
        <p:spPr>
          <a:xfrm>
            <a:off x="2134875" y="5635000"/>
            <a:ext cx="9906000" cy="1047750"/>
          </a:xfrm>
          <a:prstGeom prst="rect">
            <a:avLst/>
          </a:prstGeom>
          <a:noFill/>
          <a:ln>
            <a:noFill/>
          </a:ln>
        </p:spPr>
      </p:pic>
      <p:sp>
        <p:nvSpPr>
          <p:cNvPr id="1345" name="Google Shape;1345;g28be55cf764_0_72"/>
          <p:cNvSpPr txBox="1"/>
          <p:nvPr/>
        </p:nvSpPr>
        <p:spPr>
          <a:xfrm>
            <a:off x="2432575" y="5032300"/>
            <a:ext cx="2181600" cy="531300"/>
          </a:xfrm>
          <a:prstGeom prst="rect">
            <a:avLst/>
          </a:prstGeom>
          <a:solidFill>
            <a:srgbClr val="F9CB9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Century Gothic"/>
                <a:ea typeface="Century Gothic"/>
                <a:cs typeface="Century Gothic"/>
                <a:sym typeface="Century Gothic"/>
              </a:rPr>
              <a:t>Output</a:t>
            </a:r>
            <a:endParaRPr b="1" sz="1700">
              <a:latin typeface="Century Gothic"/>
              <a:ea typeface="Century Gothic"/>
              <a:cs typeface="Century Gothic"/>
              <a:sym typeface="Century Gothic"/>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g28be55cf764_0_81"/>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We  need Super</a:t>
            </a:r>
            <a:endParaRPr b="1"/>
          </a:p>
        </p:txBody>
      </p:sp>
      <p:sp>
        <p:nvSpPr>
          <p:cNvPr id="1352" name="Google Shape;1352;g28be55cf764_0_81"/>
          <p:cNvSpPr txBox="1"/>
          <p:nvPr>
            <p:ph idx="1" type="body"/>
          </p:nvPr>
        </p:nvSpPr>
        <p:spPr>
          <a:xfrm>
            <a:off x="763575" y="1175425"/>
            <a:ext cx="10963500" cy="4964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2300">
                <a:solidFill>
                  <a:srgbClr val="222222"/>
                </a:solidFill>
                <a:latin typeface="Arial"/>
                <a:ea typeface="Arial"/>
                <a:cs typeface="Arial"/>
                <a:sym typeface="Arial"/>
              </a:rPr>
              <a:t>We need to avoid duplication of superclass code. There will be times when you will want to create a superclass that keeps the details of its implementation to itself (that is, that keeps its data members private). In this case, there would be no way for a subclass to directly access or initialize these variables on its own. Since encapsulation is a primary attribute of OOP, it is not surprising that Java provides a solution to this problem. Whenever a subclass needs to refer to its immediate superclass, it can do so by use of the keyword </a:t>
            </a:r>
            <a:r>
              <a:rPr b="1" lang="en-US" sz="2300">
                <a:solidFill>
                  <a:srgbClr val="222222"/>
                </a:solidFill>
                <a:latin typeface="Arial"/>
                <a:ea typeface="Arial"/>
                <a:cs typeface="Arial"/>
                <a:sym typeface="Arial"/>
              </a:rPr>
              <a:t>super</a:t>
            </a:r>
            <a:r>
              <a:rPr lang="en-US" sz="2300">
                <a:solidFill>
                  <a:srgbClr val="222222"/>
                </a:solidFill>
                <a:latin typeface="Arial"/>
                <a:ea typeface="Arial"/>
                <a:cs typeface="Arial"/>
                <a:sym typeface="Arial"/>
              </a:rPr>
              <a:t>. </a:t>
            </a:r>
            <a:endParaRPr sz="2300">
              <a:solidFill>
                <a:srgbClr val="222222"/>
              </a:solidFill>
              <a:latin typeface="Arial"/>
              <a:ea typeface="Arial"/>
              <a:cs typeface="Arial"/>
              <a:sym typeface="Arial"/>
            </a:endParaRPr>
          </a:p>
          <a:p>
            <a:pPr indent="0" lvl="0" marL="0" rtl="0" algn="l">
              <a:lnSpc>
                <a:spcPct val="115000"/>
              </a:lnSpc>
              <a:spcBef>
                <a:spcPts val="0"/>
              </a:spcBef>
              <a:spcAft>
                <a:spcPts val="0"/>
              </a:spcAft>
              <a:buNone/>
            </a:pPr>
            <a:r>
              <a:t/>
            </a:r>
            <a:endParaRPr sz="2300">
              <a:solidFill>
                <a:srgbClr val="222222"/>
              </a:solidFill>
              <a:latin typeface="Arial"/>
              <a:ea typeface="Arial"/>
              <a:cs typeface="Arial"/>
              <a:sym typeface="Arial"/>
            </a:endParaRPr>
          </a:p>
          <a:p>
            <a:pPr indent="0" lvl="0" marL="0" rtl="0" algn="l">
              <a:lnSpc>
                <a:spcPct val="115000"/>
              </a:lnSpc>
              <a:spcBef>
                <a:spcPts val="0"/>
              </a:spcBef>
              <a:spcAft>
                <a:spcPts val="0"/>
              </a:spcAft>
              <a:buNone/>
            </a:pPr>
            <a:r>
              <a:rPr b="1" lang="en-US" sz="2300">
                <a:solidFill>
                  <a:srgbClr val="222222"/>
                </a:solidFill>
                <a:latin typeface="Arial"/>
                <a:ea typeface="Arial"/>
                <a:cs typeface="Arial"/>
                <a:sym typeface="Arial"/>
              </a:rPr>
              <a:t>super</a:t>
            </a:r>
            <a:r>
              <a:rPr lang="en-US" sz="2300">
                <a:solidFill>
                  <a:srgbClr val="222222"/>
                </a:solidFill>
                <a:latin typeface="Arial"/>
                <a:ea typeface="Arial"/>
                <a:cs typeface="Arial"/>
                <a:sym typeface="Arial"/>
              </a:rPr>
              <a:t> has two general forms. The first calls the superclass' constructor. The second is used to access a member of the superclass that has been hidden by a member of a subclass.</a:t>
            </a:r>
            <a:endParaRPr sz="2600"/>
          </a:p>
        </p:txBody>
      </p:sp>
      <p:sp>
        <p:nvSpPr>
          <p:cNvPr id="1353" name="Google Shape;1353;g28be55cf764_0_81"/>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g28be55cf764_0_88"/>
          <p:cNvSpPr txBox="1"/>
          <p:nvPr>
            <p:ph type="title"/>
          </p:nvPr>
        </p:nvSpPr>
        <p:spPr>
          <a:xfrm>
            <a:off x="1935025" y="147325"/>
            <a:ext cx="97920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Super: </a:t>
            </a:r>
            <a:r>
              <a:rPr lang="en-US"/>
              <a:t>Create an Employee Constructor</a:t>
            </a:r>
            <a:endParaRPr/>
          </a:p>
        </p:txBody>
      </p:sp>
      <p:sp>
        <p:nvSpPr>
          <p:cNvPr id="1360" name="Google Shape;1360;g28be55cf764_0_88"/>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61" name="Google Shape;1361;g28be55cf764_0_88"/>
          <p:cNvSpPr txBox="1"/>
          <p:nvPr/>
        </p:nvSpPr>
        <p:spPr>
          <a:xfrm>
            <a:off x="739875" y="842550"/>
            <a:ext cx="5501700" cy="60369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l">
              <a:lnSpc>
                <a:spcPct val="100000"/>
              </a:lnSpc>
              <a:spcBef>
                <a:spcPts val="0"/>
              </a:spcBef>
              <a:spcAft>
                <a:spcPts val="0"/>
              </a:spcAft>
              <a:buNone/>
            </a:pPr>
            <a:r>
              <a:rPr lang="en-US" sz="1300">
                <a:solidFill>
                  <a:schemeClr val="dk1"/>
                </a:solidFill>
                <a:latin typeface="Courier New"/>
                <a:ea typeface="Courier New"/>
                <a:cs typeface="Courier New"/>
                <a:sym typeface="Courier New"/>
              </a:rPr>
              <a:t>package rw.ac.rca.mis;</a:t>
            </a:r>
            <a:endParaRPr sz="13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300">
                <a:solidFill>
                  <a:schemeClr val="dk1"/>
                </a:solidFill>
                <a:latin typeface="Courier New"/>
                <a:ea typeface="Courier New"/>
                <a:cs typeface="Courier New"/>
                <a:sym typeface="Courier New"/>
              </a:rPr>
              <a:t>public class Employee  extends Person{</a:t>
            </a:r>
            <a:endParaRPr sz="13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300">
                <a:solidFill>
                  <a:schemeClr val="dk1"/>
                </a:solidFill>
                <a:latin typeface="Courier New"/>
                <a:ea typeface="Courier New"/>
                <a:cs typeface="Courier New"/>
                <a:sym typeface="Courier New"/>
              </a:rPr>
              <a:t>	private String institution;</a:t>
            </a:r>
            <a:endParaRPr sz="13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300">
                <a:solidFill>
                  <a:schemeClr val="dk1"/>
                </a:solidFill>
                <a:latin typeface="Courier New"/>
                <a:ea typeface="Courier New"/>
                <a:cs typeface="Courier New"/>
                <a:sym typeface="Courier New"/>
              </a:rPr>
              <a:t>	private String position;</a:t>
            </a:r>
            <a:endParaRPr sz="13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300">
                <a:solidFill>
                  <a:schemeClr val="dk1"/>
                </a:solidFill>
                <a:latin typeface="Courier New"/>
                <a:ea typeface="Courier New"/>
                <a:cs typeface="Courier New"/>
                <a:sym typeface="Courier New"/>
              </a:rPr>
              <a:t>	private long salary;</a:t>
            </a:r>
            <a:endParaRPr sz="13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300">
                <a:solidFill>
                  <a:schemeClr val="dk1"/>
                </a:solidFill>
                <a:latin typeface="Courier New"/>
                <a:ea typeface="Courier New"/>
                <a:cs typeface="Courier New"/>
                <a:sym typeface="Courier New"/>
              </a:rPr>
              <a:t>	public Employee() {</a:t>
            </a:r>
            <a:endParaRPr sz="13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300">
                <a:solidFill>
                  <a:schemeClr val="dk1"/>
                </a:solidFill>
                <a:latin typeface="Courier New"/>
                <a:ea typeface="Courier New"/>
                <a:cs typeface="Courier New"/>
                <a:sym typeface="Courier New"/>
              </a:rPr>
              <a:t>		//Call Person default Constructor</a:t>
            </a:r>
            <a:endParaRPr sz="13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300">
                <a:solidFill>
                  <a:schemeClr val="dk1"/>
                </a:solidFill>
                <a:latin typeface="Courier New"/>
                <a:ea typeface="Courier New"/>
                <a:cs typeface="Courier New"/>
                <a:sym typeface="Courier New"/>
              </a:rPr>
              <a:t>		super();</a:t>
            </a:r>
            <a:endParaRPr sz="13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D9E8F7"/>
                </a:solidFill>
                <a:highlight>
                  <a:srgbClr val="2F2F2F"/>
                </a:highlight>
                <a:latin typeface="Courier New"/>
                <a:ea typeface="Courier New"/>
                <a:cs typeface="Courier New"/>
                <a:sym typeface="Courier New"/>
              </a:rPr>
              <a:t>	</a:t>
            </a:r>
            <a:r>
              <a:rPr lang="en-US" sz="1300">
                <a:solidFill>
                  <a:srgbClr val="808080"/>
                </a:solidFill>
                <a:highlight>
                  <a:srgbClr val="2F2F2F"/>
                </a:highlight>
                <a:latin typeface="Courier New"/>
                <a:ea typeface="Courier New"/>
                <a:cs typeface="Courier New"/>
                <a:sym typeface="Courier New"/>
              </a:rPr>
              <a:t>/**</a:t>
            </a:r>
            <a:endParaRPr sz="1300">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808080"/>
                </a:solidFill>
                <a:highlight>
                  <a:srgbClr val="2F2F2F"/>
                </a:highlight>
                <a:latin typeface="Courier New"/>
                <a:ea typeface="Courier New"/>
                <a:cs typeface="Courier New"/>
                <a:sym typeface="Courier New"/>
              </a:rPr>
              <a:t>	 * </a:t>
            </a:r>
            <a:r>
              <a:rPr b="1" lang="en-US" sz="1300">
                <a:solidFill>
                  <a:srgbClr val="9A8C7C"/>
                </a:solidFill>
                <a:highlight>
                  <a:srgbClr val="2F2F2F"/>
                </a:highlight>
                <a:latin typeface="Courier New"/>
                <a:ea typeface="Courier New"/>
                <a:cs typeface="Courier New"/>
                <a:sym typeface="Courier New"/>
              </a:rPr>
              <a:t>@param</a:t>
            </a:r>
            <a:r>
              <a:rPr lang="en-US" sz="1300">
                <a:solidFill>
                  <a:srgbClr val="808080"/>
                </a:solidFill>
                <a:highlight>
                  <a:srgbClr val="2F2F2F"/>
                </a:highlight>
                <a:latin typeface="Courier New"/>
                <a:ea typeface="Courier New"/>
                <a:cs typeface="Courier New"/>
                <a:sym typeface="Courier New"/>
              </a:rPr>
              <a:t> age</a:t>
            </a:r>
            <a:endParaRPr sz="1300">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808080"/>
                </a:solidFill>
                <a:highlight>
                  <a:srgbClr val="2F2F2F"/>
                </a:highlight>
                <a:latin typeface="Courier New"/>
                <a:ea typeface="Courier New"/>
                <a:cs typeface="Courier New"/>
                <a:sym typeface="Courier New"/>
              </a:rPr>
              <a:t>	 * </a:t>
            </a:r>
            <a:r>
              <a:rPr b="1" lang="en-US" sz="1300">
                <a:solidFill>
                  <a:srgbClr val="9A8C7C"/>
                </a:solidFill>
                <a:highlight>
                  <a:srgbClr val="2F2F2F"/>
                </a:highlight>
                <a:latin typeface="Courier New"/>
                <a:ea typeface="Courier New"/>
                <a:cs typeface="Courier New"/>
                <a:sym typeface="Courier New"/>
              </a:rPr>
              <a:t>@param</a:t>
            </a:r>
            <a:r>
              <a:rPr lang="en-US" sz="1300">
                <a:solidFill>
                  <a:srgbClr val="808080"/>
                </a:solidFill>
                <a:highlight>
                  <a:srgbClr val="2F2F2F"/>
                </a:highlight>
                <a:latin typeface="Courier New"/>
                <a:ea typeface="Courier New"/>
                <a:cs typeface="Courier New"/>
                <a:sym typeface="Courier New"/>
              </a:rPr>
              <a:t> firstName</a:t>
            </a:r>
            <a:endParaRPr sz="1300">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808080"/>
                </a:solidFill>
                <a:highlight>
                  <a:srgbClr val="2F2F2F"/>
                </a:highlight>
                <a:latin typeface="Courier New"/>
                <a:ea typeface="Courier New"/>
                <a:cs typeface="Courier New"/>
                <a:sym typeface="Courier New"/>
              </a:rPr>
              <a:t>	 * </a:t>
            </a:r>
            <a:r>
              <a:rPr b="1" lang="en-US" sz="1300">
                <a:solidFill>
                  <a:srgbClr val="9A8C7C"/>
                </a:solidFill>
                <a:highlight>
                  <a:srgbClr val="2F2F2F"/>
                </a:highlight>
                <a:latin typeface="Courier New"/>
                <a:ea typeface="Courier New"/>
                <a:cs typeface="Courier New"/>
                <a:sym typeface="Courier New"/>
              </a:rPr>
              <a:t>@param</a:t>
            </a:r>
            <a:r>
              <a:rPr lang="en-US" sz="1300">
                <a:solidFill>
                  <a:srgbClr val="808080"/>
                </a:solidFill>
                <a:highlight>
                  <a:srgbClr val="2F2F2F"/>
                </a:highlight>
                <a:latin typeface="Courier New"/>
                <a:ea typeface="Courier New"/>
                <a:cs typeface="Courier New"/>
                <a:sym typeface="Courier New"/>
              </a:rPr>
              <a:t> lastName</a:t>
            </a:r>
            <a:endParaRPr sz="1300">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808080"/>
                </a:solidFill>
                <a:highlight>
                  <a:srgbClr val="2F2F2F"/>
                </a:highlight>
                <a:latin typeface="Courier New"/>
                <a:ea typeface="Courier New"/>
                <a:cs typeface="Courier New"/>
                <a:sym typeface="Courier New"/>
              </a:rPr>
              <a:t>	 * </a:t>
            </a:r>
            <a:r>
              <a:rPr b="1" lang="en-US" sz="1300">
                <a:solidFill>
                  <a:srgbClr val="9A8C7C"/>
                </a:solidFill>
                <a:highlight>
                  <a:srgbClr val="2F2F2F"/>
                </a:highlight>
                <a:latin typeface="Courier New"/>
                <a:ea typeface="Courier New"/>
                <a:cs typeface="Courier New"/>
                <a:sym typeface="Courier New"/>
              </a:rPr>
              <a:t>@param</a:t>
            </a:r>
            <a:r>
              <a:rPr lang="en-US" sz="1300">
                <a:solidFill>
                  <a:srgbClr val="808080"/>
                </a:solidFill>
                <a:highlight>
                  <a:srgbClr val="2F2F2F"/>
                </a:highlight>
                <a:latin typeface="Courier New"/>
                <a:ea typeface="Courier New"/>
                <a:cs typeface="Courier New"/>
                <a:sym typeface="Courier New"/>
              </a:rPr>
              <a:t> institution</a:t>
            </a:r>
            <a:endParaRPr sz="1300">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808080"/>
                </a:solidFill>
                <a:highlight>
                  <a:srgbClr val="2F2F2F"/>
                </a:highlight>
                <a:latin typeface="Courier New"/>
                <a:ea typeface="Courier New"/>
                <a:cs typeface="Courier New"/>
                <a:sym typeface="Courier New"/>
              </a:rPr>
              <a:t>	 * </a:t>
            </a:r>
            <a:r>
              <a:rPr b="1" lang="en-US" sz="1300">
                <a:solidFill>
                  <a:srgbClr val="9A8C7C"/>
                </a:solidFill>
                <a:highlight>
                  <a:srgbClr val="2F2F2F"/>
                </a:highlight>
                <a:latin typeface="Courier New"/>
                <a:ea typeface="Courier New"/>
                <a:cs typeface="Courier New"/>
                <a:sym typeface="Courier New"/>
              </a:rPr>
              <a:t>@param</a:t>
            </a:r>
            <a:r>
              <a:rPr lang="en-US" sz="1300">
                <a:solidFill>
                  <a:srgbClr val="808080"/>
                </a:solidFill>
                <a:highlight>
                  <a:srgbClr val="2F2F2F"/>
                </a:highlight>
                <a:latin typeface="Courier New"/>
                <a:ea typeface="Courier New"/>
                <a:cs typeface="Courier New"/>
                <a:sym typeface="Courier New"/>
              </a:rPr>
              <a:t> position</a:t>
            </a:r>
            <a:endParaRPr sz="1300">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808080"/>
                </a:solidFill>
                <a:highlight>
                  <a:srgbClr val="2F2F2F"/>
                </a:highlight>
                <a:latin typeface="Courier New"/>
                <a:ea typeface="Courier New"/>
                <a:cs typeface="Courier New"/>
                <a:sym typeface="Courier New"/>
              </a:rPr>
              <a:t>	 * </a:t>
            </a:r>
            <a:r>
              <a:rPr b="1" lang="en-US" sz="1300">
                <a:solidFill>
                  <a:srgbClr val="9A8C7C"/>
                </a:solidFill>
                <a:highlight>
                  <a:srgbClr val="2F2F2F"/>
                </a:highlight>
                <a:latin typeface="Courier New"/>
                <a:ea typeface="Courier New"/>
                <a:cs typeface="Courier New"/>
                <a:sym typeface="Courier New"/>
              </a:rPr>
              <a:t>@param</a:t>
            </a:r>
            <a:r>
              <a:rPr lang="en-US" sz="1300">
                <a:solidFill>
                  <a:srgbClr val="808080"/>
                </a:solidFill>
                <a:highlight>
                  <a:srgbClr val="2F2F2F"/>
                </a:highlight>
                <a:latin typeface="Courier New"/>
                <a:ea typeface="Courier New"/>
                <a:cs typeface="Courier New"/>
                <a:sym typeface="Courier New"/>
              </a:rPr>
              <a:t> salary</a:t>
            </a:r>
            <a:endParaRPr sz="1300">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808080"/>
                </a:solidFill>
                <a:highlight>
                  <a:srgbClr val="2F2F2F"/>
                </a:highlight>
                <a:latin typeface="Courier New"/>
                <a:ea typeface="Courier New"/>
                <a:cs typeface="Courier New"/>
                <a:sym typeface="Courier New"/>
              </a:rPr>
              <a:t>	 */</a:t>
            </a:r>
            <a:endParaRPr sz="1300">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D9E8F7"/>
                </a:solidFill>
                <a:highlight>
                  <a:srgbClr val="2F2F2F"/>
                </a:highlight>
                <a:latin typeface="Courier New"/>
                <a:ea typeface="Courier New"/>
                <a:cs typeface="Courier New"/>
                <a:sym typeface="Courier New"/>
              </a:rPr>
              <a:t>	</a:t>
            </a:r>
            <a:r>
              <a:rPr lang="en-US" sz="1300">
                <a:solidFill>
                  <a:srgbClr val="CC6C1D"/>
                </a:solidFill>
                <a:highlight>
                  <a:srgbClr val="2F2F2F"/>
                </a:highlight>
                <a:latin typeface="Courier New"/>
                <a:ea typeface="Courier New"/>
                <a:cs typeface="Courier New"/>
                <a:sym typeface="Courier New"/>
              </a:rPr>
              <a:t>public</a:t>
            </a:r>
            <a:r>
              <a:rPr lang="en-US" sz="1300">
                <a:solidFill>
                  <a:srgbClr val="D9E8F7"/>
                </a:solidFill>
                <a:highlight>
                  <a:srgbClr val="2F2F2F"/>
                </a:highlight>
                <a:latin typeface="Courier New"/>
                <a:ea typeface="Courier New"/>
                <a:cs typeface="Courier New"/>
                <a:sym typeface="Courier New"/>
              </a:rPr>
              <a:t> </a:t>
            </a:r>
            <a:r>
              <a:rPr lang="en-US" sz="1300">
                <a:solidFill>
                  <a:srgbClr val="1EB540"/>
                </a:solidFill>
                <a:highlight>
                  <a:srgbClr val="2F2F2F"/>
                </a:highlight>
                <a:latin typeface="Courier New"/>
                <a:ea typeface="Courier New"/>
                <a:cs typeface="Courier New"/>
                <a:sym typeface="Courier New"/>
              </a:rPr>
              <a:t>Employee</a:t>
            </a:r>
            <a:r>
              <a:rPr lang="en-US" sz="1300">
                <a:solidFill>
                  <a:srgbClr val="F9FAF4"/>
                </a:solidFill>
                <a:highlight>
                  <a:srgbClr val="2F2F2F"/>
                </a:highlight>
                <a:latin typeface="Courier New"/>
                <a:ea typeface="Courier New"/>
                <a:cs typeface="Courier New"/>
                <a:sym typeface="Courier New"/>
              </a:rPr>
              <a:t>(</a:t>
            </a:r>
            <a:r>
              <a:rPr lang="en-US" sz="1300">
                <a:solidFill>
                  <a:srgbClr val="CC6C1D"/>
                </a:solidFill>
                <a:highlight>
                  <a:srgbClr val="2F2F2F"/>
                </a:highlight>
                <a:latin typeface="Courier New"/>
                <a:ea typeface="Courier New"/>
                <a:cs typeface="Courier New"/>
                <a:sym typeface="Courier New"/>
              </a:rPr>
              <a:t>int</a:t>
            </a:r>
            <a:r>
              <a:rPr lang="en-US" sz="1300">
                <a:solidFill>
                  <a:srgbClr val="D9E8F7"/>
                </a:solidFill>
                <a:highlight>
                  <a:srgbClr val="2F2F2F"/>
                </a:highlight>
                <a:latin typeface="Courier New"/>
                <a:ea typeface="Courier New"/>
                <a:cs typeface="Courier New"/>
                <a:sym typeface="Courier New"/>
              </a:rPr>
              <a:t> </a:t>
            </a:r>
            <a:r>
              <a:rPr lang="en-US" sz="1300">
                <a:solidFill>
                  <a:srgbClr val="79ABFF"/>
                </a:solidFill>
                <a:highlight>
                  <a:srgbClr val="2F2F2F"/>
                </a:highlight>
                <a:latin typeface="Courier New"/>
                <a:ea typeface="Courier New"/>
                <a:cs typeface="Courier New"/>
                <a:sym typeface="Courier New"/>
              </a:rPr>
              <a:t>age</a:t>
            </a:r>
            <a:r>
              <a:rPr lang="en-US" sz="1300">
                <a:solidFill>
                  <a:srgbClr val="E6E6FA"/>
                </a:solidFill>
                <a:highlight>
                  <a:srgbClr val="2F2F2F"/>
                </a:highlight>
                <a:latin typeface="Courier New"/>
                <a:ea typeface="Courier New"/>
                <a:cs typeface="Courier New"/>
                <a:sym typeface="Courier New"/>
              </a:rPr>
              <a:t>,</a:t>
            </a:r>
            <a:r>
              <a:rPr lang="en-US" sz="1300">
                <a:solidFill>
                  <a:srgbClr val="D9E8F7"/>
                </a:solidFill>
                <a:highlight>
                  <a:srgbClr val="2F2F2F"/>
                </a:highlight>
                <a:latin typeface="Courier New"/>
                <a:ea typeface="Courier New"/>
                <a:cs typeface="Courier New"/>
                <a:sym typeface="Courier New"/>
              </a:rPr>
              <a:t> </a:t>
            </a:r>
            <a:r>
              <a:rPr lang="en-US" sz="1300">
                <a:solidFill>
                  <a:srgbClr val="1290C3"/>
                </a:solidFill>
                <a:highlight>
                  <a:srgbClr val="2F2F2F"/>
                </a:highlight>
                <a:latin typeface="Courier New"/>
                <a:ea typeface="Courier New"/>
                <a:cs typeface="Courier New"/>
                <a:sym typeface="Courier New"/>
              </a:rPr>
              <a:t>String</a:t>
            </a:r>
            <a:r>
              <a:rPr lang="en-US" sz="1300">
                <a:solidFill>
                  <a:srgbClr val="D9E8F7"/>
                </a:solidFill>
                <a:highlight>
                  <a:srgbClr val="2F2F2F"/>
                </a:highlight>
                <a:latin typeface="Courier New"/>
                <a:ea typeface="Courier New"/>
                <a:cs typeface="Courier New"/>
                <a:sym typeface="Courier New"/>
              </a:rPr>
              <a:t> </a:t>
            </a:r>
            <a:r>
              <a:rPr lang="en-US" sz="1300">
                <a:solidFill>
                  <a:srgbClr val="79ABFF"/>
                </a:solidFill>
                <a:highlight>
                  <a:srgbClr val="2F2F2F"/>
                </a:highlight>
                <a:latin typeface="Courier New"/>
                <a:ea typeface="Courier New"/>
                <a:cs typeface="Courier New"/>
                <a:sym typeface="Courier New"/>
              </a:rPr>
              <a:t>firstName</a:t>
            </a:r>
            <a:r>
              <a:rPr lang="en-US" sz="1300">
                <a:solidFill>
                  <a:srgbClr val="E6E6FA"/>
                </a:solidFill>
                <a:highlight>
                  <a:srgbClr val="2F2F2F"/>
                </a:highlight>
                <a:latin typeface="Courier New"/>
                <a:ea typeface="Courier New"/>
                <a:cs typeface="Courier New"/>
                <a:sym typeface="Courier New"/>
              </a:rPr>
              <a:t>,</a:t>
            </a:r>
            <a:r>
              <a:rPr lang="en-US" sz="1300">
                <a:solidFill>
                  <a:srgbClr val="D9E8F7"/>
                </a:solidFill>
                <a:highlight>
                  <a:srgbClr val="2F2F2F"/>
                </a:highlight>
                <a:latin typeface="Courier New"/>
                <a:ea typeface="Courier New"/>
                <a:cs typeface="Courier New"/>
                <a:sym typeface="Courier New"/>
              </a:rPr>
              <a:t> </a:t>
            </a:r>
            <a:r>
              <a:rPr lang="en-US" sz="1300">
                <a:solidFill>
                  <a:srgbClr val="1290C3"/>
                </a:solidFill>
                <a:highlight>
                  <a:srgbClr val="2F2F2F"/>
                </a:highlight>
                <a:latin typeface="Courier New"/>
                <a:ea typeface="Courier New"/>
                <a:cs typeface="Courier New"/>
                <a:sym typeface="Courier New"/>
              </a:rPr>
              <a:t>String</a:t>
            </a:r>
            <a:r>
              <a:rPr lang="en-US" sz="1300">
                <a:solidFill>
                  <a:srgbClr val="D9E8F7"/>
                </a:solidFill>
                <a:highlight>
                  <a:srgbClr val="2F2F2F"/>
                </a:highlight>
                <a:latin typeface="Courier New"/>
                <a:ea typeface="Courier New"/>
                <a:cs typeface="Courier New"/>
                <a:sym typeface="Courier New"/>
              </a:rPr>
              <a:t> </a:t>
            </a:r>
            <a:r>
              <a:rPr lang="en-US" sz="1300">
                <a:solidFill>
                  <a:srgbClr val="79ABFF"/>
                </a:solidFill>
                <a:highlight>
                  <a:srgbClr val="2F2F2F"/>
                </a:highlight>
                <a:latin typeface="Courier New"/>
                <a:ea typeface="Courier New"/>
                <a:cs typeface="Courier New"/>
                <a:sym typeface="Courier New"/>
              </a:rPr>
              <a:t>lastName</a:t>
            </a:r>
            <a:r>
              <a:rPr lang="en-US" sz="1300">
                <a:solidFill>
                  <a:srgbClr val="E6E6FA"/>
                </a:solidFill>
                <a:highlight>
                  <a:srgbClr val="2F2F2F"/>
                </a:highlight>
                <a:latin typeface="Courier New"/>
                <a:ea typeface="Courier New"/>
                <a:cs typeface="Courier New"/>
                <a:sym typeface="Courier New"/>
              </a:rPr>
              <a:t>,</a:t>
            </a:r>
            <a:r>
              <a:rPr lang="en-US" sz="1300">
                <a:solidFill>
                  <a:srgbClr val="D9E8F7"/>
                </a:solidFill>
                <a:highlight>
                  <a:srgbClr val="2F2F2F"/>
                </a:highlight>
                <a:latin typeface="Courier New"/>
                <a:ea typeface="Courier New"/>
                <a:cs typeface="Courier New"/>
                <a:sym typeface="Courier New"/>
              </a:rPr>
              <a:t> </a:t>
            </a:r>
            <a:r>
              <a:rPr lang="en-US" sz="1300">
                <a:solidFill>
                  <a:srgbClr val="1290C3"/>
                </a:solidFill>
                <a:highlight>
                  <a:srgbClr val="2F2F2F"/>
                </a:highlight>
                <a:latin typeface="Courier New"/>
                <a:ea typeface="Courier New"/>
                <a:cs typeface="Courier New"/>
                <a:sym typeface="Courier New"/>
              </a:rPr>
              <a:t>String</a:t>
            </a:r>
            <a:r>
              <a:rPr lang="en-US" sz="1300">
                <a:solidFill>
                  <a:srgbClr val="D9E8F7"/>
                </a:solidFill>
                <a:highlight>
                  <a:srgbClr val="2F2F2F"/>
                </a:highlight>
                <a:latin typeface="Courier New"/>
                <a:ea typeface="Courier New"/>
                <a:cs typeface="Courier New"/>
                <a:sym typeface="Courier New"/>
              </a:rPr>
              <a:t> </a:t>
            </a:r>
            <a:r>
              <a:rPr lang="en-US" sz="1300">
                <a:solidFill>
                  <a:srgbClr val="79ABFF"/>
                </a:solidFill>
                <a:highlight>
                  <a:srgbClr val="2F2F2F"/>
                </a:highlight>
                <a:latin typeface="Courier New"/>
                <a:ea typeface="Courier New"/>
                <a:cs typeface="Courier New"/>
                <a:sym typeface="Courier New"/>
              </a:rPr>
              <a:t>institution</a:t>
            </a:r>
            <a:r>
              <a:rPr lang="en-US" sz="1300">
                <a:solidFill>
                  <a:srgbClr val="E6E6FA"/>
                </a:solidFill>
                <a:highlight>
                  <a:srgbClr val="2F2F2F"/>
                </a:highlight>
                <a:latin typeface="Courier New"/>
                <a:ea typeface="Courier New"/>
                <a:cs typeface="Courier New"/>
                <a:sym typeface="Courier New"/>
              </a:rPr>
              <a:t>,</a:t>
            </a:r>
            <a:r>
              <a:rPr lang="en-US" sz="1300">
                <a:solidFill>
                  <a:srgbClr val="D9E8F7"/>
                </a:solidFill>
                <a:highlight>
                  <a:srgbClr val="2F2F2F"/>
                </a:highlight>
                <a:latin typeface="Courier New"/>
                <a:ea typeface="Courier New"/>
                <a:cs typeface="Courier New"/>
                <a:sym typeface="Courier New"/>
              </a:rPr>
              <a:t> </a:t>
            </a:r>
            <a:r>
              <a:rPr lang="en-US" sz="1300">
                <a:solidFill>
                  <a:srgbClr val="1290C3"/>
                </a:solidFill>
                <a:highlight>
                  <a:srgbClr val="2F2F2F"/>
                </a:highlight>
                <a:latin typeface="Courier New"/>
                <a:ea typeface="Courier New"/>
                <a:cs typeface="Courier New"/>
                <a:sym typeface="Courier New"/>
              </a:rPr>
              <a:t>String</a:t>
            </a:r>
            <a:r>
              <a:rPr lang="en-US" sz="1300">
                <a:solidFill>
                  <a:srgbClr val="D9E8F7"/>
                </a:solidFill>
                <a:highlight>
                  <a:srgbClr val="2F2F2F"/>
                </a:highlight>
                <a:latin typeface="Courier New"/>
                <a:ea typeface="Courier New"/>
                <a:cs typeface="Courier New"/>
                <a:sym typeface="Courier New"/>
              </a:rPr>
              <a:t> </a:t>
            </a:r>
            <a:r>
              <a:rPr lang="en-US" sz="1300">
                <a:solidFill>
                  <a:srgbClr val="79ABFF"/>
                </a:solidFill>
                <a:highlight>
                  <a:srgbClr val="2F2F2F"/>
                </a:highlight>
                <a:latin typeface="Courier New"/>
                <a:ea typeface="Courier New"/>
                <a:cs typeface="Courier New"/>
                <a:sym typeface="Courier New"/>
              </a:rPr>
              <a:t>position</a:t>
            </a:r>
            <a:r>
              <a:rPr lang="en-US" sz="1300">
                <a:solidFill>
                  <a:srgbClr val="E6E6FA"/>
                </a:solidFill>
                <a:highlight>
                  <a:srgbClr val="2F2F2F"/>
                </a:highlight>
                <a:latin typeface="Courier New"/>
                <a:ea typeface="Courier New"/>
                <a:cs typeface="Courier New"/>
                <a:sym typeface="Courier New"/>
              </a:rPr>
              <a:t>,</a:t>
            </a:r>
            <a:r>
              <a:rPr lang="en-US" sz="1300">
                <a:solidFill>
                  <a:srgbClr val="D9E8F7"/>
                </a:solidFill>
                <a:highlight>
                  <a:srgbClr val="2F2F2F"/>
                </a:highlight>
                <a:latin typeface="Courier New"/>
                <a:ea typeface="Courier New"/>
                <a:cs typeface="Courier New"/>
                <a:sym typeface="Courier New"/>
              </a:rPr>
              <a:t> </a:t>
            </a:r>
            <a:r>
              <a:rPr lang="en-US" sz="1300">
                <a:solidFill>
                  <a:srgbClr val="CC6C1D"/>
                </a:solidFill>
                <a:highlight>
                  <a:srgbClr val="2F2F2F"/>
                </a:highlight>
                <a:latin typeface="Courier New"/>
                <a:ea typeface="Courier New"/>
                <a:cs typeface="Courier New"/>
                <a:sym typeface="Courier New"/>
              </a:rPr>
              <a:t>long</a:t>
            </a:r>
            <a:r>
              <a:rPr lang="en-US" sz="1300">
                <a:solidFill>
                  <a:srgbClr val="D9E8F7"/>
                </a:solidFill>
                <a:highlight>
                  <a:srgbClr val="2F2F2F"/>
                </a:highlight>
                <a:latin typeface="Courier New"/>
                <a:ea typeface="Courier New"/>
                <a:cs typeface="Courier New"/>
                <a:sym typeface="Courier New"/>
              </a:rPr>
              <a:t> </a:t>
            </a:r>
            <a:r>
              <a:rPr lang="en-US" sz="1300">
                <a:solidFill>
                  <a:srgbClr val="79ABFF"/>
                </a:solidFill>
                <a:highlight>
                  <a:srgbClr val="2F2F2F"/>
                </a:highlight>
                <a:latin typeface="Courier New"/>
                <a:ea typeface="Courier New"/>
                <a:cs typeface="Courier New"/>
                <a:sym typeface="Courier New"/>
              </a:rPr>
              <a:t>salary</a:t>
            </a:r>
            <a:r>
              <a:rPr lang="en-US" sz="1300">
                <a:solidFill>
                  <a:srgbClr val="F9FAF4"/>
                </a:solidFill>
                <a:highlight>
                  <a:srgbClr val="2F2F2F"/>
                </a:highlight>
                <a:latin typeface="Courier New"/>
                <a:ea typeface="Courier New"/>
                <a:cs typeface="Courier New"/>
                <a:sym typeface="Courier New"/>
              </a:rPr>
              <a:t>)</a:t>
            </a:r>
            <a:r>
              <a:rPr lang="en-US" sz="1300">
                <a:solidFill>
                  <a:srgbClr val="D9E8F7"/>
                </a:solidFill>
                <a:highlight>
                  <a:srgbClr val="2F2F2F"/>
                </a:highlight>
                <a:latin typeface="Courier New"/>
                <a:ea typeface="Courier New"/>
                <a:cs typeface="Courier New"/>
                <a:sym typeface="Courier New"/>
              </a:rPr>
              <a:t> </a:t>
            </a:r>
            <a:r>
              <a:rPr lang="en-US" sz="1300">
                <a:solidFill>
                  <a:srgbClr val="F9FAF4"/>
                </a:solidFill>
                <a:highlight>
                  <a:srgbClr val="2F2F2F"/>
                </a:highlight>
                <a:latin typeface="Courier New"/>
                <a:ea typeface="Courier New"/>
                <a:cs typeface="Courier New"/>
                <a:sym typeface="Courier New"/>
              </a:rPr>
              <a:t>{</a:t>
            </a:r>
            <a:endParaRPr sz="1300">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D9E8F7"/>
                </a:solidFill>
                <a:highlight>
                  <a:srgbClr val="2F2F2F"/>
                </a:highlight>
                <a:latin typeface="Courier New"/>
                <a:ea typeface="Courier New"/>
                <a:cs typeface="Courier New"/>
                <a:sym typeface="Courier New"/>
              </a:rPr>
              <a:t>		</a:t>
            </a:r>
            <a:r>
              <a:rPr lang="en-US" sz="1300">
                <a:solidFill>
                  <a:srgbClr val="CC6C1D"/>
                </a:solidFill>
                <a:highlight>
                  <a:srgbClr val="2F2F2F"/>
                </a:highlight>
                <a:latin typeface="Courier New"/>
                <a:ea typeface="Courier New"/>
                <a:cs typeface="Courier New"/>
                <a:sym typeface="Courier New"/>
              </a:rPr>
              <a:t>super</a:t>
            </a:r>
            <a:r>
              <a:rPr lang="en-US" sz="1300">
                <a:solidFill>
                  <a:srgbClr val="F9FAF4"/>
                </a:solidFill>
                <a:highlight>
                  <a:srgbClr val="2F2F2F"/>
                </a:highlight>
                <a:latin typeface="Courier New"/>
                <a:ea typeface="Courier New"/>
                <a:cs typeface="Courier New"/>
                <a:sym typeface="Courier New"/>
              </a:rPr>
              <a:t>(</a:t>
            </a:r>
            <a:r>
              <a:rPr lang="en-US" sz="1300">
                <a:solidFill>
                  <a:srgbClr val="79ABFF"/>
                </a:solidFill>
                <a:highlight>
                  <a:srgbClr val="2F2F2F"/>
                </a:highlight>
                <a:latin typeface="Courier New"/>
                <a:ea typeface="Courier New"/>
                <a:cs typeface="Courier New"/>
                <a:sym typeface="Courier New"/>
              </a:rPr>
              <a:t>age</a:t>
            </a:r>
            <a:r>
              <a:rPr lang="en-US" sz="1300">
                <a:solidFill>
                  <a:srgbClr val="E6E6FA"/>
                </a:solidFill>
                <a:highlight>
                  <a:srgbClr val="2F2F2F"/>
                </a:highlight>
                <a:latin typeface="Courier New"/>
                <a:ea typeface="Courier New"/>
                <a:cs typeface="Courier New"/>
                <a:sym typeface="Courier New"/>
              </a:rPr>
              <a:t>,</a:t>
            </a:r>
            <a:r>
              <a:rPr lang="en-US" sz="1300">
                <a:solidFill>
                  <a:srgbClr val="D9E8F7"/>
                </a:solidFill>
                <a:highlight>
                  <a:srgbClr val="2F2F2F"/>
                </a:highlight>
                <a:latin typeface="Courier New"/>
                <a:ea typeface="Courier New"/>
                <a:cs typeface="Courier New"/>
                <a:sym typeface="Courier New"/>
              </a:rPr>
              <a:t> </a:t>
            </a:r>
            <a:r>
              <a:rPr lang="en-US" sz="1300">
                <a:solidFill>
                  <a:srgbClr val="79ABFF"/>
                </a:solidFill>
                <a:highlight>
                  <a:srgbClr val="2F2F2F"/>
                </a:highlight>
                <a:latin typeface="Courier New"/>
                <a:ea typeface="Courier New"/>
                <a:cs typeface="Courier New"/>
                <a:sym typeface="Courier New"/>
              </a:rPr>
              <a:t>firstName</a:t>
            </a:r>
            <a:r>
              <a:rPr lang="en-US" sz="1300">
                <a:solidFill>
                  <a:srgbClr val="E6E6FA"/>
                </a:solidFill>
                <a:highlight>
                  <a:srgbClr val="2F2F2F"/>
                </a:highlight>
                <a:latin typeface="Courier New"/>
                <a:ea typeface="Courier New"/>
                <a:cs typeface="Courier New"/>
                <a:sym typeface="Courier New"/>
              </a:rPr>
              <a:t>,</a:t>
            </a:r>
            <a:r>
              <a:rPr lang="en-US" sz="1300">
                <a:solidFill>
                  <a:srgbClr val="D9E8F7"/>
                </a:solidFill>
                <a:highlight>
                  <a:srgbClr val="2F2F2F"/>
                </a:highlight>
                <a:latin typeface="Courier New"/>
                <a:ea typeface="Courier New"/>
                <a:cs typeface="Courier New"/>
                <a:sym typeface="Courier New"/>
              </a:rPr>
              <a:t> </a:t>
            </a:r>
            <a:r>
              <a:rPr lang="en-US" sz="1300">
                <a:solidFill>
                  <a:srgbClr val="79ABFF"/>
                </a:solidFill>
                <a:highlight>
                  <a:srgbClr val="2F2F2F"/>
                </a:highlight>
                <a:latin typeface="Courier New"/>
                <a:ea typeface="Courier New"/>
                <a:cs typeface="Courier New"/>
                <a:sym typeface="Courier New"/>
              </a:rPr>
              <a:t>lastName</a:t>
            </a:r>
            <a:r>
              <a:rPr lang="en-US" sz="1300">
                <a:solidFill>
                  <a:srgbClr val="F9FAF4"/>
                </a:solidFill>
                <a:highlight>
                  <a:srgbClr val="2F2F2F"/>
                </a:highlight>
                <a:latin typeface="Courier New"/>
                <a:ea typeface="Courier New"/>
                <a:cs typeface="Courier New"/>
                <a:sym typeface="Courier New"/>
              </a:rPr>
              <a:t>)</a:t>
            </a:r>
            <a:r>
              <a:rPr lang="en-US"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D9E8F7"/>
                </a:solidFill>
                <a:highlight>
                  <a:srgbClr val="2F2F2F"/>
                </a:highlight>
                <a:latin typeface="Courier New"/>
                <a:ea typeface="Courier New"/>
                <a:cs typeface="Courier New"/>
                <a:sym typeface="Courier New"/>
              </a:rPr>
              <a:t>		</a:t>
            </a:r>
            <a:r>
              <a:rPr lang="en-US" sz="1300">
                <a:solidFill>
                  <a:srgbClr val="CC6C1D"/>
                </a:solidFill>
                <a:highlight>
                  <a:srgbClr val="2F2F2F"/>
                </a:highlight>
                <a:latin typeface="Courier New"/>
                <a:ea typeface="Courier New"/>
                <a:cs typeface="Courier New"/>
                <a:sym typeface="Courier New"/>
              </a:rPr>
              <a:t>this</a:t>
            </a:r>
            <a:r>
              <a:rPr lang="en-US" sz="1300">
                <a:solidFill>
                  <a:srgbClr val="E6E6FA"/>
                </a:solidFill>
                <a:highlight>
                  <a:srgbClr val="2F2F2F"/>
                </a:highlight>
                <a:latin typeface="Courier New"/>
                <a:ea typeface="Courier New"/>
                <a:cs typeface="Courier New"/>
                <a:sym typeface="Courier New"/>
              </a:rPr>
              <a:t>.</a:t>
            </a:r>
            <a:r>
              <a:rPr lang="en-US" sz="1300">
                <a:solidFill>
                  <a:srgbClr val="66E1F8"/>
                </a:solidFill>
                <a:highlight>
                  <a:srgbClr val="2F2F2F"/>
                </a:highlight>
                <a:latin typeface="Courier New"/>
                <a:ea typeface="Courier New"/>
                <a:cs typeface="Courier New"/>
                <a:sym typeface="Courier New"/>
              </a:rPr>
              <a:t>institution</a:t>
            </a:r>
            <a:r>
              <a:rPr lang="en-US" sz="1300">
                <a:solidFill>
                  <a:srgbClr val="D9E8F7"/>
                </a:solidFill>
                <a:highlight>
                  <a:srgbClr val="2F2F2F"/>
                </a:highlight>
                <a:latin typeface="Courier New"/>
                <a:ea typeface="Courier New"/>
                <a:cs typeface="Courier New"/>
                <a:sym typeface="Courier New"/>
              </a:rPr>
              <a:t> </a:t>
            </a:r>
            <a:r>
              <a:rPr lang="en-US" sz="1300">
                <a:solidFill>
                  <a:srgbClr val="E6E6FA"/>
                </a:solidFill>
                <a:highlight>
                  <a:srgbClr val="2F2F2F"/>
                </a:highlight>
                <a:latin typeface="Courier New"/>
                <a:ea typeface="Courier New"/>
                <a:cs typeface="Courier New"/>
                <a:sym typeface="Courier New"/>
              </a:rPr>
              <a:t>=</a:t>
            </a:r>
            <a:r>
              <a:rPr lang="en-US" sz="1300">
                <a:solidFill>
                  <a:srgbClr val="D9E8F7"/>
                </a:solidFill>
                <a:highlight>
                  <a:srgbClr val="2F2F2F"/>
                </a:highlight>
                <a:latin typeface="Courier New"/>
                <a:ea typeface="Courier New"/>
                <a:cs typeface="Courier New"/>
                <a:sym typeface="Courier New"/>
              </a:rPr>
              <a:t> </a:t>
            </a:r>
            <a:r>
              <a:rPr lang="en-US" sz="1300">
                <a:solidFill>
                  <a:srgbClr val="79ABFF"/>
                </a:solidFill>
                <a:highlight>
                  <a:srgbClr val="2F2F2F"/>
                </a:highlight>
                <a:latin typeface="Courier New"/>
                <a:ea typeface="Courier New"/>
                <a:cs typeface="Courier New"/>
                <a:sym typeface="Courier New"/>
              </a:rPr>
              <a:t>institution</a:t>
            </a:r>
            <a:r>
              <a:rPr lang="en-US"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D9E8F7"/>
                </a:solidFill>
                <a:highlight>
                  <a:srgbClr val="2F2F2F"/>
                </a:highlight>
                <a:latin typeface="Courier New"/>
                <a:ea typeface="Courier New"/>
                <a:cs typeface="Courier New"/>
                <a:sym typeface="Courier New"/>
              </a:rPr>
              <a:t>		</a:t>
            </a:r>
            <a:r>
              <a:rPr lang="en-US" sz="1300">
                <a:solidFill>
                  <a:srgbClr val="CC6C1D"/>
                </a:solidFill>
                <a:highlight>
                  <a:srgbClr val="2F2F2F"/>
                </a:highlight>
                <a:latin typeface="Courier New"/>
                <a:ea typeface="Courier New"/>
                <a:cs typeface="Courier New"/>
                <a:sym typeface="Courier New"/>
              </a:rPr>
              <a:t>this</a:t>
            </a:r>
            <a:r>
              <a:rPr lang="en-US" sz="1300">
                <a:solidFill>
                  <a:srgbClr val="E6E6FA"/>
                </a:solidFill>
                <a:highlight>
                  <a:srgbClr val="2F2F2F"/>
                </a:highlight>
                <a:latin typeface="Courier New"/>
                <a:ea typeface="Courier New"/>
                <a:cs typeface="Courier New"/>
                <a:sym typeface="Courier New"/>
              </a:rPr>
              <a:t>.</a:t>
            </a:r>
            <a:r>
              <a:rPr lang="en-US" sz="1300">
                <a:solidFill>
                  <a:srgbClr val="66E1F8"/>
                </a:solidFill>
                <a:highlight>
                  <a:srgbClr val="2F2F2F"/>
                </a:highlight>
                <a:latin typeface="Courier New"/>
                <a:ea typeface="Courier New"/>
                <a:cs typeface="Courier New"/>
                <a:sym typeface="Courier New"/>
              </a:rPr>
              <a:t>position</a:t>
            </a:r>
            <a:r>
              <a:rPr lang="en-US" sz="1300">
                <a:solidFill>
                  <a:srgbClr val="D9E8F7"/>
                </a:solidFill>
                <a:highlight>
                  <a:srgbClr val="2F2F2F"/>
                </a:highlight>
                <a:latin typeface="Courier New"/>
                <a:ea typeface="Courier New"/>
                <a:cs typeface="Courier New"/>
                <a:sym typeface="Courier New"/>
              </a:rPr>
              <a:t> </a:t>
            </a:r>
            <a:r>
              <a:rPr lang="en-US" sz="1300">
                <a:solidFill>
                  <a:srgbClr val="E6E6FA"/>
                </a:solidFill>
                <a:highlight>
                  <a:srgbClr val="2F2F2F"/>
                </a:highlight>
                <a:latin typeface="Courier New"/>
                <a:ea typeface="Courier New"/>
                <a:cs typeface="Courier New"/>
                <a:sym typeface="Courier New"/>
              </a:rPr>
              <a:t>=</a:t>
            </a:r>
            <a:r>
              <a:rPr lang="en-US" sz="1300">
                <a:solidFill>
                  <a:srgbClr val="D9E8F7"/>
                </a:solidFill>
                <a:highlight>
                  <a:srgbClr val="2F2F2F"/>
                </a:highlight>
                <a:latin typeface="Courier New"/>
                <a:ea typeface="Courier New"/>
                <a:cs typeface="Courier New"/>
                <a:sym typeface="Courier New"/>
              </a:rPr>
              <a:t> </a:t>
            </a:r>
            <a:r>
              <a:rPr lang="en-US" sz="1300">
                <a:solidFill>
                  <a:srgbClr val="79ABFF"/>
                </a:solidFill>
                <a:highlight>
                  <a:srgbClr val="2F2F2F"/>
                </a:highlight>
                <a:latin typeface="Courier New"/>
                <a:ea typeface="Courier New"/>
                <a:cs typeface="Courier New"/>
                <a:sym typeface="Courier New"/>
              </a:rPr>
              <a:t>position</a:t>
            </a:r>
            <a:r>
              <a:rPr lang="en-US"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D9E8F7"/>
                </a:solidFill>
                <a:highlight>
                  <a:srgbClr val="2F2F2F"/>
                </a:highlight>
                <a:latin typeface="Courier New"/>
                <a:ea typeface="Courier New"/>
                <a:cs typeface="Courier New"/>
                <a:sym typeface="Courier New"/>
              </a:rPr>
              <a:t>		</a:t>
            </a:r>
            <a:r>
              <a:rPr lang="en-US" sz="1300">
                <a:solidFill>
                  <a:srgbClr val="CC6C1D"/>
                </a:solidFill>
                <a:highlight>
                  <a:srgbClr val="2F2F2F"/>
                </a:highlight>
                <a:latin typeface="Courier New"/>
                <a:ea typeface="Courier New"/>
                <a:cs typeface="Courier New"/>
                <a:sym typeface="Courier New"/>
              </a:rPr>
              <a:t>this</a:t>
            </a:r>
            <a:r>
              <a:rPr lang="en-US" sz="1300">
                <a:solidFill>
                  <a:srgbClr val="E6E6FA"/>
                </a:solidFill>
                <a:highlight>
                  <a:srgbClr val="2F2F2F"/>
                </a:highlight>
                <a:latin typeface="Courier New"/>
                <a:ea typeface="Courier New"/>
                <a:cs typeface="Courier New"/>
                <a:sym typeface="Courier New"/>
              </a:rPr>
              <a:t>.</a:t>
            </a:r>
            <a:r>
              <a:rPr lang="en-US" sz="1300">
                <a:solidFill>
                  <a:srgbClr val="66E1F8"/>
                </a:solidFill>
                <a:highlight>
                  <a:srgbClr val="2F2F2F"/>
                </a:highlight>
                <a:latin typeface="Courier New"/>
                <a:ea typeface="Courier New"/>
                <a:cs typeface="Courier New"/>
                <a:sym typeface="Courier New"/>
              </a:rPr>
              <a:t>salary</a:t>
            </a:r>
            <a:r>
              <a:rPr lang="en-US" sz="1300">
                <a:solidFill>
                  <a:srgbClr val="D9E8F7"/>
                </a:solidFill>
                <a:highlight>
                  <a:srgbClr val="2F2F2F"/>
                </a:highlight>
                <a:latin typeface="Courier New"/>
                <a:ea typeface="Courier New"/>
                <a:cs typeface="Courier New"/>
                <a:sym typeface="Courier New"/>
              </a:rPr>
              <a:t> </a:t>
            </a:r>
            <a:r>
              <a:rPr lang="en-US" sz="1300">
                <a:solidFill>
                  <a:srgbClr val="E6E6FA"/>
                </a:solidFill>
                <a:highlight>
                  <a:srgbClr val="2F2F2F"/>
                </a:highlight>
                <a:latin typeface="Courier New"/>
                <a:ea typeface="Courier New"/>
                <a:cs typeface="Courier New"/>
                <a:sym typeface="Courier New"/>
              </a:rPr>
              <a:t>=</a:t>
            </a:r>
            <a:r>
              <a:rPr lang="en-US" sz="1300">
                <a:solidFill>
                  <a:srgbClr val="D9E8F7"/>
                </a:solidFill>
                <a:highlight>
                  <a:srgbClr val="2F2F2F"/>
                </a:highlight>
                <a:latin typeface="Courier New"/>
                <a:ea typeface="Courier New"/>
                <a:cs typeface="Courier New"/>
                <a:sym typeface="Courier New"/>
              </a:rPr>
              <a:t> </a:t>
            </a:r>
            <a:r>
              <a:rPr lang="en-US" sz="1300">
                <a:solidFill>
                  <a:srgbClr val="79ABFF"/>
                </a:solidFill>
                <a:highlight>
                  <a:srgbClr val="2F2F2F"/>
                </a:highlight>
                <a:latin typeface="Courier New"/>
                <a:ea typeface="Courier New"/>
                <a:cs typeface="Courier New"/>
                <a:sym typeface="Courier New"/>
              </a:rPr>
              <a:t>salary</a:t>
            </a:r>
            <a:r>
              <a:rPr lang="en-US"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300">
                <a:solidFill>
                  <a:srgbClr val="D9E8F7"/>
                </a:solidFill>
                <a:highlight>
                  <a:srgbClr val="2F2F2F"/>
                </a:highlight>
                <a:latin typeface="Courier New"/>
                <a:ea typeface="Courier New"/>
                <a:cs typeface="Courier New"/>
                <a:sym typeface="Courier New"/>
              </a:rPr>
              <a:t>	</a:t>
            </a:r>
            <a:r>
              <a:rPr lang="en-US" sz="1300">
                <a:solidFill>
                  <a:srgbClr val="F9FAF4"/>
                </a:solidFill>
                <a:highlight>
                  <a:srgbClr val="2F2F2F"/>
                </a:highlight>
                <a:latin typeface="Courier New"/>
                <a:ea typeface="Courier New"/>
                <a:cs typeface="Courier New"/>
                <a:sym typeface="Courier New"/>
              </a:rPr>
              <a:t>}</a:t>
            </a:r>
            <a:endParaRPr sz="17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t/>
            </a:r>
            <a:endParaRPr sz="800">
              <a:solidFill>
                <a:schemeClr val="dk1"/>
              </a:solidFill>
              <a:latin typeface="Courier New"/>
              <a:ea typeface="Courier New"/>
              <a:cs typeface="Courier New"/>
              <a:sym typeface="Courier New"/>
            </a:endParaRPr>
          </a:p>
        </p:txBody>
      </p:sp>
      <p:sp>
        <p:nvSpPr>
          <p:cNvPr id="1362" name="Google Shape;1362;g28be55cf764_0_88"/>
          <p:cNvSpPr txBox="1"/>
          <p:nvPr/>
        </p:nvSpPr>
        <p:spPr>
          <a:xfrm>
            <a:off x="6241575" y="871650"/>
            <a:ext cx="5890500" cy="38364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just">
              <a:lnSpc>
                <a:spcPct val="115000"/>
              </a:lnSpc>
              <a:spcBef>
                <a:spcPts val="0"/>
              </a:spcBef>
              <a:spcAft>
                <a:spcPts val="0"/>
              </a:spcAft>
              <a:buNone/>
            </a:pPr>
            <a:r>
              <a:rPr b="1" lang="en-US" sz="1300">
                <a:solidFill>
                  <a:schemeClr val="dk1"/>
                </a:solidFill>
                <a:latin typeface="Courier New"/>
                <a:ea typeface="Courier New"/>
                <a:cs typeface="Courier New"/>
                <a:sym typeface="Courier New"/>
              </a:rPr>
              <a:t>Employee</a:t>
            </a:r>
            <a:r>
              <a:rPr lang="en-US" sz="1300">
                <a:solidFill>
                  <a:schemeClr val="dk1"/>
                </a:solidFill>
                <a:latin typeface="Courier New"/>
                <a:ea typeface="Courier New"/>
                <a:cs typeface="Courier New"/>
                <a:sym typeface="Courier New"/>
              </a:rPr>
              <a:t>() calls </a:t>
            </a:r>
            <a:r>
              <a:rPr b="1" lang="en-US" sz="1300">
                <a:solidFill>
                  <a:schemeClr val="dk1"/>
                </a:solidFill>
                <a:latin typeface="Courier New"/>
                <a:ea typeface="Courier New"/>
                <a:cs typeface="Courier New"/>
                <a:sym typeface="Courier New"/>
              </a:rPr>
              <a:t>super</a:t>
            </a:r>
            <a:r>
              <a:rPr lang="en-US" sz="1300">
                <a:solidFill>
                  <a:schemeClr val="dk1"/>
                </a:solidFill>
                <a:latin typeface="Courier New"/>
                <a:ea typeface="Courier New"/>
                <a:cs typeface="Courier New"/>
                <a:sym typeface="Courier New"/>
              </a:rPr>
              <a:t>() with the arguments a</a:t>
            </a:r>
            <a:r>
              <a:rPr b="1" lang="en-US" sz="1300">
                <a:solidFill>
                  <a:schemeClr val="dk1"/>
                </a:solidFill>
                <a:latin typeface="Courier New"/>
                <a:ea typeface="Courier New"/>
                <a:cs typeface="Courier New"/>
                <a:sym typeface="Courier New"/>
              </a:rPr>
              <a:t>ge, firstName and lastName</a:t>
            </a:r>
            <a:r>
              <a:rPr lang="en-US" sz="1300">
                <a:solidFill>
                  <a:schemeClr val="dk1"/>
                </a:solidFill>
                <a:latin typeface="Courier New"/>
                <a:ea typeface="Courier New"/>
                <a:cs typeface="Courier New"/>
                <a:sym typeface="Courier New"/>
              </a:rPr>
              <a:t>. This causes the Person</a:t>
            </a:r>
            <a:endParaRPr sz="1300">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rPr lang="en-US" sz="1300">
                <a:solidFill>
                  <a:schemeClr val="dk1"/>
                </a:solidFill>
                <a:latin typeface="Courier New"/>
                <a:ea typeface="Courier New"/>
                <a:cs typeface="Courier New"/>
                <a:sym typeface="Courier New"/>
              </a:rPr>
              <a:t>constructor to be called, which initializes </a:t>
            </a:r>
            <a:r>
              <a:rPr b="1" lang="en-US" sz="1300">
                <a:solidFill>
                  <a:schemeClr val="dk1"/>
                </a:solidFill>
                <a:latin typeface="Courier New"/>
                <a:ea typeface="Courier New"/>
                <a:cs typeface="Courier New"/>
                <a:sym typeface="Courier New"/>
              </a:rPr>
              <a:t>age, firstName, lastName</a:t>
            </a:r>
            <a:r>
              <a:rPr lang="en-US" sz="1300">
                <a:solidFill>
                  <a:schemeClr val="dk1"/>
                </a:solidFill>
                <a:latin typeface="Courier New"/>
                <a:ea typeface="Courier New"/>
                <a:cs typeface="Courier New"/>
                <a:sym typeface="Courier New"/>
              </a:rPr>
              <a:t> using these values.</a:t>
            </a:r>
            <a:endParaRPr sz="1300">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rPr b="1" lang="en-US" sz="1300">
                <a:solidFill>
                  <a:schemeClr val="dk1"/>
                </a:solidFill>
                <a:latin typeface="Courier New"/>
                <a:ea typeface="Courier New"/>
                <a:cs typeface="Courier New"/>
                <a:sym typeface="Courier New"/>
              </a:rPr>
              <a:t>Employee</a:t>
            </a:r>
            <a:r>
              <a:rPr lang="en-US" sz="1300">
                <a:solidFill>
                  <a:schemeClr val="dk1"/>
                </a:solidFill>
                <a:latin typeface="Courier New"/>
                <a:ea typeface="Courier New"/>
                <a:cs typeface="Courier New"/>
                <a:sym typeface="Courier New"/>
              </a:rPr>
              <a:t> no longer initializes these values itself. It only needs to initialize the value unique</a:t>
            </a:r>
            <a:endParaRPr sz="1300">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rPr lang="en-US" sz="1300">
                <a:solidFill>
                  <a:schemeClr val="dk1"/>
                </a:solidFill>
                <a:latin typeface="Courier New"/>
                <a:ea typeface="Courier New"/>
                <a:cs typeface="Courier New"/>
                <a:sym typeface="Courier New"/>
              </a:rPr>
              <a:t>to it: </a:t>
            </a:r>
            <a:r>
              <a:rPr b="1" lang="en-US" sz="1300">
                <a:solidFill>
                  <a:schemeClr val="dk1"/>
                </a:solidFill>
                <a:latin typeface="Courier New"/>
                <a:ea typeface="Courier New"/>
                <a:cs typeface="Courier New"/>
                <a:sym typeface="Courier New"/>
              </a:rPr>
              <a:t>institution, position, salary.</a:t>
            </a:r>
            <a:endParaRPr b="1" sz="1300">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rPr lang="en-US" sz="1300">
                <a:solidFill>
                  <a:schemeClr val="dk1"/>
                </a:solidFill>
                <a:latin typeface="Courier New"/>
                <a:ea typeface="Courier New"/>
                <a:cs typeface="Courier New"/>
                <a:sym typeface="Courier New"/>
              </a:rPr>
              <a:t> This leaves Person free to make these values private if desired. In the preceding example, </a:t>
            </a:r>
            <a:r>
              <a:rPr b="1" lang="en-US" sz="1300">
                <a:solidFill>
                  <a:schemeClr val="dk1"/>
                </a:solidFill>
                <a:latin typeface="Courier New"/>
                <a:ea typeface="Courier New"/>
                <a:cs typeface="Courier New"/>
                <a:sym typeface="Courier New"/>
              </a:rPr>
              <a:t>super()</a:t>
            </a:r>
            <a:r>
              <a:rPr lang="en-US" sz="1300">
                <a:solidFill>
                  <a:schemeClr val="dk1"/>
                </a:solidFill>
                <a:latin typeface="Courier New"/>
                <a:ea typeface="Courier New"/>
                <a:cs typeface="Courier New"/>
                <a:sym typeface="Courier New"/>
              </a:rPr>
              <a:t> was called with three arguments. Since constructors</a:t>
            </a:r>
            <a:endParaRPr sz="1300">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rPr lang="en-US" sz="1300">
                <a:solidFill>
                  <a:schemeClr val="dk1"/>
                </a:solidFill>
                <a:latin typeface="Courier New"/>
                <a:ea typeface="Courier New"/>
                <a:cs typeface="Courier New"/>
                <a:sym typeface="Courier New"/>
              </a:rPr>
              <a:t>can be overloaded, </a:t>
            </a:r>
            <a:r>
              <a:rPr b="1" lang="en-US" sz="1300">
                <a:solidFill>
                  <a:schemeClr val="dk1"/>
                </a:solidFill>
                <a:latin typeface="Courier New"/>
                <a:ea typeface="Courier New"/>
                <a:cs typeface="Courier New"/>
                <a:sym typeface="Courier New"/>
              </a:rPr>
              <a:t>super() </a:t>
            </a:r>
            <a:r>
              <a:rPr lang="en-US" sz="1300">
                <a:solidFill>
                  <a:schemeClr val="dk1"/>
                </a:solidFill>
                <a:latin typeface="Courier New"/>
                <a:ea typeface="Courier New"/>
                <a:cs typeface="Courier New"/>
                <a:sym typeface="Courier New"/>
              </a:rPr>
              <a:t>can be called using any form defined by the superclass. The constructor executed will be the one that matches the arguments. For example, here is a complete implementation of </a:t>
            </a:r>
            <a:r>
              <a:rPr b="1" lang="en-US" sz="1300">
                <a:solidFill>
                  <a:schemeClr val="dk1"/>
                </a:solidFill>
                <a:latin typeface="Courier New"/>
                <a:ea typeface="Courier New"/>
                <a:cs typeface="Courier New"/>
                <a:sym typeface="Courier New"/>
              </a:rPr>
              <a:t>Employee</a:t>
            </a:r>
            <a:r>
              <a:rPr lang="en-US" sz="1300">
                <a:solidFill>
                  <a:schemeClr val="dk1"/>
                </a:solidFill>
                <a:latin typeface="Courier New"/>
                <a:ea typeface="Courier New"/>
                <a:cs typeface="Courier New"/>
                <a:sym typeface="Courier New"/>
              </a:rPr>
              <a:t> that provides constructors for the various ways.</a:t>
            </a:r>
            <a:endParaRPr sz="1200">
              <a:solidFill>
                <a:schemeClr val="dk1"/>
              </a:solidFill>
              <a:latin typeface="Courier New"/>
              <a:ea typeface="Courier New"/>
              <a:cs typeface="Courier New"/>
              <a:sym typeface="Courier New"/>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g28be55cf764_0_96"/>
          <p:cNvSpPr txBox="1"/>
          <p:nvPr>
            <p:ph type="title"/>
          </p:nvPr>
        </p:nvSpPr>
        <p:spPr>
          <a:xfrm>
            <a:off x="2451523" y="-81263"/>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Super: Create a Student Constructor</a:t>
            </a:r>
            <a:endParaRPr b="1"/>
          </a:p>
        </p:txBody>
      </p:sp>
      <p:sp>
        <p:nvSpPr>
          <p:cNvPr id="1369" name="Google Shape;1369;g28be55cf764_0_96"/>
          <p:cNvSpPr txBox="1"/>
          <p:nvPr>
            <p:ph idx="1" type="body"/>
          </p:nvPr>
        </p:nvSpPr>
        <p:spPr>
          <a:xfrm>
            <a:off x="905850" y="764000"/>
            <a:ext cx="5297700" cy="5932800"/>
          </a:xfrm>
          <a:prstGeom prst="rect">
            <a:avLst/>
          </a:prstGeom>
          <a:ln cap="flat" cmpd="sng" w="9525">
            <a:solidFill>
              <a:srgbClr val="000000"/>
            </a:solidFill>
            <a:prstDash val="dashDot"/>
            <a:round/>
            <a:headEnd len="sm" w="sm" type="none"/>
            <a:tailEnd len="sm" w="sm" type="none"/>
          </a:ln>
        </p:spPr>
        <p:txBody>
          <a:bodyPr anchorCtr="0" anchor="t" bIns="45700" lIns="91425" spcFirstLastPara="1" rIns="91425" wrap="square" tIns="45700">
            <a:noAutofit/>
          </a:bodyPr>
          <a:lstStyle/>
          <a:p>
            <a:pPr indent="0" lvl="0" marL="25400" rtl="0" algn="l">
              <a:lnSpc>
                <a:spcPct val="115000"/>
              </a:lnSpc>
              <a:spcBef>
                <a:spcPts val="0"/>
              </a:spcBef>
              <a:spcAft>
                <a:spcPts val="0"/>
              </a:spcAft>
              <a:buSzPts val="1100"/>
              <a:buNone/>
            </a:pPr>
            <a:r>
              <a:rPr lang="en-US" sz="1400">
                <a:solidFill>
                  <a:schemeClr val="dk1"/>
                </a:solidFill>
                <a:latin typeface="Courier New"/>
                <a:ea typeface="Courier New"/>
                <a:cs typeface="Courier New"/>
                <a:sym typeface="Courier New"/>
              </a:rPr>
              <a:t>package rw.ac.rca.mis;</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chemeClr val="dk1"/>
                </a:solidFill>
                <a:latin typeface="Courier New"/>
                <a:ea typeface="Courier New"/>
                <a:cs typeface="Courier New"/>
                <a:sym typeface="Courier New"/>
              </a:rPr>
              <a:t>public class Student  extends Person{</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chemeClr val="dk1"/>
                </a:solidFill>
                <a:latin typeface="Courier New"/>
                <a:ea typeface="Courier New"/>
                <a:cs typeface="Courier New"/>
                <a:sym typeface="Courier New"/>
              </a:rPr>
              <a:t>private String grade;</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chemeClr val="dk1"/>
                </a:solidFill>
                <a:latin typeface="Courier New"/>
                <a:ea typeface="Courier New"/>
                <a:cs typeface="Courier New"/>
                <a:sym typeface="Courier New"/>
              </a:rPr>
              <a:t>private String school;</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chemeClr val="dk1"/>
                </a:solidFill>
                <a:latin typeface="Courier New"/>
                <a:ea typeface="Courier New"/>
                <a:cs typeface="Courier New"/>
                <a:sym typeface="Courier New"/>
              </a:rPr>
              <a:t>private String combination;</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chemeClr val="dk1"/>
                </a:solidFill>
                <a:latin typeface="Courier New"/>
                <a:ea typeface="Courier New"/>
                <a:cs typeface="Courier New"/>
                <a:sym typeface="Courier New"/>
              </a:rPr>
              <a:t>public Student() {</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chemeClr val="dk1"/>
                </a:solidFill>
                <a:latin typeface="Courier New"/>
                <a:ea typeface="Courier New"/>
                <a:cs typeface="Courier New"/>
                <a:sym typeface="Courier New"/>
              </a:rPr>
              <a:t>	super();</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rgbClr val="CC6C1D"/>
                </a:solidFill>
                <a:highlight>
                  <a:srgbClr val="2F2F2F"/>
                </a:highlight>
                <a:latin typeface="Courier New"/>
                <a:ea typeface="Courier New"/>
                <a:cs typeface="Courier New"/>
                <a:sym typeface="Courier New"/>
              </a:rPr>
              <a:t>public</a:t>
            </a:r>
            <a:r>
              <a:rPr lang="en-US" sz="1400">
                <a:solidFill>
                  <a:srgbClr val="D9E8F7"/>
                </a:solidFill>
                <a:highlight>
                  <a:srgbClr val="2F2F2F"/>
                </a:highlight>
                <a:latin typeface="Courier New"/>
                <a:ea typeface="Courier New"/>
                <a:cs typeface="Courier New"/>
                <a:sym typeface="Courier New"/>
              </a:rPr>
              <a:t> </a:t>
            </a:r>
            <a:r>
              <a:rPr lang="en-US" sz="1400">
                <a:solidFill>
                  <a:srgbClr val="1EB540"/>
                </a:solidFill>
                <a:highlight>
                  <a:srgbClr val="2F2F2F"/>
                </a:highlight>
                <a:latin typeface="Courier New"/>
                <a:ea typeface="Courier New"/>
                <a:cs typeface="Courier New"/>
                <a:sym typeface="Courier New"/>
              </a:rPr>
              <a:t>Student</a:t>
            </a:r>
            <a:r>
              <a:rPr lang="en-US" sz="1400">
                <a:solidFill>
                  <a:srgbClr val="F9FAF4"/>
                </a:solidFill>
                <a:highlight>
                  <a:srgbClr val="2F2F2F"/>
                </a:highlight>
                <a:latin typeface="Courier New"/>
                <a:ea typeface="Courier New"/>
                <a:cs typeface="Courier New"/>
                <a:sym typeface="Courier New"/>
              </a:rPr>
              <a:t>(</a:t>
            </a:r>
            <a:r>
              <a:rPr lang="en-US" sz="1400">
                <a:solidFill>
                  <a:srgbClr val="CC6C1D"/>
                </a:solidFill>
                <a:highlight>
                  <a:srgbClr val="2F2F2F"/>
                </a:highlight>
                <a:latin typeface="Courier New"/>
                <a:ea typeface="Courier New"/>
                <a:cs typeface="Courier New"/>
                <a:sym typeface="Courier New"/>
              </a:rPr>
              <a:t>int</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age</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1290C3"/>
                </a:solidFill>
                <a:highlight>
                  <a:srgbClr val="2F2F2F"/>
                </a:highlight>
                <a:latin typeface="Courier New"/>
                <a:ea typeface="Courier New"/>
                <a:cs typeface="Courier New"/>
                <a:sym typeface="Courier New"/>
              </a:rPr>
              <a:t>String</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firstName</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1290C3"/>
                </a:solidFill>
                <a:highlight>
                  <a:srgbClr val="2F2F2F"/>
                </a:highlight>
                <a:latin typeface="Courier New"/>
                <a:ea typeface="Courier New"/>
                <a:cs typeface="Courier New"/>
                <a:sym typeface="Courier New"/>
              </a:rPr>
              <a:t>String</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lastName</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1290C3"/>
                </a:solidFill>
                <a:highlight>
                  <a:srgbClr val="2F2F2F"/>
                </a:highlight>
                <a:latin typeface="Courier New"/>
                <a:ea typeface="Courier New"/>
                <a:cs typeface="Courier New"/>
                <a:sym typeface="Courier New"/>
              </a:rPr>
              <a:t>String</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grade</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1290C3"/>
                </a:solidFill>
                <a:highlight>
                  <a:srgbClr val="2F2F2F"/>
                </a:highlight>
                <a:latin typeface="Courier New"/>
                <a:ea typeface="Courier New"/>
                <a:cs typeface="Courier New"/>
                <a:sym typeface="Courier New"/>
              </a:rPr>
              <a:t>String</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school</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1290C3"/>
                </a:solidFill>
                <a:highlight>
                  <a:srgbClr val="2F2F2F"/>
                </a:highlight>
                <a:latin typeface="Courier New"/>
                <a:ea typeface="Courier New"/>
                <a:cs typeface="Courier New"/>
                <a:sym typeface="Courier New"/>
              </a:rPr>
              <a:t>String</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combination</a:t>
            </a:r>
            <a:r>
              <a:rPr lang="en-US" sz="1400">
                <a:solidFill>
                  <a:srgbClr val="F9FAF4"/>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F9FAF4"/>
                </a:solidFill>
                <a:highlight>
                  <a:srgbClr val="2F2F2F"/>
                </a:highlight>
                <a:latin typeface="Courier New"/>
                <a:ea typeface="Courier New"/>
                <a:cs typeface="Courier New"/>
                <a:sym typeface="Courier New"/>
              </a:rPr>
              <a:t>{</a:t>
            </a:r>
            <a:endParaRPr sz="1400">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rgbClr val="D9E8F7"/>
                </a:solidFill>
                <a:highlight>
                  <a:srgbClr val="2F2F2F"/>
                </a:highlight>
                <a:latin typeface="Courier New"/>
                <a:ea typeface="Courier New"/>
                <a:cs typeface="Courier New"/>
                <a:sym typeface="Courier New"/>
              </a:rPr>
              <a:t>	</a:t>
            </a:r>
            <a:r>
              <a:rPr lang="en-US" sz="1400">
                <a:solidFill>
                  <a:srgbClr val="CC6C1D"/>
                </a:solidFill>
                <a:highlight>
                  <a:srgbClr val="2F2F2F"/>
                </a:highlight>
                <a:latin typeface="Courier New"/>
                <a:ea typeface="Courier New"/>
                <a:cs typeface="Courier New"/>
                <a:sym typeface="Courier New"/>
              </a:rPr>
              <a:t>super</a:t>
            </a:r>
            <a:r>
              <a:rPr lang="en-US" sz="1400">
                <a:solidFill>
                  <a:srgbClr val="F9FAF4"/>
                </a:solidFill>
                <a:highlight>
                  <a:srgbClr val="2F2F2F"/>
                </a:highlight>
                <a:latin typeface="Courier New"/>
                <a:ea typeface="Courier New"/>
                <a:cs typeface="Courier New"/>
                <a:sym typeface="Courier New"/>
              </a:rPr>
              <a:t>(</a:t>
            </a:r>
            <a:r>
              <a:rPr lang="en-US" sz="1400">
                <a:solidFill>
                  <a:srgbClr val="79ABFF"/>
                </a:solidFill>
                <a:highlight>
                  <a:srgbClr val="2F2F2F"/>
                </a:highlight>
                <a:latin typeface="Courier New"/>
                <a:ea typeface="Courier New"/>
                <a:cs typeface="Courier New"/>
                <a:sym typeface="Courier New"/>
              </a:rPr>
              <a:t>age</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firstName</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lastName</a:t>
            </a:r>
            <a:r>
              <a:rPr lang="en-US" sz="1400">
                <a:solidFill>
                  <a:srgbClr val="F9FAF4"/>
                </a:solidFill>
                <a:highlight>
                  <a:srgbClr val="2F2F2F"/>
                </a:highlight>
                <a:latin typeface="Courier New"/>
                <a:ea typeface="Courier New"/>
                <a:cs typeface="Courier New"/>
                <a:sym typeface="Courier New"/>
              </a:rPr>
              <a:t>)</a:t>
            </a:r>
            <a:r>
              <a:rPr lang="en-US" sz="1400">
                <a:solidFill>
                  <a:srgbClr val="E6E6FA"/>
                </a:solidFill>
                <a:highlight>
                  <a:srgbClr val="2F2F2F"/>
                </a:highlight>
                <a:latin typeface="Courier New"/>
                <a:ea typeface="Courier New"/>
                <a:cs typeface="Courier New"/>
                <a:sym typeface="Courier New"/>
              </a:rPr>
              <a:t>;</a:t>
            </a:r>
            <a:endParaRPr sz="14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rgbClr val="D9E8F7"/>
                </a:solidFill>
                <a:highlight>
                  <a:srgbClr val="2F2F2F"/>
                </a:highlight>
                <a:latin typeface="Courier New"/>
                <a:ea typeface="Courier New"/>
                <a:cs typeface="Courier New"/>
                <a:sym typeface="Courier New"/>
              </a:rPr>
              <a:t>	</a:t>
            </a:r>
            <a:r>
              <a:rPr lang="en-US" sz="1400">
                <a:solidFill>
                  <a:srgbClr val="CC6C1D"/>
                </a:solidFill>
                <a:highlight>
                  <a:srgbClr val="2F2F2F"/>
                </a:highlight>
                <a:latin typeface="Courier New"/>
                <a:ea typeface="Courier New"/>
                <a:cs typeface="Courier New"/>
                <a:sym typeface="Courier New"/>
              </a:rPr>
              <a:t>this</a:t>
            </a:r>
            <a:r>
              <a:rPr lang="en-US" sz="1400">
                <a:solidFill>
                  <a:srgbClr val="E6E6FA"/>
                </a:solidFill>
                <a:highlight>
                  <a:srgbClr val="2F2F2F"/>
                </a:highlight>
                <a:latin typeface="Courier New"/>
                <a:ea typeface="Courier New"/>
                <a:cs typeface="Courier New"/>
                <a:sym typeface="Courier New"/>
              </a:rPr>
              <a:t>.</a:t>
            </a:r>
            <a:r>
              <a:rPr lang="en-US" sz="1400">
                <a:solidFill>
                  <a:srgbClr val="66E1F8"/>
                </a:solidFill>
                <a:highlight>
                  <a:srgbClr val="2F2F2F"/>
                </a:highlight>
                <a:latin typeface="Courier New"/>
                <a:ea typeface="Courier New"/>
                <a:cs typeface="Courier New"/>
                <a:sym typeface="Courier New"/>
              </a:rPr>
              <a:t>grade</a:t>
            </a:r>
            <a:r>
              <a:rPr lang="en-US" sz="1400">
                <a:solidFill>
                  <a:srgbClr val="D9E8F7"/>
                </a:solidFill>
                <a:highlight>
                  <a:srgbClr val="2F2F2F"/>
                </a:highlight>
                <a:latin typeface="Courier New"/>
                <a:ea typeface="Courier New"/>
                <a:cs typeface="Courier New"/>
                <a:sym typeface="Courier New"/>
              </a:rPr>
              <a:t> </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grade</a:t>
            </a:r>
            <a:r>
              <a:rPr lang="en-US" sz="1400">
                <a:solidFill>
                  <a:srgbClr val="E6E6FA"/>
                </a:solidFill>
                <a:highlight>
                  <a:srgbClr val="2F2F2F"/>
                </a:highlight>
                <a:latin typeface="Courier New"/>
                <a:ea typeface="Courier New"/>
                <a:cs typeface="Courier New"/>
                <a:sym typeface="Courier New"/>
              </a:rPr>
              <a:t>;</a:t>
            </a:r>
            <a:endParaRPr sz="14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rgbClr val="D9E8F7"/>
                </a:solidFill>
                <a:highlight>
                  <a:srgbClr val="2F2F2F"/>
                </a:highlight>
                <a:latin typeface="Courier New"/>
                <a:ea typeface="Courier New"/>
                <a:cs typeface="Courier New"/>
                <a:sym typeface="Courier New"/>
              </a:rPr>
              <a:t>	</a:t>
            </a:r>
            <a:r>
              <a:rPr lang="en-US" sz="1400">
                <a:solidFill>
                  <a:srgbClr val="CC6C1D"/>
                </a:solidFill>
                <a:highlight>
                  <a:srgbClr val="2F2F2F"/>
                </a:highlight>
                <a:latin typeface="Courier New"/>
                <a:ea typeface="Courier New"/>
                <a:cs typeface="Courier New"/>
                <a:sym typeface="Courier New"/>
              </a:rPr>
              <a:t>this</a:t>
            </a:r>
            <a:r>
              <a:rPr lang="en-US" sz="1400">
                <a:solidFill>
                  <a:srgbClr val="E6E6FA"/>
                </a:solidFill>
                <a:highlight>
                  <a:srgbClr val="2F2F2F"/>
                </a:highlight>
                <a:latin typeface="Courier New"/>
                <a:ea typeface="Courier New"/>
                <a:cs typeface="Courier New"/>
                <a:sym typeface="Courier New"/>
              </a:rPr>
              <a:t>.</a:t>
            </a:r>
            <a:r>
              <a:rPr lang="en-US" sz="1400">
                <a:solidFill>
                  <a:srgbClr val="66E1F8"/>
                </a:solidFill>
                <a:highlight>
                  <a:srgbClr val="2F2F2F"/>
                </a:highlight>
                <a:latin typeface="Courier New"/>
                <a:ea typeface="Courier New"/>
                <a:cs typeface="Courier New"/>
                <a:sym typeface="Courier New"/>
              </a:rPr>
              <a:t>school</a:t>
            </a:r>
            <a:r>
              <a:rPr lang="en-US" sz="1400">
                <a:solidFill>
                  <a:srgbClr val="D9E8F7"/>
                </a:solidFill>
                <a:highlight>
                  <a:srgbClr val="2F2F2F"/>
                </a:highlight>
                <a:latin typeface="Courier New"/>
                <a:ea typeface="Courier New"/>
                <a:cs typeface="Courier New"/>
                <a:sym typeface="Courier New"/>
              </a:rPr>
              <a:t> </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school</a:t>
            </a:r>
            <a:r>
              <a:rPr lang="en-US" sz="1400">
                <a:solidFill>
                  <a:srgbClr val="E6E6FA"/>
                </a:solidFill>
                <a:highlight>
                  <a:srgbClr val="2F2F2F"/>
                </a:highlight>
                <a:latin typeface="Courier New"/>
                <a:ea typeface="Courier New"/>
                <a:cs typeface="Courier New"/>
                <a:sym typeface="Courier New"/>
              </a:rPr>
              <a:t>;</a:t>
            </a:r>
            <a:endParaRPr sz="14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rgbClr val="D9E8F7"/>
                </a:solidFill>
                <a:highlight>
                  <a:srgbClr val="2F2F2F"/>
                </a:highlight>
                <a:latin typeface="Courier New"/>
                <a:ea typeface="Courier New"/>
                <a:cs typeface="Courier New"/>
                <a:sym typeface="Courier New"/>
              </a:rPr>
              <a:t>	</a:t>
            </a:r>
            <a:r>
              <a:rPr lang="en-US" sz="1400">
                <a:solidFill>
                  <a:srgbClr val="CC6C1D"/>
                </a:solidFill>
                <a:highlight>
                  <a:srgbClr val="2F2F2F"/>
                </a:highlight>
                <a:latin typeface="Courier New"/>
                <a:ea typeface="Courier New"/>
                <a:cs typeface="Courier New"/>
                <a:sym typeface="Courier New"/>
              </a:rPr>
              <a:t>this</a:t>
            </a:r>
            <a:r>
              <a:rPr lang="en-US" sz="1400">
                <a:solidFill>
                  <a:srgbClr val="E6E6FA"/>
                </a:solidFill>
                <a:highlight>
                  <a:srgbClr val="2F2F2F"/>
                </a:highlight>
                <a:latin typeface="Courier New"/>
                <a:ea typeface="Courier New"/>
                <a:cs typeface="Courier New"/>
                <a:sym typeface="Courier New"/>
              </a:rPr>
              <a:t>.</a:t>
            </a:r>
            <a:r>
              <a:rPr lang="en-US" sz="1400">
                <a:solidFill>
                  <a:srgbClr val="66E1F8"/>
                </a:solidFill>
                <a:highlight>
                  <a:srgbClr val="2F2F2F"/>
                </a:highlight>
                <a:latin typeface="Courier New"/>
                <a:ea typeface="Courier New"/>
                <a:cs typeface="Courier New"/>
                <a:sym typeface="Courier New"/>
              </a:rPr>
              <a:t>combination</a:t>
            </a:r>
            <a:r>
              <a:rPr lang="en-US" sz="1400">
                <a:solidFill>
                  <a:srgbClr val="D9E8F7"/>
                </a:solidFill>
                <a:highlight>
                  <a:srgbClr val="2F2F2F"/>
                </a:highlight>
                <a:latin typeface="Courier New"/>
                <a:ea typeface="Courier New"/>
                <a:cs typeface="Courier New"/>
                <a:sym typeface="Courier New"/>
              </a:rPr>
              <a:t> </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combination</a:t>
            </a:r>
            <a:r>
              <a:rPr lang="en-US" sz="1400">
                <a:solidFill>
                  <a:srgbClr val="E6E6FA"/>
                </a:solidFill>
                <a:highlight>
                  <a:srgbClr val="2F2F2F"/>
                </a:highlight>
                <a:latin typeface="Courier New"/>
                <a:ea typeface="Courier New"/>
                <a:cs typeface="Courier New"/>
                <a:sym typeface="Courier New"/>
              </a:rPr>
              <a:t>;</a:t>
            </a:r>
            <a:endParaRPr sz="14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rgbClr val="F9FAF4"/>
                </a:solidFill>
                <a:highlight>
                  <a:srgbClr val="2F2F2F"/>
                </a:highlight>
                <a:latin typeface="Courier New"/>
                <a:ea typeface="Courier New"/>
                <a:cs typeface="Courier New"/>
                <a:sym typeface="Courier New"/>
              </a:rPr>
              <a:t>}</a:t>
            </a:r>
            <a:endParaRPr sz="1400">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rgbClr val="CC6C1D"/>
                </a:solidFill>
                <a:highlight>
                  <a:srgbClr val="2F2F2F"/>
                </a:highlight>
                <a:latin typeface="Courier New"/>
                <a:ea typeface="Courier New"/>
                <a:cs typeface="Courier New"/>
                <a:sym typeface="Courier New"/>
              </a:rPr>
              <a:t>public</a:t>
            </a:r>
            <a:r>
              <a:rPr lang="en-US" sz="1400">
                <a:solidFill>
                  <a:srgbClr val="D9E8F7"/>
                </a:solidFill>
                <a:highlight>
                  <a:srgbClr val="2F2F2F"/>
                </a:highlight>
                <a:latin typeface="Courier New"/>
                <a:ea typeface="Courier New"/>
                <a:cs typeface="Courier New"/>
                <a:sym typeface="Courier New"/>
              </a:rPr>
              <a:t> </a:t>
            </a:r>
            <a:r>
              <a:rPr lang="en-US" sz="1400">
                <a:solidFill>
                  <a:srgbClr val="1EB540"/>
                </a:solidFill>
                <a:highlight>
                  <a:srgbClr val="2F2F2F"/>
                </a:highlight>
                <a:latin typeface="Courier New"/>
                <a:ea typeface="Courier New"/>
                <a:cs typeface="Courier New"/>
                <a:sym typeface="Courier New"/>
              </a:rPr>
              <a:t>Student</a:t>
            </a:r>
            <a:r>
              <a:rPr lang="en-US" sz="1400">
                <a:solidFill>
                  <a:srgbClr val="F9FAF4"/>
                </a:solidFill>
                <a:highlight>
                  <a:srgbClr val="2F2F2F"/>
                </a:highlight>
                <a:latin typeface="Courier New"/>
                <a:ea typeface="Courier New"/>
                <a:cs typeface="Courier New"/>
                <a:sym typeface="Courier New"/>
              </a:rPr>
              <a:t>(</a:t>
            </a:r>
            <a:r>
              <a:rPr lang="en-US" sz="1400">
                <a:solidFill>
                  <a:srgbClr val="1290C3"/>
                </a:solidFill>
                <a:highlight>
                  <a:srgbClr val="2F2F2F"/>
                </a:highlight>
                <a:latin typeface="Courier New"/>
                <a:ea typeface="Courier New"/>
                <a:cs typeface="Courier New"/>
                <a:sym typeface="Courier New"/>
              </a:rPr>
              <a:t>String</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firstName</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1290C3"/>
                </a:solidFill>
                <a:highlight>
                  <a:srgbClr val="2F2F2F"/>
                </a:highlight>
                <a:latin typeface="Courier New"/>
                <a:ea typeface="Courier New"/>
                <a:cs typeface="Courier New"/>
                <a:sym typeface="Courier New"/>
              </a:rPr>
              <a:t>String</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lastName</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1290C3"/>
                </a:solidFill>
                <a:highlight>
                  <a:srgbClr val="2F2F2F"/>
                </a:highlight>
                <a:latin typeface="Courier New"/>
                <a:ea typeface="Courier New"/>
                <a:cs typeface="Courier New"/>
                <a:sym typeface="Courier New"/>
              </a:rPr>
              <a:t>String</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grade</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1290C3"/>
                </a:solidFill>
                <a:highlight>
                  <a:srgbClr val="2F2F2F"/>
                </a:highlight>
                <a:latin typeface="Courier New"/>
                <a:ea typeface="Courier New"/>
                <a:cs typeface="Courier New"/>
                <a:sym typeface="Courier New"/>
              </a:rPr>
              <a:t>String</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school</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1290C3"/>
                </a:solidFill>
                <a:highlight>
                  <a:srgbClr val="2F2F2F"/>
                </a:highlight>
                <a:latin typeface="Courier New"/>
                <a:ea typeface="Courier New"/>
                <a:cs typeface="Courier New"/>
                <a:sym typeface="Courier New"/>
              </a:rPr>
              <a:t>String</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combination</a:t>
            </a:r>
            <a:r>
              <a:rPr lang="en-US" sz="1400">
                <a:solidFill>
                  <a:srgbClr val="F9FAF4"/>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F9FAF4"/>
                </a:solidFill>
                <a:highlight>
                  <a:srgbClr val="2F2F2F"/>
                </a:highlight>
                <a:latin typeface="Courier New"/>
                <a:ea typeface="Courier New"/>
                <a:cs typeface="Courier New"/>
                <a:sym typeface="Courier New"/>
              </a:rPr>
              <a:t>{</a:t>
            </a:r>
            <a:endParaRPr sz="1400">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rgbClr val="D9E8F7"/>
                </a:solidFill>
                <a:highlight>
                  <a:srgbClr val="2F2F2F"/>
                </a:highlight>
                <a:latin typeface="Courier New"/>
                <a:ea typeface="Courier New"/>
                <a:cs typeface="Courier New"/>
                <a:sym typeface="Courier New"/>
              </a:rPr>
              <a:t>	</a:t>
            </a:r>
            <a:r>
              <a:rPr lang="en-US" sz="1400">
                <a:solidFill>
                  <a:srgbClr val="CC6C1D"/>
                </a:solidFill>
                <a:highlight>
                  <a:srgbClr val="2F2F2F"/>
                </a:highlight>
                <a:latin typeface="Courier New"/>
                <a:ea typeface="Courier New"/>
                <a:cs typeface="Courier New"/>
                <a:sym typeface="Courier New"/>
              </a:rPr>
              <a:t>super</a:t>
            </a:r>
            <a:r>
              <a:rPr lang="en-US" sz="1400">
                <a:solidFill>
                  <a:srgbClr val="F9FAF4"/>
                </a:solidFill>
                <a:highlight>
                  <a:srgbClr val="2F2F2F"/>
                </a:highlight>
                <a:latin typeface="Courier New"/>
                <a:ea typeface="Courier New"/>
                <a:cs typeface="Courier New"/>
                <a:sym typeface="Courier New"/>
              </a:rPr>
              <a:t>(</a:t>
            </a:r>
            <a:r>
              <a:rPr lang="en-US" sz="1400">
                <a:solidFill>
                  <a:srgbClr val="79ABFF"/>
                </a:solidFill>
                <a:highlight>
                  <a:srgbClr val="2F2F2F"/>
                </a:highlight>
                <a:latin typeface="Courier New"/>
                <a:ea typeface="Courier New"/>
                <a:cs typeface="Courier New"/>
                <a:sym typeface="Courier New"/>
              </a:rPr>
              <a:t>firstName</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lastName</a:t>
            </a:r>
            <a:r>
              <a:rPr lang="en-US" sz="1400">
                <a:solidFill>
                  <a:srgbClr val="F9FAF4"/>
                </a:solidFill>
                <a:highlight>
                  <a:srgbClr val="2F2F2F"/>
                </a:highlight>
                <a:latin typeface="Courier New"/>
                <a:ea typeface="Courier New"/>
                <a:cs typeface="Courier New"/>
                <a:sym typeface="Courier New"/>
              </a:rPr>
              <a:t>)</a:t>
            </a:r>
            <a:r>
              <a:rPr lang="en-US" sz="1400">
                <a:solidFill>
                  <a:srgbClr val="E6E6FA"/>
                </a:solidFill>
                <a:highlight>
                  <a:srgbClr val="2F2F2F"/>
                </a:highlight>
                <a:latin typeface="Courier New"/>
                <a:ea typeface="Courier New"/>
                <a:cs typeface="Courier New"/>
                <a:sym typeface="Courier New"/>
              </a:rPr>
              <a:t>;</a:t>
            </a:r>
            <a:endParaRPr sz="14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rgbClr val="D9E8F7"/>
                </a:solidFill>
                <a:highlight>
                  <a:srgbClr val="2F2F2F"/>
                </a:highlight>
                <a:latin typeface="Courier New"/>
                <a:ea typeface="Courier New"/>
                <a:cs typeface="Courier New"/>
                <a:sym typeface="Courier New"/>
              </a:rPr>
              <a:t>	</a:t>
            </a:r>
            <a:r>
              <a:rPr lang="en-US" sz="1400">
                <a:solidFill>
                  <a:srgbClr val="CC6C1D"/>
                </a:solidFill>
                <a:highlight>
                  <a:srgbClr val="2F2F2F"/>
                </a:highlight>
                <a:latin typeface="Courier New"/>
                <a:ea typeface="Courier New"/>
                <a:cs typeface="Courier New"/>
                <a:sym typeface="Courier New"/>
              </a:rPr>
              <a:t>this</a:t>
            </a:r>
            <a:r>
              <a:rPr lang="en-US" sz="1400">
                <a:solidFill>
                  <a:srgbClr val="E6E6FA"/>
                </a:solidFill>
                <a:highlight>
                  <a:srgbClr val="2F2F2F"/>
                </a:highlight>
                <a:latin typeface="Courier New"/>
                <a:ea typeface="Courier New"/>
                <a:cs typeface="Courier New"/>
                <a:sym typeface="Courier New"/>
              </a:rPr>
              <a:t>.</a:t>
            </a:r>
            <a:r>
              <a:rPr lang="en-US" sz="1400">
                <a:solidFill>
                  <a:srgbClr val="66E1F8"/>
                </a:solidFill>
                <a:highlight>
                  <a:srgbClr val="2F2F2F"/>
                </a:highlight>
                <a:latin typeface="Courier New"/>
                <a:ea typeface="Courier New"/>
                <a:cs typeface="Courier New"/>
                <a:sym typeface="Courier New"/>
              </a:rPr>
              <a:t>grade</a:t>
            </a:r>
            <a:r>
              <a:rPr lang="en-US" sz="1400">
                <a:solidFill>
                  <a:srgbClr val="D9E8F7"/>
                </a:solidFill>
                <a:highlight>
                  <a:srgbClr val="2F2F2F"/>
                </a:highlight>
                <a:latin typeface="Courier New"/>
                <a:ea typeface="Courier New"/>
                <a:cs typeface="Courier New"/>
                <a:sym typeface="Courier New"/>
              </a:rPr>
              <a:t> </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grade</a:t>
            </a:r>
            <a:r>
              <a:rPr lang="en-US" sz="1400">
                <a:solidFill>
                  <a:srgbClr val="E6E6FA"/>
                </a:solidFill>
                <a:highlight>
                  <a:srgbClr val="2F2F2F"/>
                </a:highlight>
                <a:latin typeface="Courier New"/>
                <a:ea typeface="Courier New"/>
                <a:cs typeface="Courier New"/>
                <a:sym typeface="Courier New"/>
              </a:rPr>
              <a:t>;</a:t>
            </a:r>
            <a:endParaRPr sz="14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rgbClr val="D9E8F7"/>
                </a:solidFill>
                <a:highlight>
                  <a:srgbClr val="2F2F2F"/>
                </a:highlight>
                <a:latin typeface="Courier New"/>
                <a:ea typeface="Courier New"/>
                <a:cs typeface="Courier New"/>
                <a:sym typeface="Courier New"/>
              </a:rPr>
              <a:t>	</a:t>
            </a:r>
            <a:r>
              <a:rPr lang="en-US" sz="1400">
                <a:solidFill>
                  <a:srgbClr val="CC6C1D"/>
                </a:solidFill>
                <a:highlight>
                  <a:srgbClr val="2F2F2F"/>
                </a:highlight>
                <a:latin typeface="Courier New"/>
                <a:ea typeface="Courier New"/>
                <a:cs typeface="Courier New"/>
                <a:sym typeface="Courier New"/>
              </a:rPr>
              <a:t>this</a:t>
            </a:r>
            <a:r>
              <a:rPr lang="en-US" sz="1400">
                <a:solidFill>
                  <a:srgbClr val="E6E6FA"/>
                </a:solidFill>
                <a:highlight>
                  <a:srgbClr val="2F2F2F"/>
                </a:highlight>
                <a:latin typeface="Courier New"/>
                <a:ea typeface="Courier New"/>
                <a:cs typeface="Courier New"/>
                <a:sym typeface="Courier New"/>
              </a:rPr>
              <a:t>.</a:t>
            </a:r>
            <a:r>
              <a:rPr lang="en-US" sz="1400">
                <a:solidFill>
                  <a:srgbClr val="66E1F8"/>
                </a:solidFill>
                <a:highlight>
                  <a:srgbClr val="2F2F2F"/>
                </a:highlight>
                <a:latin typeface="Courier New"/>
                <a:ea typeface="Courier New"/>
                <a:cs typeface="Courier New"/>
                <a:sym typeface="Courier New"/>
              </a:rPr>
              <a:t>school</a:t>
            </a:r>
            <a:r>
              <a:rPr lang="en-US" sz="1400">
                <a:solidFill>
                  <a:srgbClr val="D9E8F7"/>
                </a:solidFill>
                <a:highlight>
                  <a:srgbClr val="2F2F2F"/>
                </a:highlight>
                <a:latin typeface="Courier New"/>
                <a:ea typeface="Courier New"/>
                <a:cs typeface="Courier New"/>
                <a:sym typeface="Courier New"/>
              </a:rPr>
              <a:t> </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school</a:t>
            </a:r>
            <a:r>
              <a:rPr lang="en-US" sz="1400">
                <a:solidFill>
                  <a:srgbClr val="E6E6FA"/>
                </a:solidFill>
                <a:highlight>
                  <a:srgbClr val="2F2F2F"/>
                </a:highlight>
                <a:latin typeface="Courier New"/>
                <a:ea typeface="Courier New"/>
                <a:cs typeface="Courier New"/>
                <a:sym typeface="Courier New"/>
              </a:rPr>
              <a:t>;</a:t>
            </a:r>
            <a:endParaRPr sz="14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rgbClr val="D9E8F7"/>
                </a:solidFill>
                <a:highlight>
                  <a:srgbClr val="2F2F2F"/>
                </a:highlight>
                <a:latin typeface="Courier New"/>
                <a:ea typeface="Courier New"/>
                <a:cs typeface="Courier New"/>
                <a:sym typeface="Courier New"/>
              </a:rPr>
              <a:t>	</a:t>
            </a:r>
            <a:r>
              <a:rPr lang="en-US" sz="1400">
                <a:solidFill>
                  <a:srgbClr val="CC6C1D"/>
                </a:solidFill>
                <a:highlight>
                  <a:srgbClr val="2F2F2F"/>
                </a:highlight>
                <a:latin typeface="Courier New"/>
                <a:ea typeface="Courier New"/>
                <a:cs typeface="Courier New"/>
                <a:sym typeface="Courier New"/>
              </a:rPr>
              <a:t>this</a:t>
            </a:r>
            <a:r>
              <a:rPr lang="en-US" sz="1400">
                <a:solidFill>
                  <a:srgbClr val="E6E6FA"/>
                </a:solidFill>
                <a:highlight>
                  <a:srgbClr val="2F2F2F"/>
                </a:highlight>
                <a:latin typeface="Courier New"/>
                <a:ea typeface="Courier New"/>
                <a:cs typeface="Courier New"/>
                <a:sym typeface="Courier New"/>
              </a:rPr>
              <a:t>.</a:t>
            </a:r>
            <a:r>
              <a:rPr lang="en-US" sz="1400">
                <a:solidFill>
                  <a:srgbClr val="66E1F8"/>
                </a:solidFill>
                <a:highlight>
                  <a:srgbClr val="2F2F2F"/>
                </a:highlight>
                <a:latin typeface="Courier New"/>
                <a:ea typeface="Courier New"/>
                <a:cs typeface="Courier New"/>
                <a:sym typeface="Courier New"/>
              </a:rPr>
              <a:t>combination</a:t>
            </a:r>
            <a:r>
              <a:rPr lang="en-US" sz="1400">
                <a:solidFill>
                  <a:srgbClr val="D9E8F7"/>
                </a:solidFill>
                <a:highlight>
                  <a:srgbClr val="2F2F2F"/>
                </a:highlight>
                <a:latin typeface="Courier New"/>
                <a:ea typeface="Courier New"/>
                <a:cs typeface="Courier New"/>
                <a:sym typeface="Courier New"/>
              </a:rPr>
              <a:t> </a:t>
            </a:r>
            <a:r>
              <a:rPr lang="en-US" sz="1400">
                <a:solidFill>
                  <a:srgbClr val="E6E6FA"/>
                </a:solidFill>
                <a:highlight>
                  <a:srgbClr val="2F2F2F"/>
                </a:highlight>
                <a:latin typeface="Courier New"/>
                <a:ea typeface="Courier New"/>
                <a:cs typeface="Courier New"/>
                <a:sym typeface="Courier New"/>
              </a:rPr>
              <a:t>=</a:t>
            </a:r>
            <a:r>
              <a:rPr lang="en-US" sz="1400">
                <a:solidFill>
                  <a:srgbClr val="D9E8F7"/>
                </a:solidFill>
                <a:highlight>
                  <a:srgbClr val="2F2F2F"/>
                </a:highlight>
                <a:latin typeface="Courier New"/>
                <a:ea typeface="Courier New"/>
                <a:cs typeface="Courier New"/>
                <a:sym typeface="Courier New"/>
              </a:rPr>
              <a:t> </a:t>
            </a:r>
            <a:r>
              <a:rPr lang="en-US" sz="1400">
                <a:solidFill>
                  <a:srgbClr val="79ABFF"/>
                </a:solidFill>
                <a:highlight>
                  <a:srgbClr val="2F2F2F"/>
                </a:highlight>
                <a:latin typeface="Courier New"/>
                <a:ea typeface="Courier New"/>
                <a:cs typeface="Courier New"/>
                <a:sym typeface="Courier New"/>
              </a:rPr>
              <a:t>combination</a:t>
            </a:r>
            <a:r>
              <a:rPr lang="en-US" sz="1400">
                <a:solidFill>
                  <a:srgbClr val="E6E6FA"/>
                </a:solidFill>
                <a:highlight>
                  <a:srgbClr val="2F2F2F"/>
                </a:highlight>
                <a:latin typeface="Courier New"/>
                <a:ea typeface="Courier New"/>
                <a:cs typeface="Courier New"/>
                <a:sym typeface="Courier New"/>
              </a:rPr>
              <a:t>;</a:t>
            </a:r>
            <a:endParaRPr sz="14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rPr lang="en-US" sz="1400">
                <a:solidFill>
                  <a:srgbClr val="F9FAF4"/>
                </a:solidFill>
                <a:highlight>
                  <a:srgbClr val="2F2F2F"/>
                </a:highlight>
                <a:latin typeface="Courier New"/>
                <a:ea typeface="Courier New"/>
                <a:cs typeface="Courier New"/>
                <a:sym typeface="Courier New"/>
              </a:rPr>
              <a:t>}</a:t>
            </a:r>
            <a:endParaRPr sz="1400">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0"/>
              </a:spcBef>
              <a:spcAft>
                <a:spcPts val="0"/>
              </a:spcAft>
              <a:buSzPts val="1100"/>
              <a:buNone/>
            </a:pPr>
            <a:r>
              <a:t/>
            </a:r>
            <a:endParaRPr sz="14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SzPts val="358"/>
              <a:buNone/>
            </a:pPr>
            <a:r>
              <a:t/>
            </a:r>
            <a:endParaRPr sz="1400">
              <a:solidFill>
                <a:schemeClr val="dk1"/>
              </a:solidFill>
              <a:latin typeface="Courier New"/>
              <a:ea typeface="Courier New"/>
              <a:cs typeface="Courier New"/>
              <a:sym typeface="Courier New"/>
            </a:endParaRPr>
          </a:p>
        </p:txBody>
      </p:sp>
      <p:sp>
        <p:nvSpPr>
          <p:cNvPr id="1370" name="Google Shape;1370;g28be55cf764_0_96"/>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71" name="Google Shape;1371;g28be55cf764_0_96"/>
          <p:cNvSpPr txBox="1"/>
          <p:nvPr/>
        </p:nvSpPr>
        <p:spPr>
          <a:xfrm>
            <a:off x="6155450" y="972675"/>
            <a:ext cx="5979300" cy="53565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just">
              <a:lnSpc>
                <a:spcPct val="115000"/>
              </a:lnSpc>
              <a:spcBef>
                <a:spcPts val="0"/>
              </a:spcBef>
              <a:spcAft>
                <a:spcPts val="0"/>
              </a:spcAft>
              <a:buNone/>
            </a:pPr>
            <a:r>
              <a:rPr b="1" lang="en-US">
                <a:solidFill>
                  <a:schemeClr val="dk1"/>
                </a:solidFill>
                <a:latin typeface="Courier New"/>
                <a:ea typeface="Courier New"/>
                <a:cs typeface="Courier New"/>
                <a:sym typeface="Courier New"/>
              </a:rPr>
              <a:t>In this second Subclass, Student</a:t>
            </a:r>
            <a:r>
              <a:rPr lang="en-US">
                <a:solidFill>
                  <a:schemeClr val="dk1"/>
                </a:solidFill>
                <a:latin typeface="Courier New"/>
                <a:ea typeface="Courier New"/>
                <a:cs typeface="Courier New"/>
                <a:sym typeface="Courier New"/>
              </a:rPr>
              <a:t>() Constructor calls </a:t>
            </a:r>
            <a:r>
              <a:rPr b="1" lang="en-US">
                <a:solidFill>
                  <a:schemeClr val="dk1"/>
                </a:solidFill>
                <a:latin typeface="Courier New"/>
                <a:ea typeface="Courier New"/>
                <a:cs typeface="Courier New"/>
                <a:sym typeface="Courier New"/>
              </a:rPr>
              <a:t>super</a:t>
            </a:r>
            <a:r>
              <a:rPr lang="en-US">
                <a:solidFill>
                  <a:schemeClr val="dk1"/>
                </a:solidFill>
                <a:latin typeface="Courier New"/>
                <a:ea typeface="Courier New"/>
                <a:cs typeface="Courier New"/>
                <a:sym typeface="Courier New"/>
              </a:rPr>
              <a:t>() with the arguments a</a:t>
            </a:r>
            <a:r>
              <a:rPr b="1" lang="en-US">
                <a:solidFill>
                  <a:schemeClr val="dk1"/>
                </a:solidFill>
                <a:latin typeface="Courier New"/>
                <a:ea typeface="Courier New"/>
                <a:cs typeface="Courier New"/>
                <a:sym typeface="Courier New"/>
              </a:rPr>
              <a:t>ge, firstName and lastName</a:t>
            </a:r>
            <a:r>
              <a:rPr lang="en-US">
                <a:solidFill>
                  <a:schemeClr val="dk1"/>
                </a:solidFill>
                <a:latin typeface="Courier New"/>
                <a:ea typeface="Courier New"/>
                <a:cs typeface="Courier New"/>
                <a:sym typeface="Courier New"/>
              </a:rPr>
              <a:t>. This causes the Person</a:t>
            </a:r>
            <a:endParaRPr>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rPr lang="en-US">
                <a:solidFill>
                  <a:schemeClr val="dk1"/>
                </a:solidFill>
                <a:latin typeface="Courier New"/>
                <a:ea typeface="Courier New"/>
                <a:cs typeface="Courier New"/>
                <a:sym typeface="Courier New"/>
              </a:rPr>
              <a:t>constructor to be called, which initializes </a:t>
            </a:r>
            <a:r>
              <a:rPr b="1" lang="en-US">
                <a:solidFill>
                  <a:schemeClr val="dk1"/>
                </a:solidFill>
                <a:latin typeface="Courier New"/>
                <a:ea typeface="Courier New"/>
                <a:cs typeface="Courier New"/>
                <a:sym typeface="Courier New"/>
              </a:rPr>
              <a:t>age, firstName, lastName</a:t>
            </a:r>
            <a:r>
              <a:rPr lang="en-US">
                <a:solidFill>
                  <a:schemeClr val="dk1"/>
                </a:solidFill>
                <a:latin typeface="Courier New"/>
                <a:ea typeface="Courier New"/>
                <a:cs typeface="Courier New"/>
                <a:sym typeface="Courier New"/>
              </a:rPr>
              <a:t> using these values.</a:t>
            </a:r>
            <a:endParaRPr>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rPr b="1" lang="en-US">
                <a:solidFill>
                  <a:schemeClr val="dk1"/>
                </a:solidFill>
                <a:latin typeface="Courier New"/>
                <a:ea typeface="Courier New"/>
                <a:cs typeface="Courier New"/>
                <a:sym typeface="Courier New"/>
              </a:rPr>
              <a:t>Student</a:t>
            </a:r>
            <a:r>
              <a:rPr lang="en-US">
                <a:solidFill>
                  <a:schemeClr val="dk1"/>
                </a:solidFill>
                <a:latin typeface="Courier New"/>
                <a:ea typeface="Courier New"/>
                <a:cs typeface="Courier New"/>
                <a:sym typeface="Courier New"/>
              </a:rPr>
              <a:t> no longer initializes these values itself. It only needs to initialize the value unique to it: </a:t>
            </a:r>
            <a:r>
              <a:rPr b="1" lang="en-US">
                <a:solidFill>
                  <a:schemeClr val="dk1"/>
                </a:solidFill>
                <a:latin typeface="Courier New"/>
                <a:ea typeface="Courier New"/>
                <a:cs typeface="Courier New"/>
                <a:sym typeface="Courier New"/>
              </a:rPr>
              <a:t>grade, school, combination.</a:t>
            </a:r>
            <a:endParaRPr b="1">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rPr lang="en-US">
                <a:solidFill>
                  <a:schemeClr val="dk1"/>
                </a:solidFill>
                <a:latin typeface="Courier New"/>
                <a:ea typeface="Courier New"/>
                <a:cs typeface="Courier New"/>
                <a:sym typeface="Courier New"/>
              </a:rPr>
              <a:t>Since constructors can be overloaded, </a:t>
            </a:r>
            <a:r>
              <a:rPr b="1" lang="en-US">
                <a:solidFill>
                  <a:schemeClr val="dk1"/>
                </a:solidFill>
                <a:latin typeface="Courier New"/>
                <a:ea typeface="Courier New"/>
                <a:cs typeface="Courier New"/>
                <a:sym typeface="Courier New"/>
              </a:rPr>
              <a:t>super() </a:t>
            </a:r>
            <a:r>
              <a:rPr lang="en-US">
                <a:solidFill>
                  <a:schemeClr val="dk1"/>
                </a:solidFill>
                <a:latin typeface="Courier New"/>
                <a:ea typeface="Courier New"/>
                <a:cs typeface="Courier New"/>
                <a:sym typeface="Courier New"/>
              </a:rPr>
              <a:t>can be called using any form defined by the superclass. The constructor executed will be the one that matches the arguments. In this example with Student;  is a complete implementation of </a:t>
            </a:r>
            <a:r>
              <a:rPr b="1" lang="en-US">
                <a:solidFill>
                  <a:schemeClr val="dk1"/>
                </a:solidFill>
                <a:latin typeface="Courier New"/>
                <a:ea typeface="Courier New"/>
                <a:cs typeface="Courier New"/>
                <a:sym typeface="Courier New"/>
              </a:rPr>
              <a:t>Student</a:t>
            </a:r>
            <a:r>
              <a:rPr lang="en-US">
                <a:solidFill>
                  <a:schemeClr val="dk1"/>
                </a:solidFill>
                <a:latin typeface="Courier New"/>
                <a:ea typeface="Courier New"/>
                <a:cs typeface="Courier New"/>
                <a:sym typeface="Courier New"/>
              </a:rPr>
              <a:t> that provides constructors for the various ways. </a:t>
            </a:r>
            <a:endParaRPr>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rPr b="1" lang="en-US">
                <a:solidFill>
                  <a:schemeClr val="dk1"/>
                </a:solidFill>
                <a:latin typeface="Courier New"/>
                <a:ea typeface="Courier New"/>
                <a:cs typeface="Courier New"/>
                <a:sym typeface="Courier New"/>
              </a:rPr>
              <a:t>The Person class has: </a:t>
            </a:r>
            <a:endParaRPr b="1">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rPr lang="en-US">
                <a:solidFill>
                  <a:schemeClr val="dk1"/>
                </a:solidFill>
                <a:latin typeface="Courier New"/>
                <a:ea typeface="Courier New"/>
                <a:cs typeface="Courier New"/>
                <a:sym typeface="Courier New"/>
              </a:rPr>
              <a:t>A default which is called using super()</a:t>
            </a:r>
            <a:endParaRPr>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rPr lang="en-US">
                <a:solidFill>
                  <a:schemeClr val="dk1"/>
                </a:solidFill>
                <a:latin typeface="Courier New"/>
                <a:ea typeface="Courier New"/>
                <a:cs typeface="Courier New"/>
                <a:sym typeface="Courier New"/>
              </a:rPr>
              <a:t>A two parameter constructor called with two arguments</a:t>
            </a:r>
            <a:endParaRPr>
              <a:solidFill>
                <a:schemeClr val="dk1"/>
              </a:solidFill>
              <a:latin typeface="Courier New"/>
              <a:ea typeface="Courier New"/>
              <a:cs typeface="Courier New"/>
              <a:sym typeface="Courier New"/>
            </a:endParaRPr>
          </a:p>
          <a:p>
            <a:pPr indent="0" lvl="0" marL="25400" rtl="0" algn="just">
              <a:lnSpc>
                <a:spcPct val="115000"/>
              </a:lnSpc>
              <a:spcBef>
                <a:spcPts val="0"/>
              </a:spcBef>
              <a:spcAft>
                <a:spcPts val="0"/>
              </a:spcAft>
              <a:buNone/>
            </a:pPr>
            <a:r>
              <a:rPr lang="en-US">
                <a:solidFill>
                  <a:schemeClr val="dk1"/>
                </a:solidFill>
                <a:latin typeface="Courier New"/>
                <a:ea typeface="Courier New"/>
                <a:cs typeface="Courier New"/>
                <a:sym typeface="Courier New"/>
              </a:rPr>
              <a:t>A three parameter constructor called with three parameters in Student</a:t>
            </a:r>
            <a:endParaRPr>
              <a:solidFill>
                <a:schemeClr val="dk1"/>
              </a:solidFill>
              <a:latin typeface="Courier New"/>
              <a:ea typeface="Courier New"/>
              <a:cs typeface="Courier New"/>
              <a:sym typeface="Courier New"/>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g28be55cf764_0_104"/>
          <p:cNvSpPr txBox="1"/>
          <p:nvPr>
            <p:ph type="title"/>
          </p:nvPr>
        </p:nvSpPr>
        <p:spPr>
          <a:xfrm>
            <a:off x="2451523" y="147337"/>
            <a:ext cx="9275400" cy="7995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b="1" lang="en-US" sz="2640"/>
              <a:t>App: Creating Person, Employee and Student Objects(next)</a:t>
            </a:r>
            <a:endParaRPr b="1" sz="2640"/>
          </a:p>
          <a:p>
            <a:pPr indent="0" lvl="0" marL="0" rtl="0" algn="l">
              <a:spcBef>
                <a:spcPts val="0"/>
              </a:spcBef>
              <a:spcAft>
                <a:spcPts val="0"/>
              </a:spcAft>
              <a:buNone/>
            </a:pPr>
            <a:r>
              <a:t/>
            </a:r>
            <a:endParaRPr b="1"/>
          </a:p>
        </p:txBody>
      </p:sp>
      <p:sp>
        <p:nvSpPr>
          <p:cNvPr id="1378" name="Google Shape;1378;g28be55cf764_0_104"/>
          <p:cNvSpPr txBox="1"/>
          <p:nvPr>
            <p:ph idx="1" type="body"/>
          </p:nvPr>
        </p:nvSpPr>
        <p:spPr>
          <a:xfrm>
            <a:off x="360450" y="871200"/>
            <a:ext cx="11471100" cy="5420400"/>
          </a:xfrm>
          <a:prstGeom prst="rect">
            <a:avLst/>
          </a:prstGeom>
        </p:spPr>
        <p:txBody>
          <a:bodyPr anchorCtr="0" anchor="t" bIns="45700" lIns="91425" spcFirstLastPara="1" rIns="91425" wrap="square" tIns="45700">
            <a:normAutofit/>
          </a:bodyPr>
          <a:lstStyle/>
          <a:p>
            <a:pPr indent="0" lvl="0" marL="25400" rtl="0" algn="l">
              <a:lnSpc>
                <a:spcPct val="115000"/>
              </a:lnSpc>
              <a:spcBef>
                <a:spcPts val="0"/>
              </a:spcBef>
              <a:spcAft>
                <a:spcPts val="0"/>
              </a:spcAft>
              <a:buNone/>
            </a:pPr>
            <a:r>
              <a:rPr lang="en-US" sz="1500">
                <a:solidFill>
                  <a:schemeClr val="dk1"/>
                </a:solidFill>
                <a:latin typeface="Courier New"/>
                <a:ea typeface="Courier New"/>
                <a:cs typeface="Courier New"/>
                <a:sym typeface="Courier New"/>
              </a:rPr>
              <a:t>package rw.ac.rca.mis;</a:t>
            </a:r>
            <a:endParaRPr sz="15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500">
                <a:solidFill>
                  <a:schemeClr val="dk1"/>
                </a:solidFill>
                <a:latin typeface="Courier New"/>
                <a:ea typeface="Courier New"/>
                <a:cs typeface="Courier New"/>
                <a:sym typeface="Courier New"/>
              </a:rPr>
              <a:t>public class App {</a:t>
            </a:r>
            <a:endParaRPr sz="1500">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None/>
            </a:pPr>
            <a:r>
              <a:rPr lang="en-US" sz="1500">
                <a:solidFill>
                  <a:schemeClr val="dk1"/>
                </a:solidFill>
                <a:latin typeface="Courier New"/>
                <a:ea typeface="Courier New"/>
                <a:cs typeface="Courier New"/>
                <a:sym typeface="Courier New"/>
              </a:rPr>
              <a:t>	public static void main(String[] args) {</a:t>
            </a:r>
            <a:endParaRPr sz="1500">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None/>
            </a:pPr>
            <a:r>
              <a:rPr lang="en-US" sz="1500">
                <a:solidFill>
                  <a:srgbClr val="7F7F7F"/>
                </a:solidFill>
                <a:latin typeface="Courier New"/>
                <a:ea typeface="Courier New"/>
                <a:cs typeface="Courier New"/>
                <a:sym typeface="Courier New"/>
              </a:rPr>
              <a:t>//Create a Person of Type Employee using a parameterized  constructor</a:t>
            </a:r>
            <a:endParaRPr sz="1500">
              <a:solidFill>
                <a:srgbClr val="7F7F7F"/>
              </a:solidFill>
              <a:latin typeface="Courier New"/>
              <a:ea typeface="Courier New"/>
              <a:cs typeface="Courier New"/>
              <a:sym typeface="Courier New"/>
            </a:endParaRPr>
          </a:p>
          <a:p>
            <a:pPr indent="0" lvl="0" marL="25400" rtl="0" algn="l">
              <a:lnSpc>
                <a:spcPct val="90000"/>
              </a:lnSpc>
              <a:spcBef>
                <a:spcPts val="0"/>
              </a:spcBef>
              <a:spcAft>
                <a:spcPts val="0"/>
              </a:spcAft>
              <a:buNone/>
            </a:pPr>
            <a:r>
              <a:rPr lang="en-US" sz="1500">
                <a:solidFill>
                  <a:schemeClr val="dk1"/>
                </a:solidFill>
                <a:latin typeface="Courier New"/>
                <a:ea typeface="Courier New"/>
                <a:cs typeface="Courier New"/>
                <a:sym typeface="Courier New"/>
              </a:rPr>
              <a:t>	    Person p3=new Employee("RCA","Instructor",120, 18,"MUGISHA","Davis");</a:t>
            </a:r>
            <a:endParaRPr sz="1500">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None/>
            </a:pPr>
            <a:r>
              <a:rPr lang="en-US" sz="1500">
                <a:solidFill>
                  <a:schemeClr val="dk1"/>
                </a:solidFill>
                <a:latin typeface="Courier New"/>
                <a:ea typeface="Courier New"/>
                <a:cs typeface="Courier New"/>
                <a:sym typeface="Courier New"/>
              </a:rPr>
              <a:t>		System.</a:t>
            </a:r>
            <a:r>
              <a:rPr b="1" i="1" lang="en-US" sz="1500">
                <a:solidFill>
                  <a:schemeClr val="dk1"/>
                </a:solidFill>
                <a:latin typeface="Courier New"/>
                <a:ea typeface="Courier New"/>
                <a:cs typeface="Courier New"/>
                <a:sym typeface="Courier New"/>
              </a:rPr>
              <a:t>out</a:t>
            </a:r>
            <a:r>
              <a:rPr lang="en-US" sz="1500">
                <a:solidFill>
                  <a:schemeClr val="dk1"/>
                </a:solidFill>
                <a:latin typeface="Courier New"/>
                <a:ea typeface="Courier New"/>
                <a:cs typeface="Courier New"/>
                <a:sym typeface="Courier New"/>
              </a:rPr>
              <a:t>.println(p3);</a:t>
            </a:r>
            <a:endParaRPr sz="1500">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None/>
            </a:pPr>
            <a:r>
              <a:rPr lang="en-US" sz="1500">
                <a:solidFill>
                  <a:schemeClr val="dk1"/>
                </a:solidFill>
                <a:latin typeface="Courier New"/>
                <a:ea typeface="Courier New"/>
                <a:cs typeface="Courier New"/>
                <a:sym typeface="Courier New"/>
              </a:rPr>
              <a:t>		</a:t>
            </a:r>
            <a:r>
              <a:rPr lang="en-US" sz="1500">
                <a:solidFill>
                  <a:srgbClr val="999999"/>
                </a:solidFill>
                <a:latin typeface="Courier New"/>
                <a:ea typeface="Courier New"/>
                <a:cs typeface="Courier New"/>
                <a:sym typeface="Courier New"/>
              </a:rPr>
              <a:t>//Create a Student</a:t>
            </a:r>
            <a:endParaRPr sz="1500">
              <a:solidFill>
                <a:srgbClr val="999999"/>
              </a:solidFill>
              <a:latin typeface="Courier New"/>
              <a:ea typeface="Courier New"/>
              <a:cs typeface="Courier New"/>
              <a:sym typeface="Courier New"/>
            </a:endParaRPr>
          </a:p>
          <a:p>
            <a:pPr indent="0" lvl="0" marL="25400" rtl="0" algn="l">
              <a:lnSpc>
                <a:spcPct val="90000"/>
              </a:lnSpc>
              <a:spcBef>
                <a:spcPts val="0"/>
              </a:spcBef>
              <a:spcAft>
                <a:spcPts val="0"/>
              </a:spcAft>
              <a:buNone/>
            </a:pPr>
            <a:r>
              <a:rPr lang="en-US" sz="1500">
                <a:solidFill>
                  <a:schemeClr val="dk1"/>
                </a:solidFill>
                <a:latin typeface="Courier New"/>
                <a:ea typeface="Courier New"/>
                <a:cs typeface="Courier New"/>
                <a:sym typeface="Courier New"/>
              </a:rPr>
              <a:t>		Person p4=new Student("Mugisha","Manzi","S5","RCA","SPE");</a:t>
            </a:r>
            <a:endParaRPr sz="1500">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None/>
            </a:pPr>
            <a:r>
              <a:rPr lang="en-US" sz="1500">
                <a:solidFill>
                  <a:schemeClr val="dk1"/>
                </a:solidFill>
                <a:latin typeface="Courier New"/>
                <a:ea typeface="Courier New"/>
                <a:cs typeface="Courier New"/>
                <a:sym typeface="Courier New"/>
              </a:rPr>
              <a:t>		System.</a:t>
            </a:r>
            <a:r>
              <a:rPr b="1" i="1" lang="en-US" sz="1500">
                <a:solidFill>
                  <a:schemeClr val="dk1"/>
                </a:solidFill>
                <a:latin typeface="Courier New"/>
                <a:ea typeface="Courier New"/>
                <a:cs typeface="Courier New"/>
                <a:sym typeface="Courier New"/>
              </a:rPr>
              <a:t>out</a:t>
            </a:r>
            <a:r>
              <a:rPr lang="en-US" sz="1500">
                <a:solidFill>
                  <a:schemeClr val="dk1"/>
                </a:solidFill>
                <a:latin typeface="Courier New"/>
                <a:ea typeface="Courier New"/>
                <a:cs typeface="Courier New"/>
                <a:sym typeface="Courier New"/>
              </a:rPr>
              <a:t>.println(p4.getFirstName());</a:t>
            </a:r>
            <a:endParaRPr sz="1500">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None/>
            </a:pPr>
            <a:r>
              <a:rPr lang="en-US" sz="1500">
                <a:solidFill>
                  <a:schemeClr val="dk1"/>
                </a:solidFill>
                <a:latin typeface="Courier New"/>
                <a:ea typeface="Courier New"/>
                <a:cs typeface="Courier New"/>
                <a:sym typeface="Courier New"/>
              </a:rPr>
              <a:t>		System.</a:t>
            </a:r>
            <a:r>
              <a:rPr b="1" i="1" lang="en-US" sz="1500">
                <a:solidFill>
                  <a:schemeClr val="dk1"/>
                </a:solidFill>
                <a:latin typeface="Courier New"/>
                <a:ea typeface="Courier New"/>
                <a:cs typeface="Courier New"/>
                <a:sym typeface="Courier New"/>
              </a:rPr>
              <a:t>out</a:t>
            </a:r>
            <a:r>
              <a:rPr lang="en-US" sz="1500">
                <a:solidFill>
                  <a:schemeClr val="dk1"/>
                </a:solidFill>
                <a:latin typeface="Courier New"/>
                <a:ea typeface="Courier New"/>
                <a:cs typeface="Courier New"/>
                <a:sym typeface="Courier New"/>
              </a:rPr>
              <a:t>.println(p4);</a:t>
            </a:r>
            <a:endParaRPr sz="1500">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None/>
            </a:pPr>
            <a:r>
              <a:rPr lang="en-US" sz="1500">
                <a:solidFill>
                  <a:schemeClr val="dk1"/>
                </a:solidFill>
                <a:latin typeface="Courier New"/>
                <a:ea typeface="Courier New"/>
                <a:cs typeface="Courier New"/>
                <a:sym typeface="Courier New"/>
              </a:rPr>
              <a:t>		</a:t>
            </a:r>
            <a:r>
              <a:rPr lang="en-US" sz="1500">
                <a:solidFill>
                  <a:srgbClr val="7F7F7F"/>
                </a:solidFill>
                <a:latin typeface="Courier New"/>
                <a:ea typeface="Courier New"/>
                <a:cs typeface="Courier New"/>
                <a:sym typeface="Courier New"/>
              </a:rPr>
              <a:t>//Everything is an Object</a:t>
            </a:r>
            <a:endParaRPr sz="1500">
              <a:solidFill>
                <a:srgbClr val="7F7F7F"/>
              </a:solidFill>
              <a:latin typeface="Courier New"/>
              <a:ea typeface="Courier New"/>
              <a:cs typeface="Courier New"/>
              <a:sym typeface="Courier New"/>
            </a:endParaRPr>
          </a:p>
          <a:p>
            <a:pPr indent="0" lvl="0" marL="25400" rtl="0" algn="l">
              <a:lnSpc>
                <a:spcPct val="90000"/>
              </a:lnSpc>
              <a:spcBef>
                <a:spcPts val="0"/>
              </a:spcBef>
              <a:spcAft>
                <a:spcPts val="0"/>
              </a:spcAft>
              <a:buNone/>
            </a:pPr>
            <a:r>
              <a:rPr lang="en-US" sz="1500">
                <a:solidFill>
                  <a:schemeClr val="dk1"/>
                </a:solidFill>
                <a:latin typeface="Courier New"/>
                <a:ea typeface="Courier New"/>
                <a:cs typeface="Courier New"/>
                <a:sym typeface="Courier New"/>
              </a:rPr>
              <a:t>		Object p5=new Employee("Nyabihu","Nurse",120,18,"Mugabo","Mike");</a:t>
            </a:r>
            <a:endParaRPr sz="1500">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None/>
            </a:pPr>
            <a:r>
              <a:rPr lang="en-US" sz="1500">
                <a:solidFill>
                  <a:schemeClr val="dk1"/>
                </a:solidFill>
                <a:latin typeface="Courier New"/>
                <a:ea typeface="Courier New"/>
                <a:cs typeface="Courier New"/>
                <a:sym typeface="Courier New"/>
              </a:rPr>
              <a:t>		System.</a:t>
            </a:r>
            <a:r>
              <a:rPr b="1" i="1" lang="en-US" sz="1500">
                <a:solidFill>
                  <a:schemeClr val="dk1"/>
                </a:solidFill>
                <a:latin typeface="Courier New"/>
                <a:ea typeface="Courier New"/>
                <a:cs typeface="Courier New"/>
                <a:sym typeface="Courier New"/>
              </a:rPr>
              <a:t>out</a:t>
            </a:r>
            <a:r>
              <a:rPr lang="en-US" sz="1500">
                <a:solidFill>
                  <a:schemeClr val="dk1"/>
                </a:solidFill>
                <a:latin typeface="Courier New"/>
                <a:ea typeface="Courier New"/>
                <a:cs typeface="Courier New"/>
                <a:sym typeface="Courier New"/>
              </a:rPr>
              <a:t>.println(p5);</a:t>
            </a:r>
            <a:endParaRPr sz="1500">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None/>
            </a:pPr>
            <a:r>
              <a:rPr lang="en-US"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25400" rtl="0" algn="l">
              <a:lnSpc>
                <a:spcPct val="90000"/>
              </a:lnSpc>
              <a:spcBef>
                <a:spcPts val="0"/>
              </a:spcBef>
              <a:spcAft>
                <a:spcPts val="0"/>
              </a:spcAft>
              <a:buNone/>
            </a:pPr>
            <a:r>
              <a:rPr lang="en-US"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p:txBody>
      </p:sp>
      <p:sp>
        <p:nvSpPr>
          <p:cNvPr id="1379" name="Google Shape;1379;g28be55cf764_0_104"/>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80" name="Google Shape;1380;g28be55cf764_0_104"/>
          <p:cNvSpPr txBox="1"/>
          <p:nvPr/>
        </p:nvSpPr>
        <p:spPr>
          <a:xfrm>
            <a:off x="2250525" y="3761050"/>
            <a:ext cx="2096400" cy="445800"/>
          </a:xfrm>
          <a:prstGeom prst="rect">
            <a:avLst/>
          </a:prstGeom>
          <a:solidFill>
            <a:srgbClr val="E6913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entury Gothic"/>
                <a:ea typeface="Century Gothic"/>
                <a:cs typeface="Century Gothic"/>
                <a:sym typeface="Century Gothic"/>
              </a:rPr>
              <a:t>Console Output</a:t>
            </a:r>
            <a:endParaRPr b="1">
              <a:latin typeface="Century Gothic"/>
              <a:ea typeface="Century Gothic"/>
              <a:cs typeface="Century Gothic"/>
              <a:sym typeface="Century Gothic"/>
            </a:endParaRPr>
          </a:p>
        </p:txBody>
      </p:sp>
      <p:pic>
        <p:nvPicPr>
          <p:cNvPr id="1381" name="Google Shape;1381;g28be55cf764_0_104"/>
          <p:cNvPicPr preferRelativeResize="0"/>
          <p:nvPr/>
        </p:nvPicPr>
        <p:blipFill>
          <a:blip r:embed="rId3">
            <a:alphaModFix/>
          </a:blip>
          <a:stretch>
            <a:fillRect/>
          </a:stretch>
        </p:blipFill>
        <p:spPr>
          <a:xfrm>
            <a:off x="1820925" y="4496750"/>
            <a:ext cx="9906000" cy="104775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g2d4495bc8db_0_7"/>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Types of inheritance</a:t>
            </a:r>
            <a:endParaRPr/>
          </a:p>
        </p:txBody>
      </p:sp>
      <p:sp>
        <p:nvSpPr>
          <p:cNvPr id="1388" name="Google Shape;1388;g2d4495bc8db_0_7"/>
          <p:cNvSpPr txBox="1"/>
          <p:nvPr>
            <p:ph idx="1" type="body"/>
          </p:nvPr>
        </p:nvSpPr>
        <p:spPr>
          <a:xfrm>
            <a:off x="763571" y="1152907"/>
            <a:ext cx="10963500" cy="4758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On the basis of class, there can be three types of inheritance in java:</a:t>
            </a:r>
            <a:endParaRPr/>
          </a:p>
          <a:p>
            <a:pPr indent="-342900" lvl="0" marL="457200" rtl="0" algn="l">
              <a:spcBef>
                <a:spcPts val="1000"/>
              </a:spcBef>
              <a:spcAft>
                <a:spcPts val="0"/>
              </a:spcAft>
              <a:buSzPts val="1800"/>
              <a:buChar char="🠶"/>
            </a:pPr>
            <a:r>
              <a:rPr lang="en-US"/>
              <a:t>single,</a:t>
            </a:r>
            <a:endParaRPr/>
          </a:p>
          <a:p>
            <a:pPr indent="-342900" lvl="0" marL="457200" rtl="0" algn="l">
              <a:spcBef>
                <a:spcPts val="0"/>
              </a:spcBef>
              <a:spcAft>
                <a:spcPts val="0"/>
              </a:spcAft>
              <a:buSzPts val="1800"/>
              <a:buChar char="🠶"/>
            </a:pPr>
            <a:r>
              <a:rPr lang="en-US"/>
              <a:t>multilevel</a:t>
            </a:r>
            <a:endParaRPr/>
          </a:p>
          <a:p>
            <a:pPr indent="-342900" lvl="0" marL="457200" rtl="0" algn="l">
              <a:spcBef>
                <a:spcPts val="0"/>
              </a:spcBef>
              <a:spcAft>
                <a:spcPts val="0"/>
              </a:spcAft>
              <a:buSzPts val="1800"/>
              <a:buChar char="🠶"/>
            </a:pPr>
            <a:r>
              <a:rPr lang="en-US"/>
              <a:t> hierarchical.</a:t>
            </a:r>
            <a:endParaRPr/>
          </a:p>
          <a:p>
            <a:pPr indent="0" lvl="0" marL="0" rtl="0" algn="l">
              <a:spcBef>
                <a:spcPts val="1000"/>
              </a:spcBef>
              <a:spcAft>
                <a:spcPts val="0"/>
              </a:spcAft>
              <a:buNone/>
            </a:pPr>
            <a:r>
              <a:rPr lang="en-US"/>
              <a:t>In addition  for interface only , multiple and hybrid inheritance  are also  supported </a:t>
            </a:r>
            <a:endParaRPr/>
          </a:p>
        </p:txBody>
      </p:sp>
      <p:sp>
        <p:nvSpPr>
          <p:cNvPr id="1389" name="Google Shape;1389;g2d4495bc8db_0_7"/>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90" name="Google Shape;1390;g2d4495bc8db_0_7"/>
          <p:cNvPicPr preferRelativeResize="0"/>
          <p:nvPr/>
        </p:nvPicPr>
        <p:blipFill>
          <a:blip r:embed="rId3">
            <a:alphaModFix/>
          </a:blip>
          <a:stretch>
            <a:fillRect/>
          </a:stretch>
        </p:blipFill>
        <p:spPr>
          <a:xfrm>
            <a:off x="1857025" y="3236400"/>
            <a:ext cx="6537625" cy="330217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g2d4495bc8db_0_15"/>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lnSpc>
                <a:spcPct val="115000"/>
              </a:lnSpc>
              <a:spcBef>
                <a:spcPts val="500"/>
              </a:spcBef>
              <a:spcAft>
                <a:spcPts val="300"/>
              </a:spcAft>
              <a:buClr>
                <a:schemeClr val="dk1"/>
              </a:buClr>
              <a:buSzPts val="1100"/>
              <a:buFont typeface="Arial"/>
              <a:buNone/>
            </a:pPr>
            <a:r>
              <a:rPr b="1" lang="en-US" sz="1700">
                <a:solidFill>
                  <a:schemeClr val="dk1"/>
                </a:solidFill>
                <a:highlight>
                  <a:srgbClr val="FFFFFF"/>
                </a:highlight>
                <a:latin typeface="Inter"/>
                <a:ea typeface="Inter"/>
                <a:cs typeface="Inter"/>
                <a:sym typeface="Inter"/>
              </a:rPr>
              <a:t>.Single-level inheritance</a:t>
            </a:r>
            <a:endParaRPr/>
          </a:p>
        </p:txBody>
      </p:sp>
      <p:sp>
        <p:nvSpPr>
          <p:cNvPr id="1397" name="Google Shape;1397;g2d4495bc8db_0_15"/>
          <p:cNvSpPr txBox="1"/>
          <p:nvPr>
            <p:ph idx="1" type="body"/>
          </p:nvPr>
        </p:nvSpPr>
        <p:spPr>
          <a:xfrm>
            <a:off x="763574" y="1152900"/>
            <a:ext cx="6948000" cy="4758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SIngle level inheritance is a fundamental concept where a subclass inherits from only one superclass. This means that the subclass can acquire the properties and methods of the superclass, enabling code reuse and the extension of existing functionality.</a:t>
            </a:r>
            <a:endParaRPr sz="1200">
              <a:solidFill>
                <a:srgbClr val="445578"/>
              </a:solidFill>
              <a:highlight>
                <a:srgbClr val="FFFFFF"/>
              </a:highlight>
              <a:latin typeface="Inter"/>
              <a:ea typeface="Inter"/>
              <a:cs typeface="Inter"/>
              <a:sym typeface="Inter"/>
            </a:endParaRPr>
          </a:p>
          <a:p>
            <a:pPr indent="0" lvl="0" marL="0" rtl="0" algn="l">
              <a:spcBef>
                <a:spcPts val="1000"/>
              </a:spcBef>
              <a:spcAft>
                <a:spcPts val="0"/>
              </a:spcAft>
              <a:buNone/>
            </a:pPr>
            <a:r>
              <a:rPr lang="en-US"/>
              <a:t>Graphically see the image:</a:t>
            </a:r>
            <a:endParaRPr/>
          </a:p>
        </p:txBody>
      </p:sp>
      <p:sp>
        <p:nvSpPr>
          <p:cNvPr id="1398" name="Google Shape;1398;g2d4495bc8db_0_15"/>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99" name="Google Shape;1399;g2d4495bc8db_0_15"/>
          <p:cNvPicPr preferRelativeResize="0"/>
          <p:nvPr/>
        </p:nvPicPr>
        <p:blipFill>
          <a:blip r:embed="rId3">
            <a:alphaModFix/>
          </a:blip>
          <a:stretch>
            <a:fillRect/>
          </a:stretch>
        </p:blipFill>
        <p:spPr>
          <a:xfrm>
            <a:off x="1805798" y="3359350"/>
            <a:ext cx="3193050" cy="3369050"/>
          </a:xfrm>
          <a:prstGeom prst="rect">
            <a:avLst/>
          </a:prstGeom>
          <a:noFill/>
          <a:ln>
            <a:noFill/>
          </a:ln>
        </p:spPr>
      </p:pic>
      <p:sp>
        <p:nvSpPr>
          <p:cNvPr id="1400" name="Google Shape;1400;g2d4495bc8db_0_15"/>
          <p:cNvSpPr txBox="1"/>
          <p:nvPr/>
        </p:nvSpPr>
        <p:spPr>
          <a:xfrm>
            <a:off x="7711575" y="550150"/>
            <a:ext cx="35478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class Animal{</a:t>
            </a:r>
            <a:endParaRPr sz="1800"/>
          </a:p>
          <a:p>
            <a:pPr indent="0" lvl="0" marL="0" rtl="0" algn="l">
              <a:spcBef>
                <a:spcPts val="0"/>
              </a:spcBef>
              <a:spcAft>
                <a:spcPts val="0"/>
              </a:spcAft>
              <a:buNone/>
            </a:pPr>
            <a:r>
              <a:rPr lang="en-US" sz="1800"/>
              <a:t>void eat(){System.out.println("eating...");}</a:t>
            </a:r>
            <a:endParaRPr sz="1800"/>
          </a:p>
          <a:p>
            <a:pPr indent="0" lvl="0" marL="0" rtl="0" algn="l">
              <a:spcBef>
                <a:spcPts val="0"/>
              </a:spcBef>
              <a:spcAft>
                <a:spcPts val="0"/>
              </a:spcAft>
              <a:buNone/>
            </a:pPr>
            <a:r>
              <a:rPr lang="en-US" sz="1800"/>
              <a:t>}</a:t>
            </a:r>
            <a:endParaRPr sz="1800"/>
          </a:p>
          <a:p>
            <a:pPr indent="0" lvl="0" marL="0" rtl="0" algn="l">
              <a:spcBef>
                <a:spcPts val="0"/>
              </a:spcBef>
              <a:spcAft>
                <a:spcPts val="0"/>
              </a:spcAft>
              <a:buNone/>
            </a:pPr>
            <a:r>
              <a:rPr lang="en-US" sz="1800"/>
              <a:t>class Dog extends Animal{</a:t>
            </a:r>
            <a:endParaRPr sz="1800"/>
          </a:p>
          <a:p>
            <a:pPr indent="0" lvl="0" marL="0" rtl="0" algn="l">
              <a:spcBef>
                <a:spcPts val="0"/>
              </a:spcBef>
              <a:spcAft>
                <a:spcPts val="0"/>
              </a:spcAft>
              <a:buNone/>
            </a:pPr>
            <a:r>
              <a:rPr lang="en-US" sz="1800"/>
              <a:t>void bark(){System.out.println("barking...");}</a:t>
            </a:r>
            <a:endParaRPr sz="1800"/>
          </a:p>
          <a:p>
            <a:pPr indent="0" lvl="0" marL="0" rtl="0" algn="l">
              <a:spcBef>
                <a:spcPts val="0"/>
              </a:spcBef>
              <a:spcAft>
                <a:spcPts val="0"/>
              </a:spcAft>
              <a:buNone/>
            </a:pPr>
            <a:r>
              <a:rPr lang="en-US" sz="1800"/>
              <a:t>}</a:t>
            </a:r>
            <a:endParaRPr sz="1800"/>
          </a:p>
          <a:p>
            <a:pPr indent="0" lvl="0" marL="0" rtl="0" algn="l">
              <a:spcBef>
                <a:spcPts val="0"/>
              </a:spcBef>
              <a:spcAft>
                <a:spcPts val="0"/>
              </a:spcAft>
              <a:buNone/>
            </a:pPr>
            <a:r>
              <a:rPr lang="en-US" sz="1800"/>
              <a:t>class TestInheritance{</a:t>
            </a:r>
            <a:endParaRPr sz="1800"/>
          </a:p>
          <a:p>
            <a:pPr indent="0" lvl="0" marL="0" rtl="0" algn="l">
              <a:spcBef>
                <a:spcPts val="0"/>
              </a:spcBef>
              <a:spcAft>
                <a:spcPts val="0"/>
              </a:spcAft>
              <a:buNone/>
            </a:pPr>
            <a:r>
              <a:rPr lang="en-US" sz="1800"/>
              <a:t>public static void main(String args[]){</a:t>
            </a:r>
            <a:endParaRPr sz="1800"/>
          </a:p>
          <a:p>
            <a:pPr indent="0" lvl="0" marL="0" rtl="0" algn="l">
              <a:spcBef>
                <a:spcPts val="0"/>
              </a:spcBef>
              <a:spcAft>
                <a:spcPts val="0"/>
              </a:spcAft>
              <a:buNone/>
            </a:pPr>
            <a:r>
              <a:rPr lang="en-US" sz="1800"/>
              <a:t>Dog d=new Dog();</a:t>
            </a:r>
            <a:endParaRPr sz="1800"/>
          </a:p>
          <a:p>
            <a:pPr indent="0" lvl="0" marL="0" rtl="0" algn="l">
              <a:spcBef>
                <a:spcPts val="0"/>
              </a:spcBef>
              <a:spcAft>
                <a:spcPts val="0"/>
              </a:spcAft>
              <a:buNone/>
            </a:pPr>
            <a:r>
              <a:rPr lang="en-US" sz="1800"/>
              <a:t>d.bark();</a:t>
            </a:r>
            <a:endParaRPr sz="1800"/>
          </a:p>
          <a:p>
            <a:pPr indent="0" lvl="0" marL="0" rtl="0" algn="l">
              <a:spcBef>
                <a:spcPts val="0"/>
              </a:spcBef>
              <a:spcAft>
                <a:spcPts val="0"/>
              </a:spcAft>
              <a:buNone/>
            </a:pPr>
            <a:r>
              <a:rPr lang="en-US" sz="1800"/>
              <a:t>d.eat();</a:t>
            </a:r>
            <a:endParaRPr sz="1800"/>
          </a:p>
          <a:p>
            <a:pPr indent="0" lvl="0" marL="0" rtl="0" algn="l">
              <a:spcBef>
                <a:spcPts val="0"/>
              </a:spcBef>
              <a:spcAft>
                <a:spcPts val="0"/>
              </a:spcAft>
              <a:buNone/>
            </a:pPr>
            <a:r>
              <a:rPr lang="en-US" sz="1800"/>
              <a:t>}}</a:t>
            </a:r>
            <a:endParaRPr sz="1800"/>
          </a:p>
          <a:p>
            <a:pPr indent="0" lvl="0" marL="0" rtl="0" algn="l">
              <a:spcBef>
                <a:spcPts val="0"/>
              </a:spcBef>
              <a:spcAft>
                <a:spcPts val="0"/>
              </a:spcAft>
              <a:buNone/>
            </a:pPr>
            <a:r>
              <a:rPr lang="en-US" sz="1800"/>
              <a:t>Output:</a:t>
            </a:r>
            <a:endParaRPr sz="1800"/>
          </a:p>
          <a:p>
            <a:pPr indent="0" lvl="0" marL="0" rtl="0" algn="l">
              <a:spcBef>
                <a:spcPts val="0"/>
              </a:spcBef>
              <a:spcAft>
                <a:spcPts val="0"/>
              </a:spcAft>
              <a:buNone/>
            </a:pPr>
            <a:r>
              <a:rPr lang="en-US" sz="1800"/>
              <a:t>barking...</a:t>
            </a:r>
            <a:endParaRPr sz="1800"/>
          </a:p>
          <a:p>
            <a:pPr indent="0" lvl="0" marL="0" rtl="0" algn="l">
              <a:spcBef>
                <a:spcPts val="0"/>
              </a:spcBef>
              <a:spcAft>
                <a:spcPts val="0"/>
              </a:spcAft>
              <a:buNone/>
            </a:pPr>
            <a:r>
              <a:rPr lang="en-US" sz="1800"/>
              <a:t>eating...</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910111f1a6_0_7"/>
          <p:cNvSpPr txBox="1"/>
          <p:nvPr>
            <p:ph type="title"/>
          </p:nvPr>
        </p:nvSpPr>
        <p:spPr>
          <a:xfrm>
            <a:off x="753359" y="131762"/>
            <a:ext cx="10515600" cy="54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Java Buzz Words: Key Considerations for Java as a language</a:t>
            </a:r>
            <a:endParaRPr/>
          </a:p>
        </p:txBody>
      </p:sp>
      <p:sp>
        <p:nvSpPr>
          <p:cNvPr id="263" name="Google Shape;263;g2910111f1a6_0_7"/>
          <p:cNvSpPr txBox="1"/>
          <p:nvPr>
            <p:ph idx="1" type="body"/>
          </p:nvPr>
        </p:nvSpPr>
        <p:spPr>
          <a:xfrm>
            <a:off x="838200" y="681037"/>
            <a:ext cx="10515600" cy="5496000"/>
          </a:xfrm>
          <a:prstGeom prst="rect">
            <a:avLst/>
          </a:prstGeom>
          <a:noFill/>
          <a:ln>
            <a:noFill/>
          </a:ln>
        </p:spPr>
        <p:txBody>
          <a:bodyPr anchorCtr="0" anchor="t" bIns="45700" lIns="91425" spcFirstLastPara="1" rIns="91425" wrap="square" tIns="45700">
            <a:normAutofit/>
          </a:bodyPr>
          <a:lstStyle/>
          <a:p>
            <a:pPr indent="-241934" lvl="0" marL="228600" rtl="0" algn="l">
              <a:lnSpc>
                <a:spcPct val="90000"/>
              </a:lnSpc>
              <a:spcBef>
                <a:spcPts val="0"/>
              </a:spcBef>
              <a:spcAft>
                <a:spcPts val="0"/>
              </a:spcAft>
              <a:buClr>
                <a:schemeClr val="dk1"/>
              </a:buClr>
              <a:buSzPts val="2800"/>
              <a:buChar char="🠶"/>
            </a:pPr>
            <a:r>
              <a:rPr lang="en-US"/>
              <a:t>The fundamentals forces of Java invention are portability and security. But there are other key factors that contributed to the final form of Java Language we have today. The key considerations were summed up by the Java team in the following list of Buzzwords:</a:t>
            </a:r>
            <a:endParaRPr/>
          </a:p>
          <a:p>
            <a:pPr indent="-240030" lvl="1" marL="685800" rtl="0" algn="l">
              <a:lnSpc>
                <a:spcPct val="90000"/>
              </a:lnSpc>
              <a:spcBef>
                <a:spcPts val="500"/>
              </a:spcBef>
              <a:spcAft>
                <a:spcPts val="0"/>
              </a:spcAft>
              <a:buClr>
                <a:schemeClr val="dk1"/>
              </a:buClr>
              <a:buSzPts val="2400"/>
              <a:buChar char="🠶"/>
            </a:pPr>
            <a:r>
              <a:rPr lang="en-US"/>
              <a:t>Simple</a:t>
            </a:r>
            <a:endParaRPr/>
          </a:p>
          <a:p>
            <a:pPr indent="-240030" lvl="1" marL="685800" rtl="0" algn="l">
              <a:lnSpc>
                <a:spcPct val="90000"/>
              </a:lnSpc>
              <a:spcBef>
                <a:spcPts val="500"/>
              </a:spcBef>
              <a:spcAft>
                <a:spcPts val="0"/>
              </a:spcAft>
              <a:buClr>
                <a:schemeClr val="dk1"/>
              </a:buClr>
              <a:buSzPts val="2400"/>
              <a:buChar char="🠶"/>
            </a:pPr>
            <a:r>
              <a:rPr lang="en-US"/>
              <a:t>Secure</a:t>
            </a:r>
            <a:endParaRPr/>
          </a:p>
          <a:p>
            <a:pPr indent="-240030" lvl="1" marL="685800" rtl="0" algn="l">
              <a:lnSpc>
                <a:spcPct val="90000"/>
              </a:lnSpc>
              <a:spcBef>
                <a:spcPts val="500"/>
              </a:spcBef>
              <a:spcAft>
                <a:spcPts val="0"/>
              </a:spcAft>
              <a:buClr>
                <a:schemeClr val="dk1"/>
              </a:buClr>
              <a:buSzPts val="2400"/>
              <a:buChar char="🠶"/>
            </a:pPr>
            <a:r>
              <a:rPr lang="en-US"/>
              <a:t>Portable</a:t>
            </a:r>
            <a:endParaRPr/>
          </a:p>
          <a:p>
            <a:pPr indent="-240030" lvl="1" marL="685800" rtl="0" algn="l">
              <a:lnSpc>
                <a:spcPct val="90000"/>
              </a:lnSpc>
              <a:spcBef>
                <a:spcPts val="500"/>
              </a:spcBef>
              <a:spcAft>
                <a:spcPts val="0"/>
              </a:spcAft>
              <a:buClr>
                <a:schemeClr val="dk1"/>
              </a:buClr>
              <a:buSzPts val="2400"/>
              <a:buChar char="🠶"/>
            </a:pPr>
            <a:r>
              <a:rPr lang="en-US"/>
              <a:t>Object Oriented</a:t>
            </a:r>
            <a:endParaRPr/>
          </a:p>
          <a:p>
            <a:pPr indent="-240030" lvl="1" marL="685800" rtl="0" algn="l">
              <a:lnSpc>
                <a:spcPct val="90000"/>
              </a:lnSpc>
              <a:spcBef>
                <a:spcPts val="500"/>
              </a:spcBef>
              <a:spcAft>
                <a:spcPts val="0"/>
              </a:spcAft>
              <a:buClr>
                <a:schemeClr val="dk1"/>
              </a:buClr>
              <a:buSzPts val="2400"/>
              <a:buChar char="🠶"/>
            </a:pPr>
            <a:r>
              <a:rPr lang="en-US"/>
              <a:t>Robust</a:t>
            </a:r>
            <a:endParaRPr/>
          </a:p>
          <a:p>
            <a:pPr indent="-240030" lvl="1" marL="685800" rtl="0" algn="l">
              <a:lnSpc>
                <a:spcPct val="90000"/>
              </a:lnSpc>
              <a:spcBef>
                <a:spcPts val="500"/>
              </a:spcBef>
              <a:spcAft>
                <a:spcPts val="0"/>
              </a:spcAft>
              <a:buClr>
                <a:schemeClr val="dk1"/>
              </a:buClr>
              <a:buSzPts val="2400"/>
              <a:buChar char="🠶"/>
            </a:pPr>
            <a:r>
              <a:rPr lang="en-US"/>
              <a:t>Multithreaded</a:t>
            </a:r>
            <a:endParaRPr/>
          </a:p>
          <a:p>
            <a:pPr indent="-240030" lvl="1" marL="685800" rtl="0" algn="l">
              <a:lnSpc>
                <a:spcPct val="90000"/>
              </a:lnSpc>
              <a:spcBef>
                <a:spcPts val="500"/>
              </a:spcBef>
              <a:spcAft>
                <a:spcPts val="0"/>
              </a:spcAft>
              <a:buClr>
                <a:schemeClr val="dk1"/>
              </a:buClr>
              <a:buSzPts val="2400"/>
              <a:buChar char="🠶"/>
            </a:pPr>
            <a:r>
              <a:rPr lang="en-US"/>
              <a:t>Architectural neutral</a:t>
            </a:r>
            <a:endParaRPr/>
          </a:p>
          <a:p>
            <a:pPr indent="-240030" lvl="1" marL="685800" rtl="0" algn="l">
              <a:lnSpc>
                <a:spcPct val="90000"/>
              </a:lnSpc>
              <a:spcBef>
                <a:spcPts val="500"/>
              </a:spcBef>
              <a:spcAft>
                <a:spcPts val="0"/>
              </a:spcAft>
              <a:buClr>
                <a:schemeClr val="dk1"/>
              </a:buClr>
              <a:buSzPts val="2400"/>
              <a:buChar char="🠶"/>
            </a:pPr>
            <a:r>
              <a:rPr lang="en-US"/>
              <a:t>Interpreted</a:t>
            </a:r>
            <a:endParaRPr/>
          </a:p>
          <a:p>
            <a:pPr indent="-240030" lvl="1" marL="685800" rtl="0" algn="l">
              <a:lnSpc>
                <a:spcPct val="90000"/>
              </a:lnSpc>
              <a:spcBef>
                <a:spcPts val="500"/>
              </a:spcBef>
              <a:spcAft>
                <a:spcPts val="0"/>
              </a:spcAft>
              <a:buClr>
                <a:schemeClr val="dk1"/>
              </a:buClr>
              <a:buSzPts val="2400"/>
              <a:buChar char="🠶"/>
            </a:pPr>
            <a:r>
              <a:rPr lang="en-US"/>
              <a:t>High Performance</a:t>
            </a:r>
            <a:endParaRPr/>
          </a:p>
          <a:p>
            <a:pPr indent="-240030" lvl="1" marL="685800" rtl="0" algn="l">
              <a:lnSpc>
                <a:spcPct val="90000"/>
              </a:lnSpc>
              <a:spcBef>
                <a:spcPts val="500"/>
              </a:spcBef>
              <a:spcAft>
                <a:spcPts val="0"/>
              </a:spcAft>
              <a:buClr>
                <a:schemeClr val="dk1"/>
              </a:buClr>
              <a:buSzPts val="2400"/>
              <a:buChar char="🠶"/>
            </a:pPr>
            <a:r>
              <a:rPr lang="en-US"/>
              <a:t>Distributed</a:t>
            </a:r>
            <a:endParaRPr/>
          </a:p>
          <a:p>
            <a:pPr indent="-240030" lvl="1" marL="685800" rtl="0" algn="l">
              <a:lnSpc>
                <a:spcPct val="90000"/>
              </a:lnSpc>
              <a:spcBef>
                <a:spcPts val="500"/>
              </a:spcBef>
              <a:spcAft>
                <a:spcPts val="0"/>
              </a:spcAft>
              <a:buClr>
                <a:schemeClr val="dk1"/>
              </a:buClr>
              <a:buSzPts val="2400"/>
              <a:buChar char="🠶"/>
            </a:pPr>
            <a:r>
              <a:rPr lang="en-US"/>
              <a:t>Dynamic</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g2d4495bc8db_0_28"/>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Multilevel Inheritance Example</a:t>
            </a:r>
            <a:endParaRPr/>
          </a:p>
        </p:txBody>
      </p:sp>
      <p:sp>
        <p:nvSpPr>
          <p:cNvPr id="1407" name="Google Shape;1407;g2d4495bc8db_0_28"/>
          <p:cNvSpPr txBox="1"/>
          <p:nvPr>
            <p:ph idx="1" type="body"/>
          </p:nvPr>
        </p:nvSpPr>
        <p:spPr>
          <a:xfrm>
            <a:off x="763575" y="1152900"/>
            <a:ext cx="4045500" cy="3352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When there is a chain of inheritance, it is known as multilevel inheritance. As</a:t>
            </a:r>
            <a:endParaRPr/>
          </a:p>
          <a:p>
            <a:pPr indent="0" lvl="0" marL="0" rtl="0" algn="l">
              <a:spcBef>
                <a:spcPts val="1000"/>
              </a:spcBef>
              <a:spcAft>
                <a:spcPts val="0"/>
              </a:spcAft>
              <a:buClr>
                <a:schemeClr val="dk1"/>
              </a:buClr>
              <a:buSzPts val="1100"/>
              <a:buFont typeface="Arial"/>
              <a:buNone/>
            </a:pPr>
            <a:r>
              <a:rPr lang="en-US"/>
              <a:t>you can see in the example given below, BabyDog class inherits the Dog</a:t>
            </a:r>
            <a:endParaRPr/>
          </a:p>
          <a:p>
            <a:pPr indent="0" lvl="0" marL="0" rtl="0" algn="l">
              <a:spcBef>
                <a:spcPts val="1000"/>
              </a:spcBef>
              <a:spcAft>
                <a:spcPts val="0"/>
              </a:spcAft>
              <a:buClr>
                <a:schemeClr val="dk1"/>
              </a:buClr>
              <a:buSzPts val="1100"/>
              <a:buFont typeface="Arial"/>
              <a:buNone/>
            </a:pPr>
            <a:r>
              <a:rPr lang="en-US"/>
              <a:t>class which again inherits the Animal class, so there is a multilevel</a:t>
            </a:r>
            <a:endParaRPr/>
          </a:p>
          <a:p>
            <a:pPr indent="0" lvl="0" marL="0" rtl="0" algn="l">
              <a:spcBef>
                <a:spcPts val="1000"/>
              </a:spcBef>
              <a:spcAft>
                <a:spcPts val="0"/>
              </a:spcAft>
              <a:buNone/>
            </a:pPr>
            <a:r>
              <a:rPr lang="en-US"/>
              <a:t>inheritance.</a:t>
            </a:r>
            <a:endParaRPr/>
          </a:p>
        </p:txBody>
      </p:sp>
      <p:sp>
        <p:nvSpPr>
          <p:cNvPr id="1408" name="Google Shape;1408;g2d4495bc8db_0_28"/>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09" name="Google Shape;1409;g2d4495bc8db_0_28"/>
          <p:cNvSpPr txBox="1"/>
          <p:nvPr/>
        </p:nvSpPr>
        <p:spPr>
          <a:xfrm>
            <a:off x="6452975" y="946825"/>
            <a:ext cx="4866000" cy="567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t>class Animal{</a:t>
            </a:r>
            <a:endParaRPr sz="1700"/>
          </a:p>
          <a:p>
            <a:pPr indent="0" lvl="0" marL="0" rtl="0" algn="l">
              <a:spcBef>
                <a:spcPts val="0"/>
              </a:spcBef>
              <a:spcAft>
                <a:spcPts val="0"/>
              </a:spcAft>
              <a:buNone/>
            </a:pPr>
            <a:r>
              <a:rPr lang="en-US" sz="1700"/>
              <a:t>void eat(){System.out.println("eating...");}</a:t>
            </a:r>
            <a:endParaRPr sz="1700"/>
          </a:p>
          <a:p>
            <a:pPr indent="0" lvl="0" marL="0" rtl="0" algn="l">
              <a:spcBef>
                <a:spcPts val="0"/>
              </a:spcBef>
              <a:spcAft>
                <a:spcPts val="0"/>
              </a:spcAft>
              <a:buNone/>
            </a:pPr>
            <a:r>
              <a:rPr lang="en-US" sz="1700"/>
              <a: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class Dog extends Animal{</a:t>
            </a:r>
            <a:endParaRPr sz="1700"/>
          </a:p>
          <a:p>
            <a:pPr indent="0" lvl="0" marL="0" rtl="0" algn="l">
              <a:spcBef>
                <a:spcPts val="0"/>
              </a:spcBef>
              <a:spcAft>
                <a:spcPts val="0"/>
              </a:spcAft>
              <a:buNone/>
            </a:pPr>
            <a:r>
              <a:rPr lang="en-US" sz="1700"/>
              <a:t>void bark(){System.out.println("barking...");}</a:t>
            </a:r>
            <a:endParaRPr sz="1700"/>
          </a:p>
          <a:p>
            <a:pPr indent="0" lvl="0" marL="0" rtl="0" algn="l">
              <a:spcBef>
                <a:spcPts val="0"/>
              </a:spcBef>
              <a:spcAft>
                <a:spcPts val="0"/>
              </a:spcAft>
              <a:buNone/>
            </a:pPr>
            <a:r>
              <a:rPr lang="en-US" sz="1700"/>
              <a:t>}</a:t>
            </a:r>
            <a:endParaRPr sz="1700"/>
          </a:p>
          <a:p>
            <a:pPr indent="0" lvl="0" marL="0" rtl="0" algn="l">
              <a:spcBef>
                <a:spcPts val="0"/>
              </a:spcBef>
              <a:spcAft>
                <a:spcPts val="0"/>
              </a:spcAft>
              <a:buNone/>
            </a:pPr>
            <a:r>
              <a:rPr lang="en-US" sz="1700"/>
              <a:t>class BabyDog extends Dog{</a:t>
            </a:r>
            <a:endParaRPr sz="1700"/>
          </a:p>
          <a:p>
            <a:pPr indent="0" lvl="0" marL="0" rtl="0" algn="l">
              <a:spcBef>
                <a:spcPts val="0"/>
              </a:spcBef>
              <a:spcAft>
                <a:spcPts val="0"/>
              </a:spcAft>
              <a:buNone/>
            </a:pPr>
            <a:r>
              <a:rPr lang="en-US" sz="1700"/>
              <a:t>void weep(){System.out.println("weeping...");}</a:t>
            </a:r>
            <a:endParaRPr sz="1700"/>
          </a:p>
          <a:p>
            <a:pPr indent="0" lvl="0" marL="0" rtl="0" algn="l">
              <a:spcBef>
                <a:spcPts val="0"/>
              </a:spcBef>
              <a:spcAft>
                <a:spcPts val="0"/>
              </a:spcAft>
              <a:buNone/>
            </a:pPr>
            <a:r>
              <a:rPr lang="en-US" sz="1700"/>
              <a:t>}</a:t>
            </a:r>
            <a:endParaRPr sz="1700"/>
          </a:p>
          <a:p>
            <a:pPr indent="0" lvl="0" marL="0" rtl="0" algn="l">
              <a:spcBef>
                <a:spcPts val="0"/>
              </a:spcBef>
              <a:spcAft>
                <a:spcPts val="0"/>
              </a:spcAft>
              <a:buNone/>
            </a:pPr>
            <a:r>
              <a:rPr lang="en-US" sz="1700"/>
              <a:t>class TestInheritance2{</a:t>
            </a:r>
            <a:endParaRPr sz="1700"/>
          </a:p>
          <a:p>
            <a:pPr indent="0" lvl="0" marL="0" rtl="0" algn="l">
              <a:spcBef>
                <a:spcPts val="0"/>
              </a:spcBef>
              <a:spcAft>
                <a:spcPts val="0"/>
              </a:spcAft>
              <a:buNone/>
            </a:pPr>
            <a:r>
              <a:rPr lang="en-US" sz="1700"/>
              <a:t>public static void main(String args[]){</a:t>
            </a:r>
            <a:endParaRPr sz="1700"/>
          </a:p>
          <a:p>
            <a:pPr indent="0" lvl="0" marL="0" rtl="0" algn="l">
              <a:spcBef>
                <a:spcPts val="0"/>
              </a:spcBef>
              <a:spcAft>
                <a:spcPts val="0"/>
              </a:spcAft>
              <a:buNone/>
            </a:pPr>
            <a:r>
              <a:rPr lang="en-US" sz="1700"/>
              <a:t>BabyDog d=new BabyDog();</a:t>
            </a:r>
            <a:endParaRPr sz="1700"/>
          </a:p>
          <a:p>
            <a:pPr indent="0" lvl="0" marL="0" rtl="0" algn="l">
              <a:spcBef>
                <a:spcPts val="0"/>
              </a:spcBef>
              <a:spcAft>
                <a:spcPts val="0"/>
              </a:spcAft>
              <a:buNone/>
            </a:pPr>
            <a:r>
              <a:rPr lang="en-US" sz="1700"/>
              <a:t>d.weep();</a:t>
            </a:r>
            <a:endParaRPr sz="1700"/>
          </a:p>
          <a:p>
            <a:pPr indent="0" lvl="0" marL="0" rtl="0" algn="l">
              <a:spcBef>
                <a:spcPts val="0"/>
              </a:spcBef>
              <a:spcAft>
                <a:spcPts val="0"/>
              </a:spcAft>
              <a:buNone/>
            </a:pPr>
            <a:r>
              <a:rPr lang="en-US" sz="1700"/>
              <a:t>d.bark();</a:t>
            </a:r>
            <a:endParaRPr sz="1700"/>
          </a:p>
          <a:p>
            <a:pPr indent="0" lvl="0" marL="0" rtl="0" algn="l">
              <a:spcBef>
                <a:spcPts val="0"/>
              </a:spcBef>
              <a:spcAft>
                <a:spcPts val="0"/>
              </a:spcAft>
              <a:buNone/>
            </a:pPr>
            <a:r>
              <a:rPr lang="en-US" sz="1700"/>
              <a:t>d.eat();</a:t>
            </a:r>
            <a:endParaRPr sz="1700"/>
          </a:p>
          <a:p>
            <a:pPr indent="0" lvl="0" marL="0" rtl="0" algn="l">
              <a:spcBef>
                <a:spcPts val="0"/>
              </a:spcBef>
              <a:spcAft>
                <a:spcPts val="0"/>
              </a:spcAft>
              <a:buNone/>
            </a:pPr>
            <a:r>
              <a:rPr lang="en-US" sz="1700"/>
              <a:t>}}</a:t>
            </a:r>
            <a:endParaRPr sz="1700"/>
          </a:p>
          <a:p>
            <a:pPr indent="0" lvl="0" marL="0" rtl="0" algn="l">
              <a:spcBef>
                <a:spcPts val="0"/>
              </a:spcBef>
              <a:spcAft>
                <a:spcPts val="0"/>
              </a:spcAft>
              <a:buNone/>
            </a:pPr>
            <a:r>
              <a:rPr lang="en-US" sz="1700"/>
              <a:t>Output:</a:t>
            </a:r>
            <a:endParaRPr sz="1700"/>
          </a:p>
          <a:p>
            <a:pPr indent="0" lvl="0" marL="0" rtl="0" algn="l">
              <a:spcBef>
                <a:spcPts val="0"/>
              </a:spcBef>
              <a:spcAft>
                <a:spcPts val="0"/>
              </a:spcAft>
              <a:buNone/>
            </a:pPr>
            <a:r>
              <a:rPr lang="en-US" sz="1700"/>
              <a:t>weeping...</a:t>
            </a:r>
            <a:endParaRPr sz="1700"/>
          </a:p>
          <a:p>
            <a:pPr indent="0" lvl="0" marL="0" rtl="0" algn="l">
              <a:spcBef>
                <a:spcPts val="0"/>
              </a:spcBef>
              <a:spcAft>
                <a:spcPts val="0"/>
              </a:spcAft>
              <a:buNone/>
            </a:pPr>
            <a:r>
              <a:rPr lang="en-US" sz="1700"/>
              <a:t>barking...</a:t>
            </a:r>
            <a:endParaRPr sz="1700"/>
          </a:p>
          <a:p>
            <a:pPr indent="0" lvl="0" marL="0" rtl="0" algn="l">
              <a:spcBef>
                <a:spcPts val="0"/>
              </a:spcBef>
              <a:spcAft>
                <a:spcPts val="0"/>
              </a:spcAft>
              <a:buNone/>
            </a:pPr>
            <a:r>
              <a:rPr lang="en-US" sz="1700"/>
              <a:t>eating...</a:t>
            </a:r>
            <a:endParaRPr sz="1700"/>
          </a:p>
        </p:txBody>
      </p:sp>
      <p:pic>
        <p:nvPicPr>
          <p:cNvPr id="1410" name="Google Shape;1410;g2d4495bc8db_0_28"/>
          <p:cNvPicPr preferRelativeResize="0"/>
          <p:nvPr/>
        </p:nvPicPr>
        <p:blipFill>
          <a:blip r:embed="rId3">
            <a:alphaModFix/>
          </a:blip>
          <a:stretch>
            <a:fillRect/>
          </a:stretch>
        </p:blipFill>
        <p:spPr>
          <a:xfrm>
            <a:off x="3137800" y="3935077"/>
            <a:ext cx="2496575" cy="2457575"/>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g2d4495bc8db_0_41"/>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Hierarchical Inheritance</a:t>
            </a:r>
            <a:endParaRPr/>
          </a:p>
        </p:txBody>
      </p:sp>
      <p:sp>
        <p:nvSpPr>
          <p:cNvPr id="1417" name="Google Shape;1417;g2d4495bc8db_0_41"/>
          <p:cNvSpPr txBox="1"/>
          <p:nvPr>
            <p:ph idx="1" type="body"/>
          </p:nvPr>
        </p:nvSpPr>
        <p:spPr>
          <a:xfrm>
            <a:off x="763576" y="1152900"/>
            <a:ext cx="3704100" cy="4758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Hierachical inheritance in java occurs when one base class (superclass) is inherited by multiple subclasses. In this type of inheritance, all the features that are common in child classes are included in the base class. This way, the code becomes more manageable and reusable.</a:t>
            </a:r>
            <a:endParaRPr/>
          </a:p>
        </p:txBody>
      </p:sp>
      <p:sp>
        <p:nvSpPr>
          <p:cNvPr id="1418" name="Google Shape;1418;g2d4495bc8db_0_41"/>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19" name="Google Shape;1419;g2d4495bc8db_0_41"/>
          <p:cNvSpPr txBox="1"/>
          <p:nvPr/>
        </p:nvSpPr>
        <p:spPr>
          <a:xfrm>
            <a:off x="7543800" y="1676400"/>
            <a:ext cx="41043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class Animal{</a:t>
            </a:r>
            <a:endParaRPr/>
          </a:p>
          <a:p>
            <a:pPr indent="0" lvl="0" marL="0" rtl="0" algn="l">
              <a:spcBef>
                <a:spcPts val="0"/>
              </a:spcBef>
              <a:spcAft>
                <a:spcPts val="0"/>
              </a:spcAft>
              <a:buNone/>
            </a:pPr>
            <a:r>
              <a:rPr lang="en-US"/>
              <a:t>void eat(){System.out.println("eating...");}</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class Dog extends Animal{</a:t>
            </a:r>
            <a:endParaRPr/>
          </a:p>
          <a:p>
            <a:pPr indent="0" lvl="0" marL="0" rtl="0" algn="l">
              <a:spcBef>
                <a:spcPts val="0"/>
              </a:spcBef>
              <a:spcAft>
                <a:spcPts val="0"/>
              </a:spcAft>
              <a:buNone/>
            </a:pPr>
            <a:r>
              <a:rPr lang="en-US"/>
              <a:t>void bark(){System.out.println("barking...");}</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class Cat extends Animal{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void meow(){System.out.println("meowing...");}</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class TestInheritance3{</a:t>
            </a:r>
            <a:endParaRPr/>
          </a:p>
          <a:p>
            <a:pPr indent="0" lvl="0" marL="0" rtl="0" algn="l">
              <a:spcBef>
                <a:spcPts val="0"/>
              </a:spcBef>
              <a:spcAft>
                <a:spcPts val="0"/>
              </a:spcAft>
              <a:buNone/>
            </a:pPr>
            <a:r>
              <a:rPr lang="en-US"/>
              <a:t>public static void main(String args[]){</a:t>
            </a:r>
            <a:endParaRPr/>
          </a:p>
          <a:p>
            <a:pPr indent="0" lvl="0" marL="0" rtl="0" algn="l">
              <a:spcBef>
                <a:spcPts val="0"/>
              </a:spcBef>
              <a:spcAft>
                <a:spcPts val="0"/>
              </a:spcAft>
              <a:buNone/>
            </a:pPr>
            <a:r>
              <a:rPr lang="en-US"/>
              <a:t>Cat c=new Cat();</a:t>
            </a:r>
            <a:endParaRPr/>
          </a:p>
          <a:p>
            <a:pPr indent="0" lvl="0" marL="0" rtl="0" algn="l">
              <a:spcBef>
                <a:spcPts val="0"/>
              </a:spcBef>
              <a:spcAft>
                <a:spcPts val="0"/>
              </a:spcAft>
              <a:buNone/>
            </a:pPr>
            <a:r>
              <a:rPr lang="en-US"/>
              <a:t>c.meow();</a:t>
            </a:r>
            <a:endParaRPr/>
          </a:p>
          <a:p>
            <a:pPr indent="0" lvl="0" marL="0" rtl="0" algn="l">
              <a:spcBef>
                <a:spcPts val="0"/>
              </a:spcBef>
              <a:spcAft>
                <a:spcPts val="0"/>
              </a:spcAft>
              <a:buNone/>
            </a:pPr>
            <a:r>
              <a:rPr lang="en-US"/>
              <a:t>c.eat();</a:t>
            </a:r>
            <a:endParaRPr/>
          </a:p>
          <a:p>
            <a:pPr indent="0" lvl="0" marL="0" rtl="0" algn="l">
              <a:spcBef>
                <a:spcPts val="0"/>
              </a:spcBef>
              <a:spcAft>
                <a:spcPts val="0"/>
              </a:spcAft>
              <a:buNone/>
            </a:pPr>
            <a:r>
              <a:rPr lang="en-US"/>
              <a:t>//c.bark();//C.T.Error</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Output:</a:t>
            </a:r>
            <a:endParaRPr/>
          </a:p>
          <a:p>
            <a:pPr indent="0" lvl="0" marL="0" rtl="0" algn="l">
              <a:spcBef>
                <a:spcPts val="0"/>
              </a:spcBef>
              <a:spcAft>
                <a:spcPts val="0"/>
              </a:spcAft>
              <a:buNone/>
            </a:pPr>
            <a:r>
              <a:rPr lang="en-US"/>
              <a:t>meowing...</a:t>
            </a:r>
            <a:endParaRPr/>
          </a:p>
          <a:p>
            <a:pPr indent="0" lvl="0" marL="0" rtl="0" algn="l">
              <a:spcBef>
                <a:spcPts val="0"/>
              </a:spcBef>
              <a:spcAft>
                <a:spcPts val="0"/>
              </a:spcAft>
              <a:buNone/>
            </a:pPr>
            <a:r>
              <a:rPr lang="en-US"/>
              <a:t>eating...</a:t>
            </a:r>
            <a:endParaRPr/>
          </a:p>
        </p:txBody>
      </p:sp>
      <p:pic>
        <p:nvPicPr>
          <p:cNvPr id="1420" name="Google Shape;1420;g2d4495bc8db_0_41"/>
          <p:cNvPicPr preferRelativeResize="0"/>
          <p:nvPr/>
        </p:nvPicPr>
        <p:blipFill>
          <a:blip r:embed="rId3">
            <a:alphaModFix/>
          </a:blip>
          <a:stretch>
            <a:fillRect/>
          </a:stretch>
        </p:blipFill>
        <p:spPr>
          <a:xfrm>
            <a:off x="2553275" y="4266201"/>
            <a:ext cx="4266775" cy="234445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g2d4495bc8db_0_54"/>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lnSpc>
                <a:spcPct val="115000"/>
              </a:lnSpc>
              <a:spcBef>
                <a:spcPts val="500"/>
              </a:spcBef>
              <a:spcAft>
                <a:spcPts val="300"/>
              </a:spcAft>
              <a:buNone/>
            </a:pPr>
            <a:r>
              <a:rPr b="1" lang="en-US" sz="1700">
                <a:solidFill>
                  <a:schemeClr val="dk1"/>
                </a:solidFill>
                <a:highlight>
                  <a:srgbClr val="FFFFFF"/>
                </a:highlight>
                <a:latin typeface="Inter"/>
                <a:ea typeface="Inter"/>
                <a:cs typeface="Inter"/>
                <a:sym typeface="Inter"/>
              </a:rPr>
              <a:t>Multiple Inheritance</a:t>
            </a:r>
            <a:endParaRPr/>
          </a:p>
        </p:txBody>
      </p:sp>
      <p:sp>
        <p:nvSpPr>
          <p:cNvPr id="1427" name="Google Shape;1427;g2d4495bc8db_0_54"/>
          <p:cNvSpPr txBox="1"/>
          <p:nvPr>
            <p:ph idx="1" type="body"/>
          </p:nvPr>
        </p:nvSpPr>
        <p:spPr>
          <a:xfrm>
            <a:off x="763573" y="1152900"/>
            <a:ext cx="5250300" cy="4758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Multiple inheritance refers to a feature in object-oriented programming where a class can inherit properties and methods from more than one parent class. </a:t>
            </a:r>
            <a:endParaRPr/>
          </a:p>
          <a:p>
            <a:pPr indent="0" lvl="0" marL="0" rtl="0" algn="l">
              <a:spcBef>
                <a:spcPts val="1000"/>
              </a:spcBef>
              <a:spcAft>
                <a:spcPts val="0"/>
              </a:spcAft>
              <a:buNone/>
            </a:pPr>
            <a:r>
              <a:rPr lang="en-US"/>
              <a:t>However, it's important to note that Java does not support multiple inheritance for classes directly due to the complexity and potential for ambiguity it introduces (such as the "Diamond Problem", where a class inherits from two classes that have a common ancestor, leading to ambiguity in which ancestor's method or property to use).</a:t>
            </a:r>
            <a:endParaRPr/>
          </a:p>
          <a:p>
            <a:pPr indent="0" lvl="0" marL="0" rtl="0" algn="l">
              <a:spcBef>
                <a:spcPts val="1000"/>
              </a:spcBef>
              <a:spcAft>
                <a:spcPts val="0"/>
              </a:spcAft>
              <a:buNone/>
            </a:pPr>
            <a:r>
              <a:rPr lang="en-US"/>
              <a:t>Instead of multiple inheritance for classes, Java provides a mechanism to achieve polymorphism and code reuse through interfaces.</a:t>
            </a:r>
            <a:endParaRPr/>
          </a:p>
        </p:txBody>
      </p:sp>
      <p:sp>
        <p:nvSpPr>
          <p:cNvPr id="1428" name="Google Shape;1428;g2d4495bc8db_0_54"/>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29" name="Google Shape;1429;g2d4495bc8db_0_54"/>
          <p:cNvPicPr preferRelativeResize="0"/>
          <p:nvPr/>
        </p:nvPicPr>
        <p:blipFill>
          <a:blip r:embed="rId3">
            <a:alphaModFix/>
          </a:blip>
          <a:stretch>
            <a:fillRect/>
          </a:stretch>
        </p:blipFill>
        <p:spPr>
          <a:xfrm>
            <a:off x="5644574" y="4569882"/>
            <a:ext cx="1782550" cy="1753725"/>
          </a:xfrm>
          <a:prstGeom prst="rect">
            <a:avLst/>
          </a:prstGeom>
          <a:noFill/>
          <a:ln>
            <a:noFill/>
          </a:ln>
        </p:spPr>
      </p:pic>
      <p:sp>
        <p:nvSpPr>
          <p:cNvPr id="1430" name="Google Shape;1430;g2d4495bc8db_0_54"/>
          <p:cNvSpPr txBox="1"/>
          <p:nvPr/>
        </p:nvSpPr>
        <p:spPr>
          <a:xfrm>
            <a:off x="7379725" y="719250"/>
            <a:ext cx="4347300" cy="33246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t/>
            </a:r>
            <a:endParaRPr sz="2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b="1" lang="en-US" sz="2000">
                <a:solidFill>
                  <a:srgbClr val="7F0055"/>
                </a:solidFill>
                <a:highlight>
                  <a:srgbClr val="FFFFFF"/>
                </a:highlight>
                <a:latin typeface="Courier New"/>
                <a:ea typeface="Courier New"/>
                <a:cs typeface="Courier New"/>
                <a:sym typeface="Courier New"/>
              </a:rPr>
              <a:t>public</a:t>
            </a:r>
            <a:r>
              <a:rPr lang="en-US" sz="2000">
                <a:solidFill>
                  <a:schemeClr val="dk1"/>
                </a:solidFill>
                <a:highlight>
                  <a:srgbClr val="FFFFFF"/>
                </a:highlight>
                <a:latin typeface="Courier New"/>
                <a:ea typeface="Courier New"/>
                <a:cs typeface="Courier New"/>
                <a:sym typeface="Courier New"/>
              </a:rPr>
              <a:t> </a:t>
            </a:r>
            <a:r>
              <a:rPr b="1" lang="en-US" sz="2000">
                <a:solidFill>
                  <a:srgbClr val="7F0055"/>
                </a:solidFill>
                <a:highlight>
                  <a:srgbClr val="FFFFFF"/>
                </a:highlight>
                <a:latin typeface="Courier New"/>
                <a:ea typeface="Courier New"/>
                <a:cs typeface="Courier New"/>
                <a:sym typeface="Courier New"/>
              </a:rPr>
              <a:t>interface</a:t>
            </a:r>
            <a:r>
              <a:rPr lang="en-US" sz="2000">
                <a:solidFill>
                  <a:schemeClr val="dk1"/>
                </a:solidFill>
                <a:highlight>
                  <a:srgbClr val="FFFFFF"/>
                </a:highlight>
                <a:latin typeface="Courier New"/>
                <a:ea typeface="Courier New"/>
                <a:cs typeface="Courier New"/>
                <a:sym typeface="Courier New"/>
              </a:rPr>
              <a:t> A {</a:t>
            </a:r>
            <a:endParaRPr sz="2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2000">
                <a:solidFill>
                  <a:schemeClr val="dk1"/>
                </a:solidFill>
                <a:highlight>
                  <a:srgbClr val="FFFFFF"/>
                </a:highlight>
                <a:latin typeface="Courier New"/>
                <a:ea typeface="Courier New"/>
                <a:cs typeface="Courier New"/>
                <a:sym typeface="Courier New"/>
              </a:rPr>
              <a:t>}</a:t>
            </a:r>
            <a:endParaRPr sz="2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b="1" lang="en-US" sz="2000">
                <a:solidFill>
                  <a:srgbClr val="7F0055"/>
                </a:solidFill>
                <a:highlight>
                  <a:srgbClr val="FFFFFF"/>
                </a:highlight>
                <a:latin typeface="Courier New"/>
                <a:ea typeface="Courier New"/>
                <a:cs typeface="Courier New"/>
                <a:sym typeface="Courier New"/>
              </a:rPr>
              <a:t>interface</a:t>
            </a:r>
            <a:r>
              <a:rPr lang="en-US" sz="2000">
                <a:solidFill>
                  <a:schemeClr val="dk1"/>
                </a:solidFill>
                <a:highlight>
                  <a:srgbClr val="FFFFFF"/>
                </a:highlight>
                <a:latin typeface="Courier New"/>
                <a:ea typeface="Courier New"/>
                <a:cs typeface="Courier New"/>
                <a:sym typeface="Courier New"/>
              </a:rPr>
              <a:t> B{</a:t>
            </a:r>
            <a:endParaRPr sz="2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2000">
                <a:solidFill>
                  <a:schemeClr val="dk1"/>
                </a:solidFill>
                <a:highlight>
                  <a:srgbClr val="FFFFFF"/>
                </a:highlight>
                <a:latin typeface="Courier New"/>
                <a:ea typeface="Courier New"/>
                <a:cs typeface="Courier New"/>
                <a:sym typeface="Courier New"/>
              </a:rPr>
              <a:t>	</a:t>
            </a:r>
            <a:endParaRPr sz="2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2000">
                <a:solidFill>
                  <a:schemeClr val="dk1"/>
                </a:solidFill>
                <a:highlight>
                  <a:srgbClr val="FFFFFF"/>
                </a:highlight>
                <a:latin typeface="Courier New"/>
                <a:ea typeface="Courier New"/>
                <a:cs typeface="Courier New"/>
                <a:sym typeface="Courier New"/>
              </a:rPr>
              <a:t>}</a:t>
            </a:r>
            <a:endParaRPr sz="2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b="1" lang="en-US" sz="2000">
                <a:solidFill>
                  <a:srgbClr val="7F0055"/>
                </a:solidFill>
                <a:highlight>
                  <a:srgbClr val="FFFFFF"/>
                </a:highlight>
                <a:latin typeface="Courier New"/>
                <a:ea typeface="Courier New"/>
                <a:cs typeface="Courier New"/>
                <a:sym typeface="Courier New"/>
              </a:rPr>
              <a:t>interface</a:t>
            </a:r>
            <a:r>
              <a:rPr lang="en-US" sz="2000">
                <a:solidFill>
                  <a:schemeClr val="dk1"/>
                </a:solidFill>
                <a:highlight>
                  <a:srgbClr val="FFFFFF"/>
                </a:highlight>
                <a:latin typeface="Courier New"/>
                <a:ea typeface="Courier New"/>
                <a:cs typeface="Courier New"/>
                <a:sym typeface="Courier New"/>
              </a:rPr>
              <a:t> C </a:t>
            </a:r>
            <a:r>
              <a:rPr b="1" lang="en-US" sz="2000">
                <a:solidFill>
                  <a:srgbClr val="7F0055"/>
                </a:solidFill>
                <a:highlight>
                  <a:srgbClr val="FFFFFF"/>
                </a:highlight>
                <a:latin typeface="Courier New"/>
                <a:ea typeface="Courier New"/>
                <a:cs typeface="Courier New"/>
                <a:sym typeface="Courier New"/>
              </a:rPr>
              <a:t>extends</a:t>
            </a:r>
            <a:r>
              <a:rPr lang="en-US" sz="2000">
                <a:solidFill>
                  <a:schemeClr val="dk1"/>
                </a:solidFill>
                <a:highlight>
                  <a:srgbClr val="FFFFFF"/>
                </a:highlight>
                <a:latin typeface="Courier New"/>
                <a:ea typeface="Courier New"/>
                <a:cs typeface="Courier New"/>
                <a:sym typeface="Courier New"/>
              </a:rPr>
              <a:t> A,B{</a:t>
            </a:r>
            <a:endParaRPr sz="2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2000">
                <a:solidFill>
                  <a:schemeClr val="dk1"/>
                </a:solidFill>
                <a:highlight>
                  <a:srgbClr val="FFFFFF"/>
                </a:highlight>
                <a:latin typeface="Courier New"/>
                <a:ea typeface="Courier New"/>
                <a:cs typeface="Courier New"/>
                <a:sym typeface="Courier New"/>
              </a:rPr>
              <a:t>	</a:t>
            </a:r>
            <a:endParaRPr sz="2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2000">
                <a:solidFill>
                  <a:schemeClr val="dk1"/>
                </a:solidFill>
                <a:highlight>
                  <a:srgbClr val="FFFFFF"/>
                </a:highlight>
                <a:latin typeface="Courier New"/>
                <a:ea typeface="Courier New"/>
                <a:cs typeface="Courier New"/>
                <a:sym typeface="Courier New"/>
              </a:rPr>
              <a:t>}</a:t>
            </a:r>
            <a:endParaRPr sz="20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g2d4495bc8db_0_67"/>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Hybrid Inheritance</a:t>
            </a:r>
            <a:endParaRPr/>
          </a:p>
        </p:txBody>
      </p:sp>
      <p:sp>
        <p:nvSpPr>
          <p:cNvPr id="1437" name="Google Shape;1437;g2d4495bc8db_0_67"/>
          <p:cNvSpPr txBox="1"/>
          <p:nvPr>
            <p:ph idx="1" type="body"/>
          </p:nvPr>
        </p:nvSpPr>
        <p:spPr>
          <a:xfrm>
            <a:off x="763575" y="1152900"/>
            <a:ext cx="4927800" cy="4758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Hybrid inheritance</a:t>
            </a:r>
            <a:r>
              <a:rPr lang="en-US"/>
              <a:t> </a:t>
            </a:r>
            <a:r>
              <a:rPr lang="en-US"/>
              <a:t>is a combination of two or more types of inheritance, such as hierarchical, multiple, multilevel, or single inheritance. It integrates various inheritance mechanisms to achieve a specific design or functionality. </a:t>
            </a:r>
            <a:endParaRPr/>
          </a:p>
          <a:p>
            <a:pPr indent="0" lvl="0" marL="0" rtl="0" algn="l">
              <a:spcBef>
                <a:spcPts val="1000"/>
              </a:spcBef>
              <a:spcAft>
                <a:spcPts val="0"/>
              </a:spcAft>
              <a:buNone/>
            </a:pPr>
            <a:r>
              <a:rPr lang="en-US"/>
              <a:t>However, it's important to note that due to Java's restriction on extending multiple classes directly (to avoid complexity and ambiguity issues like the Diamond Problem), hybrid inheritance in Java is primarily achieved through a mix of class inheritance (using the extends keyword) and interface implementation (using the implements keyword).</a:t>
            </a:r>
            <a:endParaRPr/>
          </a:p>
        </p:txBody>
      </p:sp>
      <p:sp>
        <p:nvSpPr>
          <p:cNvPr id="1438" name="Google Shape;1438;g2d4495bc8db_0_67"/>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39" name="Google Shape;1439;g2d4495bc8db_0_67"/>
          <p:cNvSpPr txBox="1"/>
          <p:nvPr/>
        </p:nvSpPr>
        <p:spPr>
          <a:xfrm>
            <a:off x="5919975" y="887200"/>
            <a:ext cx="5994600" cy="31317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i="1" lang="en-US" sz="1200">
                <a:solidFill>
                  <a:srgbClr val="445578"/>
                </a:solidFill>
                <a:latin typeface="Inter"/>
                <a:ea typeface="Inter"/>
                <a:cs typeface="Inter"/>
                <a:sym typeface="Inter"/>
              </a:rPr>
              <a:t>In Java, hybrid inheritance can involve:</a:t>
            </a:r>
            <a:endParaRPr i="1" sz="1200">
              <a:solidFill>
                <a:srgbClr val="445578"/>
              </a:solidFill>
              <a:latin typeface="Inter"/>
              <a:ea typeface="Inter"/>
              <a:cs typeface="Inter"/>
              <a:sym typeface="Inter"/>
            </a:endParaRPr>
          </a:p>
          <a:p>
            <a:pPr indent="-304800" lvl="0" marL="635000" rtl="0" algn="l">
              <a:lnSpc>
                <a:spcPct val="160000"/>
              </a:lnSpc>
              <a:spcBef>
                <a:spcPts val="800"/>
              </a:spcBef>
              <a:spcAft>
                <a:spcPts val="0"/>
              </a:spcAft>
              <a:buClr>
                <a:srgbClr val="445578"/>
              </a:buClr>
              <a:buSzPts val="1200"/>
              <a:buFont typeface="Inter"/>
              <a:buChar char="●"/>
            </a:pPr>
            <a:r>
              <a:rPr b="1" lang="en-US" sz="1200">
                <a:solidFill>
                  <a:srgbClr val="445578"/>
                </a:solidFill>
                <a:latin typeface="Inter"/>
                <a:ea typeface="Inter"/>
                <a:cs typeface="Inter"/>
                <a:sym typeface="Inter"/>
              </a:rPr>
              <a:t>Single and Multilevel Inheritance through classes:</a:t>
            </a:r>
            <a:r>
              <a:rPr lang="en-US" sz="1200">
                <a:solidFill>
                  <a:srgbClr val="445578"/>
                </a:solidFill>
                <a:latin typeface="Inter"/>
                <a:ea typeface="Inter"/>
                <a:cs typeface="Inter"/>
                <a:sym typeface="Inter"/>
              </a:rPr>
              <a:t> A class inherits from one superclass, and then another class inherits from that subclass, forming a linear inheritance chain.</a:t>
            </a:r>
            <a:endParaRPr sz="1200">
              <a:solidFill>
                <a:srgbClr val="445578"/>
              </a:solidFill>
              <a:latin typeface="Inter"/>
              <a:ea typeface="Inter"/>
              <a:cs typeface="Inter"/>
              <a:sym typeface="Inter"/>
            </a:endParaRPr>
          </a:p>
          <a:p>
            <a:pPr indent="-304800" lvl="0" marL="635000" rtl="0" algn="l">
              <a:lnSpc>
                <a:spcPct val="160000"/>
              </a:lnSpc>
              <a:spcBef>
                <a:spcPts val="0"/>
              </a:spcBef>
              <a:spcAft>
                <a:spcPts val="0"/>
              </a:spcAft>
              <a:buClr>
                <a:srgbClr val="445578"/>
              </a:buClr>
              <a:buSzPts val="1200"/>
              <a:buFont typeface="Inter"/>
              <a:buChar char="●"/>
            </a:pPr>
            <a:r>
              <a:rPr b="1" lang="en-US" sz="1200">
                <a:solidFill>
                  <a:srgbClr val="445578"/>
                </a:solidFill>
                <a:latin typeface="Inter"/>
                <a:ea typeface="Inter"/>
                <a:cs typeface="Inter"/>
                <a:sym typeface="Inter"/>
              </a:rPr>
              <a:t>Hierarchical Inheritance through classes: </a:t>
            </a:r>
            <a:r>
              <a:rPr lang="en-US" sz="1200">
                <a:solidFill>
                  <a:srgbClr val="445578"/>
                </a:solidFill>
                <a:latin typeface="Inter"/>
                <a:ea typeface="Inter"/>
                <a:cs typeface="Inter"/>
                <a:sym typeface="Inter"/>
              </a:rPr>
              <a:t>Multiple classes inherit from a single parent class.</a:t>
            </a:r>
            <a:endParaRPr sz="1200">
              <a:solidFill>
                <a:srgbClr val="445578"/>
              </a:solidFill>
              <a:latin typeface="Inter"/>
              <a:ea typeface="Inter"/>
              <a:cs typeface="Inter"/>
              <a:sym typeface="Inter"/>
            </a:endParaRPr>
          </a:p>
          <a:p>
            <a:pPr indent="-304800" lvl="0" marL="635000" rtl="0" algn="l">
              <a:lnSpc>
                <a:spcPct val="160000"/>
              </a:lnSpc>
              <a:spcBef>
                <a:spcPts val="0"/>
              </a:spcBef>
              <a:spcAft>
                <a:spcPts val="0"/>
              </a:spcAft>
              <a:buClr>
                <a:srgbClr val="445578"/>
              </a:buClr>
              <a:buSzPts val="1200"/>
              <a:buFont typeface="Inter"/>
              <a:buChar char="●"/>
            </a:pPr>
            <a:r>
              <a:rPr b="1" lang="en-US" sz="1200">
                <a:solidFill>
                  <a:srgbClr val="445578"/>
                </a:solidFill>
                <a:latin typeface="Inter"/>
                <a:ea typeface="Inter"/>
                <a:cs typeface="Inter"/>
                <a:sym typeface="Inter"/>
              </a:rPr>
              <a:t>Multiple Inheritance through Interfaces: </a:t>
            </a:r>
            <a:r>
              <a:rPr lang="en-US" sz="1200">
                <a:solidFill>
                  <a:srgbClr val="445578"/>
                </a:solidFill>
                <a:latin typeface="Inter"/>
                <a:ea typeface="Inter"/>
                <a:cs typeface="Inter"/>
                <a:sym typeface="Inter"/>
              </a:rPr>
              <a:t>A class implements multiple interfaces, inheriting the abstract methods from these interfaces.</a:t>
            </a:r>
            <a:endParaRPr sz="1200">
              <a:solidFill>
                <a:srgbClr val="445578"/>
              </a:solidFill>
              <a:latin typeface="Inter"/>
              <a:ea typeface="Inter"/>
              <a:cs typeface="Inter"/>
              <a:sym typeface="Inter"/>
            </a:endParaRPr>
          </a:p>
          <a:p>
            <a:pPr indent="-304800" lvl="0" marL="635000" rtl="0" algn="l">
              <a:lnSpc>
                <a:spcPct val="160000"/>
              </a:lnSpc>
              <a:spcBef>
                <a:spcPts val="0"/>
              </a:spcBef>
              <a:spcAft>
                <a:spcPts val="0"/>
              </a:spcAft>
              <a:buClr>
                <a:srgbClr val="445578"/>
              </a:buClr>
              <a:buSzPts val="1200"/>
              <a:buFont typeface="Inter"/>
              <a:buChar char="●"/>
            </a:pPr>
            <a:r>
              <a:rPr b="1" lang="en-US" sz="1200">
                <a:solidFill>
                  <a:srgbClr val="445578"/>
                </a:solidFill>
                <a:latin typeface="Inter"/>
                <a:ea typeface="Inter"/>
                <a:cs typeface="Inter"/>
                <a:sym typeface="Inter"/>
              </a:rPr>
              <a:t>Combining Class Inheritance and Interface Implementation: </a:t>
            </a:r>
            <a:r>
              <a:rPr lang="en-US" sz="1200">
                <a:solidFill>
                  <a:srgbClr val="445578"/>
                </a:solidFill>
                <a:latin typeface="Inter"/>
                <a:ea typeface="Inter"/>
                <a:cs typeface="Inter"/>
                <a:sym typeface="Inter"/>
              </a:rPr>
              <a:t>A class extends another class and also implements one or more interfaces.</a:t>
            </a:r>
            <a:endParaRPr sz="1200">
              <a:solidFill>
                <a:srgbClr val="445578"/>
              </a:solidFill>
              <a:latin typeface="Inter"/>
              <a:ea typeface="Inter"/>
              <a:cs typeface="Inter"/>
              <a:sym typeface="Inter"/>
            </a:endParaRPr>
          </a:p>
        </p:txBody>
      </p:sp>
      <p:pic>
        <p:nvPicPr>
          <p:cNvPr id="1440" name="Google Shape;1440;g2d4495bc8db_0_67"/>
          <p:cNvPicPr preferRelativeResize="0"/>
          <p:nvPr/>
        </p:nvPicPr>
        <p:blipFill>
          <a:blip r:embed="rId3">
            <a:alphaModFix/>
          </a:blip>
          <a:stretch>
            <a:fillRect/>
          </a:stretch>
        </p:blipFill>
        <p:spPr>
          <a:xfrm>
            <a:off x="5843775" y="4171300"/>
            <a:ext cx="2735257" cy="253430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g28cdf91cc73_14_7"/>
          <p:cNvSpPr txBox="1"/>
          <p:nvPr>
            <p:ph idx="1" type="subTitle"/>
          </p:nvPr>
        </p:nvSpPr>
        <p:spPr>
          <a:xfrm>
            <a:off x="2730615" y="3994956"/>
            <a:ext cx="8915400" cy="53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4600"/>
              <a:t>Abstraction</a:t>
            </a:r>
            <a:endParaRPr sz="4600"/>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g28cdf91cc73_14_12"/>
          <p:cNvSpPr txBox="1"/>
          <p:nvPr>
            <p:ph type="title"/>
          </p:nvPr>
        </p:nvSpPr>
        <p:spPr>
          <a:xfrm>
            <a:off x="1630839" y="162197"/>
            <a:ext cx="9751200" cy="747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Abstraction</a:t>
            </a:r>
            <a:endParaRPr/>
          </a:p>
        </p:txBody>
      </p:sp>
      <p:sp>
        <p:nvSpPr>
          <p:cNvPr id="1451" name="Google Shape;1451;g28cdf91cc73_14_12"/>
          <p:cNvSpPr txBox="1"/>
          <p:nvPr>
            <p:ph idx="1" type="body"/>
          </p:nvPr>
        </p:nvSpPr>
        <p:spPr>
          <a:xfrm>
            <a:off x="810705" y="1150069"/>
            <a:ext cx="11076600" cy="554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en-US" sz="2000"/>
              <a:t>In Java, Data Abstraction</a:t>
            </a:r>
            <a:r>
              <a:rPr lang="en-US" sz="2000"/>
              <a:t> is the property by virtue of which only the essential details are displayed to the user. The trivial or the non-essential units are not displayed to the user.</a:t>
            </a:r>
            <a:endParaRPr/>
          </a:p>
          <a:p>
            <a:pPr indent="-342900" lvl="0" marL="342900" rtl="0" algn="l">
              <a:spcBef>
                <a:spcPts val="1000"/>
              </a:spcBef>
              <a:spcAft>
                <a:spcPts val="0"/>
              </a:spcAft>
              <a:buSzPts val="2000"/>
              <a:buChar char="🠶"/>
            </a:pPr>
            <a:r>
              <a:rPr lang="en-US" sz="2000"/>
              <a:t>Abstraction in Java is an important concept that every Java Developer should understand to build robust and efficient software. In simple terms, Abstraction is the process of hiding the implementation details or irrelevant details and showing only the necessary information to the user. One of the most fundamental concepts in Java is Abstraction. This technique is used to simplify the complexity of a program by providing a simpler view of the system.    Abstraction in Java is the process of hiding an application's inner workings from the outside world</a:t>
            </a:r>
            <a:endParaRPr/>
          </a:p>
          <a:p>
            <a:pPr indent="-342900" lvl="0" marL="342900" rtl="0" algn="l">
              <a:spcBef>
                <a:spcPts val="1000"/>
              </a:spcBef>
              <a:spcAft>
                <a:spcPts val="0"/>
              </a:spcAft>
              <a:buSzPts val="2000"/>
              <a:buChar char="🠶"/>
            </a:pPr>
            <a:r>
              <a:rPr lang="en-US" sz="2000"/>
              <a:t>Data Abstraction may also be defined as the process of identifying only the required characteristics of an object ignoring the irrelevant details. The properties and behaviors of an object differentiate it from other objects of similar type and also help in classifying/grouping the objects</a:t>
            </a:r>
            <a:endParaRPr/>
          </a:p>
          <a:p>
            <a:pPr indent="-215900" lvl="0" marL="342900" rtl="0" algn="l">
              <a:spcBef>
                <a:spcPts val="1000"/>
              </a:spcBef>
              <a:spcAft>
                <a:spcPts val="0"/>
              </a:spcAft>
              <a:buSzPts val="2000"/>
              <a:buNone/>
            </a:pPr>
            <a:r>
              <a:t/>
            </a:r>
            <a:endParaRPr sz="2000"/>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g28cdf91cc73_14_17"/>
          <p:cNvSpPr txBox="1"/>
          <p:nvPr>
            <p:ph type="title"/>
          </p:nvPr>
        </p:nvSpPr>
        <p:spPr>
          <a:xfrm>
            <a:off x="1895341" y="0"/>
            <a:ext cx="8911800" cy="978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Achieving  Abstraction in Java</a:t>
            </a:r>
            <a:endParaRPr/>
          </a:p>
        </p:txBody>
      </p:sp>
      <p:sp>
        <p:nvSpPr>
          <p:cNvPr id="1457" name="Google Shape;1457;g28cdf91cc73_14_17"/>
          <p:cNvSpPr txBox="1"/>
          <p:nvPr>
            <p:ph idx="1" type="body"/>
          </p:nvPr>
        </p:nvSpPr>
        <p:spPr>
          <a:xfrm>
            <a:off x="1384972" y="978447"/>
            <a:ext cx="10119600" cy="5091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sz="2400"/>
              <a:t>In Java, abstraction is achieved by interfaces and abstract classes. We can achieve 100% abstraction using interfaces.</a:t>
            </a:r>
            <a:endParaRPr/>
          </a:p>
          <a:p>
            <a:pPr indent="-342900" lvl="0" marL="342900" rtl="0" algn="l">
              <a:spcBef>
                <a:spcPts val="1000"/>
              </a:spcBef>
              <a:spcAft>
                <a:spcPts val="0"/>
              </a:spcAft>
              <a:buSzPts val="2400"/>
              <a:buChar char="🠶"/>
            </a:pPr>
            <a:r>
              <a:rPr lang="en-US" sz="2400"/>
              <a:t>Java provides both </a:t>
            </a:r>
            <a:r>
              <a:rPr b="1" lang="en-US" sz="2400"/>
              <a:t>Abstract classes</a:t>
            </a:r>
            <a:r>
              <a:rPr lang="en-US" sz="2400"/>
              <a:t> and </a:t>
            </a:r>
            <a:r>
              <a:rPr b="1" lang="en-US" sz="2400"/>
              <a:t>Interfaces</a:t>
            </a:r>
            <a:r>
              <a:rPr lang="en-US" sz="2400"/>
              <a:t> to achieve Data Abstraction. Interfaces allow for complete Abstraction and maximum flexibility. It means that the implementation details are entirely hidden and abstracted from the user interface, and this approach permits maximum reusability and flexibility. </a:t>
            </a:r>
            <a:endParaRPr/>
          </a:p>
          <a:p>
            <a:pPr indent="-342900" lvl="0" marL="342900" rtl="0" algn="l">
              <a:spcBef>
                <a:spcPts val="1000"/>
              </a:spcBef>
              <a:spcAft>
                <a:spcPts val="0"/>
              </a:spcAft>
              <a:buSzPts val="2400"/>
              <a:buChar char="🠶"/>
            </a:pPr>
            <a:r>
              <a:rPr lang="en-US" sz="2400"/>
              <a:t>Abstract classes in Java offer partial to complete Abstraction. It can contain both concrete methods (with implementation) and abstract methods (without implementation). This approach can be helpful in scenarios where some implementation details can be shared among different subclasses.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g28cdf91cc73_14_22"/>
          <p:cNvSpPr txBox="1"/>
          <p:nvPr>
            <p:ph type="title"/>
          </p:nvPr>
        </p:nvSpPr>
        <p:spPr>
          <a:xfrm>
            <a:off x="2300694" y="152770"/>
            <a:ext cx="8911800" cy="794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Advantages of Abstraction I Java</a:t>
            </a:r>
            <a:endParaRPr/>
          </a:p>
        </p:txBody>
      </p:sp>
      <p:sp>
        <p:nvSpPr>
          <p:cNvPr id="1463" name="Google Shape;1463;g28cdf91cc73_14_22"/>
          <p:cNvSpPr txBox="1"/>
          <p:nvPr>
            <p:ph idx="1" type="body"/>
          </p:nvPr>
        </p:nvSpPr>
        <p:spPr>
          <a:xfrm>
            <a:off x="1381687" y="946778"/>
            <a:ext cx="11013600" cy="5590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lang="en-US"/>
              <a:t>Abstraction is an important feature of object-oriented programming. It is implemented though abstract classes and interfaces. </a:t>
            </a:r>
            <a:r>
              <a:rPr b="1" lang="en-US"/>
              <a:t>Here are some advantages of Abstraction in Java: </a:t>
            </a:r>
            <a:endParaRPr/>
          </a:p>
          <a:p>
            <a:pPr indent="0" lvl="0" marL="0" rtl="0" algn="l">
              <a:spcBef>
                <a:spcPts val="1000"/>
              </a:spcBef>
              <a:spcAft>
                <a:spcPts val="0"/>
              </a:spcAft>
              <a:buSzPct val="100000"/>
              <a:buNone/>
            </a:pPr>
            <a:r>
              <a:rPr lang="en-US"/>
              <a:t>1) Simplifies the complexity of code by hiding the implementation details </a:t>
            </a:r>
            <a:endParaRPr/>
          </a:p>
          <a:p>
            <a:pPr indent="0" lvl="0" marL="0" rtl="0" algn="l">
              <a:spcBef>
                <a:spcPts val="1000"/>
              </a:spcBef>
              <a:spcAft>
                <a:spcPts val="0"/>
              </a:spcAft>
              <a:buSzPct val="100000"/>
              <a:buNone/>
            </a:pPr>
            <a:r>
              <a:rPr lang="en-US"/>
              <a:t>2) Provides a way to separate interface from implementation </a:t>
            </a:r>
            <a:endParaRPr/>
          </a:p>
          <a:p>
            <a:pPr indent="0" lvl="0" marL="0" rtl="0" algn="l">
              <a:spcBef>
                <a:spcPts val="1000"/>
              </a:spcBef>
              <a:spcAft>
                <a:spcPts val="0"/>
              </a:spcAft>
              <a:buSzPct val="100000"/>
              <a:buNone/>
            </a:pPr>
            <a:r>
              <a:rPr lang="en-US"/>
              <a:t>3) Makes code easier to update and maintain </a:t>
            </a:r>
            <a:endParaRPr/>
          </a:p>
          <a:p>
            <a:pPr indent="0" lvl="0" marL="0" rtl="0" algn="l">
              <a:spcBef>
                <a:spcPts val="1000"/>
              </a:spcBef>
              <a:spcAft>
                <a:spcPts val="0"/>
              </a:spcAft>
              <a:buSzPct val="100000"/>
              <a:buNone/>
            </a:pPr>
            <a:r>
              <a:rPr lang="en-US"/>
              <a:t>4) Improves code reusability and readability </a:t>
            </a:r>
            <a:endParaRPr/>
          </a:p>
          <a:p>
            <a:pPr indent="0" lvl="0" marL="0" rtl="0" algn="l">
              <a:spcBef>
                <a:spcPts val="1000"/>
              </a:spcBef>
              <a:spcAft>
                <a:spcPts val="0"/>
              </a:spcAft>
              <a:buSzPct val="100000"/>
              <a:buNone/>
            </a:pPr>
            <a:r>
              <a:rPr lang="en-US"/>
              <a:t>5) Provides a clear and concise view of the system architecture </a:t>
            </a:r>
            <a:endParaRPr/>
          </a:p>
          <a:p>
            <a:pPr indent="0" lvl="0" marL="0" rtl="0" algn="l">
              <a:spcBef>
                <a:spcPts val="1000"/>
              </a:spcBef>
              <a:spcAft>
                <a:spcPts val="0"/>
              </a:spcAft>
              <a:buSzPct val="100000"/>
              <a:buNone/>
            </a:pPr>
            <a:r>
              <a:rPr lang="en-US"/>
              <a:t>6) Facilitates easier testing and debugging of the code </a:t>
            </a:r>
            <a:endParaRPr/>
          </a:p>
          <a:p>
            <a:pPr indent="0" lvl="0" marL="0" rtl="0" algn="l">
              <a:spcBef>
                <a:spcPts val="1000"/>
              </a:spcBef>
              <a:spcAft>
                <a:spcPts val="0"/>
              </a:spcAft>
              <a:buSzPct val="100000"/>
              <a:buNone/>
            </a:pPr>
            <a:r>
              <a:rPr lang="en-US"/>
              <a:t>7) Helps in enforcing guidelines and coding standards </a:t>
            </a:r>
            <a:endParaRPr/>
          </a:p>
          <a:p>
            <a:pPr indent="0" lvl="0" marL="0" rtl="0" algn="l">
              <a:spcBef>
                <a:spcPts val="1000"/>
              </a:spcBef>
              <a:spcAft>
                <a:spcPts val="0"/>
              </a:spcAft>
              <a:buSzPct val="100000"/>
              <a:buNone/>
            </a:pPr>
            <a:r>
              <a:rPr lang="en-US"/>
              <a:t>8) Allows for platform independence and cross-language compatibility </a:t>
            </a:r>
            <a:endParaRPr/>
          </a:p>
          <a:p>
            <a:pPr indent="0" lvl="0" marL="0" rtl="0" algn="l">
              <a:spcBef>
                <a:spcPts val="1000"/>
              </a:spcBef>
              <a:spcAft>
                <a:spcPts val="0"/>
              </a:spcAft>
              <a:buSzPct val="100000"/>
              <a:buNone/>
            </a:pPr>
            <a:r>
              <a:rPr lang="en-US"/>
              <a:t>9) Provides a way to represent complex real-world entities in a simplified manner </a:t>
            </a:r>
            <a:endParaRPr/>
          </a:p>
          <a:p>
            <a:pPr indent="0" lvl="0" marL="0" rtl="0" algn="l">
              <a:spcBef>
                <a:spcPts val="1000"/>
              </a:spcBef>
              <a:spcAft>
                <a:spcPts val="0"/>
              </a:spcAft>
              <a:buSzPct val="100000"/>
              <a:buNone/>
            </a:pPr>
            <a:r>
              <a:rPr lang="en-US"/>
              <a:t>10) Allows for polymorphism and inheritance </a:t>
            </a:r>
            <a:endParaRPr/>
          </a:p>
          <a:p>
            <a:pPr indent="0" lvl="0" marL="0" rtl="0" algn="l">
              <a:spcBef>
                <a:spcPts val="1000"/>
              </a:spcBef>
              <a:spcAft>
                <a:spcPts val="0"/>
              </a:spcAft>
              <a:buSzPct val="100000"/>
              <a:buNone/>
            </a:pPr>
            <a:r>
              <a:rPr lang="en-US"/>
              <a:t>11) Allows for code extensibility without modifying the existing code </a:t>
            </a:r>
            <a:endParaRPr/>
          </a:p>
          <a:p>
            <a:pPr indent="0" lvl="0" marL="0" rtl="0" algn="l">
              <a:spcBef>
                <a:spcPts val="1000"/>
              </a:spcBef>
              <a:spcAft>
                <a:spcPts val="0"/>
              </a:spcAft>
              <a:buSzPct val="100000"/>
              <a:buNone/>
            </a:pPr>
            <a:r>
              <a:rPr lang="en-US"/>
              <a:t>12) Encourages modular programming and component-based development </a:t>
            </a:r>
            <a:endParaRPr/>
          </a:p>
          <a:p>
            <a:pPr indent="0" lvl="0" marL="0" rtl="0" algn="l">
              <a:spcBef>
                <a:spcPts val="1000"/>
              </a:spcBef>
              <a:spcAft>
                <a:spcPts val="0"/>
              </a:spcAft>
              <a:buSzPct val="100000"/>
              <a:buNone/>
            </a:pPr>
            <a:r>
              <a:rPr lang="en-US"/>
              <a:t>13) Provides a way to encapsulate and modularise code </a:t>
            </a:r>
            <a:endParaRPr/>
          </a:p>
          <a:p>
            <a:pPr indent="0" lvl="0" marL="0" rtl="0" algn="l">
              <a:spcBef>
                <a:spcPts val="1000"/>
              </a:spcBef>
              <a:spcAft>
                <a:spcPts val="0"/>
              </a:spcAft>
              <a:buSzPct val="100000"/>
              <a:buNone/>
            </a:pPr>
            <a:r>
              <a:rPr lang="en-US"/>
              <a:t>14) Provides a way to hide sensitive information from the end-user </a:t>
            </a:r>
            <a:endParaRPr/>
          </a:p>
          <a:p>
            <a:pPr indent="0" lvl="0" marL="0" rtl="0" algn="l">
              <a:spcBef>
                <a:spcPts val="1000"/>
              </a:spcBef>
              <a:spcAft>
                <a:spcPts val="0"/>
              </a:spcAft>
              <a:buSzPct val="100000"/>
              <a:buNone/>
            </a:pPr>
            <a:r>
              <a:rPr lang="en-US"/>
              <a:t>15) Helps in reducing the coupling between components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g28cdf91cc73_14_27"/>
          <p:cNvSpPr txBox="1"/>
          <p:nvPr>
            <p:ph type="title"/>
          </p:nvPr>
        </p:nvSpPr>
        <p:spPr>
          <a:xfrm>
            <a:off x="1545609" y="228184"/>
            <a:ext cx="6354000" cy="718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Abstraction</a:t>
            </a:r>
            <a:endParaRPr/>
          </a:p>
        </p:txBody>
      </p:sp>
      <p:sp>
        <p:nvSpPr>
          <p:cNvPr id="1469" name="Google Shape;1469;g28cdf91cc73_14_27"/>
          <p:cNvSpPr txBox="1"/>
          <p:nvPr>
            <p:ph idx="1" type="body"/>
          </p:nvPr>
        </p:nvSpPr>
        <p:spPr>
          <a:xfrm>
            <a:off x="1083698" y="1084082"/>
            <a:ext cx="10869600" cy="554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Inheritance is a very useful feature of Java because it allows us to extract common functionality from classes into super-classes</a:t>
            </a:r>
            <a:endParaRPr/>
          </a:p>
          <a:p>
            <a:pPr indent="-342900" lvl="0" marL="342900" rtl="0" algn="l">
              <a:spcBef>
                <a:spcPts val="1000"/>
              </a:spcBef>
              <a:spcAft>
                <a:spcPts val="0"/>
              </a:spcAft>
              <a:buSzPts val="1800"/>
              <a:buChar char="🠶"/>
            </a:pPr>
            <a:r>
              <a:rPr lang="en-US"/>
              <a:t>For example, a Shape class may contain the functionality common to different shape classes, and we can write...</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Shape s1 = </a:t>
            </a:r>
            <a:r>
              <a:rPr b="1" lang="en-US">
                <a:latin typeface="Courier New"/>
                <a:ea typeface="Courier New"/>
                <a:cs typeface="Courier New"/>
                <a:sym typeface="Courier New"/>
              </a:rPr>
              <a:t>new</a:t>
            </a:r>
            <a:r>
              <a:rPr lang="en-US">
                <a:latin typeface="Courier New"/>
                <a:ea typeface="Courier New"/>
                <a:cs typeface="Courier New"/>
                <a:sym typeface="Courier New"/>
              </a:rPr>
              <a:t> Triangle();</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Shape s2 = </a:t>
            </a:r>
            <a:r>
              <a:rPr b="1" lang="en-US">
                <a:latin typeface="Courier New"/>
                <a:ea typeface="Courier New"/>
                <a:cs typeface="Courier New"/>
                <a:sym typeface="Courier New"/>
              </a:rPr>
              <a:t>new</a:t>
            </a:r>
            <a:r>
              <a:rPr lang="en-US">
                <a:latin typeface="Courier New"/>
                <a:ea typeface="Courier New"/>
                <a:cs typeface="Courier New"/>
                <a:sym typeface="Courier New"/>
              </a:rPr>
              <a:t> Circle();</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Shape s3 = </a:t>
            </a:r>
            <a:r>
              <a:rPr b="1" lang="en-US">
                <a:latin typeface="Courier New"/>
                <a:ea typeface="Courier New"/>
                <a:cs typeface="Courier New"/>
                <a:sym typeface="Courier New"/>
              </a:rPr>
              <a:t>new</a:t>
            </a:r>
            <a:r>
              <a:rPr lang="en-US">
                <a:latin typeface="Courier New"/>
                <a:ea typeface="Courier New"/>
                <a:cs typeface="Courier New"/>
                <a:sym typeface="Courier New"/>
              </a:rPr>
              <a:t> Octagon();</a:t>
            </a:r>
            <a:endParaRPr/>
          </a:p>
          <a:p>
            <a:pPr indent="-342900" lvl="0" marL="342900" rtl="0" algn="l">
              <a:spcBef>
                <a:spcPts val="1000"/>
              </a:spcBef>
              <a:spcAft>
                <a:spcPts val="0"/>
              </a:spcAft>
              <a:buSzPts val="1800"/>
              <a:buChar char="🠶"/>
            </a:pPr>
            <a:r>
              <a:rPr lang="en-US"/>
              <a:t>Different subclass objects can even be stored in the same static array or collection, e.g.</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Shape[] myShapes = </a:t>
            </a:r>
            <a:r>
              <a:rPr b="1" lang="en-US">
                <a:latin typeface="Courier New"/>
                <a:ea typeface="Courier New"/>
                <a:cs typeface="Courier New"/>
                <a:sym typeface="Courier New"/>
              </a:rPr>
              <a:t>new</a:t>
            </a:r>
            <a:r>
              <a:rPr lang="en-US">
                <a:latin typeface="Courier New"/>
                <a:ea typeface="Courier New"/>
                <a:cs typeface="Courier New"/>
                <a:sym typeface="Courier New"/>
              </a:rPr>
              <a:t> Shape[2];</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myShapes[0] = </a:t>
            </a:r>
            <a:r>
              <a:rPr b="1" lang="en-US">
                <a:latin typeface="Courier New"/>
                <a:ea typeface="Courier New"/>
                <a:cs typeface="Courier New"/>
                <a:sym typeface="Courier New"/>
              </a:rPr>
              <a:t>new</a:t>
            </a:r>
            <a:r>
              <a:rPr lang="en-US">
                <a:latin typeface="Courier New"/>
                <a:ea typeface="Courier New"/>
                <a:cs typeface="Courier New"/>
                <a:sym typeface="Courier New"/>
              </a:rPr>
              <a:t> Triangle();</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myShapes[1] = </a:t>
            </a:r>
            <a:r>
              <a:rPr b="1" lang="en-US">
                <a:latin typeface="Courier New"/>
                <a:ea typeface="Courier New"/>
                <a:cs typeface="Courier New"/>
                <a:sym typeface="Courier New"/>
              </a:rPr>
              <a:t>new</a:t>
            </a:r>
            <a:r>
              <a:rPr lang="en-US">
                <a:latin typeface="Courier New"/>
                <a:ea typeface="Courier New"/>
                <a:cs typeface="Courier New"/>
                <a:sym typeface="Courier New"/>
              </a:rPr>
              <a:t> Circle();</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g28cdf91cc73_14_32"/>
          <p:cNvSpPr txBox="1"/>
          <p:nvPr>
            <p:ph type="title"/>
          </p:nvPr>
        </p:nvSpPr>
        <p:spPr>
          <a:xfrm>
            <a:off x="1206631" y="162197"/>
            <a:ext cx="10222500" cy="6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Abstract class</a:t>
            </a:r>
            <a:endParaRPr/>
          </a:p>
        </p:txBody>
      </p:sp>
      <p:sp>
        <p:nvSpPr>
          <p:cNvPr id="1475" name="Google Shape;1475;g28cdf91cc73_14_32"/>
          <p:cNvSpPr txBox="1"/>
          <p:nvPr>
            <p:ph idx="1" type="body"/>
          </p:nvPr>
        </p:nvSpPr>
        <p:spPr>
          <a:xfrm>
            <a:off x="1470581" y="973009"/>
            <a:ext cx="10298100" cy="49119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An abstract class is a class that is declared abstract—it may or may not include abstract methods. Abstract classes cannot be instantiated, but they can be subclassed.</a:t>
            </a:r>
            <a:endParaRPr/>
          </a:p>
          <a:p>
            <a:pPr indent="-342900" lvl="0" marL="342900" rtl="0" algn="l">
              <a:spcBef>
                <a:spcPts val="1000"/>
              </a:spcBef>
              <a:spcAft>
                <a:spcPts val="0"/>
              </a:spcAft>
              <a:buSzPts val="1800"/>
              <a:buChar char="🠶"/>
            </a:pPr>
            <a:r>
              <a:rPr lang="en-US"/>
              <a:t>An abstract method is a method that is declared without an implementation (without braces, and followed by a semicolon), like this:</a:t>
            </a:r>
            <a:endParaRPr/>
          </a:p>
          <a:p>
            <a:pPr indent="0" lvl="0" marL="0" rtl="0" algn="l">
              <a:spcBef>
                <a:spcPts val="1000"/>
              </a:spcBef>
              <a:spcAft>
                <a:spcPts val="0"/>
              </a:spcAft>
              <a:buSzPts val="1800"/>
              <a:buNone/>
            </a:pPr>
            <a:r>
              <a:rPr b="1" i="1" lang="en-US"/>
              <a:t>      abstract void moveTo(double deltaX, double deltaY);</a:t>
            </a:r>
            <a:endParaRPr/>
          </a:p>
          <a:p>
            <a:pPr indent="-342900" lvl="0" marL="342900" rtl="0" algn="l">
              <a:spcBef>
                <a:spcPts val="1000"/>
              </a:spcBef>
              <a:spcAft>
                <a:spcPts val="0"/>
              </a:spcAft>
              <a:buSzPts val="1800"/>
              <a:buChar char="🠶"/>
            </a:pPr>
            <a:r>
              <a:rPr i="1" lang="en-US"/>
              <a:t>When an abstract class is subclassed, the subclass usually provides implementations for all of the abstract methods in its parent class. However, if it does not, then the subclass must also be declared abstract.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910111f1a6_0_12"/>
          <p:cNvSpPr txBox="1"/>
          <p:nvPr>
            <p:ph type="title"/>
          </p:nvPr>
        </p:nvSpPr>
        <p:spPr>
          <a:xfrm>
            <a:off x="838200" y="226243"/>
            <a:ext cx="10851000" cy="565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2"/>
              <a:buFont typeface="Calibri"/>
              <a:buNone/>
            </a:pPr>
            <a:r>
              <a:rPr b="1" lang="en-US"/>
              <a:t>Key features Considerations</a:t>
            </a:r>
            <a:endParaRPr/>
          </a:p>
        </p:txBody>
      </p:sp>
      <p:sp>
        <p:nvSpPr>
          <p:cNvPr id="269" name="Google Shape;269;g2910111f1a6_0_12"/>
          <p:cNvSpPr txBox="1"/>
          <p:nvPr>
            <p:ph idx="1" type="body"/>
          </p:nvPr>
        </p:nvSpPr>
        <p:spPr>
          <a:xfrm>
            <a:off x="395925" y="1046375"/>
            <a:ext cx="11293200" cy="558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1600"/>
              <a:t>Simple</a:t>
            </a:r>
            <a:endParaRPr sz="1600"/>
          </a:p>
          <a:p>
            <a:pPr indent="0" lvl="0" marL="0" rtl="0" algn="l">
              <a:lnSpc>
                <a:spcPct val="90000"/>
              </a:lnSpc>
              <a:spcBef>
                <a:spcPts val="1000"/>
              </a:spcBef>
              <a:spcAft>
                <a:spcPts val="0"/>
              </a:spcAft>
              <a:buClr>
                <a:schemeClr val="dk1"/>
              </a:buClr>
              <a:buSzPts val="1800"/>
              <a:buNone/>
            </a:pPr>
            <a:r>
              <a:rPr lang="en-US" sz="1600"/>
              <a:t>Java was designed  to be easy for the professional programmer to learn and use effectively. If you have another programming language experience, you will not find java hard to master. If you understand basic concepts of Object Oriented Programming, learning Java will be even easier. If you are experienced C/C++ syntax and many of the OOP features of C++, most Programmers have little trouble in learning Java.</a:t>
            </a:r>
            <a:endParaRPr sz="1600"/>
          </a:p>
          <a:p>
            <a:pPr indent="0" lvl="0" marL="0" rtl="0" algn="l">
              <a:lnSpc>
                <a:spcPct val="90000"/>
              </a:lnSpc>
              <a:spcBef>
                <a:spcPts val="1000"/>
              </a:spcBef>
              <a:spcAft>
                <a:spcPts val="0"/>
              </a:spcAft>
              <a:buClr>
                <a:schemeClr val="dk1"/>
              </a:buClr>
              <a:buSzPts val="1800"/>
              <a:buNone/>
            </a:pPr>
            <a:r>
              <a:rPr b="1" lang="en-US" sz="1600"/>
              <a:t>Object Oriented</a:t>
            </a:r>
            <a:endParaRPr sz="1600"/>
          </a:p>
          <a:p>
            <a:pPr indent="0" lvl="0" marL="0" rtl="0" algn="l">
              <a:lnSpc>
                <a:spcPct val="90000"/>
              </a:lnSpc>
              <a:spcBef>
                <a:spcPts val="1000"/>
              </a:spcBef>
              <a:spcAft>
                <a:spcPts val="0"/>
              </a:spcAft>
              <a:buClr>
                <a:schemeClr val="dk1"/>
              </a:buClr>
              <a:buSzPts val="1800"/>
              <a:buNone/>
            </a:pPr>
            <a:r>
              <a:rPr lang="en-US" sz="1600"/>
              <a:t>Java brought </a:t>
            </a:r>
            <a:r>
              <a:rPr b="1" lang="en-US" sz="1600"/>
              <a:t>”Everything is an Object” </a:t>
            </a:r>
            <a:r>
              <a:rPr lang="en-US" sz="1600"/>
              <a:t>paradigm. The Object model in java is simple and easy to extend, while primitive types such as integers were kept as high performance non objects.</a:t>
            </a:r>
            <a:endParaRPr sz="1600"/>
          </a:p>
          <a:p>
            <a:pPr indent="0" lvl="0" marL="0" rtl="0" algn="l">
              <a:lnSpc>
                <a:spcPct val="90000"/>
              </a:lnSpc>
              <a:spcBef>
                <a:spcPts val="1000"/>
              </a:spcBef>
              <a:spcAft>
                <a:spcPts val="0"/>
              </a:spcAft>
              <a:buClr>
                <a:schemeClr val="dk1"/>
              </a:buClr>
              <a:buSzPts val="1800"/>
              <a:buNone/>
            </a:pPr>
            <a:r>
              <a:rPr b="1" lang="en-US" sz="1600"/>
              <a:t>Robust</a:t>
            </a:r>
            <a:endParaRPr sz="1600"/>
          </a:p>
          <a:p>
            <a:pPr indent="0" lvl="0" marL="0" rtl="0" algn="l">
              <a:lnSpc>
                <a:spcPct val="90000"/>
              </a:lnSpc>
              <a:spcBef>
                <a:spcPts val="1000"/>
              </a:spcBef>
              <a:spcAft>
                <a:spcPts val="0"/>
              </a:spcAft>
              <a:buClr>
                <a:schemeClr val="dk1"/>
              </a:buClr>
              <a:buSzPts val="1800"/>
              <a:buNone/>
            </a:pPr>
            <a:r>
              <a:rPr lang="en-US" sz="1600"/>
              <a:t>The </a:t>
            </a:r>
            <a:r>
              <a:rPr lang="en-US" sz="1600"/>
              <a:t>multiplatformed</a:t>
            </a:r>
            <a:r>
              <a:rPr lang="en-US" sz="1600"/>
              <a:t> environment  of the web places extraordinary demand on the program, because the program must execute reliably in a variety of systems. Thus, the ability to create robust program was given a highest priority in the design of Java. To gain reliability, Java restricts you in a few key areas to force you to find your mistakes early in a program development. Knowing that what you have written will behave in a predictable way under diverse conditions is a key feature in Java.</a:t>
            </a:r>
            <a:endParaRPr sz="1600"/>
          </a:p>
          <a:p>
            <a:pPr indent="0" lvl="0" marL="0" rtl="0" algn="l">
              <a:lnSpc>
                <a:spcPct val="90000"/>
              </a:lnSpc>
              <a:spcBef>
                <a:spcPts val="1000"/>
              </a:spcBef>
              <a:spcAft>
                <a:spcPts val="0"/>
              </a:spcAft>
              <a:buClr>
                <a:schemeClr val="dk1"/>
              </a:buClr>
              <a:buSzPts val="1800"/>
              <a:buNone/>
            </a:pPr>
            <a:r>
              <a:rPr lang="en-US" sz="1600"/>
              <a:t>Java eliminates virtually problems of memory management mistakes by managing memory allocation and deallocation for you. Deallocation is automatic as Java provide Garbage Collection for Java unused Objects.</a:t>
            </a:r>
            <a:endParaRPr sz="1600"/>
          </a:p>
          <a:p>
            <a:pPr indent="0" lvl="0" marL="0" rtl="0" algn="l">
              <a:lnSpc>
                <a:spcPct val="90000"/>
              </a:lnSpc>
              <a:spcBef>
                <a:spcPts val="1000"/>
              </a:spcBef>
              <a:spcAft>
                <a:spcPts val="0"/>
              </a:spcAft>
              <a:buClr>
                <a:schemeClr val="dk1"/>
              </a:buClr>
              <a:buSzPts val="1800"/>
              <a:buNone/>
            </a:pPr>
            <a:r>
              <a:rPr lang="en-US" sz="1600"/>
              <a:t>Exceptional handling in a traditional programming often arise such as division by zero or “file not found” and these must be managed hardly. Java helps in this area by providing an object oriented exception handling. In a well written program, all run-time errors can  and should be  managed by your program</a:t>
            </a:r>
            <a:endParaRPr sz="1600"/>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g28cdf91cc73_14_37"/>
          <p:cNvSpPr txBox="1"/>
          <p:nvPr>
            <p:ph type="title"/>
          </p:nvPr>
        </p:nvSpPr>
        <p:spPr>
          <a:xfrm>
            <a:off x="2376108" y="105636"/>
            <a:ext cx="8911800" cy="657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Example</a:t>
            </a:r>
            <a:endParaRPr/>
          </a:p>
        </p:txBody>
      </p:sp>
      <p:sp>
        <p:nvSpPr>
          <p:cNvPr id="1481" name="Google Shape;1481;g28cdf91cc73_14_37"/>
          <p:cNvSpPr txBox="1"/>
          <p:nvPr>
            <p:ph idx="1" type="body"/>
          </p:nvPr>
        </p:nvSpPr>
        <p:spPr>
          <a:xfrm>
            <a:off x="801278" y="3657600"/>
            <a:ext cx="11057700" cy="288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600"/>
              <a:buChar char="🠶"/>
            </a:pPr>
            <a:r>
              <a:rPr lang="en-US" sz="3600"/>
              <a:t>How would one implement the draw method in the shape class?</a:t>
            </a:r>
            <a:endParaRPr/>
          </a:p>
          <a:p>
            <a:pPr indent="-342900" lvl="0" marL="342900" rtl="0" algn="l">
              <a:spcBef>
                <a:spcPts val="1000"/>
              </a:spcBef>
              <a:spcAft>
                <a:spcPts val="0"/>
              </a:spcAft>
              <a:buSzPts val="3600"/>
              <a:buChar char="🠶"/>
            </a:pPr>
            <a:r>
              <a:rPr lang="en-US" sz="3600"/>
              <a:t>Should the shape class ever be instantiated?</a:t>
            </a:r>
            <a:endParaRPr/>
          </a:p>
          <a:p>
            <a:pPr indent="0" lvl="0" marL="0" rtl="0" algn="l">
              <a:spcBef>
                <a:spcPts val="1000"/>
              </a:spcBef>
              <a:spcAft>
                <a:spcPts val="0"/>
              </a:spcAft>
              <a:buSzPts val="1800"/>
              <a:buNone/>
            </a:pPr>
            <a:r>
              <a:t/>
            </a:r>
            <a:endParaRPr/>
          </a:p>
        </p:txBody>
      </p:sp>
      <p:sp>
        <p:nvSpPr>
          <p:cNvPr id="1482" name="Google Shape;1482;g28cdf91cc73_14_37"/>
          <p:cNvSpPr/>
          <p:nvPr/>
        </p:nvSpPr>
        <p:spPr>
          <a:xfrm>
            <a:off x="4853913" y="825420"/>
            <a:ext cx="2000400" cy="1000200"/>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ourier New"/>
                <a:ea typeface="Courier New"/>
                <a:cs typeface="Courier New"/>
                <a:sym typeface="Courier New"/>
              </a:rPr>
              <a:t>Shape</a:t>
            </a:r>
            <a:br>
              <a:rPr b="0" i="0" lang="en-US" sz="1800" u="none" cap="none" strike="noStrike">
                <a:solidFill>
                  <a:schemeClr val="lt1"/>
                </a:solidFill>
                <a:latin typeface="Courier New"/>
                <a:ea typeface="Courier New"/>
                <a:cs typeface="Courier New"/>
                <a:sym typeface="Courier New"/>
              </a:rPr>
            </a:br>
            <a:br>
              <a:rPr b="0" i="0" lang="en-US" sz="1800" u="none" cap="none" strike="noStrike">
                <a:solidFill>
                  <a:schemeClr val="lt1"/>
                </a:solidFill>
                <a:latin typeface="Courier New"/>
                <a:ea typeface="Courier New"/>
                <a:cs typeface="Courier New"/>
                <a:sym typeface="Courier New"/>
              </a:rPr>
            </a:br>
            <a:r>
              <a:rPr b="0" i="0" lang="en-US" sz="1800" u="none" cap="none" strike="noStrike">
                <a:solidFill>
                  <a:schemeClr val="lt1"/>
                </a:solidFill>
                <a:latin typeface="Courier New"/>
                <a:ea typeface="Courier New"/>
                <a:cs typeface="Courier New"/>
                <a:sym typeface="Courier New"/>
              </a:rPr>
              <a:t>draw()</a:t>
            </a:r>
            <a:endParaRPr/>
          </a:p>
        </p:txBody>
      </p:sp>
      <p:sp>
        <p:nvSpPr>
          <p:cNvPr id="1483" name="Google Shape;1483;g28cdf91cc73_14_37"/>
          <p:cNvSpPr/>
          <p:nvPr/>
        </p:nvSpPr>
        <p:spPr>
          <a:xfrm>
            <a:off x="4853913" y="2325618"/>
            <a:ext cx="2000400" cy="1000200"/>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ourier New"/>
                <a:ea typeface="Courier New"/>
                <a:cs typeface="Courier New"/>
                <a:sym typeface="Courier New"/>
              </a:rPr>
              <a:t>Square</a:t>
            </a:r>
            <a:endParaRPr/>
          </a:p>
          <a:p>
            <a:pPr indent="0" lvl="0" marL="0" marR="0" rtl="0" algn="ctr">
              <a:spcBef>
                <a:spcPts val="0"/>
              </a:spcBef>
              <a:spcAft>
                <a:spcPts val="0"/>
              </a:spcAft>
              <a:buNone/>
            </a:pPr>
            <a:br>
              <a:rPr b="0" i="0" lang="en-US" sz="1800" u="none" cap="none" strike="noStrike">
                <a:solidFill>
                  <a:schemeClr val="lt1"/>
                </a:solidFill>
                <a:latin typeface="Courier New"/>
                <a:ea typeface="Courier New"/>
                <a:cs typeface="Courier New"/>
                <a:sym typeface="Courier New"/>
              </a:rPr>
            </a:br>
            <a:r>
              <a:rPr b="0" i="0" lang="en-US" sz="1800" u="none" cap="none" strike="noStrike">
                <a:solidFill>
                  <a:schemeClr val="lt1"/>
                </a:solidFill>
                <a:latin typeface="Courier New"/>
                <a:ea typeface="Courier New"/>
                <a:cs typeface="Courier New"/>
                <a:sym typeface="Courier New"/>
              </a:rPr>
              <a:t>draw()</a:t>
            </a:r>
            <a:endParaRPr/>
          </a:p>
        </p:txBody>
      </p:sp>
      <p:sp>
        <p:nvSpPr>
          <p:cNvPr id="1484" name="Google Shape;1484;g28cdf91cc73_14_37"/>
          <p:cNvSpPr/>
          <p:nvPr/>
        </p:nvSpPr>
        <p:spPr>
          <a:xfrm>
            <a:off x="7282805" y="2325618"/>
            <a:ext cx="2000400" cy="1000200"/>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ourier New"/>
                <a:ea typeface="Courier New"/>
                <a:cs typeface="Courier New"/>
                <a:sym typeface="Courier New"/>
              </a:rPr>
              <a:t>Circle</a:t>
            </a:r>
            <a:endParaRPr/>
          </a:p>
          <a:p>
            <a:pPr indent="0" lvl="0" marL="0" marR="0" rtl="0" algn="ctr">
              <a:spcBef>
                <a:spcPts val="0"/>
              </a:spcBef>
              <a:spcAft>
                <a:spcPts val="0"/>
              </a:spcAft>
              <a:buNone/>
            </a:pPr>
            <a:br>
              <a:rPr b="0" i="0" lang="en-US" sz="1800" u="none" cap="none" strike="noStrike">
                <a:solidFill>
                  <a:schemeClr val="lt1"/>
                </a:solidFill>
                <a:latin typeface="Courier New"/>
                <a:ea typeface="Courier New"/>
                <a:cs typeface="Courier New"/>
                <a:sym typeface="Courier New"/>
              </a:rPr>
            </a:br>
            <a:r>
              <a:rPr b="0" i="0" lang="en-US" sz="1800" u="none" cap="none" strike="noStrike">
                <a:solidFill>
                  <a:schemeClr val="lt1"/>
                </a:solidFill>
                <a:latin typeface="Courier New"/>
                <a:ea typeface="Courier New"/>
                <a:cs typeface="Courier New"/>
                <a:sym typeface="Courier New"/>
              </a:rPr>
              <a:t>draw()</a:t>
            </a:r>
            <a:endParaRPr/>
          </a:p>
        </p:txBody>
      </p:sp>
      <p:sp>
        <p:nvSpPr>
          <p:cNvPr id="1485" name="Google Shape;1485;g28cdf91cc73_14_37"/>
          <p:cNvSpPr/>
          <p:nvPr/>
        </p:nvSpPr>
        <p:spPr>
          <a:xfrm>
            <a:off x="2425021" y="2325618"/>
            <a:ext cx="2000400" cy="1000200"/>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ourier New"/>
                <a:ea typeface="Courier New"/>
                <a:cs typeface="Courier New"/>
                <a:sym typeface="Courier New"/>
              </a:rPr>
              <a:t>Triangle</a:t>
            </a:r>
            <a:endParaRPr/>
          </a:p>
          <a:p>
            <a:pPr indent="0" lvl="0" marL="0" marR="0" rtl="0" algn="ctr">
              <a:spcBef>
                <a:spcPts val="0"/>
              </a:spcBef>
              <a:spcAft>
                <a:spcPts val="0"/>
              </a:spcAft>
              <a:buNone/>
            </a:pPr>
            <a:br>
              <a:rPr b="0" i="0" lang="en-US" sz="1800" u="none" cap="none" strike="noStrike">
                <a:solidFill>
                  <a:schemeClr val="lt1"/>
                </a:solidFill>
                <a:latin typeface="Courier New"/>
                <a:ea typeface="Courier New"/>
                <a:cs typeface="Courier New"/>
                <a:sym typeface="Courier New"/>
              </a:rPr>
            </a:br>
            <a:r>
              <a:rPr b="0" i="0" lang="en-US" sz="1800" u="none" cap="none" strike="noStrike">
                <a:solidFill>
                  <a:schemeClr val="lt1"/>
                </a:solidFill>
                <a:latin typeface="Courier New"/>
                <a:ea typeface="Courier New"/>
                <a:cs typeface="Courier New"/>
                <a:sym typeface="Courier New"/>
              </a:rPr>
              <a:t>draw()</a:t>
            </a:r>
            <a:endParaRPr/>
          </a:p>
        </p:txBody>
      </p:sp>
      <p:cxnSp>
        <p:nvCxnSpPr>
          <p:cNvPr id="1486" name="Google Shape;1486;g28cdf91cc73_14_37"/>
          <p:cNvCxnSpPr>
            <a:stCxn id="1485" idx="0"/>
            <a:endCxn id="1482" idx="2"/>
          </p:cNvCxnSpPr>
          <p:nvPr/>
        </p:nvCxnSpPr>
        <p:spPr>
          <a:xfrm rot="-5400000">
            <a:off x="4389571" y="861168"/>
            <a:ext cx="500100" cy="2428800"/>
          </a:xfrm>
          <a:prstGeom prst="bentConnector3">
            <a:avLst>
              <a:gd fmla="val 49997" name="adj1"/>
            </a:avLst>
          </a:prstGeom>
          <a:noFill/>
          <a:ln cap="rnd" cmpd="sng" w="9525">
            <a:solidFill>
              <a:schemeClr val="dk1"/>
            </a:solidFill>
            <a:prstDash val="solid"/>
            <a:round/>
            <a:headEnd len="sm" w="sm" type="none"/>
            <a:tailEnd len="med" w="med" type="stealth"/>
          </a:ln>
        </p:spPr>
      </p:cxnSp>
      <p:cxnSp>
        <p:nvCxnSpPr>
          <p:cNvPr id="1487" name="Google Shape;1487;g28cdf91cc73_14_37"/>
          <p:cNvCxnSpPr>
            <a:stCxn id="1484" idx="0"/>
            <a:endCxn id="1482" idx="2"/>
          </p:cNvCxnSpPr>
          <p:nvPr/>
        </p:nvCxnSpPr>
        <p:spPr>
          <a:xfrm flipH="1" rot="5400000">
            <a:off x="6818555" y="861168"/>
            <a:ext cx="500100" cy="2428800"/>
          </a:xfrm>
          <a:prstGeom prst="bentConnector3">
            <a:avLst>
              <a:gd fmla="val 49997" name="adj1"/>
            </a:avLst>
          </a:prstGeom>
          <a:noFill/>
          <a:ln cap="rnd" cmpd="sng" w="9525">
            <a:solidFill>
              <a:schemeClr val="dk1"/>
            </a:solidFill>
            <a:prstDash val="solid"/>
            <a:round/>
            <a:headEnd len="sm" w="sm" type="none"/>
            <a:tailEnd len="med" w="med" type="stealth"/>
          </a:ln>
        </p:spPr>
      </p:cxnSp>
      <p:cxnSp>
        <p:nvCxnSpPr>
          <p:cNvPr id="1488" name="Google Shape;1488;g28cdf91cc73_14_37"/>
          <p:cNvCxnSpPr>
            <a:stCxn id="1483" idx="0"/>
            <a:endCxn id="1482" idx="2"/>
          </p:cNvCxnSpPr>
          <p:nvPr/>
        </p:nvCxnSpPr>
        <p:spPr>
          <a:xfrm rot="-5400000">
            <a:off x="5604363" y="2075268"/>
            <a:ext cx="500100" cy="600"/>
          </a:xfrm>
          <a:prstGeom prst="bentConnector3">
            <a:avLst>
              <a:gd fmla="val 49838" name="adj1"/>
            </a:avLst>
          </a:prstGeom>
          <a:noFill/>
          <a:ln cap="rnd" cmpd="sng" w="9525">
            <a:solidFill>
              <a:schemeClr val="dk1"/>
            </a:solidFill>
            <a:prstDash val="solid"/>
            <a:round/>
            <a:headEnd len="sm" w="sm" type="none"/>
            <a:tailEnd len="med" w="med" type="stealth"/>
          </a:ln>
        </p:spPr>
      </p:cxn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g28cdf91cc73_14_49"/>
          <p:cNvSpPr txBox="1"/>
          <p:nvPr>
            <p:ph type="title"/>
          </p:nvPr>
        </p:nvSpPr>
        <p:spPr>
          <a:xfrm>
            <a:off x="1706805" y="-73474"/>
            <a:ext cx="8911800" cy="667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Example</a:t>
            </a:r>
            <a:endParaRPr/>
          </a:p>
        </p:txBody>
      </p:sp>
      <p:sp>
        <p:nvSpPr>
          <p:cNvPr id="1494" name="Google Shape;1494;g28cdf91cc73_14_49"/>
          <p:cNvSpPr txBox="1"/>
          <p:nvPr>
            <p:ph idx="1" type="body"/>
          </p:nvPr>
        </p:nvSpPr>
        <p:spPr>
          <a:xfrm>
            <a:off x="443060" y="3629320"/>
            <a:ext cx="11236800" cy="2875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Declaring the class as </a:t>
            </a:r>
            <a:r>
              <a:rPr lang="en-US">
                <a:latin typeface="Courier New"/>
                <a:ea typeface="Courier New"/>
                <a:cs typeface="Courier New"/>
                <a:sym typeface="Courier New"/>
              </a:rPr>
              <a:t>abstract</a:t>
            </a:r>
            <a:r>
              <a:rPr lang="en-US"/>
              <a:t> prevents it from instantiated, i.e.</a:t>
            </a:r>
            <a:endParaRPr/>
          </a:p>
          <a:p>
            <a:pPr indent="-228600" lvl="0" marL="342900" rtl="0" algn="l">
              <a:spcBef>
                <a:spcPts val="1000"/>
              </a:spcBef>
              <a:spcAft>
                <a:spcPts val="0"/>
              </a:spcAft>
              <a:buSzPts val="1800"/>
              <a:buNone/>
            </a:pPr>
            <a:r>
              <a:t/>
            </a:r>
            <a:endParaRPr/>
          </a:p>
        </p:txBody>
      </p:sp>
      <p:sp>
        <p:nvSpPr>
          <p:cNvPr id="1495" name="Google Shape;1495;g28cdf91cc73_14_49"/>
          <p:cNvSpPr/>
          <p:nvPr/>
        </p:nvSpPr>
        <p:spPr>
          <a:xfrm>
            <a:off x="5042449" y="2052240"/>
            <a:ext cx="2000400" cy="1000200"/>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ourier New"/>
                <a:ea typeface="Courier New"/>
                <a:cs typeface="Courier New"/>
                <a:sym typeface="Courier New"/>
              </a:rPr>
              <a:t>Square</a:t>
            </a:r>
            <a:endParaRPr/>
          </a:p>
          <a:p>
            <a:pPr indent="0" lvl="0" marL="0" marR="0" rtl="0" algn="ctr">
              <a:spcBef>
                <a:spcPts val="0"/>
              </a:spcBef>
              <a:spcAft>
                <a:spcPts val="0"/>
              </a:spcAft>
              <a:buNone/>
            </a:pPr>
            <a:br>
              <a:rPr b="0" i="0" lang="en-US" sz="1800" u="none" cap="none" strike="noStrike">
                <a:solidFill>
                  <a:schemeClr val="lt1"/>
                </a:solidFill>
                <a:latin typeface="Courier New"/>
                <a:ea typeface="Courier New"/>
                <a:cs typeface="Courier New"/>
                <a:sym typeface="Courier New"/>
              </a:rPr>
            </a:br>
            <a:r>
              <a:rPr b="0" i="0" lang="en-US" sz="1800" u="none" cap="none" strike="noStrike">
                <a:solidFill>
                  <a:schemeClr val="lt1"/>
                </a:solidFill>
                <a:latin typeface="Courier New"/>
                <a:ea typeface="Courier New"/>
                <a:cs typeface="Courier New"/>
                <a:sym typeface="Courier New"/>
              </a:rPr>
              <a:t>draw()</a:t>
            </a:r>
            <a:endParaRPr/>
          </a:p>
        </p:txBody>
      </p:sp>
      <p:sp>
        <p:nvSpPr>
          <p:cNvPr id="1496" name="Google Shape;1496;g28cdf91cc73_14_49"/>
          <p:cNvSpPr/>
          <p:nvPr/>
        </p:nvSpPr>
        <p:spPr>
          <a:xfrm>
            <a:off x="7471341" y="2052240"/>
            <a:ext cx="2000400" cy="1000200"/>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ourier New"/>
                <a:ea typeface="Courier New"/>
                <a:cs typeface="Courier New"/>
                <a:sym typeface="Courier New"/>
              </a:rPr>
              <a:t>Circle</a:t>
            </a:r>
            <a:endParaRPr/>
          </a:p>
          <a:p>
            <a:pPr indent="0" lvl="0" marL="0" marR="0" rtl="0" algn="ctr">
              <a:spcBef>
                <a:spcPts val="0"/>
              </a:spcBef>
              <a:spcAft>
                <a:spcPts val="0"/>
              </a:spcAft>
              <a:buNone/>
            </a:pPr>
            <a:br>
              <a:rPr b="0" i="0" lang="en-US" sz="1800" u="none" cap="none" strike="noStrike">
                <a:solidFill>
                  <a:schemeClr val="lt1"/>
                </a:solidFill>
                <a:latin typeface="Courier New"/>
                <a:ea typeface="Courier New"/>
                <a:cs typeface="Courier New"/>
                <a:sym typeface="Courier New"/>
              </a:rPr>
            </a:br>
            <a:r>
              <a:rPr b="0" i="0" lang="en-US" sz="1800" u="none" cap="none" strike="noStrike">
                <a:solidFill>
                  <a:schemeClr val="lt1"/>
                </a:solidFill>
                <a:latin typeface="Courier New"/>
                <a:ea typeface="Courier New"/>
                <a:cs typeface="Courier New"/>
                <a:sym typeface="Courier New"/>
              </a:rPr>
              <a:t>draw()</a:t>
            </a:r>
            <a:endParaRPr/>
          </a:p>
        </p:txBody>
      </p:sp>
      <p:sp>
        <p:nvSpPr>
          <p:cNvPr id="1497" name="Google Shape;1497;g28cdf91cc73_14_49"/>
          <p:cNvSpPr/>
          <p:nvPr/>
        </p:nvSpPr>
        <p:spPr>
          <a:xfrm>
            <a:off x="2613557" y="2052240"/>
            <a:ext cx="2000400" cy="1000200"/>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ourier New"/>
                <a:ea typeface="Courier New"/>
                <a:cs typeface="Courier New"/>
                <a:sym typeface="Courier New"/>
              </a:rPr>
              <a:t>Triangle</a:t>
            </a:r>
            <a:endParaRPr/>
          </a:p>
          <a:p>
            <a:pPr indent="0" lvl="0" marL="0" marR="0" rtl="0" algn="ctr">
              <a:spcBef>
                <a:spcPts val="0"/>
              </a:spcBef>
              <a:spcAft>
                <a:spcPts val="0"/>
              </a:spcAft>
              <a:buNone/>
            </a:pPr>
            <a:br>
              <a:rPr b="0" i="0" lang="en-US" sz="1800" u="none" cap="none" strike="noStrike">
                <a:solidFill>
                  <a:schemeClr val="lt1"/>
                </a:solidFill>
                <a:latin typeface="Courier New"/>
                <a:ea typeface="Courier New"/>
                <a:cs typeface="Courier New"/>
                <a:sym typeface="Courier New"/>
              </a:rPr>
            </a:br>
            <a:r>
              <a:rPr b="0" i="0" lang="en-US" sz="1800" u="none" cap="none" strike="noStrike">
                <a:solidFill>
                  <a:schemeClr val="lt1"/>
                </a:solidFill>
                <a:latin typeface="Courier New"/>
                <a:ea typeface="Courier New"/>
                <a:cs typeface="Courier New"/>
                <a:sym typeface="Courier New"/>
              </a:rPr>
              <a:t>draw()</a:t>
            </a:r>
            <a:endParaRPr/>
          </a:p>
        </p:txBody>
      </p:sp>
      <p:cxnSp>
        <p:nvCxnSpPr>
          <p:cNvPr id="1498" name="Google Shape;1498;g28cdf91cc73_14_49"/>
          <p:cNvCxnSpPr>
            <a:stCxn id="1497" idx="0"/>
          </p:cNvCxnSpPr>
          <p:nvPr/>
        </p:nvCxnSpPr>
        <p:spPr>
          <a:xfrm rot="-5400000">
            <a:off x="3364457" y="1801440"/>
            <a:ext cx="500100" cy="1500"/>
          </a:xfrm>
          <a:prstGeom prst="bentConnector3">
            <a:avLst>
              <a:gd fmla="val 49838" name="adj1"/>
            </a:avLst>
          </a:prstGeom>
          <a:noFill/>
          <a:ln cap="rnd" cmpd="sng" w="9525">
            <a:solidFill>
              <a:schemeClr val="dk1"/>
            </a:solidFill>
            <a:prstDash val="solid"/>
            <a:round/>
            <a:headEnd len="sm" w="sm" type="none"/>
            <a:tailEnd len="med" w="med" type="stealth"/>
          </a:ln>
        </p:spPr>
      </p:cxnSp>
      <p:cxnSp>
        <p:nvCxnSpPr>
          <p:cNvPr id="1499" name="Google Shape;1499;g28cdf91cc73_14_49"/>
          <p:cNvCxnSpPr>
            <a:stCxn id="1496" idx="0"/>
          </p:cNvCxnSpPr>
          <p:nvPr/>
        </p:nvCxnSpPr>
        <p:spPr>
          <a:xfrm flipH="1" rot="5400000">
            <a:off x="5792541" y="-626760"/>
            <a:ext cx="500100" cy="4857900"/>
          </a:xfrm>
          <a:prstGeom prst="bentConnector3">
            <a:avLst>
              <a:gd fmla="val 49997" name="adj1"/>
            </a:avLst>
          </a:prstGeom>
          <a:noFill/>
          <a:ln cap="rnd" cmpd="sng" w="9525">
            <a:solidFill>
              <a:schemeClr val="dk1"/>
            </a:solidFill>
            <a:prstDash val="solid"/>
            <a:round/>
            <a:headEnd len="sm" w="sm" type="none"/>
            <a:tailEnd len="med" w="med" type="stealth"/>
          </a:ln>
        </p:spPr>
      </p:cxnSp>
      <p:cxnSp>
        <p:nvCxnSpPr>
          <p:cNvPr id="1500" name="Google Shape;1500;g28cdf91cc73_14_49"/>
          <p:cNvCxnSpPr>
            <a:stCxn id="1495" idx="0"/>
          </p:cNvCxnSpPr>
          <p:nvPr/>
        </p:nvCxnSpPr>
        <p:spPr>
          <a:xfrm flipH="1" rot="5400000">
            <a:off x="4578199" y="587790"/>
            <a:ext cx="500100" cy="2428800"/>
          </a:xfrm>
          <a:prstGeom prst="bentConnector3">
            <a:avLst>
              <a:gd fmla="val 49997" name="adj1"/>
            </a:avLst>
          </a:prstGeom>
          <a:noFill/>
          <a:ln cap="rnd" cmpd="sng" w="9525">
            <a:solidFill>
              <a:schemeClr val="dk1"/>
            </a:solidFill>
            <a:prstDash val="solid"/>
            <a:round/>
            <a:headEnd len="sm" w="sm" type="none"/>
            <a:tailEnd len="med" w="med" type="stealth"/>
          </a:ln>
        </p:spPr>
      </p:cxnSp>
      <p:sp>
        <p:nvSpPr>
          <p:cNvPr id="1501" name="Google Shape;1501;g28cdf91cc73_14_49"/>
          <p:cNvSpPr txBox="1"/>
          <p:nvPr/>
        </p:nvSpPr>
        <p:spPr>
          <a:xfrm>
            <a:off x="5328201" y="552042"/>
            <a:ext cx="4357800" cy="9234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ourier New"/>
                <a:ea typeface="Courier New"/>
                <a:cs typeface="Courier New"/>
                <a:sym typeface="Courier New"/>
              </a:rPr>
              <a:t>abstract class </a:t>
            </a:r>
            <a:r>
              <a:rPr b="0" i="0" lang="en-US" sz="1800" u="none" cap="none" strike="noStrike">
                <a:solidFill>
                  <a:schemeClr val="dk1"/>
                </a:solidFill>
                <a:latin typeface="Courier New"/>
                <a:ea typeface="Courier New"/>
                <a:cs typeface="Courier New"/>
                <a:sym typeface="Courier New"/>
              </a:rPr>
              <a:t>Shape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 void </a:t>
            </a:r>
            <a:r>
              <a:rPr lang="en-US" sz="1800">
                <a:solidFill>
                  <a:schemeClr val="dk1"/>
                </a:solidFill>
                <a:latin typeface="Courier New"/>
                <a:ea typeface="Courier New"/>
                <a:cs typeface="Courier New"/>
                <a:sym typeface="Courier New"/>
              </a:rPr>
              <a:t>draw()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1502" name="Google Shape;1502;g28cdf91cc73_14_49"/>
          <p:cNvSpPr txBox="1"/>
          <p:nvPr/>
        </p:nvSpPr>
        <p:spPr>
          <a:xfrm>
            <a:off x="1949567" y="4510723"/>
            <a:ext cx="3786300" cy="3693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Shape s = </a:t>
            </a:r>
            <a:r>
              <a:rPr b="1" lang="en-US" sz="1800">
                <a:solidFill>
                  <a:schemeClr val="dk1"/>
                </a:solidFill>
                <a:latin typeface="Courier New"/>
                <a:ea typeface="Courier New"/>
                <a:cs typeface="Courier New"/>
                <a:sym typeface="Courier New"/>
              </a:rPr>
              <a:t>new</a:t>
            </a:r>
            <a:r>
              <a:rPr lang="en-US" sz="1800">
                <a:solidFill>
                  <a:schemeClr val="dk1"/>
                </a:solidFill>
                <a:latin typeface="Courier New"/>
                <a:ea typeface="Courier New"/>
                <a:cs typeface="Courier New"/>
                <a:sym typeface="Courier New"/>
              </a:rPr>
              <a:t> Shape();</a:t>
            </a:r>
            <a:endParaRPr/>
          </a:p>
        </p:txBody>
      </p:sp>
      <p:sp>
        <p:nvSpPr>
          <p:cNvPr id="1503" name="Google Shape;1503;g28cdf91cc73_14_49"/>
          <p:cNvSpPr/>
          <p:nvPr/>
        </p:nvSpPr>
        <p:spPr>
          <a:xfrm>
            <a:off x="5664343" y="4582161"/>
            <a:ext cx="1571700" cy="785700"/>
          </a:xfrm>
          <a:prstGeom prst="wedgeRoundRectCallout">
            <a:avLst>
              <a:gd fmla="val -76360" name="adj1"/>
              <a:gd fmla="val -30645" name="adj2"/>
              <a:gd fmla="val 16667" name="adj3"/>
            </a:avLst>
          </a:prstGeom>
          <a:solidFill>
            <a:schemeClr val="accent2"/>
          </a:solidFill>
          <a:ln cap="rnd" cmpd="sng" w="15875">
            <a:solidFill>
              <a:srgbClr val="A25B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Compiler error</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g28cdf91cc73_14_63"/>
          <p:cNvSpPr txBox="1"/>
          <p:nvPr>
            <p:ph type="title"/>
          </p:nvPr>
        </p:nvSpPr>
        <p:spPr>
          <a:xfrm>
            <a:off x="2479803" y="60629"/>
            <a:ext cx="8911800" cy="733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Example</a:t>
            </a:r>
            <a:endParaRPr/>
          </a:p>
        </p:txBody>
      </p:sp>
      <p:sp>
        <p:nvSpPr>
          <p:cNvPr id="1509" name="Google Shape;1509;g28cdf91cc73_14_63"/>
          <p:cNvSpPr txBox="1"/>
          <p:nvPr>
            <p:ph idx="1" type="body"/>
          </p:nvPr>
        </p:nvSpPr>
        <p:spPr>
          <a:xfrm>
            <a:off x="635525" y="645000"/>
            <a:ext cx="3177600" cy="6067500"/>
          </a:xfrm>
          <a:prstGeom prst="rect">
            <a:avLst/>
          </a:prstGeom>
          <a:solidFill>
            <a:schemeClr val="lt1"/>
          </a:solidFill>
          <a:ln>
            <a:noFill/>
          </a:ln>
        </p:spPr>
        <p:txBody>
          <a:bodyPr anchorCtr="0" anchor="t" bIns="45700" lIns="91425" spcFirstLastPara="1" rIns="91425" wrap="square" tIns="45700">
            <a:normAutofit fontScale="85000" lnSpcReduction="10000"/>
          </a:bodyPr>
          <a:lstStyle/>
          <a:p>
            <a:pPr indent="0" lvl="0" marL="0" rtl="0" algn="l">
              <a:spcBef>
                <a:spcPts val="1000"/>
              </a:spcBef>
              <a:spcAft>
                <a:spcPts val="0"/>
              </a:spcAft>
              <a:buSzPct val="100000"/>
              <a:buNone/>
            </a:pPr>
            <a:r>
              <a:rPr lang="en-US"/>
              <a:t>abstract class Shape {</a:t>
            </a:r>
            <a:endParaRPr/>
          </a:p>
          <a:p>
            <a:pPr indent="0" lvl="0" marL="0" rtl="0" algn="l">
              <a:spcBef>
                <a:spcPts val="1000"/>
              </a:spcBef>
              <a:spcAft>
                <a:spcPts val="0"/>
              </a:spcAft>
              <a:buSzPct val="100000"/>
              <a:buNone/>
            </a:pPr>
            <a:r>
              <a:rPr lang="en-US"/>
              <a:t>    String color;</a:t>
            </a:r>
            <a:endParaRPr/>
          </a:p>
          <a:p>
            <a:pPr indent="0" lvl="0" marL="0" rtl="0" algn="l">
              <a:spcBef>
                <a:spcPts val="1000"/>
              </a:spcBef>
              <a:spcAft>
                <a:spcPts val="0"/>
              </a:spcAft>
              <a:buSzPct val="100000"/>
              <a:buNone/>
            </a:pPr>
            <a:r>
              <a:rPr lang="en-US"/>
              <a:t>    // these are abstract methods</a:t>
            </a:r>
            <a:endParaRPr/>
          </a:p>
          <a:p>
            <a:pPr indent="0" lvl="0" marL="0" rtl="0" algn="l">
              <a:spcBef>
                <a:spcPts val="1000"/>
              </a:spcBef>
              <a:spcAft>
                <a:spcPts val="0"/>
              </a:spcAft>
              <a:buSzPct val="100000"/>
              <a:buNone/>
            </a:pPr>
            <a:r>
              <a:rPr lang="en-US"/>
              <a:t>    abstract double area();</a:t>
            </a:r>
            <a:endParaRPr/>
          </a:p>
          <a:p>
            <a:pPr indent="0" lvl="0" marL="0" rtl="0" algn="l">
              <a:spcBef>
                <a:spcPts val="1000"/>
              </a:spcBef>
              <a:spcAft>
                <a:spcPts val="0"/>
              </a:spcAft>
              <a:buSzPct val="100000"/>
              <a:buNone/>
            </a:pPr>
            <a:r>
              <a:rPr lang="en-US"/>
              <a:t>    public abstract String toString();</a:t>
            </a:r>
            <a:endParaRPr/>
          </a:p>
          <a:p>
            <a:pPr indent="0" lvl="0" marL="0" rtl="0" algn="l">
              <a:spcBef>
                <a:spcPts val="1000"/>
              </a:spcBef>
              <a:spcAft>
                <a:spcPts val="0"/>
              </a:spcAft>
              <a:buSzPct val="100000"/>
              <a:buNone/>
            </a:pPr>
            <a:r>
              <a:rPr lang="en-US"/>
              <a:t>    // abstract class can have the constructor</a:t>
            </a:r>
            <a:endParaRPr/>
          </a:p>
          <a:p>
            <a:pPr indent="0" lvl="0" marL="0" rtl="0" algn="l">
              <a:spcBef>
                <a:spcPts val="1000"/>
              </a:spcBef>
              <a:spcAft>
                <a:spcPts val="0"/>
              </a:spcAft>
              <a:buSzPct val="100000"/>
              <a:buNone/>
            </a:pPr>
            <a:r>
              <a:rPr lang="en-US"/>
              <a:t>    public Shape(String color)</a:t>
            </a:r>
            <a:endParaRPr/>
          </a:p>
          <a:p>
            <a:pPr indent="0" lvl="0" marL="0" rtl="0" algn="l">
              <a:spcBef>
                <a:spcPts val="1000"/>
              </a:spcBef>
              <a:spcAft>
                <a:spcPts val="0"/>
              </a:spcAft>
              <a:buSzPct val="100000"/>
              <a:buNone/>
            </a:pPr>
            <a:r>
              <a:rPr lang="en-US"/>
              <a:t>    {</a:t>
            </a:r>
            <a:endParaRPr/>
          </a:p>
          <a:p>
            <a:pPr indent="0" lvl="0" marL="0" rtl="0" algn="l">
              <a:spcBef>
                <a:spcPts val="1000"/>
              </a:spcBef>
              <a:spcAft>
                <a:spcPts val="0"/>
              </a:spcAft>
              <a:buSzPct val="100000"/>
              <a:buNone/>
            </a:pPr>
            <a:r>
              <a:rPr lang="en-US"/>
              <a:t>        System.out.println("Shape constructor called");</a:t>
            </a:r>
            <a:endParaRPr/>
          </a:p>
          <a:p>
            <a:pPr indent="0" lvl="0" marL="0" rtl="0" algn="l">
              <a:spcBef>
                <a:spcPts val="1000"/>
              </a:spcBef>
              <a:spcAft>
                <a:spcPts val="0"/>
              </a:spcAft>
              <a:buSzPct val="100000"/>
              <a:buNone/>
            </a:pPr>
            <a:r>
              <a:rPr lang="en-US"/>
              <a:t>        this.color = color;</a:t>
            </a:r>
            <a:endParaRPr/>
          </a:p>
          <a:p>
            <a:pPr indent="0" lvl="0" marL="0" rtl="0" algn="l">
              <a:spcBef>
                <a:spcPts val="1000"/>
              </a:spcBef>
              <a:spcAft>
                <a:spcPts val="0"/>
              </a:spcAft>
              <a:buSzPct val="100000"/>
              <a:buNone/>
            </a:pPr>
            <a:r>
              <a:rPr lang="en-US"/>
              <a:t>    }</a:t>
            </a:r>
            <a:endParaRPr/>
          </a:p>
          <a:p>
            <a:pPr indent="0" lvl="0" marL="0" rtl="0" algn="l">
              <a:spcBef>
                <a:spcPts val="1000"/>
              </a:spcBef>
              <a:spcAft>
                <a:spcPts val="0"/>
              </a:spcAft>
              <a:buSzPct val="100000"/>
              <a:buNone/>
            </a:pPr>
            <a:r>
              <a:rPr lang="en-US"/>
              <a:t>    // this is a concrete method</a:t>
            </a:r>
            <a:endParaRPr/>
          </a:p>
          <a:p>
            <a:pPr indent="0" lvl="0" marL="0" rtl="0" algn="l">
              <a:spcBef>
                <a:spcPts val="1000"/>
              </a:spcBef>
              <a:spcAft>
                <a:spcPts val="0"/>
              </a:spcAft>
              <a:buSzPct val="100000"/>
              <a:buNone/>
            </a:pPr>
            <a:r>
              <a:rPr lang="en-US"/>
              <a:t>    public String getColor() { </a:t>
            </a:r>
            <a:endParaRPr/>
          </a:p>
          <a:p>
            <a:pPr indent="0" lvl="0" marL="0" rtl="0" algn="l">
              <a:spcBef>
                <a:spcPts val="1000"/>
              </a:spcBef>
              <a:spcAft>
                <a:spcPts val="0"/>
              </a:spcAft>
              <a:buSzPct val="100000"/>
              <a:buNone/>
            </a:pPr>
            <a:r>
              <a:rPr lang="en-US"/>
              <a:t> return color; }</a:t>
            </a:r>
            <a:endParaRPr/>
          </a:p>
          <a:p>
            <a:pPr indent="0" lvl="0" marL="0" rtl="0" algn="l">
              <a:spcBef>
                <a:spcPts val="1000"/>
              </a:spcBef>
              <a:spcAft>
                <a:spcPts val="0"/>
              </a:spcAft>
              <a:buSzPct val="100000"/>
              <a:buNone/>
            </a:pPr>
            <a:r>
              <a:t/>
            </a:r>
            <a:endParaRPr/>
          </a:p>
        </p:txBody>
      </p:sp>
      <p:sp>
        <p:nvSpPr>
          <p:cNvPr id="1510" name="Google Shape;1510;g28cdf91cc73_14_63"/>
          <p:cNvSpPr/>
          <p:nvPr/>
        </p:nvSpPr>
        <p:spPr>
          <a:xfrm>
            <a:off x="3913694" y="726793"/>
            <a:ext cx="4364700" cy="4616700"/>
          </a:xfrm>
          <a:prstGeom prst="rect">
            <a:avLst/>
          </a:prstGeom>
          <a:solidFill>
            <a:srgbClr val="F3F3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class Circle extends Shape {</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double radius;</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public Circle(String color, double radius)</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 calling Shape constructor</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super(color);</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System.out.println("Circle constructor called");</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this.radius = radius;</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@Override double area()</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return Math.PI * Math.pow(radius, 2);</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@Override public String toString()</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return "Circle color is " + super.getColor()</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 "and area is : " + area();</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a:t>
            </a:r>
            <a:endParaRPr/>
          </a:p>
        </p:txBody>
      </p:sp>
      <p:sp>
        <p:nvSpPr>
          <p:cNvPr id="1511" name="Google Shape;1511;g28cdf91cc73_14_63"/>
          <p:cNvSpPr/>
          <p:nvPr/>
        </p:nvSpPr>
        <p:spPr>
          <a:xfrm>
            <a:off x="8278305" y="285989"/>
            <a:ext cx="3864600" cy="4832100"/>
          </a:xfrm>
          <a:prstGeom prst="rect">
            <a:avLst/>
          </a:prstGeom>
          <a:solidFill>
            <a:srgbClr val="FEFFFF"/>
          </a:solidFill>
          <a:ln>
            <a:noFill/>
          </a:ln>
        </p:spPr>
        <p:txBody>
          <a:bodyPr anchorCtr="0" anchor="t" bIns="45700" lIns="91425" spcFirstLastPara="1" rIns="91425" wrap="square" tIns="45700">
            <a:noAutofit/>
          </a:bodyPr>
          <a:lstStyle/>
          <a:p>
            <a:pPr indent="0" lvl="0" marL="0" marR="139700" rtl="0" algn="l">
              <a:lnSpc>
                <a:spcPct val="120000"/>
              </a:lnSpc>
              <a:spcBef>
                <a:spcPts val="0"/>
              </a:spcBef>
              <a:spcAft>
                <a:spcPts val="0"/>
              </a:spcAft>
              <a:buSzPts val="1100"/>
              <a:buNone/>
            </a:pPr>
            <a:r>
              <a:rPr b="1" lang="en-US" sz="1100">
                <a:solidFill>
                  <a:schemeClr val="dk1"/>
                </a:solidFill>
                <a:highlight>
                  <a:srgbClr val="FFFFFF"/>
                </a:highlight>
                <a:latin typeface="Courier New"/>
                <a:ea typeface="Courier New"/>
                <a:cs typeface="Courier New"/>
                <a:sym typeface="Courier New"/>
              </a:rPr>
              <a:t>class</a:t>
            </a:r>
            <a:r>
              <a:rPr lang="en-US" sz="1100">
                <a:solidFill>
                  <a:schemeClr val="dk1"/>
                </a:solidFill>
                <a:highlight>
                  <a:srgbClr val="FFFFFF"/>
                </a:highlight>
                <a:latin typeface="Courier New"/>
                <a:ea typeface="Courier New"/>
                <a:cs typeface="Courier New"/>
                <a:sym typeface="Courier New"/>
              </a:rPr>
              <a:t> Rectangle </a:t>
            </a:r>
            <a:r>
              <a:rPr b="1" lang="en-US" sz="1100">
                <a:solidFill>
                  <a:schemeClr val="dk1"/>
                </a:solidFill>
                <a:highlight>
                  <a:srgbClr val="FFFFFF"/>
                </a:highlight>
                <a:latin typeface="Courier New"/>
                <a:ea typeface="Courier New"/>
                <a:cs typeface="Courier New"/>
                <a:sym typeface="Courier New"/>
              </a:rPr>
              <a:t>extends</a:t>
            </a:r>
            <a:r>
              <a:rPr lang="en-US" sz="1100">
                <a:solidFill>
                  <a:schemeClr val="dk1"/>
                </a:solidFill>
                <a:highlight>
                  <a:srgbClr val="FFFFFF"/>
                </a:highlight>
                <a:latin typeface="Courier New"/>
                <a:ea typeface="Courier New"/>
                <a:cs typeface="Courier New"/>
                <a:sym typeface="Courier New"/>
              </a:rPr>
              <a:t> Shape {</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a:t>
            </a:r>
            <a:r>
              <a:rPr b="1" lang="en-US" sz="1100">
                <a:solidFill>
                  <a:schemeClr val="dk1"/>
                </a:solidFill>
                <a:highlight>
                  <a:srgbClr val="FFFFFF"/>
                </a:highlight>
                <a:latin typeface="Courier New"/>
                <a:ea typeface="Courier New"/>
                <a:cs typeface="Courier New"/>
                <a:sym typeface="Courier New"/>
              </a:rPr>
              <a:t>double</a:t>
            </a:r>
            <a:r>
              <a:rPr lang="en-US" sz="1100">
                <a:solidFill>
                  <a:schemeClr val="dk1"/>
                </a:solidFill>
                <a:highlight>
                  <a:srgbClr val="FFFFFF"/>
                </a:highlight>
                <a:latin typeface="Courier New"/>
                <a:ea typeface="Courier New"/>
                <a:cs typeface="Courier New"/>
                <a:sym typeface="Courier New"/>
              </a:rPr>
              <a:t> length;</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a:t>
            </a:r>
            <a:r>
              <a:rPr b="1" lang="en-US" sz="1100">
                <a:solidFill>
                  <a:schemeClr val="dk1"/>
                </a:solidFill>
                <a:highlight>
                  <a:srgbClr val="FFFFFF"/>
                </a:highlight>
                <a:latin typeface="Courier New"/>
                <a:ea typeface="Courier New"/>
                <a:cs typeface="Courier New"/>
                <a:sym typeface="Courier New"/>
              </a:rPr>
              <a:t>double</a:t>
            </a:r>
            <a:r>
              <a:rPr lang="en-US" sz="1100">
                <a:solidFill>
                  <a:schemeClr val="dk1"/>
                </a:solidFill>
                <a:highlight>
                  <a:srgbClr val="FFFFFF"/>
                </a:highlight>
                <a:latin typeface="Courier New"/>
                <a:ea typeface="Courier New"/>
                <a:cs typeface="Courier New"/>
                <a:sym typeface="Courier New"/>
              </a:rPr>
              <a:t> width;</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a:t>
            </a:r>
            <a:r>
              <a:rPr b="1" lang="en-US" sz="1100">
                <a:solidFill>
                  <a:schemeClr val="dk1"/>
                </a:solidFill>
                <a:highlight>
                  <a:srgbClr val="FFFFFF"/>
                </a:highlight>
                <a:latin typeface="Courier New"/>
                <a:ea typeface="Courier New"/>
                <a:cs typeface="Courier New"/>
                <a:sym typeface="Courier New"/>
              </a:rPr>
              <a:t>public</a:t>
            </a:r>
            <a:r>
              <a:rPr lang="en-US" sz="1100">
                <a:solidFill>
                  <a:schemeClr val="dk1"/>
                </a:solidFill>
                <a:highlight>
                  <a:srgbClr val="FFFFFF"/>
                </a:highlight>
                <a:latin typeface="Courier New"/>
                <a:ea typeface="Courier New"/>
                <a:cs typeface="Courier New"/>
                <a:sym typeface="Courier New"/>
              </a:rPr>
              <a:t> Rectangle(String color, </a:t>
            </a:r>
            <a:r>
              <a:rPr b="1" lang="en-US" sz="1100">
                <a:solidFill>
                  <a:schemeClr val="dk1"/>
                </a:solidFill>
                <a:highlight>
                  <a:srgbClr val="FFFFFF"/>
                </a:highlight>
                <a:latin typeface="Courier New"/>
                <a:ea typeface="Courier New"/>
                <a:cs typeface="Courier New"/>
                <a:sym typeface="Courier New"/>
              </a:rPr>
              <a:t>double</a:t>
            </a:r>
            <a:r>
              <a:rPr lang="en-US" sz="1100">
                <a:solidFill>
                  <a:schemeClr val="dk1"/>
                </a:solidFill>
                <a:highlight>
                  <a:srgbClr val="FFFFFF"/>
                </a:highlight>
                <a:latin typeface="Courier New"/>
                <a:ea typeface="Courier New"/>
                <a:cs typeface="Courier New"/>
                <a:sym typeface="Courier New"/>
              </a:rPr>
              <a:t> length, </a:t>
            </a:r>
            <a:r>
              <a:rPr b="1" lang="en-US" sz="1100">
                <a:solidFill>
                  <a:schemeClr val="dk1"/>
                </a:solidFill>
                <a:highlight>
                  <a:srgbClr val="FFFFFF"/>
                </a:highlight>
                <a:latin typeface="Courier New"/>
                <a:ea typeface="Courier New"/>
                <a:cs typeface="Courier New"/>
                <a:sym typeface="Courier New"/>
              </a:rPr>
              <a:t>double</a:t>
            </a:r>
            <a:r>
              <a:rPr lang="en-US" sz="1100">
                <a:solidFill>
                  <a:schemeClr val="dk1"/>
                </a:solidFill>
                <a:highlight>
                  <a:srgbClr val="FFFFFF"/>
                </a:highlight>
                <a:latin typeface="Courier New"/>
                <a:ea typeface="Courier New"/>
                <a:cs typeface="Courier New"/>
                <a:sym typeface="Courier New"/>
              </a:rPr>
              <a:t> width)</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 calling Shape constructor</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a:t>
            </a:r>
            <a:r>
              <a:rPr b="1" lang="en-US" sz="1100">
                <a:solidFill>
                  <a:schemeClr val="dk1"/>
                </a:solidFill>
                <a:highlight>
                  <a:srgbClr val="FFFFFF"/>
                </a:highlight>
                <a:latin typeface="Courier New"/>
                <a:ea typeface="Courier New"/>
                <a:cs typeface="Courier New"/>
                <a:sym typeface="Courier New"/>
              </a:rPr>
              <a:t>super</a:t>
            </a:r>
            <a:r>
              <a:rPr lang="en-US" sz="1100">
                <a:solidFill>
                  <a:schemeClr val="dk1"/>
                </a:solidFill>
                <a:highlight>
                  <a:srgbClr val="FFFFFF"/>
                </a:highlight>
                <a:latin typeface="Courier New"/>
                <a:ea typeface="Courier New"/>
                <a:cs typeface="Courier New"/>
                <a:sym typeface="Courier New"/>
              </a:rPr>
              <a:t>(color);</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System.out.println("Rectangle constructor called");</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a:t>
            </a:r>
            <a:r>
              <a:rPr b="1" lang="en-US" sz="1100">
                <a:solidFill>
                  <a:schemeClr val="dk1"/>
                </a:solidFill>
                <a:highlight>
                  <a:srgbClr val="FFFFFF"/>
                </a:highlight>
                <a:latin typeface="Courier New"/>
                <a:ea typeface="Courier New"/>
                <a:cs typeface="Courier New"/>
                <a:sym typeface="Courier New"/>
              </a:rPr>
              <a:t>this</a:t>
            </a:r>
            <a:r>
              <a:rPr lang="en-US" sz="1100">
                <a:solidFill>
                  <a:schemeClr val="dk1"/>
                </a:solidFill>
                <a:highlight>
                  <a:srgbClr val="FFFFFF"/>
                </a:highlight>
                <a:latin typeface="Courier New"/>
                <a:ea typeface="Courier New"/>
                <a:cs typeface="Courier New"/>
                <a:sym typeface="Courier New"/>
              </a:rPr>
              <a:t>.length = length;</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a:t>
            </a:r>
            <a:r>
              <a:rPr b="1" lang="en-US" sz="1100">
                <a:solidFill>
                  <a:schemeClr val="dk1"/>
                </a:solidFill>
                <a:highlight>
                  <a:srgbClr val="FFFFFF"/>
                </a:highlight>
                <a:latin typeface="Courier New"/>
                <a:ea typeface="Courier New"/>
                <a:cs typeface="Courier New"/>
                <a:sym typeface="Courier New"/>
              </a:rPr>
              <a:t>this</a:t>
            </a:r>
            <a:r>
              <a:rPr lang="en-US" sz="1100">
                <a:solidFill>
                  <a:schemeClr val="dk1"/>
                </a:solidFill>
                <a:highlight>
                  <a:srgbClr val="FFFFFF"/>
                </a:highlight>
                <a:latin typeface="Courier New"/>
                <a:ea typeface="Courier New"/>
                <a:cs typeface="Courier New"/>
                <a:sym typeface="Courier New"/>
              </a:rPr>
              <a:t>.width = width;</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@Override </a:t>
            </a:r>
            <a:r>
              <a:rPr b="1" lang="en-US" sz="1100">
                <a:solidFill>
                  <a:schemeClr val="dk1"/>
                </a:solidFill>
                <a:highlight>
                  <a:srgbClr val="FFFFFF"/>
                </a:highlight>
                <a:latin typeface="Courier New"/>
                <a:ea typeface="Courier New"/>
                <a:cs typeface="Courier New"/>
                <a:sym typeface="Courier New"/>
              </a:rPr>
              <a:t>double</a:t>
            </a:r>
            <a:r>
              <a:rPr lang="en-US" sz="1100">
                <a:solidFill>
                  <a:schemeClr val="dk1"/>
                </a:solidFill>
                <a:highlight>
                  <a:srgbClr val="FFFFFF"/>
                </a:highlight>
                <a:latin typeface="Courier New"/>
                <a:ea typeface="Courier New"/>
                <a:cs typeface="Courier New"/>
                <a:sym typeface="Courier New"/>
              </a:rPr>
              <a:t> area() { </a:t>
            </a:r>
            <a:r>
              <a:rPr b="1" lang="en-US" sz="1100">
                <a:solidFill>
                  <a:schemeClr val="dk1"/>
                </a:solidFill>
                <a:highlight>
                  <a:srgbClr val="FFFFFF"/>
                </a:highlight>
                <a:latin typeface="Courier New"/>
                <a:ea typeface="Courier New"/>
                <a:cs typeface="Courier New"/>
                <a:sym typeface="Courier New"/>
              </a:rPr>
              <a:t>return</a:t>
            </a:r>
            <a:r>
              <a:rPr lang="en-US" sz="1100">
                <a:solidFill>
                  <a:schemeClr val="dk1"/>
                </a:solidFill>
                <a:highlight>
                  <a:srgbClr val="FFFFFF"/>
                </a:highlight>
                <a:latin typeface="Courier New"/>
                <a:ea typeface="Courier New"/>
                <a:cs typeface="Courier New"/>
                <a:sym typeface="Courier New"/>
              </a:rPr>
              <a:t> length * width; }</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@Override </a:t>
            </a:r>
            <a:r>
              <a:rPr b="1" lang="en-US" sz="1100">
                <a:solidFill>
                  <a:schemeClr val="dk1"/>
                </a:solidFill>
                <a:highlight>
                  <a:srgbClr val="FFFFFF"/>
                </a:highlight>
                <a:latin typeface="Courier New"/>
                <a:ea typeface="Courier New"/>
                <a:cs typeface="Courier New"/>
                <a:sym typeface="Courier New"/>
              </a:rPr>
              <a:t>public</a:t>
            </a:r>
            <a:r>
              <a:rPr lang="en-US" sz="1100">
                <a:solidFill>
                  <a:schemeClr val="dk1"/>
                </a:solidFill>
                <a:highlight>
                  <a:srgbClr val="FFFFFF"/>
                </a:highlight>
                <a:latin typeface="Courier New"/>
                <a:ea typeface="Courier New"/>
                <a:cs typeface="Courier New"/>
                <a:sym typeface="Courier New"/>
              </a:rPr>
              <a:t> String toString()</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a:t>
            </a:r>
            <a:r>
              <a:rPr b="1" lang="en-US" sz="1100">
                <a:solidFill>
                  <a:schemeClr val="dk1"/>
                </a:solidFill>
                <a:highlight>
                  <a:srgbClr val="FFFFFF"/>
                </a:highlight>
                <a:latin typeface="Courier New"/>
                <a:ea typeface="Courier New"/>
                <a:cs typeface="Courier New"/>
                <a:sym typeface="Courier New"/>
              </a:rPr>
              <a:t>return</a:t>
            </a:r>
            <a:r>
              <a:rPr lang="en-US" sz="1100">
                <a:solidFill>
                  <a:schemeClr val="dk1"/>
                </a:solidFill>
                <a:highlight>
                  <a:srgbClr val="FFFFFF"/>
                </a:highlight>
                <a:latin typeface="Courier New"/>
                <a:ea typeface="Courier New"/>
                <a:cs typeface="Courier New"/>
                <a:sym typeface="Courier New"/>
              </a:rPr>
              <a:t> "Rectangle color is " + </a:t>
            </a:r>
            <a:r>
              <a:rPr b="1" lang="en-US" sz="1100">
                <a:solidFill>
                  <a:schemeClr val="dk1"/>
                </a:solidFill>
                <a:highlight>
                  <a:srgbClr val="FFFFFF"/>
                </a:highlight>
                <a:latin typeface="Courier New"/>
                <a:ea typeface="Courier New"/>
                <a:cs typeface="Courier New"/>
                <a:sym typeface="Courier New"/>
              </a:rPr>
              <a:t>super</a:t>
            </a:r>
            <a:r>
              <a:rPr lang="en-US" sz="1100">
                <a:solidFill>
                  <a:schemeClr val="dk1"/>
                </a:solidFill>
                <a:highlight>
                  <a:srgbClr val="FFFFFF"/>
                </a:highlight>
                <a:latin typeface="Courier New"/>
                <a:ea typeface="Courier New"/>
                <a:cs typeface="Courier New"/>
                <a:sym typeface="Courier New"/>
              </a:rPr>
              <a:t>.getColor()</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 "and area is : " + area();</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SzPts val="1100"/>
              <a:buNone/>
            </a:pPr>
            <a:r>
              <a:rPr lang="en-US"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marR="0" rtl="0" algn="l">
              <a:spcBef>
                <a:spcPts val="0"/>
              </a:spcBef>
              <a:spcAft>
                <a:spcPts val="0"/>
              </a:spcAft>
              <a:buNone/>
            </a:pPr>
            <a:r>
              <a:t/>
            </a:r>
            <a:endParaRPr>
              <a:solidFill>
                <a:schemeClr val="dk1"/>
              </a:solidFill>
              <a:latin typeface="Century Gothic"/>
              <a:ea typeface="Century Gothic"/>
              <a:cs typeface="Century Gothic"/>
              <a:sym typeface="Century Gothic"/>
            </a:endParaRPr>
          </a:p>
        </p:txBody>
      </p:sp>
      <p:sp>
        <p:nvSpPr>
          <p:cNvPr id="1512" name="Google Shape;1512;g28cdf91cc73_14_63"/>
          <p:cNvSpPr/>
          <p:nvPr/>
        </p:nvSpPr>
        <p:spPr>
          <a:xfrm>
            <a:off x="8456191" y="5118081"/>
            <a:ext cx="3686700" cy="1754400"/>
          </a:xfrm>
          <a:prstGeom prst="rect">
            <a:avLst/>
          </a:prstGeom>
          <a:solidFill>
            <a:srgbClr val="F5CB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public class Test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public static void main(String[] args)</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Shape s1 = new Circle("Red", 2.2);</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Shape s2 = new Rectangle("Yellow", 2, 4);</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System.out.println(s1.toString());</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System.out.println(s2.toString());</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a:t>
            </a:r>
            <a:endParaRPr/>
          </a:p>
        </p:txBody>
      </p:sp>
      <p:sp>
        <p:nvSpPr>
          <p:cNvPr id="1513" name="Google Shape;1513;g28cdf91cc73_14_63"/>
          <p:cNvSpPr/>
          <p:nvPr/>
        </p:nvSpPr>
        <p:spPr>
          <a:xfrm>
            <a:off x="3911336" y="5604478"/>
            <a:ext cx="3864600" cy="11079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Century Gothic"/>
                <a:ea typeface="Century Gothic"/>
                <a:cs typeface="Century Gothic"/>
                <a:sym typeface="Century Gothic"/>
              </a:rPr>
              <a:t>Shape constructor called</a:t>
            </a:r>
            <a:endParaRPr/>
          </a:p>
          <a:p>
            <a:pPr indent="0" lvl="0" marL="0" marR="0" rtl="0" algn="l">
              <a:spcBef>
                <a:spcPts val="0"/>
              </a:spcBef>
              <a:spcAft>
                <a:spcPts val="0"/>
              </a:spcAft>
              <a:buNone/>
            </a:pPr>
            <a:r>
              <a:rPr lang="en-US" sz="1100">
                <a:solidFill>
                  <a:schemeClr val="lt1"/>
                </a:solidFill>
                <a:latin typeface="Century Gothic"/>
                <a:ea typeface="Century Gothic"/>
                <a:cs typeface="Century Gothic"/>
                <a:sym typeface="Century Gothic"/>
              </a:rPr>
              <a:t>Circle constructor called</a:t>
            </a:r>
            <a:endParaRPr/>
          </a:p>
          <a:p>
            <a:pPr indent="0" lvl="0" marL="0" marR="0" rtl="0" algn="l">
              <a:spcBef>
                <a:spcPts val="0"/>
              </a:spcBef>
              <a:spcAft>
                <a:spcPts val="0"/>
              </a:spcAft>
              <a:buNone/>
            </a:pPr>
            <a:r>
              <a:rPr lang="en-US" sz="1100">
                <a:solidFill>
                  <a:schemeClr val="lt1"/>
                </a:solidFill>
                <a:latin typeface="Century Gothic"/>
                <a:ea typeface="Century Gothic"/>
                <a:cs typeface="Century Gothic"/>
                <a:sym typeface="Century Gothic"/>
              </a:rPr>
              <a:t>Shape constructor called</a:t>
            </a:r>
            <a:endParaRPr/>
          </a:p>
          <a:p>
            <a:pPr indent="0" lvl="0" marL="0" marR="0" rtl="0" algn="l">
              <a:spcBef>
                <a:spcPts val="0"/>
              </a:spcBef>
              <a:spcAft>
                <a:spcPts val="0"/>
              </a:spcAft>
              <a:buNone/>
            </a:pPr>
            <a:r>
              <a:rPr lang="en-US" sz="1100">
                <a:solidFill>
                  <a:schemeClr val="lt1"/>
                </a:solidFill>
                <a:latin typeface="Century Gothic"/>
                <a:ea typeface="Century Gothic"/>
                <a:cs typeface="Century Gothic"/>
                <a:sym typeface="Century Gothic"/>
              </a:rPr>
              <a:t>Rectangle constructor called</a:t>
            </a:r>
            <a:endParaRPr/>
          </a:p>
          <a:p>
            <a:pPr indent="0" lvl="0" marL="0" marR="0" rtl="0" algn="l">
              <a:spcBef>
                <a:spcPts val="0"/>
              </a:spcBef>
              <a:spcAft>
                <a:spcPts val="0"/>
              </a:spcAft>
              <a:buNone/>
            </a:pPr>
            <a:r>
              <a:rPr lang="en-US" sz="1100">
                <a:solidFill>
                  <a:schemeClr val="lt1"/>
                </a:solidFill>
                <a:latin typeface="Century Gothic"/>
                <a:ea typeface="Century Gothic"/>
                <a:cs typeface="Century Gothic"/>
                <a:sym typeface="Century Gothic"/>
              </a:rPr>
              <a:t>Circle color is Redand area is : 15.205308443374602</a:t>
            </a:r>
            <a:endParaRPr/>
          </a:p>
          <a:p>
            <a:pPr indent="0" lvl="0" marL="0" marR="0" rtl="0" algn="l">
              <a:spcBef>
                <a:spcPts val="0"/>
              </a:spcBef>
              <a:spcAft>
                <a:spcPts val="0"/>
              </a:spcAft>
              <a:buNone/>
            </a:pPr>
            <a:r>
              <a:rPr lang="en-US" sz="1100">
                <a:solidFill>
                  <a:schemeClr val="lt1"/>
                </a:solidFill>
                <a:latin typeface="Century Gothic"/>
                <a:ea typeface="Century Gothic"/>
                <a:cs typeface="Century Gothic"/>
                <a:sym typeface="Century Gothic"/>
              </a:rPr>
              <a:t>Rectangle color is Yellowand area is : 8.0</a:t>
            </a:r>
            <a:endParaRPr/>
          </a:p>
        </p:txBody>
      </p:sp>
      <p:sp>
        <p:nvSpPr>
          <p:cNvPr id="1514" name="Google Shape;1514;g28cdf91cc73_14_63"/>
          <p:cNvSpPr/>
          <p:nvPr/>
        </p:nvSpPr>
        <p:spPr>
          <a:xfrm>
            <a:off x="7775977" y="5872899"/>
            <a:ext cx="972000" cy="285600"/>
          </a:xfrm>
          <a:prstGeom prst="lef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g28cdf91cc73_14_73"/>
          <p:cNvSpPr txBox="1"/>
          <p:nvPr>
            <p:ph type="title"/>
          </p:nvPr>
        </p:nvSpPr>
        <p:spPr>
          <a:xfrm>
            <a:off x="1791646" y="133917"/>
            <a:ext cx="8911800" cy="6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Abstract methods</a:t>
            </a:r>
            <a:endParaRPr/>
          </a:p>
        </p:txBody>
      </p:sp>
      <p:sp>
        <p:nvSpPr>
          <p:cNvPr id="1520" name="Google Shape;1520;g28cdf91cc73_14_73"/>
          <p:cNvSpPr txBox="1"/>
          <p:nvPr>
            <p:ph idx="1" type="body"/>
          </p:nvPr>
        </p:nvSpPr>
        <p:spPr>
          <a:xfrm>
            <a:off x="820132" y="1187777"/>
            <a:ext cx="10684500" cy="4723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Methods can also be declared </a:t>
            </a:r>
            <a:r>
              <a:rPr lang="en-US">
                <a:latin typeface="Courier New"/>
                <a:ea typeface="Courier New"/>
                <a:cs typeface="Courier New"/>
                <a:sym typeface="Courier New"/>
              </a:rPr>
              <a:t>abstract</a:t>
            </a:r>
            <a:endParaRPr/>
          </a:p>
          <a:p>
            <a:pPr indent="-342900" lvl="0" marL="342900" rtl="0" algn="l">
              <a:spcBef>
                <a:spcPts val="1000"/>
              </a:spcBef>
              <a:spcAft>
                <a:spcPts val="0"/>
              </a:spcAft>
              <a:buSzPts val="1800"/>
              <a:buChar char="🠶"/>
            </a:pPr>
            <a:r>
              <a:rPr lang="en-US"/>
              <a:t>This means that they don't have an implementation</a:t>
            </a:r>
            <a:endParaRPr/>
          </a:p>
          <a:p>
            <a:pPr indent="-342900" lvl="0" marL="342900" rtl="0" algn="l">
              <a:spcBef>
                <a:spcPts val="1000"/>
              </a:spcBef>
              <a:spcAft>
                <a:spcPts val="0"/>
              </a:spcAft>
              <a:buSzPts val="1800"/>
              <a:buChar char="🠶"/>
            </a:pPr>
            <a:r>
              <a:rPr lang="en-US"/>
              <a:t>Subclasses MUST provide an implementation or be abstract themselves.</a:t>
            </a:r>
            <a:endParaRPr/>
          </a:p>
          <a:p>
            <a:pPr indent="-342900" lvl="0" marL="342900" rtl="0" algn="l">
              <a:spcBef>
                <a:spcPts val="1000"/>
              </a:spcBef>
              <a:spcAft>
                <a:spcPts val="0"/>
              </a:spcAft>
              <a:buSzPts val="1800"/>
              <a:buChar char="🠶"/>
            </a:pPr>
            <a:r>
              <a:rPr lang="en-US"/>
              <a:t>A class with any abstract methods must be abstract itself, e.g.</a:t>
            </a:r>
            <a:endParaRPr/>
          </a:p>
          <a:p>
            <a:pPr indent="-228600" lvl="0" marL="342900" rtl="0" algn="l">
              <a:spcBef>
                <a:spcPts val="1000"/>
              </a:spcBef>
              <a:spcAft>
                <a:spcPts val="0"/>
              </a:spcAft>
              <a:buSzPts val="1800"/>
              <a:buNone/>
            </a:pPr>
            <a:r>
              <a:t/>
            </a:r>
            <a:endParaRPr/>
          </a:p>
        </p:txBody>
      </p:sp>
      <p:sp>
        <p:nvSpPr>
          <p:cNvPr id="1521" name="Google Shape;1521;g28cdf91cc73_14_73"/>
          <p:cNvSpPr txBox="1"/>
          <p:nvPr/>
        </p:nvSpPr>
        <p:spPr>
          <a:xfrm>
            <a:off x="7454375" y="946778"/>
            <a:ext cx="4602600" cy="9234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abstract class </a:t>
            </a:r>
            <a:r>
              <a:rPr lang="en-US" sz="1800">
                <a:solidFill>
                  <a:schemeClr val="dk1"/>
                </a:solidFill>
                <a:latin typeface="Courier New"/>
                <a:ea typeface="Courier New"/>
                <a:cs typeface="Courier New"/>
                <a:sym typeface="Courier New"/>
              </a:rPr>
              <a:t>Shape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 abstract void </a:t>
            </a:r>
            <a:r>
              <a:rPr lang="en-US" sz="1800">
                <a:solidFill>
                  <a:schemeClr val="dk1"/>
                </a:solidFill>
                <a:latin typeface="Courier New"/>
                <a:ea typeface="Courier New"/>
                <a:cs typeface="Courier New"/>
                <a:sym typeface="Courier New"/>
              </a:rPr>
              <a:t>draw();</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1522" name="Google Shape;1522;g28cdf91cc73_14_73"/>
          <p:cNvSpPr txBox="1"/>
          <p:nvPr/>
        </p:nvSpPr>
        <p:spPr>
          <a:xfrm>
            <a:off x="1349920" y="2934520"/>
            <a:ext cx="5072100" cy="12006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class </a:t>
            </a:r>
            <a:r>
              <a:rPr lang="en-US" sz="1800">
                <a:solidFill>
                  <a:schemeClr val="dk1"/>
                </a:solidFill>
                <a:latin typeface="Courier New"/>
                <a:ea typeface="Courier New"/>
                <a:cs typeface="Courier New"/>
                <a:sym typeface="Courier New"/>
              </a:rPr>
              <a:t>Shape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 abstract void </a:t>
            </a:r>
            <a:r>
              <a:rPr lang="en-US" sz="1800">
                <a:solidFill>
                  <a:schemeClr val="dk1"/>
                </a:solidFill>
                <a:latin typeface="Courier New"/>
                <a:ea typeface="Courier New"/>
                <a:cs typeface="Courier New"/>
                <a:sym typeface="Courier New"/>
              </a:rPr>
              <a:t>draw();</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1523" name="Google Shape;1523;g28cdf91cc73_14_73"/>
          <p:cNvSpPr txBox="1"/>
          <p:nvPr/>
        </p:nvSpPr>
        <p:spPr>
          <a:xfrm>
            <a:off x="1349920" y="4617971"/>
            <a:ext cx="5072100" cy="20319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abstract class </a:t>
            </a:r>
            <a:r>
              <a:rPr lang="en-US" sz="1800">
                <a:solidFill>
                  <a:schemeClr val="dk1"/>
                </a:solidFill>
                <a:latin typeface="Courier New"/>
                <a:ea typeface="Courier New"/>
                <a:cs typeface="Courier New"/>
                <a:sym typeface="Courier New"/>
              </a:rPr>
              <a:t>Shape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 abstract void </a:t>
            </a:r>
            <a:r>
              <a:rPr lang="en-US" sz="1800">
                <a:solidFill>
                  <a:schemeClr val="dk1"/>
                </a:solidFill>
                <a:latin typeface="Courier New"/>
                <a:ea typeface="Courier New"/>
                <a:cs typeface="Courier New"/>
                <a:sym typeface="Courier New"/>
              </a:rPr>
              <a:t>draw();</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a:t>
            </a:r>
            <a:r>
              <a:rPr lang="en-US" sz="1800">
                <a:solidFill>
                  <a:schemeClr val="dk1"/>
                </a:solidFill>
                <a:latin typeface="Courier New"/>
                <a:ea typeface="Courier New"/>
                <a:cs typeface="Courier New"/>
                <a:sym typeface="Courier New"/>
              </a:rPr>
              <a:t> String toString()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return</a:t>
            </a:r>
            <a:r>
              <a:rPr lang="en-US" sz="1800">
                <a:solidFill>
                  <a:schemeClr val="dk1"/>
                </a:solidFill>
                <a:latin typeface="Courier New"/>
                <a:ea typeface="Courier New"/>
                <a:cs typeface="Courier New"/>
                <a:sym typeface="Courier New"/>
              </a:rPr>
              <a:t> "Shape";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1524" name="Google Shape;1524;g28cdf91cc73_14_73"/>
          <p:cNvSpPr/>
          <p:nvPr/>
        </p:nvSpPr>
        <p:spPr>
          <a:xfrm>
            <a:off x="6636332" y="2863082"/>
            <a:ext cx="2357400" cy="1357200"/>
          </a:xfrm>
          <a:prstGeom prst="roundRect">
            <a:avLst>
              <a:gd fmla="val 16667" name="adj"/>
            </a:avLst>
          </a:prstGeom>
          <a:solidFill>
            <a:schemeClr val="accent2"/>
          </a:solidFill>
          <a:ln cap="rnd" cmpd="sng" w="15875">
            <a:solidFill>
              <a:srgbClr val="A25B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Wrong</a:t>
            </a:r>
            <a:r>
              <a:rPr lang="en-US" sz="1800">
                <a:solidFill>
                  <a:schemeClr val="lt1"/>
                </a:solidFill>
                <a:latin typeface="Century Gothic"/>
                <a:ea typeface="Century Gothic"/>
                <a:cs typeface="Century Gothic"/>
                <a:sym typeface="Century Gothic"/>
              </a:rPr>
              <a:t>: A class with abstract methods must be abstract</a:t>
            </a:r>
            <a:endParaRPr/>
          </a:p>
        </p:txBody>
      </p:sp>
      <p:sp>
        <p:nvSpPr>
          <p:cNvPr id="1525" name="Google Shape;1525;g28cdf91cc73_14_73"/>
          <p:cNvSpPr/>
          <p:nvPr/>
        </p:nvSpPr>
        <p:spPr>
          <a:xfrm>
            <a:off x="6636332" y="4791908"/>
            <a:ext cx="2357400" cy="1643100"/>
          </a:xfrm>
          <a:prstGeom prst="roundRect">
            <a:avLst>
              <a:gd fmla="val 16667" name="adj"/>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OK</a:t>
            </a:r>
            <a:r>
              <a:rPr lang="en-US" sz="1800">
                <a:solidFill>
                  <a:schemeClr val="lt1"/>
                </a:solidFill>
                <a:latin typeface="Century Gothic"/>
                <a:ea typeface="Century Gothic"/>
                <a:cs typeface="Century Gothic"/>
                <a:sym typeface="Century Gothic"/>
              </a:rPr>
              <a:t>: An abstract class can have a mixture of abstract and normal methods</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g28cdf91cc73_14_83"/>
          <p:cNvSpPr txBox="1"/>
          <p:nvPr>
            <p:ph type="title"/>
          </p:nvPr>
        </p:nvSpPr>
        <p:spPr>
          <a:xfrm>
            <a:off x="1999036" y="120456"/>
            <a:ext cx="8911800" cy="75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Abstract methods</a:t>
            </a:r>
            <a:endParaRPr/>
          </a:p>
        </p:txBody>
      </p:sp>
      <p:sp>
        <p:nvSpPr>
          <p:cNvPr id="1531" name="Google Shape;1531;g28cdf91cc73_14_83"/>
          <p:cNvSpPr txBox="1"/>
          <p:nvPr/>
        </p:nvSpPr>
        <p:spPr>
          <a:xfrm>
            <a:off x="1683835" y="1793878"/>
            <a:ext cx="5572200" cy="9234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abstract class </a:t>
            </a:r>
            <a:r>
              <a:rPr lang="en-US" sz="1800">
                <a:solidFill>
                  <a:schemeClr val="dk1"/>
                </a:solidFill>
                <a:latin typeface="Courier New"/>
                <a:ea typeface="Courier New"/>
                <a:cs typeface="Courier New"/>
                <a:sym typeface="Courier New"/>
              </a:rPr>
              <a:t>Shape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 abstract void </a:t>
            </a:r>
            <a:r>
              <a:rPr lang="en-US" sz="1800">
                <a:solidFill>
                  <a:schemeClr val="dk1"/>
                </a:solidFill>
                <a:latin typeface="Courier New"/>
                <a:ea typeface="Courier New"/>
                <a:cs typeface="Courier New"/>
                <a:sym typeface="Courier New"/>
              </a:rPr>
              <a:t>draw();</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1532" name="Google Shape;1532;g28cdf91cc73_14_83"/>
          <p:cNvSpPr txBox="1"/>
          <p:nvPr/>
        </p:nvSpPr>
        <p:spPr>
          <a:xfrm>
            <a:off x="1683835" y="4865712"/>
            <a:ext cx="5572200" cy="6465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abstract class </a:t>
            </a:r>
            <a:r>
              <a:rPr lang="en-US" sz="1800">
                <a:solidFill>
                  <a:schemeClr val="dk1"/>
                </a:solidFill>
                <a:latin typeface="Courier New"/>
                <a:ea typeface="Courier New"/>
                <a:cs typeface="Courier New"/>
                <a:sym typeface="Courier New"/>
              </a:rPr>
              <a:t>Polygon </a:t>
            </a:r>
            <a:r>
              <a:rPr b="1" lang="en-US" sz="1800">
                <a:solidFill>
                  <a:schemeClr val="dk1"/>
                </a:solidFill>
                <a:latin typeface="Courier New"/>
                <a:ea typeface="Courier New"/>
                <a:cs typeface="Courier New"/>
                <a:sym typeface="Courier New"/>
              </a:rPr>
              <a:t>extends</a:t>
            </a:r>
            <a:r>
              <a:rPr lang="en-US" sz="1800">
                <a:solidFill>
                  <a:schemeClr val="dk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1533" name="Google Shape;1533;g28cdf91cc73_14_83"/>
          <p:cNvSpPr/>
          <p:nvPr/>
        </p:nvSpPr>
        <p:spPr>
          <a:xfrm>
            <a:off x="7398875" y="3937018"/>
            <a:ext cx="2357400" cy="1643100"/>
          </a:xfrm>
          <a:prstGeom prst="roundRect">
            <a:avLst>
              <a:gd fmla="val 16667" name="adj"/>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OK</a:t>
            </a:r>
            <a:r>
              <a:rPr lang="en-US" sz="1800">
                <a:solidFill>
                  <a:schemeClr val="lt1"/>
                </a:solidFill>
                <a:latin typeface="Century Gothic"/>
                <a:ea typeface="Century Gothic"/>
                <a:cs typeface="Century Gothic"/>
                <a:sym typeface="Century Gothic"/>
              </a:rPr>
              <a:t>: A subclass doesn't have to implement a method if it is abstract as well</a:t>
            </a:r>
            <a:endParaRPr/>
          </a:p>
        </p:txBody>
      </p:sp>
      <p:sp>
        <p:nvSpPr>
          <p:cNvPr id="1534" name="Google Shape;1534;g28cdf91cc73_14_83"/>
          <p:cNvSpPr txBox="1"/>
          <p:nvPr/>
        </p:nvSpPr>
        <p:spPr>
          <a:xfrm>
            <a:off x="1683835" y="3102632"/>
            <a:ext cx="5572200" cy="14775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class </a:t>
            </a:r>
            <a:r>
              <a:rPr lang="en-US" sz="1800">
                <a:solidFill>
                  <a:schemeClr val="dk1"/>
                </a:solidFill>
                <a:latin typeface="Courier New"/>
                <a:ea typeface="Courier New"/>
                <a:cs typeface="Courier New"/>
                <a:sym typeface="Courier New"/>
              </a:rPr>
              <a:t>Square </a:t>
            </a:r>
            <a:r>
              <a:rPr b="1" lang="en-US" sz="1800">
                <a:solidFill>
                  <a:schemeClr val="dk1"/>
                </a:solidFill>
                <a:latin typeface="Courier New"/>
                <a:ea typeface="Courier New"/>
                <a:cs typeface="Courier New"/>
                <a:sym typeface="Courier New"/>
              </a:rPr>
              <a:t>extends</a:t>
            </a:r>
            <a:r>
              <a:rPr lang="en-US" sz="1800">
                <a:solidFill>
                  <a:schemeClr val="dk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 void </a:t>
            </a:r>
            <a:r>
              <a:rPr lang="en-US" sz="1800">
                <a:solidFill>
                  <a:schemeClr val="dk1"/>
                </a:solidFill>
                <a:latin typeface="Courier New"/>
                <a:ea typeface="Courier New"/>
                <a:cs typeface="Courier New"/>
                <a:sym typeface="Courier New"/>
              </a:rPr>
              <a:t>draw()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1535" name="Google Shape;1535;g28cdf91cc73_14_83"/>
          <p:cNvSpPr/>
          <p:nvPr/>
        </p:nvSpPr>
        <p:spPr>
          <a:xfrm>
            <a:off x="7398875" y="1793878"/>
            <a:ext cx="2357400" cy="1643100"/>
          </a:xfrm>
          <a:prstGeom prst="roundRect">
            <a:avLst>
              <a:gd fmla="val 16667" name="adj"/>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OK</a:t>
            </a:r>
            <a:r>
              <a:rPr lang="en-US" sz="1800">
                <a:solidFill>
                  <a:schemeClr val="lt1"/>
                </a:solidFill>
                <a:latin typeface="Century Gothic"/>
                <a:ea typeface="Century Gothic"/>
                <a:cs typeface="Century Gothic"/>
                <a:sym typeface="Century Gothic"/>
              </a:rPr>
              <a:t>: A subclass can implement all abstract methods</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sp>
        <p:nvSpPr>
          <p:cNvPr id="1540" name="Google Shape;1540;g28cdf91cc73_14_92"/>
          <p:cNvSpPr txBox="1"/>
          <p:nvPr>
            <p:ph type="title"/>
          </p:nvPr>
        </p:nvSpPr>
        <p:spPr>
          <a:xfrm>
            <a:off x="1942476" y="143343"/>
            <a:ext cx="8911800" cy="80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When to use abstract classes?</a:t>
            </a:r>
            <a:endParaRPr/>
          </a:p>
        </p:txBody>
      </p:sp>
      <p:sp>
        <p:nvSpPr>
          <p:cNvPr id="1541" name="Google Shape;1541;g28cdf91cc73_14_92"/>
          <p:cNvSpPr txBox="1"/>
          <p:nvPr>
            <p:ph idx="1" type="body"/>
          </p:nvPr>
        </p:nvSpPr>
        <p:spPr>
          <a:xfrm>
            <a:off x="1150070" y="801277"/>
            <a:ext cx="6410100" cy="57504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SzPts val="1800"/>
              <a:buChar char="🠶"/>
            </a:pPr>
            <a:r>
              <a:rPr lang="en-US"/>
              <a:t>There are situations in which we will want to define a superclass that declares the structure of a given abstraction without providing a complete implementation of every method. Sometimes we will want to create a superclass that only defines a generalization form that will be shared by all of its subclasses, leaving it to each subclass to fill in the details.</a:t>
            </a:r>
            <a:endParaRPr/>
          </a:p>
          <a:p>
            <a:pPr indent="0" lvl="0" marL="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Consider a classic “shape” example, perhaps used in a computer-aided design system or game simulation. The base type is “shape” and each shape has a color, size, and so on. From this, specific types of shapes are derived(inherited)-circle, square, triangle, and so on — each of which may have additional characteristics and behaviors. For example, certain shapes can be flipped. Some behaviors may be different, such as when you want to calculate the area of a shape. The type hierarchy embodies both the similarities and differences between the shapes.</a:t>
            </a:r>
            <a:endParaRPr/>
          </a:p>
          <a:p>
            <a:pPr indent="-228600" lvl="0" marL="342900" rtl="0" algn="l">
              <a:spcBef>
                <a:spcPts val="1000"/>
              </a:spcBef>
              <a:spcAft>
                <a:spcPts val="0"/>
              </a:spcAft>
              <a:buSzPts val="1800"/>
              <a:buNone/>
            </a:pPr>
            <a:r>
              <a:t/>
            </a:r>
            <a:endParaRPr/>
          </a:p>
        </p:txBody>
      </p:sp>
      <p:sp>
        <p:nvSpPr>
          <p:cNvPr descr="Lightbox" id="1542" name="Google Shape;1542;g28cdf91cc73_14_92"/>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pic>
        <p:nvPicPr>
          <p:cNvPr id="1543" name="Google Shape;1543;g28cdf91cc73_14_92"/>
          <p:cNvPicPr preferRelativeResize="0"/>
          <p:nvPr/>
        </p:nvPicPr>
        <p:blipFill rotWithShape="1">
          <a:blip r:embed="rId3">
            <a:alphaModFix/>
          </a:blip>
          <a:srcRect b="0" l="0" r="0" t="0"/>
          <a:stretch/>
        </p:blipFill>
        <p:spPr>
          <a:xfrm rot="5400000">
            <a:off x="6836246" y="1830849"/>
            <a:ext cx="6170930" cy="3836709"/>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g28cdf91cc73_14_99"/>
          <p:cNvSpPr txBox="1"/>
          <p:nvPr>
            <p:ph type="title"/>
          </p:nvPr>
        </p:nvSpPr>
        <p:spPr>
          <a:xfrm>
            <a:off x="2300694" y="247038"/>
            <a:ext cx="8911800" cy="61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b="1" lang="en-US"/>
              <a:t>	Interface </a:t>
            </a:r>
            <a:endParaRPr/>
          </a:p>
        </p:txBody>
      </p:sp>
      <p:sp>
        <p:nvSpPr>
          <p:cNvPr id="1549" name="Google Shape;1549;g28cdf91cc73_14_99"/>
          <p:cNvSpPr txBox="1"/>
          <p:nvPr>
            <p:ph idx="1" type="body"/>
          </p:nvPr>
        </p:nvSpPr>
        <p:spPr>
          <a:xfrm>
            <a:off x="612742" y="1124562"/>
            <a:ext cx="11472300" cy="5486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There are a number of situations in software engineering when it is important for disparate groups of programmers to agree to a "contract" that spells out how their software interacts. Each group should be able to write their code without any knowledge of how the other group's code is written. Generally speaking, </a:t>
            </a:r>
            <a:r>
              <a:rPr i="1" lang="en-US"/>
              <a:t>interfaces</a:t>
            </a:r>
            <a:r>
              <a:rPr lang="en-US"/>
              <a:t> are such contracts.</a:t>
            </a:r>
            <a:endParaRPr/>
          </a:p>
          <a:p>
            <a:pPr indent="-342900" lvl="0" marL="342900" rtl="0" algn="l">
              <a:spcBef>
                <a:spcPts val="1000"/>
              </a:spcBef>
              <a:spcAft>
                <a:spcPts val="0"/>
              </a:spcAft>
              <a:buSzPts val="1800"/>
              <a:buChar char="🠶"/>
            </a:pPr>
            <a:r>
              <a:rPr lang="en-US"/>
              <a:t>For example, imagine a futuristic society where computer-controlled robotic cars transport passengers through city streets without a human operator. Automobile manufacturers write software (Java, of course) that operates the automobile—stop, start, accelerate, turn left, and so forth. Another industrial group, electronic guidance instrument manufacturers, make computer systems that receive GPS (Global Positioning System) position data and wireless transmission of traffic conditions and use that information to drive the car.</a:t>
            </a:r>
            <a:endParaRPr/>
          </a:p>
          <a:p>
            <a:pPr indent="-342900" lvl="0" marL="342900" rtl="0" algn="l">
              <a:spcBef>
                <a:spcPts val="1000"/>
              </a:spcBef>
              <a:spcAft>
                <a:spcPts val="0"/>
              </a:spcAft>
              <a:buSzPts val="1800"/>
              <a:buChar char="🠶"/>
            </a:pPr>
            <a:r>
              <a:rPr lang="en-US"/>
              <a:t>The auto manufacturers must publish an industry-standard interface that spells out in detail what methods can be invoked to make the car move (any car, from any manufacturer). The guidance manufacturers can then write software that invokes the methods described in the interface to command the car. Neither industrial group needs to know </a:t>
            </a:r>
            <a:r>
              <a:rPr i="1" lang="en-US"/>
              <a:t>how</a:t>
            </a:r>
            <a:r>
              <a:rPr lang="en-US"/>
              <a:t> the other group's software is implemented. In fact, each group considers its software highly proprietary and reserves the right to modify it at any time, as long as it continues to adhere to the published interface.</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g28cdf91cc73_14_104"/>
          <p:cNvSpPr txBox="1"/>
          <p:nvPr>
            <p:ph type="title"/>
          </p:nvPr>
        </p:nvSpPr>
        <p:spPr>
          <a:xfrm>
            <a:off x="1951349" y="181050"/>
            <a:ext cx="9232800" cy="765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Why interface?</a:t>
            </a:r>
            <a:endParaRPr/>
          </a:p>
        </p:txBody>
      </p:sp>
      <p:sp>
        <p:nvSpPr>
          <p:cNvPr id="1555" name="Google Shape;1555;g28cdf91cc73_14_104"/>
          <p:cNvSpPr txBox="1"/>
          <p:nvPr>
            <p:ph idx="1" type="body"/>
          </p:nvPr>
        </p:nvSpPr>
        <p:spPr>
          <a:xfrm>
            <a:off x="1007899" y="979156"/>
            <a:ext cx="10967400" cy="496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We've looked at how classes can extend other classes and override their methods and variables</a:t>
            </a:r>
            <a:endParaRPr/>
          </a:p>
          <a:p>
            <a:pPr indent="-342900" lvl="0" marL="342900" rtl="0" algn="l">
              <a:spcBef>
                <a:spcPts val="1000"/>
              </a:spcBef>
              <a:spcAft>
                <a:spcPts val="0"/>
              </a:spcAft>
              <a:buSzPts val="1800"/>
              <a:buChar char="🠶"/>
            </a:pPr>
            <a:r>
              <a:rPr lang="en-US"/>
              <a:t>For example: </a:t>
            </a:r>
            <a:r>
              <a:rPr lang="en-US">
                <a:latin typeface="Courier New"/>
                <a:ea typeface="Courier New"/>
                <a:cs typeface="Courier New"/>
                <a:sym typeface="Courier New"/>
              </a:rPr>
              <a:t>a.foo() </a:t>
            </a:r>
            <a:r>
              <a:rPr lang="en-US"/>
              <a:t>will actually call the </a:t>
            </a:r>
            <a:r>
              <a:rPr lang="en-US">
                <a:latin typeface="Courier New"/>
                <a:ea typeface="Courier New"/>
                <a:cs typeface="Courier New"/>
                <a:sym typeface="Courier New"/>
              </a:rPr>
              <a:t>foo</a:t>
            </a:r>
            <a:r>
              <a:rPr lang="en-US"/>
              <a:t> method of </a:t>
            </a:r>
            <a:r>
              <a:rPr lang="en-US">
                <a:latin typeface="Courier New"/>
                <a:ea typeface="Courier New"/>
                <a:cs typeface="Courier New"/>
                <a:sym typeface="Courier New"/>
              </a:rPr>
              <a:t>B</a:t>
            </a:r>
            <a:endParaRPr/>
          </a:p>
          <a:p>
            <a:pPr indent="0" lvl="0" marL="0" rtl="0" algn="l">
              <a:spcBef>
                <a:spcPts val="1000"/>
              </a:spcBef>
              <a:spcAft>
                <a:spcPts val="0"/>
              </a:spcAft>
              <a:buSzPts val="1800"/>
              <a:buNone/>
            </a:pPr>
            <a:r>
              <a:rPr lang="en-US"/>
              <a:t>What if we need our class to inherit the functionality of </a:t>
            </a:r>
            <a:endParaRPr/>
          </a:p>
          <a:p>
            <a:pPr indent="0" lvl="0" marL="0" rtl="0" algn="l">
              <a:spcBef>
                <a:spcPts val="1000"/>
              </a:spcBef>
              <a:spcAft>
                <a:spcPts val="0"/>
              </a:spcAft>
              <a:buSzPts val="1800"/>
              <a:buNone/>
            </a:pPr>
            <a:r>
              <a:rPr lang="en-US"/>
              <a:t>more than one superclass?</a:t>
            </a:r>
            <a:endParaRPr/>
          </a:p>
          <a:p>
            <a:pPr indent="0" lvl="0" marL="0" rtl="0" algn="l">
              <a:spcBef>
                <a:spcPts val="1000"/>
              </a:spcBef>
              <a:spcAft>
                <a:spcPts val="0"/>
              </a:spcAft>
              <a:buSzPts val="1800"/>
              <a:buNone/>
            </a:pPr>
            <a:r>
              <a:t/>
            </a:r>
            <a:endParaRPr/>
          </a:p>
        </p:txBody>
      </p:sp>
      <p:sp>
        <p:nvSpPr>
          <p:cNvPr id="1556" name="Google Shape;1556;g28cdf91cc73_14_104"/>
          <p:cNvSpPr txBox="1"/>
          <p:nvPr/>
        </p:nvSpPr>
        <p:spPr>
          <a:xfrm>
            <a:off x="8977411" y="1354528"/>
            <a:ext cx="3093600" cy="45252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class</a:t>
            </a:r>
            <a:r>
              <a:rPr lang="en-US" sz="1800">
                <a:solidFill>
                  <a:schemeClr val="dk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 void </a:t>
            </a:r>
            <a:r>
              <a:rPr lang="en-US" sz="1800">
                <a:solidFill>
                  <a:schemeClr val="dk1"/>
                </a:solidFill>
                <a:latin typeface="Courier New"/>
                <a:ea typeface="Courier New"/>
                <a:cs typeface="Courier New"/>
                <a:sym typeface="Courier New"/>
              </a:rPr>
              <a:t>foo()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class</a:t>
            </a:r>
            <a:r>
              <a:rPr lang="en-US" sz="1800">
                <a:solidFill>
                  <a:schemeClr val="dk1"/>
                </a:solidFill>
                <a:latin typeface="Courier New"/>
                <a:ea typeface="Courier New"/>
                <a:cs typeface="Courier New"/>
                <a:sym typeface="Courier New"/>
              </a:rPr>
              <a:t> B </a:t>
            </a:r>
            <a:r>
              <a:rPr b="1" lang="en-US" sz="1800">
                <a:solidFill>
                  <a:schemeClr val="dk1"/>
                </a:solidFill>
                <a:latin typeface="Courier New"/>
                <a:ea typeface="Courier New"/>
                <a:cs typeface="Courier New"/>
                <a:sym typeface="Courier New"/>
              </a:rPr>
              <a:t>extends</a:t>
            </a:r>
            <a:r>
              <a:rPr lang="en-US" sz="1800">
                <a:solidFill>
                  <a:schemeClr val="dk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 void </a:t>
            </a:r>
            <a:r>
              <a:rPr lang="en-US" sz="1800">
                <a:solidFill>
                  <a:schemeClr val="dk1"/>
                </a:solidFill>
                <a:latin typeface="Courier New"/>
                <a:ea typeface="Courier New"/>
                <a:cs typeface="Courier New"/>
                <a:sym typeface="Courier New"/>
              </a:rPr>
              <a:t>foo()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class</a:t>
            </a:r>
            <a:r>
              <a:rPr lang="en-US" sz="1800">
                <a:solidFill>
                  <a:schemeClr val="dk1"/>
                </a:solidFill>
                <a:latin typeface="Courier New"/>
                <a:ea typeface="Courier New"/>
                <a:cs typeface="Courier New"/>
                <a:sym typeface="Courier New"/>
              </a:rPr>
              <a:t> App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App()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 a = </a:t>
            </a:r>
            <a:r>
              <a:rPr b="1" lang="en-US" sz="1800">
                <a:solidFill>
                  <a:schemeClr val="dk1"/>
                </a:solidFill>
                <a:latin typeface="Courier New"/>
                <a:ea typeface="Courier New"/>
                <a:cs typeface="Courier New"/>
                <a:sym typeface="Courier New"/>
              </a:rPr>
              <a:t>new</a:t>
            </a:r>
            <a:r>
              <a:rPr lang="en-US" sz="1800">
                <a:solidFill>
                  <a:schemeClr val="dk1"/>
                </a:solidFill>
                <a:latin typeface="Courier New"/>
                <a:ea typeface="Courier New"/>
                <a:cs typeface="Courier New"/>
                <a:sym typeface="Courier New"/>
              </a:rPr>
              <a:t> B();</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a.foo();</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1557" name="Google Shape;1557;g28cdf91cc73_14_104"/>
          <p:cNvSpPr/>
          <p:nvPr/>
        </p:nvSpPr>
        <p:spPr>
          <a:xfrm>
            <a:off x="1844985" y="3199114"/>
            <a:ext cx="2069400" cy="1071600"/>
          </a:xfrm>
          <a:prstGeom prst="roundRect">
            <a:avLst>
              <a:gd fmla="val 334"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class Shape {</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int color;</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a:t>
            </a:r>
            <a:endParaRPr/>
          </a:p>
        </p:txBody>
      </p:sp>
      <p:sp>
        <p:nvSpPr>
          <p:cNvPr id="1558" name="Google Shape;1558;g28cdf91cc73_14_104"/>
          <p:cNvSpPr/>
          <p:nvPr/>
        </p:nvSpPr>
        <p:spPr>
          <a:xfrm>
            <a:off x="5202571" y="3199114"/>
            <a:ext cx="2714700" cy="10716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class Printable {</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void print() {}</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a:t>
            </a:r>
            <a:endParaRPr/>
          </a:p>
        </p:txBody>
      </p:sp>
      <p:sp>
        <p:nvSpPr>
          <p:cNvPr id="1559" name="Google Shape;1559;g28cdf91cc73_14_104"/>
          <p:cNvSpPr/>
          <p:nvPr/>
        </p:nvSpPr>
        <p:spPr>
          <a:xfrm>
            <a:off x="1916423" y="5199378"/>
            <a:ext cx="5715000" cy="10188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class Square extends Shape, Printable {</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void print() {}</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a:t>
            </a:r>
            <a:endParaRPr/>
          </a:p>
        </p:txBody>
      </p:sp>
      <p:cxnSp>
        <p:nvCxnSpPr>
          <p:cNvPr id="1560" name="Google Shape;1560;g28cdf91cc73_14_104"/>
          <p:cNvCxnSpPr>
            <a:stCxn id="1559" idx="0"/>
            <a:endCxn id="1557" idx="2"/>
          </p:cNvCxnSpPr>
          <p:nvPr/>
        </p:nvCxnSpPr>
        <p:spPr>
          <a:xfrm flipH="1" rot="5400000">
            <a:off x="3362423" y="3787878"/>
            <a:ext cx="928800" cy="1894200"/>
          </a:xfrm>
          <a:prstGeom prst="bentConnector3">
            <a:avLst>
              <a:gd fmla="val 49994" name="adj1"/>
            </a:avLst>
          </a:prstGeom>
          <a:noFill/>
          <a:ln cap="rnd" cmpd="sng" w="9525">
            <a:solidFill>
              <a:schemeClr val="dk1"/>
            </a:solidFill>
            <a:prstDash val="solid"/>
            <a:round/>
            <a:headEnd len="sm" w="sm" type="none"/>
            <a:tailEnd len="med" w="med" type="stealth"/>
          </a:ln>
        </p:spPr>
      </p:cxnSp>
      <p:cxnSp>
        <p:nvCxnSpPr>
          <p:cNvPr id="1561" name="Google Shape;1561;g28cdf91cc73_14_104"/>
          <p:cNvCxnSpPr>
            <a:stCxn id="1559" idx="0"/>
            <a:endCxn id="1558" idx="2"/>
          </p:cNvCxnSpPr>
          <p:nvPr/>
        </p:nvCxnSpPr>
        <p:spPr>
          <a:xfrm rot="-5400000">
            <a:off x="5202473" y="3842028"/>
            <a:ext cx="928800" cy="1785900"/>
          </a:xfrm>
          <a:prstGeom prst="bentConnector3">
            <a:avLst>
              <a:gd fmla="val 49994" name="adj1"/>
            </a:avLst>
          </a:prstGeom>
          <a:noFill/>
          <a:ln cap="rnd" cmpd="sng" w="9525">
            <a:solidFill>
              <a:srgbClr val="000000"/>
            </a:solidFill>
            <a:prstDash val="solid"/>
            <a:round/>
            <a:headEnd len="sm" w="sm" type="none"/>
            <a:tailEnd len="med" w="med" type="stealth"/>
          </a:ln>
        </p:spPr>
      </p:cxnSp>
      <p:sp>
        <p:nvSpPr>
          <p:cNvPr id="1562" name="Google Shape;1562;g28cdf91cc73_14_104"/>
          <p:cNvSpPr/>
          <p:nvPr/>
        </p:nvSpPr>
        <p:spPr>
          <a:xfrm>
            <a:off x="6274141" y="5770882"/>
            <a:ext cx="1785900" cy="1000200"/>
          </a:xfrm>
          <a:prstGeom prst="ellipse">
            <a:avLst/>
          </a:prstGeom>
          <a:solidFill>
            <a:schemeClr val="accent2"/>
          </a:solidFill>
          <a:ln cap="rnd" cmpd="sng" w="15875">
            <a:solidFill>
              <a:srgbClr val="A25B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Not allowed!</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g28cdf91cc73_14_116"/>
          <p:cNvSpPr txBox="1"/>
          <p:nvPr>
            <p:ph type="title"/>
          </p:nvPr>
        </p:nvSpPr>
        <p:spPr>
          <a:xfrm>
            <a:off x="2347828" y="152770"/>
            <a:ext cx="8911800" cy="794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Multiple inheritance</a:t>
            </a:r>
            <a:endParaRPr/>
          </a:p>
        </p:txBody>
      </p:sp>
      <p:sp>
        <p:nvSpPr>
          <p:cNvPr id="1568" name="Google Shape;1568;g28cdf91cc73_14_116"/>
          <p:cNvSpPr txBox="1"/>
          <p:nvPr>
            <p:ph idx="1" type="body"/>
          </p:nvPr>
        </p:nvSpPr>
        <p:spPr>
          <a:xfrm>
            <a:off x="1712520" y="1038797"/>
            <a:ext cx="8915400" cy="377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This is allowed in some programming languages such as C++, but NOT in Java</a:t>
            </a:r>
            <a:endParaRPr/>
          </a:p>
          <a:p>
            <a:pPr indent="-285750" lvl="1" marL="742950" rtl="0" algn="l">
              <a:spcBef>
                <a:spcPts val="1000"/>
              </a:spcBef>
              <a:spcAft>
                <a:spcPts val="0"/>
              </a:spcAft>
              <a:buSzPts val="1600"/>
              <a:buChar char="🠶"/>
            </a:pPr>
            <a:r>
              <a:rPr lang="en-US"/>
              <a:t>It makes code overly complex</a:t>
            </a:r>
            <a:endParaRPr/>
          </a:p>
          <a:p>
            <a:pPr indent="-285750" lvl="1" marL="742950" rtl="0" algn="l">
              <a:spcBef>
                <a:spcPts val="1000"/>
              </a:spcBef>
              <a:spcAft>
                <a:spcPts val="0"/>
              </a:spcAft>
              <a:buSzPts val="1600"/>
              <a:buChar char="🠶"/>
            </a:pPr>
            <a:r>
              <a:rPr lang="en-US"/>
              <a:t>The </a:t>
            </a:r>
            <a:r>
              <a:rPr b="1" i="1" lang="en-US"/>
              <a:t>diamond problem</a:t>
            </a:r>
            <a:r>
              <a:rPr lang="en-US"/>
              <a:t>…</a:t>
            </a:r>
            <a:endParaRPr/>
          </a:p>
          <a:p>
            <a:pPr indent="-228600" lvl="0" marL="342900" rtl="0" algn="l">
              <a:spcBef>
                <a:spcPts val="1000"/>
              </a:spcBef>
              <a:spcAft>
                <a:spcPts val="0"/>
              </a:spcAft>
              <a:buSzPts val="1800"/>
              <a:buNone/>
            </a:pPr>
            <a:r>
              <a:t/>
            </a:r>
            <a:endParaRPr/>
          </a:p>
        </p:txBody>
      </p:sp>
      <p:pic>
        <p:nvPicPr>
          <p:cNvPr descr="C:\Users\Rowan\Pictures\Microsoft Clip Organizer\j0432613.png" id="1569" name="Google Shape;1569;g28cdf91cc73_14_116"/>
          <p:cNvPicPr preferRelativeResize="0"/>
          <p:nvPr/>
        </p:nvPicPr>
        <p:blipFill rotWithShape="1">
          <a:blip r:embed="rId3">
            <a:alphaModFix/>
          </a:blip>
          <a:srcRect b="0" l="0" r="0" t="0"/>
          <a:stretch/>
        </p:blipFill>
        <p:spPr>
          <a:xfrm>
            <a:off x="9975701" y="1140379"/>
            <a:ext cx="1970466" cy="1970466"/>
          </a:xfrm>
          <a:prstGeom prst="rect">
            <a:avLst/>
          </a:prstGeom>
          <a:noFill/>
          <a:ln>
            <a:noFill/>
          </a:ln>
        </p:spPr>
      </p:pic>
      <p:sp>
        <p:nvSpPr>
          <p:cNvPr id="1570" name="Google Shape;1570;g28cdf91cc73_14_116"/>
          <p:cNvSpPr/>
          <p:nvPr/>
        </p:nvSpPr>
        <p:spPr>
          <a:xfrm>
            <a:off x="4222014" y="1435038"/>
            <a:ext cx="6624600" cy="5256600"/>
          </a:xfrm>
          <a:prstGeom prst="diamond">
            <a:avLst/>
          </a:prstGeom>
          <a:solidFill>
            <a:srgbClr val="C99F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571" name="Google Shape;1571;g28cdf91cc73_14_116"/>
          <p:cNvSpPr/>
          <p:nvPr/>
        </p:nvSpPr>
        <p:spPr>
          <a:xfrm>
            <a:off x="4317476" y="3380964"/>
            <a:ext cx="2574000" cy="15105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B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void</a:t>
            </a:r>
            <a:r>
              <a:rPr lang="en-US" sz="1800">
                <a:solidFill>
                  <a:schemeClr val="lt1"/>
                </a:solidFill>
                <a:latin typeface="Courier New"/>
                <a:ea typeface="Courier New"/>
                <a:cs typeface="Courier New"/>
                <a:sym typeface="Courier New"/>
              </a:rPr>
              <a:t> foo()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572" name="Google Shape;1572;g28cdf91cc73_14_116"/>
          <p:cNvSpPr/>
          <p:nvPr/>
        </p:nvSpPr>
        <p:spPr>
          <a:xfrm>
            <a:off x="5819870" y="5546334"/>
            <a:ext cx="3429000" cy="8574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D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B, C {</a:t>
            </a:r>
            <a:br>
              <a:rPr lang="en-US" sz="1800">
                <a:solidFill>
                  <a:schemeClr val="lt1"/>
                </a:solidFill>
                <a:latin typeface="Courier New"/>
                <a:ea typeface="Courier New"/>
                <a:cs typeface="Courier New"/>
                <a:sym typeface="Courier New"/>
              </a:rPr>
            </a:br>
            <a:r>
              <a:rPr lang="en-US" sz="1800">
                <a:solidFill>
                  <a:schemeClr val="lt1"/>
                </a:solidFill>
                <a:latin typeface="Courier New"/>
                <a:ea typeface="Courier New"/>
                <a:cs typeface="Courier New"/>
                <a:sym typeface="Courier New"/>
              </a:rPr>
              <a:t>}</a:t>
            </a:r>
            <a:endParaRPr/>
          </a:p>
        </p:txBody>
      </p:sp>
      <p:sp>
        <p:nvSpPr>
          <p:cNvPr id="1573" name="Google Shape;1573;g28cdf91cc73_14_116"/>
          <p:cNvSpPr/>
          <p:nvPr/>
        </p:nvSpPr>
        <p:spPr>
          <a:xfrm>
            <a:off x="6536667" y="1665312"/>
            <a:ext cx="2069400" cy="10716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void</a:t>
            </a:r>
            <a:r>
              <a:rPr lang="en-US" sz="1800">
                <a:solidFill>
                  <a:schemeClr val="lt1"/>
                </a:solidFill>
                <a:latin typeface="Courier New"/>
                <a:ea typeface="Courier New"/>
                <a:cs typeface="Courier New"/>
                <a:sym typeface="Courier New"/>
              </a:rPr>
              <a:t> foo()</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574" name="Google Shape;1574;g28cdf91cc73_14_116"/>
          <p:cNvSpPr/>
          <p:nvPr/>
        </p:nvSpPr>
        <p:spPr>
          <a:xfrm>
            <a:off x="7889376" y="3380964"/>
            <a:ext cx="2574000" cy="15105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C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void</a:t>
            </a:r>
            <a:r>
              <a:rPr lang="en-US" sz="1800">
                <a:solidFill>
                  <a:schemeClr val="lt1"/>
                </a:solidFill>
                <a:latin typeface="Courier New"/>
                <a:ea typeface="Courier New"/>
                <a:cs typeface="Courier New"/>
                <a:sym typeface="Courier New"/>
              </a:rPr>
              <a:t> foo()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cxnSp>
        <p:nvCxnSpPr>
          <p:cNvPr id="1575" name="Google Shape;1575;g28cdf91cc73_14_116"/>
          <p:cNvCxnSpPr>
            <a:stCxn id="1571" idx="0"/>
            <a:endCxn id="1573" idx="2"/>
          </p:cNvCxnSpPr>
          <p:nvPr/>
        </p:nvCxnSpPr>
        <p:spPr>
          <a:xfrm rot="-5400000">
            <a:off x="6265826" y="2075514"/>
            <a:ext cx="644100" cy="1966800"/>
          </a:xfrm>
          <a:prstGeom prst="bentConnector3">
            <a:avLst>
              <a:gd fmla="val 50000" name="adj1"/>
            </a:avLst>
          </a:prstGeom>
          <a:noFill/>
          <a:ln cap="rnd" cmpd="sng" w="15875">
            <a:solidFill>
              <a:srgbClr val="000000"/>
            </a:solidFill>
            <a:prstDash val="solid"/>
            <a:round/>
            <a:headEnd len="sm" w="sm" type="none"/>
            <a:tailEnd len="med" w="med" type="stealth"/>
          </a:ln>
        </p:spPr>
      </p:cxnSp>
      <p:cxnSp>
        <p:nvCxnSpPr>
          <p:cNvPr id="1576" name="Google Shape;1576;g28cdf91cc73_14_116"/>
          <p:cNvCxnSpPr>
            <a:stCxn id="1574" idx="0"/>
            <a:endCxn id="1573" idx="2"/>
          </p:cNvCxnSpPr>
          <p:nvPr/>
        </p:nvCxnSpPr>
        <p:spPr>
          <a:xfrm flipH="1" rot="5400000">
            <a:off x="8051826" y="2256414"/>
            <a:ext cx="644100" cy="1605000"/>
          </a:xfrm>
          <a:prstGeom prst="bentConnector3">
            <a:avLst>
              <a:gd fmla="val 50000" name="adj1"/>
            </a:avLst>
          </a:prstGeom>
          <a:noFill/>
          <a:ln cap="rnd" cmpd="sng" w="15875">
            <a:solidFill>
              <a:srgbClr val="000000"/>
            </a:solidFill>
            <a:prstDash val="solid"/>
            <a:round/>
            <a:headEnd len="sm" w="sm" type="none"/>
            <a:tailEnd len="med" w="med" type="stealth"/>
          </a:ln>
        </p:spPr>
      </p:cxnSp>
      <p:cxnSp>
        <p:nvCxnSpPr>
          <p:cNvPr id="1577" name="Google Shape;1577;g28cdf91cc73_14_116"/>
          <p:cNvCxnSpPr>
            <a:stCxn id="1572" idx="0"/>
            <a:endCxn id="1574" idx="2"/>
          </p:cNvCxnSpPr>
          <p:nvPr/>
        </p:nvCxnSpPr>
        <p:spPr>
          <a:xfrm rot="-5400000">
            <a:off x="8027870" y="4397934"/>
            <a:ext cx="654900" cy="1641900"/>
          </a:xfrm>
          <a:prstGeom prst="bentConnector3">
            <a:avLst>
              <a:gd fmla="val 50000" name="adj1"/>
            </a:avLst>
          </a:prstGeom>
          <a:noFill/>
          <a:ln cap="rnd" cmpd="sng" w="15875">
            <a:solidFill>
              <a:srgbClr val="000000"/>
            </a:solidFill>
            <a:prstDash val="solid"/>
            <a:round/>
            <a:headEnd len="sm" w="sm" type="none"/>
            <a:tailEnd len="med" w="med" type="stealth"/>
          </a:ln>
        </p:spPr>
      </p:cxnSp>
      <p:cxnSp>
        <p:nvCxnSpPr>
          <p:cNvPr id="1578" name="Google Shape;1578;g28cdf91cc73_14_116"/>
          <p:cNvCxnSpPr>
            <a:stCxn id="1572" idx="0"/>
            <a:endCxn id="1571" idx="2"/>
          </p:cNvCxnSpPr>
          <p:nvPr/>
        </p:nvCxnSpPr>
        <p:spPr>
          <a:xfrm flipH="1" rot="5400000">
            <a:off x="6241970" y="4253934"/>
            <a:ext cx="654900" cy="1929900"/>
          </a:xfrm>
          <a:prstGeom prst="bentConnector3">
            <a:avLst>
              <a:gd fmla="val 50000" name="adj1"/>
            </a:avLst>
          </a:prstGeom>
          <a:noFill/>
          <a:ln cap="rnd" cmpd="sng" w="15875">
            <a:solidFill>
              <a:srgbClr val="000000"/>
            </a:solidFill>
            <a:prstDash val="solid"/>
            <a:round/>
            <a:headEnd len="sm" w="sm" type="none"/>
            <a:tailEnd len="med" w="med" type="stealth"/>
          </a:ln>
        </p:spPr>
      </p:cxn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g28cdf91cc73_14_131"/>
          <p:cNvSpPr txBox="1"/>
          <p:nvPr>
            <p:ph type="title"/>
          </p:nvPr>
        </p:nvSpPr>
        <p:spPr>
          <a:xfrm>
            <a:off x="2470376" y="260648"/>
            <a:ext cx="8911800" cy="79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 Constructors</a:t>
            </a:r>
            <a:endParaRPr/>
          </a:p>
        </p:txBody>
      </p:sp>
      <p:sp>
        <p:nvSpPr>
          <p:cNvPr id="1584" name="Google Shape;1584;g28cdf91cc73_14_131"/>
          <p:cNvSpPr/>
          <p:nvPr/>
        </p:nvSpPr>
        <p:spPr>
          <a:xfrm>
            <a:off x="2339752" y="1340768"/>
            <a:ext cx="6624600" cy="5256600"/>
          </a:xfrm>
          <a:prstGeom prst="diamond">
            <a:avLst/>
          </a:prstGeom>
          <a:solidFill>
            <a:srgbClr val="C99F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585" name="Google Shape;1585;g28cdf91cc73_14_131"/>
          <p:cNvSpPr/>
          <p:nvPr/>
        </p:nvSpPr>
        <p:spPr>
          <a:xfrm>
            <a:off x="2786050" y="3140968"/>
            <a:ext cx="2286000" cy="18003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B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B()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super</a:t>
            </a:r>
            <a:r>
              <a:rPr lang="en-US" sz="1800">
                <a:solidFill>
                  <a:schemeClr val="lt1"/>
                </a:solidFill>
                <a:latin typeface="Courier New"/>
                <a:ea typeface="Courier New"/>
                <a:cs typeface="Courier New"/>
                <a:sym typeface="Courier New"/>
              </a:rPr>
              <a:t>(1);</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586" name="Google Shape;1586;g28cdf91cc73_14_131"/>
          <p:cNvSpPr/>
          <p:nvPr/>
        </p:nvSpPr>
        <p:spPr>
          <a:xfrm>
            <a:off x="4000496" y="5452064"/>
            <a:ext cx="3429000" cy="8574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D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B, C {</a:t>
            </a:r>
            <a:br>
              <a:rPr lang="en-US" sz="1800">
                <a:solidFill>
                  <a:schemeClr val="lt1"/>
                </a:solidFill>
                <a:latin typeface="Courier New"/>
                <a:ea typeface="Courier New"/>
                <a:cs typeface="Courier New"/>
                <a:sym typeface="Courier New"/>
              </a:rPr>
            </a:br>
            <a:r>
              <a:rPr lang="en-US" sz="1800">
                <a:solidFill>
                  <a:schemeClr val="lt1"/>
                </a:solidFill>
                <a:latin typeface="Courier New"/>
                <a:ea typeface="Courier New"/>
                <a:cs typeface="Courier New"/>
                <a:sym typeface="Courier New"/>
              </a:rPr>
              <a:t>}</a:t>
            </a:r>
            <a:endParaRPr/>
          </a:p>
        </p:txBody>
      </p:sp>
      <p:sp>
        <p:nvSpPr>
          <p:cNvPr id="1587" name="Google Shape;1587;g28cdf91cc73_14_131"/>
          <p:cNvSpPr/>
          <p:nvPr/>
        </p:nvSpPr>
        <p:spPr>
          <a:xfrm>
            <a:off x="4717293" y="1571042"/>
            <a:ext cx="2069400" cy="10716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588" name="Google Shape;1588;g28cdf91cc73_14_131"/>
          <p:cNvSpPr/>
          <p:nvPr/>
        </p:nvSpPr>
        <p:spPr>
          <a:xfrm>
            <a:off x="6357950" y="3140968"/>
            <a:ext cx="2286000" cy="18003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C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C()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super</a:t>
            </a:r>
            <a:r>
              <a:rPr lang="en-US" sz="1800">
                <a:solidFill>
                  <a:schemeClr val="lt1"/>
                </a:solidFill>
                <a:latin typeface="Courier New"/>
                <a:ea typeface="Courier New"/>
                <a:cs typeface="Courier New"/>
                <a:sym typeface="Courier New"/>
              </a:rPr>
              <a:t>(2);</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589" name="Google Shape;1589;g28cdf91cc73_14_131"/>
          <p:cNvSpPr txBox="1"/>
          <p:nvPr/>
        </p:nvSpPr>
        <p:spPr>
          <a:xfrm>
            <a:off x="642910" y="1643050"/>
            <a:ext cx="2786100" cy="4617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D d = </a:t>
            </a:r>
            <a:r>
              <a:rPr b="1" lang="en-US" sz="2400">
                <a:solidFill>
                  <a:schemeClr val="dk1"/>
                </a:solidFill>
                <a:latin typeface="Courier New"/>
                <a:ea typeface="Courier New"/>
                <a:cs typeface="Courier New"/>
                <a:sym typeface="Courier New"/>
              </a:rPr>
              <a:t>new </a:t>
            </a:r>
            <a:r>
              <a:rPr lang="en-US" sz="2400">
                <a:solidFill>
                  <a:schemeClr val="dk1"/>
                </a:solidFill>
                <a:latin typeface="Courier New"/>
                <a:ea typeface="Courier New"/>
                <a:cs typeface="Courier New"/>
                <a:sym typeface="Courier New"/>
              </a:rPr>
              <a:t>D();</a:t>
            </a:r>
            <a:endParaRPr/>
          </a:p>
        </p:txBody>
      </p:sp>
      <p:cxnSp>
        <p:nvCxnSpPr>
          <p:cNvPr id="1590" name="Google Shape;1590;g28cdf91cc73_14_131"/>
          <p:cNvCxnSpPr>
            <a:stCxn id="1585" idx="0"/>
            <a:endCxn id="1587" idx="2"/>
          </p:cNvCxnSpPr>
          <p:nvPr/>
        </p:nvCxnSpPr>
        <p:spPr>
          <a:xfrm rot="-5400000">
            <a:off x="4591300" y="1980418"/>
            <a:ext cx="498300" cy="1822800"/>
          </a:xfrm>
          <a:prstGeom prst="bentConnector3">
            <a:avLst>
              <a:gd fmla="val 50000" name="adj1"/>
            </a:avLst>
          </a:prstGeom>
          <a:noFill/>
          <a:ln cap="rnd" cmpd="sng" w="15875">
            <a:solidFill>
              <a:srgbClr val="000000"/>
            </a:solidFill>
            <a:prstDash val="solid"/>
            <a:round/>
            <a:headEnd len="sm" w="sm" type="none"/>
            <a:tailEnd len="med" w="med" type="stealth"/>
          </a:ln>
        </p:spPr>
      </p:cxnSp>
      <p:cxnSp>
        <p:nvCxnSpPr>
          <p:cNvPr id="1591" name="Google Shape;1591;g28cdf91cc73_14_131"/>
          <p:cNvCxnSpPr>
            <a:stCxn id="1588" idx="0"/>
            <a:endCxn id="1587" idx="2"/>
          </p:cNvCxnSpPr>
          <p:nvPr/>
        </p:nvCxnSpPr>
        <p:spPr>
          <a:xfrm flipH="1" rot="5400000">
            <a:off x="6377300" y="2017318"/>
            <a:ext cx="498300" cy="1749000"/>
          </a:xfrm>
          <a:prstGeom prst="bentConnector3">
            <a:avLst>
              <a:gd fmla="val 50000" name="adj1"/>
            </a:avLst>
          </a:prstGeom>
          <a:noFill/>
          <a:ln cap="rnd" cmpd="sng" w="15875">
            <a:solidFill>
              <a:srgbClr val="000000"/>
            </a:solidFill>
            <a:prstDash val="solid"/>
            <a:round/>
            <a:headEnd len="sm" w="sm" type="none"/>
            <a:tailEnd len="med" w="med" type="stealth"/>
          </a:ln>
        </p:spPr>
      </p:cxnSp>
      <p:cxnSp>
        <p:nvCxnSpPr>
          <p:cNvPr id="1592" name="Google Shape;1592;g28cdf91cc73_14_131"/>
          <p:cNvCxnSpPr>
            <a:stCxn id="1586" idx="0"/>
            <a:endCxn id="1588" idx="2"/>
          </p:cNvCxnSpPr>
          <p:nvPr/>
        </p:nvCxnSpPr>
        <p:spPr>
          <a:xfrm rot="-5400000">
            <a:off x="6352496" y="4303664"/>
            <a:ext cx="510900" cy="1785900"/>
          </a:xfrm>
          <a:prstGeom prst="bentConnector3">
            <a:avLst>
              <a:gd fmla="val 50000" name="adj1"/>
            </a:avLst>
          </a:prstGeom>
          <a:noFill/>
          <a:ln cap="rnd" cmpd="sng" w="15875">
            <a:solidFill>
              <a:srgbClr val="000000"/>
            </a:solidFill>
            <a:prstDash val="solid"/>
            <a:round/>
            <a:headEnd len="sm" w="sm" type="none"/>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910111f1a6_0_17"/>
          <p:cNvSpPr txBox="1"/>
          <p:nvPr>
            <p:ph type="title"/>
          </p:nvPr>
        </p:nvSpPr>
        <p:spPr>
          <a:xfrm>
            <a:off x="716280" y="101282"/>
            <a:ext cx="10515600" cy="57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2"/>
              <a:buFont typeface="Calibri"/>
              <a:buNone/>
            </a:pPr>
            <a:r>
              <a:rPr b="1" lang="en-US"/>
              <a:t>Java Features(next…)</a:t>
            </a:r>
            <a:endParaRPr/>
          </a:p>
        </p:txBody>
      </p:sp>
      <p:sp>
        <p:nvSpPr>
          <p:cNvPr id="275" name="Google Shape;275;g2910111f1a6_0_17"/>
          <p:cNvSpPr txBox="1"/>
          <p:nvPr>
            <p:ph idx="1" type="body"/>
          </p:nvPr>
        </p:nvSpPr>
        <p:spPr>
          <a:xfrm>
            <a:off x="264160" y="843280"/>
            <a:ext cx="11653500" cy="5801400"/>
          </a:xfrm>
          <a:prstGeom prst="rect">
            <a:avLst/>
          </a:prstGeom>
          <a:noFill/>
          <a:ln>
            <a:noFill/>
          </a:ln>
        </p:spPr>
        <p:txBody>
          <a:bodyPr anchorCtr="0" anchor="t" bIns="45700" lIns="91425" spcFirstLastPara="1" rIns="91425" wrap="square" tIns="45700">
            <a:normAutofit lnSpcReduction="10000"/>
          </a:bodyPr>
          <a:lstStyle/>
          <a:p>
            <a:pPr indent="-268605" lvl="0" marL="228600" rtl="0" algn="l">
              <a:lnSpc>
                <a:spcPct val="90000"/>
              </a:lnSpc>
              <a:spcBef>
                <a:spcPts val="0"/>
              </a:spcBef>
              <a:spcAft>
                <a:spcPts val="0"/>
              </a:spcAft>
              <a:buClr>
                <a:schemeClr val="dk1"/>
              </a:buClr>
              <a:buSzPts val="2800"/>
              <a:buChar char="🠶"/>
            </a:pPr>
            <a:r>
              <a:rPr b="1" lang="en-US"/>
              <a:t>Multithreaded</a:t>
            </a:r>
            <a:endParaRPr/>
          </a:p>
          <a:p>
            <a:pPr indent="0" lvl="0" marL="0" rtl="0" algn="l">
              <a:lnSpc>
                <a:spcPct val="90000"/>
              </a:lnSpc>
              <a:spcBef>
                <a:spcPts val="1000"/>
              </a:spcBef>
              <a:spcAft>
                <a:spcPts val="0"/>
              </a:spcAft>
              <a:buClr>
                <a:schemeClr val="dk1"/>
              </a:buClr>
              <a:buSzPts val="2800"/>
              <a:buNone/>
            </a:pPr>
            <a:r>
              <a:rPr lang="en-US"/>
              <a:t>Java was designed to meet the real world requirement of creating  interactive, networked programs. To accomplish this, Java supports multithreaded programming  which allows you to write programs that do many things similtaneouly. The java run time system has a solution for multiprocess synchronization that enables you to construct smoothly running interactive systems.</a:t>
            </a:r>
            <a:endParaRPr/>
          </a:p>
          <a:p>
            <a:pPr indent="-268605" lvl="0" marL="228600" rtl="0" algn="l">
              <a:lnSpc>
                <a:spcPct val="90000"/>
              </a:lnSpc>
              <a:spcBef>
                <a:spcPts val="1000"/>
              </a:spcBef>
              <a:spcAft>
                <a:spcPts val="0"/>
              </a:spcAft>
              <a:buClr>
                <a:schemeClr val="dk1"/>
              </a:buClr>
              <a:buSzPts val="2800"/>
              <a:buChar char="🠶"/>
            </a:pPr>
            <a:r>
              <a:rPr b="1" lang="en-US"/>
              <a:t>Architectural neutral</a:t>
            </a:r>
            <a:endParaRPr/>
          </a:p>
          <a:p>
            <a:pPr indent="0" lvl="0" marL="0" rtl="0" algn="l">
              <a:lnSpc>
                <a:spcPct val="90000"/>
              </a:lnSpc>
              <a:spcBef>
                <a:spcPts val="1000"/>
              </a:spcBef>
              <a:spcAft>
                <a:spcPts val="0"/>
              </a:spcAft>
              <a:buClr>
                <a:schemeClr val="dk1"/>
              </a:buClr>
              <a:buSzPts val="2800"/>
              <a:buNone/>
            </a:pPr>
            <a:r>
              <a:rPr lang="en-US"/>
              <a:t>A central issue for the Java designers was that of code longevity and portability. At the time of Java's creation, one of the main problems facing programmers was that no guarantee existed that if you wrote a program today, it would run tomorrow-even on the same machine. Operating system upgrades, processor upgrades, and changes in core system resources can all combine to make a program malfunction. The Java designers made several hard decisions in the Java language and the Java Virtual Machine in an attempt to alter this situation. Their goal was "write once; run anywhere, any time, forever?" To a great extent, this goal was accomplished.</a:t>
            </a:r>
            <a:endParaRPr/>
          </a:p>
          <a:p>
            <a:pPr indent="0" lvl="0" marL="0" rtl="0" algn="l">
              <a:lnSpc>
                <a:spcPct val="90000"/>
              </a:lnSpc>
              <a:spcBef>
                <a:spcPts val="1000"/>
              </a:spcBef>
              <a:spcAft>
                <a:spcPts val="0"/>
              </a:spcAft>
              <a:buClr>
                <a:schemeClr val="dk1"/>
              </a:buClr>
              <a:buSzPts val="2800"/>
              <a:buNone/>
            </a:pPr>
            <a:r>
              <a:rPr b="1" lang="en-US"/>
              <a:t>Interpreted and High Performance</a:t>
            </a:r>
            <a:endParaRPr/>
          </a:p>
          <a:p>
            <a:pPr indent="0" lvl="0" marL="0" rtl="0" algn="l">
              <a:lnSpc>
                <a:spcPct val="90000"/>
              </a:lnSpc>
              <a:spcBef>
                <a:spcPts val="1000"/>
              </a:spcBef>
              <a:spcAft>
                <a:spcPts val="0"/>
              </a:spcAft>
              <a:buClr>
                <a:schemeClr val="dk1"/>
              </a:buClr>
              <a:buSzPts val="2800"/>
              <a:buNone/>
            </a:pPr>
            <a:r>
              <a:rPr b="1" lang="en-US"/>
              <a:t> </a:t>
            </a:r>
            <a:r>
              <a:rPr lang="en-US"/>
              <a:t>As</a:t>
            </a:r>
            <a:r>
              <a:rPr b="1" lang="en-US"/>
              <a:t> </a:t>
            </a:r>
            <a:r>
              <a:rPr lang="en-US"/>
              <a:t>described earlier, Java enables the creation of cross-platform programs by compiling into an intermediate representation called Java bytecode. This code can be executed on any system that implements the Java Virtual Machine. Most previous attempts at cross-platform solutions have done so at the expense of performance. As explained earlier, the Java bytecode was carefully designed so that it would be easy to translate directly into native machine code for very high performance by using a just-in-time compiler. Java run-time systems that provide this feature lose none of the benefits of the platform-independent code.</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g28cdf91cc73_14_144"/>
          <p:cNvSpPr txBox="1"/>
          <p:nvPr>
            <p:ph type="title"/>
          </p:nvPr>
        </p:nvSpPr>
        <p:spPr>
          <a:xfrm>
            <a:off x="2168719" y="12449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Interface</a:t>
            </a:r>
            <a:endParaRPr/>
          </a:p>
        </p:txBody>
      </p:sp>
      <p:sp>
        <p:nvSpPr>
          <p:cNvPr id="1598" name="Google Shape;1598;g28cdf91cc73_14_144"/>
          <p:cNvSpPr txBox="1"/>
          <p:nvPr>
            <p:ph idx="1" type="body"/>
          </p:nvPr>
        </p:nvSpPr>
        <p:spPr>
          <a:xfrm>
            <a:off x="5435355" y="481791"/>
            <a:ext cx="6422400" cy="589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public interface OperateCar {</a:t>
            </a:r>
            <a:endParaRPr/>
          </a:p>
          <a:p>
            <a:pPr indent="0" lvl="0" marL="0" rtl="0" algn="l">
              <a:spcBef>
                <a:spcPts val="1000"/>
              </a:spcBef>
              <a:spcAft>
                <a:spcPts val="0"/>
              </a:spcAft>
              <a:buSzPts val="1200"/>
              <a:buNone/>
            </a:pPr>
            <a:r>
              <a:rPr lang="en-US" sz="1200"/>
              <a:t>   // constant declarations, if any</a:t>
            </a:r>
            <a:endParaRPr/>
          </a:p>
          <a:p>
            <a:pPr indent="0" lvl="0" marL="0" rtl="0" algn="l">
              <a:spcBef>
                <a:spcPts val="1000"/>
              </a:spcBef>
              <a:spcAft>
                <a:spcPts val="0"/>
              </a:spcAft>
              <a:buSzPts val="1200"/>
              <a:buNone/>
            </a:pPr>
            <a:r>
              <a:rPr lang="en-US" sz="1200"/>
              <a:t>   // method signatures</a:t>
            </a:r>
            <a:endParaRPr/>
          </a:p>
          <a:p>
            <a:pPr indent="0" lvl="0" marL="0" rtl="0" algn="l">
              <a:spcBef>
                <a:spcPts val="1000"/>
              </a:spcBef>
              <a:spcAft>
                <a:spcPts val="0"/>
              </a:spcAft>
              <a:buSzPts val="1200"/>
              <a:buNone/>
            </a:pPr>
            <a:r>
              <a:rPr lang="en-US" sz="1200"/>
              <a:t>   // An enum with values RIGHT, LEFT</a:t>
            </a:r>
            <a:endParaRPr/>
          </a:p>
          <a:p>
            <a:pPr indent="0" lvl="0" marL="0" rtl="0" algn="l">
              <a:spcBef>
                <a:spcPts val="1000"/>
              </a:spcBef>
              <a:spcAft>
                <a:spcPts val="0"/>
              </a:spcAft>
              <a:buSzPts val="1200"/>
              <a:buNone/>
            </a:pPr>
            <a:r>
              <a:rPr lang="en-US" sz="1200"/>
              <a:t>   int turn(Direction direction,</a:t>
            </a:r>
            <a:endParaRPr/>
          </a:p>
          <a:p>
            <a:pPr indent="0" lvl="0" marL="0" rtl="0" algn="l">
              <a:spcBef>
                <a:spcPts val="1000"/>
              </a:spcBef>
              <a:spcAft>
                <a:spcPts val="0"/>
              </a:spcAft>
              <a:buSzPts val="1200"/>
              <a:buNone/>
            </a:pPr>
            <a:r>
              <a:rPr lang="en-US" sz="1200"/>
              <a:t>            double radius,</a:t>
            </a:r>
            <a:endParaRPr/>
          </a:p>
          <a:p>
            <a:pPr indent="0" lvl="0" marL="0" rtl="0" algn="l">
              <a:spcBef>
                <a:spcPts val="1000"/>
              </a:spcBef>
              <a:spcAft>
                <a:spcPts val="0"/>
              </a:spcAft>
              <a:buSzPts val="1200"/>
              <a:buNone/>
            </a:pPr>
            <a:r>
              <a:rPr lang="en-US" sz="1200"/>
              <a:t>            double startSpeed,</a:t>
            </a:r>
            <a:endParaRPr/>
          </a:p>
          <a:p>
            <a:pPr indent="0" lvl="0" marL="0" rtl="0" algn="l">
              <a:spcBef>
                <a:spcPts val="1000"/>
              </a:spcBef>
              <a:spcAft>
                <a:spcPts val="0"/>
              </a:spcAft>
              <a:buSzPts val="1200"/>
              <a:buNone/>
            </a:pPr>
            <a:r>
              <a:rPr lang="en-US" sz="1200"/>
              <a:t>            double endSpeed);</a:t>
            </a:r>
            <a:endParaRPr/>
          </a:p>
          <a:p>
            <a:pPr indent="0" lvl="0" marL="0" rtl="0" algn="l">
              <a:spcBef>
                <a:spcPts val="1000"/>
              </a:spcBef>
              <a:spcAft>
                <a:spcPts val="0"/>
              </a:spcAft>
              <a:buSzPts val="1200"/>
              <a:buNone/>
            </a:pPr>
            <a:r>
              <a:rPr lang="en-US" sz="1200"/>
              <a:t>   int changeLanes(Direction direction,  double startSpeed, double endSpeed);</a:t>
            </a:r>
            <a:endParaRPr/>
          </a:p>
          <a:p>
            <a:pPr indent="0" lvl="0" marL="0" rtl="0" algn="l">
              <a:spcBef>
                <a:spcPts val="1000"/>
              </a:spcBef>
              <a:spcAft>
                <a:spcPts val="0"/>
              </a:spcAft>
              <a:buSzPts val="1200"/>
              <a:buNone/>
            </a:pPr>
            <a:r>
              <a:rPr lang="en-US" sz="1200"/>
              <a:t>   int signalTurn(Direction direction,  boolean signalOn);</a:t>
            </a:r>
            <a:endParaRPr/>
          </a:p>
          <a:p>
            <a:pPr indent="0" lvl="0" marL="0" rtl="0" algn="l">
              <a:spcBef>
                <a:spcPts val="1000"/>
              </a:spcBef>
              <a:spcAft>
                <a:spcPts val="0"/>
              </a:spcAft>
              <a:buSzPts val="1200"/>
              <a:buNone/>
            </a:pPr>
            <a:r>
              <a:rPr lang="en-US" sz="1200"/>
              <a:t>   int getRadarFront(double distanceToCar, double speedOfCar);</a:t>
            </a:r>
            <a:endParaRPr/>
          </a:p>
          <a:p>
            <a:pPr indent="0" lvl="0" marL="0" rtl="0" algn="l">
              <a:spcBef>
                <a:spcPts val="1000"/>
              </a:spcBef>
              <a:spcAft>
                <a:spcPts val="0"/>
              </a:spcAft>
              <a:buSzPts val="1200"/>
              <a:buNone/>
            </a:pPr>
            <a:r>
              <a:rPr lang="en-US" sz="1200"/>
              <a:t>   int getRadarRear(double distanceToCar, double speedOfCar);</a:t>
            </a:r>
            <a:endParaRPr/>
          </a:p>
          <a:p>
            <a:pPr indent="0" lvl="0" marL="0" rtl="0" algn="l">
              <a:spcBef>
                <a:spcPts val="1000"/>
              </a:spcBef>
              <a:spcAft>
                <a:spcPts val="0"/>
              </a:spcAft>
              <a:buSzPts val="1200"/>
              <a:buNone/>
            </a:pPr>
            <a:r>
              <a:rPr lang="en-US" sz="1200"/>
              <a:t>         ......</a:t>
            </a:r>
            <a:endParaRPr/>
          </a:p>
          <a:p>
            <a:pPr indent="0" lvl="0" marL="0" rtl="0" algn="l">
              <a:spcBef>
                <a:spcPts val="1000"/>
              </a:spcBef>
              <a:spcAft>
                <a:spcPts val="0"/>
              </a:spcAft>
              <a:buSzPts val="1200"/>
              <a:buNone/>
            </a:pPr>
            <a:r>
              <a:rPr lang="en-US" sz="1200"/>
              <a:t>   // more method signatures</a:t>
            </a:r>
            <a:endParaRPr/>
          </a:p>
          <a:p>
            <a:pPr indent="0" lvl="0" marL="0" rtl="0" algn="l">
              <a:spcBef>
                <a:spcPts val="1000"/>
              </a:spcBef>
              <a:spcAft>
                <a:spcPts val="0"/>
              </a:spcAft>
              <a:buSzPts val="1200"/>
              <a:buNone/>
            </a:pPr>
            <a:r>
              <a:rPr lang="en-US" sz="1200"/>
              <a:t>}</a:t>
            </a:r>
            <a:endParaRPr/>
          </a:p>
        </p:txBody>
      </p:sp>
      <p:sp>
        <p:nvSpPr>
          <p:cNvPr id="1599" name="Google Shape;1599;g28cdf91cc73_14_144"/>
          <p:cNvSpPr/>
          <p:nvPr/>
        </p:nvSpPr>
        <p:spPr>
          <a:xfrm>
            <a:off x="5960883" y="5339987"/>
            <a:ext cx="6096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00" name="Google Shape;1600;g28cdf91cc73_14_144"/>
          <p:cNvSpPr/>
          <p:nvPr/>
        </p:nvSpPr>
        <p:spPr>
          <a:xfrm>
            <a:off x="528562" y="1313305"/>
            <a:ext cx="4627800" cy="48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In the Java programming language, an </a:t>
            </a:r>
            <a:r>
              <a:rPr b="1" lang="en-US" sz="1800">
                <a:solidFill>
                  <a:schemeClr val="dk1"/>
                </a:solidFill>
                <a:latin typeface="Century Gothic"/>
                <a:ea typeface="Century Gothic"/>
                <a:cs typeface="Century Gothic"/>
                <a:sym typeface="Century Gothic"/>
              </a:rPr>
              <a:t>interface</a:t>
            </a:r>
            <a:r>
              <a:rPr lang="en-US" sz="1800">
                <a:solidFill>
                  <a:schemeClr val="dk1"/>
                </a:solidFill>
                <a:latin typeface="Century Gothic"/>
                <a:ea typeface="Century Gothic"/>
                <a:cs typeface="Century Gothic"/>
                <a:sym typeface="Century Gothic"/>
              </a:rPr>
              <a:t> is a reference type, similar to a class, that can contain only constants, method signatures, default methods, static methods, and nested types. Method bodies exist only for default methods and static methods. Interfaces cannot be instantiated—they can only be implemented by classes or extended by other interfaces</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lang="en-US" sz="1800">
                <a:solidFill>
                  <a:srgbClr val="000000"/>
                </a:solidFill>
                <a:highlight>
                  <a:srgbClr val="FFFF00"/>
                </a:highlight>
                <a:latin typeface="Arial"/>
                <a:ea typeface="Arial"/>
                <a:cs typeface="Arial"/>
                <a:sym typeface="Arial"/>
              </a:rPr>
              <a:t>Note that the method signatures have no braces and are terminated with a semicolon.</a:t>
            </a:r>
            <a:endParaRPr/>
          </a:p>
          <a:p>
            <a:pPr indent="0" lvl="0" marL="0" marR="0" rtl="0" algn="l">
              <a:spcBef>
                <a:spcPts val="0"/>
              </a:spcBef>
              <a:spcAft>
                <a:spcPts val="0"/>
              </a:spcAft>
              <a:buNone/>
            </a:pPr>
            <a:r>
              <a:t/>
            </a:r>
            <a:endParaRPr b="1" sz="1800">
              <a:solidFill>
                <a:schemeClr val="dk1"/>
              </a:solidFill>
              <a:highlight>
                <a:srgbClr val="FFFF00"/>
              </a:highlight>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01" name="Google Shape;1601;g28cdf91cc73_14_144"/>
          <p:cNvSpPr/>
          <p:nvPr/>
        </p:nvSpPr>
        <p:spPr>
          <a:xfrm>
            <a:off x="5681990" y="5339987"/>
            <a:ext cx="60960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highlight>
                  <a:srgbClr val="FFFF00"/>
                </a:highlight>
                <a:latin typeface="Century Gothic"/>
                <a:ea typeface="Century Gothic"/>
                <a:cs typeface="Century Gothic"/>
                <a:sym typeface="Century Gothic"/>
              </a:rPr>
              <a:t>why use interfaces when we have abstract classes?</a:t>
            </a:r>
            <a:endParaRPr/>
          </a:p>
          <a:p>
            <a:pPr indent="0" lvl="0" marL="0" marR="0" rtl="0" algn="l">
              <a:spcBef>
                <a:spcPts val="0"/>
              </a:spcBef>
              <a:spcAft>
                <a:spcPts val="0"/>
              </a:spcAft>
              <a:buNone/>
            </a:pPr>
            <a:r>
              <a:rPr lang="en-US" sz="1800">
                <a:solidFill>
                  <a:srgbClr val="273239"/>
                </a:solidFill>
                <a:highlight>
                  <a:srgbClr val="FFFF00"/>
                </a:highlight>
                <a:latin typeface="Nunito"/>
                <a:ea typeface="Nunito"/>
                <a:cs typeface="Nunito"/>
                <a:sym typeface="Nunito"/>
              </a:rPr>
              <a:t>The reason is, abstract classes may contain non-final variables, whereas variables in the interface are final, public, and static.</a:t>
            </a:r>
            <a:endParaRPr sz="1800">
              <a:solidFill>
                <a:schemeClr val="dk1"/>
              </a:solidFill>
              <a:highlight>
                <a:srgbClr val="FFFF00"/>
              </a:highlight>
              <a:latin typeface="Century Gothic"/>
              <a:ea typeface="Century Gothic"/>
              <a:cs typeface="Century Gothic"/>
              <a:sym typeface="Century Gothic"/>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g28cdf91cc73_14_152"/>
          <p:cNvSpPr txBox="1"/>
          <p:nvPr>
            <p:ph type="title"/>
          </p:nvPr>
        </p:nvSpPr>
        <p:spPr>
          <a:xfrm>
            <a:off x="1829354" y="237611"/>
            <a:ext cx="8911800" cy="709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Defining an interface</a:t>
            </a:r>
            <a:endParaRPr/>
          </a:p>
        </p:txBody>
      </p:sp>
      <p:sp>
        <p:nvSpPr>
          <p:cNvPr id="1607" name="Google Shape;1607;g28cdf91cc73_14_152"/>
          <p:cNvSpPr txBox="1"/>
          <p:nvPr>
            <p:ph idx="1" type="body"/>
          </p:nvPr>
        </p:nvSpPr>
        <p:spPr>
          <a:xfrm>
            <a:off x="583431" y="1160207"/>
            <a:ext cx="11431500" cy="54603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SzPts val="1800"/>
              <a:buNone/>
            </a:pPr>
            <a:r>
              <a:rPr lang="en-US"/>
              <a:t>An interface declaration consists of modifiers, the keyword interface, the interface name, a comma-separated list of parent interfaces (if any), and the interface body. For example:</a:t>
            </a:r>
            <a:endParaRPr/>
          </a:p>
          <a:p>
            <a:pPr indent="0" lvl="0" marL="0" rtl="0" algn="l">
              <a:spcBef>
                <a:spcPts val="1000"/>
              </a:spcBef>
              <a:spcAft>
                <a:spcPts val="0"/>
              </a:spcAft>
              <a:buSzPts val="1800"/>
              <a:buNone/>
            </a:pPr>
            <a:r>
              <a:rPr lang="en-US"/>
              <a:t>public interface GroupedInterface extends Interface1, Interface2, Interface3 {</a:t>
            </a:r>
            <a:endParaRPr/>
          </a:p>
          <a:p>
            <a:pPr indent="0" lvl="0" marL="0" rtl="0" algn="l">
              <a:spcBef>
                <a:spcPts val="1000"/>
              </a:spcBef>
              <a:spcAft>
                <a:spcPts val="0"/>
              </a:spcAft>
              <a:buSzPts val="1800"/>
              <a:buNone/>
            </a:pPr>
            <a:r>
              <a:rPr lang="en-US"/>
              <a:t>    // constant declarations</a:t>
            </a:r>
            <a:endParaRPr/>
          </a:p>
          <a:p>
            <a:pPr indent="0" lvl="0" marL="0" rtl="0" algn="l">
              <a:spcBef>
                <a:spcPts val="1000"/>
              </a:spcBef>
              <a:spcAft>
                <a:spcPts val="0"/>
              </a:spcAft>
              <a:buSzPts val="1800"/>
              <a:buNone/>
            </a:pPr>
            <a:r>
              <a:rPr lang="en-US"/>
              <a:t>    // base of natural logarithms</a:t>
            </a:r>
            <a:endParaRPr/>
          </a:p>
          <a:p>
            <a:pPr indent="0" lvl="0" marL="0" rtl="0" algn="l">
              <a:spcBef>
                <a:spcPts val="1000"/>
              </a:spcBef>
              <a:spcAft>
                <a:spcPts val="0"/>
              </a:spcAft>
              <a:buSzPts val="1800"/>
              <a:buNone/>
            </a:pPr>
            <a:r>
              <a:rPr lang="en-US"/>
              <a:t>    double E = 2.718282;</a:t>
            </a:r>
            <a:endParaRPr/>
          </a:p>
          <a:p>
            <a:pPr indent="0" lvl="0" marL="0" rtl="0" algn="l">
              <a:spcBef>
                <a:spcPts val="1000"/>
              </a:spcBef>
              <a:spcAft>
                <a:spcPts val="0"/>
              </a:spcAft>
              <a:buSzPts val="1800"/>
              <a:buNone/>
            </a:pPr>
            <a:r>
              <a:rPr lang="en-US"/>
              <a:t>    // method signatures</a:t>
            </a:r>
            <a:endParaRPr/>
          </a:p>
          <a:p>
            <a:pPr indent="0" lvl="0" marL="0" rtl="0" algn="l">
              <a:spcBef>
                <a:spcPts val="1000"/>
              </a:spcBef>
              <a:spcAft>
                <a:spcPts val="0"/>
              </a:spcAft>
              <a:buSzPts val="1800"/>
              <a:buNone/>
            </a:pPr>
            <a:r>
              <a:rPr lang="en-US"/>
              <a:t>    void doSomething (int i, double x);</a:t>
            </a:r>
            <a:endParaRPr/>
          </a:p>
          <a:p>
            <a:pPr indent="0" lvl="0" marL="0" rtl="0" algn="l">
              <a:spcBef>
                <a:spcPts val="1000"/>
              </a:spcBef>
              <a:spcAft>
                <a:spcPts val="0"/>
              </a:spcAft>
              <a:buSzPts val="1800"/>
              <a:buNone/>
            </a:pPr>
            <a:r>
              <a:rPr lang="en-US"/>
              <a:t>    int doSomethingElse(String s);</a:t>
            </a:r>
            <a:endParaRPr/>
          </a:p>
          <a:p>
            <a:pPr indent="0" lvl="0" marL="0" rtl="0" algn="l">
              <a:spcBef>
                <a:spcPts val="1000"/>
              </a:spcBef>
              <a:spcAft>
                <a:spcPts val="0"/>
              </a:spcAft>
              <a:buSzPts val="1800"/>
              <a:buNone/>
            </a:pPr>
            <a:r>
              <a:rPr lang="en-US"/>
              <a:t>}</a:t>
            </a:r>
            <a:endParaRPr/>
          </a:p>
          <a:p>
            <a:pPr indent="0" lvl="0" marL="0" rtl="0" algn="l">
              <a:spcBef>
                <a:spcPts val="1000"/>
              </a:spcBef>
              <a:spcAft>
                <a:spcPts val="0"/>
              </a:spcAft>
              <a:buSzPts val="1800"/>
              <a:buNone/>
            </a:pPr>
            <a:r>
              <a:rPr lang="en-US"/>
              <a:t>The public access specifier indicates that the interface can be used by any class in any package. If you do not specify that the interface is public, then your interface is accessible only to classes defined in the same package as the interface.</a:t>
            </a:r>
            <a:endParaRPr/>
          </a:p>
          <a:p>
            <a:pPr indent="0" lvl="0" marL="0" rtl="0" algn="l">
              <a:spcBef>
                <a:spcPts val="1000"/>
              </a:spcBef>
              <a:spcAft>
                <a:spcPts val="0"/>
              </a:spcAft>
              <a:buSzPts val="1800"/>
              <a:buNone/>
            </a:pPr>
            <a:r>
              <a:rPr lang="en-US"/>
              <a:t>An interface can extend other interfaces, just as a class subclass or extend another class. However, whereas a class can extend only one other class, an interface can extend any number of interfaces. The interface declaration includes a comma-separated list of all the interfaces that it extends.</a:t>
            </a:r>
            <a:endParaRPr/>
          </a:p>
          <a:p>
            <a:pPr indent="0" lvl="0" marL="0" rtl="0" algn="l">
              <a:spcBef>
                <a:spcPts val="1000"/>
              </a:spcBef>
              <a:spcAft>
                <a:spcPts val="0"/>
              </a:spcAft>
              <a:buSzPts val="1800"/>
              <a:buNone/>
            </a:pPr>
            <a:r>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1" name="Shape 1611"/>
        <p:cNvGrpSpPr/>
        <p:nvPr/>
      </p:nvGrpSpPr>
      <p:grpSpPr>
        <a:xfrm>
          <a:off x="0" y="0"/>
          <a:ext cx="0" cy="0"/>
          <a:chOff x="0" y="0"/>
          <a:chExt cx="0" cy="0"/>
        </a:xfrm>
      </p:grpSpPr>
      <p:sp>
        <p:nvSpPr>
          <p:cNvPr id="1612" name="Google Shape;1612;g28cdf91cc73_14_157"/>
          <p:cNvSpPr txBox="1"/>
          <p:nvPr>
            <p:ph type="title"/>
          </p:nvPr>
        </p:nvSpPr>
        <p:spPr>
          <a:xfrm>
            <a:off x="1735086" y="62599"/>
            <a:ext cx="8911800" cy="884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The Interface Body</a:t>
            </a:r>
            <a:endParaRPr/>
          </a:p>
        </p:txBody>
      </p:sp>
      <p:sp>
        <p:nvSpPr>
          <p:cNvPr id="1613" name="Google Shape;1613;g28cdf91cc73_14_157"/>
          <p:cNvSpPr txBox="1"/>
          <p:nvPr>
            <p:ph idx="1" type="body"/>
          </p:nvPr>
        </p:nvSpPr>
        <p:spPr>
          <a:xfrm>
            <a:off x="1404594" y="829559"/>
            <a:ext cx="10100100" cy="49209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US" sz="2000"/>
              <a:t>The interface body can contain abstract methods(An </a:t>
            </a:r>
            <a:r>
              <a:rPr i="1" lang="en-US" sz="2000"/>
              <a:t>abstract method</a:t>
            </a:r>
            <a:r>
              <a:rPr lang="en-US" sz="2000"/>
              <a:t> is a method that is declared without an implementation (without braces, and followed by a semicolon)), default methods, and static methods. An abstract method within an interface is followed by a semicolon, but no braces (an abstract method does not contain an implementation). Default methods are defined with the default modifier, and static methods with the static keyword. All abstract, default, and static methods in an interface are implicitly public, so you can omit the public modifier.</a:t>
            </a:r>
            <a:endParaRPr/>
          </a:p>
          <a:p>
            <a:pPr indent="-215900" lvl="0" marL="342900" rtl="0" algn="l">
              <a:spcBef>
                <a:spcPts val="1000"/>
              </a:spcBef>
              <a:spcAft>
                <a:spcPts val="0"/>
              </a:spcAft>
              <a:buSzPts val="2000"/>
              <a:buNone/>
            </a:pPr>
            <a:r>
              <a:t/>
            </a:r>
            <a:endParaRPr sz="2000"/>
          </a:p>
          <a:p>
            <a:pPr indent="-342900" lvl="0" marL="342900" rtl="0" algn="l">
              <a:spcBef>
                <a:spcPts val="1000"/>
              </a:spcBef>
              <a:spcAft>
                <a:spcPts val="0"/>
              </a:spcAft>
              <a:buSzPts val="2000"/>
              <a:buChar char="🠶"/>
            </a:pPr>
            <a:r>
              <a:rPr lang="en-US" sz="2000"/>
              <a:t>In addition, an interface can contain constant declarations. All constant values defined in an interface are implicitly public, static, and final. Once again, you can omit these modifiers</a:t>
            </a:r>
            <a:endParaRPr/>
          </a:p>
        </p:txBody>
      </p:sp>
      <p:sp>
        <p:nvSpPr>
          <p:cNvPr id="1614" name="Google Shape;1614;g28cdf91cc73_14_157"/>
          <p:cNvSpPr/>
          <p:nvPr/>
        </p:nvSpPr>
        <p:spPr>
          <a:xfrm>
            <a:off x="3450210" y="5867889"/>
            <a:ext cx="76641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Default methods: </a:t>
            </a:r>
            <a:r>
              <a:rPr lang="en-US" sz="1800">
                <a:solidFill>
                  <a:schemeClr val="dk1"/>
                </a:solidFill>
                <a:latin typeface="Century Gothic"/>
                <a:ea typeface="Century Gothic"/>
                <a:cs typeface="Century Gothic"/>
                <a:sym typeface="Century Gothic"/>
              </a:rPr>
              <a:t>https://docs.oracle.com/javase/tutorial/java/IandI/defaultmethods.html</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g28cdf91cc73_14_163"/>
          <p:cNvSpPr txBox="1"/>
          <p:nvPr>
            <p:ph type="title"/>
          </p:nvPr>
        </p:nvSpPr>
        <p:spPr>
          <a:xfrm>
            <a:off x="2621206" y="119883"/>
            <a:ext cx="8911800" cy="921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Java solutions: Interfaces</a:t>
            </a:r>
            <a:endParaRPr/>
          </a:p>
        </p:txBody>
      </p:sp>
      <p:sp>
        <p:nvSpPr>
          <p:cNvPr id="1620" name="Google Shape;1620;g28cdf91cc73_14_163"/>
          <p:cNvSpPr txBox="1"/>
          <p:nvPr>
            <p:ph idx="1" type="body"/>
          </p:nvPr>
        </p:nvSpPr>
        <p:spPr>
          <a:xfrm>
            <a:off x="739460" y="857839"/>
            <a:ext cx="4907700" cy="5693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a:t>. </a:t>
            </a:r>
            <a:endParaRPr/>
          </a:p>
          <a:p>
            <a:pPr indent="-342900" lvl="0" marL="342900" rtl="0" algn="l">
              <a:spcBef>
                <a:spcPts val="1000"/>
              </a:spcBef>
              <a:spcAft>
                <a:spcPts val="0"/>
              </a:spcAft>
              <a:buSzPts val="1800"/>
              <a:buChar char="🠶"/>
            </a:pPr>
            <a:r>
              <a:rPr lang="en-US"/>
              <a:t>You can think of an interface as a 100% abstract class – all the methods are abstract and thus </a:t>
            </a:r>
            <a:r>
              <a:rPr i="1" lang="en-US"/>
              <a:t>not</a:t>
            </a:r>
            <a:r>
              <a:rPr lang="en-US"/>
              <a:t> implemented</a:t>
            </a:r>
            <a:endParaRPr/>
          </a:p>
          <a:p>
            <a:pPr indent="-342900" lvl="0" marL="342900" rtl="0" algn="l">
              <a:spcBef>
                <a:spcPts val="1000"/>
              </a:spcBef>
              <a:spcAft>
                <a:spcPts val="0"/>
              </a:spcAft>
              <a:buSzPts val="1800"/>
              <a:buChar char="🠶"/>
            </a:pPr>
            <a:r>
              <a:rPr lang="en-US"/>
              <a:t>We can only </a:t>
            </a:r>
            <a:r>
              <a:rPr b="1" lang="en-US"/>
              <a:t>extend</a:t>
            </a:r>
            <a:r>
              <a:rPr lang="en-US"/>
              <a:t> one class, but we can </a:t>
            </a:r>
            <a:r>
              <a:rPr b="1" lang="en-US"/>
              <a:t>implement</a:t>
            </a:r>
            <a:r>
              <a:rPr lang="en-US"/>
              <a:t> as many interfaces as we want</a:t>
            </a:r>
            <a:endParaRPr/>
          </a:p>
          <a:p>
            <a:pPr indent="-342900" lvl="0" marL="342900" rtl="0" algn="l">
              <a:spcBef>
                <a:spcPts val="1000"/>
              </a:spcBef>
              <a:spcAft>
                <a:spcPts val="0"/>
              </a:spcAft>
              <a:buSzPts val="1800"/>
              <a:buChar char="🠶"/>
            </a:pPr>
            <a:r>
              <a:rPr lang="en-US"/>
              <a:t>Interfaces can extend other interfaces, but because they are 100% abstract, they can't override methods</a:t>
            </a:r>
            <a:endParaRPr/>
          </a:p>
          <a:p>
            <a:pPr indent="-228600" lvl="0" marL="342900" rtl="0" algn="l">
              <a:spcBef>
                <a:spcPts val="1000"/>
              </a:spcBef>
              <a:spcAft>
                <a:spcPts val="0"/>
              </a:spcAft>
              <a:buSzPts val="1800"/>
              <a:buNone/>
            </a:pPr>
            <a:r>
              <a:t/>
            </a:r>
            <a:endParaRPr/>
          </a:p>
        </p:txBody>
      </p:sp>
      <p:cxnSp>
        <p:nvCxnSpPr>
          <p:cNvPr id="1621" name="Google Shape;1621;g28cdf91cc73_14_163"/>
          <p:cNvCxnSpPr/>
          <p:nvPr/>
        </p:nvCxnSpPr>
        <p:spPr>
          <a:xfrm rot="-5400000">
            <a:off x="8370681" y="3411916"/>
            <a:ext cx="2011800" cy="648000"/>
          </a:xfrm>
          <a:prstGeom prst="bentConnector3">
            <a:avLst>
              <a:gd fmla="val 50000" name="adj1"/>
            </a:avLst>
          </a:prstGeom>
          <a:noFill/>
          <a:ln cap="rnd" cmpd="sng" w="15875">
            <a:solidFill>
              <a:srgbClr val="000000"/>
            </a:solidFill>
            <a:prstDash val="solid"/>
            <a:round/>
            <a:headEnd len="sm" w="sm" type="none"/>
            <a:tailEnd len="med" w="med" type="stealth"/>
          </a:ln>
        </p:spPr>
      </p:cxnSp>
      <p:sp>
        <p:nvSpPr>
          <p:cNvPr id="1622" name="Google Shape;1622;g28cdf91cc73_14_163"/>
          <p:cNvSpPr/>
          <p:nvPr/>
        </p:nvSpPr>
        <p:spPr>
          <a:xfrm>
            <a:off x="5473272" y="2357430"/>
            <a:ext cx="2143200" cy="10716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623" name="Google Shape;1623;g28cdf91cc73_14_163"/>
          <p:cNvSpPr/>
          <p:nvPr/>
        </p:nvSpPr>
        <p:spPr>
          <a:xfrm>
            <a:off x="7902195" y="1740850"/>
            <a:ext cx="3429000" cy="10716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interface</a:t>
            </a:r>
            <a:r>
              <a:rPr lang="en-US" sz="1800">
                <a:solidFill>
                  <a:schemeClr val="lt1"/>
                </a:solidFill>
                <a:latin typeface="Courier New"/>
                <a:ea typeface="Courier New"/>
                <a:cs typeface="Courier New"/>
                <a:sym typeface="Courier New"/>
              </a:rPr>
              <a:t> Printable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void print();</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624" name="Google Shape;1624;g28cdf91cc73_14_163"/>
          <p:cNvSpPr/>
          <p:nvPr/>
        </p:nvSpPr>
        <p:spPr>
          <a:xfrm>
            <a:off x="8687981" y="2455230"/>
            <a:ext cx="3429000" cy="10716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interface</a:t>
            </a:r>
            <a:r>
              <a:rPr lang="en-US" sz="1800">
                <a:solidFill>
                  <a:schemeClr val="lt1"/>
                </a:solidFill>
                <a:latin typeface="Courier New"/>
                <a:ea typeface="Courier New"/>
                <a:cs typeface="Courier New"/>
                <a:sym typeface="Courier New"/>
              </a:rPr>
              <a:t> Drawable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void draw();</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cxnSp>
        <p:nvCxnSpPr>
          <p:cNvPr id="1625" name="Google Shape;1625;g28cdf91cc73_14_163"/>
          <p:cNvCxnSpPr>
            <a:stCxn id="1626" idx="0"/>
            <a:endCxn id="1622" idx="2"/>
          </p:cNvCxnSpPr>
          <p:nvPr/>
        </p:nvCxnSpPr>
        <p:spPr>
          <a:xfrm flipH="1" rot="5400000">
            <a:off x="6888899" y="3084870"/>
            <a:ext cx="1169400" cy="1857600"/>
          </a:xfrm>
          <a:prstGeom prst="bentConnector3">
            <a:avLst>
              <a:gd fmla="val 50000" name="adj1"/>
            </a:avLst>
          </a:prstGeom>
          <a:noFill/>
          <a:ln cap="rnd" cmpd="sng" w="15875">
            <a:solidFill>
              <a:schemeClr val="dk1"/>
            </a:solidFill>
            <a:prstDash val="solid"/>
            <a:round/>
            <a:headEnd len="sm" w="sm" type="none"/>
            <a:tailEnd len="med" w="med" type="stealth"/>
          </a:ln>
        </p:spPr>
      </p:cxnSp>
      <p:cxnSp>
        <p:nvCxnSpPr>
          <p:cNvPr id="1627" name="Google Shape;1627;g28cdf91cc73_14_163"/>
          <p:cNvCxnSpPr>
            <a:endCxn id="1624" idx="2"/>
          </p:cNvCxnSpPr>
          <p:nvPr/>
        </p:nvCxnSpPr>
        <p:spPr>
          <a:xfrm rot="-5400000">
            <a:off x="9549881" y="3893730"/>
            <a:ext cx="1219500" cy="485700"/>
          </a:xfrm>
          <a:prstGeom prst="bentConnector3">
            <a:avLst>
              <a:gd fmla="val 50000" name="adj1"/>
            </a:avLst>
          </a:prstGeom>
          <a:noFill/>
          <a:ln cap="rnd" cmpd="sng" w="15875">
            <a:solidFill>
              <a:srgbClr val="000000"/>
            </a:solidFill>
            <a:prstDash val="solid"/>
            <a:round/>
            <a:headEnd len="sm" w="sm" type="none"/>
            <a:tailEnd len="med" w="med" type="stealth"/>
          </a:ln>
        </p:spPr>
      </p:cxnSp>
      <p:sp>
        <p:nvSpPr>
          <p:cNvPr id="1626" name="Google Shape;1626;g28cdf91cc73_14_163"/>
          <p:cNvSpPr/>
          <p:nvPr/>
        </p:nvSpPr>
        <p:spPr>
          <a:xfrm>
            <a:off x="6095999" y="4598370"/>
            <a:ext cx="4612800" cy="15717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Square </a:t>
            </a:r>
            <a:r>
              <a:rPr b="1" lang="en-US" sz="1800">
                <a:solidFill>
                  <a:schemeClr val="lt1"/>
                </a:solidFill>
                <a:latin typeface="Courier New"/>
                <a:ea typeface="Courier New"/>
                <a:cs typeface="Courier New"/>
                <a:sym typeface="Courier New"/>
              </a:rPr>
              <a:t>extends </a:t>
            </a:r>
            <a:r>
              <a:rPr lang="en-US" sz="1800">
                <a:solidFill>
                  <a:schemeClr val="lt1"/>
                </a:solidFill>
                <a:latin typeface="Courier New"/>
                <a:ea typeface="Courier New"/>
                <a:cs typeface="Courier New"/>
                <a:sym typeface="Courier New"/>
              </a:rPr>
              <a:t>Shape</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implements</a:t>
            </a:r>
            <a:r>
              <a:rPr lang="en-US" sz="1800">
                <a:solidFill>
                  <a:schemeClr val="lt1"/>
                </a:solidFill>
                <a:latin typeface="Courier New"/>
                <a:ea typeface="Courier New"/>
                <a:cs typeface="Courier New"/>
                <a:sym typeface="Courier New"/>
              </a:rPr>
              <a:t> Printable, Drawable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void </a:t>
            </a:r>
            <a:r>
              <a:rPr lang="en-US" sz="1800">
                <a:solidFill>
                  <a:schemeClr val="lt1"/>
                </a:solidFill>
                <a:latin typeface="Courier New"/>
                <a:ea typeface="Courier New"/>
                <a:cs typeface="Courier New"/>
                <a:sym typeface="Courier New"/>
              </a:rPr>
              <a:t>print()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void </a:t>
            </a:r>
            <a:r>
              <a:rPr lang="en-US" sz="1800">
                <a:solidFill>
                  <a:schemeClr val="lt1"/>
                </a:solidFill>
                <a:latin typeface="Courier New"/>
                <a:ea typeface="Courier New"/>
                <a:cs typeface="Courier New"/>
                <a:sym typeface="Courier New"/>
              </a:rPr>
              <a:t>draw()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g28cdf91cc73_14_175"/>
          <p:cNvSpPr txBox="1"/>
          <p:nvPr>
            <p:ph type="title"/>
          </p:nvPr>
        </p:nvSpPr>
        <p:spPr>
          <a:xfrm>
            <a:off x="1696825" y="152770"/>
            <a:ext cx="9628800" cy="6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Inheritance: Extends and implements</a:t>
            </a:r>
            <a:endParaRPr/>
          </a:p>
        </p:txBody>
      </p:sp>
      <p:sp>
        <p:nvSpPr>
          <p:cNvPr id="1633" name="Google Shape;1633;g28cdf91cc73_14_175"/>
          <p:cNvSpPr txBox="1"/>
          <p:nvPr>
            <p:ph idx="1" type="body"/>
          </p:nvPr>
        </p:nvSpPr>
        <p:spPr>
          <a:xfrm>
            <a:off x="763571" y="1178351"/>
            <a:ext cx="3506700" cy="5072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When one interface extends another, it inherits its methods</a:t>
            </a:r>
            <a:endParaRPr/>
          </a:p>
          <a:p>
            <a:pPr indent="-342900" lvl="0" marL="342900" rtl="0" algn="l">
              <a:spcBef>
                <a:spcPts val="1000"/>
              </a:spcBef>
              <a:spcAft>
                <a:spcPts val="0"/>
              </a:spcAft>
              <a:buSzPts val="1800"/>
              <a:buChar char="🠶"/>
            </a:pPr>
            <a:r>
              <a:rPr lang="en-US"/>
              <a:t>Any implementing class must implement all of the inherited methods as well </a:t>
            </a:r>
            <a:endParaRPr/>
          </a:p>
          <a:p>
            <a:pPr indent="-228600" lvl="0" marL="342900" rtl="0" algn="l">
              <a:spcBef>
                <a:spcPts val="1000"/>
              </a:spcBef>
              <a:spcAft>
                <a:spcPts val="0"/>
              </a:spcAft>
              <a:buSzPts val="1800"/>
              <a:buNone/>
            </a:pPr>
            <a:r>
              <a:t/>
            </a:r>
            <a:endParaRPr/>
          </a:p>
        </p:txBody>
      </p:sp>
      <p:sp>
        <p:nvSpPr>
          <p:cNvPr id="1634" name="Google Shape;1634;g28cdf91cc73_14_175"/>
          <p:cNvSpPr txBox="1"/>
          <p:nvPr/>
        </p:nvSpPr>
        <p:spPr>
          <a:xfrm>
            <a:off x="7390615" y="838986"/>
            <a:ext cx="3592200" cy="36942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interface</a:t>
            </a:r>
            <a:r>
              <a:rPr lang="en-US" sz="1800">
                <a:solidFill>
                  <a:schemeClr val="dk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a:t>
            </a: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foo();</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interface</a:t>
            </a:r>
            <a:r>
              <a:rPr lang="en-US" sz="1800">
                <a:solidFill>
                  <a:schemeClr val="dk1"/>
                </a:solidFill>
                <a:latin typeface="Courier New"/>
                <a:ea typeface="Courier New"/>
                <a:cs typeface="Courier New"/>
                <a:sym typeface="Courier New"/>
              </a:rPr>
              <a:t> B </a:t>
            </a:r>
            <a:r>
              <a:rPr b="1" lang="en-US" sz="1800">
                <a:solidFill>
                  <a:schemeClr val="dk1"/>
                </a:solidFill>
                <a:latin typeface="Courier New"/>
                <a:ea typeface="Courier New"/>
                <a:cs typeface="Courier New"/>
                <a:sym typeface="Courier New"/>
              </a:rPr>
              <a:t>extends</a:t>
            </a:r>
            <a:r>
              <a:rPr lang="en-US" sz="1800">
                <a:solidFill>
                  <a:schemeClr val="dk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a:t>
            </a: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bar();</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class</a:t>
            </a:r>
            <a:r>
              <a:rPr lang="en-US" sz="1800">
                <a:solidFill>
                  <a:schemeClr val="dk1"/>
                </a:solidFill>
                <a:latin typeface="Courier New"/>
                <a:ea typeface="Courier New"/>
                <a:cs typeface="Courier New"/>
                <a:sym typeface="Courier New"/>
              </a:rPr>
              <a:t> App </a:t>
            </a:r>
            <a:r>
              <a:rPr b="1" lang="en-US" sz="1800">
                <a:solidFill>
                  <a:schemeClr val="dk1"/>
                </a:solidFill>
                <a:latin typeface="Courier New"/>
                <a:ea typeface="Courier New"/>
                <a:cs typeface="Courier New"/>
                <a:sym typeface="Courier New"/>
              </a:rPr>
              <a:t>implements</a:t>
            </a:r>
            <a:r>
              <a:rPr lang="en-US" sz="1800">
                <a:solidFill>
                  <a:schemeClr val="dk1"/>
                </a:solidFill>
                <a:latin typeface="Courier New"/>
                <a:ea typeface="Courier New"/>
                <a:cs typeface="Courier New"/>
                <a:sym typeface="Courier New"/>
              </a:rPr>
              <a:t> B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a:t>
            </a: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foo()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a:t>
            </a: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bar()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g28cdf91cc73_14_181"/>
          <p:cNvSpPr txBox="1"/>
          <p:nvPr>
            <p:ph type="title"/>
          </p:nvPr>
        </p:nvSpPr>
        <p:spPr>
          <a:xfrm>
            <a:off x="2082417" y="260648"/>
            <a:ext cx="8911800" cy="5964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b="1" lang="en-US"/>
              <a:t>Diamond Problem gone…</a:t>
            </a:r>
            <a:endParaRPr/>
          </a:p>
        </p:txBody>
      </p:sp>
      <p:sp>
        <p:nvSpPr>
          <p:cNvPr id="1640" name="Google Shape;1640;g28cdf91cc73_14_181"/>
          <p:cNvSpPr/>
          <p:nvPr/>
        </p:nvSpPr>
        <p:spPr>
          <a:xfrm>
            <a:off x="2411760" y="1340768"/>
            <a:ext cx="6624600" cy="5256600"/>
          </a:xfrm>
          <a:prstGeom prst="diamond">
            <a:avLst/>
          </a:prstGeom>
          <a:solidFill>
            <a:srgbClr val="C99F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41" name="Google Shape;1641;g28cdf91cc73_14_181"/>
          <p:cNvSpPr txBox="1"/>
          <p:nvPr/>
        </p:nvSpPr>
        <p:spPr>
          <a:xfrm>
            <a:off x="457200" y="1481328"/>
            <a:ext cx="4114800" cy="2162100"/>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accent1"/>
              </a:buClr>
              <a:buSzPts val="1800"/>
              <a:buFont typeface="Noto Sans Symbols"/>
              <a:buChar char="🠶"/>
            </a:pPr>
            <a:r>
              <a:rPr lang="en-US" sz="1800">
                <a:solidFill>
                  <a:srgbClr val="3F3F3F"/>
                </a:solidFill>
                <a:latin typeface="Courier New"/>
                <a:ea typeface="Courier New"/>
                <a:cs typeface="Courier New"/>
                <a:sym typeface="Courier New"/>
              </a:rPr>
              <a:t>B</a:t>
            </a:r>
            <a:r>
              <a:rPr lang="en-US" sz="1800">
                <a:solidFill>
                  <a:srgbClr val="3F3F3F"/>
                </a:solidFill>
                <a:latin typeface="Century Gothic"/>
                <a:ea typeface="Century Gothic"/>
                <a:cs typeface="Century Gothic"/>
                <a:sym typeface="Century Gothic"/>
              </a:rPr>
              <a:t> and </a:t>
            </a:r>
            <a:r>
              <a:rPr lang="en-US" sz="1800">
                <a:solidFill>
                  <a:srgbClr val="3F3F3F"/>
                </a:solidFill>
                <a:latin typeface="Courier New"/>
                <a:ea typeface="Courier New"/>
                <a:cs typeface="Courier New"/>
                <a:sym typeface="Courier New"/>
              </a:rPr>
              <a:t>C</a:t>
            </a:r>
            <a:r>
              <a:rPr lang="en-US" sz="1800">
                <a:solidFill>
                  <a:srgbClr val="3F3F3F"/>
                </a:solidFill>
                <a:latin typeface="Century Gothic"/>
                <a:ea typeface="Century Gothic"/>
                <a:cs typeface="Century Gothic"/>
                <a:sym typeface="Century Gothic"/>
              </a:rPr>
              <a:t> can't override </a:t>
            </a:r>
            <a:r>
              <a:rPr lang="en-US" sz="1800">
                <a:solidFill>
                  <a:srgbClr val="3F3F3F"/>
                </a:solidFill>
                <a:latin typeface="Courier New"/>
                <a:ea typeface="Courier New"/>
                <a:cs typeface="Courier New"/>
                <a:sym typeface="Courier New"/>
              </a:rPr>
              <a:t>foo()</a:t>
            </a:r>
            <a:endParaRPr/>
          </a:p>
          <a:p>
            <a:pPr indent="-342900" lvl="0" marL="342900" marR="0" rtl="0" algn="l">
              <a:spcBef>
                <a:spcPts val="1000"/>
              </a:spcBef>
              <a:spcAft>
                <a:spcPts val="0"/>
              </a:spcAft>
              <a:buClr>
                <a:schemeClr val="accent1"/>
              </a:buClr>
              <a:buSzPts val="1800"/>
              <a:buFont typeface="Noto Sans Symbols"/>
              <a:buChar char="🠶"/>
            </a:pPr>
            <a:r>
              <a:rPr lang="en-US" sz="1800">
                <a:solidFill>
                  <a:srgbClr val="3F3F3F"/>
                </a:solidFill>
                <a:latin typeface="Century Gothic"/>
                <a:ea typeface="Century Gothic"/>
                <a:cs typeface="Century Gothic"/>
                <a:sym typeface="Century Gothic"/>
              </a:rPr>
              <a:t>Doesn't matter that </a:t>
            </a:r>
            <a:r>
              <a:rPr lang="en-US" sz="1800">
                <a:solidFill>
                  <a:srgbClr val="3F3F3F"/>
                </a:solidFill>
                <a:latin typeface="Courier New"/>
                <a:ea typeface="Courier New"/>
                <a:cs typeface="Courier New"/>
                <a:sym typeface="Courier New"/>
              </a:rPr>
              <a:t>B</a:t>
            </a:r>
            <a:r>
              <a:rPr lang="en-US" sz="1800">
                <a:solidFill>
                  <a:srgbClr val="3F3F3F"/>
                </a:solidFill>
                <a:latin typeface="Century Gothic"/>
                <a:ea typeface="Century Gothic"/>
                <a:cs typeface="Century Gothic"/>
                <a:sym typeface="Century Gothic"/>
              </a:rPr>
              <a:t> and </a:t>
            </a:r>
            <a:r>
              <a:rPr lang="en-US" sz="1800">
                <a:solidFill>
                  <a:srgbClr val="3F3F3F"/>
                </a:solidFill>
                <a:latin typeface="Courier New"/>
                <a:ea typeface="Courier New"/>
                <a:cs typeface="Courier New"/>
                <a:sym typeface="Courier New"/>
              </a:rPr>
              <a:t>C</a:t>
            </a:r>
            <a:r>
              <a:rPr lang="en-US" sz="1800">
                <a:solidFill>
                  <a:srgbClr val="3F3F3F"/>
                </a:solidFill>
                <a:latin typeface="Century Gothic"/>
                <a:ea typeface="Century Gothic"/>
                <a:cs typeface="Century Gothic"/>
                <a:sym typeface="Century Gothic"/>
              </a:rPr>
              <a:t> both define </a:t>
            </a:r>
            <a:r>
              <a:rPr lang="en-US" sz="1800">
                <a:solidFill>
                  <a:srgbClr val="3F3F3F"/>
                </a:solidFill>
                <a:latin typeface="Courier New"/>
                <a:ea typeface="Courier New"/>
                <a:cs typeface="Courier New"/>
                <a:sym typeface="Courier New"/>
              </a:rPr>
              <a:t>bar()</a:t>
            </a:r>
            <a:endParaRPr sz="1800">
              <a:solidFill>
                <a:srgbClr val="3F3F3F"/>
              </a:solidFill>
              <a:latin typeface="Courier New"/>
              <a:ea typeface="Courier New"/>
              <a:cs typeface="Courier New"/>
              <a:sym typeface="Courier New"/>
            </a:endParaRPr>
          </a:p>
        </p:txBody>
      </p:sp>
      <p:sp>
        <p:nvSpPr>
          <p:cNvPr id="1642" name="Google Shape;1642;g28cdf91cc73_14_181"/>
          <p:cNvSpPr/>
          <p:nvPr/>
        </p:nvSpPr>
        <p:spPr>
          <a:xfrm>
            <a:off x="2915816" y="3212976"/>
            <a:ext cx="2286000" cy="14289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interface</a:t>
            </a:r>
            <a:r>
              <a:rPr lang="en-US" sz="1800">
                <a:solidFill>
                  <a:schemeClr val="lt1"/>
                </a:solidFill>
                <a:latin typeface="Courier New"/>
                <a:ea typeface="Courier New"/>
                <a:cs typeface="Courier New"/>
                <a:sym typeface="Courier New"/>
              </a:rPr>
              <a:t> B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void</a:t>
            </a:r>
            <a:r>
              <a:rPr lang="en-US" sz="1800">
                <a:solidFill>
                  <a:schemeClr val="lt1"/>
                </a:solidFill>
                <a:latin typeface="Courier New"/>
                <a:ea typeface="Courier New"/>
                <a:cs typeface="Courier New"/>
                <a:sym typeface="Courier New"/>
              </a:rPr>
              <a:t> bar();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643" name="Google Shape;1643;g28cdf91cc73_14_181"/>
          <p:cNvSpPr/>
          <p:nvPr/>
        </p:nvSpPr>
        <p:spPr>
          <a:xfrm>
            <a:off x="3851920" y="5229200"/>
            <a:ext cx="3857700" cy="12144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D </a:t>
            </a:r>
            <a:r>
              <a:rPr b="1" lang="en-US" sz="1800">
                <a:solidFill>
                  <a:schemeClr val="lt1"/>
                </a:solidFill>
                <a:latin typeface="Courier New"/>
                <a:ea typeface="Courier New"/>
                <a:cs typeface="Courier New"/>
                <a:sym typeface="Courier New"/>
              </a:rPr>
              <a:t>implements</a:t>
            </a:r>
            <a:r>
              <a:rPr lang="en-US" sz="1800">
                <a:solidFill>
                  <a:schemeClr val="lt1"/>
                </a:solidFill>
                <a:latin typeface="Courier New"/>
                <a:ea typeface="Courier New"/>
                <a:cs typeface="Courier New"/>
                <a:sym typeface="Courier New"/>
              </a:rPr>
              <a:t> B, C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void</a:t>
            </a:r>
            <a:r>
              <a:rPr lang="en-US" sz="1800">
                <a:solidFill>
                  <a:schemeClr val="lt1"/>
                </a:solidFill>
                <a:latin typeface="Courier New"/>
                <a:ea typeface="Courier New"/>
                <a:cs typeface="Courier New"/>
                <a:sym typeface="Courier New"/>
              </a:rPr>
              <a:t> foo()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void</a:t>
            </a:r>
            <a:r>
              <a:rPr lang="en-US" sz="1800">
                <a:solidFill>
                  <a:schemeClr val="lt1"/>
                </a:solidFill>
                <a:latin typeface="Courier New"/>
                <a:ea typeface="Courier New"/>
                <a:cs typeface="Courier New"/>
                <a:sym typeface="Courier New"/>
              </a:rPr>
              <a:t> bar() {}</a:t>
            </a:r>
            <a:br>
              <a:rPr lang="en-US" sz="1800">
                <a:solidFill>
                  <a:schemeClr val="lt1"/>
                </a:solidFill>
                <a:latin typeface="Courier New"/>
                <a:ea typeface="Courier New"/>
                <a:cs typeface="Courier New"/>
                <a:sym typeface="Courier New"/>
              </a:rPr>
            </a:br>
            <a:r>
              <a:rPr lang="en-US" sz="1800">
                <a:solidFill>
                  <a:schemeClr val="lt1"/>
                </a:solidFill>
                <a:latin typeface="Courier New"/>
                <a:ea typeface="Courier New"/>
                <a:cs typeface="Courier New"/>
                <a:sym typeface="Courier New"/>
              </a:rPr>
              <a:t>}</a:t>
            </a:r>
            <a:endParaRPr/>
          </a:p>
        </p:txBody>
      </p:sp>
      <p:sp>
        <p:nvSpPr>
          <p:cNvPr id="1644" name="Google Shape;1644;g28cdf91cc73_14_181"/>
          <p:cNvSpPr/>
          <p:nvPr/>
        </p:nvSpPr>
        <p:spPr>
          <a:xfrm>
            <a:off x="4788024" y="1556792"/>
            <a:ext cx="2069400" cy="10716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interface</a:t>
            </a:r>
            <a:r>
              <a:rPr lang="en-US" sz="1800">
                <a:solidFill>
                  <a:schemeClr val="lt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void</a:t>
            </a:r>
            <a:r>
              <a:rPr lang="en-US" sz="1800">
                <a:solidFill>
                  <a:schemeClr val="lt1"/>
                </a:solidFill>
                <a:latin typeface="Courier New"/>
                <a:ea typeface="Courier New"/>
                <a:cs typeface="Courier New"/>
                <a:sym typeface="Courier New"/>
              </a:rPr>
              <a:t> foo();</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645" name="Google Shape;1645;g28cdf91cc73_14_181"/>
          <p:cNvSpPr/>
          <p:nvPr/>
        </p:nvSpPr>
        <p:spPr>
          <a:xfrm>
            <a:off x="6228184" y="3212976"/>
            <a:ext cx="2286000" cy="1428900"/>
          </a:xfrm>
          <a:prstGeom prst="roundRect">
            <a:avLst>
              <a:gd fmla="val 0"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interface</a:t>
            </a:r>
            <a:r>
              <a:rPr lang="en-US" sz="1800">
                <a:solidFill>
                  <a:schemeClr val="lt1"/>
                </a:solidFill>
                <a:latin typeface="Courier New"/>
                <a:ea typeface="Courier New"/>
                <a:cs typeface="Courier New"/>
                <a:sym typeface="Courier New"/>
              </a:rPr>
              <a:t> C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void</a:t>
            </a:r>
            <a:r>
              <a:rPr lang="en-US" sz="1800">
                <a:solidFill>
                  <a:schemeClr val="lt1"/>
                </a:solidFill>
                <a:latin typeface="Courier New"/>
                <a:ea typeface="Courier New"/>
                <a:cs typeface="Courier New"/>
                <a:sym typeface="Courier New"/>
              </a:rPr>
              <a:t> bar();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cxnSp>
        <p:nvCxnSpPr>
          <p:cNvPr id="1646" name="Google Shape;1646;g28cdf91cc73_14_181"/>
          <p:cNvCxnSpPr>
            <a:stCxn id="1642" idx="0"/>
            <a:endCxn id="1644" idx="2"/>
          </p:cNvCxnSpPr>
          <p:nvPr/>
        </p:nvCxnSpPr>
        <p:spPr>
          <a:xfrm rot="-5400000">
            <a:off x="4648466" y="2038626"/>
            <a:ext cx="584700" cy="1764000"/>
          </a:xfrm>
          <a:prstGeom prst="bentConnector3">
            <a:avLst>
              <a:gd fmla="val 50000" name="adj1"/>
            </a:avLst>
          </a:prstGeom>
          <a:noFill/>
          <a:ln cap="rnd" cmpd="sng" w="15875">
            <a:solidFill>
              <a:srgbClr val="000000"/>
            </a:solidFill>
            <a:prstDash val="solid"/>
            <a:round/>
            <a:headEnd len="sm" w="sm" type="none"/>
            <a:tailEnd len="med" w="med" type="stealth"/>
          </a:ln>
        </p:spPr>
      </p:cxnSp>
      <p:cxnSp>
        <p:nvCxnSpPr>
          <p:cNvPr id="1647" name="Google Shape;1647;g28cdf91cc73_14_181"/>
          <p:cNvCxnSpPr>
            <a:stCxn id="1645" idx="0"/>
            <a:endCxn id="1644" idx="2"/>
          </p:cNvCxnSpPr>
          <p:nvPr/>
        </p:nvCxnSpPr>
        <p:spPr>
          <a:xfrm flipH="1" rot="5400000">
            <a:off x="6304534" y="2146326"/>
            <a:ext cx="584700" cy="1548600"/>
          </a:xfrm>
          <a:prstGeom prst="bentConnector3">
            <a:avLst>
              <a:gd fmla="val 50000" name="adj1"/>
            </a:avLst>
          </a:prstGeom>
          <a:noFill/>
          <a:ln cap="rnd" cmpd="sng" w="15875">
            <a:solidFill>
              <a:srgbClr val="000000"/>
            </a:solidFill>
            <a:prstDash val="solid"/>
            <a:round/>
            <a:headEnd len="sm" w="sm" type="none"/>
            <a:tailEnd len="med" w="med" type="stealth"/>
          </a:ln>
        </p:spPr>
      </p:cxnSp>
      <p:cxnSp>
        <p:nvCxnSpPr>
          <p:cNvPr id="1648" name="Google Shape;1648;g28cdf91cc73_14_181"/>
          <p:cNvCxnSpPr>
            <a:stCxn id="1643" idx="0"/>
            <a:endCxn id="1642" idx="2"/>
          </p:cNvCxnSpPr>
          <p:nvPr/>
        </p:nvCxnSpPr>
        <p:spPr>
          <a:xfrm flipH="1" rot="5400000">
            <a:off x="4626070" y="4074500"/>
            <a:ext cx="587400" cy="1722000"/>
          </a:xfrm>
          <a:prstGeom prst="bentConnector3">
            <a:avLst>
              <a:gd fmla="val 50000" name="adj1"/>
            </a:avLst>
          </a:prstGeom>
          <a:noFill/>
          <a:ln cap="rnd" cmpd="sng" w="15875">
            <a:solidFill>
              <a:srgbClr val="000000"/>
            </a:solidFill>
            <a:prstDash val="solid"/>
            <a:round/>
            <a:headEnd len="sm" w="sm" type="none"/>
            <a:tailEnd len="med" w="med" type="stealth"/>
          </a:ln>
        </p:spPr>
      </p:cxnSp>
      <p:cxnSp>
        <p:nvCxnSpPr>
          <p:cNvPr id="1649" name="Google Shape;1649;g28cdf91cc73_14_181"/>
          <p:cNvCxnSpPr>
            <a:stCxn id="1643" idx="0"/>
            <a:endCxn id="1645" idx="2"/>
          </p:cNvCxnSpPr>
          <p:nvPr/>
        </p:nvCxnSpPr>
        <p:spPr>
          <a:xfrm rot="-5400000">
            <a:off x="6282220" y="4140350"/>
            <a:ext cx="587400" cy="1590300"/>
          </a:xfrm>
          <a:prstGeom prst="bentConnector3">
            <a:avLst>
              <a:gd fmla="val 50000" name="adj1"/>
            </a:avLst>
          </a:prstGeom>
          <a:noFill/>
          <a:ln cap="rnd" cmpd="sng" w="15875">
            <a:solidFill>
              <a:srgbClr val="000000"/>
            </a:solidFill>
            <a:prstDash val="solid"/>
            <a:round/>
            <a:headEnd len="sm" w="sm" type="none"/>
            <a:tailEnd len="med" w="med" type="stealth"/>
          </a:ln>
        </p:spPr>
      </p:cxn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g28cdf91cc73_14_195"/>
          <p:cNvSpPr txBox="1"/>
          <p:nvPr>
            <p:ph type="title"/>
          </p:nvPr>
        </p:nvSpPr>
        <p:spPr>
          <a:xfrm>
            <a:off x="2206426" y="171624"/>
            <a:ext cx="8911800" cy="775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Interface constant and Visibility</a:t>
            </a:r>
            <a:endParaRPr/>
          </a:p>
        </p:txBody>
      </p:sp>
      <p:sp>
        <p:nvSpPr>
          <p:cNvPr id="1655" name="Google Shape;1655;g28cdf91cc73_14_195"/>
          <p:cNvSpPr txBox="1"/>
          <p:nvPr>
            <p:ph idx="1" type="body"/>
          </p:nvPr>
        </p:nvSpPr>
        <p:spPr>
          <a:xfrm>
            <a:off x="527901" y="1036948"/>
            <a:ext cx="11340300" cy="5649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Interfaces cannot include instance variables, but they can include constants</a:t>
            </a:r>
            <a:endParaRPr/>
          </a:p>
          <a:p>
            <a:pPr indent="-342900" lvl="0" marL="342900" rtl="0" algn="l">
              <a:spcBef>
                <a:spcPts val="1000"/>
              </a:spcBef>
              <a:spcAft>
                <a:spcPts val="0"/>
              </a:spcAft>
              <a:buSzPts val="1800"/>
              <a:buChar char="🠶"/>
            </a:pPr>
            <a:r>
              <a:rPr lang="en-US"/>
              <a:t>Any variable declared within an interface is implicitly public static final, so these keywords can be omitted</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b="1" lang="en-US"/>
              <a:t>Visibility</a:t>
            </a:r>
            <a:endParaRPr/>
          </a:p>
          <a:p>
            <a:pPr indent="0" lvl="0" marL="0" rtl="0" algn="l">
              <a:spcBef>
                <a:spcPts val="1000"/>
              </a:spcBef>
              <a:spcAft>
                <a:spcPts val="0"/>
              </a:spcAft>
              <a:buSzPts val="1800"/>
              <a:buNone/>
            </a:pPr>
            <a:r>
              <a:t/>
            </a:r>
            <a:endParaRPr b="1"/>
          </a:p>
          <a:p>
            <a:pPr indent="-342900" lvl="0" marL="342900" rtl="0" algn="l">
              <a:spcBef>
                <a:spcPts val="1000"/>
              </a:spcBef>
              <a:spcAft>
                <a:spcPts val="0"/>
              </a:spcAft>
              <a:buSzPts val="1800"/>
              <a:buChar char="🠶"/>
            </a:pPr>
            <a:r>
              <a:rPr lang="en-US"/>
              <a:t>Recap: methods and variables within classes default to package-private</a:t>
            </a:r>
            <a:endParaRPr/>
          </a:p>
          <a:p>
            <a:pPr indent="-342900" lvl="0" marL="342900" rtl="0" algn="l">
              <a:spcBef>
                <a:spcPts val="1000"/>
              </a:spcBef>
              <a:spcAft>
                <a:spcPts val="0"/>
              </a:spcAft>
              <a:buSzPts val="1800"/>
              <a:buChar char="🠶"/>
            </a:pPr>
            <a:r>
              <a:rPr lang="en-US"/>
              <a:t>However, methods and constants within interfaces default to public</a:t>
            </a:r>
            <a:endParaRPr/>
          </a:p>
          <a:p>
            <a:pPr indent="-342900" lvl="0" marL="342900" rtl="0" algn="l">
              <a:spcBef>
                <a:spcPts val="1000"/>
              </a:spcBef>
              <a:spcAft>
                <a:spcPts val="0"/>
              </a:spcAft>
              <a:buSzPts val="1800"/>
              <a:buChar char="🠶"/>
            </a:pPr>
            <a:r>
              <a:rPr lang="en-US"/>
              <a:t>This can lead to compiler errors if you omit access modifiers from your code…</a:t>
            </a:r>
            <a:endParaRPr/>
          </a:p>
          <a:p>
            <a:pPr indent="-228600" lvl="0" marL="342900" rtl="0" algn="l">
              <a:spcBef>
                <a:spcPts val="1000"/>
              </a:spcBef>
              <a:spcAft>
                <a:spcPts val="0"/>
              </a:spcAft>
              <a:buSzPts val="1800"/>
              <a:buNone/>
            </a:pPr>
            <a:r>
              <a:t/>
            </a:r>
            <a:endParaRPr/>
          </a:p>
        </p:txBody>
      </p:sp>
      <p:sp>
        <p:nvSpPr>
          <p:cNvPr id="1656" name="Google Shape;1656;g28cdf91cc73_14_195"/>
          <p:cNvSpPr txBox="1"/>
          <p:nvPr/>
        </p:nvSpPr>
        <p:spPr>
          <a:xfrm>
            <a:off x="3337756" y="1861773"/>
            <a:ext cx="7780500" cy="13236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interface</a:t>
            </a:r>
            <a:r>
              <a:rPr lang="en-US" sz="2000">
                <a:solidFill>
                  <a:schemeClr val="dk1"/>
                </a:solidFill>
                <a:latin typeface="Courier New"/>
                <a:ea typeface="Courier New"/>
                <a:cs typeface="Courier New"/>
                <a:sym typeface="Courier New"/>
              </a:rPr>
              <a:t> A {</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  </a:t>
            </a:r>
            <a:r>
              <a:rPr b="1" lang="en-US" sz="2000">
                <a:solidFill>
                  <a:schemeClr val="dk1"/>
                </a:solidFill>
                <a:latin typeface="Courier New"/>
                <a:ea typeface="Courier New"/>
                <a:cs typeface="Courier New"/>
                <a:sym typeface="Courier New"/>
              </a:rPr>
              <a:t>double</a:t>
            </a:r>
            <a:r>
              <a:rPr lang="en-US" sz="2000">
                <a:solidFill>
                  <a:schemeClr val="dk1"/>
                </a:solidFill>
                <a:latin typeface="Courier New"/>
                <a:ea typeface="Courier New"/>
                <a:cs typeface="Courier New"/>
                <a:sym typeface="Courier New"/>
              </a:rPr>
              <a:t> PI = 3.14159;</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  </a:t>
            </a:r>
            <a:r>
              <a:rPr b="1" lang="en-US" sz="2000">
                <a:solidFill>
                  <a:schemeClr val="dk1"/>
                </a:solidFill>
                <a:latin typeface="Courier New"/>
                <a:ea typeface="Courier New"/>
                <a:cs typeface="Courier New"/>
                <a:sym typeface="Courier New"/>
              </a:rPr>
              <a:t>public</a:t>
            </a:r>
            <a:r>
              <a:rPr lang="en-US" sz="2000">
                <a:solidFill>
                  <a:schemeClr val="dk1"/>
                </a:solidFill>
                <a:latin typeface="Courier New"/>
                <a:ea typeface="Courier New"/>
                <a:cs typeface="Courier New"/>
                <a:sym typeface="Courier New"/>
              </a:rPr>
              <a:t> </a:t>
            </a:r>
            <a:r>
              <a:rPr b="1" lang="en-US" sz="2000">
                <a:solidFill>
                  <a:schemeClr val="dk1"/>
                </a:solidFill>
                <a:latin typeface="Courier New"/>
                <a:ea typeface="Courier New"/>
                <a:cs typeface="Courier New"/>
                <a:sym typeface="Courier New"/>
              </a:rPr>
              <a:t>static</a:t>
            </a:r>
            <a:r>
              <a:rPr lang="en-US" sz="2000">
                <a:solidFill>
                  <a:schemeClr val="dk1"/>
                </a:solidFill>
                <a:latin typeface="Courier New"/>
                <a:ea typeface="Courier New"/>
                <a:cs typeface="Courier New"/>
                <a:sym typeface="Courier New"/>
              </a:rPr>
              <a:t> </a:t>
            </a:r>
            <a:r>
              <a:rPr b="1" lang="en-US" sz="2000">
                <a:solidFill>
                  <a:schemeClr val="dk1"/>
                </a:solidFill>
                <a:latin typeface="Courier New"/>
                <a:ea typeface="Courier New"/>
                <a:cs typeface="Courier New"/>
                <a:sym typeface="Courier New"/>
              </a:rPr>
              <a:t>final</a:t>
            </a:r>
            <a:r>
              <a:rPr lang="en-US" sz="2000">
                <a:solidFill>
                  <a:schemeClr val="dk1"/>
                </a:solidFill>
                <a:latin typeface="Courier New"/>
                <a:ea typeface="Courier New"/>
                <a:cs typeface="Courier New"/>
                <a:sym typeface="Courier New"/>
              </a:rPr>
              <a:t> </a:t>
            </a:r>
            <a:r>
              <a:rPr b="1" lang="en-US" sz="2000">
                <a:solidFill>
                  <a:schemeClr val="dk1"/>
                </a:solidFill>
                <a:latin typeface="Courier New"/>
                <a:ea typeface="Courier New"/>
                <a:cs typeface="Courier New"/>
                <a:sym typeface="Courier New"/>
              </a:rPr>
              <a:t>double</a:t>
            </a:r>
            <a:r>
              <a:rPr lang="en-US" sz="2000">
                <a:solidFill>
                  <a:schemeClr val="dk1"/>
                </a:solidFill>
                <a:latin typeface="Courier New"/>
                <a:ea typeface="Courier New"/>
                <a:cs typeface="Courier New"/>
                <a:sym typeface="Courier New"/>
              </a:rPr>
              <a:t> E = 2.718282;</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a:t>
            </a:r>
            <a:endParaRPr/>
          </a:p>
        </p:txBody>
      </p:sp>
      <p:sp>
        <p:nvSpPr>
          <p:cNvPr id="1657" name="Google Shape;1657;g28cdf91cc73_14_195"/>
          <p:cNvSpPr txBox="1"/>
          <p:nvPr/>
        </p:nvSpPr>
        <p:spPr>
          <a:xfrm>
            <a:off x="4919192" y="5103673"/>
            <a:ext cx="7272900" cy="17547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interface</a:t>
            </a:r>
            <a:r>
              <a:rPr lang="en-US" sz="1800">
                <a:solidFill>
                  <a:schemeClr val="dk1"/>
                </a:solidFill>
                <a:latin typeface="Courier New"/>
                <a:ea typeface="Courier New"/>
                <a:cs typeface="Courier New"/>
                <a:sym typeface="Courier New"/>
              </a:rPr>
              <a:t> A {  </a:t>
            </a:r>
            <a:r>
              <a:rPr b="1" lang="en-US" sz="1800">
                <a:solidFill>
                  <a:schemeClr val="dk1"/>
                </a:solidFill>
                <a:latin typeface="Courier New"/>
                <a:ea typeface="Courier New"/>
                <a:cs typeface="Courier New"/>
                <a:sym typeface="Courier New"/>
              </a:rPr>
              <a:t>void </a:t>
            </a:r>
            <a:r>
              <a:rPr lang="en-US" sz="1800">
                <a:solidFill>
                  <a:schemeClr val="dk1"/>
                </a:solidFill>
                <a:latin typeface="Courier New"/>
                <a:ea typeface="Courier New"/>
                <a:cs typeface="Courier New"/>
                <a:sym typeface="Courier New"/>
              </a:rPr>
              <a:t>foo();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class</a:t>
            </a:r>
            <a:r>
              <a:rPr lang="en-US" sz="1800">
                <a:solidFill>
                  <a:schemeClr val="dk1"/>
                </a:solidFill>
                <a:latin typeface="Courier New"/>
                <a:ea typeface="Courier New"/>
                <a:cs typeface="Courier New"/>
                <a:sym typeface="Courier New"/>
              </a:rPr>
              <a:t> B </a:t>
            </a:r>
            <a:r>
              <a:rPr b="1" lang="en-US" sz="1800">
                <a:solidFill>
                  <a:schemeClr val="dk1"/>
                </a:solidFill>
                <a:latin typeface="Courier New"/>
                <a:ea typeface="Courier New"/>
                <a:cs typeface="Courier New"/>
                <a:sym typeface="Courier New"/>
              </a:rPr>
              <a:t>implements</a:t>
            </a:r>
            <a:r>
              <a:rPr lang="en-US" sz="1800">
                <a:solidFill>
                  <a:schemeClr val="dk1"/>
                </a:solidFill>
                <a:latin typeface="Courier New"/>
                <a:ea typeface="Courier New"/>
                <a:cs typeface="Courier New"/>
                <a:sym typeface="Courier New"/>
              </a:rPr>
              <a:t> A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foo() {}  // Error!! – can't reduce the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 visibility of foo()</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g28cdf91cc73_14_202"/>
          <p:cNvSpPr txBox="1"/>
          <p:nvPr>
            <p:ph type="title"/>
          </p:nvPr>
        </p:nvSpPr>
        <p:spPr>
          <a:xfrm>
            <a:off x="2197000" y="152769"/>
            <a:ext cx="8911800" cy="794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Default methods</a:t>
            </a:r>
            <a:endParaRPr/>
          </a:p>
        </p:txBody>
      </p:sp>
      <p:sp>
        <p:nvSpPr>
          <p:cNvPr id="1663" name="Google Shape;1663;g28cdf91cc73_14_202"/>
          <p:cNvSpPr txBox="1"/>
          <p:nvPr>
            <p:ph idx="1" type="body"/>
          </p:nvPr>
        </p:nvSpPr>
        <p:spPr>
          <a:xfrm>
            <a:off x="970960" y="1197204"/>
            <a:ext cx="4468200" cy="5091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800"/>
              <a:buChar char="🠶"/>
            </a:pPr>
            <a:r>
              <a:rPr lang="en-US"/>
              <a:t>Before Java 8, interfaces could have only abstract methods. The implementation of these methods has to be provided in a separate class. So, if a new method is to be added in an interface, then its implementation code has to be provided in the class implementing the same interface.</a:t>
            </a:r>
            <a:endParaRPr/>
          </a:p>
          <a:p>
            <a:pPr indent="-342900" lvl="0" marL="342900" rtl="0" algn="l">
              <a:spcBef>
                <a:spcPts val="1000"/>
              </a:spcBef>
              <a:spcAft>
                <a:spcPts val="0"/>
              </a:spcAft>
              <a:buSzPts val="1800"/>
              <a:buChar char="🠶"/>
            </a:pPr>
            <a:r>
              <a:rPr lang="en-US"/>
              <a:t> To overcome this issue, Java 8 has introduced the concept of default methods which allow the interfaces to have methods with implementation without affecting the classes that implement the interface.</a:t>
            </a:r>
            <a:endParaRPr/>
          </a:p>
          <a:p>
            <a:pPr indent="-342900" lvl="0" marL="342900" rtl="0" algn="l">
              <a:spcBef>
                <a:spcPts val="1000"/>
              </a:spcBef>
              <a:spcAft>
                <a:spcPts val="0"/>
              </a:spcAft>
              <a:buSzPts val="1800"/>
              <a:buChar char="🠶"/>
            </a:pPr>
            <a:r>
              <a:rPr lang="en-US"/>
              <a:t>Default methods can be overriden</a:t>
            </a:r>
            <a:endParaRPr/>
          </a:p>
          <a:p>
            <a:pPr indent="-228600" lvl="0" marL="342900" rtl="0" algn="l">
              <a:spcBef>
                <a:spcPts val="1000"/>
              </a:spcBef>
              <a:spcAft>
                <a:spcPts val="0"/>
              </a:spcAft>
              <a:buSzPts val="1800"/>
              <a:buNone/>
            </a:pPr>
            <a:r>
              <a:t/>
            </a:r>
            <a:endParaRPr/>
          </a:p>
        </p:txBody>
      </p:sp>
      <p:sp>
        <p:nvSpPr>
          <p:cNvPr id="1664" name="Google Shape;1664;g28cdf91cc73_14_202"/>
          <p:cNvSpPr/>
          <p:nvPr/>
        </p:nvSpPr>
        <p:spPr>
          <a:xfrm>
            <a:off x="6096000" y="793793"/>
            <a:ext cx="6096000" cy="5817000"/>
          </a:xfrm>
          <a:prstGeom prst="rect">
            <a:avLst/>
          </a:pr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A simple program to Test Interface default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methods in java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interface TestInterface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 abstract method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public void square(int a); </a:t>
            </a:r>
            <a:endParaRPr/>
          </a:p>
          <a:p>
            <a:pPr indent="0" lvl="0" marL="0" marR="0" rtl="0" algn="l">
              <a:spcBef>
                <a:spcPts val="0"/>
              </a:spcBef>
              <a:spcAft>
                <a:spcPts val="0"/>
              </a:spcAft>
              <a:buNone/>
            </a:pPr>
            <a:r>
              <a:t/>
            </a:r>
            <a:endParaRPr sz="12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200">
                <a:solidFill>
                  <a:schemeClr val="dk1"/>
                </a:solidFill>
                <a:highlight>
                  <a:srgbClr val="FFFF00"/>
                </a:highlight>
                <a:latin typeface="Century Gothic"/>
                <a:ea typeface="Century Gothic"/>
                <a:cs typeface="Century Gothic"/>
                <a:sym typeface="Century Gothic"/>
              </a:rPr>
              <a:t>	// default method </a:t>
            </a:r>
            <a:endParaRPr/>
          </a:p>
          <a:p>
            <a:pPr indent="0" lvl="0" marL="0" marR="0" rtl="0" algn="l">
              <a:spcBef>
                <a:spcPts val="0"/>
              </a:spcBef>
              <a:spcAft>
                <a:spcPts val="0"/>
              </a:spcAft>
              <a:buNone/>
            </a:pPr>
            <a:r>
              <a:rPr lang="en-US" sz="1200">
                <a:solidFill>
                  <a:schemeClr val="dk1"/>
                </a:solidFill>
                <a:highlight>
                  <a:srgbClr val="FFFF00"/>
                </a:highlight>
                <a:latin typeface="Century Gothic"/>
                <a:ea typeface="Century Gothic"/>
                <a:cs typeface="Century Gothic"/>
                <a:sym typeface="Century Gothic"/>
              </a:rPr>
              <a:t>	default void show() </a:t>
            </a:r>
            <a:endParaRPr/>
          </a:p>
          <a:p>
            <a:pPr indent="0" lvl="0" marL="0" marR="0" rtl="0" algn="l">
              <a:spcBef>
                <a:spcPts val="0"/>
              </a:spcBef>
              <a:spcAft>
                <a:spcPts val="0"/>
              </a:spcAft>
              <a:buNone/>
            </a:pPr>
            <a:r>
              <a:rPr lang="en-US" sz="1200">
                <a:solidFill>
                  <a:schemeClr val="dk1"/>
                </a:solidFill>
                <a:highlight>
                  <a:srgbClr val="FFFF00"/>
                </a:highlight>
                <a:latin typeface="Century Gothic"/>
                <a:ea typeface="Century Gothic"/>
                <a:cs typeface="Century Gothic"/>
                <a:sym typeface="Century Gothic"/>
              </a:rPr>
              <a:t>	{ </a:t>
            </a:r>
            <a:endParaRPr/>
          </a:p>
          <a:p>
            <a:pPr indent="0" lvl="0" marL="0" marR="0" rtl="0" algn="l">
              <a:spcBef>
                <a:spcPts val="0"/>
              </a:spcBef>
              <a:spcAft>
                <a:spcPts val="0"/>
              </a:spcAft>
              <a:buNone/>
            </a:pPr>
            <a:r>
              <a:rPr lang="en-US" sz="1200">
                <a:solidFill>
                  <a:schemeClr val="dk1"/>
                </a:solidFill>
                <a:highlight>
                  <a:srgbClr val="FFFF00"/>
                </a:highlight>
                <a:latin typeface="Century Gothic"/>
                <a:ea typeface="Century Gothic"/>
                <a:cs typeface="Century Gothic"/>
                <a:sym typeface="Century Gothic"/>
              </a:rPr>
              <a:t>	System.out.println("Default Method Executed"); </a:t>
            </a:r>
            <a:endParaRPr/>
          </a:p>
          <a:p>
            <a:pPr indent="0" lvl="0" marL="0" marR="0" rtl="0" algn="l">
              <a:spcBef>
                <a:spcPts val="0"/>
              </a:spcBef>
              <a:spcAft>
                <a:spcPts val="0"/>
              </a:spcAft>
              <a:buNone/>
            </a:pPr>
            <a:r>
              <a:rPr lang="en-US" sz="1200">
                <a:solidFill>
                  <a:schemeClr val="dk1"/>
                </a:solidFill>
                <a:highlight>
                  <a:srgbClr val="FFFF00"/>
                </a:highlight>
                <a:latin typeface="Century Gothic"/>
                <a:ea typeface="Century Gothic"/>
                <a:cs typeface="Century Gothic"/>
                <a:sym typeface="Century Gothic"/>
              </a:rPr>
              <a:t>	}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t/>
            </a:r>
            <a:endParaRPr sz="12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class TestClass implements TestInterface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 implementation of square abstract method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public void square(int a)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System.out.println(a*a);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 </a:t>
            </a:r>
            <a:endParaRPr/>
          </a:p>
          <a:p>
            <a:pPr indent="0" lvl="0" marL="0" marR="0" rtl="0" algn="l">
              <a:spcBef>
                <a:spcPts val="0"/>
              </a:spcBef>
              <a:spcAft>
                <a:spcPts val="0"/>
              </a:spcAft>
              <a:buNone/>
            </a:pPr>
            <a:r>
              <a:t/>
            </a:r>
            <a:endParaRPr sz="12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public static void main(String args[])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TestClass d = new TestClass();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d.square(4); </a:t>
            </a:r>
            <a:endParaRPr/>
          </a:p>
          <a:p>
            <a:pPr indent="0" lvl="0" marL="0" marR="0" rtl="0" algn="l">
              <a:spcBef>
                <a:spcPts val="0"/>
              </a:spcBef>
              <a:spcAft>
                <a:spcPts val="0"/>
              </a:spcAft>
              <a:buNone/>
            </a:pPr>
            <a:r>
              <a:t/>
            </a:r>
            <a:endParaRPr sz="12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200">
                <a:solidFill>
                  <a:schemeClr val="dk1"/>
                </a:solidFill>
                <a:highlight>
                  <a:srgbClr val="FFFF00"/>
                </a:highlight>
                <a:latin typeface="Century Gothic"/>
                <a:ea typeface="Century Gothic"/>
                <a:cs typeface="Century Gothic"/>
                <a:sym typeface="Century Gothic"/>
              </a:rPr>
              <a:t>		// default method executed </a:t>
            </a:r>
            <a:endParaRPr/>
          </a:p>
          <a:p>
            <a:pPr indent="0" lvl="0" marL="0" marR="0" rtl="0" algn="l">
              <a:spcBef>
                <a:spcPts val="0"/>
              </a:spcBef>
              <a:spcAft>
                <a:spcPts val="0"/>
              </a:spcAft>
              <a:buNone/>
            </a:pPr>
            <a:r>
              <a:rPr lang="en-US" sz="1200">
                <a:solidFill>
                  <a:schemeClr val="dk1"/>
                </a:solidFill>
                <a:highlight>
                  <a:srgbClr val="FFFF00"/>
                </a:highlight>
                <a:latin typeface="Century Gothic"/>
                <a:ea typeface="Century Gothic"/>
                <a:cs typeface="Century Gothic"/>
                <a:sym typeface="Century Gothic"/>
              </a:rPr>
              <a:t>		d.show();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g28cdf91cc73_14_208"/>
          <p:cNvSpPr txBox="1"/>
          <p:nvPr>
            <p:ph type="title"/>
          </p:nvPr>
        </p:nvSpPr>
        <p:spPr>
          <a:xfrm>
            <a:off x="2197000" y="152769"/>
            <a:ext cx="8911800" cy="794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static methods</a:t>
            </a:r>
            <a:endParaRPr/>
          </a:p>
        </p:txBody>
      </p:sp>
      <p:sp>
        <p:nvSpPr>
          <p:cNvPr id="1670" name="Google Shape;1670;g28cdf91cc73_14_208"/>
          <p:cNvSpPr txBox="1"/>
          <p:nvPr>
            <p:ph idx="1" type="body"/>
          </p:nvPr>
        </p:nvSpPr>
        <p:spPr>
          <a:xfrm>
            <a:off x="970960" y="1197204"/>
            <a:ext cx="4468200" cy="5091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 static method is a method that belongs to a class rather than an instance of a class. This means you can call a static method without creating an object of the class. Static methods are sometimes called class methods.</a:t>
            </a:r>
            <a:endParaRPr/>
          </a:p>
          <a:p>
            <a:pPr indent="-342900" lvl="0" marL="342900" rtl="0" algn="l">
              <a:spcBef>
                <a:spcPts val="1000"/>
              </a:spcBef>
              <a:spcAft>
                <a:spcPts val="0"/>
              </a:spcAft>
              <a:buSzPts val="1800"/>
              <a:buChar char="🠶"/>
            </a:pPr>
            <a:r>
              <a:rPr lang="en-US"/>
              <a:t>The interfaces can have static methods as well which is similar to static method of classes.</a:t>
            </a:r>
            <a:endParaRPr/>
          </a:p>
          <a:p>
            <a:pPr indent="-342900" lvl="0" marL="342900" rtl="0" algn="l">
              <a:spcBef>
                <a:spcPts val="1000"/>
              </a:spcBef>
              <a:spcAft>
                <a:spcPts val="0"/>
              </a:spcAft>
              <a:buSzPts val="1800"/>
              <a:buChar char="🠶"/>
            </a:pPr>
            <a:r>
              <a:rPr lang="en-US"/>
              <a:t>Static methods can not be overriden</a:t>
            </a:r>
            <a:endParaRPr/>
          </a:p>
        </p:txBody>
      </p:sp>
      <p:sp>
        <p:nvSpPr>
          <p:cNvPr id="1671" name="Google Shape;1671;g28cdf91cc73_14_208"/>
          <p:cNvSpPr/>
          <p:nvPr/>
        </p:nvSpPr>
        <p:spPr>
          <a:xfrm>
            <a:off x="5819482" y="644041"/>
            <a:ext cx="6096000" cy="5817000"/>
          </a:xfrm>
          <a:prstGeom prst="rect">
            <a:avLst/>
          </a:pr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A simple Java program to TestClassnstrate static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methods in java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interface TestInterface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 abstract method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public void square (int a); </a:t>
            </a:r>
            <a:endParaRPr/>
          </a:p>
          <a:p>
            <a:pPr indent="0" lvl="0" marL="0" marR="0" rtl="0" algn="l">
              <a:spcBef>
                <a:spcPts val="0"/>
              </a:spcBef>
              <a:spcAft>
                <a:spcPts val="0"/>
              </a:spcAft>
              <a:buNone/>
            </a:pPr>
            <a:r>
              <a:t/>
            </a:r>
            <a:endParaRPr sz="12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200">
                <a:solidFill>
                  <a:schemeClr val="dk1"/>
                </a:solidFill>
                <a:highlight>
                  <a:srgbClr val="FFFF00"/>
                </a:highlight>
                <a:latin typeface="Century Gothic"/>
                <a:ea typeface="Century Gothic"/>
                <a:cs typeface="Century Gothic"/>
                <a:sym typeface="Century Gothic"/>
              </a:rPr>
              <a:t>	// static method </a:t>
            </a:r>
            <a:endParaRPr/>
          </a:p>
          <a:p>
            <a:pPr indent="0" lvl="0" marL="0" marR="0" rtl="0" algn="l">
              <a:spcBef>
                <a:spcPts val="0"/>
              </a:spcBef>
              <a:spcAft>
                <a:spcPts val="0"/>
              </a:spcAft>
              <a:buNone/>
            </a:pPr>
            <a:r>
              <a:rPr lang="en-US" sz="1200">
                <a:solidFill>
                  <a:schemeClr val="dk1"/>
                </a:solidFill>
                <a:highlight>
                  <a:srgbClr val="FFFF00"/>
                </a:highlight>
                <a:latin typeface="Century Gothic"/>
                <a:ea typeface="Century Gothic"/>
                <a:cs typeface="Century Gothic"/>
                <a:sym typeface="Century Gothic"/>
              </a:rPr>
              <a:t>	static void show() </a:t>
            </a:r>
            <a:endParaRPr/>
          </a:p>
          <a:p>
            <a:pPr indent="0" lvl="0" marL="0" marR="0" rtl="0" algn="l">
              <a:spcBef>
                <a:spcPts val="0"/>
              </a:spcBef>
              <a:spcAft>
                <a:spcPts val="0"/>
              </a:spcAft>
              <a:buNone/>
            </a:pPr>
            <a:r>
              <a:rPr lang="en-US" sz="1200">
                <a:solidFill>
                  <a:schemeClr val="dk1"/>
                </a:solidFill>
                <a:highlight>
                  <a:srgbClr val="FFFF00"/>
                </a:highlight>
                <a:latin typeface="Century Gothic"/>
                <a:ea typeface="Century Gothic"/>
                <a:cs typeface="Century Gothic"/>
                <a:sym typeface="Century Gothic"/>
              </a:rPr>
              <a:t>	{ </a:t>
            </a:r>
            <a:endParaRPr/>
          </a:p>
          <a:p>
            <a:pPr indent="0" lvl="0" marL="0" marR="0" rtl="0" algn="l">
              <a:spcBef>
                <a:spcPts val="0"/>
              </a:spcBef>
              <a:spcAft>
                <a:spcPts val="0"/>
              </a:spcAft>
              <a:buNone/>
            </a:pPr>
            <a:r>
              <a:rPr lang="en-US" sz="1200">
                <a:solidFill>
                  <a:schemeClr val="dk1"/>
                </a:solidFill>
                <a:highlight>
                  <a:srgbClr val="FFFF00"/>
                </a:highlight>
                <a:latin typeface="Century Gothic"/>
                <a:ea typeface="Century Gothic"/>
                <a:cs typeface="Century Gothic"/>
                <a:sym typeface="Century Gothic"/>
              </a:rPr>
              <a:t>		System.out.println("Static Method Executed"); </a:t>
            </a:r>
            <a:endParaRPr/>
          </a:p>
          <a:p>
            <a:pPr indent="0" lvl="0" marL="0" marR="0" rtl="0" algn="l">
              <a:spcBef>
                <a:spcPts val="0"/>
              </a:spcBef>
              <a:spcAft>
                <a:spcPts val="0"/>
              </a:spcAft>
              <a:buNone/>
            </a:pPr>
            <a:r>
              <a:rPr lang="en-US" sz="1200">
                <a:solidFill>
                  <a:schemeClr val="dk1"/>
                </a:solidFill>
                <a:highlight>
                  <a:srgbClr val="FFFF00"/>
                </a:highlight>
                <a:latin typeface="Century Gothic"/>
                <a:ea typeface="Century Gothic"/>
                <a:cs typeface="Century Gothic"/>
                <a:sym typeface="Century Gothic"/>
              </a:rPr>
              <a:t>	}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t/>
            </a:r>
            <a:endParaRPr sz="12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class TestClass implements TestInterface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 Implementation of square abstract method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public void square (int a)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System.out.println(a*a);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 </a:t>
            </a:r>
            <a:endParaRPr/>
          </a:p>
          <a:p>
            <a:pPr indent="0" lvl="0" marL="0" marR="0" rtl="0" algn="l">
              <a:spcBef>
                <a:spcPts val="0"/>
              </a:spcBef>
              <a:spcAft>
                <a:spcPts val="0"/>
              </a:spcAft>
              <a:buNone/>
            </a:pPr>
            <a:r>
              <a:t/>
            </a:r>
            <a:endParaRPr sz="12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public static void main(String args[])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TestClass d = new TestClass();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d.square(4); </a:t>
            </a:r>
            <a:endParaRPr/>
          </a:p>
          <a:p>
            <a:pPr indent="0" lvl="0" marL="0" marR="0" rtl="0" algn="l">
              <a:spcBef>
                <a:spcPts val="0"/>
              </a:spcBef>
              <a:spcAft>
                <a:spcPts val="0"/>
              </a:spcAft>
              <a:buNone/>
            </a:pPr>
            <a:r>
              <a:t/>
            </a:r>
            <a:endParaRPr sz="12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 Static method executed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a:t>
            </a:r>
            <a:r>
              <a:rPr lang="en-US" sz="1200">
                <a:solidFill>
                  <a:schemeClr val="dk1"/>
                </a:solidFill>
                <a:highlight>
                  <a:srgbClr val="FFFF00"/>
                </a:highlight>
                <a:latin typeface="Century Gothic"/>
                <a:ea typeface="Century Gothic"/>
                <a:cs typeface="Century Gothic"/>
                <a:sym typeface="Century Gothic"/>
              </a:rPr>
              <a:t>TestInterface.show();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 </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 </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g28cdf91cc73_14_214"/>
          <p:cNvSpPr txBox="1"/>
          <p:nvPr>
            <p:ph type="title"/>
          </p:nvPr>
        </p:nvSpPr>
        <p:spPr>
          <a:xfrm>
            <a:off x="2432669" y="426147"/>
            <a:ext cx="8911800" cy="6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Using interface as a Type</a:t>
            </a:r>
            <a:endParaRPr/>
          </a:p>
        </p:txBody>
      </p:sp>
      <p:sp>
        <p:nvSpPr>
          <p:cNvPr id="1677" name="Google Shape;1677;g28cdf91cc73_14_214"/>
          <p:cNvSpPr txBox="1"/>
          <p:nvPr>
            <p:ph idx="1" type="body"/>
          </p:nvPr>
        </p:nvSpPr>
        <p:spPr>
          <a:xfrm>
            <a:off x="914400" y="1376313"/>
            <a:ext cx="10590300" cy="453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sz="3200"/>
              <a:t>When you define a new interface, you are defining a new reference data type. You can use interface names anywhere you can use any other data type name.</a:t>
            </a:r>
            <a:endParaRPr/>
          </a:p>
          <a:p>
            <a:pPr indent="-342900" lvl="0" marL="342900" rtl="0" algn="l">
              <a:spcBef>
                <a:spcPts val="1000"/>
              </a:spcBef>
              <a:spcAft>
                <a:spcPts val="0"/>
              </a:spcAft>
              <a:buSzPts val="3200"/>
              <a:buChar char="🠶"/>
            </a:pPr>
            <a:r>
              <a:rPr lang="en-US" sz="3200"/>
              <a:t> If you define a reference variable whose type is an interface, any object you assign to it </a:t>
            </a:r>
            <a:r>
              <a:rPr i="1" lang="en-US" sz="3200"/>
              <a:t>must</a:t>
            </a:r>
            <a:r>
              <a:rPr lang="en-US" sz="3200"/>
              <a:t> be an instance of a class that implements the Interface.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910111f1a6_0_22"/>
          <p:cNvSpPr txBox="1"/>
          <p:nvPr>
            <p:ph type="title"/>
          </p:nvPr>
        </p:nvSpPr>
        <p:spPr>
          <a:xfrm>
            <a:off x="502920" y="172720"/>
            <a:ext cx="10515600" cy="62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Java Features( next …)</a:t>
            </a:r>
            <a:endParaRPr/>
          </a:p>
        </p:txBody>
      </p:sp>
      <p:sp>
        <p:nvSpPr>
          <p:cNvPr id="281" name="Google Shape;281;g2910111f1a6_0_22"/>
          <p:cNvSpPr txBox="1"/>
          <p:nvPr>
            <p:ph idx="1" type="body"/>
          </p:nvPr>
        </p:nvSpPr>
        <p:spPr>
          <a:xfrm>
            <a:off x="279400" y="1073784"/>
            <a:ext cx="11729700" cy="5479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Distributed</a:t>
            </a:r>
            <a:endParaRPr/>
          </a:p>
          <a:p>
            <a:pPr indent="0" lvl="0" marL="0" rtl="0" algn="l">
              <a:lnSpc>
                <a:spcPct val="90000"/>
              </a:lnSpc>
              <a:spcBef>
                <a:spcPts val="1000"/>
              </a:spcBef>
              <a:spcAft>
                <a:spcPts val="0"/>
              </a:spcAft>
              <a:buClr>
                <a:schemeClr val="dk1"/>
              </a:buClr>
              <a:buSzPts val="2800"/>
              <a:buNone/>
            </a:pPr>
            <a:r>
              <a:rPr lang="en-US"/>
              <a:t>Java is designed for the distributed environment of the Internet because it handles TCP/IP protocols. In fact, accessing a resource using a URL is not much different from accessing a file. Java also supports Remote Method Invocation (RMI). This feature enables a program to invoke methods across a network.</a:t>
            </a:r>
            <a:endParaRPr/>
          </a:p>
          <a:p>
            <a:pPr indent="-228600" lvl="0" marL="228600" rtl="0" algn="l">
              <a:lnSpc>
                <a:spcPct val="90000"/>
              </a:lnSpc>
              <a:spcBef>
                <a:spcPts val="1000"/>
              </a:spcBef>
              <a:spcAft>
                <a:spcPts val="0"/>
              </a:spcAft>
              <a:buClr>
                <a:schemeClr val="dk1"/>
              </a:buClr>
              <a:buSzPts val="2800"/>
              <a:buChar char="🠶"/>
            </a:pPr>
            <a:r>
              <a:rPr b="1" lang="en-US"/>
              <a:t>Dynamic</a:t>
            </a:r>
            <a:endParaRPr/>
          </a:p>
          <a:p>
            <a:pPr indent="0" lvl="0" marL="0" rtl="0" algn="l">
              <a:lnSpc>
                <a:spcPct val="90000"/>
              </a:lnSpc>
              <a:spcBef>
                <a:spcPts val="1000"/>
              </a:spcBef>
              <a:spcAft>
                <a:spcPts val="0"/>
              </a:spcAft>
              <a:buClr>
                <a:schemeClr val="dk1"/>
              </a:buClr>
              <a:buSzPts val="2800"/>
              <a:buNone/>
            </a:pPr>
            <a:r>
              <a:rPr lang="en-US"/>
              <a:t>Java programs carry with them substantial amounts of run-time type information that is used to verify and resolve accesses to objects at run time. This makes it possible to dynamically link code in a safe and expedient manner. This is crucial to the robustness of the Java environment , in which small fragments of bytecode may be dynamically updated on a running system.</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g28cdf91cc73_14_219"/>
          <p:cNvSpPr txBox="1"/>
          <p:nvPr>
            <p:ph type="title"/>
          </p:nvPr>
        </p:nvSpPr>
        <p:spPr>
          <a:xfrm>
            <a:off x="2065024" y="162197"/>
            <a:ext cx="8911800" cy="784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Improving an interface</a:t>
            </a:r>
            <a:endParaRPr/>
          </a:p>
        </p:txBody>
      </p:sp>
      <p:sp>
        <p:nvSpPr>
          <p:cNvPr id="1683" name="Google Shape;1683;g28cdf91cc73_14_219"/>
          <p:cNvSpPr txBox="1"/>
          <p:nvPr>
            <p:ph idx="1" type="body"/>
          </p:nvPr>
        </p:nvSpPr>
        <p:spPr>
          <a:xfrm>
            <a:off x="1376313" y="946778"/>
            <a:ext cx="10378800" cy="5388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100000"/>
              <a:buNone/>
            </a:pPr>
            <a:r>
              <a:rPr lang="en-US"/>
              <a:t>Consider an interface that you have developed called DoIt:</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rPr lang="en-US"/>
              <a:t>public interface DoIt {</a:t>
            </a:r>
            <a:endParaRPr/>
          </a:p>
          <a:p>
            <a:pPr indent="0" lvl="0" marL="0" rtl="0" algn="l">
              <a:spcBef>
                <a:spcPts val="1000"/>
              </a:spcBef>
              <a:spcAft>
                <a:spcPts val="0"/>
              </a:spcAft>
              <a:buSzPct val="100000"/>
              <a:buNone/>
            </a:pPr>
            <a:r>
              <a:rPr lang="en-US"/>
              <a:t>   void doSomething(int i, double x);</a:t>
            </a:r>
            <a:endParaRPr/>
          </a:p>
          <a:p>
            <a:pPr indent="0" lvl="0" marL="0" rtl="0" algn="l">
              <a:spcBef>
                <a:spcPts val="1000"/>
              </a:spcBef>
              <a:spcAft>
                <a:spcPts val="0"/>
              </a:spcAft>
              <a:buSzPct val="100000"/>
              <a:buNone/>
            </a:pPr>
            <a:r>
              <a:rPr lang="en-US"/>
              <a:t>   int doSomethingElse(String s);</a:t>
            </a:r>
            <a:endParaRPr/>
          </a:p>
          <a:p>
            <a:pPr indent="0" lvl="0" marL="0" rtl="0" algn="l">
              <a:spcBef>
                <a:spcPts val="1000"/>
              </a:spcBef>
              <a:spcAft>
                <a:spcPts val="0"/>
              </a:spcAft>
              <a:buSzPct val="100000"/>
              <a:buNone/>
            </a:pPr>
            <a:r>
              <a:rPr lang="en-US"/>
              <a:t>}</a:t>
            </a:r>
            <a:endParaRPr/>
          </a:p>
          <a:p>
            <a:pPr indent="0" lvl="0" marL="0" rtl="0" algn="l">
              <a:spcBef>
                <a:spcPts val="1000"/>
              </a:spcBef>
              <a:spcAft>
                <a:spcPts val="0"/>
              </a:spcAft>
              <a:buSzPct val="100000"/>
              <a:buNone/>
            </a:pPr>
            <a:r>
              <a:rPr lang="en-US"/>
              <a:t>Suppose that, at a later time, you want to add a third method to DoIt, so that the interface now becomes:</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rPr lang="en-US"/>
              <a:t>public interface DoIt {</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rPr lang="en-US"/>
              <a:t>   void doSomething(int i, double x);</a:t>
            </a:r>
            <a:endParaRPr/>
          </a:p>
          <a:p>
            <a:pPr indent="0" lvl="0" marL="0" rtl="0" algn="l">
              <a:spcBef>
                <a:spcPts val="1000"/>
              </a:spcBef>
              <a:spcAft>
                <a:spcPts val="0"/>
              </a:spcAft>
              <a:buSzPct val="100000"/>
              <a:buNone/>
            </a:pPr>
            <a:r>
              <a:rPr lang="en-US"/>
              <a:t>   int doSomethingElse(String s);</a:t>
            </a:r>
            <a:endParaRPr/>
          </a:p>
          <a:p>
            <a:pPr indent="0" lvl="0" marL="0" rtl="0" algn="l">
              <a:spcBef>
                <a:spcPts val="1000"/>
              </a:spcBef>
              <a:spcAft>
                <a:spcPts val="0"/>
              </a:spcAft>
              <a:buSzPct val="100000"/>
              <a:buNone/>
            </a:pPr>
            <a:r>
              <a:rPr lang="en-US"/>
              <a:t>   boolean didItWork(int i, double x, String s);</a:t>
            </a:r>
            <a:endParaRPr/>
          </a:p>
          <a:p>
            <a:pPr indent="0" lvl="0" marL="0" rtl="0" algn="l">
              <a:spcBef>
                <a:spcPts val="1000"/>
              </a:spcBef>
              <a:spcAft>
                <a:spcPts val="0"/>
              </a:spcAft>
              <a:buSzPct val="100000"/>
              <a:buNone/>
            </a:pPr>
            <a:r>
              <a:rPr lang="en-US"/>
              <a:t>   </a:t>
            </a:r>
            <a:endParaRPr/>
          </a:p>
          <a:p>
            <a:pPr indent="0" lvl="0" marL="0" rtl="0" algn="l">
              <a:spcBef>
                <a:spcPts val="1000"/>
              </a:spcBef>
              <a:spcAft>
                <a:spcPts val="0"/>
              </a:spcAft>
              <a:buSzPct val="100000"/>
              <a:buNone/>
            </a:pPr>
            <a:r>
              <a:rPr lang="en-US"/>
              <a:t>}</a:t>
            </a:r>
            <a:endParaRPr/>
          </a:p>
          <a:p>
            <a:pPr indent="0" lvl="0" marL="0" rtl="0" algn="l">
              <a:spcBef>
                <a:spcPts val="1000"/>
              </a:spcBef>
              <a:spcAft>
                <a:spcPts val="0"/>
              </a:spcAft>
              <a:buSzPct val="100000"/>
              <a:buNone/>
            </a:pPr>
            <a:r>
              <a:rPr lang="en-US"/>
              <a:t>If you make this change, then all classes that implement the old DoIt interface will break because they no longer implement the old interface. Programmers relying on this interface will protest loudly.</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sp>
        <p:nvSpPr>
          <p:cNvPr id="1688" name="Google Shape;1688;g28cdf91cc73_14_224"/>
          <p:cNvSpPr txBox="1"/>
          <p:nvPr>
            <p:ph type="title"/>
          </p:nvPr>
        </p:nvSpPr>
        <p:spPr>
          <a:xfrm>
            <a:off x="2366682" y="96209"/>
            <a:ext cx="8911800" cy="78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Improving an interface</a:t>
            </a:r>
            <a:endParaRPr/>
          </a:p>
        </p:txBody>
      </p:sp>
      <p:sp>
        <p:nvSpPr>
          <p:cNvPr id="1689" name="Google Shape;1689;g28cdf91cc73_14_224"/>
          <p:cNvSpPr txBox="1"/>
          <p:nvPr>
            <p:ph idx="1" type="body"/>
          </p:nvPr>
        </p:nvSpPr>
        <p:spPr>
          <a:xfrm>
            <a:off x="1395167" y="1124562"/>
            <a:ext cx="10416600" cy="56373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100000"/>
              <a:buNone/>
            </a:pPr>
            <a:r>
              <a:rPr lang="en-US"/>
              <a:t>Try to anticipate all uses for your interface and specify it completely from the beginning. If you want to add additional methods to an interface, you have several options. You could create a DoItPlus interface that extends DoIt:</a:t>
            </a:r>
            <a:endParaRPr/>
          </a:p>
          <a:p>
            <a:pPr indent="0" lvl="0" marL="0" rtl="0" algn="l">
              <a:spcBef>
                <a:spcPts val="1000"/>
              </a:spcBef>
              <a:spcAft>
                <a:spcPts val="0"/>
              </a:spcAft>
              <a:buSzPct val="100000"/>
              <a:buNone/>
            </a:pPr>
            <a:r>
              <a:rPr lang="en-US"/>
              <a:t>public interface DoItPlus extends DoIt {</a:t>
            </a:r>
            <a:endParaRPr/>
          </a:p>
          <a:p>
            <a:pPr indent="0" lvl="0" marL="0" rtl="0" algn="l">
              <a:spcBef>
                <a:spcPts val="1000"/>
              </a:spcBef>
              <a:spcAft>
                <a:spcPts val="0"/>
              </a:spcAft>
              <a:buSzPct val="100000"/>
              <a:buNone/>
            </a:pPr>
            <a:r>
              <a:rPr lang="en-US"/>
              <a:t>   boolean didItWork(int i, double x, String s);</a:t>
            </a:r>
            <a:endParaRPr/>
          </a:p>
          <a:p>
            <a:pPr indent="0" lvl="0" marL="0" rtl="0" algn="l">
              <a:spcBef>
                <a:spcPts val="1000"/>
              </a:spcBef>
              <a:spcAft>
                <a:spcPts val="0"/>
              </a:spcAft>
              <a:buSzPct val="100000"/>
              <a:buNone/>
            </a:pPr>
            <a:r>
              <a:rPr lang="en-US"/>
              <a:t>}</a:t>
            </a:r>
            <a:endParaRPr/>
          </a:p>
          <a:p>
            <a:pPr indent="0" lvl="0" marL="0" rtl="0" algn="l">
              <a:spcBef>
                <a:spcPts val="1000"/>
              </a:spcBef>
              <a:spcAft>
                <a:spcPts val="0"/>
              </a:spcAft>
              <a:buSzPct val="100000"/>
              <a:buNone/>
            </a:pPr>
            <a:r>
              <a:rPr lang="en-US"/>
              <a:t>Now users of your code can choose to continue to use the old interface or to upgrade to the new interface.</a:t>
            </a:r>
            <a:endParaRPr/>
          </a:p>
          <a:p>
            <a:pPr indent="0" lvl="0" marL="0" rtl="0" algn="l">
              <a:spcBef>
                <a:spcPts val="1000"/>
              </a:spcBef>
              <a:spcAft>
                <a:spcPts val="0"/>
              </a:spcAft>
              <a:buSzPct val="100000"/>
              <a:buNone/>
            </a:pPr>
            <a:r>
              <a:rPr lang="en-US"/>
              <a:t>Alternatively, you can define your new methods as default methods. The following example defines a default method named didItWork:</a:t>
            </a:r>
            <a:endParaRPr/>
          </a:p>
          <a:p>
            <a:pPr indent="0" lvl="0" marL="0" rtl="0" algn="l">
              <a:spcBef>
                <a:spcPts val="1000"/>
              </a:spcBef>
              <a:spcAft>
                <a:spcPts val="0"/>
              </a:spcAft>
              <a:buSzPct val="100000"/>
              <a:buNone/>
            </a:pPr>
            <a:r>
              <a:rPr lang="en-US"/>
              <a:t>public interface DoIt {</a:t>
            </a:r>
            <a:endParaRPr/>
          </a:p>
          <a:p>
            <a:pPr indent="0" lvl="0" marL="0" rtl="0" algn="l">
              <a:spcBef>
                <a:spcPts val="1000"/>
              </a:spcBef>
              <a:spcAft>
                <a:spcPts val="0"/>
              </a:spcAft>
              <a:buSzPct val="100000"/>
              <a:buNone/>
            </a:pPr>
            <a:r>
              <a:rPr lang="en-US"/>
              <a:t>   void doSomething(int i, double x);</a:t>
            </a:r>
            <a:endParaRPr/>
          </a:p>
          <a:p>
            <a:pPr indent="0" lvl="0" marL="0" rtl="0" algn="l">
              <a:spcBef>
                <a:spcPts val="1000"/>
              </a:spcBef>
              <a:spcAft>
                <a:spcPts val="0"/>
              </a:spcAft>
              <a:buSzPct val="100000"/>
              <a:buNone/>
            </a:pPr>
            <a:r>
              <a:rPr lang="en-US"/>
              <a:t>   int doSomethingElse(String s);</a:t>
            </a:r>
            <a:endParaRPr/>
          </a:p>
          <a:p>
            <a:pPr indent="0" lvl="0" marL="0" rtl="0" algn="l">
              <a:spcBef>
                <a:spcPts val="1000"/>
              </a:spcBef>
              <a:spcAft>
                <a:spcPts val="0"/>
              </a:spcAft>
              <a:buSzPct val="100000"/>
              <a:buNone/>
            </a:pPr>
            <a:r>
              <a:rPr lang="en-US"/>
              <a:t>   default boolean didItWork(int i, double x, String s) {</a:t>
            </a:r>
            <a:endParaRPr/>
          </a:p>
          <a:p>
            <a:pPr indent="0" lvl="0" marL="0" rtl="0" algn="l">
              <a:spcBef>
                <a:spcPts val="1000"/>
              </a:spcBef>
              <a:spcAft>
                <a:spcPts val="0"/>
              </a:spcAft>
              <a:buSzPct val="100000"/>
              <a:buNone/>
            </a:pPr>
            <a:r>
              <a:rPr lang="en-US"/>
              <a:t>       // Method body </a:t>
            </a:r>
            <a:endParaRPr/>
          </a:p>
          <a:p>
            <a:pPr indent="0" lvl="0" marL="0" rtl="0" algn="l">
              <a:spcBef>
                <a:spcPts val="1000"/>
              </a:spcBef>
              <a:spcAft>
                <a:spcPts val="0"/>
              </a:spcAft>
              <a:buSzPct val="100000"/>
              <a:buNone/>
            </a:pPr>
            <a:r>
              <a:rPr lang="en-US"/>
              <a:t>   }</a:t>
            </a:r>
            <a:endParaRPr/>
          </a:p>
          <a:p>
            <a:pPr indent="0" lvl="0" marL="0" rtl="0" algn="l">
              <a:spcBef>
                <a:spcPts val="1000"/>
              </a:spcBef>
              <a:spcAft>
                <a:spcPts val="0"/>
              </a:spcAft>
              <a:buSzPct val="100000"/>
              <a:buNone/>
            </a:pPr>
            <a:r>
              <a:rPr lang="en-US"/>
              <a:t>}</a:t>
            </a:r>
            <a:endParaRPr/>
          </a:p>
          <a:p>
            <a:pPr indent="0" lvl="0" marL="0" rtl="0" algn="l">
              <a:spcBef>
                <a:spcPts val="1000"/>
              </a:spcBef>
              <a:spcAft>
                <a:spcPts val="0"/>
              </a:spcAft>
              <a:buSzPct val="100000"/>
              <a:buNone/>
            </a:pPr>
            <a:r>
              <a:rPr lang="en-US"/>
              <a:t>Note that you must provide an implementation for default methods. You could also define new static methods to existing interfaces. Users who have classes that implement interfaces enhanced with new default or static methods do not have to modify or recompile them to accommodate the additional methods.</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g28cdf91cc73_14_229"/>
          <p:cNvSpPr txBox="1"/>
          <p:nvPr>
            <p:ph type="title"/>
          </p:nvPr>
        </p:nvSpPr>
        <p:spPr>
          <a:xfrm>
            <a:off x="1819927" y="194575"/>
            <a:ext cx="8911800" cy="752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Encapsulation vs Data Abstraction</a:t>
            </a:r>
            <a:endParaRPr/>
          </a:p>
        </p:txBody>
      </p:sp>
      <p:sp>
        <p:nvSpPr>
          <p:cNvPr id="1695" name="Google Shape;1695;g28cdf91cc73_14_229"/>
          <p:cNvSpPr txBox="1"/>
          <p:nvPr>
            <p:ph idx="1" type="body"/>
          </p:nvPr>
        </p:nvSpPr>
        <p:spPr>
          <a:xfrm>
            <a:off x="1696825" y="1225485"/>
            <a:ext cx="9807900" cy="4685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Encapsulation is data hiding(information hiding) while Abstraction is detailed hiding(implementation hiding).</a:t>
            </a:r>
            <a:endParaRPr/>
          </a:p>
          <a:p>
            <a:pPr indent="-342900" lvl="0" marL="342900" rtl="0" algn="l">
              <a:spcBef>
                <a:spcPts val="1000"/>
              </a:spcBef>
              <a:spcAft>
                <a:spcPts val="0"/>
              </a:spcAft>
              <a:buSzPts val="1800"/>
              <a:buChar char="🠶"/>
            </a:pPr>
            <a:r>
              <a:rPr lang="en-US"/>
              <a:t>While encapsulation groups together data and methods that act upon the data, data abstraction deal with exposing the interface to the user and hiding the details of implementation.</a:t>
            </a:r>
            <a:endParaRPr/>
          </a:p>
          <a:p>
            <a:pPr indent="-342900" lvl="0" marL="342900" rtl="0" algn="l">
              <a:spcBef>
                <a:spcPts val="1000"/>
              </a:spcBef>
              <a:spcAft>
                <a:spcPts val="0"/>
              </a:spcAft>
              <a:buSzPts val="1800"/>
              <a:buChar char="🠶"/>
            </a:pPr>
            <a:r>
              <a:rPr lang="en-US"/>
              <a:t>Encapsulated classes are Java classes that follow data hiding and abstraction We can implement abstraction by using abstract classes and interfaces. </a:t>
            </a:r>
            <a:endParaRPr/>
          </a:p>
          <a:p>
            <a:pPr indent="-342900" lvl="0" marL="342900" rtl="0" algn="l">
              <a:spcBef>
                <a:spcPts val="1000"/>
              </a:spcBef>
              <a:spcAft>
                <a:spcPts val="0"/>
              </a:spcAft>
              <a:buSzPts val="1800"/>
              <a:buChar char="🠶"/>
            </a:pPr>
            <a:r>
              <a:rPr lang="en-US"/>
              <a:t>Encapsulation is a procedure that takes place at the implementation level, while abstraction is a design-level process.</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g2d4495bc8db_0_0"/>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Question</a:t>
            </a:r>
            <a:endParaRPr/>
          </a:p>
        </p:txBody>
      </p:sp>
      <p:sp>
        <p:nvSpPr>
          <p:cNvPr id="1702" name="Google Shape;1702;g2d4495bc8db_0_0"/>
          <p:cNvSpPr txBox="1"/>
          <p:nvPr>
            <p:ph idx="1" type="body"/>
          </p:nvPr>
        </p:nvSpPr>
        <p:spPr>
          <a:xfrm>
            <a:off x="763571" y="1152907"/>
            <a:ext cx="10963500" cy="4758300"/>
          </a:xfrm>
          <a:prstGeom prst="rect">
            <a:avLst/>
          </a:prstGeom>
        </p:spPr>
        <p:txBody>
          <a:bodyPr anchorCtr="0" anchor="t" bIns="45700" lIns="91425" spcFirstLastPara="1" rIns="91425" wrap="square" tIns="45700">
            <a:normAutofit/>
          </a:bodyPr>
          <a:lstStyle/>
          <a:p>
            <a:pPr indent="0" lvl="0" marL="0" rtl="0" algn="l">
              <a:lnSpc>
                <a:spcPct val="107916"/>
              </a:lnSpc>
              <a:spcBef>
                <a:spcPts val="0"/>
              </a:spcBef>
              <a:spcAft>
                <a:spcPts val="0"/>
              </a:spcAft>
              <a:buNone/>
            </a:pPr>
            <a:r>
              <a:rPr b="1" lang="en-US" sz="2100">
                <a:solidFill>
                  <a:schemeClr val="dk1"/>
                </a:solidFill>
                <a:latin typeface="Calibri"/>
                <a:ea typeface="Calibri"/>
                <a:cs typeface="Calibri"/>
                <a:sym typeface="Calibri"/>
              </a:rPr>
              <a:t> Consider the  inheritance described below:</a:t>
            </a:r>
            <a:endParaRPr b="1" sz="21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US" sz="2100">
                <a:solidFill>
                  <a:schemeClr val="dk1"/>
                </a:solidFill>
                <a:latin typeface="Calibri"/>
                <a:ea typeface="Calibri"/>
                <a:cs typeface="Calibri"/>
                <a:sym typeface="Calibri"/>
              </a:rPr>
              <a:t>class A</a:t>
            </a:r>
            <a:endParaRPr sz="21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US" sz="2100">
                <a:solidFill>
                  <a:schemeClr val="dk1"/>
                </a:solidFill>
                <a:latin typeface="Calibri"/>
                <a:ea typeface="Calibri"/>
                <a:cs typeface="Calibri"/>
                <a:sym typeface="Calibri"/>
              </a:rPr>
              <a:t>interface  B</a:t>
            </a:r>
            <a:endParaRPr sz="21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US" sz="2100">
                <a:solidFill>
                  <a:schemeClr val="dk1"/>
                </a:solidFill>
                <a:latin typeface="Calibri"/>
                <a:ea typeface="Calibri"/>
                <a:cs typeface="Calibri"/>
                <a:sym typeface="Calibri"/>
              </a:rPr>
              <a:t>interface  C</a:t>
            </a:r>
            <a:endParaRPr sz="21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US" sz="2100">
                <a:solidFill>
                  <a:schemeClr val="dk1"/>
                </a:solidFill>
                <a:latin typeface="Calibri"/>
                <a:ea typeface="Calibri"/>
                <a:cs typeface="Calibri"/>
                <a:sym typeface="Calibri"/>
              </a:rPr>
              <a:t>interface D </a:t>
            </a:r>
            <a:endParaRPr sz="21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US" sz="2100">
                <a:solidFill>
                  <a:schemeClr val="dk1"/>
                </a:solidFill>
                <a:latin typeface="Calibri"/>
                <a:ea typeface="Calibri"/>
                <a:cs typeface="Calibri"/>
                <a:sym typeface="Calibri"/>
              </a:rPr>
              <a:t>interface C inherits interface B</a:t>
            </a:r>
            <a:endParaRPr sz="21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US" sz="2100">
                <a:solidFill>
                  <a:schemeClr val="dk1"/>
                </a:solidFill>
                <a:latin typeface="Calibri"/>
                <a:ea typeface="Calibri"/>
                <a:cs typeface="Calibri"/>
                <a:sym typeface="Calibri"/>
              </a:rPr>
              <a:t>class E inherits class A</a:t>
            </a:r>
            <a:endParaRPr sz="21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lang="en-US" sz="2100">
                <a:solidFill>
                  <a:schemeClr val="dk1"/>
                </a:solidFill>
                <a:latin typeface="Calibri"/>
                <a:ea typeface="Calibri"/>
                <a:cs typeface="Calibri"/>
                <a:sym typeface="Calibri"/>
              </a:rPr>
              <a:t>class E inherits interface C and D</a:t>
            </a:r>
            <a:endParaRPr sz="2100">
              <a:solidFill>
                <a:schemeClr val="dk1"/>
              </a:solidFill>
              <a:latin typeface="Calibri"/>
              <a:ea typeface="Calibri"/>
              <a:cs typeface="Calibri"/>
              <a:sym typeface="Calibri"/>
            </a:endParaRPr>
          </a:p>
          <a:p>
            <a:pPr indent="-361950" lvl="0" marL="457200" rtl="0" algn="l">
              <a:lnSpc>
                <a:spcPct val="107916"/>
              </a:lnSpc>
              <a:spcBef>
                <a:spcPts val="800"/>
              </a:spcBef>
              <a:spcAft>
                <a:spcPts val="0"/>
              </a:spcAft>
              <a:buClr>
                <a:schemeClr val="dk1"/>
              </a:buClr>
              <a:buSzPts val="2100"/>
              <a:buFont typeface="Calibri"/>
              <a:buAutoNum type="alphaLcParenR"/>
            </a:pPr>
            <a:r>
              <a:rPr lang="en-US" sz="2100">
                <a:solidFill>
                  <a:schemeClr val="dk1"/>
                </a:solidFill>
                <a:latin typeface="Calibri"/>
                <a:ea typeface="Calibri"/>
                <a:cs typeface="Calibri"/>
                <a:sym typeface="Calibri"/>
              </a:rPr>
              <a:t>Write appropriate Code to create interface C  .</a:t>
            </a:r>
            <a:endParaRPr sz="2100">
              <a:solidFill>
                <a:schemeClr val="dk1"/>
              </a:solidFill>
              <a:latin typeface="Calibri"/>
              <a:ea typeface="Calibri"/>
              <a:cs typeface="Calibri"/>
              <a:sym typeface="Calibri"/>
            </a:endParaRPr>
          </a:p>
          <a:p>
            <a:pPr indent="-361950" lvl="0" marL="457200" rtl="0" algn="l">
              <a:lnSpc>
                <a:spcPct val="107916"/>
              </a:lnSpc>
              <a:spcBef>
                <a:spcPts val="0"/>
              </a:spcBef>
              <a:spcAft>
                <a:spcPts val="0"/>
              </a:spcAft>
              <a:buClr>
                <a:schemeClr val="dk1"/>
              </a:buClr>
              <a:buSzPts val="2100"/>
              <a:buFont typeface="Calibri"/>
              <a:buAutoNum type="alphaLcParenR"/>
            </a:pPr>
            <a:r>
              <a:rPr lang="en-US" sz="2100">
                <a:solidFill>
                  <a:schemeClr val="dk1"/>
                </a:solidFill>
                <a:latin typeface="Calibri"/>
                <a:ea typeface="Calibri"/>
                <a:cs typeface="Calibri"/>
                <a:sym typeface="Calibri"/>
              </a:rPr>
              <a:t>Write appropriate Code to create class E    .</a:t>
            </a:r>
            <a:endParaRPr sz="2100">
              <a:solidFill>
                <a:schemeClr val="dk1"/>
              </a:solidFill>
              <a:latin typeface="Calibri"/>
              <a:ea typeface="Calibri"/>
              <a:cs typeface="Calibri"/>
              <a:sym typeface="Calibri"/>
            </a:endParaRPr>
          </a:p>
        </p:txBody>
      </p:sp>
      <p:sp>
        <p:nvSpPr>
          <p:cNvPr id="1703" name="Google Shape;1703;g2d4495bc8db_0_0"/>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g30c5bc70a38_0_10"/>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Read more</a:t>
            </a:r>
            <a:endParaRPr/>
          </a:p>
        </p:txBody>
      </p:sp>
      <p:sp>
        <p:nvSpPr>
          <p:cNvPr id="1710" name="Google Shape;1710;g30c5bc70a38_0_10"/>
          <p:cNvSpPr txBox="1"/>
          <p:nvPr>
            <p:ph idx="1" type="body"/>
          </p:nvPr>
        </p:nvSpPr>
        <p:spPr>
          <a:xfrm>
            <a:off x="763571" y="1152907"/>
            <a:ext cx="10963500" cy="4758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u="sng">
                <a:solidFill>
                  <a:schemeClr val="hlink"/>
                </a:solidFill>
                <a:hlinkClick r:id="rId3"/>
              </a:rPr>
              <a:t>https://www.oracle.com/java/technologies/oop.html</a:t>
            </a:r>
            <a:endParaRPr/>
          </a:p>
          <a:p>
            <a:pPr indent="0" lvl="0" marL="0" rtl="0" algn="l">
              <a:spcBef>
                <a:spcPts val="1000"/>
              </a:spcBef>
              <a:spcAft>
                <a:spcPts val="0"/>
              </a:spcAft>
              <a:buNone/>
            </a:pPr>
            <a:r>
              <a:rPr lang="en-US" u="sng">
                <a:solidFill>
                  <a:schemeClr val="hlink"/>
                </a:solidFill>
                <a:hlinkClick r:id="rId4"/>
              </a:rPr>
              <a:t>https://www.geeksforgeeks.org/four-main-object-oriented-programming-concepts-of-java/</a:t>
            </a:r>
            <a:endParaRPr/>
          </a:p>
          <a:p>
            <a:pPr indent="0" lvl="0" marL="0" rtl="0" algn="l">
              <a:spcBef>
                <a:spcPts val="1000"/>
              </a:spcBef>
              <a:spcAft>
                <a:spcPts val="0"/>
              </a:spcAft>
              <a:buNone/>
            </a:pPr>
            <a:r>
              <a:rPr lang="en-US" u="sng">
                <a:solidFill>
                  <a:schemeClr val="hlink"/>
                </a:solidFill>
                <a:hlinkClick r:id="rId5"/>
              </a:rPr>
              <a:t>https://techaffinity.com/blog/oops-concepts-in-java/</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1711" name="Google Shape;1711;g30c5bc70a38_0_10"/>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2"/>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Java Editors</a:t>
            </a:r>
            <a:endParaRPr/>
          </a:p>
        </p:txBody>
      </p:sp>
      <p:sp>
        <p:nvSpPr>
          <p:cNvPr id="287" name="Google Shape;287;p12"/>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There are numerous IDE for Java that offer smart code completion and validate errors in real time. Choosing the best Java IDE from a number of options could be a challenge.</a:t>
            </a:r>
            <a:endParaRPr/>
          </a:p>
          <a:p>
            <a:pPr indent="-342900" lvl="0" marL="342900" rtl="0" algn="l">
              <a:spcBef>
                <a:spcPts val="1000"/>
              </a:spcBef>
              <a:spcAft>
                <a:spcPts val="0"/>
              </a:spcAft>
              <a:buSzPts val="1800"/>
              <a:buChar char="🠶"/>
            </a:pPr>
            <a:r>
              <a:rPr lang="en-US"/>
              <a:t>Here is a list of popular IDE you may use</a:t>
            </a:r>
            <a:endParaRPr/>
          </a:p>
          <a:p>
            <a:pPr indent="-285750" lvl="1" marL="742950" rtl="0" algn="l">
              <a:spcBef>
                <a:spcPts val="1000"/>
              </a:spcBef>
              <a:spcAft>
                <a:spcPts val="0"/>
              </a:spcAft>
              <a:buSzPts val="1600"/>
              <a:buChar char="🠶"/>
            </a:pPr>
            <a:r>
              <a:rPr b="1" lang="en-US"/>
              <a:t>Eclipse</a:t>
            </a:r>
            <a:endParaRPr/>
          </a:p>
          <a:p>
            <a:pPr indent="-285750" lvl="1" marL="742950" rtl="0" algn="l">
              <a:spcBef>
                <a:spcPts val="1000"/>
              </a:spcBef>
              <a:spcAft>
                <a:spcPts val="0"/>
              </a:spcAft>
              <a:buSzPts val="1600"/>
              <a:buChar char="🠶"/>
            </a:pPr>
            <a:r>
              <a:rPr b="1" lang="en-US"/>
              <a:t>IntelliJ IDEA</a:t>
            </a:r>
            <a:endParaRPr/>
          </a:p>
        </p:txBody>
      </p:sp>
      <p:sp>
        <p:nvSpPr>
          <p:cNvPr id="288" name="Google Shape;288;p12"/>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3"/>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b="1" lang="en-US"/>
              <a:t>Syntax Of Java</a:t>
            </a:r>
            <a:br>
              <a:rPr b="1" lang="en-US"/>
            </a:br>
            <a:endParaRPr/>
          </a:p>
        </p:txBody>
      </p:sp>
      <p:sp>
        <p:nvSpPr>
          <p:cNvPr id="294" name="Google Shape;294;p13"/>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br>
              <a:rPr lang="en-US"/>
            </a:br>
            <a:r>
              <a:rPr lang="en-US"/>
              <a:t>The syntax of Java is largely derived from C++. However, unlike C++, which combines the syntax for structured, generic, and object-oriented programming, Java was built from the ground up to be virtually fully object-oriented: everything in Java is an object with the exceptions of atomic data types (</a:t>
            </a:r>
            <a:r>
              <a:rPr b="1" lang="en-US"/>
              <a:t>ordinal</a:t>
            </a:r>
            <a:r>
              <a:rPr lang="en-US"/>
              <a:t> and </a:t>
            </a:r>
            <a:r>
              <a:rPr b="1" lang="en-US"/>
              <a:t>real</a:t>
            </a:r>
            <a:r>
              <a:rPr lang="en-US"/>
              <a:t> numbers, </a:t>
            </a:r>
            <a:r>
              <a:rPr b="1" lang="en-US"/>
              <a:t>boolean</a:t>
            </a:r>
            <a:r>
              <a:rPr lang="en-US"/>
              <a:t> values, and </a:t>
            </a:r>
            <a:r>
              <a:rPr b="1" lang="en-US"/>
              <a:t>characters</a:t>
            </a:r>
            <a:r>
              <a:rPr lang="en-US"/>
              <a:t>) and everything in Java is written inside a </a:t>
            </a:r>
            <a:r>
              <a:rPr b="1" lang="en-US"/>
              <a:t>class</a:t>
            </a:r>
            <a:r>
              <a:rPr lang="en-US"/>
              <a:t>.</a:t>
            </a:r>
            <a:endParaRPr/>
          </a:p>
          <a:p>
            <a:pPr indent="-342900" lvl="0" marL="342900" rtl="0" algn="l">
              <a:spcBef>
                <a:spcPts val="1000"/>
              </a:spcBef>
              <a:spcAft>
                <a:spcPts val="0"/>
              </a:spcAft>
              <a:buSzPts val="1800"/>
              <a:buChar char="🠶"/>
            </a:pPr>
            <a:r>
              <a:rPr lang="en-US"/>
              <a:t>…everything in Java is written inside a </a:t>
            </a:r>
            <a:r>
              <a:rPr b="1" lang="en-US"/>
              <a:t>class</a:t>
            </a:r>
            <a:r>
              <a:rPr lang="en-US"/>
              <a:t>.</a:t>
            </a:r>
            <a:endParaRPr/>
          </a:p>
          <a:p>
            <a:pPr indent="-342900" lvl="0" marL="342900" rtl="0" algn="l">
              <a:spcBef>
                <a:spcPts val="1000"/>
              </a:spcBef>
              <a:spcAft>
                <a:spcPts val="0"/>
              </a:spcAft>
              <a:buSzPts val="1800"/>
              <a:buChar char="🠶"/>
            </a:pPr>
            <a:r>
              <a:rPr lang="en-US"/>
              <a:t>…everything in Java is written inside a </a:t>
            </a:r>
            <a:r>
              <a:rPr b="1" lang="en-US"/>
              <a:t>class</a:t>
            </a:r>
            <a:r>
              <a:rPr lang="en-US"/>
              <a:t>.</a:t>
            </a:r>
            <a:endParaRPr/>
          </a:p>
          <a:p>
            <a:pPr indent="-342900" lvl="0" marL="342900" rtl="0" algn="l">
              <a:spcBef>
                <a:spcPts val="1000"/>
              </a:spcBef>
              <a:spcAft>
                <a:spcPts val="0"/>
              </a:spcAft>
              <a:buSzPts val="1800"/>
              <a:buChar char="🠶"/>
            </a:pPr>
            <a:r>
              <a:rPr lang="en-US"/>
              <a:t>…everything in Java is written inside a </a:t>
            </a:r>
            <a:r>
              <a:rPr b="1" lang="en-US"/>
              <a:t>class</a:t>
            </a:r>
            <a:r>
              <a:rPr lang="en-US"/>
              <a:t>.</a:t>
            </a:r>
            <a:endParaRPr/>
          </a:p>
          <a:p>
            <a:pPr indent="-342900" lvl="0" marL="342900" rtl="0" algn="l">
              <a:spcBef>
                <a:spcPts val="1000"/>
              </a:spcBef>
              <a:spcAft>
                <a:spcPts val="0"/>
              </a:spcAft>
              <a:buSzPts val="1800"/>
              <a:buChar char="🠶"/>
            </a:pPr>
            <a:r>
              <a:rPr lang="en-US"/>
              <a:t>…everything in Java is written inside a </a:t>
            </a:r>
            <a:r>
              <a:rPr b="1" lang="en-US"/>
              <a:t>class</a:t>
            </a:r>
            <a:r>
              <a:rPr lang="en-US"/>
              <a:t>.</a:t>
            </a:r>
            <a:endParaRPr/>
          </a:p>
          <a:p>
            <a:pPr indent="-342900" lvl="0" marL="342900" rtl="0" algn="l">
              <a:spcBef>
                <a:spcPts val="1000"/>
              </a:spcBef>
              <a:spcAft>
                <a:spcPts val="0"/>
              </a:spcAft>
              <a:buSzPts val="1800"/>
              <a:buChar char="🠶"/>
            </a:pPr>
            <a:r>
              <a:rPr lang="en-US"/>
              <a:t>…everything in Java is written inside a </a:t>
            </a:r>
            <a:r>
              <a:rPr b="1" lang="en-US"/>
              <a:t>class</a:t>
            </a:r>
            <a:r>
              <a:rPr lang="en-US"/>
              <a:t>.</a:t>
            </a:r>
            <a:endParaRPr/>
          </a:p>
          <a:p>
            <a:pPr indent="-342900" lvl="0" marL="342900" rtl="0" algn="l">
              <a:spcBef>
                <a:spcPts val="1000"/>
              </a:spcBef>
              <a:spcAft>
                <a:spcPts val="0"/>
              </a:spcAft>
              <a:buSzPts val="1800"/>
              <a:buChar char="🠶"/>
            </a:pPr>
            <a:r>
              <a:rPr lang="en-US"/>
              <a:t>…everything in Java is written inside a </a:t>
            </a:r>
            <a:r>
              <a:rPr b="1" lang="en-US"/>
              <a:t>class</a:t>
            </a:r>
            <a:r>
              <a:rPr lang="en-US"/>
              <a:t>.</a:t>
            </a:r>
            <a:endParaRPr/>
          </a:p>
          <a:p>
            <a:pPr indent="-228600" lvl="0" marL="342900" rtl="0" algn="l">
              <a:spcBef>
                <a:spcPts val="1000"/>
              </a:spcBef>
              <a:spcAft>
                <a:spcPts val="0"/>
              </a:spcAft>
              <a:buSzPts val="1800"/>
              <a:buNone/>
            </a:pPr>
            <a:r>
              <a:t/>
            </a:r>
            <a:endParaRPr/>
          </a:p>
        </p:txBody>
      </p:sp>
      <p:sp>
        <p:nvSpPr>
          <p:cNvPr id="295" name="Google Shape;295;p13"/>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4"/>
          <p:cNvSpPr txBox="1"/>
          <p:nvPr>
            <p:ph idx="1" type="body"/>
          </p:nvPr>
        </p:nvSpPr>
        <p:spPr>
          <a:xfrm>
            <a:off x="1981200" y="1357299"/>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Create a </a:t>
            </a:r>
            <a:r>
              <a:rPr b="1" lang="en-US">
                <a:latin typeface="Courier New"/>
                <a:ea typeface="Courier New"/>
                <a:cs typeface="Courier New"/>
                <a:sym typeface="Courier New"/>
              </a:rPr>
              <a:t>.java</a:t>
            </a:r>
            <a:r>
              <a:rPr lang="en-US">
                <a:latin typeface="Courier New"/>
                <a:ea typeface="Courier New"/>
                <a:cs typeface="Courier New"/>
                <a:sym typeface="Courier New"/>
              </a:rPr>
              <a:t> </a:t>
            </a:r>
            <a:r>
              <a:rPr lang="en-US"/>
              <a:t>file</a:t>
            </a:r>
            <a:endParaRPr/>
          </a:p>
          <a:p>
            <a:pPr indent="-285750" lvl="1" marL="742950" rtl="0" algn="l">
              <a:spcBef>
                <a:spcPts val="1000"/>
              </a:spcBef>
              <a:spcAft>
                <a:spcPts val="0"/>
              </a:spcAft>
              <a:buSzPts val="1600"/>
              <a:buChar char="🠶"/>
            </a:pPr>
            <a:r>
              <a:rPr lang="en-US"/>
              <a:t>Define a class (should have the same name as the Java file)</a:t>
            </a:r>
            <a:endParaRPr/>
          </a:p>
          <a:p>
            <a:pPr indent="-285750" lvl="1" marL="742950" rtl="0" algn="l">
              <a:spcBef>
                <a:spcPts val="1000"/>
              </a:spcBef>
              <a:spcAft>
                <a:spcPts val="0"/>
              </a:spcAft>
              <a:buSzPts val="1600"/>
              <a:buChar char="🠶"/>
            </a:pPr>
            <a:r>
              <a:rPr lang="en-US"/>
              <a:t>Add a the main method</a:t>
            </a:r>
            <a:endParaRPr/>
          </a:p>
          <a:p>
            <a:pPr indent="-184150" lvl="1" marL="742950" rtl="0" algn="l">
              <a:spcBef>
                <a:spcPts val="1000"/>
              </a:spcBef>
              <a:spcAft>
                <a:spcPts val="0"/>
              </a:spcAft>
              <a:buSzPts val="1600"/>
              <a:buNone/>
            </a:pPr>
            <a:r>
              <a:t/>
            </a:r>
            <a:endParaRPr/>
          </a:p>
          <a:p>
            <a:pPr indent="-184150" lvl="1" marL="742950" rtl="0" algn="l">
              <a:spcBef>
                <a:spcPts val="1000"/>
              </a:spcBef>
              <a:spcAft>
                <a:spcPts val="0"/>
              </a:spcAft>
              <a:buSzPts val="1600"/>
              <a:buNone/>
            </a:pPr>
            <a:r>
              <a:t/>
            </a:r>
            <a:endParaRPr/>
          </a:p>
          <a:p>
            <a:pPr indent="-285750" lvl="1" marL="742950" rtl="0" algn="l">
              <a:spcBef>
                <a:spcPts val="1000"/>
              </a:spcBef>
              <a:spcAft>
                <a:spcPts val="0"/>
              </a:spcAft>
              <a:buSzPts val="1600"/>
              <a:buChar char="🠶"/>
            </a:pPr>
            <a:r>
              <a:rPr lang="en-US"/>
              <a:t>Call  </a:t>
            </a:r>
            <a:r>
              <a:rPr lang="en-US">
                <a:latin typeface="Courier New"/>
                <a:ea typeface="Courier New"/>
                <a:cs typeface="Courier New"/>
                <a:sym typeface="Courier New"/>
              </a:rPr>
              <a:t>System.out.println(…) </a:t>
            </a:r>
            <a:r>
              <a:rPr lang="en-US"/>
              <a:t>to print something</a:t>
            </a:r>
            <a:endParaRPr/>
          </a:p>
          <a:p>
            <a:pPr indent="0" lvl="0" marL="0" rtl="0" algn="l">
              <a:spcBef>
                <a:spcPts val="1000"/>
              </a:spcBef>
              <a:spcAft>
                <a:spcPts val="0"/>
              </a:spcAft>
              <a:buSzPts val="1800"/>
              <a:buNone/>
            </a:pPr>
            <a:r>
              <a:rPr b="1" lang="en-US"/>
              <a:t>Console</a:t>
            </a:r>
            <a:endParaRPr/>
          </a:p>
          <a:p>
            <a:pPr indent="-342900" lvl="0" marL="342900" rtl="0" algn="l">
              <a:spcBef>
                <a:spcPts val="1000"/>
              </a:spcBef>
              <a:spcAft>
                <a:spcPts val="0"/>
              </a:spcAft>
              <a:buSzPts val="1800"/>
              <a:buChar char="🠶"/>
            </a:pPr>
            <a:r>
              <a:rPr lang="en-US"/>
              <a:t>Compile with </a:t>
            </a:r>
            <a:r>
              <a:rPr b="1" lang="en-US">
                <a:latin typeface="Courier New"/>
                <a:ea typeface="Courier New"/>
                <a:cs typeface="Courier New"/>
                <a:sym typeface="Courier New"/>
              </a:rPr>
              <a:t>javac</a:t>
            </a:r>
            <a:endParaRPr b="1">
              <a:latin typeface="Courier New"/>
              <a:ea typeface="Courier New"/>
              <a:cs typeface="Courier New"/>
              <a:sym typeface="Courier New"/>
            </a:endParaRPr>
          </a:p>
          <a:p>
            <a:pPr indent="-342900" lvl="0" marL="342900" rtl="0" algn="l">
              <a:spcBef>
                <a:spcPts val="1000"/>
              </a:spcBef>
              <a:spcAft>
                <a:spcPts val="0"/>
              </a:spcAft>
              <a:buSzPts val="1800"/>
              <a:buChar char="🠶"/>
            </a:pPr>
            <a:r>
              <a:rPr lang="en-US"/>
              <a:t>Run the file with </a:t>
            </a:r>
            <a:r>
              <a:rPr b="1" lang="en-US">
                <a:latin typeface="Courier New"/>
                <a:ea typeface="Courier New"/>
                <a:cs typeface="Courier New"/>
                <a:sym typeface="Courier New"/>
              </a:rPr>
              <a:t>java</a:t>
            </a:r>
            <a:endParaRPr b="1"/>
          </a:p>
          <a:p>
            <a:pPr indent="0" lvl="0" marL="0" rtl="0" algn="l">
              <a:spcBef>
                <a:spcPts val="1000"/>
              </a:spcBef>
              <a:spcAft>
                <a:spcPts val="0"/>
              </a:spcAft>
              <a:buSzPts val="1800"/>
              <a:buNone/>
            </a:pPr>
            <a:r>
              <a:rPr b="1" lang="en-US">
                <a:latin typeface="Courier New"/>
                <a:ea typeface="Courier New"/>
                <a:cs typeface="Courier New"/>
                <a:sym typeface="Courier New"/>
              </a:rPr>
              <a:t>IDE</a:t>
            </a:r>
            <a:endParaRPr/>
          </a:p>
          <a:p>
            <a:pPr indent="-342900" lvl="0" marL="342900" rtl="0" algn="l">
              <a:spcBef>
                <a:spcPts val="1000"/>
              </a:spcBef>
              <a:spcAft>
                <a:spcPts val="0"/>
              </a:spcAft>
              <a:buSzPts val="1800"/>
              <a:buChar char="🠶"/>
            </a:pPr>
            <a:r>
              <a:rPr lang="en-US"/>
              <a:t>Compile and run as Java Application</a:t>
            </a:r>
            <a:endParaRPr b="1">
              <a:latin typeface="Courier New"/>
              <a:ea typeface="Courier New"/>
              <a:cs typeface="Courier New"/>
              <a:sym typeface="Courier New"/>
            </a:endParaRPr>
          </a:p>
          <a:p>
            <a:pPr indent="0" lvl="0" marL="0" rtl="0" algn="l">
              <a:spcBef>
                <a:spcPts val="1000"/>
              </a:spcBef>
              <a:spcAft>
                <a:spcPts val="0"/>
              </a:spcAft>
              <a:buSzPts val="1800"/>
              <a:buNone/>
            </a:pPr>
            <a:r>
              <a:t/>
            </a:r>
            <a:endParaRPr b="1">
              <a:latin typeface="Courier New"/>
              <a:ea typeface="Courier New"/>
              <a:cs typeface="Courier New"/>
              <a:sym typeface="Courier New"/>
            </a:endParaRPr>
          </a:p>
          <a:p>
            <a:pPr indent="0" lvl="0" marL="0" rtl="0" algn="l">
              <a:spcBef>
                <a:spcPts val="1000"/>
              </a:spcBef>
              <a:spcAft>
                <a:spcPts val="0"/>
              </a:spcAft>
              <a:buSzPts val="1800"/>
              <a:buNone/>
            </a:pPr>
            <a:r>
              <a:t/>
            </a:r>
            <a:endParaRPr b="1">
              <a:latin typeface="Courier New"/>
              <a:ea typeface="Courier New"/>
              <a:cs typeface="Courier New"/>
              <a:sym typeface="Courier New"/>
            </a:endParaRPr>
          </a:p>
        </p:txBody>
      </p:sp>
      <p:sp>
        <p:nvSpPr>
          <p:cNvPr id="302" name="Google Shape;302;p14"/>
          <p:cNvSpPr txBox="1"/>
          <p:nvPr>
            <p:ph type="title"/>
          </p:nvPr>
        </p:nvSpPr>
        <p:spPr>
          <a:xfrm>
            <a:off x="1981201" y="147337"/>
            <a:ext cx="9745744"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First Java Program</a:t>
            </a:r>
            <a:endParaRPr/>
          </a:p>
        </p:txBody>
      </p:sp>
      <p:sp>
        <p:nvSpPr>
          <p:cNvPr id="303" name="Google Shape;303;p14"/>
          <p:cNvSpPr txBox="1"/>
          <p:nvPr/>
        </p:nvSpPr>
        <p:spPr>
          <a:xfrm>
            <a:off x="2639544" y="2701338"/>
            <a:ext cx="6664004" cy="369332"/>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public static void main(String[] args) { ...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Purpose of The Module</a:t>
            </a:r>
            <a:endParaRPr/>
          </a:p>
        </p:txBody>
      </p:sp>
      <p:sp>
        <p:nvSpPr>
          <p:cNvPr id="183" name="Google Shape;183;p2"/>
          <p:cNvSpPr txBox="1"/>
          <p:nvPr>
            <p:ph idx="1" type="body"/>
          </p:nvPr>
        </p:nvSpPr>
        <p:spPr>
          <a:xfrm>
            <a:off x="763571" y="1152907"/>
            <a:ext cx="10963373" cy="510523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100000"/>
              <a:buChar char="🠶"/>
            </a:pPr>
            <a:r>
              <a:rPr b="1" lang="en-US" sz="3200"/>
              <a:t>OOP with Java</a:t>
            </a:r>
            <a:r>
              <a:rPr lang="en-US" sz="3200"/>
              <a:t>  aims to equip you with knowledge and skills necessary to apply in software development using Java. </a:t>
            </a:r>
            <a:endParaRPr/>
          </a:p>
          <a:p>
            <a:pPr indent="-342900" lvl="0" marL="342900" rtl="0" algn="l">
              <a:spcBef>
                <a:spcPts val="1000"/>
              </a:spcBef>
              <a:spcAft>
                <a:spcPts val="0"/>
              </a:spcAft>
              <a:buSzPct val="100000"/>
              <a:buChar char="🠶"/>
            </a:pPr>
            <a:r>
              <a:rPr lang="en-US" sz="3200"/>
              <a:t>You will be able to describe Java basics, Implement Object Oriented Programming.  </a:t>
            </a:r>
            <a:endParaRPr/>
          </a:p>
          <a:p>
            <a:pPr indent="-342900" lvl="0" marL="342900" rtl="0" algn="l">
              <a:spcBef>
                <a:spcPts val="1000"/>
              </a:spcBef>
              <a:spcAft>
                <a:spcPts val="0"/>
              </a:spcAft>
              <a:buSzPct val="100000"/>
              <a:buChar char="🠶"/>
            </a:pPr>
            <a:r>
              <a:rPr lang="en-US" sz="3200"/>
              <a:t>You will be able to develop Graphical User Interfaces applications,  Apply Java Network Programming and Interact with databases using Java Database Connectivity.</a:t>
            </a:r>
            <a:endParaRPr/>
          </a:p>
          <a:p>
            <a:pPr indent="-185420" lvl="0" marL="342900" rtl="0" algn="l">
              <a:spcBef>
                <a:spcPts val="1000"/>
              </a:spcBef>
              <a:spcAft>
                <a:spcPts val="0"/>
              </a:spcAft>
              <a:buSzPct val="100000"/>
              <a:buNone/>
            </a:pPr>
            <a:r>
              <a:t/>
            </a:r>
            <a:endParaRPr sz="3200"/>
          </a:p>
          <a:p>
            <a:pPr indent="-342900" lvl="0" marL="342900" rtl="0" algn="l">
              <a:spcBef>
                <a:spcPts val="1000"/>
              </a:spcBef>
              <a:spcAft>
                <a:spcPts val="0"/>
              </a:spcAft>
              <a:buSzPct val="100000"/>
              <a:buChar char="🠶"/>
            </a:pPr>
            <a:r>
              <a:rPr b="1" lang="en-US" sz="3200"/>
              <a:t>The module will use different features you have learned previously such as:</a:t>
            </a:r>
            <a:endParaRPr/>
          </a:p>
          <a:p>
            <a:pPr indent="-285750" lvl="1" marL="742950" rtl="0" algn="l">
              <a:spcBef>
                <a:spcPts val="1000"/>
              </a:spcBef>
              <a:spcAft>
                <a:spcPts val="0"/>
              </a:spcAft>
              <a:buSzPct val="100000"/>
              <a:buChar char="🠶"/>
            </a:pPr>
            <a:r>
              <a:rPr lang="en-US" sz="3000"/>
              <a:t>Fundamentals of Programming with C</a:t>
            </a:r>
            <a:endParaRPr/>
          </a:p>
          <a:p>
            <a:pPr indent="-285750" lvl="1" marL="742950" rtl="0" algn="l">
              <a:spcBef>
                <a:spcPts val="1000"/>
              </a:spcBef>
              <a:spcAft>
                <a:spcPts val="0"/>
              </a:spcAft>
              <a:buSzPct val="100000"/>
              <a:buChar char="🠶"/>
            </a:pPr>
            <a:r>
              <a:rPr lang="en-US" sz="3000"/>
              <a:t>Basics of Database development</a:t>
            </a:r>
            <a:endParaRPr/>
          </a:p>
          <a:p>
            <a:pPr indent="-285750" lvl="1" marL="742950" rtl="0" algn="l">
              <a:spcBef>
                <a:spcPts val="1000"/>
              </a:spcBef>
              <a:spcAft>
                <a:spcPts val="0"/>
              </a:spcAft>
              <a:buSzPct val="100000"/>
              <a:buChar char="🠶"/>
            </a:pPr>
            <a:r>
              <a:rPr lang="en-US" sz="3000"/>
              <a:t>And many more</a:t>
            </a:r>
            <a:endParaRPr/>
          </a:p>
        </p:txBody>
      </p:sp>
      <p:sp>
        <p:nvSpPr>
          <p:cNvPr id="184" name="Google Shape;184;p2"/>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5"/>
          <p:cNvSpPr txBox="1"/>
          <p:nvPr>
            <p:ph type="title"/>
          </p:nvPr>
        </p:nvSpPr>
        <p:spPr>
          <a:xfrm>
            <a:off x="1458289" y="354148"/>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Example 2: Write and run the program</a:t>
            </a:r>
            <a:endParaRPr/>
          </a:p>
        </p:txBody>
      </p:sp>
      <p:sp>
        <p:nvSpPr>
          <p:cNvPr id="309" name="Google Shape;309;p15"/>
          <p:cNvSpPr txBox="1"/>
          <p:nvPr>
            <p:ph idx="1" type="body"/>
          </p:nvPr>
        </p:nvSpPr>
        <p:spPr>
          <a:xfrm>
            <a:off x="956611" y="1290321"/>
            <a:ext cx="10963373" cy="449072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100000"/>
              <a:buNone/>
            </a:pPr>
            <a:r>
              <a:rPr lang="en-US" sz="2000"/>
              <a:t>class HelloWorld {   </a:t>
            </a:r>
            <a:endParaRPr/>
          </a:p>
          <a:p>
            <a:pPr indent="0" lvl="0" marL="0" rtl="0" algn="l">
              <a:spcBef>
                <a:spcPts val="1000"/>
              </a:spcBef>
              <a:spcAft>
                <a:spcPts val="0"/>
              </a:spcAft>
              <a:buSzPct val="100000"/>
              <a:buNone/>
            </a:pPr>
            <a:r>
              <a:rPr lang="en-US" sz="2000"/>
              <a:t>public static String details( String country, String names){   </a:t>
            </a:r>
            <a:endParaRPr/>
          </a:p>
          <a:p>
            <a:pPr indent="0" lvl="0" marL="0" rtl="0" algn="l">
              <a:spcBef>
                <a:spcPts val="1000"/>
              </a:spcBef>
              <a:spcAft>
                <a:spcPts val="0"/>
              </a:spcAft>
              <a:buSzPct val="100000"/>
              <a:buNone/>
            </a:pPr>
            <a:r>
              <a:rPr lang="en-US" sz="2000"/>
              <a:t>     return names+" from "+country;  </a:t>
            </a:r>
            <a:endParaRPr/>
          </a:p>
          <a:p>
            <a:pPr indent="0" lvl="0" marL="0" rtl="0" algn="l">
              <a:spcBef>
                <a:spcPts val="1000"/>
              </a:spcBef>
              <a:spcAft>
                <a:spcPts val="0"/>
              </a:spcAft>
              <a:buSzPct val="100000"/>
              <a:buNone/>
            </a:pPr>
            <a:r>
              <a:rPr lang="en-US" sz="2000"/>
              <a:t>  }   </a:t>
            </a:r>
            <a:endParaRPr/>
          </a:p>
          <a:p>
            <a:pPr indent="0" lvl="0" marL="0" rtl="0" algn="l">
              <a:spcBef>
                <a:spcPts val="1000"/>
              </a:spcBef>
              <a:spcAft>
                <a:spcPts val="0"/>
              </a:spcAft>
              <a:buSzPct val="100000"/>
              <a:buNone/>
            </a:pPr>
            <a:r>
              <a:rPr lang="en-US" sz="2000"/>
              <a:t>/**</a:t>
            </a:r>
            <a:endParaRPr/>
          </a:p>
          <a:p>
            <a:pPr indent="0" lvl="0" marL="0" rtl="0" algn="l">
              <a:spcBef>
                <a:spcPts val="1000"/>
              </a:spcBef>
              <a:spcAft>
                <a:spcPts val="0"/>
              </a:spcAft>
              <a:buSzPct val="100000"/>
              <a:buNone/>
            </a:pPr>
            <a:r>
              <a:rPr lang="en-US" sz="2000"/>
              <a:t>Main method or entry point of the program</a:t>
            </a:r>
            <a:endParaRPr/>
          </a:p>
          <a:p>
            <a:pPr indent="0" lvl="0" marL="0" rtl="0" algn="l">
              <a:spcBef>
                <a:spcPts val="1000"/>
              </a:spcBef>
              <a:spcAft>
                <a:spcPts val="0"/>
              </a:spcAft>
              <a:buSzPct val="100000"/>
              <a:buNone/>
            </a:pPr>
            <a:r>
              <a:rPr lang="en-US" sz="2000"/>
              <a:t>*/</a:t>
            </a:r>
            <a:endParaRPr/>
          </a:p>
          <a:p>
            <a:pPr indent="0" lvl="0" marL="0" rtl="0" algn="l">
              <a:spcBef>
                <a:spcPts val="1000"/>
              </a:spcBef>
              <a:spcAft>
                <a:spcPts val="0"/>
              </a:spcAft>
              <a:buSzPct val="100000"/>
              <a:buNone/>
            </a:pPr>
            <a:r>
              <a:t/>
            </a:r>
            <a:endParaRPr sz="2000"/>
          </a:p>
          <a:p>
            <a:pPr indent="0" lvl="0" marL="0" rtl="0" algn="l">
              <a:spcBef>
                <a:spcPts val="1000"/>
              </a:spcBef>
              <a:spcAft>
                <a:spcPts val="0"/>
              </a:spcAft>
              <a:buSzPct val="100000"/>
              <a:buNone/>
            </a:pPr>
            <a:r>
              <a:rPr lang="en-US" sz="2000"/>
              <a:t> public static void main(String[] args) {    </a:t>
            </a:r>
            <a:endParaRPr/>
          </a:p>
          <a:p>
            <a:pPr indent="0" lvl="0" marL="0" rtl="0" algn="l">
              <a:spcBef>
                <a:spcPts val="1000"/>
              </a:spcBef>
              <a:spcAft>
                <a:spcPts val="0"/>
              </a:spcAft>
              <a:buSzPct val="100000"/>
              <a:buNone/>
            </a:pPr>
            <a:r>
              <a:rPr lang="en-US" sz="2000"/>
              <a:t>    System.out.println("Hello, World! ");     </a:t>
            </a:r>
            <a:endParaRPr/>
          </a:p>
          <a:p>
            <a:pPr indent="0" lvl="0" marL="0" rtl="0" algn="l">
              <a:spcBef>
                <a:spcPts val="1000"/>
              </a:spcBef>
              <a:spcAft>
                <a:spcPts val="0"/>
              </a:spcAft>
              <a:buSzPct val="100000"/>
              <a:buNone/>
            </a:pPr>
            <a:r>
              <a:rPr lang="en-US" sz="2000"/>
              <a:t>   System.out.println(" I am "+details("Rwanda", "Java Mike"));  </a:t>
            </a:r>
            <a:endParaRPr/>
          </a:p>
          <a:p>
            <a:pPr indent="0" lvl="0" marL="0" rtl="0" algn="l">
              <a:spcBef>
                <a:spcPts val="1000"/>
              </a:spcBef>
              <a:spcAft>
                <a:spcPts val="0"/>
              </a:spcAft>
              <a:buSzPct val="100000"/>
              <a:buNone/>
            </a:pPr>
            <a:r>
              <a:rPr lang="en-US" sz="2000"/>
              <a:t>  }</a:t>
            </a:r>
            <a:endParaRPr/>
          </a:p>
          <a:p>
            <a:pPr indent="0" lvl="0" marL="0" rtl="0" algn="l">
              <a:spcBef>
                <a:spcPts val="1000"/>
              </a:spcBef>
              <a:spcAft>
                <a:spcPts val="0"/>
              </a:spcAft>
              <a:buSzPct val="100000"/>
              <a:buNone/>
            </a:pPr>
            <a:r>
              <a:t/>
            </a:r>
            <a:endParaRPr sz="2000"/>
          </a:p>
          <a:p>
            <a:pPr indent="0" lvl="0" marL="0" rtl="0" algn="l">
              <a:spcBef>
                <a:spcPts val="1000"/>
              </a:spcBef>
              <a:spcAft>
                <a:spcPts val="0"/>
              </a:spcAft>
              <a:buSzPct val="100000"/>
              <a:buNone/>
            </a:pPr>
            <a:r>
              <a:rPr lang="en-US" sz="2000"/>
              <a:t>}</a:t>
            </a:r>
            <a:endParaRPr/>
          </a:p>
        </p:txBody>
      </p:sp>
      <p:sp>
        <p:nvSpPr>
          <p:cNvPr id="310" name="Google Shape;310;p15"/>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6"/>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600"/>
              <a:buChar char="🠶"/>
            </a:pPr>
            <a:r>
              <a:rPr lang="en-US" sz="3600"/>
              <a:t>Converts the .java files to Java </a:t>
            </a:r>
            <a:r>
              <a:rPr b="1" lang="en-US" sz="3600"/>
              <a:t>bytecode</a:t>
            </a:r>
            <a:endParaRPr b="1" sz="3600"/>
          </a:p>
          <a:p>
            <a:pPr indent="-342900" lvl="0" marL="342900" rtl="0" algn="l">
              <a:spcBef>
                <a:spcPts val="1000"/>
              </a:spcBef>
              <a:spcAft>
                <a:spcPts val="0"/>
              </a:spcAft>
              <a:buSzPts val="3600"/>
              <a:buChar char="🠶"/>
            </a:pPr>
            <a:r>
              <a:rPr lang="en-US" sz="3600"/>
              <a:t>Reports any errors that prevented it from completing, or warnings that the developer should consider</a:t>
            </a:r>
            <a:endParaRPr/>
          </a:p>
          <a:p>
            <a:pPr indent="-285750" lvl="1" marL="742950" rtl="0" algn="l">
              <a:spcBef>
                <a:spcPts val="1000"/>
              </a:spcBef>
              <a:spcAft>
                <a:spcPts val="0"/>
              </a:spcAft>
              <a:buSzPts val="3600"/>
              <a:buChar char="🠶"/>
            </a:pPr>
            <a:r>
              <a:rPr lang="en-US" sz="3600"/>
              <a:t>Tells the developer what is wrong</a:t>
            </a:r>
            <a:endParaRPr/>
          </a:p>
          <a:p>
            <a:pPr indent="-285750" lvl="1" marL="742950" rtl="0" algn="l">
              <a:spcBef>
                <a:spcPts val="1000"/>
              </a:spcBef>
              <a:spcAft>
                <a:spcPts val="0"/>
              </a:spcAft>
              <a:buSzPts val="3600"/>
              <a:buChar char="🠶"/>
            </a:pPr>
            <a:r>
              <a:rPr lang="en-US" sz="3600"/>
              <a:t>Gives the source file and line number</a:t>
            </a:r>
            <a:endParaRPr/>
          </a:p>
        </p:txBody>
      </p:sp>
      <p:sp>
        <p:nvSpPr>
          <p:cNvPr id="316" name="Google Shape;316;p16"/>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The compiler</a:t>
            </a:r>
            <a:endParaRPr/>
          </a:p>
        </p:txBody>
      </p:sp>
      <p:grpSp>
        <p:nvGrpSpPr>
          <p:cNvPr id="317" name="Google Shape;317;p16"/>
          <p:cNvGrpSpPr/>
          <p:nvPr/>
        </p:nvGrpSpPr>
        <p:grpSpPr>
          <a:xfrm>
            <a:off x="9944500" y="0"/>
            <a:ext cx="1604372" cy="1459061"/>
            <a:chOff x="1632" y="1248"/>
            <a:chExt cx="2682" cy="2286"/>
          </a:xfrm>
        </p:grpSpPr>
        <p:sp>
          <p:nvSpPr>
            <p:cNvPr id="318" name="Google Shape;318;p16"/>
            <p:cNvSpPr/>
            <p:nvPr/>
          </p:nvSpPr>
          <p:spPr>
            <a:xfrm>
              <a:off x="3119" y="1248"/>
              <a:ext cx="1195" cy="1048"/>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19" name="Google Shape;319;p16"/>
            <p:cNvSpPr/>
            <p:nvPr/>
          </p:nvSpPr>
          <p:spPr>
            <a:xfrm>
              <a:off x="1632" y="1680"/>
              <a:ext cx="1429" cy="1253"/>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20" name="Google Shape;320;p16"/>
            <p:cNvSpPr/>
            <p:nvPr/>
          </p:nvSpPr>
          <p:spPr>
            <a:xfrm>
              <a:off x="2559" y="2142"/>
              <a:ext cx="1588" cy="1392"/>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7"/>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 C/C++ program…</a:t>
            </a:r>
            <a:endParaRPr/>
          </a:p>
        </p:txBody>
      </p:sp>
      <p:sp>
        <p:nvSpPr>
          <p:cNvPr id="327" name="Google Shape;327;p17"/>
          <p:cNvSpPr/>
          <p:nvPr/>
        </p:nvSpPr>
        <p:spPr>
          <a:xfrm>
            <a:off x="1889683" y="2155258"/>
            <a:ext cx="1214446" cy="1214446"/>
          </a:xfrm>
          <a:prstGeom prst="rect">
            <a:avLst/>
          </a:prstGeom>
          <a:solidFill>
            <a:schemeClr val="accent3"/>
          </a:solidFill>
          <a:ln cap="rnd" cmpd="sng" w="15875">
            <a:solidFill>
              <a:srgbClr val="745F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int </a:t>
            </a:r>
            <a:r>
              <a:rPr lang="en-US" sz="1800">
                <a:solidFill>
                  <a:schemeClr val="lt1"/>
                </a:solidFill>
                <a:latin typeface="Courier New"/>
                <a:ea typeface="Courier New"/>
                <a:cs typeface="Courier New"/>
                <a:sym typeface="Courier New"/>
              </a:rPr>
              <a:t>main()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pic>
        <p:nvPicPr>
          <p:cNvPr descr="C:\Users\John\AppData\Local\Microsoft\Windows\Temporary Internet Files\Content.IE5\NFNRAK0H\MCj04326140000[1].png" id="328" name="Google Shape;328;p17"/>
          <p:cNvPicPr preferRelativeResize="0"/>
          <p:nvPr/>
        </p:nvPicPr>
        <p:blipFill rotWithShape="1">
          <a:blip r:embed="rId3">
            <a:alphaModFix/>
          </a:blip>
          <a:srcRect b="0" l="0" r="0" t="0"/>
          <a:stretch/>
        </p:blipFill>
        <p:spPr>
          <a:xfrm>
            <a:off x="4247137" y="2155258"/>
            <a:ext cx="1143008" cy="1143008"/>
          </a:xfrm>
          <a:prstGeom prst="rect">
            <a:avLst/>
          </a:prstGeom>
          <a:noFill/>
          <a:ln cap="flat" cmpd="sng" w="9525">
            <a:solidFill>
              <a:schemeClr val="accent1"/>
            </a:solidFill>
            <a:prstDash val="solid"/>
            <a:round/>
            <a:headEnd len="sm" w="sm" type="none"/>
            <a:tailEnd len="sm" w="sm" type="none"/>
          </a:ln>
        </p:spPr>
      </p:pic>
      <p:sp>
        <p:nvSpPr>
          <p:cNvPr id="329" name="Google Shape;329;p17"/>
          <p:cNvSpPr txBox="1"/>
          <p:nvPr/>
        </p:nvSpPr>
        <p:spPr>
          <a:xfrm>
            <a:off x="4247137" y="1583754"/>
            <a:ext cx="12041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Compiler</a:t>
            </a:r>
            <a:endParaRPr/>
          </a:p>
        </p:txBody>
      </p:sp>
      <p:pic>
        <p:nvPicPr>
          <p:cNvPr descr="C:\Users\John\AppData\Local\Microsoft\Windows\Temporary Internet Files\Content.IE5\R2NTRI4H\MPj04331720000[1].jpg" id="330" name="Google Shape;330;p17"/>
          <p:cNvPicPr preferRelativeResize="0"/>
          <p:nvPr/>
        </p:nvPicPr>
        <p:blipFill rotWithShape="1">
          <a:blip r:embed="rId4">
            <a:alphaModFix/>
          </a:blip>
          <a:srcRect b="11783" l="14157" r="11521" t="7057"/>
          <a:stretch/>
        </p:blipFill>
        <p:spPr>
          <a:xfrm>
            <a:off x="8757842" y="2143117"/>
            <a:ext cx="1195810" cy="1309697"/>
          </a:xfrm>
          <a:prstGeom prst="rect">
            <a:avLst/>
          </a:prstGeom>
          <a:noFill/>
          <a:ln>
            <a:noFill/>
          </a:ln>
        </p:spPr>
      </p:pic>
      <p:sp>
        <p:nvSpPr>
          <p:cNvPr id="331" name="Google Shape;331;p17"/>
          <p:cNvSpPr/>
          <p:nvPr/>
        </p:nvSpPr>
        <p:spPr>
          <a:xfrm>
            <a:off x="3389881" y="2512448"/>
            <a:ext cx="642942" cy="484632"/>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2" name="Google Shape;332;p17"/>
          <p:cNvSpPr/>
          <p:nvPr/>
        </p:nvSpPr>
        <p:spPr>
          <a:xfrm>
            <a:off x="5604459" y="2512448"/>
            <a:ext cx="571504" cy="484632"/>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3" name="Google Shape;333;p17"/>
          <p:cNvSpPr txBox="1"/>
          <p:nvPr/>
        </p:nvSpPr>
        <p:spPr>
          <a:xfrm>
            <a:off x="1746808" y="1583754"/>
            <a:ext cx="16241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Source file(s)</a:t>
            </a:r>
            <a:endParaRPr/>
          </a:p>
        </p:txBody>
      </p:sp>
      <p:sp>
        <p:nvSpPr>
          <p:cNvPr id="334" name="Google Shape;334;p17"/>
          <p:cNvSpPr txBox="1"/>
          <p:nvPr/>
        </p:nvSpPr>
        <p:spPr>
          <a:xfrm>
            <a:off x="2012352" y="4774180"/>
            <a:ext cx="1011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Test.c</a:t>
            </a:r>
            <a:endParaRPr sz="1800">
              <a:solidFill>
                <a:schemeClr val="dk1"/>
              </a:solidFill>
              <a:latin typeface="Courier New"/>
              <a:ea typeface="Courier New"/>
              <a:cs typeface="Courier New"/>
              <a:sym typeface="Courier New"/>
            </a:endParaRPr>
          </a:p>
        </p:txBody>
      </p:sp>
      <p:sp>
        <p:nvSpPr>
          <p:cNvPr id="335" name="Google Shape;335;p17"/>
          <p:cNvSpPr txBox="1"/>
          <p:nvPr/>
        </p:nvSpPr>
        <p:spPr>
          <a:xfrm>
            <a:off x="4024298" y="4774180"/>
            <a:ext cx="11496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gcc.exe</a:t>
            </a:r>
            <a:endParaRPr/>
          </a:p>
        </p:txBody>
      </p:sp>
      <p:sp>
        <p:nvSpPr>
          <p:cNvPr id="336" name="Google Shape;336;p17"/>
          <p:cNvSpPr txBox="1"/>
          <p:nvPr/>
        </p:nvSpPr>
        <p:spPr>
          <a:xfrm>
            <a:off x="6096001" y="1583754"/>
            <a:ext cx="18549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Machine code</a:t>
            </a:r>
            <a:endParaRPr/>
          </a:p>
        </p:txBody>
      </p:sp>
      <p:sp>
        <p:nvSpPr>
          <p:cNvPr id="337" name="Google Shape;337;p17"/>
          <p:cNvSpPr/>
          <p:nvPr/>
        </p:nvSpPr>
        <p:spPr>
          <a:xfrm>
            <a:off x="6390277" y="2155258"/>
            <a:ext cx="1214446" cy="1214446"/>
          </a:xfrm>
          <a:prstGeom prst="rect">
            <a:avLst/>
          </a:prstGeom>
          <a:solidFill>
            <a:schemeClr val="accent3"/>
          </a:solidFill>
          <a:ln cap="rnd" cmpd="sng" w="15875">
            <a:solidFill>
              <a:srgbClr val="745F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0101110001011011010101010101</a:t>
            </a:r>
            <a:endParaRPr/>
          </a:p>
        </p:txBody>
      </p:sp>
      <p:sp>
        <p:nvSpPr>
          <p:cNvPr id="338" name="Google Shape;338;p17"/>
          <p:cNvSpPr txBox="1"/>
          <p:nvPr/>
        </p:nvSpPr>
        <p:spPr>
          <a:xfrm>
            <a:off x="6308666" y="4774180"/>
            <a:ext cx="239039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Text.exe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containing</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x86 instructions</a:t>
            </a:r>
            <a:endParaRPr/>
          </a:p>
        </p:txBody>
      </p:sp>
      <p:sp>
        <p:nvSpPr>
          <p:cNvPr id="339" name="Google Shape;339;p17"/>
          <p:cNvSpPr txBox="1"/>
          <p:nvPr/>
        </p:nvSpPr>
        <p:spPr>
          <a:xfrm>
            <a:off x="4952992" y="4071942"/>
            <a:ext cx="17924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For example…</a:t>
            </a:r>
            <a:endParaRPr/>
          </a:p>
        </p:txBody>
      </p:sp>
      <p:cxnSp>
        <p:nvCxnSpPr>
          <p:cNvPr id="340" name="Google Shape;340;p17"/>
          <p:cNvCxnSpPr/>
          <p:nvPr/>
        </p:nvCxnSpPr>
        <p:spPr>
          <a:xfrm rot="5400000">
            <a:off x="1702563" y="3607595"/>
            <a:ext cx="3929090" cy="0"/>
          </a:xfrm>
          <a:prstGeom prst="straightConnector1">
            <a:avLst/>
          </a:prstGeom>
          <a:noFill/>
          <a:ln cap="rnd" cmpd="sng" w="9525">
            <a:solidFill>
              <a:srgbClr val="9D2D0F"/>
            </a:solidFill>
            <a:prstDash val="dash"/>
            <a:round/>
            <a:headEnd len="sm" w="sm" type="none"/>
            <a:tailEnd len="sm" w="sm" type="none"/>
          </a:ln>
        </p:spPr>
      </p:cxnSp>
      <p:cxnSp>
        <p:nvCxnSpPr>
          <p:cNvPr id="341" name="Google Shape;341;p17"/>
          <p:cNvCxnSpPr/>
          <p:nvPr/>
        </p:nvCxnSpPr>
        <p:spPr>
          <a:xfrm rot="5400000">
            <a:off x="3845703" y="3607595"/>
            <a:ext cx="3929090" cy="0"/>
          </a:xfrm>
          <a:prstGeom prst="straightConnector1">
            <a:avLst/>
          </a:prstGeom>
          <a:noFill/>
          <a:ln cap="rnd" cmpd="sng" w="9525">
            <a:solidFill>
              <a:srgbClr val="9D2D0F"/>
            </a:solidFill>
            <a:prstDash val="dash"/>
            <a:round/>
            <a:headEnd len="sm" w="sm" type="none"/>
            <a:tailEnd len="sm" w="sm" type="none"/>
          </a:ln>
        </p:spPr>
      </p:cxnSp>
      <p:sp>
        <p:nvSpPr>
          <p:cNvPr id="342" name="Google Shape;342;p17"/>
          <p:cNvSpPr txBox="1"/>
          <p:nvPr/>
        </p:nvSpPr>
        <p:spPr>
          <a:xfrm>
            <a:off x="8096265" y="4214819"/>
            <a:ext cx="211468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Runs on an x86</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processor</a:t>
            </a:r>
            <a:endParaRPr/>
          </a:p>
        </p:txBody>
      </p:sp>
      <p:sp>
        <p:nvSpPr>
          <p:cNvPr id="343" name="Google Shape;343;p17"/>
          <p:cNvSpPr txBox="1"/>
          <p:nvPr>
            <p:ph idx="11" type="ftr"/>
          </p:nvPr>
        </p:nvSpPr>
        <p:spPr>
          <a:xfrm>
            <a:off x="2589212" y="6485645"/>
            <a:ext cx="9602788" cy="47721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OOP with Java                                                                 @damascene10</a:t>
            </a:r>
            <a:endParaRPr/>
          </a:p>
        </p:txBody>
      </p:sp>
      <p:sp>
        <p:nvSpPr>
          <p:cNvPr id="344" name="Google Shape;344;p17"/>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8"/>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 Java program…</a:t>
            </a:r>
            <a:endParaRPr/>
          </a:p>
        </p:txBody>
      </p:sp>
      <p:sp>
        <p:nvSpPr>
          <p:cNvPr id="351" name="Google Shape;351;p18"/>
          <p:cNvSpPr/>
          <p:nvPr/>
        </p:nvSpPr>
        <p:spPr>
          <a:xfrm>
            <a:off x="1889683" y="2155258"/>
            <a:ext cx="1214446" cy="1214446"/>
          </a:xfrm>
          <a:prstGeom prst="rect">
            <a:avLst/>
          </a:prstGeom>
          <a:solidFill>
            <a:schemeClr val="accent3"/>
          </a:solidFill>
          <a:ln cap="rnd" cmpd="sng" w="15875">
            <a:solidFill>
              <a:srgbClr val="745F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 Test {</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a:t>
            </a:r>
            <a:endParaRPr/>
          </a:p>
        </p:txBody>
      </p:sp>
      <p:pic>
        <p:nvPicPr>
          <p:cNvPr descr="C:\Users\John\AppData\Local\Microsoft\Windows\Temporary Internet Files\Content.IE5\NFNRAK0H\MCj04326140000[1].png" id="352" name="Google Shape;352;p18"/>
          <p:cNvPicPr preferRelativeResize="0"/>
          <p:nvPr/>
        </p:nvPicPr>
        <p:blipFill rotWithShape="1">
          <a:blip r:embed="rId3">
            <a:alphaModFix/>
          </a:blip>
          <a:srcRect b="0" l="0" r="0" t="0"/>
          <a:stretch/>
        </p:blipFill>
        <p:spPr>
          <a:xfrm>
            <a:off x="4247137" y="2155258"/>
            <a:ext cx="1143008" cy="1143008"/>
          </a:xfrm>
          <a:prstGeom prst="rect">
            <a:avLst/>
          </a:prstGeom>
          <a:noFill/>
          <a:ln cap="flat" cmpd="sng" w="9525">
            <a:solidFill>
              <a:schemeClr val="accent1"/>
            </a:solidFill>
            <a:prstDash val="solid"/>
            <a:round/>
            <a:headEnd len="sm" w="sm" type="none"/>
            <a:tailEnd len="sm" w="sm" type="none"/>
          </a:ln>
        </p:spPr>
      </p:pic>
      <p:sp>
        <p:nvSpPr>
          <p:cNvPr id="353" name="Google Shape;353;p18"/>
          <p:cNvSpPr txBox="1"/>
          <p:nvPr/>
        </p:nvSpPr>
        <p:spPr>
          <a:xfrm>
            <a:off x="4247137" y="1583754"/>
            <a:ext cx="12041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Compiler</a:t>
            </a:r>
            <a:endParaRPr/>
          </a:p>
        </p:txBody>
      </p:sp>
      <p:pic>
        <p:nvPicPr>
          <p:cNvPr descr="C:\Users\John\AppData\Local\Microsoft\Windows\Temporary Internet Files\Content.IE5\R2NTRI4H\MPj04331720000[1].jpg" id="354" name="Google Shape;354;p18"/>
          <p:cNvPicPr preferRelativeResize="0"/>
          <p:nvPr/>
        </p:nvPicPr>
        <p:blipFill rotWithShape="1">
          <a:blip r:embed="rId4">
            <a:alphaModFix/>
          </a:blip>
          <a:srcRect b="11783" l="14157" r="11521" t="7057"/>
          <a:stretch/>
        </p:blipFill>
        <p:spPr>
          <a:xfrm>
            <a:off x="9186470" y="2357431"/>
            <a:ext cx="1195810" cy="1309697"/>
          </a:xfrm>
          <a:prstGeom prst="rect">
            <a:avLst/>
          </a:prstGeom>
          <a:noFill/>
          <a:ln>
            <a:noFill/>
          </a:ln>
        </p:spPr>
      </p:pic>
      <p:sp>
        <p:nvSpPr>
          <p:cNvPr id="355" name="Google Shape;355;p18"/>
          <p:cNvSpPr txBox="1"/>
          <p:nvPr/>
        </p:nvSpPr>
        <p:spPr>
          <a:xfrm>
            <a:off x="8310579" y="1571612"/>
            <a:ext cx="22060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Virtual machine(s)</a:t>
            </a:r>
            <a:endParaRPr/>
          </a:p>
        </p:txBody>
      </p:sp>
      <p:sp>
        <p:nvSpPr>
          <p:cNvPr id="356" name="Google Shape;356;p18"/>
          <p:cNvSpPr/>
          <p:nvPr/>
        </p:nvSpPr>
        <p:spPr>
          <a:xfrm>
            <a:off x="3389881" y="2512448"/>
            <a:ext cx="642942" cy="484632"/>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7" name="Google Shape;357;p18"/>
          <p:cNvSpPr/>
          <p:nvPr/>
        </p:nvSpPr>
        <p:spPr>
          <a:xfrm>
            <a:off x="5604459" y="2512448"/>
            <a:ext cx="571504" cy="484632"/>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C:\Users\John\AppData\Local\Microsoft\Windows\Temporary Internet Files\Content.IE5\R2NTRI4H\MCj04398360000[1].png" id="358" name="Google Shape;358;p18"/>
          <p:cNvPicPr preferRelativeResize="0"/>
          <p:nvPr/>
        </p:nvPicPr>
        <p:blipFill rotWithShape="1">
          <a:blip r:embed="rId5">
            <a:alphaModFix/>
          </a:blip>
          <a:srcRect b="0" l="0" r="0" t="0"/>
          <a:stretch/>
        </p:blipFill>
        <p:spPr>
          <a:xfrm>
            <a:off x="8382016" y="2000240"/>
            <a:ext cx="1357298" cy="1357298"/>
          </a:xfrm>
          <a:prstGeom prst="rect">
            <a:avLst/>
          </a:prstGeom>
          <a:noFill/>
          <a:ln>
            <a:noFill/>
          </a:ln>
        </p:spPr>
      </p:pic>
      <p:sp>
        <p:nvSpPr>
          <p:cNvPr id="359" name="Google Shape;359;p18"/>
          <p:cNvSpPr txBox="1"/>
          <p:nvPr/>
        </p:nvSpPr>
        <p:spPr>
          <a:xfrm>
            <a:off x="1746808" y="1583754"/>
            <a:ext cx="16241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Source file(s)</a:t>
            </a:r>
            <a:endParaRPr/>
          </a:p>
        </p:txBody>
      </p:sp>
      <p:sp>
        <p:nvSpPr>
          <p:cNvPr id="360" name="Google Shape;360;p18"/>
          <p:cNvSpPr txBox="1"/>
          <p:nvPr/>
        </p:nvSpPr>
        <p:spPr>
          <a:xfrm>
            <a:off x="1889683" y="4774180"/>
            <a:ext cx="14253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Test.java</a:t>
            </a:r>
            <a:endParaRPr/>
          </a:p>
        </p:txBody>
      </p:sp>
      <p:sp>
        <p:nvSpPr>
          <p:cNvPr id="361" name="Google Shape;361;p18"/>
          <p:cNvSpPr txBox="1"/>
          <p:nvPr/>
        </p:nvSpPr>
        <p:spPr>
          <a:xfrm>
            <a:off x="4024298" y="4774180"/>
            <a:ext cx="14253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javac.exe</a:t>
            </a:r>
            <a:endParaRPr/>
          </a:p>
        </p:txBody>
      </p:sp>
      <p:sp>
        <p:nvSpPr>
          <p:cNvPr id="362" name="Google Shape;362;p18"/>
          <p:cNvSpPr txBox="1"/>
          <p:nvPr/>
        </p:nvSpPr>
        <p:spPr>
          <a:xfrm>
            <a:off x="6096001" y="1583754"/>
            <a:ext cx="1984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Java byte code</a:t>
            </a:r>
            <a:endParaRPr/>
          </a:p>
        </p:txBody>
      </p:sp>
      <p:sp>
        <p:nvSpPr>
          <p:cNvPr id="363" name="Google Shape;363;p18"/>
          <p:cNvSpPr/>
          <p:nvPr/>
        </p:nvSpPr>
        <p:spPr>
          <a:xfrm>
            <a:off x="6381752" y="2143116"/>
            <a:ext cx="1214446" cy="1214446"/>
          </a:xfrm>
          <a:prstGeom prst="rect">
            <a:avLst/>
          </a:prstGeom>
          <a:solidFill>
            <a:schemeClr val="accent3"/>
          </a:solidFill>
          <a:ln cap="rnd" cmpd="sng" w="15875">
            <a:solidFill>
              <a:srgbClr val="745F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store </a:t>
            </a:r>
            <a:r>
              <a:rPr lang="en-US" sz="1800">
                <a:solidFill>
                  <a:schemeClr val="lt1"/>
                </a:solidFill>
                <a:latin typeface="Courier New"/>
                <a:ea typeface="Courier New"/>
                <a:cs typeface="Courier New"/>
                <a:sym typeface="Courier New"/>
              </a:rPr>
              <a:t>x</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pop </a:t>
            </a:r>
            <a:r>
              <a:rPr lang="en-US" sz="1800">
                <a:solidFill>
                  <a:schemeClr val="lt1"/>
                </a:solidFill>
                <a:latin typeface="Courier New"/>
                <a:ea typeface="Courier New"/>
                <a:cs typeface="Courier New"/>
                <a:sym typeface="Courier New"/>
              </a:rPr>
              <a:t>y</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load </a:t>
            </a:r>
            <a:r>
              <a:rPr lang="en-US" sz="1800">
                <a:solidFill>
                  <a:schemeClr val="lt1"/>
                </a:solidFill>
                <a:latin typeface="Courier New"/>
                <a:ea typeface="Courier New"/>
                <a:cs typeface="Courier New"/>
                <a:sym typeface="Courier New"/>
              </a:rPr>
              <a:t>z</a:t>
            </a:r>
            <a:endParaRPr/>
          </a:p>
        </p:txBody>
      </p:sp>
      <p:sp>
        <p:nvSpPr>
          <p:cNvPr id="364" name="Google Shape;364;p18"/>
          <p:cNvSpPr txBox="1"/>
          <p:nvPr/>
        </p:nvSpPr>
        <p:spPr>
          <a:xfrm>
            <a:off x="6167438" y="4774180"/>
            <a:ext cx="15632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Test.class</a:t>
            </a:r>
            <a:endParaRPr sz="1800">
              <a:solidFill>
                <a:schemeClr val="dk1"/>
              </a:solidFill>
              <a:latin typeface="Courier New"/>
              <a:ea typeface="Courier New"/>
              <a:cs typeface="Courier New"/>
              <a:sym typeface="Courier New"/>
            </a:endParaRPr>
          </a:p>
        </p:txBody>
      </p:sp>
      <p:sp>
        <p:nvSpPr>
          <p:cNvPr id="365" name="Google Shape;365;p18"/>
          <p:cNvSpPr/>
          <p:nvPr/>
        </p:nvSpPr>
        <p:spPr>
          <a:xfrm>
            <a:off x="7819037" y="2512448"/>
            <a:ext cx="571504" cy="484632"/>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66" name="Google Shape;366;p18"/>
          <p:cNvSpPr txBox="1"/>
          <p:nvPr/>
        </p:nvSpPr>
        <p:spPr>
          <a:xfrm>
            <a:off x="4952992" y="4071942"/>
            <a:ext cx="17924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For example…</a:t>
            </a:r>
            <a:endParaRPr/>
          </a:p>
        </p:txBody>
      </p:sp>
      <p:cxnSp>
        <p:nvCxnSpPr>
          <p:cNvPr id="367" name="Google Shape;367;p18"/>
          <p:cNvCxnSpPr/>
          <p:nvPr/>
        </p:nvCxnSpPr>
        <p:spPr>
          <a:xfrm rot="5400000">
            <a:off x="1702563" y="3607595"/>
            <a:ext cx="3929090" cy="0"/>
          </a:xfrm>
          <a:prstGeom prst="straightConnector1">
            <a:avLst/>
          </a:prstGeom>
          <a:noFill/>
          <a:ln cap="rnd" cmpd="sng" w="9525">
            <a:solidFill>
              <a:srgbClr val="9D2D0F"/>
            </a:solidFill>
            <a:prstDash val="dash"/>
            <a:round/>
            <a:headEnd len="sm" w="sm" type="none"/>
            <a:tailEnd len="sm" w="sm" type="none"/>
          </a:ln>
        </p:spPr>
      </p:cxnSp>
      <p:cxnSp>
        <p:nvCxnSpPr>
          <p:cNvPr id="368" name="Google Shape;368;p18"/>
          <p:cNvCxnSpPr/>
          <p:nvPr/>
        </p:nvCxnSpPr>
        <p:spPr>
          <a:xfrm rot="5400000">
            <a:off x="3845703" y="3607595"/>
            <a:ext cx="3929090" cy="0"/>
          </a:xfrm>
          <a:prstGeom prst="straightConnector1">
            <a:avLst/>
          </a:prstGeom>
          <a:noFill/>
          <a:ln cap="rnd" cmpd="sng" w="9525">
            <a:solidFill>
              <a:srgbClr val="9D2D0F"/>
            </a:solidFill>
            <a:prstDash val="dash"/>
            <a:round/>
            <a:headEnd len="sm" w="sm" type="none"/>
            <a:tailEnd len="sm" w="sm" type="none"/>
          </a:ln>
        </p:spPr>
      </p:cxnSp>
      <p:cxnSp>
        <p:nvCxnSpPr>
          <p:cNvPr id="369" name="Google Shape;369;p18"/>
          <p:cNvCxnSpPr/>
          <p:nvPr/>
        </p:nvCxnSpPr>
        <p:spPr>
          <a:xfrm rot="5400000">
            <a:off x="6060281" y="3607595"/>
            <a:ext cx="3929090" cy="0"/>
          </a:xfrm>
          <a:prstGeom prst="straightConnector1">
            <a:avLst/>
          </a:prstGeom>
          <a:noFill/>
          <a:ln cap="rnd" cmpd="sng" w="9525">
            <a:solidFill>
              <a:srgbClr val="9D2D0F"/>
            </a:solidFill>
            <a:prstDash val="dash"/>
            <a:round/>
            <a:headEnd len="sm" w="sm" type="none"/>
            <a:tailEnd len="sm" w="sm" type="none"/>
          </a:ln>
        </p:spPr>
      </p:cxnSp>
      <p:sp>
        <p:nvSpPr>
          <p:cNvPr id="370" name="Google Shape;370;p18"/>
          <p:cNvSpPr txBox="1"/>
          <p:nvPr>
            <p:ph idx="11" type="ftr"/>
          </p:nvPr>
        </p:nvSpPr>
        <p:spPr>
          <a:xfrm>
            <a:off x="2589212" y="6485645"/>
            <a:ext cx="9602788" cy="47721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OOP with Java                                                                 @damascene10</a:t>
            </a:r>
            <a:endParaRPr/>
          </a:p>
        </p:txBody>
      </p:sp>
      <p:sp>
        <p:nvSpPr>
          <p:cNvPr id="371" name="Google Shape;371;p18"/>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9"/>
          <p:cNvSpPr/>
          <p:nvPr/>
        </p:nvSpPr>
        <p:spPr>
          <a:xfrm rot="5400000">
            <a:off x="4478455" y="1684011"/>
            <a:ext cx="576453" cy="484632"/>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78" name="Google Shape;378;p19"/>
          <p:cNvSpPr txBox="1"/>
          <p:nvPr/>
        </p:nvSpPr>
        <p:spPr>
          <a:xfrm>
            <a:off x="1809720" y="1442854"/>
            <a:ext cx="5214942" cy="1015663"/>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class Kigali {</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public static void main(String[] args){</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System.out.println("Hello Kigali!");</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79" name="Google Shape;379;p19"/>
          <p:cNvSpPr/>
          <p:nvPr/>
        </p:nvSpPr>
        <p:spPr>
          <a:xfrm rot="5400000">
            <a:off x="5845967" y="2464587"/>
            <a:ext cx="285752" cy="785818"/>
          </a:xfrm>
          <a:prstGeom prst="rightArrow">
            <a:avLst>
              <a:gd fmla="val 50000" name="adj1"/>
              <a:gd fmla="val 50000" name="adj2"/>
            </a:avLst>
          </a:prstGeom>
          <a:solidFill>
            <a:schemeClr val="accent5"/>
          </a:solidFill>
          <a:ln cap="rnd" cmpd="sng" w="15875">
            <a:solidFill>
              <a:srgbClr val="6A7C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80" name="Google Shape;380;p19"/>
          <p:cNvSpPr/>
          <p:nvPr/>
        </p:nvSpPr>
        <p:spPr>
          <a:xfrm>
            <a:off x="1881158" y="3429000"/>
            <a:ext cx="5143536" cy="428628"/>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urier New"/>
                <a:ea typeface="Courier New"/>
                <a:cs typeface="Courier New"/>
                <a:sym typeface="Courier New"/>
              </a:rPr>
              <a:t>Kigali.class</a:t>
            </a:r>
            <a:endParaRPr sz="1800">
              <a:solidFill>
                <a:schemeClr val="lt1"/>
              </a:solidFill>
              <a:latin typeface="Courier New"/>
              <a:ea typeface="Courier New"/>
              <a:cs typeface="Courier New"/>
              <a:sym typeface="Courier New"/>
            </a:endParaRPr>
          </a:p>
        </p:txBody>
      </p:sp>
      <p:sp>
        <p:nvSpPr>
          <p:cNvPr id="381" name="Google Shape;381;p19"/>
          <p:cNvSpPr txBox="1"/>
          <p:nvPr>
            <p:ph type="title"/>
          </p:nvPr>
        </p:nvSpPr>
        <p:spPr>
          <a:xfrm>
            <a:off x="1952596" y="274638"/>
            <a:ext cx="8229600"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Example</a:t>
            </a:r>
            <a:endParaRPr/>
          </a:p>
        </p:txBody>
      </p:sp>
      <p:sp>
        <p:nvSpPr>
          <p:cNvPr id="382" name="Google Shape;382;p19"/>
          <p:cNvSpPr txBox="1"/>
          <p:nvPr/>
        </p:nvSpPr>
        <p:spPr>
          <a:xfrm>
            <a:off x="1809720" y="2702478"/>
            <a:ext cx="3000396" cy="369332"/>
          </a:xfrm>
          <a:prstGeom prst="rect">
            <a:avLst/>
          </a:prstGeom>
          <a:solidFill>
            <a:srgbClr val="59595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javac Kigali.java</a:t>
            </a:r>
            <a:endParaRPr/>
          </a:p>
        </p:txBody>
      </p:sp>
      <p:sp>
        <p:nvSpPr>
          <p:cNvPr id="383" name="Google Shape;383;p19"/>
          <p:cNvSpPr/>
          <p:nvPr/>
        </p:nvSpPr>
        <p:spPr>
          <a:xfrm rot="5400000">
            <a:off x="5845967" y="4036223"/>
            <a:ext cx="285752" cy="785818"/>
          </a:xfrm>
          <a:prstGeom prst="rightArrow">
            <a:avLst>
              <a:gd fmla="val 50000" name="adj1"/>
              <a:gd fmla="val 50000" name="adj2"/>
            </a:avLst>
          </a:prstGeom>
          <a:solidFill>
            <a:schemeClr val="accent5"/>
          </a:solidFill>
          <a:ln cap="rnd" cmpd="sng" w="15875">
            <a:solidFill>
              <a:srgbClr val="6A7C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84" name="Google Shape;384;p19"/>
          <p:cNvSpPr txBox="1"/>
          <p:nvPr/>
        </p:nvSpPr>
        <p:spPr>
          <a:xfrm>
            <a:off x="1809720" y="4274114"/>
            <a:ext cx="3000396" cy="369332"/>
          </a:xfrm>
          <a:prstGeom prst="rect">
            <a:avLst/>
          </a:prstGeom>
          <a:solidFill>
            <a:srgbClr val="59595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java Kigali</a:t>
            </a:r>
            <a:endParaRPr/>
          </a:p>
        </p:txBody>
      </p:sp>
      <p:sp>
        <p:nvSpPr>
          <p:cNvPr id="385" name="Google Shape;385;p19"/>
          <p:cNvSpPr txBox="1"/>
          <p:nvPr/>
        </p:nvSpPr>
        <p:spPr>
          <a:xfrm>
            <a:off x="1809720" y="5131370"/>
            <a:ext cx="5214974" cy="369332"/>
          </a:xfrm>
          <a:prstGeom prst="rect">
            <a:avLst/>
          </a:prstGeom>
          <a:solidFill>
            <a:srgbClr val="59595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Hello Kigali</a:t>
            </a:r>
            <a:endParaRPr/>
          </a:p>
        </p:txBody>
      </p:sp>
      <p:sp>
        <p:nvSpPr>
          <p:cNvPr id="386" name="Google Shape;386;p19"/>
          <p:cNvSpPr/>
          <p:nvPr/>
        </p:nvSpPr>
        <p:spPr>
          <a:xfrm>
            <a:off x="8310578" y="1071546"/>
            <a:ext cx="1928826" cy="1000132"/>
          </a:xfrm>
          <a:prstGeom prst="wedgeRoundRectCallout">
            <a:avLst>
              <a:gd fmla="val -94948" name="adj1"/>
              <a:gd fmla="val 34170"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Write the </a:t>
            </a:r>
            <a:r>
              <a:rPr b="1" lang="en-US" sz="1800">
                <a:solidFill>
                  <a:schemeClr val="dk1"/>
                </a:solidFill>
                <a:latin typeface="Century Gothic"/>
                <a:ea typeface="Century Gothic"/>
                <a:cs typeface="Century Gothic"/>
                <a:sym typeface="Century Gothic"/>
              </a:rPr>
              <a:t>source</a:t>
            </a:r>
            <a:r>
              <a:rPr lang="en-US" sz="1800">
                <a:solidFill>
                  <a:schemeClr val="dk1"/>
                </a:solidFill>
                <a:latin typeface="Century Gothic"/>
                <a:ea typeface="Century Gothic"/>
                <a:cs typeface="Century Gothic"/>
                <a:sym typeface="Century Gothic"/>
              </a:rPr>
              <a:t> file</a:t>
            </a:r>
            <a:endParaRPr>
              <a:solidFill>
                <a:schemeClr val="dk1"/>
              </a:solidFill>
            </a:endParaRPr>
          </a:p>
        </p:txBody>
      </p:sp>
      <p:sp>
        <p:nvSpPr>
          <p:cNvPr id="387" name="Google Shape;387;p19"/>
          <p:cNvSpPr/>
          <p:nvPr/>
        </p:nvSpPr>
        <p:spPr>
          <a:xfrm>
            <a:off x="8310578" y="2285992"/>
            <a:ext cx="1928826" cy="1000132"/>
          </a:xfrm>
          <a:prstGeom prst="wedgeRoundRectCallout">
            <a:avLst>
              <a:gd fmla="val -94948" name="adj1"/>
              <a:gd fmla="val 13567"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Compile the class file</a:t>
            </a:r>
            <a:endParaRPr/>
          </a:p>
        </p:txBody>
      </p:sp>
      <p:sp>
        <p:nvSpPr>
          <p:cNvPr id="388" name="Google Shape;388;p19"/>
          <p:cNvSpPr/>
          <p:nvPr/>
        </p:nvSpPr>
        <p:spPr>
          <a:xfrm>
            <a:off x="8310578" y="3500438"/>
            <a:ext cx="1928826" cy="1285884"/>
          </a:xfrm>
          <a:prstGeom prst="wedgeRoundRectCallout">
            <a:avLst>
              <a:gd fmla="val -95615" name="adj1"/>
              <a:gd fmla="val 17144"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Run the class file in the virtual machine</a:t>
            </a:r>
            <a:endParaRPr/>
          </a:p>
        </p:txBody>
      </p:sp>
      <p:sp>
        <p:nvSpPr>
          <p:cNvPr id="389" name="Google Shape;389;p19"/>
          <p:cNvSpPr/>
          <p:nvPr/>
        </p:nvSpPr>
        <p:spPr>
          <a:xfrm>
            <a:off x="8310578" y="5000636"/>
            <a:ext cx="1928826" cy="1285884"/>
          </a:xfrm>
          <a:prstGeom prst="wedgeRoundRectCallout">
            <a:avLst>
              <a:gd fmla="val -96283" name="adj1"/>
              <a:gd fmla="val -26925"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View the ouput</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cxnSp>
        <p:nvCxnSpPr>
          <p:cNvPr id="395" name="Google Shape;395;p22"/>
          <p:cNvCxnSpPr/>
          <p:nvPr/>
        </p:nvCxnSpPr>
        <p:spPr>
          <a:xfrm rot="-5400000">
            <a:off x="5167306" y="4143380"/>
            <a:ext cx="642942" cy="214314"/>
          </a:xfrm>
          <a:prstGeom prst="straightConnector1">
            <a:avLst/>
          </a:prstGeom>
          <a:noFill/>
          <a:ln cap="rnd" cmpd="sng" w="9525">
            <a:solidFill>
              <a:srgbClr val="FFFF00"/>
            </a:solidFill>
            <a:prstDash val="solid"/>
            <a:round/>
            <a:headEnd len="sm" w="sm" type="none"/>
            <a:tailEnd len="med" w="med" type="stealth"/>
          </a:ln>
        </p:spPr>
      </p:cxnSp>
      <p:sp>
        <p:nvSpPr>
          <p:cNvPr id="396" name="Google Shape;396;p22"/>
          <p:cNvSpPr txBox="1"/>
          <p:nvPr/>
        </p:nvSpPr>
        <p:spPr>
          <a:xfrm>
            <a:off x="2452662" y="2500306"/>
            <a:ext cx="7358114" cy="2308324"/>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public class </a:t>
            </a:r>
            <a:r>
              <a:rPr lang="en-US" sz="1800">
                <a:solidFill>
                  <a:schemeClr val="dk1"/>
                </a:solidFill>
                <a:latin typeface="Courier New"/>
                <a:ea typeface="Courier New"/>
                <a:cs typeface="Courier New"/>
                <a:sym typeface="Courier New"/>
              </a:rPr>
              <a:t>Kigali{</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public static void </a:t>
            </a:r>
            <a:r>
              <a:rPr lang="en-US" sz="1800">
                <a:solidFill>
                  <a:schemeClr val="dk1"/>
                </a:solidFill>
                <a:latin typeface="Courier New"/>
                <a:ea typeface="Courier New"/>
                <a:cs typeface="Courier New"/>
                <a:sym typeface="Courier New"/>
              </a:rPr>
              <a:t>main(String[] args){</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System.out.println("Whats up Kigali!");</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397" name="Google Shape;397;p22"/>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More detail…</a:t>
            </a:r>
            <a:endParaRPr/>
          </a:p>
        </p:txBody>
      </p:sp>
      <p:sp>
        <p:nvSpPr>
          <p:cNvPr id="398" name="Google Shape;398;p22"/>
          <p:cNvSpPr/>
          <p:nvPr/>
        </p:nvSpPr>
        <p:spPr>
          <a:xfrm>
            <a:off x="4881554" y="1571612"/>
            <a:ext cx="1500198" cy="714380"/>
          </a:xfrm>
          <a:prstGeom prst="wedgeRoundRectCallout">
            <a:avLst>
              <a:gd fmla="val 569" name="adj1"/>
              <a:gd fmla="val 133453"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No return value</a:t>
            </a:r>
            <a:endParaRPr>
              <a:solidFill>
                <a:schemeClr val="dk1"/>
              </a:solidFill>
            </a:endParaRPr>
          </a:p>
        </p:txBody>
      </p:sp>
      <p:sp>
        <p:nvSpPr>
          <p:cNvPr id="399" name="Google Shape;399;p22"/>
          <p:cNvSpPr/>
          <p:nvPr/>
        </p:nvSpPr>
        <p:spPr>
          <a:xfrm>
            <a:off x="2095472" y="1643050"/>
            <a:ext cx="2000264" cy="500066"/>
          </a:xfrm>
          <a:prstGeom prst="wedgeRoundRectCallout">
            <a:avLst>
              <a:gd fmla="val -16277" name="adj1"/>
              <a:gd fmla="val 98556"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Access modifier</a:t>
            </a:r>
            <a:endParaRPr>
              <a:solidFill>
                <a:schemeClr val="dk1"/>
              </a:solidFill>
            </a:endParaRPr>
          </a:p>
        </p:txBody>
      </p:sp>
      <p:sp>
        <p:nvSpPr>
          <p:cNvPr id="400" name="Google Shape;400;p22"/>
          <p:cNvSpPr/>
          <p:nvPr/>
        </p:nvSpPr>
        <p:spPr>
          <a:xfrm>
            <a:off x="8453454" y="1857364"/>
            <a:ext cx="1428760" cy="714380"/>
          </a:xfrm>
          <a:prstGeom prst="wedgeRoundRectCallout">
            <a:avLst>
              <a:gd fmla="val -57631" name="adj1"/>
              <a:gd fmla="val 105961"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 method argument</a:t>
            </a:r>
            <a:endParaRPr>
              <a:solidFill>
                <a:schemeClr val="dk1"/>
              </a:solidFill>
            </a:endParaRPr>
          </a:p>
        </p:txBody>
      </p:sp>
      <p:sp>
        <p:nvSpPr>
          <p:cNvPr id="401" name="Google Shape;401;p22"/>
          <p:cNvSpPr/>
          <p:nvPr/>
        </p:nvSpPr>
        <p:spPr>
          <a:xfrm>
            <a:off x="5738810" y="4643446"/>
            <a:ext cx="2071702" cy="785818"/>
          </a:xfrm>
          <a:prstGeom prst="wedgeRoundRectCallout">
            <a:avLst>
              <a:gd fmla="val -35251" name="adj1"/>
              <a:gd fmla="val -121644"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Output text to the console</a:t>
            </a:r>
            <a:endParaRPr>
              <a:solidFill>
                <a:schemeClr val="dk1"/>
              </a:solidFill>
            </a:endParaRPr>
          </a:p>
        </p:txBody>
      </p:sp>
      <p:sp>
        <p:nvSpPr>
          <p:cNvPr id="402" name="Google Shape;402;p22"/>
          <p:cNvSpPr/>
          <p:nvPr/>
        </p:nvSpPr>
        <p:spPr>
          <a:xfrm>
            <a:off x="6738942" y="1785926"/>
            <a:ext cx="1428760" cy="714380"/>
          </a:xfrm>
          <a:prstGeom prst="wedgeRoundRectCallout">
            <a:avLst>
              <a:gd fmla="val -62138" name="adj1"/>
              <a:gd fmla="val 120383"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Method name</a:t>
            </a:r>
            <a:endParaRPr>
              <a:solidFill>
                <a:schemeClr val="dk1"/>
              </a:solidFill>
            </a:endParaRPr>
          </a:p>
        </p:txBody>
      </p:sp>
      <p:sp>
        <p:nvSpPr>
          <p:cNvPr id="403" name="Google Shape;403;p22"/>
          <p:cNvSpPr/>
          <p:nvPr/>
        </p:nvSpPr>
        <p:spPr>
          <a:xfrm>
            <a:off x="1480009" y="5165820"/>
            <a:ext cx="1000183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Note 2:  The Entry point</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Each application in Java has an entry point to start from. It is a public static method called main. Arguments to application are passed through args parameter: the array of unknown numbers of strings.</a:t>
            </a:r>
            <a:endParaRPr/>
          </a:p>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public static void main(String[] args)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04" name="Google Shape;404;p22"/>
          <p:cNvSpPr txBox="1"/>
          <p:nvPr/>
        </p:nvSpPr>
        <p:spPr>
          <a:xfrm>
            <a:off x="7089233" y="404189"/>
            <a:ext cx="397811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Note1: </a:t>
            </a:r>
            <a:r>
              <a:rPr lang="en-US" sz="1800">
                <a:solidFill>
                  <a:schemeClr val="dk1"/>
                </a:solidFill>
                <a:latin typeface="Century Gothic"/>
                <a:ea typeface="Century Gothic"/>
                <a:cs typeface="Century Gothic"/>
                <a:sym typeface="Century Gothic"/>
              </a:rPr>
              <a:t>It is a good practice to name file  the same name with the class even if it is not mandatory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3"/>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Calling the </a:t>
            </a:r>
            <a:r>
              <a:rPr lang="en-US">
                <a:latin typeface="Courier New"/>
                <a:ea typeface="Courier New"/>
                <a:cs typeface="Courier New"/>
                <a:sym typeface="Courier New"/>
              </a:rPr>
              <a:t>java</a:t>
            </a:r>
            <a:r>
              <a:rPr lang="en-US"/>
              <a:t> program launches the JVM</a:t>
            </a:r>
            <a:endParaRPr/>
          </a:p>
          <a:p>
            <a:pPr indent="-342900" lvl="0" marL="342900" rtl="0" algn="l">
              <a:spcBef>
                <a:spcPts val="1000"/>
              </a:spcBef>
              <a:spcAft>
                <a:spcPts val="0"/>
              </a:spcAft>
              <a:buSzPts val="1800"/>
              <a:buChar char="🠶"/>
            </a:pPr>
            <a:r>
              <a:rPr lang="en-US"/>
              <a:t>You specify the name of the class and any arguments to send it, e.g.</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The JVM searches the class for a method called </a:t>
            </a:r>
            <a:r>
              <a:rPr lang="en-US">
                <a:latin typeface="Courier New"/>
                <a:ea typeface="Courier New"/>
                <a:cs typeface="Courier New"/>
                <a:sym typeface="Courier New"/>
              </a:rPr>
              <a:t>main</a:t>
            </a:r>
            <a:r>
              <a:rPr lang="en-US"/>
              <a:t>, and then calls that method</a:t>
            </a:r>
            <a:endParaRPr/>
          </a:p>
          <a:p>
            <a:pPr indent="-342900" lvl="0" marL="342900" rtl="0" algn="l">
              <a:spcBef>
                <a:spcPts val="1000"/>
              </a:spcBef>
              <a:spcAft>
                <a:spcPts val="0"/>
              </a:spcAft>
              <a:buSzPts val="1800"/>
              <a:buChar char="🠶"/>
            </a:pPr>
            <a:r>
              <a:rPr lang="en-US"/>
              <a:t>It sends the arguments (e.g. </a:t>
            </a:r>
            <a:r>
              <a:rPr lang="en-US">
                <a:latin typeface="Courier New"/>
                <a:ea typeface="Courier New"/>
                <a:cs typeface="Courier New"/>
                <a:sym typeface="Courier New"/>
              </a:rPr>
              <a:t>"Hello"</a:t>
            </a:r>
            <a:r>
              <a:rPr lang="en-US"/>
              <a:t> and </a:t>
            </a:r>
            <a:r>
              <a:rPr lang="en-US">
                <a:latin typeface="Courier New"/>
                <a:ea typeface="Courier New"/>
                <a:cs typeface="Courier New"/>
                <a:sym typeface="Courier New"/>
              </a:rPr>
              <a:t>"4"</a:t>
            </a:r>
            <a:r>
              <a:rPr lang="en-US"/>
              <a:t>) as items in the array called </a:t>
            </a:r>
            <a:r>
              <a:rPr lang="en-US">
                <a:latin typeface="Courier New"/>
                <a:ea typeface="Courier New"/>
                <a:cs typeface="Courier New"/>
                <a:sym typeface="Courier New"/>
              </a:rPr>
              <a:t>args</a:t>
            </a:r>
            <a:endParaRPr>
              <a:latin typeface="Courier New"/>
              <a:ea typeface="Courier New"/>
              <a:cs typeface="Courier New"/>
              <a:sym typeface="Courier New"/>
            </a:endParaRPr>
          </a:p>
          <a:p>
            <a:pPr indent="-228600" lvl="0" marL="342900" rtl="0" algn="l">
              <a:spcBef>
                <a:spcPts val="1000"/>
              </a:spcBef>
              <a:spcAft>
                <a:spcPts val="0"/>
              </a:spcAft>
              <a:buSzPts val="1800"/>
              <a:buNone/>
            </a:pPr>
            <a:r>
              <a:t/>
            </a:r>
            <a:endParaRPr/>
          </a:p>
        </p:txBody>
      </p:sp>
      <p:sp>
        <p:nvSpPr>
          <p:cNvPr id="410" name="Google Shape;410;p23"/>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Launch time</a:t>
            </a:r>
            <a:endParaRPr/>
          </a:p>
        </p:txBody>
      </p:sp>
      <p:sp>
        <p:nvSpPr>
          <p:cNvPr id="411" name="Google Shape;411;p23"/>
          <p:cNvSpPr txBox="1"/>
          <p:nvPr/>
        </p:nvSpPr>
        <p:spPr>
          <a:xfrm>
            <a:off x="1913166" y="2126980"/>
            <a:ext cx="5500726" cy="369332"/>
          </a:xfrm>
          <a:prstGeom prst="rect">
            <a:avLst/>
          </a:prstGeom>
          <a:solidFill>
            <a:srgbClr val="59595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java Kigali "Hello" 4</a:t>
            </a:r>
            <a:endParaRPr/>
          </a:p>
        </p:txBody>
      </p:sp>
      <p:pic>
        <p:nvPicPr>
          <p:cNvPr descr="C:\Users\Rowan\AppData\Local\Microsoft\Windows\Temporary Internet Files\Content.IE5\EH5L342W\MCj02122470000[1].wmf" id="412" name="Google Shape;412;p23"/>
          <p:cNvPicPr preferRelativeResize="0"/>
          <p:nvPr/>
        </p:nvPicPr>
        <p:blipFill rotWithShape="1">
          <a:blip r:embed="rId3">
            <a:alphaModFix/>
          </a:blip>
          <a:srcRect b="0" l="0" r="0" t="0"/>
          <a:stretch/>
        </p:blipFill>
        <p:spPr>
          <a:xfrm>
            <a:off x="9337114" y="285729"/>
            <a:ext cx="759415" cy="1049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ff64859f7e_0_7"/>
          <p:cNvSpPr txBox="1"/>
          <p:nvPr>
            <p:ph type="title"/>
          </p:nvPr>
        </p:nvSpPr>
        <p:spPr>
          <a:xfrm>
            <a:off x="2451523" y="147337"/>
            <a:ext cx="9275400" cy="799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 Java source file</a:t>
            </a:r>
            <a:endParaRPr/>
          </a:p>
        </p:txBody>
      </p:sp>
      <p:sp>
        <p:nvSpPr>
          <p:cNvPr id="419" name="Google Shape;419;g2ff64859f7e_0_7"/>
          <p:cNvSpPr txBox="1"/>
          <p:nvPr/>
        </p:nvSpPr>
        <p:spPr>
          <a:xfrm>
            <a:off x="4167174" y="1428736"/>
            <a:ext cx="3714900" cy="34170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public class </a:t>
            </a:r>
            <a:r>
              <a:rPr lang="en-US" sz="1800">
                <a:solidFill>
                  <a:schemeClr val="dk1"/>
                </a:solidFill>
                <a:latin typeface="Courier New"/>
                <a:ea typeface="Courier New"/>
                <a:cs typeface="Courier New"/>
                <a:sym typeface="Courier New"/>
              </a:rPr>
              <a:t>Person{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talk(){</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x = 5;</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walk(){</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420" name="Google Shape;420;g2ff64859f7e_0_7"/>
          <p:cNvSpPr/>
          <p:nvPr/>
        </p:nvSpPr>
        <p:spPr>
          <a:xfrm>
            <a:off x="7453322" y="2335973"/>
            <a:ext cx="1857300" cy="500100"/>
          </a:xfrm>
          <a:prstGeom prst="wedgeRoundRectCallout">
            <a:avLst>
              <a:gd fmla="val -74224" name="adj1"/>
              <a:gd fmla="val 16142"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 statement</a:t>
            </a:r>
            <a:endParaRPr>
              <a:solidFill>
                <a:schemeClr val="dk1"/>
              </a:solidFill>
            </a:endParaRPr>
          </a:p>
        </p:txBody>
      </p:sp>
      <p:sp>
        <p:nvSpPr>
          <p:cNvPr id="421" name="Google Shape;421;g2ff64859f7e_0_7"/>
          <p:cNvSpPr/>
          <p:nvPr/>
        </p:nvSpPr>
        <p:spPr>
          <a:xfrm>
            <a:off x="3381356" y="1478717"/>
            <a:ext cx="500100" cy="3286200"/>
          </a:xfrm>
          <a:prstGeom prst="leftBrace">
            <a:avLst>
              <a:gd fmla="val 8333" name="adj1"/>
              <a:gd fmla="val 50000" name="adj2"/>
            </a:avLst>
          </a:prstGeom>
          <a:noFill/>
          <a:ln cap="rnd" cmpd="sng" w="9525">
            <a:solidFill>
              <a:srgbClr val="9D2D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22" name="Google Shape;422;g2ff64859f7e_0_7"/>
          <p:cNvSpPr/>
          <p:nvPr/>
        </p:nvSpPr>
        <p:spPr>
          <a:xfrm>
            <a:off x="2024034" y="2907477"/>
            <a:ext cx="1214400" cy="500100"/>
          </a:xfrm>
          <a:prstGeom prst="roundRect">
            <a:avLst>
              <a:gd fmla="val 16667" name="adj"/>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 class</a:t>
            </a:r>
            <a:endParaRPr>
              <a:solidFill>
                <a:schemeClr val="dk1"/>
              </a:solidFill>
            </a:endParaRPr>
          </a:p>
        </p:txBody>
      </p:sp>
      <p:sp>
        <p:nvSpPr>
          <p:cNvPr id="423" name="Google Shape;423;g2ff64859f7e_0_7"/>
          <p:cNvSpPr/>
          <p:nvPr/>
        </p:nvSpPr>
        <p:spPr>
          <a:xfrm>
            <a:off x="7953388" y="3836171"/>
            <a:ext cx="1428900" cy="500100"/>
          </a:xfrm>
          <a:prstGeom prst="roundRect">
            <a:avLst>
              <a:gd fmla="val 16667" name="adj"/>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 method</a:t>
            </a:r>
            <a:endParaRPr>
              <a:solidFill>
                <a:schemeClr val="dk1"/>
              </a:solidFill>
            </a:endParaRPr>
          </a:p>
        </p:txBody>
      </p:sp>
      <p:sp>
        <p:nvSpPr>
          <p:cNvPr id="424" name="Google Shape;424;g2ff64859f7e_0_7"/>
          <p:cNvSpPr/>
          <p:nvPr/>
        </p:nvSpPr>
        <p:spPr>
          <a:xfrm flipH="1">
            <a:off x="7167574" y="3693295"/>
            <a:ext cx="571500" cy="785700"/>
          </a:xfrm>
          <a:prstGeom prst="leftBrace">
            <a:avLst>
              <a:gd fmla="val 8333" name="adj1"/>
              <a:gd fmla="val 50000" name="adj2"/>
            </a:avLst>
          </a:prstGeom>
          <a:noFill/>
          <a:ln cap="rnd" cmpd="sng" w="9525">
            <a:solidFill>
              <a:srgbClr val="9D2D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25" name="Google Shape;425;g2ff64859f7e_0_7"/>
          <p:cNvSpPr txBox="1"/>
          <p:nvPr/>
        </p:nvSpPr>
        <p:spPr>
          <a:xfrm>
            <a:off x="2881290" y="5214950"/>
            <a:ext cx="5942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public</a:t>
            </a:r>
            <a:r>
              <a:rPr lang="en-US" sz="1800">
                <a:solidFill>
                  <a:schemeClr val="dk1"/>
                </a:solidFill>
                <a:latin typeface="Century Gothic"/>
                <a:ea typeface="Century Gothic"/>
                <a:cs typeface="Century Gothic"/>
                <a:sym typeface="Century Gothic"/>
              </a:rPr>
              <a:t>, </a:t>
            </a:r>
            <a:r>
              <a:rPr lang="en-US" sz="1800">
                <a:solidFill>
                  <a:schemeClr val="dk1"/>
                </a:solidFill>
                <a:latin typeface="Courier New"/>
                <a:ea typeface="Courier New"/>
                <a:cs typeface="Courier New"/>
                <a:sym typeface="Courier New"/>
              </a:rPr>
              <a:t>class</a:t>
            </a:r>
            <a:r>
              <a:rPr lang="en-US" sz="1800">
                <a:solidFill>
                  <a:schemeClr val="dk1"/>
                </a:solidFill>
                <a:latin typeface="Century Gothic"/>
                <a:ea typeface="Century Gothic"/>
                <a:cs typeface="Century Gothic"/>
                <a:sym typeface="Century Gothic"/>
              </a:rPr>
              <a:t>, </a:t>
            </a:r>
            <a:r>
              <a:rPr lang="en-US" sz="1800">
                <a:solidFill>
                  <a:schemeClr val="dk1"/>
                </a:solidFill>
                <a:latin typeface="Courier New"/>
                <a:ea typeface="Courier New"/>
                <a:cs typeface="Courier New"/>
                <a:sym typeface="Courier New"/>
              </a:rPr>
              <a:t>void</a:t>
            </a:r>
            <a:r>
              <a:rPr lang="en-US" sz="1800">
                <a:solidFill>
                  <a:schemeClr val="dk1"/>
                </a:solidFill>
                <a:latin typeface="Century Gothic"/>
                <a:ea typeface="Century Gothic"/>
                <a:cs typeface="Century Gothic"/>
                <a:sym typeface="Century Gothic"/>
              </a:rPr>
              <a:t> and </a:t>
            </a:r>
            <a:r>
              <a:rPr lang="en-US" sz="1800">
                <a:solidFill>
                  <a:schemeClr val="dk1"/>
                </a:solidFill>
                <a:latin typeface="Courier New"/>
                <a:ea typeface="Courier New"/>
                <a:cs typeface="Courier New"/>
                <a:sym typeface="Courier New"/>
              </a:rPr>
              <a:t>int</a:t>
            </a:r>
            <a:r>
              <a:rPr lang="en-US" sz="1800">
                <a:solidFill>
                  <a:schemeClr val="dk1"/>
                </a:solidFill>
                <a:latin typeface="Century Gothic"/>
                <a:ea typeface="Century Gothic"/>
                <a:cs typeface="Century Gothic"/>
                <a:sym typeface="Century Gothic"/>
              </a:rPr>
              <a:t> are all Java keywords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104e184662eff522_25"/>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Workspace</a:t>
            </a:r>
            <a:endParaRPr b="1"/>
          </a:p>
        </p:txBody>
      </p:sp>
      <p:sp>
        <p:nvSpPr>
          <p:cNvPr id="432" name="Google Shape;432;g104e184662eff522_25"/>
          <p:cNvSpPr txBox="1"/>
          <p:nvPr>
            <p:ph idx="1" type="body"/>
          </p:nvPr>
        </p:nvSpPr>
        <p:spPr>
          <a:xfrm>
            <a:off x="763421" y="792507"/>
            <a:ext cx="10963500" cy="4758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700"/>
              <a:t>After installing Eclipse, you can select a workspace. The workspace is the directory where most projects are located.Upon selecting a workspace, it will show a Welcome screen presenting you with </a:t>
            </a:r>
            <a:r>
              <a:rPr lang="en-US" sz="2700"/>
              <a:t>multiple</a:t>
            </a:r>
            <a:r>
              <a:rPr lang="en-US" sz="2700"/>
              <a:t> options.</a:t>
            </a:r>
            <a:endParaRPr sz="2700"/>
          </a:p>
        </p:txBody>
      </p:sp>
      <p:sp>
        <p:nvSpPr>
          <p:cNvPr id="433" name="Google Shape;433;g104e184662eff522_25"/>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34" name="Google Shape;434;g104e184662eff522_25"/>
          <p:cNvPicPr preferRelativeResize="0"/>
          <p:nvPr/>
        </p:nvPicPr>
        <p:blipFill>
          <a:blip r:embed="rId3">
            <a:alphaModFix/>
          </a:blip>
          <a:stretch>
            <a:fillRect/>
          </a:stretch>
        </p:blipFill>
        <p:spPr>
          <a:xfrm>
            <a:off x="4212150" y="2667000"/>
            <a:ext cx="7124700" cy="3962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104e184662eff522_0"/>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New Java Project</a:t>
            </a:r>
            <a:endParaRPr b="1"/>
          </a:p>
        </p:txBody>
      </p:sp>
      <p:sp>
        <p:nvSpPr>
          <p:cNvPr id="441" name="Google Shape;441;g104e184662eff522_0"/>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42" name="Google Shape;442;g104e184662eff522_0"/>
          <p:cNvPicPr preferRelativeResize="0"/>
          <p:nvPr/>
        </p:nvPicPr>
        <p:blipFill>
          <a:blip r:embed="rId3">
            <a:alphaModFix/>
          </a:blip>
          <a:stretch>
            <a:fillRect/>
          </a:stretch>
        </p:blipFill>
        <p:spPr>
          <a:xfrm>
            <a:off x="1916400" y="2985950"/>
            <a:ext cx="3897449" cy="3903550"/>
          </a:xfrm>
          <a:prstGeom prst="rect">
            <a:avLst/>
          </a:prstGeom>
          <a:noFill/>
          <a:ln>
            <a:noFill/>
          </a:ln>
        </p:spPr>
      </p:pic>
      <p:pic>
        <p:nvPicPr>
          <p:cNvPr id="443" name="Google Shape;443;g104e184662eff522_0"/>
          <p:cNvPicPr preferRelativeResize="0"/>
          <p:nvPr/>
        </p:nvPicPr>
        <p:blipFill>
          <a:blip r:embed="rId4">
            <a:alphaModFix/>
          </a:blip>
          <a:stretch>
            <a:fillRect/>
          </a:stretch>
        </p:blipFill>
        <p:spPr>
          <a:xfrm>
            <a:off x="7266150" y="3062150"/>
            <a:ext cx="3752075" cy="3752075"/>
          </a:xfrm>
          <a:prstGeom prst="rect">
            <a:avLst/>
          </a:prstGeom>
          <a:noFill/>
          <a:ln cap="flat" cmpd="sng" w="38100">
            <a:solidFill>
              <a:schemeClr val="dk2"/>
            </a:solidFill>
            <a:prstDash val="solid"/>
            <a:round/>
            <a:headEnd len="sm" w="sm" type="none"/>
            <a:tailEnd len="sm" w="sm" type="none"/>
          </a:ln>
        </p:spPr>
      </p:pic>
      <p:sp>
        <p:nvSpPr>
          <p:cNvPr id="444" name="Google Shape;444;g104e184662eff522_0"/>
          <p:cNvSpPr txBox="1"/>
          <p:nvPr/>
        </p:nvSpPr>
        <p:spPr>
          <a:xfrm>
            <a:off x="422200" y="784650"/>
            <a:ext cx="11727000" cy="20694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0"/>
              </a:spcAft>
              <a:buNone/>
            </a:pPr>
            <a:r>
              <a:rPr b="1" lang="en-US" sz="1500"/>
              <a:t>After installing Eclipse you should have an empty workspace. </a:t>
            </a:r>
            <a:r>
              <a:rPr b="1" lang="en-US" sz="1500">
                <a:solidFill>
                  <a:schemeClr val="dk1"/>
                </a:solidFill>
                <a:latin typeface="Verdana"/>
                <a:ea typeface="Verdana"/>
                <a:cs typeface="Verdana"/>
                <a:sym typeface="Verdana"/>
              </a:rPr>
              <a:t>To Create the new Project,follow the following steps:</a:t>
            </a:r>
            <a:endParaRPr b="1" sz="1500">
              <a:solidFill>
                <a:schemeClr val="dk1"/>
              </a:solidFill>
              <a:latin typeface="Verdana"/>
              <a:ea typeface="Verdana"/>
              <a:cs typeface="Verdana"/>
              <a:sym typeface="Verdana"/>
            </a:endParaRPr>
          </a:p>
          <a:p>
            <a:pPr indent="-336550" lvl="0" marL="457200" rtl="0" algn="just">
              <a:lnSpc>
                <a:spcPct val="115000"/>
              </a:lnSpc>
              <a:spcBef>
                <a:spcPts val="1200"/>
              </a:spcBef>
              <a:spcAft>
                <a:spcPts val="0"/>
              </a:spcAft>
              <a:buClr>
                <a:schemeClr val="dk1"/>
              </a:buClr>
              <a:buSzPts val="1700"/>
              <a:buFont typeface="Verdana"/>
              <a:buChar char="●"/>
            </a:pPr>
            <a:r>
              <a:rPr lang="en-US" sz="1700">
                <a:solidFill>
                  <a:schemeClr val="dk1"/>
                </a:solidFill>
                <a:latin typeface="Verdana"/>
                <a:ea typeface="Verdana"/>
                <a:cs typeface="Verdana"/>
                <a:sym typeface="Verdana"/>
              </a:rPr>
              <a:t>By clicking on the File menu and choosing New →Java Project.</a:t>
            </a:r>
            <a:endParaRPr sz="1700">
              <a:solidFill>
                <a:schemeClr val="dk1"/>
              </a:solidFill>
              <a:latin typeface="Verdana"/>
              <a:ea typeface="Verdana"/>
              <a:cs typeface="Verdana"/>
              <a:sym typeface="Verdana"/>
            </a:endParaRPr>
          </a:p>
          <a:p>
            <a:pPr indent="-336550" lvl="0" marL="457200" rtl="0" algn="just">
              <a:lnSpc>
                <a:spcPct val="115000"/>
              </a:lnSpc>
              <a:spcBef>
                <a:spcPts val="0"/>
              </a:spcBef>
              <a:spcAft>
                <a:spcPts val="0"/>
              </a:spcAft>
              <a:buClr>
                <a:schemeClr val="dk1"/>
              </a:buClr>
              <a:buSzPts val="1700"/>
              <a:buFont typeface="Verdana"/>
              <a:buChar char="●"/>
            </a:pPr>
            <a:r>
              <a:rPr lang="en-US" sz="1700">
                <a:solidFill>
                  <a:schemeClr val="dk1"/>
                </a:solidFill>
                <a:latin typeface="Verdana"/>
                <a:ea typeface="Verdana"/>
                <a:cs typeface="Verdana"/>
                <a:sym typeface="Verdana"/>
              </a:rPr>
              <a:t>Enter the Project Name</a:t>
            </a:r>
            <a:endParaRPr sz="1700">
              <a:solidFill>
                <a:schemeClr val="dk1"/>
              </a:solidFill>
              <a:latin typeface="Verdana"/>
              <a:ea typeface="Verdana"/>
              <a:cs typeface="Verdana"/>
              <a:sym typeface="Verdana"/>
            </a:endParaRPr>
          </a:p>
          <a:p>
            <a:pPr indent="-336550" lvl="0" marL="457200" rtl="0" algn="just">
              <a:lnSpc>
                <a:spcPct val="115000"/>
              </a:lnSpc>
              <a:spcBef>
                <a:spcPts val="0"/>
              </a:spcBef>
              <a:spcAft>
                <a:spcPts val="0"/>
              </a:spcAft>
              <a:buClr>
                <a:schemeClr val="dk1"/>
              </a:buClr>
              <a:buSzPts val="1700"/>
              <a:buFont typeface="Verdana"/>
              <a:buChar char="●"/>
            </a:pPr>
            <a:r>
              <a:rPr lang="en-US" sz="1700">
                <a:solidFill>
                  <a:schemeClr val="dk1"/>
                </a:solidFill>
                <a:latin typeface="Verdana"/>
                <a:ea typeface="Verdana"/>
                <a:cs typeface="Verdana"/>
                <a:sym typeface="Verdana"/>
              </a:rPr>
              <a:t>Select the Java Runtime Environment (JRE) or leave it at the default</a:t>
            </a:r>
            <a:endParaRPr sz="1700">
              <a:solidFill>
                <a:schemeClr val="dk1"/>
              </a:solidFill>
              <a:latin typeface="Verdana"/>
              <a:ea typeface="Verdana"/>
              <a:cs typeface="Verdana"/>
              <a:sym typeface="Verdana"/>
            </a:endParaRPr>
          </a:p>
          <a:p>
            <a:pPr indent="-336550" lvl="0" marL="457200" rtl="0" algn="just">
              <a:lnSpc>
                <a:spcPct val="115000"/>
              </a:lnSpc>
              <a:spcBef>
                <a:spcPts val="0"/>
              </a:spcBef>
              <a:spcAft>
                <a:spcPts val="0"/>
              </a:spcAft>
              <a:buClr>
                <a:schemeClr val="dk1"/>
              </a:buClr>
              <a:buSzPts val="1700"/>
              <a:buFont typeface="Verdana"/>
              <a:buChar char="●"/>
            </a:pPr>
            <a:r>
              <a:rPr lang="en-US" sz="1700">
                <a:solidFill>
                  <a:schemeClr val="dk1"/>
                </a:solidFill>
                <a:latin typeface="Verdana"/>
                <a:ea typeface="Verdana"/>
                <a:cs typeface="Verdana"/>
                <a:sym typeface="Verdana"/>
              </a:rPr>
              <a:t>Select the Project Layout which determines whether there would be a separate folder for the source codes and class files. The recommended option is to create separate folders for sources and class files.</a:t>
            </a:r>
            <a:endParaRPr sz="1700">
              <a:solidFill>
                <a:schemeClr val="dk1"/>
              </a:solidFill>
              <a:latin typeface="Verdana"/>
              <a:ea typeface="Verdana"/>
              <a:cs typeface="Verdana"/>
              <a:sym typeface="Verdana"/>
            </a:endParaRPr>
          </a:p>
        </p:txBody>
      </p:sp>
      <p:cxnSp>
        <p:nvCxnSpPr>
          <p:cNvPr id="445" name="Google Shape;445;g104e184662eff522_0"/>
          <p:cNvCxnSpPr>
            <a:stCxn id="442" idx="3"/>
            <a:endCxn id="443" idx="1"/>
          </p:cNvCxnSpPr>
          <p:nvPr/>
        </p:nvCxnSpPr>
        <p:spPr>
          <a:xfrm>
            <a:off x="5813849" y="4937725"/>
            <a:ext cx="1452300" cy="6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What is Java?</a:t>
            </a:r>
            <a:endParaRPr/>
          </a:p>
        </p:txBody>
      </p:sp>
      <p:sp>
        <p:nvSpPr>
          <p:cNvPr id="190" name="Google Shape;190;p3"/>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800"/>
              <a:buChar char="🠶"/>
            </a:pPr>
            <a:r>
              <a:rPr b="1" lang="en-US"/>
              <a:t>1.1 Definition</a:t>
            </a:r>
            <a:endParaRPr/>
          </a:p>
          <a:p>
            <a:pPr indent="-342900" lvl="0" marL="342900" rtl="0" algn="l">
              <a:spcBef>
                <a:spcPts val="1000"/>
              </a:spcBef>
              <a:spcAft>
                <a:spcPts val="0"/>
              </a:spcAft>
              <a:buSzPts val="1800"/>
              <a:buChar char="🠶"/>
            </a:pPr>
            <a:r>
              <a:rPr b="1" lang="en-US"/>
              <a:t>Java</a:t>
            </a:r>
            <a:r>
              <a:rPr lang="en-US"/>
              <a:t> is an object-oriented, popular, general-purpose programming language and computing platform developed by James Gosling and colleagues at Sun Microsystems in the early 1990s. Java is designed to be high level, fast, reliable, Scrabble, platform-independent, and secure.</a:t>
            </a:r>
            <a:endParaRPr/>
          </a:p>
          <a:p>
            <a:pPr indent="-342900" lvl="0" marL="342900" rtl="0" algn="l">
              <a:spcBef>
                <a:spcPts val="1000"/>
              </a:spcBef>
              <a:spcAft>
                <a:spcPts val="0"/>
              </a:spcAft>
              <a:buSzPts val="1800"/>
              <a:buChar char="🠶"/>
            </a:pPr>
            <a:r>
              <a:rPr lang="en-US"/>
              <a:t>Considering the number of Java developers, devices running Java, and companies adapting it, it's safe to say that Java will be around for many years to come.</a:t>
            </a:r>
            <a:endParaRPr/>
          </a:p>
          <a:p>
            <a:pPr indent="-342900" lvl="0" marL="342900" rtl="0" algn="l">
              <a:spcBef>
                <a:spcPts val="1000"/>
              </a:spcBef>
              <a:spcAft>
                <a:spcPts val="0"/>
              </a:spcAft>
              <a:buSzPts val="1800"/>
              <a:buChar char="🠶"/>
            </a:pPr>
            <a:r>
              <a:rPr lang="en-US"/>
              <a:t>Java is a platform as well as a language</a:t>
            </a:r>
            <a:endParaRPr/>
          </a:p>
          <a:p>
            <a:pPr indent="-342900" lvl="0" marL="342900" rtl="0" algn="l">
              <a:spcBef>
                <a:spcPts val="1000"/>
              </a:spcBef>
              <a:spcAft>
                <a:spcPts val="0"/>
              </a:spcAft>
              <a:buSzPts val="1800"/>
              <a:buChar char="🠶"/>
            </a:pPr>
            <a:r>
              <a:rPr lang="en-US"/>
              <a:t>The Java platform allows software to be developed and used across different architectures</a:t>
            </a:r>
            <a:br>
              <a:rPr lang="en-US"/>
            </a:br>
            <a:r>
              <a:rPr lang="en-US"/>
              <a:t>and operating systems</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b="1" lang="en-US"/>
              <a:t>I.2. Java platforms</a:t>
            </a:r>
            <a:endParaRPr/>
          </a:p>
          <a:p>
            <a:pPr indent="-342900" lvl="0" marL="342900" rtl="0" algn="l">
              <a:spcBef>
                <a:spcPts val="1000"/>
              </a:spcBef>
              <a:spcAft>
                <a:spcPts val="0"/>
              </a:spcAft>
              <a:buSzPts val="1800"/>
              <a:buChar char="🠶"/>
            </a:pPr>
            <a:r>
              <a:rPr lang="en-US"/>
              <a:t>There are four platforms of the Java programming language as part of the</a:t>
            </a:r>
            <a:r>
              <a:rPr lang="en-US" u="sng">
                <a:solidFill>
                  <a:schemeClr val="hlink"/>
                </a:solidFill>
                <a:hlinkClick r:id="rId3"/>
              </a:rPr>
              <a:t> Java software platform</a:t>
            </a:r>
            <a:r>
              <a:rPr lang="en-US"/>
              <a:t> family in general. Actually, java itself is a  set of platforms.</a:t>
            </a:r>
            <a:br>
              <a:rPr lang="en-US"/>
            </a:br>
            <a:endParaRPr/>
          </a:p>
        </p:txBody>
      </p:sp>
      <p:sp>
        <p:nvSpPr>
          <p:cNvPr id="191" name="Google Shape;191;p3"/>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104e184662eff522_10"/>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Create a Package</a:t>
            </a:r>
            <a:endParaRPr b="1"/>
          </a:p>
        </p:txBody>
      </p:sp>
      <p:sp>
        <p:nvSpPr>
          <p:cNvPr id="452" name="Google Shape;452;g104e184662eff522_10"/>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53" name="Google Shape;453;g104e184662eff522_10"/>
          <p:cNvPicPr preferRelativeResize="0"/>
          <p:nvPr/>
        </p:nvPicPr>
        <p:blipFill>
          <a:blip r:embed="rId3">
            <a:alphaModFix/>
          </a:blip>
          <a:stretch>
            <a:fillRect/>
          </a:stretch>
        </p:blipFill>
        <p:spPr>
          <a:xfrm>
            <a:off x="6812250" y="2867375"/>
            <a:ext cx="4535349" cy="3907701"/>
          </a:xfrm>
          <a:prstGeom prst="rect">
            <a:avLst/>
          </a:prstGeom>
          <a:noFill/>
          <a:ln>
            <a:noFill/>
          </a:ln>
        </p:spPr>
      </p:pic>
      <p:pic>
        <p:nvPicPr>
          <p:cNvPr id="454" name="Google Shape;454;g104e184662eff522_10"/>
          <p:cNvPicPr preferRelativeResize="0"/>
          <p:nvPr/>
        </p:nvPicPr>
        <p:blipFill>
          <a:blip r:embed="rId4">
            <a:alphaModFix/>
          </a:blip>
          <a:stretch>
            <a:fillRect/>
          </a:stretch>
        </p:blipFill>
        <p:spPr>
          <a:xfrm>
            <a:off x="849600" y="2769950"/>
            <a:ext cx="4005124" cy="4005124"/>
          </a:xfrm>
          <a:prstGeom prst="rect">
            <a:avLst/>
          </a:prstGeom>
          <a:noFill/>
          <a:ln>
            <a:noFill/>
          </a:ln>
        </p:spPr>
      </p:pic>
      <p:cxnSp>
        <p:nvCxnSpPr>
          <p:cNvPr id="455" name="Google Shape;455;g104e184662eff522_10"/>
          <p:cNvCxnSpPr>
            <a:stCxn id="454" idx="3"/>
          </p:cNvCxnSpPr>
          <p:nvPr/>
        </p:nvCxnSpPr>
        <p:spPr>
          <a:xfrm>
            <a:off x="4854724" y="4772512"/>
            <a:ext cx="2523300" cy="36300"/>
          </a:xfrm>
          <a:prstGeom prst="straightConnector1">
            <a:avLst/>
          </a:prstGeom>
          <a:noFill/>
          <a:ln cap="flat" cmpd="sng" w="38100">
            <a:solidFill>
              <a:schemeClr val="dk2"/>
            </a:solidFill>
            <a:prstDash val="solid"/>
            <a:round/>
            <a:headEnd len="med" w="med" type="none"/>
            <a:tailEnd len="med" w="med" type="triangle"/>
          </a:ln>
        </p:spPr>
      </p:cxnSp>
      <p:sp>
        <p:nvSpPr>
          <p:cNvPr id="456" name="Google Shape;456;g104e184662eff522_10"/>
          <p:cNvSpPr txBox="1"/>
          <p:nvPr/>
        </p:nvSpPr>
        <p:spPr>
          <a:xfrm>
            <a:off x="849600" y="782600"/>
            <a:ext cx="10642200" cy="2031900"/>
          </a:xfrm>
          <a:prstGeom prst="rect">
            <a:avLst/>
          </a:prstGeom>
          <a:noFill/>
          <a:ln>
            <a:noFill/>
          </a:ln>
        </p:spPr>
        <p:txBody>
          <a:bodyPr anchorCtr="0" anchor="t" bIns="91425" lIns="91425" spcFirstLastPara="1" rIns="91425" wrap="square" tIns="91425">
            <a:spAutoFit/>
          </a:bodyPr>
          <a:lstStyle/>
          <a:p>
            <a:pPr indent="-228600" lvl="0" marL="457200" rtl="0" algn="l">
              <a:spcBef>
                <a:spcPts val="0"/>
              </a:spcBef>
              <a:spcAft>
                <a:spcPts val="0"/>
              </a:spcAft>
              <a:buSzPts val="2000"/>
              <a:buNone/>
            </a:pPr>
            <a:r>
              <a:rPr lang="en-US" sz="2000"/>
              <a:t>The </a:t>
            </a:r>
            <a:r>
              <a:rPr b="1" lang="en-US" sz="2000"/>
              <a:t>package</a:t>
            </a:r>
            <a:r>
              <a:rPr lang="en-US" sz="2000"/>
              <a:t>  in java is  used to group multiple classes together. It is created b</a:t>
            </a:r>
            <a:r>
              <a:rPr lang="en-US" sz="2000"/>
              <a:t>y Right click on the </a:t>
            </a:r>
            <a:r>
              <a:rPr b="1" lang="en-US" sz="2000"/>
              <a:t>src</a:t>
            </a:r>
            <a:r>
              <a:rPr lang="en-US" sz="2000"/>
              <a:t> folder and selecting New → Package. Once the Java Package wizard comes up: </a:t>
            </a:r>
            <a:endParaRPr sz="2000"/>
          </a:p>
          <a:p>
            <a:pPr indent="-355600" lvl="0" marL="457200" rtl="0" algn="l">
              <a:spcBef>
                <a:spcPts val="0"/>
              </a:spcBef>
              <a:spcAft>
                <a:spcPts val="0"/>
              </a:spcAft>
              <a:buSzPts val="2000"/>
              <a:buChar char="●"/>
            </a:pPr>
            <a:r>
              <a:rPr lang="en-US" sz="2000"/>
              <a:t>Enter/confirm the source folder name.</a:t>
            </a:r>
            <a:endParaRPr sz="2000"/>
          </a:p>
          <a:p>
            <a:pPr indent="-355600" lvl="0" marL="457200" rtl="0" algn="l">
              <a:spcBef>
                <a:spcPts val="0"/>
              </a:spcBef>
              <a:spcAft>
                <a:spcPts val="0"/>
              </a:spcAft>
              <a:buSzPts val="2000"/>
              <a:buChar char="●"/>
            </a:pPr>
            <a:r>
              <a:rPr lang="en-US" sz="2000"/>
              <a:t>Enter the package name.</a:t>
            </a:r>
            <a:endParaRPr sz="2000"/>
          </a:p>
          <a:p>
            <a:pPr indent="-355600" lvl="0" marL="457200" rtl="0" algn="l">
              <a:spcBef>
                <a:spcPts val="0"/>
              </a:spcBef>
              <a:spcAft>
                <a:spcPts val="0"/>
              </a:spcAft>
              <a:buSzPts val="2000"/>
              <a:buChar char="●"/>
            </a:pPr>
            <a:r>
              <a:rPr lang="en-US" sz="2000"/>
              <a:t>Click on the Finish button.</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104e184662eff522_43"/>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Create a class</a:t>
            </a:r>
            <a:endParaRPr b="1"/>
          </a:p>
        </p:txBody>
      </p:sp>
      <p:sp>
        <p:nvSpPr>
          <p:cNvPr id="463" name="Google Shape;463;g104e184662eff522_43"/>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64" name="Google Shape;464;g104e184662eff522_43"/>
          <p:cNvPicPr preferRelativeResize="0"/>
          <p:nvPr/>
        </p:nvPicPr>
        <p:blipFill>
          <a:blip r:embed="rId3">
            <a:alphaModFix/>
          </a:blip>
          <a:stretch>
            <a:fillRect/>
          </a:stretch>
        </p:blipFill>
        <p:spPr>
          <a:xfrm>
            <a:off x="6491425" y="1029212"/>
            <a:ext cx="5476875" cy="5476875"/>
          </a:xfrm>
          <a:prstGeom prst="rect">
            <a:avLst/>
          </a:prstGeom>
          <a:noFill/>
          <a:ln>
            <a:noFill/>
          </a:ln>
        </p:spPr>
      </p:pic>
      <p:sp>
        <p:nvSpPr>
          <p:cNvPr id="465" name="Google Shape;465;g104e184662eff522_43"/>
          <p:cNvSpPr txBox="1"/>
          <p:nvPr/>
        </p:nvSpPr>
        <p:spPr>
          <a:xfrm>
            <a:off x="339800" y="1103850"/>
            <a:ext cx="5612100" cy="328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1600">
                <a:solidFill>
                  <a:schemeClr val="dk1"/>
                </a:solidFill>
                <a:latin typeface="Verdana"/>
                <a:ea typeface="Verdana"/>
                <a:cs typeface="Verdana"/>
                <a:sym typeface="Verdana"/>
              </a:rPr>
              <a:t>You can use the New Java Class wizard to create a Java class. The Java Class wizard can be invoked in different ways: </a:t>
            </a:r>
            <a:endParaRPr sz="1600">
              <a:solidFill>
                <a:schemeClr val="dk1"/>
              </a:solidFill>
              <a:latin typeface="Verdana"/>
              <a:ea typeface="Verdana"/>
              <a:cs typeface="Verdana"/>
              <a:sym typeface="Verdana"/>
            </a:endParaRPr>
          </a:p>
          <a:p>
            <a:pPr indent="0" lvl="0" marL="0" rtl="0" algn="just">
              <a:lnSpc>
                <a:spcPct val="115000"/>
              </a:lnSpc>
              <a:spcBef>
                <a:spcPts val="1200"/>
              </a:spcBef>
              <a:spcAft>
                <a:spcPts val="0"/>
              </a:spcAft>
              <a:buNone/>
            </a:pPr>
            <a:r>
              <a:rPr lang="en-US" sz="1600">
                <a:solidFill>
                  <a:schemeClr val="dk1"/>
                </a:solidFill>
                <a:latin typeface="Verdana"/>
                <a:ea typeface="Verdana"/>
                <a:cs typeface="Verdana"/>
                <a:sym typeface="Verdana"/>
              </a:rPr>
              <a:t>By clicking on the File menu and selecting New → Class.</a:t>
            </a:r>
            <a:endParaRPr sz="1600">
              <a:solidFill>
                <a:schemeClr val="dk1"/>
              </a:solidFill>
              <a:latin typeface="Verdana"/>
              <a:ea typeface="Verdana"/>
              <a:cs typeface="Verdana"/>
              <a:sym typeface="Verdana"/>
            </a:endParaRPr>
          </a:p>
          <a:p>
            <a:pPr indent="-330200" lvl="0" marL="457200" rtl="0" algn="just">
              <a:lnSpc>
                <a:spcPct val="115000"/>
              </a:lnSpc>
              <a:spcBef>
                <a:spcPts val="120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Ensure the source folder and package are correct.</a:t>
            </a:r>
            <a:endParaRPr sz="1600">
              <a:solidFill>
                <a:schemeClr val="dk1"/>
              </a:solidFill>
              <a:latin typeface="Verdana"/>
              <a:ea typeface="Verdana"/>
              <a:cs typeface="Verdana"/>
              <a:sym typeface="Verdana"/>
            </a:endParaRPr>
          </a:p>
          <a:p>
            <a:pPr indent="-330200" lvl="0" marL="457200" rtl="0" algn="just">
              <a:lnSpc>
                <a:spcPct val="115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Enter the class name.</a:t>
            </a:r>
            <a:endParaRPr sz="1600">
              <a:solidFill>
                <a:schemeClr val="dk1"/>
              </a:solidFill>
              <a:latin typeface="Verdana"/>
              <a:ea typeface="Verdana"/>
              <a:cs typeface="Verdana"/>
              <a:sym typeface="Verdana"/>
            </a:endParaRPr>
          </a:p>
          <a:p>
            <a:pPr indent="-330200" lvl="0" marL="457200" rtl="0" algn="just">
              <a:lnSpc>
                <a:spcPct val="115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Select the appropriate class modifier.</a:t>
            </a:r>
            <a:endParaRPr sz="1600">
              <a:solidFill>
                <a:schemeClr val="dk1"/>
              </a:solidFill>
              <a:latin typeface="Verdana"/>
              <a:ea typeface="Verdana"/>
              <a:cs typeface="Verdana"/>
              <a:sym typeface="Verdana"/>
            </a:endParaRPr>
          </a:p>
          <a:p>
            <a:pPr indent="-330200" lvl="0" marL="457200" rtl="0" algn="just">
              <a:lnSpc>
                <a:spcPct val="115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Enter the super class name or click on the Browse button to search for an existing class.</a:t>
            </a:r>
            <a:endParaRPr sz="1600">
              <a:solidFill>
                <a:schemeClr val="dk1"/>
              </a:solidFill>
              <a:latin typeface="Verdana"/>
              <a:ea typeface="Verdana"/>
              <a:cs typeface="Verdana"/>
              <a:sym typeface="Verdana"/>
            </a:endParaRPr>
          </a:p>
          <a:p>
            <a:pPr indent="-330200" lvl="0" marL="457200" rtl="0" algn="just">
              <a:lnSpc>
                <a:spcPct val="115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Examine and modify the check boxes related to method stubs and comments.</a:t>
            </a:r>
            <a:endParaRPr sz="1600">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4"/>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 statement does something, e.g.</a:t>
            </a:r>
            <a:endParaRPr/>
          </a:p>
          <a:p>
            <a:pPr indent="-285750" lvl="1" marL="742950" rtl="0" algn="l">
              <a:spcBef>
                <a:spcPts val="1000"/>
              </a:spcBef>
              <a:spcAft>
                <a:spcPts val="0"/>
              </a:spcAft>
              <a:buSzPts val="1600"/>
              <a:buChar char="🠶"/>
            </a:pPr>
            <a:r>
              <a:rPr lang="en-US"/>
              <a:t>Declaring a variable, </a:t>
            </a:r>
            <a:r>
              <a:rPr lang="en-US">
                <a:latin typeface="Courier New"/>
                <a:ea typeface="Courier New"/>
                <a:cs typeface="Courier New"/>
                <a:sym typeface="Courier New"/>
              </a:rPr>
              <a:t>int x;</a:t>
            </a:r>
            <a:endParaRPr/>
          </a:p>
          <a:p>
            <a:pPr indent="-285750" lvl="1" marL="742950" rtl="0" algn="l">
              <a:spcBef>
                <a:spcPts val="1000"/>
              </a:spcBef>
              <a:spcAft>
                <a:spcPts val="0"/>
              </a:spcAft>
              <a:buSzPts val="1600"/>
              <a:buChar char="🠶"/>
            </a:pPr>
            <a:r>
              <a:rPr lang="en-US"/>
              <a:t>Assigning a value to a variable, </a:t>
            </a:r>
            <a:r>
              <a:rPr lang="en-US">
                <a:latin typeface="Courier New"/>
                <a:ea typeface="Courier New"/>
                <a:cs typeface="Courier New"/>
                <a:sym typeface="Courier New"/>
              </a:rPr>
              <a:t>x = 10;</a:t>
            </a:r>
            <a:endParaRPr/>
          </a:p>
          <a:p>
            <a:pPr indent="-285750" lvl="1" marL="742950" rtl="0" algn="l">
              <a:spcBef>
                <a:spcPts val="1000"/>
              </a:spcBef>
              <a:spcAft>
                <a:spcPts val="0"/>
              </a:spcAft>
              <a:buSzPts val="1600"/>
              <a:buChar char="🠶"/>
            </a:pPr>
            <a:r>
              <a:rPr lang="en-US"/>
              <a:t>Incrementing a variable, </a:t>
            </a:r>
            <a:r>
              <a:rPr lang="en-US">
                <a:latin typeface="Courier New"/>
                <a:ea typeface="Courier New"/>
                <a:cs typeface="Courier New"/>
                <a:sym typeface="Courier New"/>
              </a:rPr>
              <a:t>x++;</a:t>
            </a:r>
            <a:endParaRPr/>
          </a:p>
          <a:p>
            <a:pPr indent="-285750" lvl="1" marL="742950" rtl="0" algn="l">
              <a:spcBef>
                <a:spcPts val="1000"/>
              </a:spcBef>
              <a:spcAft>
                <a:spcPts val="0"/>
              </a:spcAft>
              <a:buSzPts val="1600"/>
              <a:buChar char="🠶"/>
            </a:pPr>
            <a:r>
              <a:rPr lang="en-US"/>
              <a:t>Calling a method, </a:t>
            </a:r>
            <a:r>
              <a:rPr lang="en-US">
                <a:latin typeface="Courier New"/>
                <a:ea typeface="Courier New"/>
                <a:cs typeface="Courier New"/>
                <a:sym typeface="Courier New"/>
              </a:rPr>
              <a:t>System.out.println(“X”);</a:t>
            </a:r>
            <a:endParaRPr/>
          </a:p>
          <a:p>
            <a:pPr indent="-342900" lvl="0" marL="342900" rtl="0" algn="l">
              <a:spcBef>
                <a:spcPts val="1000"/>
              </a:spcBef>
              <a:spcAft>
                <a:spcPts val="0"/>
              </a:spcAft>
              <a:buSzPts val="1800"/>
              <a:buChar char="🠶"/>
            </a:pPr>
            <a:r>
              <a:rPr lang="en-US"/>
              <a:t>Statements are separated by semi-colons, e.g</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x = 10; y = x;</a:t>
            </a:r>
            <a:endParaRPr/>
          </a:p>
          <a:p>
            <a:pPr indent="-228600" lvl="0" marL="342900" rtl="0" algn="l">
              <a:spcBef>
                <a:spcPts val="1000"/>
              </a:spcBef>
              <a:spcAft>
                <a:spcPts val="0"/>
              </a:spcAft>
              <a:buSzPts val="1800"/>
              <a:buNone/>
            </a:pPr>
            <a:r>
              <a:t/>
            </a:r>
            <a:endParaRPr/>
          </a:p>
          <a:p>
            <a:pPr indent="-184150" lvl="1" marL="742950" rtl="0" algn="l">
              <a:spcBef>
                <a:spcPts val="1000"/>
              </a:spcBef>
              <a:spcAft>
                <a:spcPts val="0"/>
              </a:spcAft>
              <a:buSzPts val="1600"/>
              <a:buNone/>
            </a:pPr>
            <a:r>
              <a:t/>
            </a:r>
            <a:endParaRPr/>
          </a:p>
        </p:txBody>
      </p:sp>
      <p:sp>
        <p:nvSpPr>
          <p:cNvPr id="471" name="Google Shape;471;p24"/>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Statements</a:t>
            </a:r>
            <a:endParaRPr/>
          </a:p>
        </p:txBody>
      </p:sp>
      <p:pic>
        <p:nvPicPr>
          <p:cNvPr descr="C:\Users\Rowan\AppData\Local\Microsoft\Windows\Temporary Internet Files\Content.IE5\RUCJBPRY\MCj04414900000[1].png" id="472" name="Google Shape;472;p24"/>
          <p:cNvPicPr preferRelativeResize="0"/>
          <p:nvPr/>
        </p:nvPicPr>
        <p:blipFill rotWithShape="1">
          <a:blip r:embed="rId3">
            <a:alphaModFix/>
          </a:blip>
          <a:srcRect b="0" l="0" r="0" t="0"/>
          <a:stretch/>
        </p:blipFill>
        <p:spPr>
          <a:xfrm>
            <a:off x="9001180" y="261950"/>
            <a:ext cx="1166786" cy="116678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5"/>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An expression evaluates to a value, e.g.</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10 + 2 * 3 / 4</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"Hello" + " world"</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3</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"kind of.."</a:t>
            </a:r>
            <a:endParaRPr/>
          </a:p>
          <a:p>
            <a:pPr indent="-184150" lvl="1" marL="742950" rtl="0" algn="l">
              <a:spcBef>
                <a:spcPts val="1000"/>
              </a:spcBef>
              <a:spcAft>
                <a:spcPts val="0"/>
              </a:spcAft>
              <a:buSzPts val="1600"/>
              <a:buNone/>
            </a:pPr>
            <a:r>
              <a:t/>
            </a:r>
            <a:endParaRPr/>
          </a:p>
          <a:p>
            <a:pPr indent="-342900" lvl="0" marL="342900" rtl="0" algn="l">
              <a:spcBef>
                <a:spcPts val="1000"/>
              </a:spcBef>
              <a:spcAft>
                <a:spcPts val="0"/>
              </a:spcAft>
              <a:buSzPts val="1800"/>
              <a:buChar char="🠶"/>
            </a:pPr>
            <a:r>
              <a:rPr lang="en-US"/>
              <a:t>A statement can be an expression if it evaluates to a value, e.g.</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x = 10</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Math.sin(5)</a:t>
            </a:r>
            <a:endParaRPr/>
          </a:p>
          <a:p>
            <a:pPr indent="-184150" lvl="1" marL="742950" rtl="0" algn="l">
              <a:spcBef>
                <a:spcPts val="1000"/>
              </a:spcBef>
              <a:spcAft>
                <a:spcPts val="0"/>
              </a:spcAft>
              <a:buSzPts val="1600"/>
              <a:buNone/>
            </a:pPr>
            <a:r>
              <a:t/>
            </a:r>
            <a:endParaRPr/>
          </a:p>
        </p:txBody>
      </p:sp>
      <p:sp>
        <p:nvSpPr>
          <p:cNvPr id="478" name="Google Shape;478;p25"/>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Expressions</a:t>
            </a:r>
            <a:endParaRPr/>
          </a:p>
        </p:txBody>
      </p:sp>
      <p:sp>
        <p:nvSpPr>
          <p:cNvPr id="479" name="Google Shape;479;p25"/>
          <p:cNvSpPr/>
          <p:nvPr/>
        </p:nvSpPr>
        <p:spPr>
          <a:xfrm>
            <a:off x="6238876" y="2000240"/>
            <a:ext cx="642942" cy="214314"/>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80" name="Google Shape;480;p25"/>
          <p:cNvSpPr txBox="1"/>
          <p:nvPr/>
        </p:nvSpPr>
        <p:spPr>
          <a:xfrm>
            <a:off x="7239008" y="1928802"/>
            <a:ext cx="470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11</a:t>
            </a:r>
            <a:endParaRPr/>
          </a:p>
        </p:txBody>
      </p:sp>
      <p:sp>
        <p:nvSpPr>
          <p:cNvPr id="481" name="Google Shape;481;p25"/>
          <p:cNvSpPr/>
          <p:nvPr/>
        </p:nvSpPr>
        <p:spPr>
          <a:xfrm>
            <a:off x="6238876" y="2428868"/>
            <a:ext cx="642942" cy="214314"/>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82" name="Google Shape;482;p25"/>
          <p:cNvSpPr txBox="1"/>
          <p:nvPr/>
        </p:nvSpPr>
        <p:spPr>
          <a:xfrm>
            <a:off x="7235687" y="2285992"/>
            <a:ext cx="17107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"Hello world"</a:t>
            </a:r>
            <a:endParaRPr/>
          </a:p>
        </p:txBody>
      </p:sp>
      <p:sp>
        <p:nvSpPr>
          <p:cNvPr id="483" name="Google Shape;483;p25"/>
          <p:cNvSpPr/>
          <p:nvPr/>
        </p:nvSpPr>
        <p:spPr>
          <a:xfrm>
            <a:off x="5667372" y="4886278"/>
            <a:ext cx="642942" cy="214314"/>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84" name="Google Shape;484;p25"/>
          <p:cNvSpPr txBox="1"/>
          <p:nvPr/>
        </p:nvSpPr>
        <p:spPr>
          <a:xfrm>
            <a:off x="6667505" y="4814840"/>
            <a:ext cx="346601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10     e.g. </a:t>
            </a:r>
            <a:r>
              <a:rPr lang="en-US" sz="2000">
                <a:solidFill>
                  <a:schemeClr val="dk1"/>
                </a:solidFill>
                <a:latin typeface="Courier New"/>
                <a:ea typeface="Courier New"/>
                <a:cs typeface="Courier New"/>
                <a:sym typeface="Courier New"/>
              </a:rPr>
              <a:t>y = (x = 10);</a:t>
            </a:r>
            <a:endParaRPr/>
          </a:p>
        </p:txBody>
      </p:sp>
      <p:sp>
        <p:nvSpPr>
          <p:cNvPr id="485" name="Google Shape;485;p25"/>
          <p:cNvSpPr/>
          <p:nvPr/>
        </p:nvSpPr>
        <p:spPr>
          <a:xfrm>
            <a:off x="5667372" y="5243468"/>
            <a:ext cx="642942" cy="214314"/>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86" name="Google Shape;486;p25"/>
          <p:cNvSpPr txBox="1"/>
          <p:nvPr/>
        </p:nvSpPr>
        <p:spPr>
          <a:xfrm>
            <a:off x="6667504" y="5172030"/>
            <a:ext cx="12650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-0.9589...</a:t>
            </a:r>
            <a:endParaRPr sz="2000">
              <a:solidFill>
                <a:schemeClr val="dk1"/>
              </a:solidFill>
              <a:latin typeface="Courier New"/>
              <a:ea typeface="Courier New"/>
              <a:cs typeface="Courier New"/>
              <a:sym typeface="Courier New"/>
            </a:endParaRPr>
          </a:p>
        </p:txBody>
      </p:sp>
      <p:sp>
        <p:nvSpPr>
          <p:cNvPr id="487" name="Google Shape;487;p25"/>
          <p:cNvSpPr/>
          <p:nvPr/>
        </p:nvSpPr>
        <p:spPr>
          <a:xfrm>
            <a:off x="6238876" y="2786058"/>
            <a:ext cx="642942" cy="214314"/>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88" name="Google Shape;488;p25"/>
          <p:cNvSpPr txBox="1"/>
          <p:nvPr/>
        </p:nvSpPr>
        <p:spPr>
          <a:xfrm>
            <a:off x="7239008" y="2714620"/>
            <a:ext cx="3273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3</a:t>
            </a:r>
            <a:endParaRPr/>
          </a:p>
        </p:txBody>
      </p:sp>
      <p:sp>
        <p:nvSpPr>
          <p:cNvPr id="489" name="Google Shape;489;p25"/>
          <p:cNvSpPr/>
          <p:nvPr/>
        </p:nvSpPr>
        <p:spPr>
          <a:xfrm>
            <a:off x="6238876" y="3214686"/>
            <a:ext cx="642942" cy="214314"/>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90" name="Google Shape;490;p25"/>
          <p:cNvSpPr txBox="1"/>
          <p:nvPr/>
        </p:nvSpPr>
        <p:spPr>
          <a:xfrm>
            <a:off x="7235686" y="3071810"/>
            <a:ext cx="131478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"kind of.."</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6"/>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b="1" lang="en-US"/>
              <a:t>The Comments</a:t>
            </a:r>
            <a:br>
              <a:rPr lang="en-US"/>
            </a:br>
            <a:endParaRPr/>
          </a:p>
        </p:txBody>
      </p:sp>
      <p:sp>
        <p:nvSpPr>
          <p:cNvPr id="496" name="Google Shape;496;p26"/>
          <p:cNvSpPr txBox="1"/>
          <p:nvPr>
            <p:ph idx="1" type="body"/>
          </p:nvPr>
        </p:nvSpPr>
        <p:spPr>
          <a:xfrm>
            <a:off x="763571" y="1152907"/>
            <a:ext cx="10963373" cy="535094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a:t>We have use comment  like:</a:t>
            </a:r>
            <a:endParaRPr/>
          </a:p>
          <a:p>
            <a:pPr indent="0" lvl="0" marL="0" rtl="0" algn="l">
              <a:spcBef>
                <a:spcPts val="1000"/>
              </a:spcBef>
              <a:spcAft>
                <a:spcPts val="0"/>
              </a:spcAft>
              <a:buSzPts val="1800"/>
              <a:buNone/>
            </a:pPr>
            <a:r>
              <a:rPr lang="en-US"/>
              <a:t>/**</a:t>
            </a:r>
            <a:endParaRPr/>
          </a:p>
          <a:p>
            <a:pPr indent="0" lvl="0" marL="0" rtl="0" algn="l">
              <a:spcBef>
                <a:spcPts val="1000"/>
              </a:spcBef>
              <a:spcAft>
                <a:spcPts val="0"/>
              </a:spcAft>
              <a:buSzPts val="1800"/>
              <a:buNone/>
            </a:pPr>
            <a:r>
              <a:rPr lang="en-US"/>
              <a:t>Main method or entry point of the program</a:t>
            </a:r>
            <a:endParaRPr/>
          </a:p>
          <a:p>
            <a:pPr indent="0" lvl="0" marL="0" rtl="0" algn="l">
              <a:spcBef>
                <a:spcPts val="1000"/>
              </a:spcBef>
              <a:spcAft>
                <a:spcPts val="0"/>
              </a:spcAft>
              <a:buSzPts val="1800"/>
              <a:buNone/>
            </a:pPr>
            <a:r>
              <a:rPr lang="en-US"/>
              <a:t>*/</a:t>
            </a:r>
            <a:endParaRPr/>
          </a:p>
          <a:p>
            <a:pPr indent="0" lvl="0" marL="0" rtl="0" algn="l">
              <a:spcBef>
                <a:spcPts val="1000"/>
              </a:spcBef>
              <a:spcAft>
                <a:spcPts val="0"/>
              </a:spcAft>
              <a:buSzPts val="1800"/>
              <a:buNone/>
            </a:pPr>
            <a:r>
              <a:rPr lang="en-US"/>
              <a:t> You have seen other things like this : // Printing a text to the console</a:t>
            </a:r>
            <a:endParaRPr/>
          </a:p>
          <a:p>
            <a:pPr indent="0" lvl="0" marL="0" rtl="0" algn="l">
              <a:spcBef>
                <a:spcPts val="1000"/>
              </a:spcBef>
              <a:spcAft>
                <a:spcPts val="0"/>
              </a:spcAft>
              <a:buSzPts val="1800"/>
              <a:buNone/>
            </a:pPr>
            <a:r>
              <a:rPr lang="en-US"/>
              <a:t>All of the above are comments, ie. they are not compiled nor executed as part of our program.</a:t>
            </a:r>
            <a:endParaRPr/>
          </a:p>
          <a:p>
            <a:pPr indent="0" lvl="0" marL="0" rtl="0" algn="l">
              <a:spcBef>
                <a:spcPts val="1000"/>
              </a:spcBef>
              <a:spcAft>
                <a:spcPts val="0"/>
              </a:spcAft>
              <a:buSzPts val="1800"/>
              <a:buNone/>
            </a:pPr>
            <a:r>
              <a:rPr lang="en-US"/>
              <a:t>The text between /** and */ is a special comment, called Javadoc. Using this commenting technique, one may automatically generate documentation for properly commented sources.</a:t>
            </a:r>
            <a:endParaRPr/>
          </a:p>
          <a:p>
            <a:pPr indent="0" lvl="0" marL="0" rtl="0" algn="l">
              <a:spcBef>
                <a:spcPts val="1000"/>
              </a:spcBef>
              <a:spcAft>
                <a:spcPts val="0"/>
              </a:spcAft>
              <a:buSzPts val="1800"/>
              <a:buNone/>
            </a:pPr>
            <a:r>
              <a:rPr lang="en-US"/>
              <a:t>This kind of commenting is accepted outside classes and methods</a:t>
            </a:r>
            <a:endParaRPr/>
          </a:p>
          <a:p>
            <a:pPr indent="0" lvl="0" marL="0" rtl="0" algn="l">
              <a:spcBef>
                <a:spcPts val="1000"/>
              </a:spcBef>
              <a:spcAft>
                <a:spcPts val="0"/>
              </a:spcAft>
              <a:buSzPts val="1800"/>
              <a:buNone/>
            </a:pPr>
            <a:r>
              <a:rPr lang="en-US"/>
              <a:t>The text after  “//” is a normal text comment used inside a code block like methods,loops,...</a:t>
            </a:r>
            <a:endParaRPr/>
          </a:p>
          <a:p>
            <a:pPr indent="0" lvl="0" marL="0" rtl="0" algn="l">
              <a:spcBef>
                <a:spcPts val="1000"/>
              </a:spcBef>
              <a:spcAft>
                <a:spcPts val="0"/>
              </a:spcAft>
              <a:buSzPts val="1800"/>
              <a:buNone/>
            </a:pPr>
            <a:r>
              <a:rPr lang="en-US"/>
              <a:t>We can also have comments between :”/* and */”</a:t>
            </a:r>
            <a:endParaRPr/>
          </a:p>
          <a:p>
            <a:pPr indent="0" lvl="0" marL="0" rtl="0" algn="l">
              <a:spcBef>
                <a:spcPts val="1000"/>
              </a:spcBef>
              <a:spcAft>
                <a:spcPts val="0"/>
              </a:spcAft>
              <a:buSzPts val="1800"/>
              <a:buNone/>
            </a:pPr>
            <a:r>
              <a:t/>
            </a:r>
            <a:endParaRPr/>
          </a:p>
        </p:txBody>
      </p:sp>
      <p:sp>
        <p:nvSpPr>
          <p:cNvPr id="497" name="Google Shape;497;p26"/>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7"/>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 value is stored in a variable so that it can be used elsewhere in a program, e.g.</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Variables can be </a:t>
            </a:r>
            <a:r>
              <a:rPr b="1" lang="en-US"/>
              <a:t>primitive types </a:t>
            </a:r>
            <a:r>
              <a:rPr lang="en-US"/>
              <a:t>or </a:t>
            </a:r>
            <a:r>
              <a:rPr b="1" lang="en-US"/>
              <a:t>object references</a:t>
            </a:r>
            <a:endParaRPr/>
          </a:p>
        </p:txBody>
      </p:sp>
      <p:sp>
        <p:nvSpPr>
          <p:cNvPr id="503" name="Google Shape;503;p27"/>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Variables</a:t>
            </a:r>
            <a:endParaRPr/>
          </a:p>
        </p:txBody>
      </p:sp>
      <p:pic>
        <p:nvPicPr>
          <p:cNvPr descr="C:\Users\Rowan\AppData\Local\Microsoft\Windows\Temporary Internet Files\Content.IE5\RUCJBPRY\MCj04326060000[1].png" id="504" name="Google Shape;504;p27"/>
          <p:cNvPicPr preferRelativeResize="0"/>
          <p:nvPr/>
        </p:nvPicPr>
        <p:blipFill rotWithShape="1">
          <a:blip r:embed="rId3">
            <a:alphaModFix/>
          </a:blip>
          <a:srcRect b="0" l="0" r="0" t="0"/>
          <a:stretch/>
        </p:blipFill>
        <p:spPr>
          <a:xfrm>
            <a:off x="10963260" y="70252"/>
            <a:ext cx="1082655" cy="1082655"/>
          </a:xfrm>
          <a:prstGeom prst="rect">
            <a:avLst/>
          </a:prstGeom>
          <a:noFill/>
          <a:ln>
            <a:noFill/>
          </a:ln>
        </p:spPr>
      </p:pic>
      <p:sp>
        <p:nvSpPr>
          <p:cNvPr id="505" name="Google Shape;505;p27"/>
          <p:cNvSpPr txBox="1"/>
          <p:nvPr/>
        </p:nvSpPr>
        <p:spPr>
          <a:xfrm>
            <a:off x="4595802" y="1821936"/>
            <a:ext cx="2547492" cy="52322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urier New"/>
                <a:ea typeface="Courier New"/>
                <a:cs typeface="Courier New"/>
                <a:sym typeface="Courier New"/>
              </a:rPr>
              <a:t>int</a:t>
            </a:r>
            <a:r>
              <a:rPr lang="en-US" sz="2800">
                <a:solidFill>
                  <a:schemeClr val="dk1"/>
                </a:solidFill>
                <a:latin typeface="Courier New"/>
                <a:ea typeface="Courier New"/>
                <a:cs typeface="Courier New"/>
                <a:sym typeface="Courier New"/>
              </a:rPr>
              <a:t> x = 10;</a:t>
            </a:r>
            <a:endParaRPr/>
          </a:p>
        </p:txBody>
      </p:sp>
      <p:sp>
        <p:nvSpPr>
          <p:cNvPr id="506" name="Google Shape;506;p27"/>
          <p:cNvSpPr/>
          <p:nvPr/>
        </p:nvSpPr>
        <p:spPr>
          <a:xfrm>
            <a:off x="2452662" y="2750630"/>
            <a:ext cx="2071702" cy="500066"/>
          </a:xfrm>
          <a:prstGeom prst="wedgeRoundRectCallout">
            <a:avLst>
              <a:gd fmla="val 64956" name="adj1"/>
              <a:gd fmla="val -131360"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Variable type</a:t>
            </a:r>
            <a:endParaRPr/>
          </a:p>
        </p:txBody>
      </p:sp>
      <p:sp>
        <p:nvSpPr>
          <p:cNvPr id="507" name="Google Shape;507;p27"/>
          <p:cNvSpPr/>
          <p:nvPr/>
        </p:nvSpPr>
        <p:spPr>
          <a:xfrm>
            <a:off x="4881554" y="2750630"/>
            <a:ext cx="2071702" cy="500066"/>
          </a:xfrm>
          <a:prstGeom prst="wedgeRoundRectCallout">
            <a:avLst>
              <a:gd fmla="val -10886" name="adj1"/>
              <a:gd fmla="val -128785"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Variable name</a:t>
            </a:r>
            <a:endParaRPr/>
          </a:p>
        </p:txBody>
      </p:sp>
      <p:sp>
        <p:nvSpPr>
          <p:cNvPr id="508" name="Google Shape;508;p27"/>
          <p:cNvSpPr/>
          <p:nvPr/>
        </p:nvSpPr>
        <p:spPr>
          <a:xfrm>
            <a:off x="7596198" y="2464878"/>
            <a:ext cx="2286016" cy="785818"/>
          </a:xfrm>
          <a:prstGeom prst="wedgeRoundRectCallout">
            <a:avLst>
              <a:gd fmla="val -62444" name="adj1"/>
              <a:gd fmla="val -97646"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Initial value (optional)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8"/>
          <p:cNvSpPr txBox="1"/>
          <p:nvPr>
            <p:ph type="title"/>
          </p:nvPr>
        </p:nvSpPr>
        <p:spPr>
          <a:xfrm>
            <a:off x="1960775" y="147337"/>
            <a:ext cx="9766169"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Java Variables</a:t>
            </a:r>
            <a:endParaRPr/>
          </a:p>
        </p:txBody>
      </p:sp>
      <p:sp>
        <p:nvSpPr>
          <p:cNvPr id="514" name="Google Shape;514;p28"/>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800"/>
              <a:buChar char="🠶"/>
            </a:pPr>
            <a:r>
              <a:rPr lang="en-US"/>
              <a:t>The Java programming language uses both "fields" and "variables" as part of its terminology. </a:t>
            </a:r>
            <a:r>
              <a:rPr b="1" lang="en-US"/>
              <a:t>Instance variables </a:t>
            </a:r>
            <a:r>
              <a:rPr lang="en-US"/>
              <a:t>(non-static fields) are unique to each instance of a class. </a:t>
            </a:r>
            <a:r>
              <a:rPr b="1" lang="en-US"/>
              <a:t>Class variables </a:t>
            </a:r>
            <a:r>
              <a:rPr lang="en-US"/>
              <a:t>(static fields) are fields declared with the static modifier; there is exactly one copy of a class variable, regardless of how many times the class has been instantiated. Local variables store temporary state inside a method. </a:t>
            </a:r>
            <a:r>
              <a:rPr b="1" lang="en-US"/>
              <a:t>Parameters</a:t>
            </a:r>
            <a:r>
              <a:rPr lang="en-US"/>
              <a:t> are variables that provide extra information to a method; both local variables and parameters are always classified as "variables" (not "fields"). When naming your fields or variables, there are rules and conventions that you should (or must) follow.</a:t>
            </a:r>
            <a:endParaRPr/>
          </a:p>
          <a:p>
            <a:pPr indent="-228600" lvl="0" marL="342900" rtl="0" algn="just">
              <a:spcBef>
                <a:spcPts val="1000"/>
              </a:spcBef>
              <a:spcAft>
                <a:spcPts val="0"/>
              </a:spcAft>
              <a:buSzPts val="1800"/>
              <a:buNone/>
            </a:pPr>
            <a:r>
              <a:t/>
            </a:r>
            <a:endParaRPr/>
          </a:p>
          <a:p>
            <a:pPr indent="-342900" lvl="0" marL="342900" rtl="0" algn="just">
              <a:spcBef>
                <a:spcPts val="1000"/>
              </a:spcBef>
              <a:spcAft>
                <a:spcPts val="0"/>
              </a:spcAft>
              <a:buSzPts val="1800"/>
              <a:buChar char="🠶"/>
            </a:pPr>
            <a:r>
              <a:rPr lang="en-US"/>
              <a:t>The eight </a:t>
            </a:r>
            <a:r>
              <a:rPr b="1" lang="en-US"/>
              <a:t>primitive data types </a:t>
            </a:r>
            <a:r>
              <a:rPr lang="en-US"/>
              <a:t>are: byte, short, int, long, float, double, boolean, and char. The java.lang.String class represents character strings. The compiler will assign a reasonable default value for fields of the above types; for local variables, a default value is never assigned</a:t>
            </a:r>
            <a:r>
              <a:rPr b="1" lang="en-US"/>
              <a:t>. A literal </a:t>
            </a:r>
            <a:r>
              <a:rPr lang="en-US"/>
              <a:t>is the source code representation of a fixed value. </a:t>
            </a:r>
            <a:r>
              <a:rPr b="1" lang="en-US"/>
              <a:t>An array </a:t>
            </a:r>
            <a:r>
              <a:rPr lang="en-US"/>
              <a:t>is a container object that holds a fixed number of values of a single type. The length of an array is established when the array is created. After creation, its length is fixed.</a:t>
            </a:r>
            <a:endParaRPr/>
          </a:p>
        </p:txBody>
      </p:sp>
      <p:sp>
        <p:nvSpPr>
          <p:cNvPr id="515" name="Google Shape;515;p28"/>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9"/>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These are the types which are part of the Java language</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 boolean</a:t>
            </a:r>
            <a:r>
              <a:rPr lang="en-US"/>
              <a:t>	true or false (1bit)</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byte</a:t>
            </a:r>
            <a:r>
              <a:rPr lang="en-US"/>
              <a:t>		a 8bit signed number</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char</a:t>
            </a:r>
            <a:r>
              <a:rPr lang="en-US"/>
              <a:t>		a 16bit Unicode character</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short</a:t>
            </a:r>
            <a:r>
              <a:rPr lang="en-US"/>
              <a:t>		a 16bit signed number</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int</a:t>
            </a:r>
            <a:r>
              <a:rPr lang="en-US"/>
              <a:t>		a 32bit signed number</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long</a:t>
            </a:r>
            <a:r>
              <a:rPr lang="en-US"/>
              <a:t>		a 64bit signed number</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float</a:t>
            </a:r>
            <a:r>
              <a:rPr lang="en-US"/>
              <a:t>		a 32bit floating-point number</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double</a:t>
            </a:r>
            <a:r>
              <a:rPr lang="en-US"/>
              <a:t>		a 64bit floating-point number</a:t>
            </a:r>
            <a:endParaRPr/>
          </a:p>
          <a:p>
            <a:pPr indent="0" lvl="0" marL="0" rtl="0" algn="l">
              <a:spcBef>
                <a:spcPts val="1000"/>
              </a:spcBef>
              <a:spcAft>
                <a:spcPts val="0"/>
              </a:spcAft>
              <a:buSzPts val="1800"/>
              <a:buNone/>
            </a:pPr>
            <a:r>
              <a:t/>
            </a:r>
            <a:endParaRPr/>
          </a:p>
        </p:txBody>
      </p:sp>
      <p:sp>
        <p:nvSpPr>
          <p:cNvPr id="521" name="Google Shape;521;p29"/>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Primitive types</a:t>
            </a:r>
            <a:endParaRPr/>
          </a:p>
        </p:txBody>
      </p:sp>
      <p:pic>
        <p:nvPicPr>
          <p:cNvPr descr="C:\Users\Rowan\Desktop\180px-Neanderthaler_Fund.png" id="522" name="Google Shape;522;p29"/>
          <p:cNvPicPr preferRelativeResize="0"/>
          <p:nvPr/>
        </p:nvPicPr>
        <p:blipFill rotWithShape="1">
          <a:blip r:embed="rId3">
            <a:alphaModFix/>
          </a:blip>
          <a:srcRect b="0" l="0" r="0" t="0"/>
          <a:stretch/>
        </p:blipFill>
        <p:spPr>
          <a:xfrm>
            <a:off x="10411774" y="278298"/>
            <a:ext cx="1651659" cy="148649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0"/>
          <p:cNvSpPr txBox="1"/>
          <p:nvPr>
            <p:ph idx="1" type="body"/>
          </p:nvPr>
        </p:nvSpPr>
        <p:spPr>
          <a:xfrm>
            <a:off x="763571" y="768097"/>
            <a:ext cx="10963373" cy="51431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You can generally assign the value of a smaller primitive type to a larger one, e.g.</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But not the other way around</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To assign a value to a smaller type, you have to use the </a:t>
            </a:r>
            <a:r>
              <a:rPr b="1" lang="en-US"/>
              <a:t>cast</a:t>
            </a:r>
            <a:r>
              <a:rPr lang="en-US"/>
              <a:t> operator, e.g.</a:t>
            </a:r>
            <a:endParaRPr/>
          </a:p>
          <a:p>
            <a:pPr indent="-228600" lvl="0" marL="342900" rtl="0" algn="l">
              <a:spcBef>
                <a:spcPts val="1000"/>
              </a:spcBef>
              <a:spcAft>
                <a:spcPts val="0"/>
              </a:spcAft>
              <a:buSzPts val="1800"/>
              <a:buNone/>
            </a:pPr>
            <a:r>
              <a:t/>
            </a:r>
            <a:endParaRPr/>
          </a:p>
        </p:txBody>
      </p:sp>
      <p:sp>
        <p:nvSpPr>
          <p:cNvPr id="528" name="Google Shape;528;p30"/>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Primitive types and Casting</a:t>
            </a:r>
            <a:endParaRPr/>
          </a:p>
        </p:txBody>
      </p:sp>
      <p:pic>
        <p:nvPicPr>
          <p:cNvPr descr="C:\Users\Rowan\Desktop\180px-Neanderthaler_Fund.png" id="529" name="Google Shape;529;p30"/>
          <p:cNvPicPr preferRelativeResize="0"/>
          <p:nvPr/>
        </p:nvPicPr>
        <p:blipFill rotWithShape="1">
          <a:blip r:embed="rId3">
            <a:alphaModFix/>
          </a:blip>
          <a:srcRect b="0" l="0" r="0" t="0"/>
          <a:stretch/>
        </p:blipFill>
        <p:spPr>
          <a:xfrm>
            <a:off x="10921992" y="147337"/>
            <a:ext cx="1270008" cy="1143008"/>
          </a:xfrm>
          <a:prstGeom prst="rect">
            <a:avLst/>
          </a:prstGeom>
          <a:noFill/>
          <a:ln>
            <a:noFill/>
          </a:ln>
        </p:spPr>
      </p:pic>
      <p:sp>
        <p:nvSpPr>
          <p:cNvPr id="530" name="Google Shape;530;p30"/>
          <p:cNvSpPr txBox="1"/>
          <p:nvPr/>
        </p:nvSpPr>
        <p:spPr>
          <a:xfrm>
            <a:off x="1639886" y="1312070"/>
            <a:ext cx="4786200" cy="10158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short</a:t>
            </a:r>
            <a:r>
              <a:rPr lang="en-US" sz="2000">
                <a:solidFill>
                  <a:schemeClr val="dk1"/>
                </a:solidFill>
                <a:latin typeface="Courier New"/>
                <a:ea typeface="Courier New"/>
                <a:cs typeface="Courier New"/>
                <a:sym typeface="Courier New"/>
              </a:rPr>
              <a:t> big = 5646;</a:t>
            </a:r>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bigger = big;</a:t>
            </a:r>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long</a:t>
            </a:r>
            <a:r>
              <a:rPr lang="en-US" sz="2000">
                <a:solidFill>
                  <a:schemeClr val="dk1"/>
                </a:solidFill>
                <a:latin typeface="Courier New"/>
                <a:ea typeface="Courier New"/>
                <a:cs typeface="Courier New"/>
                <a:sym typeface="Courier New"/>
              </a:rPr>
              <a:t> biggest = bigger;</a:t>
            </a:r>
            <a:endParaRPr/>
          </a:p>
        </p:txBody>
      </p:sp>
      <p:sp>
        <p:nvSpPr>
          <p:cNvPr id="531" name="Google Shape;531;p30"/>
          <p:cNvSpPr txBox="1"/>
          <p:nvPr/>
        </p:nvSpPr>
        <p:spPr>
          <a:xfrm>
            <a:off x="1748574" y="2921168"/>
            <a:ext cx="4801314" cy="1015663"/>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long</a:t>
            </a:r>
            <a:r>
              <a:rPr lang="en-US" sz="2000">
                <a:solidFill>
                  <a:schemeClr val="dk1"/>
                </a:solidFill>
                <a:latin typeface="Courier New"/>
                <a:ea typeface="Courier New"/>
                <a:cs typeface="Courier New"/>
                <a:sym typeface="Courier New"/>
              </a:rPr>
              <a:t> big = 3453434623426;</a:t>
            </a:r>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notSoBig = big;</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short</a:t>
            </a:r>
            <a:r>
              <a:rPr lang="en-US" sz="2000">
                <a:solidFill>
                  <a:schemeClr val="dk1"/>
                </a:solidFill>
                <a:latin typeface="Courier New"/>
                <a:ea typeface="Courier New"/>
                <a:cs typeface="Courier New"/>
                <a:sym typeface="Courier New"/>
              </a:rPr>
              <a:t> evenSmaller = notSoBig;</a:t>
            </a:r>
            <a:endParaRPr/>
          </a:p>
        </p:txBody>
      </p:sp>
      <p:sp>
        <p:nvSpPr>
          <p:cNvPr id="532" name="Google Shape;532;p30"/>
          <p:cNvSpPr/>
          <p:nvPr/>
        </p:nvSpPr>
        <p:spPr>
          <a:xfrm>
            <a:off x="7407602" y="3154553"/>
            <a:ext cx="2214578" cy="857256"/>
          </a:xfrm>
          <a:prstGeom prst="wedgeRoundRectCallout">
            <a:avLst>
              <a:gd fmla="val -80732" name="adj1"/>
              <a:gd fmla="val 11420" name="adj2"/>
              <a:gd fmla="val 16667" name="adj3"/>
            </a:avLst>
          </a:prstGeom>
          <a:solidFill>
            <a:schemeClr val="accent2"/>
          </a:solidFill>
          <a:ln cap="rnd" cmpd="sng" w="15875">
            <a:solidFill>
              <a:srgbClr val="A25B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Compiler error!</a:t>
            </a:r>
            <a:endParaRPr/>
          </a:p>
        </p:txBody>
      </p:sp>
      <p:sp>
        <p:nvSpPr>
          <p:cNvPr id="533" name="Google Shape;533;p30"/>
          <p:cNvSpPr txBox="1"/>
          <p:nvPr/>
        </p:nvSpPr>
        <p:spPr>
          <a:xfrm>
            <a:off x="1702854" y="4530275"/>
            <a:ext cx="4429156" cy="2246769"/>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long</a:t>
            </a:r>
            <a:r>
              <a:rPr lang="en-US" sz="2000">
                <a:solidFill>
                  <a:schemeClr val="dk1"/>
                </a:solidFill>
                <a:latin typeface="Courier New"/>
                <a:ea typeface="Courier New"/>
                <a:cs typeface="Courier New"/>
                <a:sym typeface="Courier New"/>
              </a:rPr>
              <a:t> big = 3453;</a:t>
            </a:r>
            <a:endParaRPr/>
          </a:p>
          <a:p>
            <a:pPr indent="0" lvl="0" marL="0" marR="0" rtl="0" algn="l">
              <a:spcBef>
                <a:spcPts val="0"/>
              </a:spcBef>
              <a:spcAft>
                <a:spcPts val="0"/>
              </a:spcAft>
              <a:buNone/>
            </a:pPr>
            <a:r>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notSoBig1 = big;</a:t>
            </a:r>
            <a:endParaRPr/>
          </a:p>
          <a:p>
            <a:pPr indent="0" lvl="0" marL="0" marR="0" rtl="0" algn="l">
              <a:spcBef>
                <a:spcPts val="0"/>
              </a:spcBef>
              <a:spcAft>
                <a:spcPts val="0"/>
              </a:spcAft>
              <a:buNone/>
            </a:pPr>
            <a:r>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notSoBig2 = (</a:t>
            </a:r>
            <a:r>
              <a:rPr b="1" lang="en-US" sz="2000">
                <a:solidFill>
                  <a:schemeClr val="dk1"/>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)big;</a:t>
            </a:r>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short</a:t>
            </a:r>
            <a:r>
              <a:rPr lang="en-US" sz="2000">
                <a:solidFill>
                  <a:schemeClr val="dk1"/>
                </a:solidFill>
                <a:latin typeface="Courier New"/>
                <a:ea typeface="Courier New"/>
                <a:cs typeface="Courier New"/>
                <a:sym typeface="Courier New"/>
              </a:rPr>
              <a:t> smaller = (</a:t>
            </a:r>
            <a:r>
              <a:rPr b="1" lang="en-US" sz="2000">
                <a:solidFill>
                  <a:schemeClr val="dk1"/>
                </a:solidFill>
                <a:latin typeface="Courier New"/>
                <a:ea typeface="Courier New"/>
                <a:cs typeface="Courier New"/>
                <a:sym typeface="Courier New"/>
              </a:rPr>
              <a:t>short</a:t>
            </a:r>
            <a:r>
              <a:rPr lang="en-US" sz="2000">
                <a:solidFill>
                  <a:schemeClr val="dk1"/>
                </a:solidFill>
                <a:latin typeface="Courier New"/>
                <a:ea typeface="Courier New"/>
                <a:cs typeface="Courier New"/>
                <a:sym typeface="Courier New"/>
              </a:rPr>
              <a:t>)big;</a:t>
            </a:r>
            <a:endParaRPr/>
          </a:p>
        </p:txBody>
      </p:sp>
      <p:sp>
        <p:nvSpPr>
          <p:cNvPr id="534" name="Google Shape;534;p30"/>
          <p:cNvSpPr/>
          <p:nvPr/>
        </p:nvSpPr>
        <p:spPr>
          <a:xfrm>
            <a:off x="6489200" y="4816026"/>
            <a:ext cx="2214578" cy="714380"/>
          </a:xfrm>
          <a:prstGeom prst="wedgeRoundRectCallout">
            <a:avLst>
              <a:gd fmla="val -114462" name="adj1"/>
              <a:gd fmla="val 25242" name="adj2"/>
              <a:gd fmla="val 16667" name="adj3"/>
            </a:avLst>
          </a:prstGeom>
          <a:solidFill>
            <a:schemeClr val="accent2"/>
          </a:solidFill>
          <a:ln cap="rnd" cmpd="sng" w="15875">
            <a:solidFill>
              <a:srgbClr val="A25B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Compiler error!</a:t>
            </a:r>
            <a:endParaRPr/>
          </a:p>
        </p:txBody>
      </p:sp>
      <p:sp>
        <p:nvSpPr>
          <p:cNvPr id="535" name="Google Shape;535;p30"/>
          <p:cNvSpPr/>
          <p:nvPr/>
        </p:nvSpPr>
        <p:spPr>
          <a:xfrm>
            <a:off x="6489200" y="6173348"/>
            <a:ext cx="2214578" cy="642942"/>
          </a:xfrm>
          <a:prstGeom prst="wedgeRoundRectCallout">
            <a:avLst>
              <a:gd fmla="val -70846" name="adj1"/>
              <a:gd fmla="val -19128"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Works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1"/>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Arrays in Java</a:t>
            </a:r>
            <a:endParaRPr/>
          </a:p>
        </p:txBody>
      </p:sp>
      <p:sp>
        <p:nvSpPr>
          <p:cNvPr id="541" name="Google Shape;541;p31"/>
          <p:cNvSpPr txBox="1"/>
          <p:nvPr>
            <p:ph idx="1" type="body"/>
          </p:nvPr>
        </p:nvSpPr>
        <p:spPr>
          <a:xfrm>
            <a:off x="368898" y="1171796"/>
            <a:ext cx="10963373" cy="553886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An array is a container object that holds a fixed number of values of a single type. The length of an array is established when the array is created. After creation, its length is fixed. You have seen an example of arrays already, in the main method of the "Hello World!" application. This section discusses arrays in greater detail.</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a:t>                                           </a:t>
            </a:r>
            <a:r>
              <a:rPr b="1" lang="en-US"/>
              <a:t>An array of 10 elements.</a:t>
            </a:r>
            <a:endParaRPr/>
          </a:p>
          <a:p>
            <a:pPr indent="0" lvl="0" marL="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Each item in an array is called an element, and each element is accessed by its numerical index. As shown in the preceding illustration, numbering begins with 0. The 9th element, for example, would therefore be accessed at index 8.</a:t>
            </a:r>
            <a:endParaRPr/>
          </a:p>
        </p:txBody>
      </p:sp>
      <p:sp>
        <p:nvSpPr>
          <p:cNvPr id="542" name="Google Shape;542;p31"/>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llustration of an array as 10 boxes numbered 0 through 9; an index of 0 indicates the first element in the array" id="543" name="Google Shape;543;p31"/>
          <p:cNvPicPr preferRelativeResize="0"/>
          <p:nvPr/>
        </p:nvPicPr>
        <p:blipFill rotWithShape="1">
          <a:blip r:embed="rId3">
            <a:alphaModFix/>
          </a:blip>
          <a:srcRect b="0" l="0" r="0" t="0"/>
          <a:stretch/>
        </p:blipFill>
        <p:spPr>
          <a:xfrm>
            <a:off x="3039092" y="2384736"/>
            <a:ext cx="5605287" cy="20747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Java Platform, Standard Edition (J2SE)</a:t>
            </a:r>
            <a:endParaRPr/>
          </a:p>
        </p:txBody>
      </p:sp>
      <p:sp>
        <p:nvSpPr>
          <p:cNvPr id="197" name="Google Shape;197;p4"/>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74650" lvl="0" marL="342900" rtl="0" algn="l">
              <a:spcBef>
                <a:spcPts val="0"/>
              </a:spcBef>
              <a:spcAft>
                <a:spcPts val="0"/>
              </a:spcAft>
              <a:buSzPts val="2300"/>
              <a:buChar char="🠶"/>
            </a:pPr>
            <a:r>
              <a:rPr lang="en-US" sz="2300"/>
              <a:t>Java Platform, Standard Edition (Java SE) is a computing platform for development and deployment of portable code for desktop and server environments.[1] Java SE was formerly known as Java 2 Platform, Standard Edition (J2SE).</a:t>
            </a:r>
            <a:endParaRPr sz="2300"/>
          </a:p>
          <a:p>
            <a:pPr indent="-374650" lvl="0" marL="342900" rtl="0" algn="l">
              <a:spcBef>
                <a:spcPts val="1000"/>
              </a:spcBef>
              <a:spcAft>
                <a:spcPts val="0"/>
              </a:spcAft>
              <a:buSzPts val="2300"/>
              <a:buChar char="🠶"/>
            </a:pPr>
            <a:r>
              <a:rPr lang="en-US" sz="2300"/>
              <a:t>The platform uses Java programming language and is part of the Java software-platform family. Java SE defines a range of general-purpose APIs—such as Java APIs for the Java Class Library—and also includes the Java Language Specification and the Java Virtual Machine Specification. OpenJDK is the official reference implementation since version 7</a:t>
            </a:r>
            <a:endParaRPr sz="2300"/>
          </a:p>
          <a:p>
            <a:pPr indent="-228600" lvl="0" marL="342900" rtl="0" algn="l">
              <a:spcBef>
                <a:spcPts val="1000"/>
              </a:spcBef>
              <a:spcAft>
                <a:spcPts val="0"/>
              </a:spcAft>
              <a:buSzPts val="1800"/>
              <a:buNone/>
            </a:pPr>
            <a:r>
              <a:t/>
            </a:r>
            <a:endParaRPr sz="2300"/>
          </a:p>
        </p:txBody>
      </p:sp>
      <p:sp>
        <p:nvSpPr>
          <p:cNvPr id="198" name="Google Shape;198;p4"/>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2"/>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Arrays</a:t>
            </a:r>
            <a:endParaRPr/>
          </a:p>
        </p:txBody>
      </p:sp>
      <p:sp>
        <p:nvSpPr>
          <p:cNvPr id="549" name="Google Shape;549;p32"/>
          <p:cNvSpPr txBox="1"/>
          <p:nvPr>
            <p:ph idx="1" type="body"/>
          </p:nvPr>
        </p:nvSpPr>
        <p:spPr>
          <a:xfrm>
            <a:off x="895549" y="1152907"/>
            <a:ext cx="10963373" cy="475831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100000"/>
              <a:buNone/>
            </a:pPr>
            <a:r>
              <a:rPr b="1" lang="en-US"/>
              <a:t>Array Length</a:t>
            </a:r>
            <a:endParaRPr/>
          </a:p>
          <a:p>
            <a:pPr indent="0" lvl="0" marL="0" rtl="0" algn="l">
              <a:spcBef>
                <a:spcPts val="1000"/>
              </a:spcBef>
              <a:spcAft>
                <a:spcPts val="0"/>
              </a:spcAft>
              <a:buSzPct val="100000"/>
              <a:buNone/>
            </a:pPr>
            <a:r>
              <a:rPr lang="en-US"/>
              <a:t>To find out how many elements an array has, use the length property:</a:t>
            </a:r>
            <a:endParaRPr/>
          </a:p>
          <a:p>
            <a:pPr indent="0" lvl="0" marL="0" rtl="0" algn="l">
              <a:spcBef>
                <a:spcPts val="1000"/>
              </a:spcBef>
              <a:spcAft>
                <a:spcPts val="0"/>
              </a:spcAft>
              <a:buSzPct val="100000"/>
              <a:buNone/>
            </a:pPr>
            <a:r>
              <a:rPr lang="en-US"/>
              <a:t>String[] vehicles = {"Volvo", "BMW", "Ford", "Mazda"};</a:t>
            </a:r>
            <a:endParaRPr/>
          </a:p>
          <a:p>
            <a:pPr indent="0" lvl="0" marL="0" rtl="0" algn="l">
              <a:spcBef>
                <a:spcPts val="1000"/>
              </a:spcBef>
              <a:spcAft>
                <a:spcPts val="0"/>
              </a:spcAft>
              <a:buSzPct val="100000"/>
              <a:buNone/>
            </a:pPr>
            <a:r>
              <a:rPr lang="en-US"/>
              <a:t>System.out.println(vehicles.length);</a:t>
            </a:r>
            <a:endParaRPr/>
          </a:p>
          <a:p>
            <a:pPr indent="0" lvl="0" marL="0" rtl="0" algn="l">
              <a:spcBef>
                <a:spcPts val="1000"/>
              </a:spcBef>
              <a:spcAft>
                <a:spcPts val="0"/>
              </a:spcAft>
              <a:buSzPct val="100000"/>
              <a:buNone/>
            </a:pPr>
            <a:r>
              <a:rPr lang="en-US"/>
              <a:t>// Outputs 4</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rPr b="1" lang="en-US"/>
              <a:t>Loop Through an Array</a:t>
            </a:r>
            <a:endParaRPr/>
          </a:p>
          <a:p>
            <a:pPr indent="0" lvl="0" marL="0" rtl="0" algn="l">
              <a:spcBef>
                <a:spcPts val="1000"/>
              </a:spcBef>
              <a:spcAft>
                <a:spcPts val="0"/>
              </a:spcAft>
              <a:buSzPct val="100000"/>
              <a:buNone/>
            </a:pPr>
            <a:r>
              <a:rPr lang="en-US"/>
              <a:t>You can loop through the array elements with the for loop, and use the length property to specify how many times the loop should run.</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rPr lang="en-US"/>
              <a:t>The following example outputs all elements in the vehicles array:</a:t>
            </a:r>
            <a:endParaRPr/>
          </a:p>
          <a:p>
            <a:pPr indent="0" lvl="0" marL="0" rtl="0" algn="l">
              <a:spcBef>
                <a:spcPts val="1000"/>
              </a:spcBef>
              <a:spcAft>
                <a:spcPts val="0"/>
              </a:spcAft>
              <a:buSzPct val="100000"/>
              <a:buNone/>
            </a:pPr>
            <a:r>
              <a:rPr b="1" lang="en-US"/>
              <a:t>String[] vehicles = {"Volvo", "BMW", "Ford", "Mazda"};</a:t>
            </a:r>
            <a:endParaRPr/>
          </a:p>
          <a:p>
            <a:pPr indent="0" lvl="0" marL="0" rtl="0" algn="l">
              <a:spcBef>
                <a:spcPts val="1000"/>
              </a:spcBef>
              <a:spcAft>
                <a:spcPts val="0"/>
              </a:spcAft>
              <a:buSzPct val="100000"/>
              <a:buNone/>
            </a:pPr>
            <a:r>
              <a:rPr lang="en-US"/>
              <a:t>for (int i = 0; i &lt; vehicles.length; i++) {</a:t>
            </a:r>
            <a:endParaRPr/>
          </a:p>
          <a:p>
            <a:pPr indent="0" lvl="0" marL="0" rtl="0" algn="l">
              <a:spcBef>
                <a:spcPts val="1000"/>
              </a:spcBef>
              <a:spcAft>
                <a:spcPts val="0"/>
              </a:spcAft>
              <a:buSzPct val="100000"/>
              <a:buNone/>
            </a:pPr>
            <a:r>
              <a:rPr lang="en-US"/>
              <a:t>  System.out.println(cars[i]);</a:t>
            </a:r>
            <a:endParaRPr/>
          </a:p>
          <a:p>
            <a:pPr indent="0" lvl="0" marL="0" rtl="0" algn="l">
              <a:spcBef>
                <a:spcPts val="1000"/>
              </a:spcBef>
              <a:spcAft>
                <a:spcPts val="0"/>
              </a:spcAft>
              <a:buSzPct val="100000"/>
              <a:buNone/>
            </a:pPr>
            <a:r>
              <a:rPr lang="en-US"/>
              <a:t>}</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t/>
            </a:r>
            <a:endParaRPr/>
          </a:p>
        </p:txBody>
      </p:sp>
      <p:sp>
        <p:nvSpPr>
          <p:cNvPr id="550" name="Google Shape;550;p32"/>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3"/>
          <p:cNvSpPr txBox="1"/>
          <p:nvPr>
            <p:ph type="title"/>
          </p:nvPr>
        </p:nvSpPr>
        <p:spPr>
          <a:xfrm>
            <a:off x="2451523" y="55897"/>
            <a:ext cx="9275421" cy="5333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2000"/>
              <a:buFont typeface="Century Gothic"/>
              <a:buNone/>
            </a:pPr>
            <a:r>
              <a:rPr b="1" lang="en-US" sz="2000"/>
              <a:t> Array Examples</a:t>
            </a:r>
            <a:endParaRPr/>
          </a:p>
        </p:txBody>
      </p:sp>
      <p:sp>
        <p:nvSpPr>
          <p:cNvPr id="556" name="Google Shape;556;p33"/>
          <p:cNvSpPr txBox="1"/>
          <p:nvPr>
            <p:ph idx="1" type="body"/>
          </p:nvPr>
        </p:nvSpPr>
        <p:spPr>
          <a:xfrm>
            <a:off x="1123985" y="1495597"/>
            <a:ext cx="3630895" cy="5190827"/>
          </a:xfrm>
          <a:prstGeom prst="rect">
            <a:avLst/>
          </a:prstGeom>
          <a:solidFill>
            <a:srgbClr val="BFBFBF"/>
          </a:solid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SzPct val="100000"/>
              <a:buNone/>
            </a:pPr>
            <a:r>
              <a:rPr lang="en-US" sz="2100"/>
              <a:t>class ArrayDemo {</a:t>
            </a:r>
            <a:endParaRPr/>
          </a:p>
          <a:p>
            <a:pPr indent="0" lvl="0" marL="0" rtl="0" algn="l">
              <a:spcBef>
                <a:spcPts val="1000"/>
              </a:spcBef>
              <a:spcAft>
                <a:spcPts val="0"/>
              </a:spcAft>
              <a:buSzPct val="100000"/>
              <a:buNone/>
            </a:pPr>
            <a:r>
              <a:rPr lang="en-US" sz="2100"/>
              <a:t>    public static void main(String[] args) {</a:t>
            </a:r>
            <a:endParaRPr/>
          </a:p>
          <a:p>
            <a:pPr indent="0" lvl="0" marL="0" rtl="0" algn="l">
              <a:spcBef>
                <a:spcPts val="1000"/>
              </a:spcBef>
              <a:spcAft>
                <a:spcPts val="0"/>
              </a:spcAft>
              <a:buSzPct val="100000"/>
              <a:buNone/>
            </a:pPr>
            <a:r>
              <a:rPr lang="en-US" sz="2100"/>
              <a:t>        // declares an array of integers</a:t>
            </a:r>
            <a:endParaRPr/>
          </a:p>
          <a:p>
            <a:pPr indent="0" lvl="0" marL="0" rtl="0" algn="l">
              <a:spcBef>
                <a:spcPts val="1000"/>
              </a:spcBef>
              <a:spcAft>
                <a:spcPts val="0"/>
              </a:spcAft>
              <a:buSzPct val="100000"/>
              <a:buNone/>
            </a:pPr>
            <a:r>
              <a:rPr lang="en-US" sz="2100"/>
              <a:t>        int[] anArray;</a:t>
            </a:r>
            <a:endParaRPr/>
          </a:p>
          <a:p>
            <a:pPr indent="0" lvl="0" marL="0" rtl="0" algn="l">
              <a:spcBef>
                <a:spcPts val="1000"/>
              </a:spcBef>
              <a:spcAft>
                <a:spcPts val="0"/>
              </a:spcAft>
              <a:buSzPct val="100000"/>
              <a:buNone/>
            </a:pPr>
            <a:r>
              <a:rPr lang="en-US" sz="2100"/>
              <a:t>        // allocates memory for 10 integers</a:t>
            </a:r>
            <a:endParaRPr/>
          </a:p>
          <a:p>
            <a:pPr indent="0" lvl="0" marL="0" rtl="0" algn="l">
              <a:spcBef>
                <a:spcPts val="1000"/>
              </a:spcBef>
              <a:spcAft>
                <a:spcPts val="0"/>
              </a:spcAft>
              <a:buSzPct val="100000"/>
              <a:buNone/>
            </a:pPr>
            <a:r>
              <a:rPr lang="en-US" sz="2100"/>
              <a:t>        anArray = new int[10];</a:t>
            </a:r>
            <a:endParaRPr/>
          </a:p>
          <a:p>
            <a:pPr indent="0" lvl="0" marL="0" rtl="0" algn="l">
              <a:spcBef>
                <a:spcPts val="1000"/>
              </a:spcBef>
              <a:spcAft>
                <a:spcPts val="0"/>
              </a:spcAft>
              <a:buSzPct val="100000"/>
              <a:buNone/>
            </a:pPr>
            <a:r>
              <a:rPr lang="en-US" sz="2100"/>
              <a:t>         // initialize first element</a:t>
            </a:r>
            <a:endParaRPr/>
          </a:p>
          <a:p>
            <a:pPr indent="0" lvl="0" marL="0" rtl="0" algn="l">
              <a:spcBef>
                <a:spcPts val="1000"/>
              </a:spcBef>
              <a:spcAft>
                <a:spcPts val="0"/>
              </a:spcAft>
              <a:buSzPct val="100000"/>
              <a:buNone/>
            </a:pPr>
            <a:r>
              <a:rPr lang="en-US" sz="2100"/>
              <a:t>        anArray[0] = 100;</a:t>
            </a:r>
            <a:endParaRPr/>
          </a:p>
          <a:p>
            <a:pPr indent="0" lvl="0" marL="0" rtl="0" algn="l">
              <a:spcBef>
                <a:spcPts val="1000"/>
              </a:spcBef>
              <a:spcAft>
                <a:spcPts val="0"/>
              </a:spcAft>
              <a:buSzPct val="100000"/>
              <a:buNone/>
            </a:pPr>
            <a:r>
              <a:rPr lang="en-US" sz="2100"/>
              <a:t>        // initialize second element</a:t>
            </a:r>
            <a:endParaRPr/>
          </a:p>
          <a:p>
            <a:pPr indent="0" lvl="0" marL="0" rtl="0" algn="l">
              <a:spcBef>
                <a:spcPts val="1000"/>
              </a:spcBef>
              <a:spcAft>
                <a:spcPts val="0"/>
              </a:spcAft>
              <a:buSzPct val="100000"/>
              <a:buNone/>
            </a:pPr>
            <a:r>
              <a:rPr lang="en-US" sz="2100"/>
              <a:t>        anArray[1] = 200;</a:t>
            </a:r>
            <a:endParaRPr/>
          </a:p>
          <a:p>
            <a:pPr indent="0" lvl="0" marL="0" rtl="0" algn="l">
              <a:spcBef>
                <a:spcPts val="1000"/>
              </a:spcBef>
              <a:spcAft>
                <a:spcPts val="0"/>
              </a:spcAft>
              <a:buSzPct val="100000"/>
              <a:buNone/>
            </a:pPr>
            <a:r>
              <a:rPr lang="en-US" sz="2100"/>
              <a:t>        // and so forth</a:t>
            </a:r>
            <a:endParaRPr/>
          </a:p>
          <a:p>
            <a:pPr indent="0" lvl="0" marL="0" rtl="0" algn="l">
              <a:spcBef>
                <a:spcPts val="1000"/>
              </a:spcBef>
              <a:spcAft>
                <a:spcPts val="0"/>
              </a:spcAft>
              <a:buSzPct val="100000"/>
              <a:buNone/>
            </a:pPr>
            <a:r>
              <a:rPr lang="en-US" sz="2100"/>
              <a:t>        anArray[2] = 300;</a:t>
            </a:r>
            <a:endParaRPr/>
          </a:p>
          <a:p>
            <a:pPr indent="0" lvl="0" marL="0" rtl="0" algn="l">
              <a:spcBef>
                <a:spcPts val="1000"/>
              </a:spcBef>
              <a:spcAft>
                <a:spcPts val="0"/>
              </a:spcAft>
              <a:buSzPct val="100000"/>
              <a:buNone/>
            </a:pPr>
            <a:r>
              <a:rPr lang="en-US" sz="2100"/>
              <a:t>        anArray[3] = 400;</a:t>
            </a:r>
            <a:endParaRPr/>
          </a:p>
          <a:p>
            <a:pPr indent="0" lvl="0" marL="0" rtl="0" algn="l">
              <a:spcBef>
                <a:spcPts val="1000"/>
              </a:spcBef>
              <a:spcAft>
                <a:spcPts val="0"/>
              </a:spcAft>
              <a:buSzPct val="100000"/>
              <a:buNone/>
            </a:pPr>
            <a:r>
              <a:rPr lang="en-US" sz="2100"/>
              <a:t>        anArray[4] = 500;</a:t>
            </a:r>
            <a:endParaRPr/>
          </a:p>
          <a:p>
            <a:pPr indent="0" lvl="0" marL="0" rtl="0" algn="l">
              <a:spcBef>
                <a:spcPts val="1000"/>
              </a:spcBef>
              <a:spcAft>
                <a:spcPts val="0"/>
              </a:spcAft>
              <a:buSzPct val="100000"/>
              <a:buNone/>
            </a:pPr>
            <a:r>
              <a:rPr lang="en-US" sz="2100"/>
              <a:t>        anArray[5] = 600;</a:t>
            </a:r>
            <a:endParaRPr/>
          </a:p>
          <a:p>
            <a:pPr indent="0" lvl="0" marL="0" rtl="0" algn="l">
              <a:spcBef>
                <a:spcPts val="1000"/>
              </a:spcBef>
              <a:spcAft>
                <a:spcPts val="0"/>
              </a:spcAft>
              <a:buSzPct val="100000"/>
              <a:buNone/>
            </a:pPr>
            <a:r>
              <a:rPr lang="en-US" sz="2100"/>
              <a:t>        anArray[6] = 700;</a:t>
            </a:r>
            <a:endParaRPr/>
          </a:p>
          <a:p>
            <a:pPr indent="0" lvl="0" marL="0" rtl="0" algn="l">
              <a:spcBef>
                <a:spcPts val="1000"/>
              </a:spcBef>
              <a:spcAft>
                <a:spcPts val="0"/>
              </a:spcAft>
              <a:buSzPct val="100000"/>
              <a:buNone/>
            </a:pPr>
            <a:r>
              <a:rPr lang="en-US" sz="2100"/>
              <a:t>        anArray[7] = 800;</a:t>
            </a:r>
            <a:endParaRPr/>
          </a:p>
          <a:p>
            <a:pPr indent="0" lvl="0" marL="0" rtl="0" algn="l">
              <a:spcBef>
                <a:spcPts val="1000"/>
              </a:spcBef>
              <a:spcAft>
                <a:spcPts val="0"/>
              </a:spcAft>
              <a:buSzPct val="100000"/>
              <a:buNone/>
            </a:pPr>
            <a:r>
              <a:rPr lang="en-US" sz="2100"/>
              <a:t>        anArray[8] = 900;</a:t>
            </a:r>
            <a:endParaRPr/>
          </a:p>
          <a:p>
            <a:pPr indent="0" lvl="0" marL="0" rtl="0" algn="l">
              <a:spcBef>
                <a:spcPts val="1000"/>
              </a:spcBef>
              <a:spcAft>
                <a:spcPts val="0"/>
              </a:spcAft>
              <a:buSzPct val="100000"/>
              <a:buNone/>
            </a:pPr>
            <a:r>
              <a:rPr lang="en-US" sz="2100"/>
              <a:t>        anArray[9] = 1000;</a:t>
            </a:r>
            <a:endParaRPr/>
          </a:p>
          <a:p>
            <a:pPr indent="0" lvl="0" marL="0" rtl="0" algn="l">
              <a:spcBef>
                <a:spcPts val="1000"/>
              </a:spcBef>
              <a:spcAft>
                <a:spcPts val="0"/>
              </a:spcAft>
              <a:buSzPct val="100000"/>
              <a:buNone/>
            </a:pPr>
            <a:r>
              <a:t/>
            </a:r>
            <a:endParaRPr/>
          </a:p>
        </p:txBody>
      </p:sp>
      <p:sp>
        <p:nvSpPr>
          <p:cNvPr id="557" name="Google Shape;557;p33"/>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8" name="Google Shape;558;p33"/>
          <p:cNvSpPr/>
          <p:nvPr/>
        </p:nvSpPr>
        <p:spPr>
          <a:xfrm>
            <a:off x="1737360" y="719273"/>
            <a:ext cx="99895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The following program, ArrayDemo, creates an array of integers, puts some values in the array, and prints each value to standard output. Access is done using index</a:t>
            </a:r>
            <a:endParaRPr/>
          </a:p>
        </p:txBody>
      </p:sp>
      <p:sp>
        <p:nvSpPr>
          <p:cNvPr id="559" name="Google Shape;559;p33"/>
          <p:cNvSpPr/>
          <p:nvPr/>
        </p:nvSpPr>
        <p:spPr>
          <a:xfrm>
            <a:off x="5326144" y="1365604"/>
            <a:ext cx="6400800" cy="3046988"/>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System.out.println("Element at index 0: "+ anArray[0]);</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System.out.println("Element at index 1: "+ anArray[1]);</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System.out.println("Element at index 2: "+ anArray[2]);</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System.out.println("Element at index 3: "+ anArray[3]);</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System.out.println("Element at index 4: "+ anArray[4]);</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System.out.println("Element at index 5: "+ anArray[5]);</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System.out.println("Element at index 6: "+ anArray[6]);</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System.out.println("Element at index 7: "+ anArray[7]);</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System.out.println("Element at index 8: "+ anArray[8]);</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System.out.println("Element at index 9: " + anArray[9]);</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a:t>
            </a:r>
            <a:endParaRPr/>
          </a:p>
        </p:txBody>
      </p:sp>
      <p:sp>
        <p:nvSpPr>
          <p:cNvPr id="560" name="Google Shape;560;p33"/>
          <p:cNvSpPr/>
          <p:nvPr/>
        </p:nvSpPr>
        <p:spPr>
          <a:xfrm>
            <a:off x="7650480" y="4517499"/>
            <a:ext cx="2804160" cy="2123658"/>
          </a:xfrm>
          <a:prstGeom prst="rect">
            <a:avLst/>
          </a:prstGeom>
          <a:solidFill>
            <a:srgbClr val="FAE5C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The output from this program is:</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Element at index 0: 100</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Element at index 1: 200</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Element at index 2: 300</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Element at index 3: 400</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Element at index 4: 500</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Element at index 5: 600</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Element at index 6: 700</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Element at index 7: 800</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Element at index 8: 900</a:t>
            </a:r>
            <a:endParaRPr/>
          </a:p>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Element at index 9: 1000</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4"/>
          <p:cNvSpPr txBox="1"/>
          <p:nvPr>
            <p:ph type="title"/>
          </p:nvPr>
        </p:nvSpPr>
        <p:spPr>
          <a:xfrm>
            <a:off x="2451523" y="55897"/>
            <a:ext cx="9275421" cy="5333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2000"/>
              <a:buFont typeface="Century Gothic"/>
              <a:buNone/>
            </a:pPr>
            <a:r>
              <a:rPr b="1" lang="en-US" sz="2000"/>
              <a:t> Array (next)</a:t>
            </a:r>
            <a:endParaRPr/>
          </a:p>
        </p:txBody>
      </p:sp>
      <p:sp>
        <p:nvSpPr>
          <p:cNvPr id="566" name="Google Shape;566;p34"/>
          <p:cNvSpPr txBox="1"/>
          <p:nvPr>
            <p:ph idx="1" type="body"/>
          </p:nvPr>
        </p:nvSpPr>
        <p:spPr>
          <a:xfrm>
            <a:off x="1123985" y="1495597"/>
            <a:ext cx="3630895" cy="5190827"/>
          </a:xfrm>
          <a:prstGeom prst="rect">
            <a:avLst/>
          </a:prstGeom>
          <a:solidFill>
            <a:srgbClr val="BFBFBF"/>
          </a:solid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SzPct val="100000"/>
              <a:buNone/>
            </a:pPr>
            <a:r>
              <a:rPr lang="en-US" sz="2100"/>
              <a:t>class ArrayDemo {</a:t>
            </a:r>
            <a:endParaRPr/>
          </a:p>
          <a:p>
            <a:pPr indent="0" lvl="0" marL="0" rtl="0" algn="l">
              <a:spcBef>
                <a:spcPts val="1000"/>
              </a:spcBef>
              <a:spcAft>
                <a:spcPts val="0"/>
              </a:spcAft>
              <a:buSzPct val="100000"/>
              <a:buNone/>
            </a:pPr>
            <a:r>
              <a:rPr lang="en-US" sz="2100"/>
              <a:t>    public static void main(String[] args) {</a:t>
            </a:r>
            <a:endParaRPr/>
          </a:p>
          <a:p>
            <a:pPr indent="0" lvl="0" marL="0" rtl="0" algn="l">
              <a:spcBef>
                <a:spcPts val="1000"/>
              </a:spcBef>
              <a:spcAft>
                <a:spcPts val="0"/>
              </a:spcAft>
              <a:buSzPct val="100000"/>
              <a:buNone/>
            </a:pPr>
            <a:r>
              <a:rPr lang="en-US" sz="2100"/>
              <a:t>        // declares an array of integers</a:t>
            </a:r>
            <a:endParaRPr/>
          </a:p>
          <a:p>
            <a:pPr indent="0" lvl="0" marL="0" rtl="0" algn="l">
              <a:spcBef>
                <a:spcPts val="1000"/>
              </a:spcBef>
              <a:spcAft>
                <a:spcPts val="0"/>
              </a:spcAft>
              <a:buSzPct val="100000"/>
              <a:buNone/>
            </a:pPr>
            <a:r>
              <a:rPr lang="en-US" sz="2100"/>
              <a:t>        int[] anArray;</a:t>
            </a:r>
            <a:endParaRPr/>
          </a:p>
          <a:p>
            <a:pPr indent="0" lvl="0" marL="0" rtl="0" algn="l">
              <a:spcBef>
                <a:spcPts val="1000"/>
              </a:spcBef>
              <a:spcAft>
                <a:spcPts val="0"/>
              </a:spcAft>
              <a:buSzPct val="100000"/>
              <a:buNone/>
            </a:pPr>
            <a:r>
              <a:rPr lang="en-US" sz="2100"/>
              <a:t>        // allocates memory for 10 integers</a:t>
            </a:r>
            <a:endParaRPr/>
          </a:p>
          <a:p>
            <a:pPr indent="0" lvl="0" marL="0" rtl="0" algn="l">
              <a:spcBef>
                <a:spcPts val="1000"/>
              </a:spcBef>
              <a:spcAft>
                <a:spcPts val="0"/>
              </a:spcAft>
              <a:buSzPct val="100000"/>
              <a:buNone/>
            </a:pPr>
            <a:r>
              <a:rPr lang="en-US" sz="2100"/>
              <a:t>        anArray = new int[10];</a:t>
            </a:r>
            <a:endParaRPr/>
          </a:p>
          <a:p>
            <a:pPr indent="0" lvl="0" marL="0" rtl="0" algn="l">
              <a:spcBef>
                <a:spcPts val="1000"/>
              </a:spcBef>
              <a:spcAft>
                <a:spcPts val="0"/>
              </a:spcAft>
              <a:buSzPct val="100000"/>
              <a:buNone/>
            </a:pPr>
            <a:r>
              <a:rPr lang="en-US" sz="2100"/>
              <a:t>         // initialize first element</a:t>
            </a:r>
            <a:endParaRPr/>
          </a:p>
          <a:p>
            <a:pPr indent="0" lvl="0" marL="0" rtl="0" algn="l">
              <a:spcBef>
                <a:spcPts val="1000"/>
              </a:spcBef>
              <a:spcAft>
                <a:spcPts val="0"/>
              </a:spcAft>
              <a:buSzPct val="100000"/>
              <a:buNone/>
            </a:pPr>
            <a:r>
              <a:rPr lang="en-US" sz="2100"/>
              <a:t>        anArray[0] = 100;</a:t>
            </a:r>
            <a:endParaRPr/>
          </a:p>
          <a:p>
            <a:pPr indent="0" lvl="0" marL="0" rtl="0" algn="l">
              <a:spcBef>
                <a:spcPts val="1000"/>
              </a:spcBef>
              <a:spcAft>
                <a:spcPts val="0"/>
              </a:spcAft>
              <a:buSzPct val="100000"/>
              <a:buNone/>
            </a:pPr>
            <a:r>
              <a:rPr lang="en-US" sz="2100"/>
              <a:t>        // initialize second element</a:t>
            </a:r>
            <a:endParaRPr/>
          </a:p>
          <a:p>
            <a:pPr indent="0" lvl="0" marL="0" rtl="0" algn="l">
              <a:spcBef>
                <a:spcPts val="1000"/>
              </a:spcBef>
              <a:spcAft>
                <a:spcPts val="0"/>
              </a:spcAft>
              <a:buSzPct val="100000"/>
              <a:buNone/>
            </a:pPr>
            <a:r>
              <a:rPr lang="en-US" sz="2100"/>
              <a:t>        anArray[1] = 200;</a:t>
            </a:r>
            <a:endParaRPr/>
          </a:p>
          <a:p>
            <a:pPr indent="0" lvl="0" marL="0" rtl="0" algn="l">
              <a:spcBef>
                <a:spcPts val="1000"/>
              </a:spcBef>
              <a:spcAft>
                <a:spcPts val="0"/>
              </a:spcAft>
              <a:buSzPct val="100000"/>
              <a:buNone/>
            </a:pPr>
            <a:r>
              <a:rPr lang="en-US" sz="2100"/>
              <a:t>        // and so forth</a:t>
            </a:r>
            <a:endParaRPr/>
          </a:p>
          <a:p>
            <a:pPr indent="0" lvl="0" marL="0" rtl="0" algn="l">
              <a:spcBef>
                <a:spcPts val="1000"/>
              </a:spcBef>
              <a:spcAft>
                <a:spcPts val="0"/>
              </a:spcAft>
              <a:buSzPct val="100000"/>
              <a:buNone/>
            </a:pPr>
            <a:r>
              <a:rPr lang="en-US" sz="2100"/>
              <a:t>        anArray[2] = 300;</a:t>
            </a:r>
            <a:endParaRPr/>
          </a:p>
          <a:p>
            <a:pPr indent="0" lvl="0" marL="0" rtl="0" algn="l">
              <a:spcBef>
                <a:spcPts val="1000"/>
              </a:spcBef>
              <a:spcAft>
                <a:spcPts val="0"/>
              </a:spcAft>
              <a:buSzPct val="100000"/>
              <a:buNone/>
            </a:pPr>
            <a:r>
              <a:rPr lang="en-US" sz="2100"/>
              <a:t>        anArray[3] = 400;</a:t>
            </a:r>
            <a:endParaRPr/>
          </a:p>
          <a:p>
            <a:pPr indent="0" lvl="0" marL="0" rtl="0" algn="l">
              <a:spcBef>
                <a:spcPts val="1000"/>
              </a:spcBef>
              <a:spcAft>
                <a:spcPts val="0"/>
              </a:spcAft>
              <a:buSzPct val="100000"/>
              <a:buNone/>
            </a:pPr>
            <a:r>
              <a:rPr lang="en-US" sz="2100"/>
              <a:t>        anArray[4] = 500;</a:t>
            </a:r>
            <a:endParaRPr/>
          </a:p>
          <a:p>
            <a:pPr indent="0" lvl="0" marL="0" rtl="0" algn="l">
              <a:spcBef>
                <a:spcPts val="1000"/>
              </a:spcBef>
              <a:spcAft>
                <a:spcPts val="0"/>
              </a:spcAft>
              <a:buSzPct val="100000"/>
              <a:buNone/>
            </a:pPr>
            <a:r>
              <a:rPr lang="en-US" sz="2100"/>
              <a:t>        anArray[5] = 600;</a:t>
            </a:r>
            <a:endParaRPr/>
          </a:p>
          <a:p>
            <a:pPr indent="0" lvl="0" marL="0" rtl="0" algn="l">
              <a:spcBef>
                <a:spcPts val="1000"/>
              </a:spcBef>
              <a:spcAft>
                <a:spcPts val="0"/>
              </a:spcAft>
              <a:buSzPct val="100000"/>
              <a:buNone/>
            </a:pPr>
            <a:r>
              <a:rPr lang="en-US" sz="2100"/>
              <a:t>        anArray[6] = 700;</a:t>
            </a:r>
            <a:endParaRPr/>
          </a:p>
          <a:p>
            <a:pPr indent="0" lvl="0" marL="0" rtl="0" algn="l">
              <a:spcBef>
                <a:spcPts val="1000"/>
              </a:spcBef>
              <a:spcAft>
                <a:spcPts val="0"/>
              </a:spcAft>
              <a:buSzPct val="100000"/>
              <a:buNone/>
            </a:pPr>
            <a:r>
              <a:rPr lang="en-US" sz="2100"/>
              <a:t>        anArray[7] = 800;</a:t>
            </a:r>
            <a:endParaRPr/>
          </a:p>
          <a:p>
            <a:pPr indent="0" lvl="0" marL="0" rtl="0" algn="l">
              <a:spcBef>
                <a:spcPts val="1000"/>
              </a:spcBef>
              <a:spcAft>
                <a:spcPts val="0"/>
              </a:spcAft>
              <a:buSzPct val="100000"/>
              <a:buNone/>
            </a:pPr>
            <a:r>
              <a:rPr lang="en-US" sz="2100"/>
              <a:t>        anArray[8] = 900;</a:t>
            </a:r>
            <a:endParaRPr/>
          </a:p>
          <a:p>
            <a:pPr indent="0" lvl="0" marL="0" rtl="0" algn="l">
              <a:spcBef>
                <a:spcPts val="1000"/>
              </a:spcBef>
              <a:spcAft>
                <a:spcPts val="0"/>
              </a:spcAft>
              <a:buSzPct val="100000"/>
              <a:buNone/>
            </a:pPr>
            <a:r>
              <a:rPr lang="en-US" sz="2100"/>
              <a:t>        anArray[9] = 1000;</a:t>
            </a:r>
            <a:endParaRPr/>
          </a:p>
          <a:p>
            <a:pPr indent="0" lvl="0" marL="0" rtl="0" algn="l">
              <a:spcBef>
                <a:spcPts val="1000"/>
              </a:spcBef>
              <a:spcAft>
                <a:spcPts val="0"/>
              </a:spcAft>
              <a:buSzPct val="100000"/>
              <a:buNone/>
            </a:pPr>
            <a:r>
              <a:t/>
            </a:r>
            <a:endParaRPr/>
          </a:p>
        </p:txBody>
      </p:sp>
      <p:sp>
        <p:nvSpPr>
          <p:cNvPr id="567" name="Google Shape;567;p34"/>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8" name="Google Shape;568;p34"/>
          <p:cNvSpPr/>
          <p:nvPr/>
        </p:nvSpPr>
        <p:spPr>
          <a:xfrm>
            <a:off x="1737360" y="719273"/>
            <a:ext cx="99895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The above program can be shorterned using a loop to print the array</a:t>
            </a:r>
            <a:endParaRPr/>
          </a:p>
        </p:txBody>
      </p:sp>
      <p:sp>
        <p:nvSpPr>
          <p:cNvPr id="569" name="Google Shape;569;p34"/>
          <p:cNvSpPr/>
          <p:nvPr/>
        </p:nvSpPr>
        <p:spPr>
          <a:xfrm>
            <a:off x="5273040" y="1749729"/>
            <a:ext cx="6400800" cy="1077218"/>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for(int i=0; i&lt;anArray.length;i++){       </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System.out.println(" The element at "+i+ " is "+anArray[i]);}   </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 </a:t>
            </a:r>
            <a:endParaRPr/>
          </a:p>
        </p:txBody>
      </p:sp>
      <p:sp>
        <p:nvSpPr>
          <p:cNvPr id="570" name="Google Shape;570;p34"/>
          <p:cNvSpPr/>
          <p:nvPr/>
        </p:nvSpPr>
        <p:spPr>
          <a:xfrm>
            <a:off x="5537200" y="3007770"/>
            <a:ext cx="5354320" cy="3477875"/>
          </a:xfrm>
          <a:prstGeom prst="rect">
            <a:avLst/>
          </a:prstGeom>
          <a:solidFill>
            <a:srgbClr val="FAE5C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The output from this program is:</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Element at index 0: 100</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Element at index 1: 200</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Element at index 2: 300</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Element at index 3: 400</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Element at index 4: 500</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Element at index 5: 600</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Element at index 6: 700</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Element at index 7: 800</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Element at index 8: 900</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Element at index 9: 1000</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65800">
              <a:srgbClr val="EAF0D8"/>
            </a:gs>
            <a:gs pos="79138">
              <a:srgbClr val="E6EDD0"/>
            </a:gs>
            <a:gs pos="100000">
              <a:srgbClr val="DDE6C3"/>
            </a:gs>
          </a:gsLst>
          <a:path path="circle">
            <a:fillToRect b="100%" r="100%"/>
          </a:path>
          <a:tileRect l="-100%" t="-100%"/>
        </a:gradFill>
      </p:bgPr>
    </p:bg>
    <p:spTree>
      <p:nvGrpSpPr>
        <p:cNvPr id="574" name="Shape 574"/>
        <p:cNvGrpSpPr/>
        <p:nvPr/>
      </p:nvGrpSpPr>
      <p:grpSpPr>
        <a:xfrm>
          <a:off x="0" y="0"/>
          <a:ext cx="0" cy="0"/>
          <a:chOff x="0" y="0"/>
          <a:chExt cx="0" cy="0"/>
        </a:xfrm>
      </p:grpSpPr>
      <p:sp>
        <p:nvSpPr>
          <p:cNvPr id="575" name="Google Shape;575;p35"/>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Array  example 2</a:t>
            </a:r>
            <a:endParaRPr/>
          </a:p>
        </p:txBody>
      </p:sp>
      <p:sp>
        <p:nvSpPr>
          <p:cNvPr id="576" name="Google Shape;576;p35"/>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7" name="Google Shape;577;p35"/>
          <p:cNvSpPr txBox="1"/>
          <p:nvPr>
            <p:ph idx="1" type="body"/>
          </p:nvPr>
        </p:nvSpPr>
        <p:spPr>
          <a:xfrm>
            <a:off x="1587922" y="1228397"/>
            <a:ext cx="8612717" cy="4410403"/>
          </a:xfrm>
          <a:prstGeom prst="rect">
            <a:avLst/>
          </a:prstGeom>
          <a:solidFill>
            <a:srgbClr val="D8D8D8"/>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6699"/>
              </a:buClr>
              <a:buSzPts val="1100"/>
              <a:buFont typeface="Noto Sans Symbols"/>
              <a:buNone/>
            </a:pPr>
            <a:r>
              <a:rPr b="1" i="0" lang="en-US" sz="1100" u="none" cap="none" strike="noStrike">
                <a:solidFill>
                  <a:srgbClr val="006699"/>
                </a:solidFill>
                <a:latin typeface="Consolas"/>
                <a:ea typeface="Consolas"/>
                <a:cs typeface="Consolas"/>
                <a:sym typeface="Consolas"/>
              </a:rPr>
              <a:t>class</a:t>
            </a:r>
            <a:r>
              <a:rPr b="0" i="0" lang="en-US" sz="8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SimpleProgram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Noto Sans Symbols"/>
              <a:buNone/>
            </a:pPr>
            <a:r>
              <a:rPr b="0" i="0" lang="en-US" sz="11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1" i="0" lang="en-US" sz="1100" u="none" cap="none" strike="noStrike">
                <a:solidFill>
                  <a:srgbClr val="006699"/>
                </a:solidFill>
                <a:latin typeface="Consolas"/>
                <a:ea typeface="Consolas"/>
                <a:cs typeface="Consolas"/>
                <a:sym typeface="Consolas"/>
              </a:rPr>
              <a:t>public</a:t>
            </a:r>
            <a:r>
              <a:rPr b="0" i="0" lang="en-US" sz="800" u="none" cap="none" strike="noStrike">
                <a:solidFill>
                  <a:srgbClr val="273239"/>
                </a:solidFill>
                <a:latin typeface="Consolas"/>
                <a:ea typeface="Consolas"/>
                <a:cs typeface="Consolas"/>
                <a:sym typeface="Consolas"/>
              </a:rPr>
              <a:t> </a:t>
            </a:r>
            <a:r>
              <a:rPr b="1" i="0" lang="en-US" sz="1100" u="none" cap="none" strike="noStrike">
                <a:solidFill>
                  <a:srgbClr val="006699"/>
                </a:solidFill>
                <a:latin typeface="Consolas"/>
                <a:ea typeface="Consolas"/>
                <a:cs typeface="Consolas"/>
                <a:sym typeface="Consolas"/>
              </a:rPr>
              <a:t>static</a:t>
            </a:r>
            <a:r>
              <a:rPr b="0" i="0" lang="en-US" sz="800" u="none" cap="none" strike="noStrike">
                <a:solidFill>
                  <a:srgbClr val="273239"/>
                </a:solidFill>
                <a:latin typeface="Consolas"/>
                <a:ea typeface="Consolas"/>
                <a:cs typeface="Consolas"/>
                <a:sym typeface="Consolas"/>
              </a:rPr>
              <a:t> </a:t>
            </a:r>
            <a:r>
              <a:rPr b="1" i="0" lang="en-US" sz="1100" u="none" cap="none" strike="noStrike">
                <a:solidFill>
                  <a:srgbClr val="006699"/>
                </a:solidFill>
                <a:latin typeface="Consolas"/>
                <a:ea typeface="Consolas"/>
                <a:cs typeface="Consolas"/>
                <a:sym typeface="Consolas"/>
              </a:rPr>
              <a:t>void</a:t>
            </a:r>
            <a:r>
              <a:rPr b="0" i="0" lang="en-US" sz="8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main(String[] arg)</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1" i="0" lang="en-US" sz="1100" u="none" cap="none" strike="noStrike">
                <a:solidFill>
                  <a:srgbClr val="006699"/>
                </a:solidFill>
                <a:latin typeface="Consolas"/>
                <a:ea typeface="Consolas"/>
                <a:cs typeface="Consolas"/>
                <a:sym typeface="Consolas"/>
              </a:rPr>
              <a:t>int</a:t>
            </a:r>
            <a:r>
              <a:rPr b="0" i="0" lang="en-US" sz="1100" u="none" cap="none" strike="noStrike">
                <a:solidFill>
                  <a:srgbClr val="000000"/>
                </a:solidFill>
                <a:latin typeface="Consolas"/>
                <a:ea typeface="Consolas"/>
                <a:cs typeface="Consolas"/>
                <a:sym typeface="Consolas"/>
              </a:rPr>
              <a:t>[] marks = { </a:t>
            </a:r>
            <a:r>
              <a:rPr b="0" i="0" lang="en-US" sz="1100" u="none" cap="none" strike="noStrike">
                <a:solidFill>
                  <a:srgbClr val="009900"/>
                </a:solidFill>
                <a:latin typeface="Consolas"/>
                <a:ea typeface="Consolas"/>
                <a:cs typeface="Consolas"/>
                <a:sym typeface="Consolas"/>
              </a:rPr>
              <a:t>125</a:t>
            </a:r>
            <a:r>
              <a:rPr b="0" i="0" lang="en-US" sz="1100" u="none" cap="none" strike="noStrike">
                <a:solidFill>
                  <a:srgbClr val="000000"/>
                </a:solidFill>
                <a:latin typeface="Consolas"/>
                <a:ea typeface="Consolas"/>
                <a:cs typeface="Consolas"/>
                <a:sym typeface="Consolas"/>
              </a:rPr>
              <a:t>, </a:t>
            </a:r>
            <a:r>
              <a:rPr b="0" i="0" lang="en-US" sz="1100" u="none" cap="none" strike="noStrike">
                <a:solidFill>
                  <a:srgbClr val="009900"/>
                </a:solidFill>
                <a:latin typeface="Consolas"/>
                <a:ea typeface="Consolas"/>
                <a:cs typeface="Consolas"/>
                <a:sym typeface="Consolas"/>
              </a:rPr>
              <a:t>132</a:t>
            </a:r>
            <a:r>
              <a:rPr b="0" i="0" lang="en-US" sz="1100" u="none" cap="none" strike="noStrike">
                <a:solidFill>
                  <a:srgbClr val="000000"/>
                </a:solidFill>
                <a:latin typeface="Consolas"/>
                <a:ea typeface="Consolas"/>
                <a:cs typeface="Consolas"/>
                <a:sym typeface="Consolas"/>
              </a:rPr>
              <a:t>, </a:t>
            </a:r>
            <a:r>
              <a:rPr b="0" i="0" lang="en-US" sz="1100" u="none" cap="none" strike="noStrike">
                <a:solidFill>
                  <a:srgbClr val="009900"/>
                </a:solidFill>
                <a:latin typeface="Consolas"/>
                <a:ea typeface="Consolas"/>
                <a:cs typeface="Consolas"/>
                <a:sym typeface="Consolas"/>
              </a:rPr>
              <a:t>95</a:t>
            </a:r>
            <a:r>
              <a:rPr b="0" i="0" lang="en-US" sz="1100" u="none" cap="none" strike="noStrike">
                <a:solidFill>
                  <a:srgbClr val="000000"/>
                </a:solidFill>
                <a:latin typeface="Consolas"/>
                <a:ea typeface="Consolas"/>
                <a:cs typeface="Consolas"/>
                <a:sym typeface="Consolas"/>
              </a:rPr>
              <a:t>, </a:t>
            </a:r>
            <a:r>
              <a:rPr b="0" i="0" lang="en-US" sz="1100" u="none" cap="none" strike="noStrike">
                <a:solidFill>
                  <a:srgbClr val="009900"/>
                </a:solidFill>
                <a:latin typeface="Consolas"/>
                <a:ea typeface="Consolas"/>
                <a:cs typeface="Consolas"/>
                <a:sym typeface="Consolas"/>
              </a:rPr>
              <a:t>116</a:t>
            </a:r>
            <a:r>
              <a:rPr b="0" i="0" lang="en-US" sz="1100" u="none" cap="none" strike="noStrike">
                <a:solidFill>
                  <a:srgbClr val="000000"/>
                </a:solidFill>
                <a:latin typeface="Consolas"/>
                <a:ea typeface="Consolas"/>
                <a:cs typeface="Consolas"/>
                <a:sym typeface="Consolas"/>
              </a:rPr>
              <a:t>, </a:t>
            </a:r>
            <a:r>
              <a:rPr b="0" i="0" lang="en-US" sz="1100" u="none" cap="none" strike="noStrike">
                <a:solidFill>
                  <a:srgbClr val="009900"/>
                </a:solidFill>
                <a:latin typeface="Consolas"/>
                <a:ea typeface="Consolas"/>
                <a:cs typeface="Consolas"/>
                <a:sym typeface="Consolas"/>
              </a:rPr>
              <a:t>110</a:t>
            </a:r>
            <a:r>
              <a:rPr b="0" i="0" lang="en-US" sz="8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800" u="none" cap="none" strike="noStrike">
                <a:solidFill>
                  <a:srgbClr val="273239"/>
                </a:solidFill>
                <a:latin typeface="Consolas"/>
                <a:ea typeface="Consolas"/>
                <a:cs typeface="Consolas"/>
                <a:sym typeface="Consolas"/>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1" i="0" lang="en-US" sz="1100" u="none" cap="none" strike="noStrike">
                <a:solidFill>
                  <a:srgbClr val="006699"/>
                </a:solidFill>
                <a:latin typeface="Consolas"/>
                <a:ea typeface="Consolas"/>
                <a:cs typeface="Consolas"/>
                <a:sym typeface="Consolas"/>
              </a:rPr>
              <a:t>int</a:t>
            </a:r>
            <a:r>
              <a:rPr b="0" i="0" lang="en-US" sz="8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highest_marks = maximum(marks);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System.out.println(</a:t>
            </a:r>
            <a:r>
              <a:rPr b="0" i="0" lang="en-US" sz="1100" u="none" cap="none" strike="noStrike">
                <a:solidFill>
                  <a:srgbClr val="0000FF"/>
                </a:solidFill>
                <a:latin typeface="Consolas"/>
                <a:ea typeface="Consolas"/>
                <a:cs typeface="Consolas"/>
                <a:sym typeface="Consolas"/>
              </a:rPr>
              <a:t>"The highest score is "</a:t>
            </a:r>
            <a:r>
              <a:rPr b="0" i="0" lang="en-US" sz="8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 highest_marks);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1" i="0" lang="en-US" sz="1100" u="none" cap="none" strike="noStrike">
                <a:solidFill>
                  <a:srgbClr val="006699"/>
                </a:solidFill>
                <a:latin typeface="Consolas"/>
                <a:ea typeface="Consolas"/>
                <a:cs typeface="Consolas"/>
                <a:sym typeface="Consolas"/>
              </a:rPr>
              <a:t>public</a:t>
            </a:r>
            <a:r>
              <a:rPr b="0" i="0" lang="en-US" sz="800" u="none" cap="none" strike="noStrike">
                <a:solidFill>
                  <a:srgbClr val="273239"/>
                </a:solidFill>
                <a:latin typeface="Consolas"/>
                <a:ea typeface="Consolas"/>
                <a:cs typeface="Consolas"/>
                <a:sym typeface="Consolas"/>
              </a:rPr>
              <a:t> </a:t>
            </a:r>
            <a:r>
              <a:rPr b="1" i="0" lang="en-US" sz="1100" u="none" cap="none" strike="noStrike">
                <a:solidFill>
                  <a:srgbClr val="006699"/>
                </a:solidFill>
                <a:latin typeface="Consolas"/>
                <a:ea typeface="Consolas"/>
                <a:cs typeface="Consolas"/>
                <a:sym typeface="Consolas"/>
              </a:rPr>
              <a:t>static</a:t>
            </a:r>
            <a:r>
              <a:rPr b="0" i="0" lang="en-US" sz="800" u="none" cap="none" strike="noStrike">
                <a:solidFill>
                  <a:srgbClr val="273239"/>
                </a:solidFill>
                <a:latin typeface="Consolas"/>
                <a:ea typeface="Consolas"/>
                <a:cs typeface="Consolas"/>
                <a:sym typeface="Consolas"/>
              </a:rPr>
              <a:t> </a:t>
            </a:r>
            <a:r>
              <a:rPr b="1" i="0" lang="en-US" sz="1100" u="none" cap="none" strike="noStrike">
                <a:solidFill>
                  <a:srgbClr val="006699"/>
                </a:solidFill>
                <a:latin typeface="Consolas"/>
                <a:ea typeface="Consolas"/>
                <a:cs typeface="Consolas"/>
                <a:sym typeface="Consolas"/>
              </a:rPr>
              <a:t>int</a:t>
            </a:r>
            <a:r>
              <a:rPr b="0" i="0" lang="en-US" sz="8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maximum(</a:t>
            </a:r>
            <a:r>
              <a:rPr b="1" i="0" lang="en-US" sz="1100" u="none" cap="none" strike="noStrike">
                <a:solidFill>
                  <a:srgbClr val="006699"/>
                </a:solidFill>
                <a:latin typeface="Consolas"/>
                <a:ea typeface="Consolas"/>
                <a:cs typeface="Consolas"/>
                <a:sym typeface="Consolas"/>
              </a:rPr>
              <a:t>int</a:t>
            </a:r>
            <a:r>
              <a:rPr b="0" i="0" lang="en-US" sz="1100" u="none" cap="none" strike="noStrike">
                <a:solidFill>
                  <a:srgbClr val="000000"/>
                </a:solidFill>
                <a:latin typeface="Consolas"/>
                <a:ea typeface="Consolas"/>
                <a:cs typeface="Consolas"/>
                <a:sym typeface="Consolas"/>
              </a:rPr>
              <a:t>[] numbers)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1" i="0" lang="en-US" sz="1100" u="none" cap="none" strike="noStrike">
                <a:solidFill>
                  <a:srgbClr val="006699"/>
                </a:solidFill>
                <a:latin typeface="Consolas"/>
                <a:ea typeface="Consolas"/>
                <a:cs typeface="Consolas"/>
                <a:sym typeface="Consolas"/>
              </a:rPr>
              <a:t>int</a:t>
            </a:r>
            <a:r>
              <a:rPr b="0" i="0" lang="en-US" sz="8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maxSoFar = numbers[</a:t>
            </a:r>
            <a:r>
              <a:rPr b="0" i="0" lang="en-US" sz="1100" u="none" cap="none" strike="noStrike">
                <a:solidFill>
                  <a:srgbClr val="009900"/>
                </a:solidFill>
                <a:latin typeface="Consolas"/>
                <a:ea typeface="Consolas"/>
                <a:cs typeface="Consolas"/>
                <a:sym typeface="Consolas"/>
              </a:rPr>
              <a:t>0</a:t>
            </a:r>
            <a:r>
              <a:rPr b="0" i="0" lang="en-US" sz="11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800" u="none" cap="none" strike="noStrike">
                <a:solidFill>
                  <a:srgbClr val="273239"/>
                </a:solidFill>
                <a:latin typeface="Consolas"/>
                <a:ea typeface="Consolas"/>
                <a:cs typeface="Consolas"/>
                <a:sym typeface="Consolas"/>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1100" u="none" cap="none" strike="noStrike">
                <a:solidFill>
                  <a:srgbClr val="008200"/>
                </a:solidFill>
                <a:latin typeface="Consolas"/>
                <a:ea typeface="Consolas"/>
                <a:cs typeface="Consolas"/>
                <a:sym typeface="Consolas"/>
              </a:rPr>
              <a:t>// for each loop</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1" i="0" lang="en-US" sz="1100" u="none" cap="none" strike="noStrike">
                <a:solidFill>
                  <a:srgbClr val="006699"/>
                </a:solidFill>
                <a:latin typeface="Consolas"/>
                <a:ea typeface="Consolas"/>
                <a:cs typeface="Consolas"/>
                <a:sym typeface="Consolas"/>
              </a:rPr>
              <a:t>for</a:t>
            </a:r>
            <a:r>
              <a:rPr b="0" i="0" lang="en-US" sz="8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a:t>
            </a:r>
            <a:r>
              <a:rPr b="1" i="0" lang="en-US" sz="1100" u="none" cap="none" strike="noStrike">
                <a:solidFill>
                  <a:srgbClr val="006699"/>
                </a:solidFill>
                <a:latin typeface="Consolas"/>
                <a:ea typeface="Consolas"/>
                <a:cs typeface="Consolas"/>
                <a:sym typeface="Consolas"/>
              </a:rPr>
              <a:t>int</a:t>
            </a:r>
            <a:r>
              <a:rPr b="0" i="0" lang="en-US" sz="8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num : numbers)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1" i="0" lang="en-US" sz="1100" u="none" cap="none" strike="noStrike">
                <a:solidFill>
                  <a:srgbClr val="006699"/>
                </a:solidFill>
                <a:latin typeface="Consolas"/>
                <a:ea typeface="Consolas"/>
                <a:cs typeface="Consolas"/>
                <a:sym typeface="Consolas"/>
              </a:rPr>
              <a:t>if</a:t>
            </a:r>
            <a:r>
              <a:rPr b="0" i="0" lang="en-US" sz="8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(num &gt; maxSoFar)</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maxSoFar = num;</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1" i="0" lang="en-US" sz="1100" u="none" cap="none" strike="noStrike">
                <a:solidFill>
                  <a:srgbClr val="006699"/>
                </a:solidFill>
                <a:latin typeface="Consolas"/>
                <a:ea typeface="Consolas"/>
                <a:cs typeface="Consolas"/>
                <a:sym typeface="Consolas"/>
              </a:rPr>
              <a:t>return</a:t>
            </a:r>
            <a:r>
              <a:rPr b="0" i="0" lang="en-US" sz="8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maxSoFar;</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Noto Sans Symbols"/>
              <a:buNone/>
            </a:pPr>
            <a:r>
              <a:rPr b="0" i="0" lang="en-US" sz="1100" u="none" cap="none" strike="noStrike">
                <a:solidFill>
                  <a:srgbClr val="273239"/>
                </a:solidFill>
                <a:latin typeface="Consolas"/>
                <a:ea typeface="Consolas"/>
                <a:cs typeface="Consolas"/>
                <a:sym typeface="Consolas"/>
              </a:rPr>
              <a:t>    </a:t>
            </a:r>
            <a:r>
              <a:rPr b="0" i="0" lang="en-US" sz="11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Noto Sans Symbols"/>
              <a:buNone/>
            </a:pPr>
            <a:r>
              <a:rPr b="0" i="0" lang="en-US" sz="11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6"/>
          <p:cNvSpPr txBox="1"/>
          <p:nvPr>
            <p:ph idx="1" type="body"/>
          </p:nvPr>
        </p:nvSpPr>
        <p:spPr>
          <a:xfrm>
            <a:off x="763571" y="814579"/>
            <a:ext cx="10963373" cy="57851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t/>
            </a:r>
            <a:endParaRPr/>
          </a:p>
          <a:p>
            <a:pPr indent="-342900" lvl="0" marL="342900" rtl="0" algn="l">
              <a:spcBef>
                <a:spcPts val="1000"/>
              </a:spcBef>
              <a:spcAft>
                <a:spcPts val="0"/>
              </a:spcAft>
              <a:buSzPts val="1800"/>
              <a:buChar char="🠶"/>
            </a:pPr>
            <a:r>
              <a:rPr lang="en-US"/>
              <a:t>These are complex types which are defined in the JDK or in your code, .</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String</a:t>
            </a:r>
            <a:r>
              <a:rPr lang="en-US"/>
              <a:t> - a sequence of characters</a:t>
            </a:r>
            <a:endParaRPr/>
          </a:p>
          <a:p>
            <a:pPr indent="-285750" lvl="1" marL="742950" rtl="0" algn="l">
              <a:spcBef>
                <a:spcPts val="1000"/>
              </a:spcBef>
              <a:spcAft>
                <a:spcPts val="0"/>
              </a:spcAft>
              <a:buSzPts val="1600"/>
              <a:buChar char="🠶"/>
            </a:pPr>
            <a:r>
              <a:rPr lang="en-US">
                <a:latin typeface="Courier New"/>
                <a:ea typeface="Courier New"/>
                <a:cs typeface="Courier New"/>
                <a:sym typeface="Courier New"/>
              </a:rPr>
              <a:t>Date</a:t>
            </a:r>
            <a:r>
              <a:rPr lang="en-US"/>
              <a:t> - a date and time value</a:t>
            </a:r>
            <a:endParaRPr/>
          </a:p>
          <a:p>
            <a:pPr indent="-342900" lvl="0" marL="342900" rtl="0" algn="l">
              <a:spcBef>
                <a:spcPts val="1000"/>
              </a:spcBef>
              <a:spcAft>
                <a:spcPts val="0"/>
              </a:spcAft>
              <a:buSzPts val="1800"/>
              <a:buChar char="🠶"/>
            </a:pPr>
            <a:r>
              <a:rPr lang="en-US"/>
              <a:t>An object is created in memory using the </a:t>
            </a:r>
            <a:r>
              <a:rPr b="1" lang="en-US"/>
              <a:t>new</a:t>
            </a:r>
            <a:r>
              <a:rPr lang="en-US"/>
              <a:t> keyword, e.g.</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Variable references aren't objects themselves</a:t>
            </a:r>
            <a:endParaRPr/>
          </a:p>
          <a:p>
            <a:pPr indent="-342900" lvl="0" marL="342900" rtl="0" algn="l">
              <a:spcBef>
                <a:spcPts val="1000"/>
              </a:spcBef>
              <a:spcAft>
                <a:spcPts val="0"/>
              </a:spcAft>
              <a:buSzPts val="1800"/>
              <a:buChar char="🠶"/>
            </a:pPr>
            <a:r>
              <a:rPr lang="en-US"/>
              <a:t>They reference an object in memory</a:t>
            </a:r>
            <a:endParaRPr/>
          </a:p>
          <a:p>
            <a:pPr indent="-228600" lvl="0" marL="342900" rtl="0" algn="l">
              <a:spcBef>
                <a:spcPts val="1000"/>
              </a:spcBef>
              <a:spcAft>
                <a:spcPts val="0"/>
              </a:spcAft>
              <a:buSzPts val="1800"/>
              <a:buNone/>
            </a:pPr>
            <a:r>
              <a:t/>
            </a:r>
            <a:endParaRPr/>
          </a:p>
        </p:txBody>
      </p:sp>
      <p:sp>
        <p:nvSpPr>
          <p:cNvPr id="583" name="Google Shape;583;p36"/>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Objects </a:t>
            </a:r>
            <a:endParaRPr/>
          </a:p>
        </p:txBody>
      </p:sp>
      <p:pic>
        <p:nvPicPr>
          <p:cNvPr descr="C:\Users\Rowan\AppData\Local\Microsoft\Windows\Temporary Internet Files\Content.IE5\VOGLVLUZ\MCj02379450000[1].wmf" id="584" name="Google Shape;584;p36"/>
          <p:cNvPicPr preferRelativeResize="0"/>
          <p:nvPr/>
        </p:nvPicPr>
        <p:blipFill rotWithShape="1">
          <a:blip r:embed="rId3">
            <a:alphaModFix/>
          </a:blip>
          <a:srcRect b="0" l="0" r="0" t="0"/>
          <a:stretch/>
        </p:blipFill>
        <p:spPr>
          <a:xfrm>
            <a:off x="10835297" y="-124792"/>
            <a:ext cx="1294464" cy="1071570"/>
          </a:xfrm>
          <a:prstGeom prst="rect">
            <a:avLst/>
          </a:prstGeom>
          <a:noFill/>
          <a:ln>
            <a:noFill/>
          </a:ln>
        </p:spPr>
      </p:pic>
      <p:sp>
        <p:nvSpPr>
          <p:cNvPr id="585" name="Google Shape;585;p36"/>
          <p:cNvSpPr txBox="1"/>
          <p:nvPr/>
        </p:nvSpPr>
        <p:spPr>
          <a:xfrm>
            <a:off x="3435081" y="2442596"/>
            <a:ext cx="5109091" cy="40011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String s1 = </a:t>
            </a:r>
            <a:r>
              <a:rPr b="1" lang="en-US" sz="2000">
                <a:solidFill>
                  <a:schemeClr val="dk1"/>
                </a:solidFill>
                <a:latin typeface="Courier New"/>
                <a:ea typeface="Courier New"/>
                <a:cs typeface="Courier New"/>
                <a:sym typeface="Courier New"/>
              </a:rPr>
              <a:t>new</a:t>
            </a:r>
            <a:r>
              <a:rPr lang="en-US" sz="2000">
                <a:solidFill>
                  <a:schemeClr val="dk1"/>
                </a:solidFill>
                <a:latin typeface="Courier New"/>
                <a:ea typeface="Courier New"/>
                <a:cs typeface="Courier New"/>
                <a:sym typeface="Courier New"/>
              </a:rPr>
              <a:t> String("Hello");</a:t>
            </a:r>
            <a:endParaRPr/>
          </a:p>
        </p:txBody>
      </p:sp>
      <p:sp>
        <p:nvSpPr>
          <p:cNvPr id="586" name="Google Shape;586;p36"/>
          <p:cNvSpPr/>
          <p:nvPr/>
        </p:nvSpPr>
        <p:spPr>
          <a:xfrm>
            <a:off x="4863840" y="3551944"/>
            <a:ext cx="1408944" cy="553852"/>
          </a:xfrm>
          <a:prstGeom prst="wedgeRoundRectCallout">
            <a:avLst>
              <a:gd fmla="val -51456" name="adj1"/>
              <a:gd fmla="val -167275"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Reference variable </a:t>
            </a:r>
            <a:endParaRPr/>
          </a:p>
        </p:txBody>
      </p:sp>
      <p:sp>
        <p:nvSpPr>
          <p:cNvPr id="587" name="Google Shape;587;p36"/>
          <p:cNvSpPr/>
          <p:nvPr/>
        </p:nvSpPr>
        <p:spPr>
          <a:xfrm>
            <a:off x="2292072" y="3342772"/>
            <a:ext cx="1714512" cy="714380"/>
          </a:xfrm>
          <a:prstGeom prst="wedgeRoundRectCallout">
            <a:avLst>
              <a:gd fmla="val 53740" name="adj1"/>
              <a:gd fmla="val -115995"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The object's class</a:t>
            </a:r>
            <a:endParaRPr/>
          </a:p>
        </p:txBody>
      </p:sp>
      <p:sp>
        <p:nvSpPr>
          <p:cNvPr id="588" name="Google Shape;588;p36"/>
          <p:cNvSpPr/>
          <p:nvPr/>
        </p:nvSpPr>
        <p:spPr>
          <a:xfrm>
            <a:off x="7078418" y="3414210"/>
            <a:ext cx="1643074" cy="714380"/>
          </a:xfrm>
          <a:prstGeom prst="wedgeRoundRectCallout">
            <a:avLst>
              <a:gd fmla="val -49888" name="adj1"/>
              <a:gd fmla="val -113191"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The object itself</a:t>
            </a:r>
            <a:endParaRPr/>
          </a:p>
        </p:txBody>
      </p:sp>
      <p:sp>
        <p:nvSpPr>
          <p:cNvPr id="589" name="Google Shape;589;p36"/>
          <p:cNvSpPr/>
          <p:nvPr/>
        </p:nvSpPr>
        <p:spPr>
          <a:xfrm>
            <a:off x="5668675" y="5092155"/>
            <a:ext cx="2571768" cy="1618508"/>
          </a:xfrm>
          <a:prstGeom prst="roundRect">
            <a:avLst>
              <a:gd fmla="val 16667" name="adj"/>
            </a:avLst>
          </a:prstGeom>
          <a:solidFill>
            <a:srgbClr val="C2DDD2"/>
          </a:solidFill>
          <a:ln cap="rnd" cmpd="sng" w="15875">
            <a:solidFill>
              <a:srgbClr val="A4CDB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Memory</a:t>
            </a:r>
            <a:endParaRPr/>
          </a:p>
        </p:txBody>
      </p:sp>
      <p:sp>
        <p:nvSpPr>
          <p:cNvPr id="590" name="Google Shape;590;p36"/>
          <p:cNvSpPr txBox="1"/>
          <p:nvPr/>
        </p:nvSpPr>
        <p:spPr>
          <a:xfrm>
            <a:off x="1497878" y="5456114"/>
            <a:ext cx="678391" cy="5847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s1</a:t>
            </a:r>
            <a:endParaRPr/>
          </a:p>
        </p:txBody>
      </p:sp>
      <p:sp>
        <p:nvSpPr>
          <p:cNvPr id="591" name="Google Shape;591;p36"/>
          <p:cNvSpPr/>
          <p:nvPr/>
        </p:nvSpPr>
        <p:spPr>
          <a:xfrm>
            <a:off x="6145936" y="5454408"/>
            <a:ext cx="1428760" cy="571504"/>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"Hello"</a:t>
            </a:r>
            <a:endParaRPr/>
          </a:p>
        </p:txBody>
      </p:sp>
      <p:cxnSp>
        <p:nvCxnSpPr>
          <p:cNvPr id="592" name="Google Shape;592;p36"/>
          <p:cNvCxnSpPr>
            <a:stCxn id="590" idx="3"/>
          </p:cNvCxnSpPr>
          <p:nvPr/>
        </p:nvCxnSpPr>
        <p:spPr>
          <a:xfrm flipH="1" rot="10800000">
            <a:off x="2176269" y="5741902"/>
            <a:ext cx="3965100" cy="6600"/>
          </a:xfrm>
          <a:prstGeom prst="straightConnector1">
            <a:avLst/>
          </a:prstGeom>
          <a:noFill/>
          <a:ln cap="rnd" cmpd="sng" w="9525">
            <a:solidFill>
              <a:schemeClr val="dk1"/>
            </a:solidFill>
            <a:prstDash val="solid"/>
            <a:round/>
            <a:headEnd len="sm" w="sm" type="none"/>
            <a:tailEnd len="med" w="med" type="stealth"/>
          </a:ln>
        </p:spPr>
      </p:cxnSp>
      <p:sp>
        <p:nvSpPr>
          <p:cNvPr id="593" name="Google Shape;593;p36"/>
          <p:cNvSpPr/>
          <p:nvPr/>
        </p:nvSpPr>
        <p:spPr>
          <a:xfrm>
            <a:off x="9184734" y="814579"/>
            <a:ext cx="2945027"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An object </a:t>
            </a:r>
            <a:r>
              <a:rPr lang="en-US" sz="1800">
                <a:solidFill>
                  <a:schemeClr val="dk1"/>
                </a:solidFill>
                <a:latin typeface="Century Gothic"/>
                <a:ea typeface="Century Gothic"/>
                <a:cs typeface="Century Gothic"/>
                <a:sym typeface="Century Gothic"/>
              </a:rPr>
              <a:t>is </a:t>
            </a:r>
            <a:r>
              <a:rPr b="1" lang="en-US" sz="1800">
                <a:solidFill>
                  <a:schemeClr val="dk1"/>
                </a:solidFill>
                <a:latin typeface="Century Gothic"/>
                <a:ea typeface="Century Gothic"/>
                <a:cs typeface="Century Gothic"/>
                <a:sym typeface="Century Gothic"/>
              </a:rPr>
              <a:t>a software bundle of related state and behavior. </a:t>
            </a:r>
            <a:r>
              <a:rPr lang="en-US" sz="1800">
                <a:solidFill>
                  <a:schemeClr val="dk1"/>
                </a:solidFill>
                <a:latin typeface="Century Gothic"/>
                <a:ea typeface="Century Gothic"/>
                <a:cs typeface="Century Gothic"/>
                <a:sym typeface="Century Gothic"/>
              </a:rPr>
              <a:t>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7"/>
          <p:cNvSpPr/>
          <p:nvPr/>
        </p:nvSpPr>
        <p:spPr>
          <a:xfrm>
            <a:off x="6524628" y="2399223"/>
            <a:ext cx="2571768" cy="1755682"/>
          </a:xfrm>
          <a:prstGeom prst="roundRect">
            <a:avLst>
              <a:gd fmla="val 16667" name="adj"/>
            </a:avLst>
          </a:prstGeom>
          <a:solidFill>
            <a:srgbClr val="C2DDD2"/>
          </a:solidFill>
          <a:ln cap="rnd" cmpd="sng" w="15875">
            <a:solidFill>
              <a:srgbClr val="A4CDB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Memory</a:t>
            </a:r>
            <a:endParaRPr/>
          </a:p>
        </p:txBody>
      </p:sp>
      <p:sp>
        <p:nvSpPr>
          <p:cNvPr id="599" name="Google Shape;599;p37"/>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Reference variables can be null which means they don't reference an object anymore, e.g</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A variable can be changed to reference a different object, e.g.</a:t>
            </a:r>
            <a:endParaRPr/>
          </a:p>
          <a:p>
            <a:pPr indent="0" lvl="0" marL="0" rtl="0" algn="l">
              <a:spcBef>
                <a:spcPts val="1000"/>
              </a:spcBef>
              <a:spcAft>
                <a:spcPts val="0"/>
              </a:spcAft>
              <a:buSzPts val="1800"/>
              <a:buNone/>
            </a:pPr>
            <a:r>
              <a:t/>
            </a:r>
            <a:endParaRPr/>
          </a:p>
        </p:txBody>
      </p:sp>
      <p:sp>
        <p:nvSpPr>
          <p:cNvPr id="600" name="Google Shape;600;p37"/>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Objects </a:t>
            </a:r>
            <a:endParaRPr/>
          </a:p>
        </p:txBody>
      </p:sp>
      <p:pic>
        <p:nvPicPr>
          <p:cNvPr descr="C:\Users\Rowan\AppData\Local\Microsoft\Windows\Temporary Internet Files\Content.IE5\VOGLVLUZ\MCj02379450000[1].wmf" id="601" name="Google Shape;601;p37"/>
          <p:cNvPicPr preferRelativeResize="0"/>
          <p:nvPr/>
        </p:nvPicPr>
        <p:blipFill rotWithShape="1">
          <a:blip r:embed="rId3">
            <a:alphaModFix/>
          </a:blip>
          <a:srcRect b="0" l="0" r="0" t="0"/>
          <a:stretch/>
        </p:blipFill>
        <p:spPr>
          <a:xfrm>
            <a:off x="10432480" y="147337"/>
            <a:ext cx="1294464" cy="1071570"/>
          </a:xfrm>
          <a:prstGeom prst="rect">
            <a:avLst/>
          </a:prstGeom>
          <a:noFill/>
          <a:ln>
            <a:noFill/>
          </a:ln>
        </p:spPr>
      </p:pic>
      <p:sp>
        <p:nvSpPr>
          <p:cNvPr id="602" name="Google Shape;602;p37"/>
          <p:cNvSpPr txBox="1"/>
          <p:nvPr/>
        </p:nvSpPr>
        <p:spPr>
          <a:xfrm>
            <a:off x="5658335" y="1792984"/>
            <a:ext cx="1723549" cy="40011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s1 = </a:t>
            </a:r>
            <a:r>
              <a:rPr b="1" lang="en-US" sz="2000">
                <a:solidFill>
                  <a:schemeClr val="dk1"/>
                </a:solidFill>
                <a:latin typeface="Courier New"/>
                <a:ea typeface="Courier New"/>
                <a:cs typeface="Courier New"/>
                <a:sym typeface="Courier New"/>
              </a:rPr>
              <a:t>null</a:t>
            </a:r>
            <a:r>
              <a:rPr lang="en-US" sz="2000">
                <a:solidFill>
                  <a:schemeClr val="dk1"/>
                </a:solidFill>
                <a:latin typeface="Courier New"/>
                <a:ea typeface="Courier New"/>
                <a:cs typeface="Courier New"/>
                <a:sym typeface="Courier New"/>
              </a:rPr>
              <a:t>;</a:t>
            </a:r>
            <a:endParaRPr/>
          </a:p>
        </p:txBody>
      </p:sp>
      <p:sp>
        <p:nvSpPr>
          <p:cNvPr id="603" name="Google Shape;603;p37"/>
          <p:cNvSpPr txBox="1"/>
          <p:nvPr/>
        </p:nvSpPr>
        <p:spPr>
          <a:xfrm>
            <a:off x="1773132" y="1792984"/>
            <a:ext cx="678391" cy="5847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s1</a:t>
            </a:r>
            <a:endParaRPr/>
          </a:p>
        </p:txBody>
      </p:sp>
      <p:sp>
        <p:nvSpPr>
          <p:cNvPr id="604" name="Google Shape;604;p37"/>
          <p:cNvSpPr/>
          <p:nvPr/>
        </p:nvSpPr>
        <p:spPr>
          <a:xfrm>
            <a:off x="7068624" y="3194902"/>
            <a:ext cx="1428760" cy="571504"/>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"Hello"</a:t>
            </a:r>
            <a:endParaRPr/>
          </a:p>
        </p:txBody>
      </p:sp>
      <p:sp>
        <p:nvSpPr>
          <p:cNvPr id="605" name="Google Shape;605;p37"/>
          <p:cNvSpPr/>
          <p:nvPr/>
        </p:nvSpPr>
        <p:spPr>
          <a:xfrm>
            <a:off x="9222506" y="3501065"/>
            <a:ext cx="2941499" cy="914984"/>
          </a:xfrm>
          <a:prstGeom prst="wedgeRoundRectCallout">
            <a:avLst>
              <a:gd fmla="val -39437" name="adj1"/>
              <a:gd fmla="val -114023"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Object still exists in memory</a:t>
            </a:r>
            <a:endParaRPr/>
          </a:p>
        </p:txBody>
      </p:sp>
      <p:sp>
        <p:nvSpPr>
          <p:cNvPr id="606" name="Google Shape;606;p37"/>
          <p:cNvSpPr/>
          <p:nvPr/>
        </p:nvSpPr>
        <p:spPr>
          <a:xfrm>
            <a:off x="2786844" y="2623887"/>
            <a:ext cx="1714512" cy="928694"/>
          </a:xfrm>
          <a:prstGeom prst="wedgeRoundRectCallout">
            <a:avLst>
              <a:gd fmla="val -76995" name="adj1"/>
              <a:gd fmla="val -115410"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Variable points to nothing...</a:t>
            </a:r>
            <a:endParaRPr/>
          </a:p>
        </p:txBody>
      </p:sp>
      <p:sp>
        <p:nvSpPr>
          <p:cNvPr id="607" name="Google Shape;607;p37"/>
          <p:cNvSpPr txBox="1"/>
          <p:nvPr/>
        </p:nvSpPr>
        <p:spPr>
          <a:xfrm>
            <a:off x="3350011" y="4971633"/>
            <a:ext cx="4031873" cy="40011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s1 = </a:t>
            </a:r>
            <a:r>
              <a:rPr b="1" lang="en-US" sz="2000">
                <a:solidFill>
                  <a:schemeClr val="dk1"/>
                </a:solidFill>
                <a:latin typeface="Courier New"/>
                <a:ea typeface="Courier New"/>
                <a:cs typeface="Courier New"/>
                <a:sym typeface="Courier New"/>
              </a:rPr>
              <a:t>new </a:t>
            </a:r>
            <a:r>
              <a:rPr lang="en-US" sz="2000">
                <a:solidFill>
                  <a:schemeClr val="dk1"/>
                </a:solidFill>
                <a:latin typeface="Courier New"/>
                <a:ea typeface="Courier New"/>
                <a:cs typeface="Courier New"/>
                <a:sym typeface="Courier New"/>
              </a:rPr>
              <a:t>String("World");</a:t>
            </a:r>
            <a:endParaRPr/>
          </a:p>
        </p:txBody>
      </p:sp>
      <p:sp>
        <p:nvSpPr>
          <p:cNvPr id="608" name="Google Shape;608;p37"/>
          <p:cNvSpPr/>
          <p:nvPr/>
        </p:nvSpPr>
        <p:spPr>
          <a:xfrm>
            <a:off x="7834627" y="4726713"/>
            <a:ext cx="2571768" cy="1980188"/>
          </a:xfrm>
          <a:prstGeom prst="roundRect">
            <a:avLst>
              <a:gd fmla="val 16667" name="adj"/>
            </a:avLst>
          </a:prstGeom>
          <a:solidFill>
            <a:srgbClr val="C2DDD2"/>
          </a:solidFill>
          <a:ln cap="rnd" cmpd="sng" w="15875">
            <a:solidFill>
              <a:srgbClr val="A4CDB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Memory</a:t>
            </a:r>
            <a:endParaRPr/>
          </a:p>
        </p:txBody>
      </p:sp>
      <p:sp>
        <p:nvSpPr>
          <p:cNvPr id="609" name="Google Shape;609;p37"/>
          <p:cNvSpPr txBox="1"/>
          <p:nvPr/>
        </p:nvSpPr>
        <p:spPr>
          <a:xfrm>
            <a:off x="1214414" y="5476377"/>
            <a:ext cx="678391" cy="5847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s1</a:t>
            </a:r>
            <a:endParaRPr/>
          </a:p>
        </p:txBody>
      </p:sp>
      <p:sp>
        <p:nvSpPr>
          <p:cNvPr id="610" name="Google Shape;610;p37"/>
          <p:cNvSpPr/>
          <p:nvPr/>
        </p:nvSpPr>
        <p:spPr>
          <a:xfrm>
            <a:off x="8183987" y="5348041"/>
            <a:ext cx="1428760" cy="571504"/>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"Hello"</a:t>
            </a:r>
            <a:endParaRPr/>
          </a:p>
        </p:txBody>
      </p:sp>
      <p:sp>
        <p:nvSpPr>
          <p:cNvPr id="611" name="Google Shape;611;p37"/>
          <p:cNvSpPr/>
          <p:nvPr/>
        </p:nvSpPr>
        <p:spPr>
          <a:xfrm>
            <a:off x="8183987" y="5981629"/>
            <a:ext cx="1428760" cy="571504"/>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"World"</a:t>
            </a:r>
            <a:endParaRPr/>
          </a:p>
        </p:txBody>
      </p:sp>
      <p:cxnSp>
        <p:nvCxnSpPr>
          <p:cNvPr id="612" name="Google Shape;612;p37"/>
          <p:cNvCxnSpPr>
            <a:stCxn id="609" idx="3"/>
            <a:endCxn id="611" idx="1"/>
          </p:cNvCxnSpPr>
          <p:nvPr/>
        </p:nvCxnSpPr>
        <p:spPr>
          <a:xfrm>
            <a:off x="1892805" y="5768765"/>
            <a:ext cx="6291300" cy="498600"/>
          </a:xfrm>
          <a:prstGeom prst="straightConnector1">
            <a:avLst/>
          </a:prstGeom>
          <a:noFill/>
          <a:ln cap="rnd" cmpd="sng" w="9525">
            <a:solidFill>
              <a:schemeClr val="dk1"/>
            </a:solidFill>
            <a:prstDash val="solid"/>
            <a:round/>
            <a:headEnd len="sm" w="sm" type="none"/>
            <a:tailEnd len="med" w="med" type="stealth"/>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8"/>
          <p:cNvSpPr/>
          <p:nvPr/>
        </p:nvSpPr>
        <p:spPr>
          <a:xfrm>
            <a:off x="7965412" y="1475874"/>
            <a:ext cx="2571768" cy="2233882"/>
          </a:xfrm>
          <a:prstGeom prst="roundRect">
            <a:avLst>
              <a:gd fmla="val 16667" name="adj"/>
            </a:avLst>
          </a:prstGeom>
          <a:solidFill>
            <a:srgbClr val="C2DDD2"/>
          </a:solidFill>
          <a:ln cap="rnd" cmpd="sng" w="15875">
            <a:solidFill>
              <a:srgbClr val="A4CDB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Memory</a:t>
            </a:r>
            <a:endParaRPr/>
          </a:p>
        </p:txBody>
      </p:sp>
      <p:sp>
        <p:nvSpPr>
          <p:cNvPr id="618" name="Google Shape;618;p38"/>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And more than one variable can reference the same object, e.g.</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This is process which runs in the background looking for objects with no references</a:t>
            </a:r>
            <a:endParaRPr/>
          </a:p>
          <a:p>
            <a:pPr indent="-342900" lvl="0" marL="342900" rtl="0" algn="l">
              <a:spcBef>
                <a:spcPts val="1000"/>
              </a:spcBef>
              <a:spcAft>
                <a:spcPts val="0"/>
              </a:spcAft>
              <a:buSzPts val="1800"/>
              <a:buChar char="🠶"/>
            </a:pPr>
            <a:r>
              <a:rPr lang="en-US"/>
              <a:t>It deletes such objects from memory to free space for new objects</a:t>
            </a:r>
            <a:endParaRPr/>
          </a:p>
          <a:p>
            <a:pPr indent="-228600" lvl="0" marL="342900" rtl="0" algn="l">
              <a:spcBef>
                <a:spcPts val="1000"/>
              </a:spcBef>
              <a:spcAft>
                <a:spcPts val="0"/>
              </a:spcAft>
              <a:buSzPts val="1800"/>
              <a:buNone/>
            </a:pPr>
            <a:r>
              <a:t/>
            </a:r>
            <a:endParaRPr/>
          </a:p>
        </p:txBody>
      </p:sp>
      <p:sp>
        <p:nvSpPr>
          <p:cNvPr id="619" name="Google Shape;619;p38"/>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Objects  and Garbage Collection</a:t>
            </a:r>
            <a:endParaRPr/>
          </a:p>
        </p:txBody>
      </p:sp>
      <p:pic>
        <p:nvPicPr>
          <p:cNvPr descr="C:\Users\Rowan\AppData\Local\Microsoft\Windows\Temporary Internet Files\Content.IE5\VOGLVLUZ\MCj02379450000[1].wmf" id="620" name="Google Shape;620;p38"/>
          <p:cNvPicPr preferRelativeResize="0"/>
          <p:nvPr/>
        </p:nvPicPr>
        <p:blipFill rotWithShape="1">
          <a:blip r:embed="rId3">
            <a:alphaModFix/>
          </a:blip>
          <a:srcRect b="0" l="0" r="0" t="0"/>
          <a:stretch/>
        </p:blipFill>
        <p:spPr>
          <a:xfrm>
            <a:off x="10691707" y="180006"/>
            <a:ext cx="1294464" cy="1071570"/>
          </a:xfrm>
          <a:prstGeom prst="rect">
            <a:avLst/>
          </a:prstGeom>
          <a:noFill/>
          <a:ln>
            <a:noFill/>
          </a:ln>
        </p:spPr>
      </p:pic>
      <p:sp>
        <p:nvSpPr>
          <p:cNvPr id="621" name="Google Shape;621;p38"/>
          <p:cNvSpPr txBox="1"/>
          <p:nvPr/>
        </p:nvSpPr>
        <p:spPr>
          <a:xfrm>
            <a:off x="4849505" y="1810670"/>
            <a:ext cx="2492990" cy="40011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String s2 = s1;</a:t>
            </a:r>
            <a:endParaRPr/>
          </a:p>
        </p:txBody>
      </p:sp>
      <p:sp>
        <p:nvSpPr>
          <p:cNvPr id="622" name="Google Shape;622;p38"/>
          <p:cNvSpPr txBox="1"/>
          <p:nvPr/>
        </p:nvSpPr>
        <p:spPr>
          <a:xfrm>
            <a:off x="3893447" y="1995245"/>
            <a:ext cx="678391" cy="5847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s1</a:t>
            </a:r>
            <a:endParaRPr/>
          </a:p>
        </p:txBody>
      </p:sp>
      <p:sp>
        <p:nvSpPr>
          <p:cNvPr id="623" name="Google Shape;623;p38"/>
          <p:cNvSpPr/>
          <p:nvPr/>
        </p:nvSpPr>
        <p:spPr>
          <a:xfrm>
            <a:off x="8536916" y="1995244"/>
            <a:ext cx="1428760" cy="571504"/>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"Hello"</a:t>
            </a:r>
            <a:endParaRPr/>
          </a:p>
        </p:txBody>
      </p:sp>
      <p:sp>
        <p:nvSpPr>
          <p:cNvPr id="624" name="Google Shape;624;p38"/>
          <p:cNvSpPr/>
          <p:nvPr/>
        </p:nvSpPr>
        <p:spPr>
          <a:xfrm>
            <a:off x="8536916" y="2781062"/>
            <a:ext cx="1428760" cy="571504"/>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"World"</a:t>
            </a:r>
            <a:endParaRPr/>
          </a:p>
        </p:txBody>
      </p:sp>
      <p:cxnSp>
        <p:nvCxnSpPr>
          <p:cNvPr id="625" name="Google Shape;625;p38"/>
          <p:cNvCxnSpPr>
            <a:stCxn id="626" idx="3"/>
            <a:endCxn id="624" idx="1"/>
          </p:cNvCxnSpPr>
          <p:nvPr/>
        </p:nvCxnSpPr>
        <p:spPr>
          <a:xfrm flipH="1" rot="10800000">
            <a:off x="4571838" y="3066851"/>
            <a:ext cx="3965100" cy="6600"/>
          </a:xfrm>
          <a:prstGeom prst="straightConnector1">
            <a:avLst/>
          </a:prstGeom>
          <a:noFill/>
          <a:ln cap="rnd" cmpd="sng" w="9525">
            <a:solidFill>
              <a:schemeClr val="dk1"/>
            </a:solidFill>
            <a:prstDash val="solid"/>
            <a:round/>
            <a:headEnd len="sm" w="sm" type="none"/>
            <a:tailEnd len="med" w="med" type="stealth"/>
          </a:ln>
        </p:spPr>
      </p:cxnSp>
      <p:sp>
        <p:nvSpPr>
          <p:cNvPr id="626" name="Google Shape;626;p38"/>
          <p:cNvSpPr txBox="1"/>
          <p:nvPr/>
        </p:nvSpPr>
        <p:spPr>
          <a:xfrm>
            <a:off x="3893447" y="2781063"/>
            <a:ext cx="678391" cy="5847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s2</a:t>
            </a:r>
            <a:endParaRPr/>
          </a:p>
        </p:txBody>
      </p:sp>
      <p:cxnSp>
        <p:nvCxnSpPr>
          <p:cNvPr id="627" name="Google Shape;627;p38"/>
          <p:cNvCxnSpPr>
            <a:stCxn id="622" idx="3"/>
            <a:endCxn id="624" idx="1"/>
          </p:cNvCxnSpPr>
          <p:nvPr/>
        </p:nvCxnSpPr>
        <p:spPr>
          <a:xfrm>
            <a:off x="4571838" y="2287633"/>
            <a:ext cx="3965100" cy="779100"/>
          </a:xfrm>
          <a:prstGeom prst="straightConnector1">
            <a:avLst/>
          </a:prstGeom>
          <a:noFill/>
          <a:ln cap="rnd" cmpd="sng" w="9525">
            <a:solidFill>
              <a:schemeClr val="dk1"/>
            </a:solidFill>
            <a:prstDash val="solid"/>
            <a:round/>
            <a:headEnd len="sm" w="sm" type="none"/>
            <a:tailEnd len="med" w="med" type="stealth"/>
          </a:ln>
        </p:spPr>
      </p:cxnSp>
      <p:sp>
        <p:nvSpPr>
          <p:cNvPr id="628" name="Google Shape;628;p38"/>
          <p:cNvSpPr/>
          <p:nvPr/>
        </p:nvSpPr>
        <p:spPr>
          <a:xfrm>
            <a:off x="3313035" y="4726907"/>
            <a:ext cx="1724186" cy="2048208"/>
          </a:xfrm>
          <a:prstGeom prst="roundRect">
            <a:avLst>
              <a:gd fmla="val 16667" name="adj"/>
            </a:avLst>
          </a:prstGeom>
          <a:solidFill>
            <a:srgbClr val="C2DDD2"/>
          </a:solidFill>
          <a:ln cap="rnd" cmpd="sng" w="15875">
            <a:solidFill>
              <a:srgbClr val="A4CDB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Memory</a:t>
            </a:r>
            <a:endParaRPr/>
          </a:p>
        </p:txBody>
      </p:sp>
      <p:sp>
        <p:nvSpPr>
          <p:cNvPr id="629" name="Google Shape;629;p38"/>
          <p:cNvSpPr txBox="1"/>
          <p:nvPr/>
        </p:nvSpPr>
        <p:spPr>
          <a:xfrm>
            <a:off x="1848826" y="5142264"/>
            <a:ext cx="714380" cy="5847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s1</a:t>
            </a:r>
            <a:endParaRPr/>
          </a:p>
        </p:txBody>
      </p:sp>
      <p:sp>
        <p:nvSpPr>
          <p:cNvPr id="630" name="Google Shape;630;p38"/>
          <p:cNvSpPr/>
          <p:nvPr/>
        </p:nvSpPr>
        <p:spPr>
          <a:xfrm>
            <a:off x="3598787" y="5298411"/>
            <a:ext cx="1270009" cy="535785"/>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"Hello"</a:t>
            </a:r>
            <a:endParaRPr/>
          </a:p>
        </p:txBody>
      </p:sp>
      <p:sp>
        <p:nvSpPr>
          <p:cNvPr id="631" name="Google Shape;631;p38"/>
          <p:cNvSpPr/>
          <p:nvPr/>
        </p:nvSpPr>
        <p:spPr>
          <a:xfrm>
            <a:off x="3598787" y="6084229"/>
            <a:ext cx="1270009" cy="535785"/>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"World"</a:t>
            </a:r>
            <a:endParaRPr/>
          </a:p>
        </p:txBody>
      </p:sp>
      <p:cxnSp>
        <p:nvCxnSpPr>
          <p:cNvPr id="632" name="Google Shape;632;p38"/>
          <p:cNvCxnSpPr>
            <a:stCxn id="633" idx="3"/>
            <a:endCxn id="631" idx="1"/>
          </p:cNvCxnSpPr>
          <p:nvPr/>
        </p:nvCxnSpPr>
        <p:spPr>
          <a:xfrm>
            <a:off x="2598655" y="6220470"/>
            <a:ext cx="1000200" cy="131700"/>
          </a:xfrm>
          <a:prstGeom prst="straightConnector1">
            <a:avLst/>
          </a:prstGeom>
          <a:noFill/>
          <a:ln cap="rnd" cmpd="sng" w="9525">
            <a:solidFill>
              <a:schemeClr val="dk1"/>
            </a:solidFill>
            <a:prstDash val="solid"/>
            <a:round/>
            <a:headEnd len="sm" w="sm" type="none"/>
            <a:tailEnd len="med" w="med" type="stealth"/>
          </a:ln>
        </p:spPr>
      </p:cxnSp>
      <p:sp>
        <p:nvSpPr>
          <p:cNvPr id="633" name="Google Shape;633;p38"/>
          <p:cNvSpPr txBox="1"/>
          <p:nvPr/>
        </p:nvSpPr>
        <p:spPr>
          <a:xfrm>
            <a:off x="1848827" y="5928082"/>
            <a:ext cx="749828" cy="5847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s2</a:t>
            </a:r>
            <a:endParaRPr/>
          </a:p>
        </p:txBody>
      </p:sp>
      <p:cxnSp>
        <p:nvCxnSpPr>
          <p:cNvPr id="634" name="Google Shape;634;p38"/>
          <p:cNvCxnSpPr>
            <a:stCxn id="629" idx="3"/>
            <a:endCxn id="631" idx="1"/>
          </p:cNvCxnSpPr>
          <p:nvPr/>
        </p:nvCxnSpPr>
        <p:spPr>
          <a:xfrm>
            <a:off x="2563206" y="5434652"/>
            <a:ext cx="1035600" cy="917400"/>
          </a:xfrm>
          <a:prstGeom prst="straightConnector1">
            <a:avLst/>
          </a:prstGeom>
          <a:noFill/>
          <a:ln cap="rnd" cmpd="sng" w="9525">
            <a:solidFill>
              <a:schemeClr val="dk1"/>
            </a:solidFill>
            <a:prstDash val="solid"/>
            <a:round/>
            <a:headEnd len="sm" w="sm" type="none"/>
            <a:tailEnd len="med" w="med" type="stealth"/>
          </a:ln>
        </p:spPr>
      </p:cxnSp>
      <p:sp>
        <p:nvSpPr>
          <p:cNvPr id="635" name="Google Shape;635;p38"/>
          <p:cNvSpPr/>
          <p:nvPr/>
        </p:nvSpPr>
        <p:spPr>
          <a:xfrm>
            <a:off x="5398422" y="5226973"/>
            <a:ext cx="1057885" cy="1357322"/>
          </a:xfrm>
          <a:prstGeom prst="rightArrow">
            <a:avLst>
              <a:gd fmla="val 50000" name="adj1"/>
              <a:gd fmla="val 50000" name="adj2"/>
            </a:avLst>
          </a:prstGeom>
          <a:solidFill>
            <a:schemeClr val="accent2"/>
          </a:solidFill>
          <a:ln cap="rnd" cmpd="sng" w="15875">
            <a:solidFill>
              <a:srgbClr val="A25B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GC</a:t>
            </a:r>
            <a:endParaRPr/>
          </a:p>
        </p:txBody>
      </p:sp>
      <p:sp>
        <p:nvSpPr>
          <p:cNvPr id="636" name="Google Shape;636;p38"/>
          <p:cNvSpPr/>
          <p:nvPr/>
        </p:nvSpPr>
        <p:spPr>
          <a:xfrm>
            <a:off x="6813497" y="4997885"/>
            <a:ext cx="1857388" cy="1727783"/>
          </a:xfrm>
          <a:prstGeom prst="roundRect">
            <a:avLst>
              <a:gd fmla="val 16667" name="adj"/>
            </a:avLst>
          </a:prstGeom>
          <a:solidFill>
            <a:srgbClr val="C2DDD2"/>
          </a:solidFill>
          <a:ln cap="rnd" cmpd="sng" w="15875">
            <a:solidFill>
              <a:srgbClr val="A4CDB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Memory</a:t>
            </a:r>
            <a:endParaRPr/>
          </a:p>
        </p:txBody>
      </p:sp>
      <p:sp>
        <p:nvSpPr>
          <p:cNvPr id="637" name="Google Shape;637;p38"/>
          <p:cNvSpPr/>
          <p:nvPr/>
        </p:nvSpPr>
        <p:spPr>
          <a:xfrm>
            <a:off x="7099249" y="5699221"/>
            <a:ext cx="1270009" cy="535785"/>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"World"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9"/>
          <p:cNvSpPr txBox="1"/>
          <p:nvPr>
            <p:ph idx="1" type="body"/>
          </p:nvPr>
        </p:nvSpPr>
        <p:spPr>
          <a:xfrm>
            <a:off x="1981200" y="1481328"/>
            <a:ext cx="8229600" cy="473375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Two types of equality...</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b="1" lang="en-US"/>
              <a:t>Reference equality</a:t>
            </a:r>
            <a:r>
              <a:rPr lang="en-US"/>
              <a:t>    </a:t>
            </a:r>
            <a:r>
              <a:rPr lang="en-US">
                <a:latin typeface="Courier New"/>
                <a:ea typeface="Courier New"/>
                <a:cs typeface="Courier New"/>
                <a:sym typeface="Courier New"/>
              </a:rPr>
              <a:t>x == y</a:t>
            </a:r>
            <a:endParaRPr/>
          </a:p>
          <a:p>
            <a:pPr indent="-285750" lvl="1" marL="742950" rtl="0" algn="l">
              <a:spcBef>
                <a:spcPts val="1000"/>
              </a:spcBef>
              <a:spcAft>
                <a:spcPts val="0"/>
              </a:spcAft>
              <a:buSzPts val="1600"/>
              <a:buChar char="🠶"/>
            </a:pPr>
            <a:r>
              <a:rPr lang="en-US"/>
              <a:t>Checks if the variables reference the same object in memory</a:t>
            </a:r>
            <a:endParaRPr/>
          </a:p>
          <a:p>
            <a:pPr indent="-184150" lvl="1" marL="742950" rtl="0" algn="l">
              <a:spcBef>
                <a:spcPts val="1000"/>
              </a:spcBef>
              <a:spcAft>
                <a:spcPts val="0"/>
              </a:spcAft>
              <a:buSzPts val="1600"/>
              <a:buNone/>
            </a:pPr>
            <a:r>
              <a:t/>
            </a:r>
            <a:endParaRPr/>
          </a:p>
          <a:p>
            <a:pPr indent="-342900" lvl="0" marL="342900" rtl="0" algn="l">
              <a:spcBef>
                <a:spcPts val="1000"/>
              </a:spcBef>
              <a:spcAft>
                <a:spcPts val="0"/>
              </a:spcAft>
              <a:buSzPts val="1800"/>
              <a:buChar char="🠶"/>
            </a:pPr>
            <a:r>
              <a:rPr b="1" lang="en-US"/>
              <a:t>Object equality    	</a:t>
            </a:r>
            <a:r>
              <a:rPr lang="en-US">
                <a:latin typeface="Courier New"/>
                <a:ea typeface="Courier New"/>
                <a:cs typeface="Courier New"/>
                <a:sym typeface="Courier New"/>
              </a:rPr>
              <a:t>x.equals(y)</a:t>
            </a:r>
            <a:endParaRPr/>
          </a:p>
          <a:p>
            <a:pPr indent="-285750" lvl="1" marL="742950" rtl="0" algn="l">
              <a:spcBef>
                <a:spcPts val="1000"/>
              </a:spcBef>
              <a:spcAft>
                <a:spcPts val="0"/>
              </a:spcAft>
              <a:buSzPts val="1600"/>
              <a:buChar char="🠶"/>
            </a:pPr>
            <a:r>
              <a:rPr lang="en-US"/>
              <a:t>Checks if the objects which the variables reference are equal, i.e. have the same meaning or content</a:t>
            </a:r>
            <a:endParaRPr/>
          </a:p>
          <a:p>
            <a:pPr indent="-228600" lvl="2" marL="1143000" rtl="0" algn="l">
              <a:spcBef>
                <a:spcPts val="1000"/>
              </a:spcBef>
              <a:spcAft>
                <a:spcPts val="0"/>
              </a:spcAft>
              <a:buSzPts val="1400"/>
              <a:buChar char="🠶"/>
            </a:pPr>
            <a:r>
              <a:rPr lang="en-US"/>
              <a:t>E.g. for Strings - do they have the same characters?</a:t>
            </a:r>
            <a:endParaRPr/>
          </a:p>
          <a:p>
            <a:pPr indent="-184150" lvl="1" marL="742950" rtl="0" algn="l">
              <a:spcBef>
                <a:spcPts val="1000"/>
              </a:spcBef>
              <a:spcAft>
                <a:spcPts val="0"/>
              </a:spcAft>
              <a:buSzPts val="1600"/>
              <a:buNone/>
            </a:pPr>
            <a:r>
              <a:t/>
            </a:r>
            <a:endParaRPr>
              <a:latin typeface="Courier New"/>
              <a:ea typeface="Courier New"/>
              <a:cs typeface="Courier New"/>
              <a:sym typeface="Courier New"/>
            </a:endParaRPr>
          </a:p>
          <a:p>
            <a:pPr indent="-285750" lvl="1" marL="742950" rtl="0" algn="l">
              <a:spcBef>
                <a:spcPts val="1000"/>
              </a:spcBef>
              <a:spcAft>
                <a:spcPts val="0"/>
              </a:spcAft>
              <a:buSzPts val="1600"/>
              <a:buNone/>
            </a:pPr>
            <a:r>
              <a:t/>
            </a:r>
            <a:endParaRPr>
              <a:latin typeface="Courier New"/>
              <a:ea typeface="Courier New"/>
              <a:cs typeface="Courier New"/>
              <a:sym typeface="Courier New"/>
            </a:endParaRPr>
          </a:p>
        </p:txBody>
      </p:sp>
      <p:sp>
        <p:nvSpPr>
          <p:cNvPr id="643" name="Google Shape;643;p39"/>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Equality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0"/>
          <p:cNvSpPr txBox="1"/>
          <p:nvPr>
            <p:ph idx="1" type="body"/>
          </p:nvPr>
        </p:nvSpPr>
        <p:spPr>
          <a:xfrm>
            <a:off x="935379" y="1481328"/>
            <a:ext cx="10470558" cy="4733754"/>
          </a:xfrm>
          <a:prstGeom prst="rect">
            <a:avLst/>
          </a:prstGeom>
          <a:noFill/>
          <a:ln>
            <a:noFill/>
          </a:ln>
        </p:spPr>
        <p:txBody>
          <a:bodyPr anchorCtr="0" anchor="t" bIns="45700" lIns="91425" spcFirstLastPara="1" rIns="91425" wrap="square" tIns="45700">
            <a:normAutofit/>
          </a:bodyPr>
          <a:lstStyle/>
          <a:p>
            <a:pPr indent="-184150" lvl="1" marL="742950" rtl="0" algn="l">
              <a:spcBef>
                <a:spcPts val="0"/>
              </a:spcBef>
              <a:spcAft>
                <a:spcPts val="0"/>
              </a:spcAft>
              <a:buSzPts val="1600"/>
              <a:buNone/>
            </a:pPr>
            <a:r>
              <a:t/>
            </a:r>
            <a:endParaRPr>
              <a:latin typeface="Courier New"/>
              <a:ea typeface="Courier New"/>
              <a:cs typeface="Courier New"/>
              <a:sym typeface="Courier New"/>
            </a:endParaRPr>
          </a:p>
          <a:p>
            <a:pPr indent="-184150" lvl="1" marL="742950" rtl="0" algn="l">
              <a:spcBef>
                <a:spcPts val="1000"/>
              </a:spcBef>
              <a:spcAft>
                <a:spcPts val="0"/>
              </a:spcAft>
              <a:buSzPts val="1600"/>
              <a:buNone/>
            </a:pPr>
            <a:r>
              <a:t/>
            </a:r>
            <a:endParaRPr>
              <a:latin typeface="Courier New"/>
              <a:ea typeface="Courier New"/>
              <a:cs typeface="Courier New"/>
              <a:sym typeface="Courier New"/>
            </a:endParaRPr>
          </a:p>
          <a:p>
            <a:pPr indent="-342900" lvl="0" marL="342900" rtl="0" algn="l">
              <a:spcBef>
                <a:spcPts val="1000"/>
              </a:spcBef>
              <a:spcAft>
                <a:spcPts val="0"/>
              </a:spcAft>
              <a:buSzPts val="1800"/>
              <a:buChar char="🠶"/>
            </a:pPr>
            <a:r>
              <a:rPr lang="en-US">
                <a:latin typeface="Courier New"/>
                <a:ea typeface="Courier New"/>
                <a:cs typeface="Courier New"/>
                <a:sym typeface="Courier New"/>
              </a:rPr>
              <a:t>s1 </a:t>
            </a:r>
            <a:r>
              <a:rPr lang="en-US"/>
              <a:t>and </a:t>
            </a:r>
            <a:r>
              <a:rPr lang="en-US">
                <a:latin typeface="Courier New"/>
                <a:ea typeface="Courier New"/>
                <a:cs typeface="Courier New"/>
                <a:sym typeface="Courier New"/>
              </a:rPr>
              <a:t>s2</a:t>
            </a:r>
            <a:r>
              <a:rPr lang="en-US"/>
              <a:t> reference the</a:t>
            </a:r>
            <a:br>
              <a:rPr lang="en-US"/>
            </a:br>
            <a:r>
              <a:rPr lang="en-US"/>
              <a:t>same object so</a:t>
            </a:r>
            <a:br>
              <a:rPr lang="en-US"/>
            </a:br>
            <a:r>
              <a:rPr lang="en-US">
                <a:latin typeface="Courier New"/>
                <a:ea typeface="Courier New"/>
                <a:cs typeface="Courier New"/>
                <a:sym typeface="Courier New"/>
              </a:rPr>
              <a:t>s1 == s2 </a:t>
            </a:r>
            <a:r>
              <a:rPr lang="en-US"/>
              <a:t>is </a:t>
            </a:r>
            <a:r>
              <a:rPr b="1" lang="en-US">
                <a:solidFill>
                  <a:srgbClr val="00B050"/>
                </a:solidFill>
              </a:rPr>
              <a:t>TRUE</a:t>
            </a:r>
            <a:endParaRPr/>
          </a:p>
          <a:p>
            <a:pPr indent="-342900" lvl="0" marL="342900" rtl="0" algn="l">
              <a:spcBef>
                <a:spcPts val="1000"/>
              </a:spcBef>
              <a:spcAft>
                <a:spcPts val="0"/>
              </a:spcAft>
              <a:buSzPts val="1800"/>
              <a:buChar char="🠶"/>
            </a:pPr>
            <a:r>
              <a:rPr lang="en-US">
                <a:latin typeface="Courier New"/>
                <a:ea typeface="Courier New"/>
                <a:cs typeface="Courier New"/>
                <a:sym typeface="Courier New"/>
              </a:rPr>
              <a:t>s1 </a:t>
            </a:r>
            <a:r>
              <a:rPr lang="en-US"/>
              <a:t>and </a:t>
            </a:r>
            <a:r>
              <a:rPr lang="en-US">
                <a:latin typeface="Courier New"/>
                <a:ea typeface="Courier New"/>
                <a:cs typeface="Courier New"/>
                <a:sym typeface="Courier New"/>
              </a:rPr>
              <a:t>s3</a:t>
            </a:r>
            <a:r>
              <a:rPr lang="en-US"/>
              <a:t> reference</a:t>
            </a:r>
            <a:br>
              <a:rPr lang="en-US"/>
            </a:br>
            <a:r>
              <a:rPr lang="en-US"/>
              <a:t>different objects so</a:t>
            </a:r>
            <a:br>
              <a:rPr lang="en-US"/>
            </a:br>
            <a:r>
              <a:rPr lang="en-US">
                <a:latin typeface="Courier New"/>
                <a:ea typeface="Courier New"/>
                <a:cs typeface="Courier New"/>
                <a:sym typeface="Courier New"/>
              </a:rPr>
              <a:t>s1 == s3 </a:t>
            </a:r>
            <a:r>
              <a:rPr lang="en-US"/>
              <a:t>is </a:t>
            </a:r>
            <a:r>
              <a:rPr b="1" lang="en-US">
                <a:solidFill>
                  <a:srgbClr val="FF0000"/>
                </a:solidFill>
              </a:rPr>
              <a:t>FALSE</a:t>
            </a:r>
            <a:br>
              <a:rPr b="1" lang="en-US">
                <a:solidFill>
                  <a:srgbClr val="FF0000"/>
                </a:solidFill>
              </a:rPr>
            </a:br>
            <a:r>
              <a:rPr lang="en-US"/>
              <a:t>even though the strings</a:t>
            </a:r>
            <a:br>
              <a:rPr b="1" lang="en-US">
                <a:solidFill>
                  <a:srgbClr val="FF0000"/>
                </a:solidFill>
              </a:rPr>
            </a:br>
            <a:r>
              <a:rPr lang="en-US"/>
              <a:t>are the same</a:t>
            </a:r>
            <a:endParaRPr/>
          </a:p>
        </p:txBody>
      </p:sp>
      <p:sp>
        <p:nvSpPr>
          <p:cNvPr id="649" name="Google Shape;649;p40"/>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Equality example</a:t>
            </a:r>
            <a:endParaRPr/>
          </a:p>
        </p:txBody>
      </p:sp>
      <p:sp>
        <p:nvSpPr>
          <p:cNvPr id="650" name="Google Shape;650;p40"/>
          <p:cNvSpPr/>
          <p:nvPr/>
        </p:nvSpPr>
        <p:spPr>
          <a:xfrm>
            <a:off x="8382016" y="2428868"/>
            <a:ext cx="1714512" cy="2643206"/>
          </a:xfrm>
          <a:prstGeom prst="roundRect">
            <a:avLst>
              <a:gd fmla="val 16667" name="adj"/>
            </a:avLst>
          </a:prstGeom>
          <a:solidFill>
            <a:srgbClr val="C2DDD2"/>
          </a:solidFill>
          <a:ln cap="rnd" cmpd="sng" w="15875">
            <a:solidFill>
              <a:srgbClr val="A4CDB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Memory</a:t>
            </a:r>
            <a:endParaRPr/>
          </a:p>
        </p:txBody>
      </p:sp>
      <p:sp>
        <p:nvSpPr>
          <p:cNvPr id="651" name="Google Shape;651;p40"/>
          <p:cNvSpPr txBox="1"/>
          <p:nvPr/>
        </p:nvSpPr>
        <p:spPr>
          <a:xfrm>
            <a:off x="6881818" y="2844226"/>
            <a:ext cx="714380" cy="5847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s1</a:t>
            </a:r>
            <a:endParaRPr/>
          </a:p>
        </p:txBody>
      </p:sp>
      <p:sp>
        <p:nvSpPr>
          <p:cNvPr id="652" name="Google Shape;652;p40"/>
          <p:cNvSpPr/>
          <p:nvPr/>
        </p:nvSpPr>
        <p:spPr>
          <a:xfrm>
            <a:off x="8596331" y="2964654"/>
            <a:ext cx="1270009" cy="535785"/>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"Hello"</a:t>
            </a:r>
            <a:endParaRPr/>
          </a:p>
        </p:txBody>
      </p:sp>
      <p:sp>
        <p:nvSpPr>
          <p:cNvPr id="653" name="Google Shape;653;p40"/>
          <p:cNvSpPr/>
          <p:nvPr/>
        </p:nvSpPr>
        <p:spPr>
          <a:xfrm>
            <a:off x="8596331" y="3643315"/>
            <a:ext cx="1270009" cy="535785"/>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"World"</a:t>
            </a:r>
            <a:endParaRPr/>
          </a:p>
        </p:txBody>
      </p:sp>
      <p:cxnSp>
        <p:nvCxnSpPr>
          <p:cNvPr id="654" name="Google Shape;654;p40"/>
          <p:cNvCxnSpPr>
            <a:stCxn id="655" idx="3"/>
            <a:endCxn id="653" idx="1"/>
          </p:cNvCxnSpPr>
          <p:nvPr/>
        </p:nvCxnSpPr>
        <p:spPr>
          <a:xfrm flipH="1" rot="10800000">
            <a:off x="7631647" y="3911332"/>
            <a:ext cx="964800" cy="11100"/>
          </a:xfrm>
          <a:prstGeom prst="straightConnector1">
            <a:avLst/>
          </a:prstGeom>
          <a:noFill/>
          <a:ln cap="rnd" cmpd="sng" w="9525">
            <a:solidFill>
              <a:schemeClr val="dk1"/>
            </a:solidFill>
            <a:prstDash val="solid"/>
            <a:round/>
            <a:headEnd len="sm" w="sm" type="none"/>
            <a:tailEnd len="med" w="med" type="stealth"/>
          </a:ln>
        </p:spPr>
      </p:cxnSp>
      <p:sp>
        <p:nvSpPr>
          <p:cNvPr id="655" name="Google Shape;655;p40"/>
          <p:cNvSpPr txBox="1"/>
          <p:nvPr/>
        </p:nvSpPr>
        <p:spPr>
          <a:xfrm>
            <a:off x="6881819" y="3630044"/>
            <a:ext cx="749828" cy="5847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s2</a:t>
            </a:r>
            <a:endParaRPr/>
          </a:p>
        </p:txBody>
      </p:sp>
      <p:cxnSp>
        <p:nvCxnSpPr>
          <p:cNvPr id="656" name="Google Shape;656;p40"/>
          <p:cNvCxnSpPr>
            <a:stCxn id="651" idx="3"/>
            <a:endCxn id="653" idx="1"/>
          </p:cNvCxnSpPr>
          <p:nvPr/>
        </p:nvCxnSpPr>
        <p:spPr>
          <a:xfrm>
            <a:off x="7596198" y="3136613"/>
            <a:ext cx="1000200" cy="774600"/>
          </a:xfrm>
          <a:prstGeom prst="straightConnector1">
            <a:avLst/>
          </a:prstGeom>
          <a:noFill/>
          <a:ln cap="rnd" cmpd="sng" w="9525">
            <a:solidFill>
              <a:schemeClr val="dk1"/>
            </a:solidFill>
            <a:prstDash val="solid"/>
            <a:round/>
            <a:headEnd len="sm" w="sm" type="none"/>
            <a:tailEnd len="med" w="med" type="stealth"/>
          </a:ln>
        </p:spPr>
      </p:cxnSp>
      <p:sp>
        <p:nvSpPr>
          <p:cNvPr id="657" name="Google Shape;657;p40"/>
          <p:cNvSpPr txBox="1"/>
          <p:nvPr/>
        </p:nvSpPr>
        <p:spPr>
          <a:xfrm>
            <a:off x="3952860" y="1643050"/>
            <a:ext cx="4596130" cy="369332"/>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String s3 = </a:t>
            </a:r>
            <a:r>
              <a:rPr b="1" lang="en-US" sz="1800">
                <a:solidFill>
                  <a:schemeClr val="dk1"/>
                </a:solidFill>
                <a:latin typeface="Courier New"/>
                <a:ea typeface="Courier New"/>
                <a:cs typeface="Courier New"/>
                <a:sym typeface="Courier New"/>
              </a:rPr>
              <a:t>new</a:t>
            </a:r>
            <a:r>
              <a:rPr lang="en-US" sz="1800">
                <a:solidFill>
                  <a:schemeClr val="dk1"/>
                </a:solidFill>
                <a:latin typeface="Courier New"/>
                <a:ea typeface="Courier New"/>
                <a:cs typeface="Courier New"/>
                <a:sym typeface="Courier New"/>
              </a:rPr>
              <a:t> String("World");</a:t>
            </a:r>
            <a:endParaRPr/>
          </a:p>
        </p:txBody>
      </p:sp>
      <p:sp>
        <p:nvSpPr>
          <p:cNvPr id="658" name="Google Shape;658;p40"/>
          <p:cNvSpPr/>
          <p:nvPr/>
        </p:nvSpPr>
        <p:spPr>
          <a:xfrm>
            <a:off x="8596331" y="4321976"/>
            <a:ext cx="1270009" cy="535785"/>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"World"</a:t>
            </a:r>
            <a:endParaRPr/>
          </a:p>
        </p:txBody>
      </p:sp>
      <p:sp>
        <p:nvSpPr>
          <p:cNvPr id="659" name="Google Shape;659;p40"/>
          <p:cNvSpPr txBox="1"/>
          <p:nvPr/>
        </p:nvSpPr>
        <p:spPr>
          <a:xfrm>
            <a:off x="6881818" y="4429133"/>
            <a:ext cx="749828" cy="5847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s3</a:t>
            </a:r>
            <a:endParaRPr/>
          </a:p>
        </p:txBody>
      </p:sp>
      <p:cxnSp>
        <p:nvCxnSpPr>
          <p:cNvPr id="660" name="Google Shape;660;p40"/>
          <p:cNvCxnSpPr>
            <a:stCxn id="659" idx="3"/>
            <a:endCxn id="658" idx="1"/>
          </p:cNvCxnSpPr>
          <p:nvPr/>
        </p:nvCxnSpPr>
        <p:spPr>
          <a:xfrm flipH="1" rot="10800000">
            <a:off x="7631646" y="4589821"/>
            <a:ext cx="964800" cy="131700"/>
          </a:xfrm>
          <a:prstGeom prst="straightConnector1">
            <a:avLst/>
          </a:prstGeom>
          <a:noFill/>
          <a:ln cap="rnd" cmpd="sng" w="9525">
            <a:solidFill>
              <a:schemeClr val="dk1"/>
            </a:solidFill>
            <a:prstDash val="solid"/>
            <a:round/>
            <a:headEnd len="sm" w="sm" type="none"/>
            <a:tailEnd len="med" w="med" type="stealth"/>
          </a:ln>
        </p:spPr>
      </p:cxnSp>
      <p:pic>
        <p:nvPicPr>
          <p:cNvPr descr="C:\Users\Rowan\AppData\Local\Microsoft\Windows\Temporary Internet Files\Content.IE5\RUCJBPRY\MPj04385640000[1].jpg" id="661" name="Google Shape;661;p40"/>
          <p:cNvPicPr preferRelativeResize="0"/>
          <p:nvPr/>
        </p:nvPicPr>
        <p:blipFill rotWithShape="1">
          <a:blip r:embed="rId3">
            <a:alphaModFix/>
          </a:blip>
          <a:srcRect b="0" l="0" r="0" t="0"/>
          <a:stretch/>
        </p:blipFill>
        <p:spPr>
          <a:xfrm>
            <a:off x="9239273" y="285728"/>
            <a:ext cx="717569" cy="107157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41"/>
          <p:cNvSpPr txBox="1"/>
          <p:nvPr>
            <p:ph idx="1" type="body"/>
          </p:nvPr>
        </p:nvSpPr>
        <p:spPr>
          <a:xfrm>
            <a:off x="1981200" y="1481328"/>
            <a:ext cx="8229600" cy="473375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Courier New"/>
                <a:ea typeface="Courier New"/>
                <a:cs typeface="Courier New"/>
                <a:sym typeface="Courier New"/>
              </a:rPr>
              <a:t>s1 </a:t>
            </a:r>
            <a:r>
              <a:rPr lang="en-US"/>
              <a:t>and </a:t>
            </a:r>
            <a:r>
              <a:rPr lang="en-US">
                <a:latin typeface="Courier New"/>
                <a:ea typeface="Courier New"/>
                <a:cs typeface="Courier New"/>
                <a:sym typeface="Courier New"/>
              </a:rPr>
              <a:t>s3</a:t>
            </a:r>
            <a:r>
              <a:rPr lang="en-US"/>
              <a:t> reference</a:t>
            </a:r>
            <a:br>
              <a:rPr lang="en-US"/>
            </a:br>
            <a:r>
              <a:rPr lang="en-US">
                <a:latin typeface="Courier New"/>
                <a:ea typeface="Courier New"/>
                <a:cs typeface="Courier New"/>
                <a:sym typeface="Courier New"/>
              </a:rPr>
              <a:t>String</a:t>
            </a:r>
            <a:r>
              <a:rPr lang="en-US"/>
              <a:t> objects with the</a:t>
            </a:r>
            <a:br>
              <a:rPr lang="en-US"/>
            </a:br>
            <a:r>
              <a:rPr b="1" lang="en-US"/>
              <a:t>same content </a:t>
            </a:r>
            <a:r>
              <a:rPr lang="en-US"/>
              <a:t>so</a:t>
            </a:r>
            <a:br>
              <a:rPr lang="en-US"/>
            </a:br>
            <a:r>
              <a:rPr lang="en-US">
                <a:latin typeface="Courier New"/>
                <a:ea typeface="Courier New"/>
                <a:cs typeface="Courier New"/>
                <a:sym typeface="Courier New"/>
              </a:rPr>
              <a:t>s1.equals(s3)</a:t>
            </a:r>
            <a:r>
              <a:rPr lang="en-US"/>
              <a:t> is </a:t>
            </a:r>
            <a:r>
              <a:rPr b="1" lang="en-US">
                <a:solidFill>
                  <a:srgbClr val="00B050"/>
                </a:solidFill>
              </a:rPr>
              <a:t>TRUE</a:t>
            </a:r>
            <a:br>
              <a:rPr b="1" lang="en-US">
                <a:solidFill>
                  <a:srgbClr val="00B050"/>
                </a:solidFill>
              </a:rPr>
            </a:br>
            <a:endParaRPr b="1">
              <a:solidFill>
                <a:srgbClr val="00B050"/>
              </a:solidFill>
            </a:endParaRPr>
          </a:p>
          <a:p>
            <a:pPr indent="-342900" lvl="0" marL="342900" rtl="0" algn="l">
              <a:spcBef>
                <a:spcPts val="1000"/>
              </a:spcBef>
              <a:spcAft>
                <a:spcPts val="0"/>
              </a:spcAft>
              <a:buSzPts val="1800"/>
              <a:buChar char="🠶"/>
            </a:pPr>
            <a:r>
              <a:rPr lang="en-US"/>
              <a:t>Summary...</a:t>
            </a:r>
            <a:br>
              <a:rPr b="1" lang="en-US">
                <a:solidFill>
                  <a:srgbClr val="00B050"/>
                </a:solidFill>
              </a:rPr>
            </a:br>
            <a:r>
              <a:rPr lang="en-US">
                <a:latin typeface="Courier New"/>
                <a:ea typeface="Courier New"/>
                <a:cs typeface="Courier New"/>
                <a:sym typeface="Courier New"/>
              </a:rPr>
              <a:t>s1 == s2		</a:t>
            </a:r>
            <a:r>
              <a:rPr b="1" lang="en-US">
                <a:solidFill>
                  <a:srgbClr val="00B050"/>
                </a:solidFill>
              </a:rPr>
              <a:t> TRUE</a:t>
            </a:r>
            <a:r>
              <a:rPr lang="en-US"/>
              <a:t> </a:t>
            </a:r>
            <a:br>
              <a:rPr lang="en-US"/>
            </a:br>
            <a:r>
              <a:rPr lang="en-US">
                <a:latin typeface="Courier New"/>
                <a:ea typeface="Courier New"/>
                <a:cs typeface="Courier New"/>
                <a:sym typeface="Courier New"/>
              </a:rPr>
              <a:t>s1 == s3		</a:t>
            </a:r>
            <a:r>
              <a:rPr b="1" lang="en-US">
                <a:solidFill>
                  <a:srgbClr val="00B050"/>
                </a:solidFill>
              </a:rPr>
              <a:t> </a:t>
            </a:r>
            <a:r>
              <a:rPr b="1" lang="en-US">
                <a:solidFill>
                  <a:srgbClr val="FF0000"/>
                </a:solidFill>
              </a:rPr>
              <a:t>FALSE</a:t>
            </a:r>
            <a:r>
              <a:rPr b="1" lang="en-US">
                <a:solidFill>
                  <a:srgbClr val="00B050"/>
                </a:solidFill>
              </a:rPr>
              <a:t> </a:t>
            </a:r>
            <a:br>
              <a:rPr lang="en-US"/>
            </a:br>
            <a:r>
              <a:rPr lang="en-US">
                <a:latin typeface="Courier New"/>
                <a:ea typeface="Courier New"/>
                <a:cs typeface="Courier New"/>
                <a:sym typeface="Courier New"/>
              </a:rPr>
              <a:t>s1.equals(s2)	</a:t>
            </a:r>
            <a:r>
              <a:rPr b="1" lang="en-US">
                <a:solidFill>
                  <a:srgbClr val="00B050"/>
                </a:solidFill>
              </a:rPr>
              <a:t> TRUE </a:t>
            </a:r>
            <a:br>
              <a:rPr lang="en-US">
                <a:latin typeface="Courier New"/>
                <a:ea typeface="Courier New"/>
                <a:cs typeface="Courier New"/>
                <a:sym typeface="Courier New"/>
              </a:rPr>
            </a:br>
            <a:r>
              <a:rPr lang="en-US">
                <a:latin typeface="Courier New"/>
                <a:ea typeface="Courier New"/>
                <a:cs typeface="Courier New"/>
                <a:sym typeface="Courier New"/>
              </a:rPr>
              <a:t>s1.equals(s3)	</a:t>
            </a:r>
            <a:r>
              <a:rPr b="1" lang="en-US">
                <a:solidFill>
                  <a:srgbClr val="00B050"/>
                </a:solidFill>
              </a:rPr>
              <a:t> TRUE</a:t>
            </a:r>
            <a:endParaRPr>
              <a:latin typeface="Courier New"/>
              <a:ea typeface="Courier New"/>
              <a:cs typeface="Courier New"/>
              <a:sym typeface="Courier New"/>
            </a:endParaRPr>
          </a:p>
          <a:p>
            <a:pPr indent="-228600" lvl="0" marL="342900" rtl="0" algn="l">
              <a:spcBef>
                <a:spcPts val="1000"/>
              </a:spcBef>
              <a:spcAft>
                <a:spcPts val="0"/>
              </a:spcAft>
              <a:buSzPts val="1800"/>
              <a:buNone/>
            </a:pPr>
            <a:r>
              <a:t/>
            </a:r>
            <a:endParaRPr b="1">
              <a:solidFill>
                <a:srgbClr val="00B050"/>
              </a:solidFill>
            </a:endParaRPr>
          </a:p>
          <a:p>
            <a:pPr indent="-342900" lvl="0" marL="342900" rtl="0" algn="l">
              <a:spcBef>
                <a:spcPts val="1000"/>
              </a:spcBef>
              <a:spcAft>
                <a:spcPts val="0"/>
              </a:spcAft>
              <a:buSzPts val="1800"/>
              <a:buNone/>
            </a:pPr>
            <a:r>
              <a:t/>
            </a:r>
            <a:endParaRPr b="1">
              <a:solidFill>
                <a:srgbClr val="00B050"/>
              </a:solidFill>
            </a:endParaRPr>
          </a:p>
        </p:txBody>
      </p:sp>
      <p:sp>
        <p:nvSpPr>
          <p:cNvPr id="667" name="Google Shape;667;p41"/>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Equality example</a:t>
            </a:r>
            <a:endParaRPr/>
          </a:p>
        </p:txBody>
      </p:sp>
      <p:sp>
        <p:nvSpPr>
          <p:cNvPr id="668" name="Google Shape;668;p41"/>
          <p:cNvSpPr/>
          <p:nvPr/>
        </p:nvSpPr>
        <p:spPr>
          <a:xfrm>
            <a:off x="8524892" y="1857364"/>
            <a:ext cx="1714512" cy="2643206"/>
          </a:xfrm>
          <a:prstGeom prst="roundRect">
            <a:avLst>
              <a:gd fmla="val 16667" name="adj"/>
            </a:avLst>
          </a:prstGeom>
          <a:solidFill>
            <a:srgbClr val="C2DDD2"/>
          </a:solidFill>
          <a:ln cap="rnd" cmpd="sng" w="15875">
            <a:solidFill>
              <a:srgbClr val="A4CDB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Memory</a:t>
            </a:r>
            <a:endParaRPr/>
          </a:p>
        </p:txBody>
      </p:sp>
      <p:sp>
        <p:nvSpPr>
          <p:cNvPr id="669" name="Google Shape;669;p41"/>
          <p:cNvSpPr txBox="1"/>
          <p:nvPr/>
        </p:nvSpPr>
        <p:spPr>
          <a:xfrm>
            <a:off x="7239008" y="2272722"/>
            <a:ext cx="714380" cy="5847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s1</a:t>
            </a:r>
            <a:endParaRPr/>
          </a:p>
        </p:txBody>
      </p:sp>
      <p:sp>
        <p:nvSpPr>
          <p:cNvPr id="670" name="Google Shape;670;p41"/>
          <p:cNvSpPr/>
          <p:nvPr/>
        </p:nvSpPr>
        <p:spPr>
          <a:xfrm>
            <a:off x="8739207" y="2393150"/>
            <a:ext cx="1270009" cy="535785"/>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"Hello"</a:t>
            </a:r>
            <a:endParaRPr/>
          </a:p>
        </p:txBody>
      </p:sp>
      <p:sp>
        <p:nvSpPr>
          <p:cNvPr id="671" name="Google Shape;671;p41"/>
          <p:cNvSpPr/>
          <p:nvPr/>
        </p:nvSpPr>
        <p:spPr>
          <a:xfrm>
            <a:off x="8739207" y="3071811"/>
            <a:ext cx="1270009" cy="535785"/>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"World"</a:t>
            </a:r>
            <a:endParaRPr/>
          </a:p>
        </p:txBody>
      </p:sp>
      <p:cxnSp>
        <p:nvCxnSpPr>
          <p:cNvPr id="672" name="Google Shape;672;p41"/>
          <p:cNvCxnSpPr>
            <a:stCxn id="673" idx="3"/>
            <a:endCxn id="671" idx="1"/>
          </p:cNvCxnSpPr>
          <p:nvPr/>
        </p:nvCxnSpPr>
        <p:spPr>
          <a:xfrm flipH="1" rot="10800000">
            <a:off x="7988836" y="3339828"/>
            <a:ext cx="750300" cy="11100"/>
          </a:xfrm>
          <a:prstGeom prst="straightConnector1">
            <a:avLst/>
          </a:prstGeom>
          <a:noFill/>
          <a:ln cap="rnd" cmpd="sng" w="9525">
            <a:solidFill>
              <a:schemeClr val="dk1"/>
            </a:solidFill>
            <a:prstDash val="solid"/>
            <a:round/>
            <a:headEnd len="sm" w="sm" type="none"/>
            <a:tailEnd len="med" w="med" type="stealth"/>
          </a:ln>
        </p:spPr>
      </p:cxnSp>
      <p:sp>
        <p:nvSpPr>
          <p:cNvPr id="673" name="Google Shape;673;p41"/>
          <p:cNvSpPr txBox="1"/>
          <p:nvPr/>
        </p:nvSpPr>
        <p:spPr>
          <a:xfrm>
            <a:off x="7239008" y="3058540"/>
            <a:ext cx="749828" cy="5847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s2</a:t>
            </a:r>
            <a:endParaRPr/>
          </a:p>
        </p:txBody>
      </p:sp>
      <p:cxnSp>
        <p:nvCxnSpPr>
          <p:cNvPr id="674" name="Google Shape;674;p41"/>
          <p:cNvCxnSpPr>
            <a:stCxn id="669" idx="3"/>
            <a:endCxn id="671" idx="1"/>
          </p:cNvCxnSpPr>
          <p:nvPr/>
        </p:nvCxnSpPr>
        <p:spPr>
          <a:xfrm>
            <a:off x="7953388" y="2565110"/>
            <a:ext cx="785700" cy="774600"/>
          </a:xfrm>
          <a:prstGeom prst="straightConnector1">
            <a:avLst/>
          </a:prstGeom>
          <a:noFill/>
          <a:ln cap="rnd" cmpd="sng" w="9525">
            <a:solidFill>
              <a:schemeClr val="dk1"/>
            </a:solidFill>
            <a:prstDash val="solid"/>
            <a:round/>
            <a:headEnd len="sm" w="sm" type="none"/>
            <a:tailEnd len="med" w="med" type="stealth"/>
          </a:ln>
        </p:spPr>
      </p:cxnSp>
      <p:sp>
        <p:nvSpPr>
          <p:cNvPr id="675" name="Google Shape;675;p41"/>
          <p:cNvSpPr/>
          <p:nvPr/>
        </p:nvSpPr>
        <p:spPr>
          <a:xfrm>
            <a:off x="8739207" y="3750472"/>
            <a:ext cx="1270009" cy="535785"/>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"World"</a:t>
            </a:r>
            <a:endParaRPr/>
          </a:p>
        </p:txBody>
      </p:sp>
      <p:sp>
        <p:nvSpPr>
          <p:cNvPr id="676" name="Google Shape;676;p41"/>
          <p:cNvSpPr txBox="1"/>
          <p:nvPr/>
        </p:nvSpPr>
        <p:spPr>
          <a:xfrm>
            <a:off x="7239008" y="3857629"/>
            <a:ext cx="749828" cy="5847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s3</a:t>
            </a:r>
            <a:endParaRPr/>
          </a:p>
        </p:txBody>
      </p:sp>
      <p:cxnSp>
        <p:nvCxnSpPr>
          <p:cNvPr id="677" name="Google Shape;677;p41"/>
          <p:cNvCxnSpPr>
            <a:stCxn id="676" idx="3"/>
            <a:endCxn id="675" idx="1"/>
          </p:cNvCxnSpPr>
          <p:nvPr/>
        </p:nvCxnSpPr>
        <p:spPr>
          <a:xfrm flipH="1" rot="10800000">
            <a:off x="7988836" y="4018317"/>
            <a:ext cx="750300" cy="131700"/>
          </a:xfrm>
          <a:prstGeom prst="straightConnector1">
            <a:avLst/>
          </a:prstGeom>
          <a:noFill/>
          <a:ln cap="rnd" cmpd="sng" w="9525">
            <a:solidFill>
              <a:schemeClr val="dk1"/>
            </a:solidFill>
            <a:prstDash val="solid"/>
            <a:round/>
            <a:headEnd len="sm" w="sm" type="none"/>
            <a:tailEnd len="med" w="med" type="stealth"/>
          </a:ln>
        </p:spPr>
      </p:cxnSp>
      <p:pic>
        <p:nvPicPr>
          <p:cNvPr descr="C:\Users\Rowan\AppData\Local\Microsoft\Windows\Temporary Internet Files\Content.IE5\RUCJBPRY\MPj04385640000[1].jpg" id="678" name="Google Shape;678;p41"/>
          <p:cNvPicPr preferRelativeResize="0"/>
          <p:nvPr/>
        </p:nvPicPr>
        <p:blipFill rotWithShape="1">
          <a:blip r:embed="rId3">
            <a:alphaModFix/>
          </a:blip>
          <a:srcRect b="0" l="0" r="0" t="0"/>
          <a:stretch/>
        </p:blipFill>
        <p:spPr>
          <a:xfrm>
            <a:off x="9239273" y="285728"/>
            <a:ext cx="717569" cy="10715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
          <p:cNvSpPr txBox="1"/>
          <p:nvPr>
            <p:ph type="title"/>
          </p:nvPr>
        </p:nvSpPr>
        <p:spPr>
          <a:xfrm>
            <a:off x="1607546" y="319552"/>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Java Platform, Micro Edition</a:t>
            </a:r>
            <a:r>
              <a:rPr lang="en-US"/>
              <a:t> or </a:t>
            </a:r>
            <a:r>
              <a:rPr b="1" lang="en-US"/>
              <a:t>Java ME</a:t>
            </a:r>
            <a:endParaRPr/>
          </a:p>
        </p:txBody>
      </p:sp>
      <p:sp>
        <p:nvSpPr>
          <p:cNvPr id="204" name="Google Shape;204;p5"/>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74650" lvl="0" marL="342900" rtl="0" algn="l">
              <a:spcBef>
                <a:spcPts val="0"/>
              </a:spcBef>
              <a:spcAft>
                <a:spcPts val="0"/>
              </a:spcAft>
              <a:buSzPts val="2300"/>
              <a:buChar char="🠶"/>
            </a:pPr>
            <a:r>
              <a:rPr b="1" lang="en-US" sz="2300"/>
              <a:t>Java Platform, Micro Edition or Java ME </a:t>
            </a:r>
            <a:r>
              <a:rPr lang="en-US" sz="2300"/>
              <a:t>is a computing platform for development and deployment of portable code for embedded and mobile devices (micro-controllers, sensors, gateways, mobile phones, personal digital assistants, TV set-top boxes, printers).</a:t>
            </a:r>
            <a:endParaRPr sz="2300"/>
          </a:p>
          <a:p>
            <a:pPr indent="-374650" lvl="0" marL="342900" rtl="0" algn="l">
              <a:spcBef>
                <a:spcPts val="1000"/>
              </a:spcBef>
              <a:spcAft>
                <a:spcPts val="0"/>
              </a:spcAft>
              <a:buSzPts val="2300"/>
              <a:buChar char="🠶"/>
            </a:pPr>
            <a:r>
              <a:rPr lang="en-US" sz="2300"/>
              <a:t> Java ME was formerly known as Java 2 Platform, Micro Edition or J2ME. As of December 22, 2006, the Java ME source code is licensed under the GNU General Public License, and is released under the project name phoneME</a:t>
            </a:r>
            <a:endParaRPr sz="2300"/>
          </a:p>
        </p:txBody>
      </p:sp>
      <p:sp>
        <p:nvSpPr>
          <p:cNvPr id="205" name="Google Shape;205;p5"/>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2"/>
          <p:cNvSpPr txBox="1"/>
          <p:nvPr>
            <p:ph idx="1" type="body"/>
          </p:nvPr>
        </p:nvSpPr>
        <p:spPr>
          <a:xfrm>
            <a:off x="935379" y="1481328"/>
            <a:ext cx="9275421" cy="480519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Strings can be created in two ways...</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latin typeface="Courier New"/>
              <a:ea typeface="Courier New"/>
              <a:cs typeface="Courier New"/>
              <a:sym typeface="Courier New"/>
            </a:endParaRPr>
          </a:p>
          <a:p>
            <a:pPr indent="-342900" lvl="0" marL="342900" rtl="0" algn="l">
              <a:spcBef>
                <a:spcPts val="1000"/>
              </a:spcBef>
              <a:spcAft>
                <a:spcPts val="0"/>
              </a:spcAft>
              <a:buSzPts val="1800"/>
              <a:buChar char="🠶"/>
            </a:pPr>
            <a:r>
              <a:rPr lang="en-US">
                <a:latin typeface="Courier New"/>
                <a:ea typeface="Courier New"/>
                <a:cs typeface="Courier New"/>
                <a:sym typeface="Courier New"/>
              </a:rPr>
              <a:t>s1</a:t>
            </a:r>
            <a:r>
              <a:rPr lang="en-US"/>
              <a:t> and </a:t>
            </a:r>
            <a:r>
              <a:rPr lang="en-US">
                <a:latin typeface="Courier New"/>
                <a:ea typeface="Courier New"/>
                <a:cs typeface="Courier New"/>
                <a:sym typeface="Courier New"/>
              </a:rPr>
              <a:t>s2</a:t>
            </a:r>
            <a:r>
              <a:rPr lang="en-US"/>
              <a:t> will reference different objects so </a:t>
            </a:r>
            <a:r>
              <a:rPr lang="en-US">
                <a:latin typeface="Courier New"/>
                <a:ea typeface="Courier New"/>
                <a:cs typeface="Courier New"/>
                <a:sym typeface="Courier New"/>
              </a:rPr>
              <a:t>s1 != s2</a:t>
            </a:r>
            <a:endParaRPr/>
          </a:p>
          <a:p>
            <a:pPr indent="-342900" lvl="0" marL="342900" rtl="0" algn="l">
              <a:spcBef>
                <a:spcPts val="1000"/>
              </a:spcBef>
              <a:spcAft>
                <a:spcPts val="0"/>
              </a:spcAft>
              <a:buSzPts val="1800"/>
              <a:buChar char="🠶"/>
            </a:pPr>
            <a:r>
              <a:rPr lang="en-US"/>
              <a:t>But </a:t>
            </a:r>
            <a:r>
              <a:rPr lang="en-US">
                <a:latin typeface="Courier New"/>
                <a:ea typeface="Courier New"/>
                <a:cs typeface="Courier New"/>
                <a:sym typeface="Courier New"/>
              </a:rPr>
              <a:t>s2</a:t>
            </a:r>
            <a:r>
              <a:rPr lang="en-US"/>
              <a:t> and </a:t>
            </a:r>
            <a:r>
              <a:rPr lang="en-US">
                <a:latin typeface="Courier New"/>
                <a:ea typeface="Courier New"/>
                <a:cs typeface="Courier New"/>
                <a:sym typeface="Courier New"/>
              </a:rPr>
              <a:t>s3</a:t>
            </a:r>
            <a:r>
              <a:rPr lang="en-US"/>
              <a:t> will point to the same object so </a:t>
            </a:r>
            <a:r>
              <a:rPr lang="en-US">
                <a:latin typeface="Courier New"/>
                <a:ea typeface="Courier New"/>
                <a:cs typeface="Courier New"/>
                <a:sym typeface="Courier New"/>
              </a:rPr>
              <a:t>s2 == s3</a:t>
            </a:r>
            <a:endParaRPr/>
          </a:p>
          <a:p>
            <a:pPr indent="-342900" lvl="0" marL="342900" rtl="0" algn="l">
              <a:spcBef>
                <a:spcPts val="1000"/>
              </a:spcBef>
              <a:spcAft>
                <a:spcPts val="0"/>
              </a:spcAft>
              <a:buSzPts val="1800"/>
              <a:buChar char="🠶"/>
            </a:pPr>
            <a:r>
              <a:rPr lang="en-US">
                <a:latin typeface="Courier New"/>
                <a:ea typeface="Courier New"/>
                <a:cs typeface="Courier New"/>
                <a:sym typeface="Courier New"/>
              </a:rPr>
              <a:t>s2</a:t>
            </a:r>
            <a:r>
              <a:rPr lang="en-US"/>
              <a:t> and </a:t>
            </a:r>
            <a:r>
              <a:rPr lang="en-US">
                <a:latin typeface="Courier New"/>
                <a:ea typeface="Courier New"/>
                <a:cs typeface="Courier New"/>
                <a:sym typeface="Courier New"/>
              </a:rPr>
              <a:t>s4</a:t>
            </a:r>
            <a:r>
              <a:rPr lang="en-US"/>
              <a:t> will not so </a:t>
            </a:r>
            <a:r>
              <a:rPr lang="en-US">
                <a:latin typeface="Courier New"/>
                <a:ea typeface="Courier New"/>
                <a:cs typeface="Courier New"/>
                <a:sym typeface="Courier New"/>
              </a:rPr>
              <a:t>s2 != s4</a:t>
            </a:r>
            <a:endParaRPr/>
          </a:p>
        </p:txBody>
      </p:sp>
      <p:sp>
        <p:nvSpPr>
          <p:cNvPr id="685" name="Google Shape;685;p42"/>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Strings are an exception...</a:t>
            </a:r>
            <a:endParaRPr/>
          </a:p>
        </p:txBody>
      </p:sp>
      <p:sp>
        <p:nvSpPr>
          <p:cNvPr id="686" name="Google Shape;686;p42"/>
          <p:cNvSpPr txBox="1"/>
          <p:nvPr/>
        </p:nvSpPr>
        <p:spPr>
          <a:xfrm>
            <a:off x="2452662" y="2071678"/>
            <a:ext cx="4596130" cy="1477328"/>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String s1 = </a:t>
            </a:r>
            <a:r>
              <a:rPr b="1" lang="en-US" sz="1800">
                <a:solidFill>
                  <a:schemeClr val="dk1"/>
                </a:solidFill>
                <a:latin typeface="Courier New"/>
                <a:ea typeface="Courier New"/>
                <a:cs typeface="Courier New"/>
                <a:sym typeface="Courier New"/>
              </a:rPr>
              <a:t>new</a:t>
            </a:r>
            <a:r>
              <a:rPr lang="en-US" sz="1800">
                <a:solidFill>
                  <a:schemeClr val="dk1"/>
                </a:solidFill>
                <a:latin typeface="Courier New"/>
                <a:ea typeface="Courier New"/>
                <a:cs typeface="Courier New"/>
                <a:sym typeface="Courier New"/>
              </a:rPr>
              <a:t> String("Hello");</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String s2 = "Hello";</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String s3 = "Hello";</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String s4 = "World";</a:t>
            </a:r>
            <a:endParaRPr/>
          </a:p>
        </p:txBody>
      </p:sp>
      <p:sp>
        <p:nvSpPr>
          <p:cNvPr id="687" name="Google Shape;687;p42"/>
          <p:cNvSpPr/>
          <p:nvPr/>
        </p:nvSpPr>
        <p:spPr>
          <a:xfrm>
            <a:off x="7739074" y="2000240"/>
            <a:ext cx="2214578" cy="714380"/>
          </a:xfrm>
          <a:prstGeom prst="wedgeRoundRectCallout">
            <a:avLst>
              <a:gd fmla="val -78407" name="adj1"/>
              <a:gd fmla="val -19445"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As a normal object in memory</a:t>
            </a:r>
            <a:endParaRPr/>
          </a:p>
        </p:txBody>
      </p:sp>
      <p:sp>
        <p:nvSpPr>
          <p:cNvPr id="688" name="Google Shape;688;p42"/>
          <p:cNvSpPr/>
          <p:nvPr/>
        </p:nvSpPr>
        <p:spPr>
          <a:xfrm>
            <a:off x="6453191" y="2928934"/>
            <a:ext cx="2704977" cy="714380"/>
          </a:xfrm>
          <a:prstGeom prst="wedgeRoundRectCallout">
            <a:avLst>
              <a:gd fmla="val -79277" name="adj1"/>
              <a:gd fmla="val -30263"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As literals which go into the "String pool"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43"/>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Variable terminology</a:t>
            </a:r>
            <a:endParaRPr/>
          </a:p>
        </p:txBody>
      </p:sp>
      <p:sp>
        <p:nvSpPr>
          <p:cNvPr id="694" name="Google Shape;694;p43"/>
          <p:cNvSpPr txBox="1"/>
          <p:nvPr/>
        </p:nvSpPr>
        <p:spPr>
          <a:xfrm>
            <a:off x="2095472" y="1571612"/>
            <a:ext cx="4786346" cy="3970318"/>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public</a:t>
            </a: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class</a:t>
            </a:r>
            <a:r>
              <a:rPr lang="en-US" sz="1800">
                <a:solidFill>
                  <a:schemeClr val="dk1"/>
                </a:solidFill>
                <a:latin typeface="Courier New"/>
                <a:ea typeface="Courier New"/>
                <a:cs typeface="Courier New"/>
                <a:sym typeface="Courier New"/>
              </a:rPr>
              <a:t> SuperApp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count = 0;</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setCount(</a:t>
            </a:r>
            <a:r>
              <a:rPr b="1" lang="en-US" sz="1800">
                <a:solidFill>
                  <a:schemeClr val="dk1"/>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c)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count = c;</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print()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String s = "Val = " + count;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System.out.println(s);</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p:txBody>
      </p:sp>
      <p:sp>
        <p:nvSpPr>
          <p:cNvPr id="695" name="Google Shape;695;p43"/>
          <p:cNvSpPr/>
          <p:nvPr/>
        </p:nvSpPr>
        <p:spPr>
          <a:xfrm>
            <a:off x="7167570" y="1428736"/>
            <a:ext cx="2857520" cy="1143008"/>
          </a:xfrm>
          <a:prstGeom prst="wedgeRoundRectCallout">
            <a:avLst>
              <a:gd fmla="val -120845" name="adj1"/>
              <a:gd fmla="val 32835"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Instance variable</a:t>
            </a:r>
            <a:br>
              <a:rPr b="1" lang="en-US" sz="1800">
                <a:solidFill>
                  <a:schemeClr val="lt1"/>
                </a:solidFill>
                <a:latin typeface="Century Gothic"/>
                <a:ea typeface="Century Gothic"/>
                <a:cs typeface="Century Gothic"/>
                <a:sym typeface="Century Gothic"/>
              </a:rPr>
            </a:br>
            <a:r>
              <a:rPr b="1" lang="en-US" sz="1800">
                <a:solidFill>
                  <a:schemeClr val="lt1"/>
                </a:solidFill>
                <a:latin typeface="Century Gothic"/>
                <a:ea typeface="Century Gothic"/>
                <a:cs typeface="Century Gothic"/>
                <a:sym typeface="Century Gothic"/>
              </a:rPr>
              <a:t> </a:t>
            </a:r>
            <a:r>
              <a:rPr lang="en-US" sz="1800">
                <a:solidFill>
                  <a:schemeClr val="lt1"/>
                </a:solidFill>
                <a:latin typeface="Century Gothic"/>
                <a:ea typeface="Century Gothic"/>
                <a:cs typeface="Century Gothic"/>
                <a:sym typeface="Century Gothic"/>
              </a:rPr>
              <a:t>- it's available anywhere in the class instance</a:t>
            </a:r>
            <a:endParaRPr/>
          </a:p>
        </p:txBody>
      </p:sp>
      <p:sp>
        <p:nvSpPr>
          <p:cNvPr id="696" name="Google Shape;696;p43"/>
          <p:cNvSpPr/>
          <p:nvPr/>
        </p:nvSpPr>
        <p:spPr>
          <a:xfrm>
            <a:off x="7239008" y="4071942"/>
            <a:ext cx="2857520" cy="928694"/>
          </a:xfrm>
          <a:prstGeom prst="wedgeRoundRectCallout">
            <a:avLst>
              <a:gd fmla="val -71719" name="adj1"/>
              <a:gd fmla="val -36504"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Local variable</a:t>
            </a:r>
            <a:br>
              <a:rPr lang="en-US" sz="1800">
                <a:solidFill>
                  <a:schemeClr val="lt1"/>
                </a:solidFill>
                <a:latin typeface="Century Gothic"/>
                <a:ea typeface="Century Gothic"/>
                <a:cs typeface="Century Gothic"/>
                <a:sym typeface="Century Gothic"/>
              </a:rPr>
            </a:br>
            <a:r>
              <a:rPr lang="en-US" sz="1800">
                <a:solidFill>
                  <a:schemeClr val="lt1"/>
                </a:solidFill>
                <a:latin typeface="Century Gothic"/>
                <a:ea typeface="Century Gothic"/>
                <a:cs typeface="Century Gothic"/>
                <a:sym typeface="Century Gothic"/>
              </a:rPr>
              <a:t>- it's available only in the method</a:t>
            </a:r>
            <a:endParaRPr/>
          </a:p>
        </p:txBody>
      </p:sp>
      <p:sp>
        <p:nvSpPr>
          <p:cNvPr id="697" name="Google Shape;697;p43"/>
          <p:cNvSpPr/>
          <p:nvPr/>
        </p:nvSpPr>
        <p:spPr>
          <a:xfrm>
            <a:off x="7239008" y="2786058"/>
            <a:ext cx="2857520" cy="928694"/>
          </a:xfrm>
          <a:prstGeom prst="wedgeRoundRectCallout">
            <a:avLst>
              <a:gd fmla="val -120845" name="adj1"/>
              <a:gd fmla="val -40664" name="adj2"/>
              <a:gd fmla="val 16667" name="adj3"/>
            </a:avLst>
          </a:prstGeom>
          <a:solidFill>
            <a:srgbClr val="92D050"/>
          </a:solidFill>
          <a:ln cap="rnd"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Method parameter</a:t>
            </a:r>
            <a:br>
              <a:rPr b="1" lang="en-US" sz="1800">
                <a:solidFill>
                  <a:schemeClr val="lt1"/>
                </a:solidFill>
                <a:latin typeface="Century Gothic"/>
                <a:ea typeface="Century Gothic"/>
                <a:cs typeface="Century Gothic"/>
                <a:sym typeface="Century Gothic"/>
              </a:rPr>
            </a:br>
            <a:r>
              <a:rPr b="1" lang="en-US" sz="1800">
                <a:solidFill>
                  <a:schemeClr val="lt1"/>
                </a:solidFill>
                <a:latin typeface="Century Gothic"/>
                <a:ea typeface="Century Gothic"/>
                <a:cs typeface="Century Gothic"/>
                <a:sym typeface="Century Gothic"/>
              </a:rPr>
              <a:t>- </a:t>
            </a:r>
            <a:r>
              <a:rPr lang="en-US" sz="1800">
                <a:solidFill>
                  <a:schemeClr val="lt1"/>
                </a:solidFill>
                <a:latin typeface="Century Gothic"/>
                <a:ea typeface="Century Gothic"/>
                <a:cs typeface="Century Gothic"/>
                <a:sym typeface="Century Gothic"/>
              </a:rPr>
              <a:t>it's available only in the method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4"/>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Variable scope</a:t>
            </a:r>
            <a:endParaRPr/>
          </a:p>
        </p:txBody>
      </p:sp>
      <p:sp>
        <p:nvSpPr>
          <p:cNvPr id="703" name="Google Shape;703;p44"/>
          <p:cNvSpPr txBox="1"/>
          <p:nvPr/>
        </p:nvSpPr>
        <p:spPr>
          <a:xfrm>
            <a:off x="1952596" y="1428737"/>
            <a:ext cx="4714908" cy="5078313"/>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public</a:t>
            </a: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class</a:t>
            </a:r>
            <a:r>
              <a:rPr lang="en-US" sz="1800">
                <a:solidFill>
                  <a:schemeClr val="dk1"/>
                </a:solidFill>
                <a:latin typeface="Courier New"/>
                <a:ea typeface="Courier New"/>
                <a:cs typeface="Courier New"/>
                <a:sym typeface="Courier New"/>
              </a:rPr>
              <a:t> SuperApp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rgbClr val="C00000"/>
                </a:solidFill>
                <a:latin typeface="Courier New"/>
                <a:ea typeface="Courier New"/>
                <a:cs typeface="Courier New"/>
                <a:sym typeface="Courier New"/>
              </a:rPr>
              <a:t>int</a:t>
            </a:r>
            <a:r>
              <a:rPr lang="en-US" sz="1800">
                <a:solidFill>
                  <a:srgbClr val="C00000"/>
                </a:solidFill>
                <a:latin typeface="Courier New"/>
                <a:ea typeface="Courier New"/>
                <a:cs typeface="Courier New"/>
                <a:sym typeface="Courier New"/>
              </a:rPr>
              <a:t> a </a:t>
            </a:r>
            <a:r>
              <a:rPr lang="en-US" sz="1800">
                <a:solidFill>
                  <a:schemeClr val="dk1"/>
                </a:solidFill>
                <a:latin typeface="Courier New"/>
                <a:ea typeface="Courier New"/>
                <a:cs typeface="Courier New"/>
                <a:sym typeface="Courier New"/>
              </a:rPr>
              <a:t>= 10;</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SuperApp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foo(a);</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foo(</a:t>
            </a:r>
            <a:r>
              <a:rPr b="1" lang="en-US" sz="1800">
                <a:solidFill>
                  <a:srgbClr val="008000"/>
                </a:solidFill>
                <a:latin typeface="Courier New"/>
                <a:ea typeface="Courier New"/>
                <a:cs typeface="Courier New"/>
                <a:sym typeface="Courier New"/>
              </a:rPr>
              <a:t>int</a:t>
            </a:r>
            <a:r>
              <a:rPr lang="en-US" sz="1800">
                <a:solidFill>
                  <a:srgbClr val="008000"/>
                </a:solidFill>
                <a:latin typeface="Courier New"/>
                <a:ea typeface="Courier New"/>
                <a:cs typeface="Courier New"/>
                <a:sym typeface="Courier New"/>
              </a:rPr>
              <a:t> b</a:t>
            </a: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rgbClr val="7B230B"/>
                </a:solidFill>
                <a:latin typeface="Courier New"/>
                <a:ea typeface="Courier New"/>
                <a:cs typeface="Courier New"/>
                <a:sym typeface="Courier New"/>
              </a:rPr>
              <a:t>int</a:t>
            </a:r>
            <a:r>
              <a:rPr lang="en-US" sz="1800">
                <a:solidFill>
                  <a:srgbClr val="7B230B"/>
                </a:solidFill>
                <a:latin typeface="Courier New"/>
                <a:ea typeface="Courier New"/>
                <a:cs typeface="Courier New"/>
                <a:sym typeface="Courier New"/>
              </a:rPr>
              <a:t> c</a:t>
            </a:r>
            <a:r>
              <a:rPr lang="en-US" sz="1800">
                <a:solidFill>
                  <a:schemeClr val="dk1"/>
                </a:solidFill>
                <a:latin typeface="Courier New"/>
                <a:ea typeface="Courier New"/>
                <a:cs typeface="Courier New"/>
                <a:sym typeface="Courier New"/>
              </a:rPr>
              <a:t> = b;</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for</a:t>
            </a:r>
            <a:r>
              <a:rPr lang="en-US" sz="1800">
                <a:solidFill>
                  <a:schemeClr val="dk1"/>
                </a:solidFill>
                <a:latin typeface="Courier New"/>
                <a:ea typeface="Courier New"/>
                <a:cs typeface="Courier New"/>
                <a:sym typeface="Courier New"/>
              </a:rPr>
              <a:t> (</a:t>
            </a:r>
            <a:r>
              <a:rPr b="1" lang="en-US" sz="1800">
                <a:solidFill>
                  <a:srgbClr val="7030A0"/>
                </a:solidFill>
                <a:latin typeface="Courier New"/>
                <a:ea typeface="Courier New"/>
                <a:cs typeface="Courier New"/>
                <a:sym typeface="Courier New"/>
              </a:rPr>
              <a:t>int</a:t>
            </a:r>
            <a:r>
              <a:rPr lang="en-US" sz="1800">
                <a:solidFill>
                  <a:srgbClr val="7030A0"/>
                </a:solidFill>
                <a:latin typeface="Courier New"/>
                <a:ea typeface="Courier New"/>
                <a:cs typeface="Courier New"/>
                <a:sym typeface="Courier New"/>
              </a:rPr>
              <a:t> d</a:t>
            </a:r>
            <a:r>
              <a:rPr lang="en-US" sz="1800">
                <a:solidFill>
                  <a:schemeClr val="dk1"/>
                </a:solidFill>
                <a:latin typeface="Courier New"/>
                <a:ea typeface="Courier New"/>
                <a:cs typeface="Courier New"/>
                <a:sym typeface="Courier New"/>
              </a:rPr>
              <a:t> = 0; d &lt; c; d++)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rgbClr val="827458"/>
                </a:solidFill>
                <a:latin typeface="Courier New"/>
                <a:ea typeface="Courier New"/>
                <a:cs typeface="Courier New"/>
                <a:sym typeface="Courier New"/>
              </a:rPr>
              <a:t>int</a:t>
            </a:r>
            <a:r>
              <a:rPr lang="en-US" sz="1800">
                <a:solidFill>
                  <a:srgbClr val="827458"/>
                </a:solidFill>
                <a:latin typeface="Courier New"/>
                <a:ea typeface="Courier New"/>
                <a:cs typeface="Courier New"/>
                <a:sym typeface="Courier New"/>
              </a:rPr>
              <a:t> e</a:t>
            </a:r>
            <a:r>
              <a:rPr lang="en-US" sz="1800">
                <a:solidFill>
                  <a:schemeClr val="dk1"/>
                </a:solidFill>
                <a:latin typeface="Courier New"/>
                <a:ea typeface="Courier New"/>
                <a:cs typeface="Courier New"/>
                <a:sym typeface="Courier New"/>
              </a:rPr>
              <a:t> = d;</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System.out.println(e);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p:txBody>
      </p:sp>
      <p:sp>
        <p:nvSpPr>
          <p:cNvPr id="704" name="Google Shape;704;p44"/>
          <p:cNvSpPr/>
          <p:nvPr/>
        </p:nvSpPr>
        <p:spPr>
          <a:xfrm>
            <a:off x="6953256" y="1785926"/>
            <a:ext cx="214314" cy="4357718"/>
          </a:xfrm>
          <a:prstGeom prst="rect">
            <a:avLst/>
          </a:prstGeom>
          <a:solidFill>
            <a:srgbClr val="C00000"/>
          </a:solidFill>
          <a:ln cap="rnd" cmpd="sng" w="158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05" name="Google Shape;705;p44"/>
          <p:cNvSpPr/>
          <p:nvPr/>
        </p:nvSpPr>
        <p:spPr>
          <a:xfrm>
            <a:off x="7453322" y="3786190"/>
            <a:ext cx="214314" cy="2143140"/>
          </a:xfrm>
          <a:prstGeom prst="rect">
            <a:avLst/>
          </a:prstGeom>
          <a:solidFill>
            <a:srgbClr val="008000"/>
          </a:solidFill>
          <a:ln cap="rnd" cmpd="sng" w="15875">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06" name="Google Shape;706;p44"/>
          <p:cNvSpPr/>
          <p:nvPr/>
        </p:nvSpPr>
        <p:spPr>
          <a:xfrm>
            <a:off x="7953388" y="4000504"/>
            <a:ext cx="214314" cy="1928826"/>
          </a:xfrm>
          <a:prstGeom prst="rect">
            <a:avLst/>
          </a:prstGeom>
          <a:solidFill>
            <a:srgbClr val="7B230B"/>
          </a:solidFill>
          <a:ln cap="rnd" cmpd="sng" w="15875">
            <a:solidFill>
              <a:srgbClr val="7B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07" name="Google Shape;707;p44"/>
          <p:cNvSpPr/>
          <p:nvPr/>
        </p:nvSpPr>
        <p:spPr>
          <a:xfrm>
            <a:off x="8382016" y="4500570"/>
            <a:ext cx="214314" cy="1143008"/>
          </a:xfrm>
          <a:prstGeom prst="rect">
            <a:avLst/>
          </a:prstGeom>
          <a:solidFill>
            <a:srgbClr val="7030A0"/>
          </a:solidFill>
          <a:ln cap="rnd" cmpd="sng" w="15875">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08" name="Google Shape;708;p44"/>
          <p:cNvSpPr/>
          <p:nvPr/>
        </p:nvSpPr>
        <p:spPr>
          <a:xfrm>
            <a:off x="8810644" y="4786322"/>
            <a:ext cx="214314" cy="857256"/>
          </a:xfrm>
          <a:prstGeom prst="rect">
            <a:avLst/>
          </a:prstGeom>
          <a:solidFill>
            <a:srgbClr val="827458"/>
          </a:solidFill>
          <a:ln cap="rnd" cmpd="sng" w="15875">
            <a:solidFill>
              <a:srgbClr val="82745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09" name="Google Shape;709;p44"/>
          <p:cNvSpPr txBox="1"/>
          <p:nvPr/>
        </p:nvSpPr>
        <p:spPr>
          <a:xfrm>
            <a:off x="6839540" y="1285860"/>
            <a:ext cx="39946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urier New"/>
                <a:ea typeface="Courier New"/>
                <a:cs typeface="Courier New"/>
                <a:sym typeface="Courier New"/>
              </a:rPr>
              <a:t>a</a:t>
            </a:r>
            <a:endParaRPr/>
          </a:p>
        </p:txBody>
      </p:sp>
      <p:sp>
        <p:nvSpPr>
          <p:cNvPr id="710" name="Google Shape;710;p44"/>
          <p:cNvSpPr txBox="1"/>
          <p:nvPr/>
        </p:nvSpPr>
        <p:spPr>
          <a:xfrm>
            <a:off x="7339606" y="3262970"/>
            <a:ext cx="39946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urier New"/>
                <a:ea typeface="Courier New"/>
                <a:cs typeface="Courier New"/>
                <a:sym typeface="Courier New"/>
              </a:rPr>
              <a:t>b</a:t>
            </a:r>
            <a:endParaRPr/>
          </a:p>
        </p:txBody>
      </p:sp>
      <p:sp>
        <p:nvSpPr>
          <p:cNvPr id="711" name="Google Shape;711;p44"/>
          <p:cNvSpPr txBox="1"/>
          <p:nvPr/>
        </p:nvSpPr>
        <p:spPr>
          <a:xfrm>
            <a:off x="7839672" y="3500438"/>
            <a:ext cx="39946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urier New"/>
                <a:ea typeface="Courier New"/>
                <a:cs typeface="Courier New"/>
                <a:sym typeface="Courier New"/>
              </a:rPr>
              <a:t>c</a:t>
            </a:r>
            <a:endParaRPr/>
          </a:p>
        </p:txBody>
      </p:sp>
      <p:sp>
        <p:nvSpPr>
          <p:cNvPr id="712" name="Google Shape;712;p44"/>
          <p:cNvSpPr txBox="1"/>
          <p:nvPr/>
        </p:nvSpPr>
        <p:spPr>
          <a:xfrm>
            <a:off x="8310578" y="4000504"/>
            <a:ext cx="39946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urier New"/>
                <a:ea typeface="Courier New"/>
                <a:cs typeface="Courier New"/>
                <a:sym typeface="Courier New"/>
              </a:rPr>
              <a:t>d</a:t>
            </a:r>
            <a:endParaRPr/>
          </a:p>
        </p:txBody>
      </p:sp>
      <p:sp>
        <p:nvSpPr>
          <p:cNvPr id="713" name="Google Shape;713;p44"/>
          <p:cNvSpPr txBox="1"/>
          <p:nvPr/>
        </p:nvSpPr>
        <p:spPr>
          <a:xfrm>
            <a:off x="8739206" y="4286256"/>
            <a:ext cx="39946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urier New"/>
                <a:ea typeface="Courier New"/>
                <a:cs typeface="Courier New"/>
                <a:sym typeface="Courier New"/>
              </a:rPr>
              <a:t>e</a:t>
            </a:r>
            <a:endParaRPr/>
          </a:p>
        </p:txBody>
      </p:sp>
      <p:sp>
        <p:nvSpPr>
          <p:cNvPr id="714" name="Google Shape;714;p44"/>
          <p:cNvSpPr/>
          <p:nvPr/>
        </p:nvSpPr>
        <p:spPr>
          <a:xfrm>
            <a:off x="7810512" y="1428736"/>
            <a:ext cx="2214578" cy="1785950"/>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The scope of a variable is where it can be accessed in your code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5"/>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compiler won't complain if you don't stick to these, but we will!</a:t>
            </a:r>
            <a:endParaRPr/>
          </a:p>
        </p:txBody>
      </p:sp>
      <p:sp>
        <p:nvSpPr>
          <p:cNvPr id="720" name="Google Shape;720;p45"/>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Naming conventions</a:t>
            </a:r>
            <a:endParaRPr/>
          </a:p>
        </p:txBody>
      </p:sp>
      <p:graphicFrame>
        <p:nvGraphicFramePr>
          <p:cNvPr id="721" name="Google Shape;721;p45"/>
          <p:cNvGraphicFramePr/>
          <p:nvPr/>
        </p:nvGraphicFramePr>
        <p:xfrm>
          <a:off x="1042737" y="1636295"/>
          <a:ext cx="3000000" cy="3000000"/>
        </p:xfrm>
        <a:graphic>
          <a:graphicData uri="http://schemas.openxmlformats.org/drawingml/2006/table">
            <a:tbl>
              <a:tblPr bandRow="1" firstRow="1">
                <a:noFill/>
                <a:tableStyleId>{DB29C40F-6BBB-488F-B015-1015CFBCE2CE}</a:tableStyleId>
              </a:tblPr>
              <a:tblGrid>
                <a:gridCol w="2779825"/>
                <a:gridCol w="4235925"/>
                <a:gridCol w="3507875"/>
              </a:tblGrid>
              <a:tr h="482700">
                <a:tc>
                  <a:txBody>
                    <a:bodyPr/>
                    <a:lstStyle/>
                    <a:p>
                      <a:pPr indent="0" lvl="0" marL="0" marR="0" rtl="0" algn="l">
                        <a:spcBef>
                          <a:spcPts val="0"/>
                        </a:spcBef>
                        <a:spcAft>
                          <a:spcPts val="0"/>
                        </a:spcAft>
                        <a:buNone/>
                      </a:pPr>
                      <a:r>
                        <a:rPr lang="en-US" sz="1800" u="none" cap="none" strike="noStrike"/>
                        <a:t>Entity</a:t>
                      </a:r>
                      <a:endParaRPr/>
                    </a:p>
                  </a:txBody>
                  <a:tcPr marT="45725" marB="45725" marR="91450" marL="91450"/>
                </a:tc>
                <a:tc>
                  <a:txBody>
                    <a:bodyPr/>
                    <a:lstStyle/>
                    <a:p>
                      <a:pPr indent="0" lvl="0" marL="0" marR="0" rtl="0" algn="l">
                        <a:spcBef>
                          <a:spcPts val="0"/>
                        </a:spcBef>
                        <a:spcAft>
                          <a:spcPts val="0"/>
                        </a:spcAft>
                        <a:buNone/>
                      </a:pPr>
                      <a:r>
                        <a:rPr lang="en-US" sz="1800"/>
                        <a:t>Convention</a:t>
                      </a:r>
                      <a:endParaRPr/>
                    </a:p>
                  </a:txBody>
                  <a:tcPr marT="45725" marB="45725" marR="91450" marL="91450"/>
                </a:tc>
                <a:tc>
                  <a:txBody>
                    <a:bodyPr/>
                    <a:lstStyle/>
                    <a:p>
                      <a:pPr indent="0" lvl="0" marL="0" marR="0" rtl="0" algn="l">
                        <a:spcBef>
                          <a:spcPts val="0"/>
                        </a:spcBef>
                        <a:spcAft>
                          <a:spcPts val="0"/>
                        </a:spcAft>
                        <a:buNone/>
                      </a:pPr>
                      <a:r>
                        <a:rPr lang="en-US" sz="1800"/>
                        <a:t>Examples</a:t>
                      </a:r>
                      <a:endParaRPr/>
                    </a:p>
                  </a:txBody>
                  <a:tcPr marT="45725" marB="45725" marR="91450" marL="91450"/>
                </a:tc>
              </a:tr>
              <a:tr h="844700">
                <a:tc>
                  <a:txBody>
                    <a:bodyPr/>
                    <a:lstStyle/>
                    <a:p>
                      <a:pPr indent="0" lvl="0" marL="0" marR="0" rtl="0" algn="l">
                        <a:spcBef>
                          <a:spcPts val="0"/>
                        </a:spcBef>
                        <a:spcAft>
                          <a:spcPts val="0"/>
                        </a:spcAft>
                        <a:buNone/>
                      </a:pPr>
                      <a:r>
                        <a:rPr lang="en-US" sz="1800"/>
                        <a:t>Class name</a:t>
                      </a:r>
                      <a:endParaRPr/>
                    </a:p>
                  </a:txBody>
                  <a:tcPr marT="45725" marB="45725" marR="91450" marL="91450"/>
                </a:tc>
                <a:tc>
                  <a:txBody>
                    <a:bodyPr/>
                    <a:lstStyle/>
                    <a:p>
                      <a:pPr indent="0" lvl="0" marL="0" marR="0" rtl="0" algn="l">
                        <a:spcBef>
                          <a:spcPts val="0"/>
                        </a:spcBef>
                        <a:spcAft>
                          <a:spcPts val="0"/>
                        </a:spcAft>
                        <a:buNone/>
                      </a:pPr>
                      <a:r>
                        <a:rPr lang="en-US" sz="1800"/>
                        <a:t>Camelcase, starts uppercase</a:t>
                      </a:r>
                      <a:endParaRPr/>
                    </a:p>
                    <a:p>
                      <a:pPr indent="0" lvl="0" marL="0" marR="0" rtl="0" algn="l">
                        <a:spcBef>
                          <a:spcPts val="0"/>
                        </a:spcBef>
                        <a:spcAft>
                          <a:spcPts val="0"/>
                        </a:spcAft>
                        <a:buNone/>
                      </a:pPr>
                      <a:r>
                        <a:rPr lang="en-US" sz="1800"/>
                        <a:t>Also known as (PascalCase)</a:t>
                      </a:r>
                      <a:endParaRPr/>
                    </a:p>
                  </a:txBody>
                  <a:tcPr marT="45725" marB="45725" marR="91450" marL="91450"/>
                </a:tc>
                <a:tc>
                  <a:txBody>
                    <a:bodyPr/>
                    <a:lstStyle/>
                    <a:p>
                      <a:pPr indent="0" lvl="0" marL="0" marR="0" rtl="0" algn="l">
                        <a:spcBef>
                          <a:spcPts val="0"/>
                        </a:spcBef>
                        <a:spcAft>
                          <a:spcPts val="0"/>
                        </a:spcAft>
                        <a:buNone/>
                      </a:pPr>
                      <a:r>
                        <a:rPr lang="en-US" sz="1800">
                          <a:latin typeface="Courier New"/>
                          <a:ea typeface="Courier New"/>
                          <a:cs typeface="Courier New"/>
                          <a:sym typeface="Courier New"/>
                        </a:rPr>
                        <a:t>HelloWorldProgram PatientViewPage</a:t>
                      </a:r>
                      <a:endParaRPr sz="1800">
                        <a:latin typeface="Courier New"/>
                        <a:ea typeface="Courier New"/>
                        <a:cs typeface="Courier New"/>
                        <a:sym typeface="Courier New"/>
                      </a:endParaRPr>
                    </a:p>
                  </a:txBody>
                  <a:tcPr marT="45725" marB="45725" marR="91450" marL="91450"/>
                </a:tc>
              </a:tr>
              <a:tr h="844700">
                <a:tc>
                  <a:txBody>
                    <a:bodyPr/>
                    <a:lstStyle/>
                    <a:p>
                      <a:pPr indent="0" lvl="0" marL="0" marR="0" rtl="0" algn="l">
                        <a:spcBef>
                          <a:spcPts val="0"/>
                        </a:spcBef>
                        <a:spcAft>
                          <a:spcPts val="0"/>
                        </a:spcAft>
                        <a:buNone/>
                      </a:pPr>
                      <a:r>
                        <a:rPr lang="en-US" sz="1800"/>
                        <a:t>Method name</a:t>
                      </a:r>
                      <a:endParaRPr/>
                    </a:p>
                  </a:txBody>
                  <a:tcPr marT="45725" marB="45725" marR="91450" marL="91450"/>
                </a:tc>
                <a:tc>
                  <a:txBody>
                    <a:bodyPr/>
                    <a:lstStyle/>
                    <a:p>
                      <a:pPr indent="0" lvl="0" marL="0" marR="0" rtl="0" algn="l">
                        <a:spcBef>
                          <a:spcPts val="0"/>
                        </a:spcBef>
                        <a:spcAft>
                          <a:spcPts val="0"/>
                        </a:spcAft>
                        <a:buNone/>
                      </a:pPr>
                      <a:r>
                        <a:rPr lang="en-US" sz="1800"/>
                        <a:t>Camelcase,</a:t>
                      </a:r>
                      <a:r>
                        <a:rPr lang="en-US" sz="1800"/>
                        <a:t> starts lowercase</a:t>
                      </a:r>
                      <a:endParaRPr sz="1800"/>
                    </a:p>
                  </a:txBody>
                  <a:tcPr marT="45725" marB="45725" marR="91450" marL="91450"/>
                </a:tc>
                <a:tc>
                  <a:txBody>
                    <a:bodyPr/>
                    <a:lstStyle/>
                    <a:p>
                      <a:pPr indent="0" lvl="0" marL="0" marR="0" rtl="0" algn="l">
                        <a:spcBef>
                          <a:spcPts val="0"/>
                        </a:spcBef>
                        <a:spcAft>
                          <a:spcPts val="0"/>
                        </a:spcAft>
                        <a:buNone/>
                      </a:pPr>
                      <a:r>
                        <a:rPr lang="en-US" sz="1800">
                          <a:latin typeface="Courier New"/>
                          <a:ea typeface="Courier New"/>
                          <a:cs typeface="Courier New"/>
                          <a:sym typeface="Courier New"/>
                        </a:rPr>
                        <a:t>getPatientCount</a:t>
                      </a:r>
                      <a:br>
                        <a:rPr lang="en-US" sz="1800">
                          <a:latin typeface="Courier New"/>
                          <a:ea typeface="Courier New"/>
                          <a:cs typeface="Courier New"/>
                          <a:sym typeface="Courier New"/>
                        </a:rPr>
                      </a:br>
                      <a:r>
                        <a:rPr lang="en-US" sz="1800">
                          <a:latin typeface="Courier New"/>
                          <a:ea typeface="Courier New"/>
                          <a:cs typeface="Courier New"/>
                          <a:sym typeface="Courier New"/>
                        </a:rPr>
                        <a:t>main</a:t>
                      </a:r>
                      <a:endParaRPr/>
                    </a:p>
                  </a:txBody>
                  <a:tcPr marT="45725" marB="45725" marR="91450" marL="91450"/>
                </a:tc>
              </a:tr>
              <a:tr h="844700">
                <a:tc>
                  <a:txBody>
                    <a:bodyPr/>
                    <a:lstStyle/>
                    <a:p>
                      <a:pPr indent="0" lvl="0" marL="0" marR="0" rtl="0" algn="l">
                        <a:spcBef>
                          <a:spcPts val="0"/>
                        </a:spcBef>
                        <a:spcAft>
                          <a:spcPts val="0"/>
                        </a:spcAft>
                        <a:buNone/>
                      </a:pPr>
                      <a:r>
                        <a:rPr lang="en-US" sz="1800"/>
                        <a:t>Variable</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Camelcase,</a:t>
                      </a:r>
                      <a:r>
                        <a:rPr lang="en-US" sz="1800"/>
                        <a:t> starts lowercase</a:t>
                      </a:r>
                      <a:endParaRPr sz="1800"/>
                    </a:p>
                  </a:txBody>
                  <a:tcPr marT="45725" marB="45725" marR="91450" marL="91450"/>
                </a:tc>
                <a:tc>
                  <a:txBody>
                    <a:bodyPr/>
                    <a:lstStyle/>
                    <a:p>
                      <a:pPr indent="0" lvl="0" marL="0" marR="0" rtl="0" algn="l">
                        <a:spcBef>
                          <a:spcPts val="0"/>
                        </a:spcBef>
                        <a:spcAft>
                          <a:spcPts val="0"/>
                        </a:spcAft>
                        <a:buNone/>
                      </a:pPr>
                      <a:r>
                        <a:rPr lang="en-US" sz="1800">
                          <a:latin typeface="Courier New"/>
                          <a:ea typeface="Courier New"/>
                          <a:cs typeface="Courier New"/>
                          <a:sym typeface="Courier New"/>
                        </a:rPr>
                        <a:t>numPatients</a:t>
                      </a:r>
                      <a:br>
                        <a:rPr lang="en-US" sz="1800">
                          <a:latin typeface="Courier New"/>
                          <a:ea typeface="Courier New"/>
                          <a:cs typeface="Courier New"/>
                          <a:sym typeface="Courier New"/>
                        </a:rPr>
                      </a:br>
                      <a:r>
                        <a:rPr lang="en-US" sz="1800">
                          <a:latin typeface="Courier New"/>
                          <a:ea typeface="Courier New"/>
                          <a:cs typeface="Courier New"/>
                          <a:sym typeface="Courier New"/>
                        </a:rPr>
                        <a:t>listOfUsers</a:t>
                      </a:r>
                      <a:endParaRPr sz="1800">
                        <a:latin typeface="Courier New"/>
                        <a:ea typeface="Courier New"/>
                        <a:cs typeface="Courier New"/>
                        <a:sym typeface="Courier New"/>
                      </a:endParaRPr>
                    </a:p>
                  </a:txBody>
                  <a:tcPr marT="45725" marB="45725" marR="91450" marL="91450"/>
                </a:tc>
              </a:tr>
              <a:tr h="844700">
                <a:tc>
                  <a:txBody>
                    <a:bodyPr/>
                    <a:lstStyle/>
                    <a:p>
                      <a:pPr indent="0" lvl="0" marL="0" marR="0" rtl="0" algn="l">
                        <a:spcBef>
                          <a:spcPts val="0"/>
                        </a:spcBef>
                        <a:spcAft>
                          <a:spcPts val="0"/>
                        </a:spcAft>
                        <a:buNone/>
                      </a:pPr>
                      <a:r>
                        <a:rPr lang="en-US" sz="1800"/>
                        <a:t>Constant</a:t>
                      </a:r>
                      <a:endParaRPr/>
                    </a:p>
                  </a:txBody>
                  <a:tcPr marT="45725" marB="45725" marR="91450" marL="91450"/>
                </a:tc>
                <a:tc>
                  <a:txBody>
                    <a:bodyPr/>
                    <a:lstStyle/>
                    <a:p>
                      <a:pPr indent="0" lvl="0" marL="0" marR="0" rtl="0" algn="l">
                        <a:spcBef>
                          <a:spcPts val="0"/>
                        </a:spcBef>
                        <a:spcAft>
                          <a:spcPts val="0"/>
                        </a:spcAft>
                        <a:buNone/>
                      </a:pPr>
                      <a:r>
                        <a:rPr lang="en-US" sz="1800"/>
                        <a:t>Uppercase</a:t>
                      </a:r>
                      <a:r>
                        <a:rPr lang="en-US" sz="1800"/>
                        <a:t> with underscores</a:t>
                      </a:r>
                      <a:endParaRPr sz="1800"/>
                    </a:p>
                  </a:txBody>
                  <a:tcPr marT="45725" marB="45725" marR="91450" marL="91450"/>
                </a:tc>
                <a:tc>
                  <a:txBody>
                    <a:bodyPr/>
                    <a:lstStyle/>
                    <a:p>
                      <a:pPr indent="0" lvl="0" marL="0" marR="0" rtl="0" algn="l">
                        <a:spcBef>
                          <a:spcPts val="0"/>
                        </a:spcBef>
                        <a:spcAft>
                          <a:spcPts val="0"/>
                        </a:spcAft>
                        <a:buNone/>
                      </a:pPr>
                      <a:r>
                        <a:rPr lang="en-US" sz="1800">
                          <a:latin typeface="Courier New"/>
                          <a:ea typeface="Courier New"/>
                          <a:cs typeface="Courier New"/>
                          <a:sym typeface="Courier New"/>
                        </a:rPr>
                        <a:t>MAX_PATIENT_AGE</a:t>
                      </a:r>
                      <a:br>
                        <a:rPr lang="en-US" sz="1800">
                          <a:latin typeface="Courier New"/>
                          <a:ea typeface="Courier New"/>
                          <a:cs typeface="Courier New"/>
                          <a:sym typeface="Courier New"/>
                        </a:rPr>
                      </a:br>
                      <a:r>
                        <a:rPr lang="en-US" sz="1800">
                          <a:latin typeface="Courier New"/>
                          <a:ea typeface="Courier New"/>
                          <a:cs typeface="Courier New"/>
                          <a:sym typeface="Courier New"/>
                        </a:rPr>
                        <a:t>DEFAULT_USER</a:t>
                      </a:r>
                      <a:endParaRPr/>
                    </a:p>
                  </a:txBody>
                  <a:tcPr marT="45725" marB="45725" marR="91450" marL="91450"/>
                </a:tc>
              </a:tr>
            </a:tbl>
          </a:graphicData>
        </a:graphic>
      </p:graphicFrame>
      <p:pic>
        <p:nvPicPr>
          <p:cNvPr descr="C:\Users\Rowan\AppData\Local\Microsoft\Windows\Temporary Internet Files\Content.IE5\VOGLVLUZ\MPj04394660000[1].jpg" id="722" name="Google Shape;722;p45"/>
          <p:cNvPicPr preferRelativeResize="0"/>
          <p:nvPr/>
        </p:nvPicPr>
        <p:blipFill rotWithShape="1">
          <a:blip r:embed="rId3">
            <a:alphaModFix/>
          </a:blip>
          <a:srcRect b="0" l="0" r="0" t="0"/>
          <a:stretch/>
        </p:blipFill>
        <p:spPr>
          <a:xfrm>
            <a:off x="8795086" y="357166"/>
            <a:ext cx="1230004" cy="9313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6"/>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Flow control: if-else</a:t>
            </a:r>
            <a:endParaRPr/>
          </a:p>
        </p:txBody>
      </p:sp>
      <p:sp>
        <p:nvSpPr>
          <p:cNvPr id="728" name="Google Shape;728;p46"/>
          <p:cNvSpPr txBox="1"/>
          <p:nvPr/>
        </p:nvSpPr>
        <p:spPr>
          <a:xfrm>
            <a:off x="1952596" y="1571613"/>
            <a:ext cx="4214842" cy="2585323"/>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if </a:t>
            </a:r>
            <a:r>
              <a:rPr lang="en-US" sz="1800">
                <a:solidFill>
                  <a:schemeClr val="dk1"/>
                </a:solidFill>
                <a:latin typeface="Courier New"/>
                <a:ea typeface="Courier New"/>
                <a:cs typeface="Courier New"/>
                <a:sym typeface="Courier New"/>
              </a:rPr>
              <a:t>(</a:t>
            </a:r>
            <a:r>
              <a:rPr i="1" lang="en-US" sz="1800">
                <a:solidFill>
                  <a:schemeClr val="dk1"/>
                </a:solidFill>
                <a:latin typeface="Courier New"/>
                <a:ea typeface="Courier New"/>
                <a:cs typeface="Courier New"/>
                <a:sym typeface="Courier New"/>
              </a:rPr>
              <a:t>condition</a:t>
            </a: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else if </a:t>
            </a:r>
            <a:r>
              <a:rPr lang="en-US" sz="1800">
                <a:solidFill>
                  <a:schemeClr val="dk1"/>
                </a:solidFill>
                <a:latin typeface="Courier New"/>
                <a:ea typeface="Courier New"/>
                <a:cs typeface="Courier New"/>
                <a:sym typeface="Courier New"/>
              </a:rPr>
              <a:t>(</a:t>
            </a:r>
            <a:r>
              <a:rPr i="1" lang="en-US" sz="1800">
                <a:solidFill>
                  <a:schemeClr val="dk1"/>
                </a:solidFill>
                <a:latin typeface="Courier New"/>
                <a:ea typeface="Courier New"/>
                <a:cs typeface="Courier New"/>
                <a:sym typeface="Courier New"/>
              </a:rPr>
              <a:t>another condition</a:t>
            </a: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else </a:t>
            </a: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729" name="Google Shape;729;p46"/>
          <p:cNvSpPr txBox="1"/>
          <p:nvPr/>
        </p:nvSpPr>
        <p:spPr>
          <a:xfrm>
            <a:off x="2095472" y="4646835"/>
            <a:ext cx="1928826" cy="92333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if </a:t>
            </a:r>
            <a:r>
              <a:rPr lang="en-US" sz="1800">
                <a:solidFill>
                  <a:schemeClr val="dk1"/>
                </a:solidFill>
                <a:latin typeface="Courier New"/>
                <a:ea typeface="Courier New"/>
                <a:cs typeface="Courier New"/>
                <a:sym typeface="Courier New"/>
              </a:rPr>
              <a:t>(a &lt; x)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 = 5;</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730" name="Google Shape;730;p46"/>
          <p:cNvSpPr/>
          <p:nvPr/>
        </p:nvSpPr>
        <p:spPr>
          <a:xfrm>
            <a:off x="7167570" y="4714884"/>
            <a:ext cx="2786082" cy="1214446"/>
          </a:xfrm>
          <a:prstGeom prst="wedgeRectCallout">
            <a:avLst>
              <a:gd fmla="val -32911" name="adj1"/>
              <a:gd fmla="val -22073"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If only one statement follows the if or else if, then the braces aren't needed</a:t>
            </a:r>
            <a:endParaRPr/>
          </a:p>
        </p:txBody>
      </p:sp>
      <p:sp>
        <p:nvSpPr>
          <p:cNvPr id="731" name="Google Shape;731;p46"/>
          <p:cNvSpPr txBox="1"/>
          <p:nvPr/>
        </p:nvSpPr>
        <p:spPr>
          <a:xfrm>
            <a:off x="4595802" y="4643446"/>
            <a:ext cx="1928826" cy="92333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if </a:t>
            </a:r>
            <a:r>
              <a:rPr lang="en-US" sz="1800">
                <a:solidFill>
                  <a:schemeClr val="dk1"/>
                </a:solidFill>
                <a:latin typeface="Courier New"/>
                <a:ea typeface="Courier New"/>
                <a:cs typeface="Courier New"/>
                <a:sym typeface="Courier New"/>
              </a:rPr>
              <a:t>(a &lt; x)</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 = 5;</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732" name="Google Shape;732;p46"/>
          <p:cNvSpPr/>
          <p:nvPr/>
        </p:nvSpPr>
        <p:spPr>
          <a:xfrm>
            <a:off x="4238612" y="4932587"/>
            <a:ext cx="214314" cy="357190"/>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33" name="Google Shape;733;p46"/>
          <p:cNvSpPr txBox="1"/>
          <p:nvPr/>
        </p:nvSpPr>
        <p:spPr>
          <a:xfrm>
            <a:off x="6881818" y="1571613"/>
            <a:ext cx="3071834" cy="2585323"/>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if </a:t>
            </a:r>
            <a:r>
              <a:rPr lang="en-US" sz="1800">
                <a:solidFill>
                  <a:schemeClr val="dk1"/>
                </a:solidFill>
                <a:latin typeface="Courier New"/>
                <a:ea typeface="Courier New"/>
                <a:cs typeface="Courier New"/>
                <a:sym typeface="Courier New"/>
              </a:rPr>
              <a:t>(a == b)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doMethod();</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else if </a:t>
            </a:r>
            <a:r>
              <a:rPr lang="en-US" sz="1800">
                <a:solidFill>
                  <a:schemeClr val="dk1"/>
                </a:solidFill>
                <a:latin typeface="Courier New"/>
                <a:ea typeface="Courier New"/>
                <a:cs typeface="Courier New"/>
                <a:sym typeface="Courier New"/>
              </a:rPr>
              <a:t>(</a:t>
            </a:r>
            <a:r>
              <a:rPr i="1" lang="en-US" sz="1800">
                <a:solidFill>
                  <a:schemeClr val="dk1"/>
                </a:solidFill>
                <a:latin typeface="Courier New"/>
                <a:ea typeface="Courier New"/>
                <a:cs typeface="Courier New"/>
                <a:sym typeface="Courier New"/>
              </a:rPr>
              <a:t>isJava()</a:t>
            </a: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 = 10;</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else </a:t>
            </a: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out.println("X");</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7"/>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Flow control: while / do-while</a:t>
            </a:r>
            <a:endParaRPr/>
          </a:p>
        </p:txBody>
      </p:sp>
      <p:sp>
        <p:nvSpPr>
          <p:cNvPr id="739" name="Google Shape;739;p47"/>
          <p:cNvSpPr txBox="1"/>
          <p:nvPr/>
        </p:nvSpPr>
        <p:spPr>
          <a:xfrm>
            <a:off x="1952596" y="1571613"/>
            <a:ext cx="4214842" cy="1200329"/>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while </a:t>
            </a:r>
            <a:r>
              <a:rPr lang="en-US" sz="1800">
                <a:solidFill>
                  <a:schemeClr val="dk1"/>
                </a:solidFill>
                <a:latin typeface="Courier New"/>
                <a:ea typeface="Courier New"/>
                <a:cs typeface="Courier New"/>
                <a:sym typeface="Courier New"/>
              </a:rPr>
              <a:t>(</a:t>
            </a:r>
            <a:r>
              <a:rPr i="1" lang="en-US" sz="1800">
                <a:solidFill>
                  <a:schemeClr val="dk1"/>
                </a:solidFill>
                <a:latin typeface="Courier New"/>
                <a:ea typeface="Courier New"/>
                <a:cs typeface="Courier New"/>
                <a:sym typeface="Courier New"/>
              </a:rPr>
              <a:t>condition</a:t>
            </a: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 loop these statements</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740" name="Google Shape;740;p47"/>
          <p:cNvSpPr txBox="1"/>
          <p:nvPr/>
        </p:nvSpPr>
        <p:spPr>
          <a:xfrm>
            <a:off x="6881818" y="1571613"/>
            <a:ext cx="3071834" cy="1200329"/>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while </a:t>
            </a:r>
            <a:r>
              <a:rPr lang="en-US" sz="1800">
                <a:solidFill>
                  <a:schemeClr val="dk1"/>
                </a:solidFill>
                <a:latin typeface="Courier New"/>
                <a:ea typeface="Courier New"/>
                <a:cs typeface="Courier New"/>
                <a:sym typeface="Courier New"/>
              </a:rPr>
              <a:t>(a &lt; 10)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out.println(a);</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741" name="Google Shape;741;p47"/>
          <p:cNvSpPr txBox="1"/>
          <p:nvPr/>
        </p:nvSpPr>
        <p:spPr>
          <a:xfrm>
            <a:off x="1952596" y="3357562"/>
            <a:ext cx="4214842" cy="1477328"/>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do </a:t>
            </a: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 loop these statements</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while </a:t>
            </a:r>
            <a:r>
              <a:rPr lang="en-US" sz="1800">
                <a:solidFill>
                  <a:schemeClr val="dk1"/>
                </a:solidFill>
                <a:latin typeface="Courier New"/>
                <a:ea typeface="Courier New"/>
                <a:cs typeface="Courier New"/>
                <a:sym typeface="Courier New"/>
              </a:rPr>
              <a:t>(</a:t>
            </a:r>
            <a:r>
              <a:rPr i="1" lang="en-US" sz="1800">
                <a:solidFill>
                  <a:schemeClr val="dk1"/>
                </a:solidFill>
                <a:latin typeface="Courier New"/>
                <a:ea typeface="Courier New"/>
                <a:cs typeface="Courier New"/>
                <a:sym typeface="Courier New"/>
              </a:rPr>
              <a:t>condition</a:t>
            </a: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742" name="Google Shape;742;p47"/>
          <p:cNvSpPr/>
          <p:nvPr/>
        </p:nvSpPr>
        <p:spPr>
          <a:xfrm>
            <a:off x="6738942" y="3643314"/>
            <a:ext cx="3000396" cy="1428760"/>
          </a:xfrm>
          <a:prstGeom prst="rect">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do while </a:t>
            </a:r>
            <a:r>
              <a:rPr lang="en-US" sz="1800">
                <a:solidFill>
                  <a:schemeClr val="lt1"/>
                </a:solidFill>
                <a:latin typeface="Century Gothic"/>
                <a:ea typeface="Century Gothic"/>
                <a:cs typeface="Century Gothic"/>
                <a:sym typeface="Century Gothic"/>
              </a:rPr>
              <a:t>means  that the statements will always been executed at least once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8"/>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Flow control: for</a:t>
            </a:r>
            <a:endParaRPr/>
          </a:p>
        </p:txBody>
      </p:sp>
      <p:sp>
        <p:nvSpPr>
          <p:cNvPr id="748" name="Google Shape;748;p48"/>
          <p:cNvSpPr txBox="1"/>
          <p:nvPr/>
        </p:nvSpPr>
        <p:spPr>
          <a:xfrm>
            <a:off x="1952596" y="1571612"/>
            <a:ext cx="5715040" cy="92333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for </a:t>
            </a:r>
            <a:r>
              <a:rPr lang="en-US" sz="1800">
                <a:solidFill>
                  <a:schemeClr val="dk1"/>
                </a:solidFill>
                <a:latin typeface="Courier New"/>
                <a:ea typeface="Courier New"/>
                <a:cs typeface="Courier New"/>
                <a:sym typeface="Courier New"/>
              </a:rPr>
              <a:t>(statement; </a:t>
            </a:r>
            <a:r>
              <a:rPr i="1" lang="en-US" sz="1800">
                <a:solidFill>
                  <a:schemeClr val="dk1"/>
                </a:solidFill>
                <a:latin typeface="Courier New"/>
                <a:ea typeface="Courier New"/>
                <a:cs typeface="Courier New"/>
                <a:sym typeface="Courier New"/>
              </a:rPr>
              <a:t>condition; statement</a:t>
            </a: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 loop these statements</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749" name="Google Shape;749;p48"/>
          <p:cNvSpPr/>
          <p:nvPr/>
        </p:nvSpPr>
        <p:spPr>
          <a:xfrm>
            <a:off x="6810380" y="4572008"/>
            <a:ext cx="2857520" cy="857256"/>
          </a:xfrm>
          <a:prstGeom prst="rect">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for </a:t>
            </a:r>
            <a:r>
              <a:rPr lang="en-US" sz="1800">
                <a:solidFill>
                  <a:schemeClr val="lt1"/>
                </a:solidFill>
                <a:latin typeface="Century Gothic"/>
                <a:ea typeface="Century Gothic"/>
                <a:cs typeface="Century Gothic"/>
                <a:sym typeface="Century Gothic"/>
              </a:rPr>
              <a:t>is a alternative way to write a while loop</a:t>
            </a:r>
            <a:endParaRPr/>
          </a:p>
        </p:txBody>
      </p:sp>
      <p:sp>
        <p:nvSpPr>
          <p:cNvPr id="750" name="Google Shape;750;p48"/>
          <p:cNvSpPr txBox="1"/>
          <p:nvPr/>
        </p:nvSpPr>
        <p:spPr>
          <a:xfrm>
            <a:off x="1952596" y="2786058"/>
            <a:ext cx="4357718" cy="92333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for </a:t>
            </a:r>
            <a:r>
              <a:rPr lang="en-US" sz="1800">
                <a:solidFill>
                  <a:schemeClr val="dk1"/>
                </a:solidFill>
                <a:latin typeface="Courier New"/>
                <a:ea typeface="Courier New"/>
                <a:cs typeface="Courier New"/>
                <a:sym typeface="Courier New"/>
              </a:rPr>
              <a:t>(</a:t>
            </a:r>
            <a:r>
              <a:rPr b="1" lang="en-US" sz="1800">
                <a:solidFill>
                  <a:schemeClr val="dk1"/>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i = 0; </a:t>
            </a:r>
            <a:r>
              <a:rPr i="1" lang="en-US" sz="1800">
                <a:solidFill>
                  <a:schemeClr val="dk1"/>
                </a:solidFill>
                <a:latin typeface="Courier New"/>
                <a:ea typeface="Courier New"/>
                <a:cs typeface="Courier New"/>
                <a:sym typeface="Courier New"/>
              </a:rPr>
              <a:t>i &lt; 10; i++</a:t>
            </a: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System.out.println(i);</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751" name="Google Shape;751;p48"/>
          <p:cNvSpPr txBox="1"/>
          <p:nvPr/>
        </p:nvSpPr>
        <p:spPr>
          <a:xfrm>
            <a:off x="1952596" y="4032128"/>
            <a:ext cx="4357718" cy="1754326"/>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i = 0 ;</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while </a:t>
            </a:r>
            <a:r>
              <a:rPr lang="en-US" sz="1800">
                <a:solidFill>
                  <a:schemeClr val="dk1"/>
                </a:solidFill>
                <a:latin typeface="Courier New"/>
                <a:ea typeface="Courier New"/>
                <a:cs typeface="Courier New"/>
                <a:sym typeface="Courier New"/>
              </a:rPr>
              <a:t>(</a:t>
            </a:r>
            <a:r>
              <a:rPr i="1" lang="en-US" sz="1800">
                <a:solidFill>
                  <a:schemeClr val="dk1"/>
                </a:solidFill>
                <a:latin typeface="Courier New"/>
                <a:ea typeface="Courier New"/>
                <a:cs typeface="Courier New"/>
                <a:sym typeface="Courier New"/>
              </a:rPr>
              <a:t>i &lt; 10</a:t>
            </a: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System.out.println(i);</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i++;</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752" name="Google Shape;752;p48"/>
          <p:cNvSpPr/>
          <p:nvPr/>
        </p:nvSpPr>
        <p:spPr>
          <a:xfrm>
            <a:off x="4381488" y="3643314"/>
            <a:ext cx="357190" cy="500066"/>
          </a:xfrm>
          <a:prstGeom prst="upDownArrow">
            <a:avLst>
              <a:gd fmla="val 31972" name="adj1"/>
              <a:gd fmla="val 27465"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49"/>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Flow control: continue/break</a:t>
            </a:r>
            <a:endParaRPr/>
          </a:p>
        </p:txBody>
      </p:sp>
      <p:sp>
        <p:nvSpPr>
          <p:cNvPr id="758" name="Google Shape;758;p49"/>
          <p:cNvSpPr/>
          <p:nvPr/>
        </p:nvSpPr>
        <p:spPr>
          <a:xfrm>
            <a:off x="2309786" y="4572008"/>
            <a:ext cx="3429024" cy="928694"/>
          </a:xfrm>
          <a:prstGeom prst="rect">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break </a:t>
            </a:r>
            <a:r>
              <a:rPr lang="en-US" sz="1800">
                <a:solidFill>
                  <a:schemeClr val="lt1"/>
                </a:solidFill>
                <a:latin typeface="Century Gothic"/>
                <a:ea typeface="Century Gothic"/>
                <a:cs typeface="Century Gothic"/>
                <a:sym typeface="Century Gothic"/>
              </a:rPr>
              <a:t>causes the </a:t>
            </a:r>
            <a:r>
              <a:rPr b="1" lang="en-US" sz="1800">
                <a:solidFill>
                  <a:schemeClr val="lt1"/>
                </a:solidFill>
                <a:latin typeface="Century Gothic"/>
                <a:ea typeface="Century Gothic"/>
                <a:cs typeface="Century Gothic"/>
                <a:sym typeface="Century Gothic"/>
              </a:rPr>
              <a:t>for</a:t>
            </a:r>
            <a:r>
              <a:rPr lang="en-US" sz="1800">
                <a:solidFill>
                  <a:schemeClr val="lt1"/>
                </a:solidFill>
                <a:latin typeface="Century Gothic"/>
                <a:ea typeface="Century Gothic"/>
                <a:cs typeface="Century Gothic"/>
                <a:sym typeface="Century Gothic"/>
              </a:rPr>
              <a:t> loop to finish immediately</a:t>
            </a:r>
            <a:endParaRPr/>
          </a:p>
        </p:txBody>
      </p:sp>
      <p:sp>
        <p:nvSpPr>
          <p:cNvPr id="759" name="Google Shape;759;p49"/>
          <p:cNvSpPr txBox="1"/>
          <p:nvPr/>
        </p:nvSpPr>
        <p:spPr>
          <a:xfrm>
            <a:off x="2095472" y="1629496"/>
            <a:ext cx="6143668" cy="2585323"/>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for </a:t>
            </a:r>
            <a:r>
              <a:rPr lang="en-US" sz="1800">
                <a:solidFill>
                  <a:schemeClr val="dk1"/>
                </a:solidFill>
                <a:latin typeface="Courier New"/>
                <a:ea typeface="Courier New"/>
                <a:cs typeface="Courier New"/>
                <a:sym typeface="Courier New"/>
              </a:rPr>
              <a:t>(</a:t>
            </a:r>
            <a:r>
              <a:rPr b="1" lang="en-US" sz="1800">
                <a:solidFill>
                  <a:schemeClr val="dk1"/>
                </a:solidFill>
                <a:latin typeface="Courier New"/>
                <a:ea typeface="Courier New"/>
                <a:cs typeface="Courier New"/>
                <a:sym typeface="Courier New"/>
              </a:rPr>
              <a:t>int</a:t>
            </a:r>
            <a:r>
              <a:rPr lang="en-US" sz="1800">
                <a:solidFill>
                  <a:schemeClr val="dk1"/>
                </a:solidFill>
                <a:latin typeface="Courier New"/>
                <a:ea typeface="Courier New"/>
                <a:cs typeface="Courier New"/>
                <a:sym typeface="Courier New"/>
              </a:rPr>
              <a:t> i = 0; </a:t>
            </a:r>
            <a:r>
              <a:rPr i="1" lang="en-US" sz="1800">
                <a:solidFill>
                  <a:schemeClr val="dk1"/>
                </a:solidFill>
                <a:latin typeface="Courier New"/>
                <a:ea typeface="Courier New"/>
                <a:cs typeface="Courier New"/>
                <a:sym typeface="Courier New"/>
              </a:rPr>
              <a:t>i &lt; 10; i++</a:t>
            </a: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if</a:t>
            </a:r>
            <a:r>
              <a:rPr lang="en-US" sz="1800">
                <a:solidFill>
                  <a:schemeClr val="dk1"/>
                </a:solidFill>
                <a:latin typeface="Courier New"/>
                <a:ea typeface="Courier New"/>
                <a:cs typeface="Courier New"/>
                <a:sym typeface="Courier New"/>
              </a:rPr>
              <a:t> (i == x)</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break</a:t>
            </a: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else if </a:t>
            </a:r>
            <a:r>
              <a:rPr lang="en-US" sz="1800">
                <a:solidFill>
                  <a:schemeClr val="dk1"/>
                </a:solidFill>
                <a:latin typeface="Courier New"/>
                <a:ea typeface="Courier New"/>
                <a:cs typeface="Courier New"/>
                <a:sym typeface="Courier New"/>
              </a:rPr>
              <a:t>(i == z)</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continue</a:t>
            </a: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System.out.println(i);</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760" name="Google Shape;760;p49"/>
          <p:cNvSpPr/>
          <p:nvPr/>
        </p:nvSpPr>
        <p:spPr>
          <a:xfrm>
            <a:off x="6167438" y="4572008"/>
            <a:ext cx="3429024" cy="928694"/>
          </a:xfrm>
          <a:prstGeom prst="rect">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continue </a:t>
            </a:r>
            <a:r>
              <a:rPr lang="en-US" sz="1800">
                <a:solidFill>
                  <a:schemeClr val="lt1"/>
                </a:solidFill>
                <a:latin typeface="Century Gothic"/>
                <a:ea typeface="Century Gothic"/>
                <a:cs typeface="Century Gothic"/>
                <a:sym typeface="Century Gothic"/>
              </a:rPr>
              <a:t>goes to the next iteration if there will be one</a:t>
            </a:r>
            <a:r>
              <a:rPr b="1" lang="en-US" sz="1800">
                <a:solidFill>
                  <a:schemeClr val="lt1"/>
                </a:solidFill>
                <a:latin typeface="Century Gothic"/>
                <a:ea typeface="Century Gothic"/>
                <a:cs typeface="Century Gothic"/>
                <a:sym typeface="Century Gothic"/>
              </a:rPr>
              <a:t> </a:t>
            </a:r>
            <a:endParaRPr sz="1800">
              <a:solidFill>
                <a:schemeClr val="lt1"/>
              </a:solidFill>
              <a:latin typeface="Century Gothic"/>
              <a:ea typeface="Century Gothic"/>
              <a:cs typeface="Century Gothic"/>
              <a:sym typeface="Century Gothic"/>
            </a:endParaRPr>
          </a:p>
        </p:txBody>
      </p:sp>
      <p:sp>
        <p:nvSpPr>
          <p:cNvPr id="761" name="Google Shape;761;p49"/>
          <p:cNvSpPr/>
          <p:nvPr/>
        </p:nvSpPr>
        <p:spPr>
          <a:xfrm flipH="1" rot="-5400000">
            <a:off x="1273935" y="3250405"/>
            <a:ext cx="1785950" cy="428628"/>
          </a:xfrm>
          <a:prstGeom prst="uturnArrow">
            <a:avLst>
              <a:gd fmla="val 25000" name="adj1"/>
              <a:gd fmla="val 25000" name="adj2"/>
              <a:gd fmla="val 25000" name="adj3"/>
              <a:gd fmla="val 43750" name="adj4"/>
              <a:gd fmla="val 75000" name="adj5"/>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62" name="Google Shape;762;p49"/>
          <p:cNvSpPr/>
          <p:nvPr/>
        </p:nvSpPr>
        <p:spPr>
          <a:xfrm flipH="1" rot="5400000">
            <a:off x="5131587" y="1035827"/>
            <a:ext cx="1571636" cy="2928958"/>
          </a:xfrm>
          <a:prstGeom prst="uturnArrow">
            <a:avLst>
              <a:gd fmla="val 6972" name="adj1"/>
              <a:gd fmla="val 6972" name="adj2"/>
              <a:gd fmla="val 9746" name="adj3"/>
              <a:gd fmla="val 25000" name="adj4"/>
              <a:gd fmla="val 27512" name="adj5"/>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50"/>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Flow control: switch</a:t>
            </a:r>
            <a:endParaRPr/>
          </a:p>
        </p:txBody>
      </p:sp>
      <p:sp>
        <p:nvSpPr>
          <p:cNvPr id="768" name="Google Shape;768;p50"/>
          <p:cNvSpPr txBox="1"/>
          <p:nvPr/>
        </p:nvSpPr>
        <p:spPr>
          <a:xfrm>
            <a:off x="2095472" y="1643050"/>
            <a:ext cx="3000396" cy="2862322"/>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switch </a:t>
            </a:r>
            <a:r>
              <a:rPr lang="en-US" sz="1800">
                <a:solidFill>
                  <a:schemeClr val="dk1"/>
                </a:solidFill>
                <a:latin typeface="Courier New"/>
                <a:ea typeface="Courier New"/>
                <a:cs typeface="Courier New"/>
                <a:sym typeface="Courier New"/>
              </a:rPr>
              <a:t>(variable) {</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case</a:t>
            </a:r>
            <a:r>
              <a:rPr lang="en-US" sz="1800">
                <a:solidFill>
                  <a:schemeClr val="dk1"/>
                </a:solidFill>
                <a:latin typeface="Courier New"/>
                <a:ea typeface="Courier New"/>
                <a:cs typeface="Courier New"/>
                <a:sym typeface="Courier New"/>
              </a:rPr>
              <a:t> &lt;value1&gt;: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 statements</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break;</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case</a:t>
            </a:r>
            <a:r>
              <a:rPr lang="en-US" sz="1800">
                <a:solidFill>
                  <a:schemeClr val="dk1"/>
                </a:solidFill>
                <a:latin typeface="Courier New"/>
                <a:ea typeface="Courier New"/>
                <a:cs typeface="Courier New"/>
                <a:sym typeface="Courier New"/>
              </a:rPr>
              <a:t> &lt;value2&gt;: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statements</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break;</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default:</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statements</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769" name="Google Shape;769;p50"/>
          <p:cNvSpPr txBox="1"/>
          <p:nvPr/>
        </p:nvSpPr>
        <p:spPr>
          <a:xfrm>
            <a:off x="6524628" y="1643050"/>
            <a:ext cx="3000396" cy="2862322"/>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switch </a:t>
            </a:r>
            <a:r>
              <a:rPr lang="en-US" sz="1800">
                <a:solidFill>
                  <a:schemeClr val="dk1"/>
                </a:solidFill>
                <a:latin typeface="Courier New"/>
                <a:ea typeface="Courier New"/>
                <a:cs typeface="Courier New"/>
                <a:sym typeface="Courier New"/>
              </a:rPr>
              <a:t>(choice) {</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case</a:t>
            </a:r>
            <a:r>
              <a:rPr lang="en-US" sz="1800">
                <a:solidFill>
                  <a:schemeClr val="dk1"/>
                </a:solidFill>
                <a:latin typeface="Courier New"/>
                <a:ea typeface="Courier New"/>
                <a:cs typeface="Courier New"/>
                <a:sym typeface="Courier New"/>
              </a:rPr>
              <a:t> 'Y':</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 doThing();</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break;</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case</a:t>
            </a:r>
            <a:r>
              <a:rPr lang="en-US" sz="1800">
                <a:solidFill>
                  <a:schemeClr val="dk1"/>
                </a:solidFill>
                <a:latin typeface="Courier New"/>
                <a:ea typeface="Courier New"/>
                <a:cs typeface="Courier New"/>
                <a:sym typeface="Courier New"/>
              </a:rPr>
              <a:t> 'N':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exitProgram();</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break;</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default:</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showHelp();</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770" name="Google Shape;770;p50"/>
          <p:cNvSpPr/>
          <p:nvPr/>
        </p:nvSpPr>
        <p:spPr>
          <a:xfrm>
            <a:off x="5453058" y="2500306"/>
            <a:ext cx="785818" cy="1071570"/>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e.g</a:t>
            </a:r>
            <a:endParaRPr sz="1800">
              <a:solidFill>
                <a:schemeClr val="lt1"/>
              </a:solidFill>
              <a:latin typeface="Century Gothic"/>
              <a:ea typeface="Century Gothic"/>
              <a:cs typeface="Century Gothic"/>
              <a:sym typeface="Century Gothic"/>
            </a:endParaRPr>
          </a:p>
        </p:txBody>
      </p:sp>
      <p:sp>
        <p:nvSpPr>
          <p:cNvPr id="771" name="Google Shape;771;p50"/>
          <p:cNvSpPr/>
          <p:nvPr/>
        </p:nvSpPr>
        <p:spPr>
          <a:xfrm>
            <a:off x="4452926" y="4857760"/>
            <a:ext cx="3214710" cy="1000132"/>
          </a:xfrm>
          <a:prstGeom prst="rect">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switch </a:t>
            </a:r>
            <a:r>
              <a:rPr lang="en-US" sz="1800">
                <a:solidFill>
                  <a:schemeClr val="lt1"/>
                </a:solidFill>
                <a:latin typeface="Century Gothic"/>
                <a:ea typeface="Century Gothic"/>
                <a:cs typeface="Century Gothic"/>
                <a:sym typeface="Century Gothic"/>
              </a:rPr>
              <a:t>can work with </a:t>
            </a:r>
            <a:r>
              <a:rPr b="1" lang="en-US" sz="1800">
                <a:solidFill>
                  <a:schemeClr val="lt1"/>
                </a:solidFill>
                <a:latin typeface="Century Gothic"/>
                <a:ea typeface="Century Gothic"/>
                <a:cs typeface="Century Gothic"/>
                <a:sym typeface="Century Gothic"/>
              </a:rPr>
              <a:t>byte</a:t>
            </a:r>
            <a:r>
              <a:rPr lang="en-US" sz="1800">
                <a:solidFill>
                  <a:schemeClr val="lt1"/>
                </a:solidFill>
                <a:latin typeface="Century Gothic"/>
                <a:ea typeface="Century Gothic"/>
                <a:cs typeface="Century Gothic"/>
                <a:sym typeface="Century Gothic"/>
              </a:rPr>
              <a:t>, </a:t>
            </a:r>
            <a:r>
              <a:rPr b="1" lang="en-US" sz="1800">
                <a:solidFill>
                  <a:schemeClr val="lt1"/>
                </a:solidFill>
                <a:latin typeface="Century Gothic"/>
                <a:ea typeface="Century Gothic"/>
                <a:cs typeface="Century Gothic"/>
                <a:sym typeface="Century Gothic"/>
              </a:rPr>
              <a:t>char</a:t>
            </a:r>
            <a:r>
              <a:rPr lang="en-US" sz="1800">
                <a:solidFill>
                  <a:schemeClr val="lt1"/>
                </a:solidFill>
                <a:latin typeface="Century Gothic"/>
                <a:ea typeface="Century Gothic"/>
                <a:cs typeface="Century Gothic"/>
                <a:sym typeface="Century Gothic"/>
              </a:rPr>
              <a:t>, </a:t>
            </a:r>
            <a:r>
              <a:rPr b="1" lang="en-US" sz="1800">
                <a:solidFill>
                  <a:schemeClr val="lt1"/>
                </a:solidFill>
                <a:latin typeface="Century Gothic"/>
                <a:ea typeface="Century Gothic"/>
                <a:cs typeface="Century Gothic"/>
                <a:sym typeface="Century Gothic"/>
              </a:rPr>
              <a:t>short</a:t>
            </a:r>
            <a:r>
              <a:rPr lang="en-US" sz="1800">
                <a:solidFill>
                  <a:schemeClr val="lt1"/>
                </a:solidFill>
                <a:latin typeface="Century Gothic"/>
                <a:ea typeface="Century Gothic"/>
                <a:cs typeface="Century Gothic"/>
                <a:sym typeface="Century Gothic"/>
              </a:rPr>
              <a:t> and </a:t>
            </a:r>
            <a:r>
              <a:rPr b="1" lang="en-US" sz="1800">
                <a:solidFill>
                  <a:schemeClr val="lt1"/>
                </a:solidFill>
                <a:latin typeface="Century Gothic"/>
                <a:ea typeface="Century Gothic"/>
                <a:cs typeface="Century Gothic"/>
                <a:sym typeface="Century Gothic"/>
              </a:rPr>
              <a:t>int</a:t>
            </a:r>
            <a:r>
              <a:rPr lang="en-US" sz="1800">
                <a:solidFill>
                  <a:schemeClr val="lt1"/>
                </a:solidFill>
                <a:latin typeface="Century Gothic"/>
                <a:ea typeface="Century Gothic"/>
                <a:cs typeface="Century Gothic"/>
                <a:sym typeface="Century Gothic"/>
              </a:rPr>
              <a:t> values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1"/>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Flow control: switch</a:t>
            </a:r>
            <a:endParaRPr/>
          </a:p>
        </p:txBody>
      </p:sp>
      <p:sp>
        <p:nvSpPr>
          <p:cNvPr id="777" name="Google Shape;777;p51"/>
          <p:cNvSpPr txBox="1"/>
          <p:nvPr/>
        </p:nvSpPr>
        <p:spPr>
          <a:xfrm>
            <a:off x="2095472" y="1638248"/>
            <a:ext cx="3000396" cy="2862322"/>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switch </a:t>
            </a:r>
            <a:r>
              <a:rPr lang="en-US" sz="1800">
                <a:solidFill>
                  <a:schemeClr val="dk1"/>
                </a:solidFill>
                <a:latin typeface="Courier New"/>
                <a:ea typeface="Courier New"/>
                <a:cs typeface="Courier New"/>
                <a:sym typeface="Courier New"/>
              </a:rPr>
              <a:t>(choice) {</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case</a:t>
            </a:r>
            <a:r>
              <a:rPr lang="en-US" sz="1800">
                <a:solidFill>
                  <a:schemeClr val="dk1"/>
                </a:solidFill>
                <a:latin typeface="Courier New"/>
                <a:ea typeface="Courier New"/>
                <a:cs typeface="Courier New"/>
                <a:sym typeface="Courier New"/>
              </a:rPr>
              <a:t> 'Y':</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 doThing();</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break;</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case</a:t>
            </a:r>
            <a:r>
              <a:rPr lang="en-US" sz="1800">
                <a:solidFill>
                  <a:schemeClr val="dk1"/>
                </a:solidFill>
                <a:latin typeface="Courier New"/>
                <a:ea typeface="Courier New"/>
                <a:cs typeface="Courier New"/>
                <a:sym typeface="Courier New"/>
              </a:rPr>
              <a:t> 'N':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exitProgram();</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break;</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default:</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showHelp();</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778" name="Google Shape;778;p51"/>
          <p:cNvSpPr/>
          <p:nvPr/>
        </p:nvSpPr>
        <p:spPr>
          <a:xfrm>
            <a:off x="4452926" y="4857760"/>
            <a:ext cx="3214710" cy="1000132"/>
          </a:xfrm>
          <a:prstGeom prst="rect">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switch </a:t>
            </a:r>
            <a:r>
              <a:rPr lang="en-US" sz="1800">
                <a:solidFill>
                  <a:schemeClr val="lt1"/>
                </a:solidFill>
                <a:latin typeface="Century Gothic"/>
                <a:ea typeface="Century Gothic"/>
                <a:cs typeface="Century Gothic"/>
                <a:sym typeface="Century Gothic"/>
              </a:rPr>
              <a:t>is often a better way of writing an </a:t>
            </a:r>
            <a:r>
              <a:rPr b="1" lang="en-US" sz="1800">
                <a:solidFill>
                  <a:schemeClr val="lt1"/>
                </a:solidFill>
                <a:latin typeface="Century Gothic"/>
                <a:ea typeface="Century Gothic"/>
                <a:cs typeface="Century Gothic"/>
                <a:sym typeface="Century Gothic"/>
              </a:rPr>
              <a:t>if-else </a:t>
            </a:r>
            <a:r>
              <a:rPr lang="en-US" sz="1800">
                <a:solidFill>
                  <a:schemeClr val="lt1"/>
                </a:solidFill>
                <a:latin typeface="Century Gothic"/>
                <a:ea typeface="Century Gothic"/>
                <a:cs typeface="Century Gothic"/>
                <a:sym typeface="Century Gothic"/>
              </a:rPr>
              <a:t>statement</a:t>
            </a:r>
            <a:endParaRPr/>
          </a:p>
        </p:txBody>
      </p:sp>
      <p:sp>
        <p:nvSpPr>
          <p:cNvPr id="779" name="Google Shape;779;p51"/>
          <p:cNvSpPr txBox="1"/>
          <p:nvPr/>
        </p:nvSpPr>
        <p:spPr>
          <a:xfrm>
            <a:off x="6238876" y="1638248"/>
            <a:ext cx="3500462" cy="1754326"/>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if </a:t>
            </a:r>
            <a:r>
              <a:rPr lang="en-US" sz="1800">
                <a:solidFill>
                  <a:schemeClr val="dk1"/>
                </a:solidFill>
                <a:latin typeface="Courier New"/>
                <a:ea typeface="Courier New"/>
                <a:cs typeface="Courier New"/>
                <a:sym typeface="Courier New"/>
              </a:rPr>
              <a:t>(choice == 'Y')</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 doThing();</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else if </a:t>
            </a:r>
            <a:r>
              <a:rPr lang="en-US" sz="1800">
                <a:solidFill>
                  <a:schemeClr val="dk1"/>
                </a:solidFill>
                <a:latin typeface="Courier New"/>
                <a:ea typeface="Courier New"/>
                <a:cs typeface="Courier New"/>
                <a:sym typeface="Courier New"/>
              </a:rPr>
              <a:t>(choice == 'N')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exitProgram();</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else</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showHelp();</a:t>
            </a:r>
            <a:endParaRPr/>
          </a:p>
        </p:txBody>
      </p:sp>
      <p:sp>
        <p:nvSpPr>
          <p:cNvPr id="780" name="Google Shape;780;p51"/>
          <p:cNvSpPr/>
          <p:nvPr/>
        </p:nvSpPr>
        <p:spPr>
          <a:xfrm rot="5400000">
            <a:off x="5488777" y="1959719"/>
            <a:ext cx="357190" cy="857256"/>
          </a:xfrm>
          <a:prstGeom prst="upDownArrow">
            <a:avLst>
              <a:gd fmla="val 31972" name="adj1"/>
              <a:gd fmla="val 27465"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6"/>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b="1" lang="en-US"/>
              <a:t>Java Platform, Enterprise Edition (Java EE)</a:t>
            </a:r>
            <a:endParaRPr/>
          </a:p>
        </p:txBody>
      </p:sp>
      <p:sp>
        <p:nvSpPr>
          <p:cNvPr id="211" name="Google Shape;211;p6"/>
          <p:cNvSpPr txBox="1"/>
          <p:nvPr>
            <p:ph idx="1" type="body"/>
          </p:nvPr>
        </p:nvSpPr>
        <p:spPr>
          <a:xfrm>
            <a:off x="701421" y="1223307"/>
            <a:ext cx="10963500" cy="4758300"/>
          </a:xfrm>
          <a:prstGeom prst="rect">
            <a:avLst/>
          </a:prstGeom>
          <a:noFill/>
          <a:ln>
            <a:noFill/>
          </a:ln>
        </p:spPr>
        <p:txBody>
          <a:bodyPr anchorCtr="0" anchor="t" bIns="45700" lIns="91425" spcFirstLastPara="1" rIns="91425" wrap="square" tIns="45700">
            <a:normAutofit/>
          </a:bodyPr>
          <a:lstStyle/>
          <a:p>
            <a:pPr indent="-361950" lvl="0" marL="342900" rtl="0" algn="l">
              <a:spcBef>
                <a:spcPts val="0"/>
              </a:spcBef>
              <a:spcAft>
                <a:spcPts val="0"/>
              </a:spcAft>
              <a:buSzPts val="2100"/>
              <a:buChar char="🠶"/>
            </a:pPr>
            <a:r>
              <a:rPr b="1" lang="en-US" sz="2100"/>
              <a:t>Java Enterprise Edition (Java EE), formerly named:” Java 2 Platform, Enterprise Edition (J2EE)</a:t>
            </a:r>
            <a:r>
              <a:rPr lang="en-US" sz="2100"/>
              <a:t>”, currently rebranded as J</a:t>
            </a:r>
            <a:r>
              <a:rPr b="1" lang="en-US" sz="2100"/>
              <a:t>akarta EE</a:t>
            </a:r>
            <a:r>
              <a:rPr lang="en-US" sz="2100"/>
              <a:t>, is a set of specifications, extending Java SE 8  with specifications for enterprise features such as distributed computing and web services. Java EE applications are run on reference runtimes, which can be microservices or application servers, which handle transactions, security, scalability, concurrency, and management of the components.</a:t>
            </a:r>
            <a:endParaRPr sz="2100"/>
          </a:p>
          <a:p>
            <a:pPr indent="-361950" lvl="0" marL="342900" rtl="0" algn="l">
              <a:spcBef>
                <a:spcPts val="1000"/>
              </a:spcBef>
              <a:spcAft>
                <a:spcPts val="0"/>
              </a:spcAft>
              <a:buSzPts val="2100"/>
              <a:buChar char="🠶"/>
            </a:pPr>
            <a:r>
              <a:rPr lang="en-US" sz="2100"/>
              <a:t>Java EE  specification defines APIs and their interactions. As with other Java Community Process specifications, providers must meet certain conformance requirements in order to declare their products as Java EE compliant.</a:t>
            </a:r>
            <a:endParaRPr sz="2100"/>
          </a:p>
          <a:p>
            <a:pPr indent="-361950" lvl="0" marL="342900" rtl="0" algn="l">
              <a:spcBef>
                <a:spcPts val="1000"/>
              </a:spcBef>
              <a:spcAft>
                <a:spcPts val="0"/>
              </a:spcAft>
              <a:buSzPts val="2100"/>
              <a:buChar char="🠶"/>
            </a:pPr>
            <a:br>
              <a:rPr lang="en-US" sz="2100"/>
            </a:br>
            <a:endParaRPr sz="2100"/>
          </a:p>
        </p:txBody>
      </p:sp>
      <p:sp>
        <p:nvSpPr>
          <p:cNvPr id="212" name="Google Shape;212;p6"/>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52"/>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Flow control: switch\zzz</a:t>
            </a:r>
            <a:endParaRPr/>
          </a:p>
        </p:txBody>
      </p:sp>
      <p:sp>
        <p:nvSpPr>
          <p:cNvPr id="786" name="Google Shape;786;p52"/>
          <p:cNvSpPr txBox="1"/>
          <p:nvPr/>
        </p:nvSpPr>
        <p:spPr>
          <a:xfrm>
            <a:off x="2595538" y="1714488"/>
            <a:ext cx="3000396" cy="2862322"/>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switch </a:t>
            </a:r>
            <a:r>
              <a:rPr lang="en-US" sz="1800">
                <a:solidFill>
                  <a:schemeClr val="dk1"/>
                </a:solidFill>
                <a:latin typeface="Courier New"/>
                <a:ea typeface="Courier New"/>
                <a:cs typeface="Courier New"/>
                <a:sym typeface="Courier New"/>
              </a:rPr>
              <a:t>(choice) {</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case</a:t>
            </a:r>
            <a:r>
              <a:rPr lang="en-US" sz="1800">
                <a:solidFill>
                  <a:schemeClr val="dk1"/>
                </a:solidFill>
                <a:latin typeface="Courier New"/>
                <a:ea typeface="Courier New"/>
                <a:cs typeface="Courier New"/>
                <a:sym typeface="Courier New"/>
              </a:rPr>
              <a:t> 'Y':</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 doThing();</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case</a:t>
            </a:r>
            <a:r>
              <a:rPr lang="en-US" sz="1800">
                <a:solidFill>
                  <a:schemeClr val="dk1"/>
                </a:solidFill>
                <a:latin typeface="Courier New"/>
                <a:ea typeface="Courier New"/>
                <a:cs typeface="Courier New"/>
                <a:sym typeface="Courier New"/>
              </a:rPr>
              <a:t> 'N';</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case</a:t>
            </a:r>
            <a:r>
              <a:rPr lang="en-US" sz="1800">
                <a:solidFill>
                  <a:schemeClr val="dk1"/>
                </a:solidFill>
                <a:latin typeface="Courier New"/>
                <a:ea typeface="Courier New"/>
                <a:cs typeface="Courier New"/>
                <a:sym typeface="Courier New"/>
              </a:rPr>
              <a:t> 'X';</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exitProgram();</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chemeClr val="dk1"/>
                </a:solidFill>
                <a:latin typeface="Courier New"/>
                <a:ea typeface="Courier New"/>
                <a:cs typeface="Courier New"/>
                <a:sym typeface="Courier New"/>
              </a:rPr>
              <a:t>break;</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default:</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  </a:t>
            </a:r>
            <a:r>
              <a:rPr i="1" lang="en-US" sz="1800">
                <a:solidFill>
                  <a:schemeClr val="dk1"/>
                </a:solidFill>
                <a:latin typeface="Courier New"/>
                <a:ea typeface="Courier New"/>
                <a:cs typeface="Courier New"/>
                <a:sym typeface="Courier New"/>
              </a:rPr>
              <a:t>showHelp();</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p:txBody>
      </p:sp>
      <p:sp>
        <p:nvSpPr>
          <p:cNvPr id="787" name="Google Shape;787;p52"/>
          <p:cNvSpPr/>
          <p:nvPr/>
        </p:nvSpPr>
        <p:spPr>
          <a:xfrm>
            <a:off x="6310314" y="1719290"/>
            <a:ext cx="3214710" cy="1000132"/>
          </a:xfrm>
          <a:prstGeom prst="rect">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What happens now when choice equals 'Y'?</a:t>
            </a:r>
            <a:endParaRPr/>
          </a:p>
        </p:txBody>
      </p:sp>
      <p:sp>
        <p:nvSpPr>
          <p:cNvPr id="788" name="Google Shape;788;p52"/>
          <p:cNvSpPr/>
          <p:nvPr/>
        </p:nvSpPr>
        <p:spPr>
          <a:xfrm>
            <a:off x="6310314" y="3005174"/>
            <a:ext cx="3214710" cy="1000132"/>
          </a:xfrm>
          <a:prstGeom prst="rect">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What about 'X'?</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53"/>
          <p:cNvSpPr txBox="1"/>
          <p:nvPr>
            <p:ph type="title"/>
          </p:nvPr>
        </p:nvSpPr>
        <p:spPr>
          <a:xfrm>
            <a:off x="2332538" y="1561445"/>
            <a:ext cx="8915399" cy="146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6000"/>
              <a:buFont typeface="Century Gothic"/>
              <a:buNone/>
            </a:pPr>
            <a:r>
              <a:rPr b="1" lang="en-US" sz="6000"/>
              <a:t>OOP Concepts</a:t>
            </a:r>
            <a:endParaRPr/>
          </a:p>
        </p:txBody>
      </p:sp>
      <p:sp>
        <p:nvSpPr>
          <p:cNvPr id="794" name="Google Shape;794;p5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4"/>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OOP features were incorporated into programming languages to help developers produce code that is:</a:t>
            </a:r>
            <a:endParaRPr/>
          </a:p>
          <a:p>
            <a:pPr indent="-285750" lvl="1" marL="742950" rtl="0" algn="l">
              <a:spcBef>
                <a:spcPts val="1000"/>
              </a:spcBef>
              <a:spcAft>
                <a:spcPts val="0"/>
              </a:spcAft>
              <a:buSzPts val="1600"/>
              <a:buChar char="🠶"/>
            </a:pPr>
            <a:r>
              <a:rPr lang="en-US"/>
              <a:t>Easier to test and so of higher quality</a:t>
            </a:r>
            <a:endParaRPr/>
          </a:p>
          <a:p>
            <a:pPr indent="-285750" lvl="1" marL="742950" rtl="0" algn="l">
              <a:spcBef>
                <a:spcPts val="1000"/>
              </a:spcBef>
              <a:spcAft>
                <a:spcPts val="0"/>
              </a:spcAft>
              <a:buSzPts val="1600"/>
              <a:buChar char="🠶"/>
            </a:pPr>
            <a:r>
              <a:rPr lang="en-US"/>
              <a:t>Easier to maintain</a:t>
            </a:r>
            <a:endParaRPr/>
          </a:p>
          <a:p>
            <a:pPr indent="-285750" lvl="1" marL="742950" rtl="0" algn="l">
              <a:spcBef>
                <a:spcPts val="1000"/>
              </a:spcBef>
              <a:spcAft>
                <a:spcPts val="0"/>
              </a:spcAft>
              <a:buSzPts val="1600"/>
              <a:buChar char="🠶"/>
            </a:pPr>
            <a:r>
              <a:rPr lang="en-US"/>
              <a:t>Easier to re-use in future projects</a:t>
            </a:r>
            <a:endParaRPr/>
          </a:p>
          <a:p>
            <a:pPr indent="-342900" lvl="0" marL="342900" rtl="0" algn="l">
              <a:spcBef>
                <a:spcPts val="1000"/>
              </a:spcBef>
              <a:spcAft>
                <a:spcPts val="0"/>
              </a:spcAft>
              <a:buSzPts val="1800"/>
              <a:buChar char="🠶"/>
            </a:pPr>
            <a:r>
              <a:rPr lang="en-US"/>
              <a:t>OOP seeks to achieve these objectives by making code more modularized (i.e. data is stored self-sufficient classes)</a:t>
            </a:r>
            <a:endParaRPr/>
          </a:p>
        </p:txBody>
      </p:sp>
      <p:sp>
        <p:nvSpPr>
          <p:cNvPr id="800" name="Google Shape;800;p54"/>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Why OOP?</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g30c5bc70a38_0_0"/>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OOP principles/concepts/pillars</a:t>
            </a:r>
            <a:endParaRPr/>
          </a:p>
        </p:txBody>
      </p:sp>
      <p:sp>
        <p:nvSpPr>
          <p:cNvPr id="807" name="Google Shape;807;g30c5bc70a38_0_0"/>
          <p:cNvSpPr txBox="1"/>
          <p:nvPr>
            <p:ph idx="1" type="body"/>
          </p:nvPr>
        </p:nvSpPr>
        <p:spPr>
          <a:xfrm>
            <a:off x="763571" y="1152907"/>
            <a:ext cx="10963500" cy="4758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Object-oriented programming generally referred to as OOPS is the backbone of java as java is not a purely object oriented language but it is object oriented language. Java organizes a program around the various objects and well-defined interfaces. There are four pillars been here in OOPS which are listed below. These concepts aim to implement real-world entities in programs.</a:t>
            </a:r>
            <a:endParaRPr/>
          </a:p>
          <a:p>
            <a:pPr indent="-342900" lvl="0" marL="457200" rtl="0" algn="l">
              <a:spcBef>
                <a:spcPts val="1000"/>
              </a:spcBef>
              <a:spcAft>
                <a:spcPts val="0"/>
              </a:spcAft>
              <a:buSzPts val="1800"/>
              <a:buChar char="●"/>
            </a:pPr>
            <a:r>
              <a:rPr lang="en-US"/>
              <a:t>Encapsulation</a:t>
            </a:r>
            <a:endParaRPr/>
          </a:p>
          <a:p>
            <a:pPr indent="-342900" lvl="0" marL="457200" rtl="0" algn="l">
              <a:spcBef>
                <a:spcPts val="1000"/>
              </a:spcBef>
              <a:spcAft>
                <a:spcPts val="0"/>
              </a:spcAft>
              <a:buSzPts val="1800"/>
              <a:buChar char="●"/>
            </a:pPr>
            <a:r>
              <a:rPr lang="en-US"/>
              <a:t>Abstraction</a:t>
            </a:r>
            <a:endParaRPr/>
          </a:p>
          <a:p>
            <a:pPr indent="-342900" lvl="1" marL="914400" rtl="0" algn="l">
              <a:spcBef>
                <a:spcPts val="1000"/>
              </a:spcBef>
              <a:spcAft>
                <a:spcPts val="0"/>
              </a:spcAft>
              <a:buSzPts val="1800"/>
              <a:buAutoNum type="alphaLcPeriod"/>
            </a:pPr>
            <a:r>
              <a:rPr lang="en-US"/>
              <a:t>Abstract classes</a:t>
            </a:r>
            <a:endParaRPr/>
          </a:p>
          <a:p>
            <a:pPr indent="-342900" lvl="1" marL="914400" rtl="0" algn="l">
              <a:spcBef>
                <a:spcPts val="1000"/>
              </a:spcBef>
              <a:spcAft>
                <a:spcPts val="0"/>
              </a:spcAft>
              <a:buSzPts val="1800"/>
              <a:buAutoNum type="alphaLcPeriod"/>
            </a:pPr>
            <a:r>
              <a:rPr lang="en-US"/>
              <a:t>interfaces</a:t>
            </a:r>
            <a:endParaRPr/>
          </a:p>
          <a:p>
            <a:pPr indent="-342900" lvl="0" marL="457200" rtl="0" algn="l">
              <a:spcBef>
                <a:spcPts val="1000"/>
              </a:spcBef>
              <a:spcAft>
                <a:spcPts val="0"/>
              </a:spcAft>
              <a:buSzPts val="1800"/>
              <a:buChar char="●"/>
            </a:pPr>
            <a:r>
              <a:rPr lang="en-US"/>
              <a:t>Inheritance</a:t>
            </a:r>
            <a:endParaRPr/>
          </a:p>
          <a:p>
            <a:pPr indent="-342900" lvl="0" marL="457200" rtl="0" algn="l">
              <a:spcBef>
                <a:spcPts val="1000"/>
              </a:spcBef>
              <a:spcAft>
                <a:spcPts val="0"/>
              </a:spcAft>
              <a:buSzPts val="1800"/>
              <a:buChar char="●"/>
            </a:pPr>
            <a:r>
              <a:rPr lang="en-US"/>
              <a:t>Polymorphism</a:t>
            </a:r>
            <a:endParaRPr/>
          </a:p>
          <a:p>
            <a:pPr indent="-342900" lvl="1" marL="914400" rtl="0" algn="l">
              <a:spcBef>
                <a:spcPts val="1000"/>
              </a:spcBef>
              <a:spcAft>
                <a:spcPts val="0"/>
              </a:spcAft>
              <a:buSzPts val="1800"/>
              <a:buAutoNum type="alphaLcPeriod"/>
            </a:pPr>
            <a:r>
              <a:rPr lang="en-US"/>
              <a:t>Overloading</a:t>
            </a:r>
            <a:endParaRPr/>
          </a:p>
          <a:p>
            <a:pPr indent="-342900" lvl="1" marL="914400" rtl="0" algn="l">
              <a:spcBef>
                <a:spcPts val="1000"/>
              </a:spcBef>
              <a:spcAft>
                <a:spcPts val="0"/>
              </a:spcAft>
              <a:buSzPts val="1800"/>
              <a:buAutoNum type="alphaLcPeriod"/>
            </a:pPr>
            <a:r>
              <a:rPr lang="en-US"/>
              <a:t>Overriding</a:t>
            </a:r>
            <a:endParaRPr/>
          </a:p>
          <a:p>
            <a:pPr indent="0" lvl="0" marL="0" rtl="0" algn="l">
              <a:spcBef>
                <a:spcPts val="1000"/>
              </a:spcBef>
              <a:spcAft>
                <a:spcPts val="0"/>
              </a:spcAft>
              <a:buNone/>
            </a:pPr>
            <a:r>
              <a:t/>
            </a:r>
            <a:endParaRPr sz="1500">
              <a:solidFill>
                <a:srgbClr val="1F1F1F"/>
              </a:solidFill>
              <a:highlight>
                <a:srgbClr val="FFFFFF"/>
              </a:highlight>
              <a:latin typeface="Arial"/>
              <a:ea typeface="Arial"/>
              <a:cs typeface="Arial"/>
              <a:sym typeface="Arial"/>
            </a:endParaRPr>
          </a:p>
        </p:txBody>
      </p:sp>
      <p:sp>
        <p:nvSpPr>
          <p:cNvPr id="808" name="Google Shape;808;g30c5bc70a38_0_0"/>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55"/>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There was just memory!</a:t>
            </a:r>
            <a:endParaRPr/>
          </a:p>
          <a:p>
            <a:pPr indent="-342900" lvl="0" marL="342900" rtl="0" algn="l">
              <a:spcBef>
                <a:spcPts val="1000"/>
              </a:spcBef>
              <a:spcAft>
                <a:spcPts val="0"/>
              </a:spcAft>
              <a:buSzPts val="1800"/>
              <a:buChar char="🠶"/>
            </a:pPr>
            <a:r>
              <a:rPr lang="en-US"/>
              <a:t>If you wanted to store a value, you had to pick a memory address</a:t>
            </a:r>
            <a:endParaRPr/>
          </a:p>
        </p:txBody>
      </p:sp>
      <p:sp>
        <p:nvSpPr>
          <p:cNvPr id="815" name="Google Shape;815;p55"/>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In the Beginning…</a:t>
            </a:r>
            <a:endParaRPr/>
          </a:p>
        </p:txBody>
      </p:sp>
      <p:graphicFrame>
        <p:nvGraphicFramePr>
          <p:cNvPr id="816" name="Google Shape;816;p55"/>
          <p:cNvGraphicFramePr/>
          <p:nvPr/>
        </p:nvGraphicFramePr>
        <p:xfrm>
          <a:off x="7524760" y="3429001"/>
          <a:ext cx="3000000" cy="3000000"/>
        </p:xfrm>
        <a:graphic>
          <a:graphicData uri="http://schemas.openxmlformats.org/drawingml/2006/table">
            <a:tbl>
              <a:tblPr bandRow="1" firstRow="1">
                <a:noFill/>
                <a:tableStyleId>{DB29C40F-6BBB-488F-B015-1015CFBCE2CE}</a:tableStyleId>
              </a:tblPr>
              <a:tblGrid>
                <a:gridCol w="944050"/>
                <a:gridCol w="1461000"/>
              </a:tblGrid>
              <a:tr h="400050">
                <a:tc>
                  <a:txBody>
                    <a:bodyPr/>
                    <a:lstStyle/>
                    <a:p>
                      <a:pPr indent="0" lvl="0" marL="0" marR="0" rtl="0" algn="l">
                        <a:spcBef>
                          <a:spcPts val="0"/>
                        </a:spcBef>
                        <a:spcAft>
                          <a:spcPts val="0"/>
                        </a:spcAft>
                        <a:buNone/>
                      </a:pPr>
                      <a:r>
                        <a:rPr lang="en-US" sz="1800"/>
                        <a:t>Addr</a:t>
                      </a:r>
                      <a:endParaRPr sz="1800"/>
                    </a:p>
                  </a:txBody>
                  <a:tcPr marT="45725" marB="45725" marR="91450" marL="91450"/>
                </a:tc>
                <a:tc>
                  <a:txBody>
                    <a:bodyPr/>
                    <a:lstStyle/>
                    <a:p>
                      <a:pPr indent="0" lvl="0" marL="0" marR="0" rtl="0" algn="l">
                        <a:spcBef>
                          <a:spcPts val="0"/>
                        </a:spcBef>
                        <a:spcAft>
                          <a:spcPts val="0"/>
                        </a:spcAft>
                        <a:buNone/>
                      </a:pPr>
                      <a:r>
                        <a:rPr lang="en-US" sz="1800"/>
                        <a:t>Value</a:t>
                      </a:r>
                      <a:endParaRPr/>
                    </a:p>
                  </a:txBody>
                  <a:tcPr marT="45725" marB="45725" marR="91450" marL="91450"/>
                </a:tc>
              </a:tr>
              <a:tr h="400050">
                <a:tc>
                  <a:txBody>
                    <a:bodyPr/>
                    <a:lstStyle/>
                    <a:p>
                      <a:pPr indent="0" lvl="0" marL="0" marR="0" rtl="0" algn="l">
                        <a:spcBef>
                          <a:spcPts val="0"/>
                        </a:spcBef>
                        <a:spcAft>
                          <a:spcPts val="0"/>
                        </a:spcAft>
                        <a:buNone/>
                      </a:pPr>
                      <a:r>
                        <a:rPr lang="en-US" sz="1800"/>
                        <a:t>00</a:t>
                      </a:r>
                      <a:endParaRPr/>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r>
              <a:tr h="400050">
                <a:tc>
                  <a:txBody>
                    <a:bodyPr/>
                    <a:lstStyle/>
                    <a:p>
                      <a:pPr indent="0" lvl="0" marL="0" marR="0" rtl="0" algn="l">
                        <a:spcBef>
                          <a:spcPts val="0"/>
                        </a:spcBef>
                        <a:spcAft>
                          <a:spcPts val="0"/>
                        </a:spcAft>
                        <a:buNone/>
                      </a:pPr>
                      <a:r>
                        <a:rPr lang="en-US" sz="1800"/>
                        <a:t>01</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r>
              <a:tr h="400050">
                <a:tc>
                  <a:txBody>
                    <a:bodyPr/>
                    <a:lstStyle/>
                    <a:p>
                      <a:pPr indent="0" lvl="0" marL="0" marR="0" rtl="0" algn="l">
                        <a:spcBef>
                          <a:spcPts val="0"/>
                        </a:spcBef>
                        <a:spcAft>
                          <a:spcPts val="0"/>
                        </a:spcAft>
                        <a:buNone/>
                      </a:pPr>
                      <a:r>
                        <a:rPr lang="en-US" sz="1800"/>
                        <a:t>02</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400050">
                <a:tc>
                  <a:txBody>
                    <a:bodyPr/>
                    <a:lstStyle/>
                    <a:p>
                      <a:pPr indent="0" lvl="0" marL="0" marR="0" rtl="0" algn="l">
                        <a:spcBef>
                          <a:spcPts val="0"/>
                        </a:spcBef>
                        <a:spcAft>
                          <a:spcPts val="0"/>
                        </a:spcAft>
                        <a:buNone/>
                      </a:pPr>
                      <a:r>
                        <a:rPr lang="en-US" sz="1800"/>
                        <a:t>03</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bl>
          </a:graphicData>
        </a:graphic>
      </p:graphicFrame>
      <p:sp>
        <p:nvSpPr>
          <p:cNvPr id="817" name="Google Shape;817;p55"/>
          <p:cNvSpPr/>
          <p:nvPr/>
        </p:nvSpPr>
        <p:spPr>
          <a:xfrm>
            <a:off x="2166910" y="3857628"/>
            <a:ext cx="1714512" cy="785818"/>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My Program</a:t>
            </a:r>
            <a:endParaRPr/>
          </a:p>
        </p:txBody>
      </p:sp>
      <p:sp>
        <p:nvSpPr>
          <p:cNvPr id="818" name="Google Shape;818;p55"/>
          <p:cNvSpPr/>
          <p:nvPr/>
        </p:nvSpPr>
        <p:spPr>
          <a:xfrm>
            <a:off x="4952992" y="3500438"/>
            <a:ext cx="1500198" cy="642942"/>
          </a:xfrm>
          <a:prstGeom prst="rect">
            <a:avLst/>
          </a:prstGeom>
          <a:solidFill>
            <a:srgbClr val="F5CB9D"/>
          </a:solidFill>
          <a:ln cap="rnd" cmpd="sng" w="15875">
            <a:solidFill>
              <a:srgbClr val="EFB1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Store value at 01</a:t>
            </a:r>
            <a:endParaRPr/>
          </a:p>
        </p:txBody>
      </p:sp>
      <p:sp>
        <p:nvSpPr>
          <p:cNvPr id="819" name="Google Shape;819;p55"/>
          <p:cNvSpPr/>
          <p:nvPr/>
        </p:nvSpPr>
        <p:spPr>
          <a:xfrm>
            <a:off x="4952992" y="4572008"/>
            <a:ext cx="1500198" cy="642942"/>
          </a:xfrm>
          <a:prstGeom prst="rect">
            <a:avLst/>
          </a:prstGeom>
          <a:solidFill>
            <a:srgbClr val="F5CB9D"/>
          </a:solidFill>
          <a:ln cap="rnd" cmpd="sng" w="15875">
            <a:solidFill>
              <a:srgbClr val="EFB1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Load value at 03</a:t>
            </a:r>
            <a:endParaRPr/>
          </a:p>
        </p:txBody>
      </p:sp>
      <p:cxnSp>
        <p:nvCxnSpPr>
          <p:cNvPr id="820" name="Google Shape;820;p55"/>
          <p:cNvCxnSpPr>
            <a:endCxn id="818" idx="1"/>
          </p:cNvCxnSpPr>
          <p:nvPr/>
        </p:nvCxnSpPr>
        <p:spPr>
          <a:xfrm flipH="1" rot="10800000">
            <a:off x="3881392" y="3821909"/>
            <a:ext cx="1071600" cy="249900"/>
          </a:xfrm>
          <a:prstGeom prst="straightConnector1">
            <a:avLst/>
          </a:prstGeom>
          <a:noFill/>
          <a:ln cap="rnd" cmpd="sng" w="9525">
            <a:solidFill>
              <a:srgbClr val="9D2D0F"/>
            </a:solidFill>
            <a:prstDash val="solid"/>
            <a:round/>
            <a:headEnd len="lg" w="lg" type="none"/>
            <a:tailEnd len="lg" w="lg" type="stealth"/>
          </a:ln>
        </p:spPr>
      </p:cxnSp>
      <p:cxnSp>
        <p:nvCxnSpPr>
          <p:cNvPr id="821" name="Google Shape;821;p55"/>
          <p:cNvCxnSpPr>
            <a:stCxn id="818" idx="3"/>
          </p:cNvCxnSpPr>
          <p:nvPr/>
        </p:nvCxnSpPr>
        <p:spPr>
          <a:xfrm>
            <a:off x="6453190" y="3821909"/>
            <a:ext cx="1071600" cy="607200"/>
          </a:xfrm>
          <a:prstGeom prst="straightConnector1">
            <a:avLst/>
          </a:prstGeom>
          <a:noFill/>
          <a:ln cap="rnd" cmpd="sng" w="9525">
            <a:solidFill>
              <a:srgbClr val="9D2D0F"/>
            </a:solidFill>
            <a:prstDash val="solid"/>
            <a:round/>
            <a:headEnd len="lg" w="lg" type="none"/>
            <a:tailEnd len="lg" w="lg" type="stealth"/>
          </a:ln>
        </p:spPr>
      </p:cxnSp>
      <p:cxnSp>
        <p:nvCxnSpPr>
          <p:cNvPr id="822" name="Google Shape;822;p55"/>
          <p:cNvCxnSpPr>
            <a:endCxn id="819" idx="3"/>
          </p:cNvCxnSpPr>
          <p:nvPr/>
        </p:nvCxnSpPr>
        <p:spPr>
          <a:xfrm rot="10800000">
            <a:off x="6453190" y="4893479"/>
            <a:ext cx="1071600" cy="321600"/>
          </a:xfrm>
          <a:prstGeom prst="straightConnector1">
            <a:avLst/>
          </a:prstGeom>
          <a:noFill/>
          <a:ln cap="rnd" cmpd="sng" w="9525">
            <a:solidFill>
              <a:srgbClr val="9D2D0F"/>
            </a:solidFill>
            <a:prstDash val="solid"/>
            <a:round/>
            <a:headEnd len="lg" w="lg" type="none"/>
            <a:tailEnd len="lg" w="lg" type="stealth"/>
          </a:ln>
        </p:spPr>
      </p:cxnSp>
      <p:cxnSp>
        <p:nvCxnSpPr>
          <p:cNvPr id="823" name="Google Shape;823;p55"/>
          <p:cNvCxnSpPr>
            <a:stCxn id="819" idx="1"/>
          </p:cNvCxnSpPr>
          <p:nvPr/>
        </p:nvCxnSpPr>
        <p:spPr>
          <a:xfrm rot="10800000">
            <a:off x="3881392" y="4357679"/>
            <a:ext cx="1071600" cy="535800"/>
          </a:xfrm>
          <a:prstGeom prst="straightConnector1">
            <a:avLst/>
          </a:prstGeom>
          <a:noFill/>
          <a:ln cap="rnd" cmpd="sng" w="9525">
            <a:solidFill>
              <a:srgbClr val="9D2D0F"/>
            </a:solidFill>
            <a:prstDash val="solid"/>
            <a:round/>
            <a:headEnd len="lg" w="lg" type="none"/>
            <a:tailEnd len="lg" w="lg" type="stealth"/>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56"/>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 variable allowed the programmer to give a piece of memory a name, which the compiler would remember</a:t>
            </a:r>
            <a:endParaRPr/>
          </a:p>
        </p:txBody>
      </p:sp>
      <p:sp>
        <p:nvSpPr>
          <p:cNvPr id="830" name="Google Shape;830;p56"/>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Then there were variables</a:t>
            </a:r>
            <a:endParaRPr/>
          </a:p>
        </p:txBody>
      </p:sp>
      <p:graphicFrame>
        <p:nvGraphicFramePr>
          <p:cNvPr id="831" name="Google Shape;831;p56"/>
          <p:cNvGraphicFramePr/>
          <p:nvPr/>
        </p:nvGraphicFramePr>
        <p:xfrm>
          <a:off x="7524760" y="3429001"/>
          <a:ext cx="3000000" cy="3000000"/>
        </p:xfrm>
        <a:graphic>
          <a:graphicData uri="http://schemas.openxmlformats.org/drawingml/2006/table">
            <a:tbl>
              <a:tblPr bandRow="1" firstRow="1">
                <a:noFill/>
                <a:tableStyleId>{DB29C40F-6BBB-488F-B015-1015CFBCE2CE}</a:tableStyleId>
              </a:tblPr>
              <a:tblGrid>
                <a:gridCol w="1333900"/>
                <a:gridCol w="1071150"/>
              </a:tblGrid>
              <a:tr h="400050">
                <a:tc>
                  <a:txBody>
                    <a:bodyPr/>
                    <a:lstStyle/>
                    <a:p>
                      <a:pPr indent="0" lvl="0" marL="0" marR="0" rtl="0" algn="l">
                        <a:spcBef>
                          <a:spcPts val="0"/>
                        </a:spcBef>
                        <a:spcAft>
                          <a:spcPts val="0"/>
                        </a:spcAft>
                        <a:buNone/>
                      </a:pPr>
                      <a:r>
                        <a:rPr lang="en-US" sz="1800"/>
                        <a:t>Variable</a:t>
                      </a:r>
                      <a:endParaRPr/>
                    </a:p>
                  </a:txBody>
                  <a:tcPr marT="45725" marB="45725" marR="91450" marL="91450"/>
                </a:tc>
                <a:tc>
                  <a:txBody>
                    <a:bodyPr/>
                    <a:lstStyle/>
                    <a:p>
                      <a:pPr indent="0" lvl="0" marL="0" marR="0" rtl="0" algn="l">
                        <a:spcBef>
                          <a:spcPts val="0"/>
                        </a:spcBef>
                        <a:spcAft>
                          <a:spcPts val="0"/>
                        </a:spcAft>
                        <a:buNone/>
                      </a:pPr>
                      <a:r>
                        <a:rPr lang="en-US" sz="1800"/>
                        <a:t>Value</a:t>
                      </a:r>
                      <a:endParaRPr/>
                    </a:p>
                  </a:txBody>
                  <a:tcPr marT="45725" marB="45725" marR="91450" marL="91450"/>
                </a:tc>
              </a:tr>
              <a:tr h="400050">
                <a:tc>
                  <a:txBody>
                    <a:bodyPr/>
                    <a:lstStyle/>
                    <a:p>
                      <a:pPr indent="0" lvl="0" marL="0" marR="0" rtl="0" algn="l">
                        <a:spcBef>
                          <a:spcPts val="0"/>
                        </a:spcBef>
                        <a:spcAft>
                          <a:spcPts val="0"/>
                        </a:spcAft>
                        <a:buNone/>
                      </a:pPr>
                      <a:r>
                        <a:rPr lang="en-US" sz="1800"/>
                        <a:t>mychar1</a:t>
                      </a:r>
                      <a:endParaRPr/>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r>
              <a:tr h="400050">
                <a:tc>
                  <a:txBody>
                    <a:bodyPr/>
                    <a:lstStyle/>
                    <a:p>
                      <a:pPr indent="0" lvl="0" marL="0" marR="0" rtl="0" algn="l">
                        <a:spcBef>
                          <a:spcPts val="0"/>
                        </a:spcBef>
                        <a:spcAft>
                          <a:spcPts val="0"/>
                        </a:spcAft>
                        <a:buNone/>
                      </a:pPr>
                      <a:r>
                        <a:rPr lang="en-US" sz="1800"/>
                        <a:t>mychar2</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r>
              <a:tr h="400050">
                <a:tc>
                  <a:txBody>
                    <a:bodyPr/>
                    <a:lstStyle/>
                    <a:p>
                      <a:pPr indent="0" lvl="0" marL="0" marR="0" rtl="0" algn="l">
                        <a:spcBef>
                          <a:spcPts val="0"/>
                        </a:spcBef>
                        <a:spcAft>
                          <a:spcPts val="0"/>
                        </a:spcAft>
                        <a:buNone/>
                      </a:pPr>
                      <a:r>
                        <a:rPr lang="en-US" sz="1800"/>
                        <a:t>myint1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400050">
                <a:tc>
                  <a:txBody>
                    <a:bodyPr/>
                    <a:lstStyle/>
                    <a:p>
                      <a:pPr indent="0" lvl="0" marL="0" marR="0" rtl="0" algn="l">
                        <a:spcBef>
                          <a:spcPts val="0"/>
                        </a:spcBef>
                        <a:spcAft>
                          <a:spcPts val="0"/>
                        </a:spcAft>
                        <a:buNone/>
                      </a:pPr>
                      <a:r>
                        <a:rPr lang="en-US" sz="1800"/>
                        <a:t>myint2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bl>
          </a:graphicData>
        </a:graphic>
      </p:graphicFrame>
      <p:sp>
        <p:nvSpPr>
          <p:cNvPr id="832" name="Google Shape;832;p56"/>
          <p:cNvSpPr/>
          <p:nvPr/>
        </p:nvSpPr>
        <p:spPr>
          <a:xfrm>
            <a:off x="2166910" y="3857628"/>
            <a:ext cx="1714512" cy="785818"/>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My Program</a:t>
            </a:r>
            <a:endParaRPr/>
          </a:p>
        </p:txBody>
      </p:sp>
      <p:sp>
        <p:nvSpPr>
          <p:cNvPr id="833" name="Google Shape;833;p56"/>
          <p:cNvSpPr/>
          <p:nvPr/>
        </p:nvSpPr>
        <p:spPr>
          <a:xfrm>
            <a:off x="4952992" y="3500438"/>
            <a:ext cx="1500198" cy="642942"/>
          </a:xfrm>
          <a:prstGeom prst="rect">
            <a:avLst/>
          </a:prstGeom>
          <a:solidFill>
            <a:srgbClr val="F5CB9D"/>
          </a:solidFill>
          <a:ln cap="rnd" cmpd="sng" w="15875">
            <a:solidFill>
              <a:srgbClr val="EFB1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Set value of mychar2</a:t>
            </a:r>
            <a:endParaRPr/>
          </a:p>
        </p:txBody>
      </p:sp>
      <p:sp>
        <p:nvSpPr>
          <p:cNvPr id="834" name="Google Shape;834;p56"/>
          <p:cNvSpPr/>
          <p:nvPr/>
        </p:nvSpPr>
        <p:spPr>
          <a:xfrm>
            <a:off x="4952992" y="4572008"/>
            <a:ext cx="1500198" cy="642942"/>
          </a:xfrm>
          <a:prstGeom prst="rect">
            <a:avLst/>
          </a:prstGeom>
          <a:solidFill>
            <a:srgbClr val="F5CB9D"/>
          </a:solidFill>
          <a:ln cap="rnd" cmpd="sng" w="15875">
            <a:solidFill>
              <a:srgbClr val="EFB1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Get value of myint2</a:t>
            </a:r>
            <a:endParaRPr/>
          </a:p>
        </p:txBody>
      </p:sp>
      <p:cxnSp>
        <p:nvCxnSpPr>
          <p:cNvPr id="835" name="Google Shape;835;p56"/>
          <p:cNvCxnSpPr>
            <a:endCxn id="833" idx="1"/>
          </p:cNvCxnSpPr>
          <p:nvPr/>
        </p:nvCxnSpPr>
        <p:spPr>
          <a:xfrm flipH="1" rot="10800000">
            <a:off x="3881392" y="3821909"/>
            <a:ext cx="1071600" cy="249900"/>
          </a:xfrm>
          <a:prstGeom prst="straightConnector1">
            <a:avLst/>
          </a:prstGeom>
          <a:noFill/>
          <a:ln cap="rnd" cmpd="sng" w="9525">
            <a:solidFill>
              <a:srgbClr val="9D2D0F"/>
            </a:solidFill>
            <a:prstDash val="solid"/>
            <a:round/>
            <a:headEnd len="lg" w="lg" type="none"/>
            <a:tailEnd len="lg" w="lg" type="stealth"/>
          </a:ln>
        </p:spPr>
      </p:cxnSp>
      <p:cxnSp>
        <p:nvCxnSpPr>
          <p:cNvPr id="836" name="Google Shape;836;p56"/>
          <p:cNvCxnSpPr>
            <a:stCxn id="833" idx="3"/>
          </p:cNvCxnSpPr>
          <p:nvPr/>
        </p:nvCxnSpPr>
        <p:spPr>
          <a:xfrm>
            <a:off x="6453190" y="3821909"/>
            <a:ext cx="1071600" cy="607200"/>
          </a:xfrm>
          <a:prstGeom prst="straightConnector1">
            <a:avLst/>
          </a:prstGeom>
          <a:noFill/>
          <a:ln cap="rnd" cmpd="sng" w="9525">
            <a:solidFill>
              <a:srgbClr val="9D2D0F"/>
            </a:solidFill>
            <a:prstDash val="solid"/>
            <a:round/>
            <a:headEnd len="lg" w="lg" type="none"/>
            <a:tailEnd len="lg" w="lg" type="stealth"/>
          </a:ln>
        </p:spPr>
      </p:cxnSp>
      <p:cxnSp>
        <p:nvCxnSpPr>
          <p:cNvPr id="837" name="Google Shape;837;p56"/>
          <p:cNvCxnSpPr>
            <a:endCxn id="834" idx="3"/>
          </p:cNvCxnSpPr>
          <p:nvPr/>
        </p:nvCxnSpPr>
        <p:spPr>
          <a:xfrm rot="10800000">
            <a:off x="6453190" y="4893479"/>
            <a:ext cx="1071600" cy="321600"/>
          </a:xfrm>
          <a:prstGeom prst="straightConnector1">
            <a:avLst/>
          </a:prstGeom>
          <a:noFill/>
          <a:ln cap="rnd" cmpd="sng" w="9525">
            <a:solidFill>
              <a:srgbClr val="9D2D0F"/>
            </a:solidFill>
            <a:prstDash val="solid"/>
            <a:round/>
            <a:headEnd len="lg" w="lg" type="none"/>
            <a:tailEnd len="lg" w="lg" type="stealth"/>
          </a:ln>
        </p:spPr>
      </p:cxnSp>
      <p:cxnSp>
        <p:nvCxnSpPr>
          <p:cNvPr id="838" name="Google Shape;838;p56"/>
          <p:cNvCxnSpPr>
            <a:stCxn id="834" idx="1"/>
          </p:cNvCxnSpPr>
          <p:nvPr/>
        </p:nvCxnSpPr>
        <p:spPr>
          <a:xfrm rot="10800000">
            <a:off x="3881392" y="4357679"/>
            <a:ext cx="1071600" cy="535800"/>
          </a:xfrm>
          <a:prstGeom prst="straightConnector1">
            <a:avLst/>
          </a:prstGeom>
          <a:noFill/>
          <a:ln cap="rnd" cmpd="sng" w="9525">
            <a:solidFill>
              <a:srgbClr val="9D2D0F"/>
            </a:solidFill>
            <a:prstDash val="solid"/>
            <a:round/>
            <a:headEnd len="lg" w="lg" type="none"/>
            <a:tailEnd len="lg" w="lg" type="stealth"/>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57"/>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Variables only worked for simple data types like integers and characters</a:t>
            </a:r>
            <a:endParaRPr/>
          </a:p>
          <a:p>
            <a:pPr indent="-342900" lvl="0" marL="342900" rtl="0" algn="l">
              <a:spcBef>
                <a:spcPts val="1000"/>
              </a:spcBef>
              <a:spcAft>
                <a:spcPts val="0"/>
              </a:spcAft>
              <a:buSzPts val="1800"/>
              <a:buChar char="🠶"/>
            </a:pPr>
            <a:r>
              <a:rPr lang="en-US"/>
              <a:t>For example a coordinate consists of an x value and a y value. With just variables we would have to create two variables for each coordinate</a:t>
            </a:r>
            <a:endParaRPr/>
          </a:p>
        </p:txBody>
      </p:sp>
      <p:sp>
        <p:nvSpPr>
          <p:cNvPr id="845" name="Google Shape;845;p57"/>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But what about complex data…</a:t>
            </a:r>
            <a:endParaRPr/>
          </a:p>
        </p:txBody>
      </p:sp>
      <p:sp>
        <p:nvSpPr>
          <p:cNvPr id="846" name="Google Shape;846;p57"/>
          <p:cNvSpPr/>
          <p:nvPr/>
        </p:nvSpPr>
        <p:spPr>
          <a:xfrm>
            <a:off x="4881554" y="4071942"/>
            <a:ext cx="3500462" cy="1857388"/>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int myCoord1_X = 2</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int myCoord1_Y = 4</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int myCoord2_X = 8</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int myCoord2_Y = -2</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58"/>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 structure (as it was called in C) allowed simple values to be grouped into more complex data types</a:t>
            </a:r>
            <a:endParaRPr/>
          </a:p>
          <a:p>
            <a:pPr indent="-342900" lvl="0" marL="342900" rtl="0" algn="l">
              <a:spcBef>
                <a:spcPts val="1000"/>
              </a:spcBef>
              <a:spcAft>
                <a:spcPts val="0"/>
              </a:spcAft>
              <a:buSzPts val="1800"/>
              <a:buChar char="🠶"/>
            </a:pPr>
            <a:r>
              <a:rPr lang="en-US"/>
              <a:t>So we could define a new data type – like a Coordinate data type…</a:t>
            </a:r>
            <a:endParaRPr/>
          </a:p>
        </p:txBody>
      </p:sp>
      <p:sp>
        <p:nvSpPr>
          <p:cNvPr id="853" name="Google Shape;853;p58"/>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Then there were structures</a:t>
            </a:r>
            <a:endParaRPr/>
          </a:p>
        </p:txBody>
      </p:sp>
      <p:sp>
        <p:nvSpPr>
          <p:cNvPr id="854" name="Google Shape;854;p58"/>
          <p:cNvSpPr/>
          <p:nvPr/>
        </p:nvSpPr>
        <p:spPr>
          <a:xfrm>
            <a:off x="5167306" y="3929066"/>
            <a:ext cx="3857652" cy="2286016"/>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struct Coordinate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int x</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int y</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Coordinate c1 = { 2, 4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Coordinate c2 = { 8, -2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59"/>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Typically a programmer would create a set of functions which operated on a given structure</a:t>
            </a:r>
            <a:endParaRPr/>
          </a:p>
        </p:txBody>
      </p:sp>
      <p:sp>
        <p:nvSpPr>
          <p:cNvPr id="861" name="Google Shape;861;p59"/>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Working with structures</a:t>
            </a:r>
            <a:endParaRPr/>
          </a:p>
        </p:txBody>
      </p:sp>
      <p:sp>
        <p:nvSpPr>
          <p:cNvPr id="862" name="Google Shape;862;p59"/>
          <p:cNvSpPr/>
          <p:nvPr/>
        </p:nvSpPr>
        <p:spPr>
          <a:xfrm>
            <a:off x="4881554" y="2571744"/>
            <a:ext cx="5072098" cy="3714776"/>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struct Coordinate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int x</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int y</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coordinate_draw(Coordinate c)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 Code to draw a coordinate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coordinate_reset(Coordinate c)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 Code to draw a coordinate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C:\Users\Rowan\AppData\Local\Microsoft\Windows\Temporary Internet Files\Content.IE5\KSS0C966\MCBD08154_0000[1].wmf" id="863" name="Google Shape;863;p59"/>
          <p:cNvPicPr preferRelativeResize="0"/>
          <p:nvPr/>
        </p:nvPicPr>
        <p:blipFill rotWithShape="1">
          <a:blip r:embed="rId3">
            <a:alphaModFix/>
          </a:blip>
          <a:srcRect b="0" l="0" r="0" t="0"/>
          <a:stretch/>
        </p:blipFill>
        <p:spPr>
          <a:xfrm>
            <a:off x="2309787" y="3357563"/>
            <a:ext cx="2227923" cy="152241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62"/>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Eventually someone realized that life would be easier if structures could have their own functions…</a:t>
            </a:r>
            <a:endParaRPr/>
          </a:p>
        </p:txBody>
      </p:sp>
      <p:sp>
        <p:nvSpPr>
          <p:cNvPr id="870" name="Google Shape;870;p62"/>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Member functions (methods)</a:t>
            </a:r>
            <a:endParaRPr/>
          </a:p>
        </p:txBody>
      </p:sp>
      <p:sp>
        <p:nvSpPr>
          <p:cNvPr id="871" name="Google Shape;871;p62"/>
          <p:cNvSpPr/>
          <p:nvPr/>
        </p:nvSpPr>
        <p:spPr>
          <a:xfrm>
            <a:off x="5024430" y="2571744"/>
            <a:ext cx="4929222" cy="3714776"/>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class Coordinate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int x</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int y</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draw()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 Code to draw a coordinate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reset()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 Code to draw a coordinate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872" name="Google Shape;872;p62"/>
          <p:cNvSpPr txBox="1"/>
          <p:nvPr/>
        </p:nvSpPr>
        <p:spPr>
          <a:xfrm>
            <a:off x="1952596" y="3286124"/>
            <a:ext cx="2247888" cy="2000264"/>
          </a:xfrm>
          <a:prstGeom prst="rect">
            <a:avLst/>
          </a:prstGeom>
          <a:noFill/>
          <a:ln>
            <a:noFill/>
          </a:ln>
        </p:spPr>
        <p:txBody>
          <a:bodyPr anchorCtr="0" anchor="t" bIns="45700" lIns="91425" spcFirstLastPara="1" rIns="91425" wrap="square" tIns="45700">
            <a:normAutofit/>
          </a:bodyPr>
          <a:lstStyle/>
          <a:p>
            <a:pPr indent="-256032" lvl="0" marL="365760" marR="0" rtl="0" algn="l">
              <a:spcBef>
                <a:spcPts val="0"/>
              </a:spcBef>
              <a:spcAft>
                <a:spcPts val="0"/>
              </a:spcAft>
              <a:buClr>
                <a:schemeClr val="accent1"/>
              </a:buClr>
              <a:buSzPts val="1836"/>
              <a:buFont typeface="Noto Sans Symbols"/>
              <a:buChar char="🞂"/>
            </a:pPr>
            <a:r>
              <a:rPr lang="en-US" sz="2700">
                <a:solidFill>
                  <a:schemeClr val="dk1"/>
                </a:solidFill>
                <a:latin typeface="Century Gothic"/>
                <a:ea typeface="Century Gothic"/>
                <a:cs typeface="Century Gothic"/>
                <a:sym typeface="Century Gothic"/>
              </a:rPr>
              <a:t>And the called it a </a:t>
            </a:r>
            <a:r>
              <a:rPr b="1" i="1" lang="en-US" sz="4000">
                <a:solidFill>
                  <a:schemeClr val="dk1"/>
                </a:solidFill>
                <a:latin typeface="Century Gothic"/>
                <a:ea typeface="Century Gothic"/>
                <a:cs typeface="Century Gothic"/>
                <a:sym typeface="Century Gothic"/>
              </a:rPr>
              <a:t>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7"/>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JavaFX</a:t>
            </a:r>
            <a:endParaRPr/>
          </a:p>
        </p:txBody>
      </p:sp>
      <p:sp>
        <p:nvSpPr>
          <p:cNvPr id="218" name="Google Shape;218;p7"/>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OpenJFX is an open-source, next-generation client application platform for desktop, mobile and embedded systems built on top of Java.</a:t>
            </a:r>
            <a:endParaRPr/>
          </a:p>
          <a:p>
            <a:pPr indent="-342900" lvl="0" marL="342900" rtl="0" algn="l">
              <a:spcBef>
                <a:spcPts val="1000"/>
              </a:spcBef>
              <a:spcAft>
                <a:spcPts val="0"/>
              </a:spcAft>
              <a:buSzPts val="1800"/>
              <a:buChar char="🠶"/>
            </a:pPr>
            <a:r>
              <a:rPr lang="en-US"/>
              <a:t>It is a collaborative effort by many individuals and companies with the goal of producing a modern, efficient, and fully featured toolkit for developing rich client applications</a:t>
            </a:r>
            <a:endParaRPr/>
          </a:p>
          <a:p>
            <a:pPr indent="-342900" lvl="0" marL="342900" rtl="0" algn="l">
              <a:spcBef>
                <a:spcPts val="1000"/>
              </a:spcBef>
              <a:spcAft>
                <a:spcPts val="0"/>
              </a:spcAft>
              <a:buSzPts val="1800"/>
              <a:buChar char="🠶"/>
            </a:pPr>
            <a:r>
              <a:rPr lang="en-US"/>
              <a:t>The platform is also for creating and delivering rich Internet applications (RIAs) that can run across a wide variety of devices. JavaFX is intended to replace Swing as the standard GUI library for Java SE, but both will be included for the foreseeable future.  JavaFX has support for desktop computers and web browsers on Microsoft Windows, Linux, and macOS. Since the JDK 11 release in 2018, JavaFX has been part of the open-source OpenJDK, under the OpenJFX project. Thanks to the open source foundation and community.</a:t>
            </a:r>
            <a:endParaRPr/>
          </a:p>
          <a:p>
            <a:pPr indent="0" lvl="0" marL="0" rtl="0" algn="l">
              <a:spcBef>
                <a:spcPts val="1000"/>
              </a:spcBef>
              <a:spcAft>
                <a:spcPts val="0"/>
              </a:spcAft>
              <a:buSzPts val="1800"/>
              <a:buNone/>
            </a:pPr>
            <a:br>
              <a:rPr lang="en-US"/>
            </a:br>
            <a:endParaRPr/>
          </a:p>
        </p:txBody>
      </p:sp>
      <p:sp>
        <p:nvSpPr>
          <p:cNvPr id="219" name="Google Shape;219;p7"/>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60"/>
          <p:cNvSpPr txBox="1"/>
          <p:nvPr>
            <p:ph idx="1" type="body"/>
          </p:nvPr>
        </p:nvSpPr>
        <p:spPr>
          <a:xfrm>
            <a:off x="763571" y="946779"/>
            <a:ext cx="11123629" cy="4964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t>An object </a:t>
            </a:r>
            <a:r>
              <a:rPr lang="en-US"/>
              <a:t>is </a:t>
            </a:r>
            <a:r>
              <a:rPr b="1" lang="en-US"/>
              <a:t>a software bundle of related state and behavior. </a:t>
            </a:r>
            <a:r>
              <a:rPr lang="en-US"/>
              <a:t>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A class is a</a:t>
            </a:r>
            <a:r>
              <a:rPr b="1" lang="en-US"/>
              <a:t> blueprint or prototype from which objects are created. </a:t>
            </a:r>
            <a:r>
              <a:rPr lang="en-US"/>
              <a:t>This section defines a class that models the state and behavior of a real-world object. It intentionally focuses on the basics, showing how even a simple class can cleanly model state and behavior</a:t>
            </a:r>
            <a:endParaRPr/>
          </a:p>
        </p:txBody>
      </p:sp>
      <p:sp>
        <p:nvSpPr>
          <p:cNvPr id="879" name="Google Shape;879;p60"/>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Classes vs. Objects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61"/>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 class is like a blueprint or a recipe for creating objects. It tells the JVM how to make an object (an instance) of that particular type</a:t>
            </a:r>
            <a:endParaRPr/>
          </a:p>
        </p:txBody>
      </p:sp>
      <p:sp>
        <p:nvSpPr>
          <p:cNvPr id="886" name="Google Shape;886;p61"/>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Classes vs. Objects</a:t>
            </a:r>
            <a:endParaRPr/>
          </a:p>
        </p:txBody>
      </p:sp>
      <p:pic>
        <p:nvPicPr>
          <p:cNvPr descr="C:\Users\Rowan\AppData\Local\Microsoft\Windows\Temporary Internet Files\Content.IE5\KSS0C966\MPj04393370000[1].jpg" id="887" name="Google Shape;887;p61"/>
          <p:cNvPicPr preferRelativeResize="0"/>
          <p:nvPr/>
        </p:nvPicPr>
        <p:blipFill rotWithShape="1">
          <a:blip r:embed="rId3">
            <a:alphaModFix/>
          </a:blip>
          <a:srcRect b="0" l="0" r="0" t="0"/>
          <a:stretch/>
        </p:blipFill>
        <p:spPr>
          <a:xfrm>
            <a:off x="5103444" y="2786058"/>
            <a:ext cx="1706937" cy="2570142"/>
          </a:xfrm>
          <a:prstGeom prst="rect">
            <a:avLst/>
          </a:prstGeom>
          <a:noFill/>
          <a:ln>
            <a:noFill/>
          </a:ln>
        </p:spPr>
      </p:pic>
      <p:sp>
        <p:nvSpPr>
          <p:cNvPr id="888" name="Google Shape;888;p61"/>
          <p:cNvSpPr txBox="1"/>
          <p:nvPr/>
        </p:nvSpPr>
        <p:spPr>
          <a:xfrm>
            <a:off x="5167306" y="5572140"/>
            <a:ext cx="157163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The JVM</a:t>
            </a:r>
            <a:endParaRPr/>
          </a:p>
        </p:txBody>
      </p:sp>
      <p:pic>
        <p:nvPicPr>
          <p:cNvPr descr="C:\Users\Rowan\AppData\Local\Microsoft\Windows\Temporary Internet Files\Content.IE5\Y1VC4KNH\MPj03143220000[1].jpg" id="889" name="Google Shape;889;p61"/>
          <p:cNvPicPr preferRelativeResize="0"/>
          <p:nvPr/>
        </p:nvPicPr>
        <p:blipFill rotWithShape="1">
          <a:blip r:embed="rId4">
            <a:alphaModFix/>
          </a:blip>
          <a:srcRect b="0" l="0" r="0" t="0"/>
          <a:stretch/>
        </p:blipFill>
        <p:spPr>
          <a:xfrm>
            <a:off x="1881158" y="3429000"/>
            <a:ext cx="2528364" cy="1795314"/>
          </a:xfrm>
          <a:prstGeom prst="rect">
            <a:avLst/>
          </a:prstGeom>
          <a:noFill/>
          <a:ln>
            <a:noFill/>
          </a:ln>
        </p:spPr>
      </p:pic>
      <p:sp>
        <p:nvSpPr>
          <p:cNvPr id="890" name="Google Shape;890;p61"/>
          <p:cNvSpPr/>
          <p:nvPr/>
        </p:nvSpPr>
        <p:spPr>
          <a:xfrm>
            <a:off x="4452926" y="4286256"/>
            <a:ext cx="714380" cy="428628"/>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891" name="Google Shape;891;p61"/>
          <p:cNvSpPr txBox="1"/>
          <p:nvPr/>
        </p:nvSpPr>
        <p:spPr>
          <a:xfrm>
            <a:off x="2309786" y="3862992"/>
            <a:ext cx="157163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class Cake {</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a:t>
            </a:r>
            <a:endParaRPr/>
          </a:p>
        </p:txBody>
      </p:sp>
      <p:pic>
        <p:nvPicPr>
          <p:cNvPr descr="C:\Users\Rowan\AppData\Local\Microsoft\Windows\Temporary Internet Files\Content.IE5\Y1VC4KNH\MPj04365380000[1].jpg" id="892" name="Google Shape;892;p61"/>
          <p:cNvPicPr preferRelativeResize="0"/>
          <p:nvPr/>
        </p:nvPicPr>
        <p:blipFill rotWithShape="1">
          <a:blip r:embed="rId5">
            <a:alphaModFix/>
          </a:blip>
          <a:srcRect b="0" l="0" r="0" t="0"/>
          <a:stretch/>
        </p:blipFill>
        <p:spPr>
          <a:xfrm>
            <a:off x="7310447" y="3429000"/>
            <a:ext cx="2986697" cy="1996820"/>
          </a:xfrm>
          <a:prstGeom prst="rect">
            <a:avLst/>
          </a:prstGeom>
          <a:noFill/>
          <a:ln>
            <a:noFill/>
          </a:ln>
        </p:spPr>
      </p:pic>
      <p:sp>
        <p:nvSpPr>
          <p:cNvPr id="893" name="Google Shape;893;p61"/>
          <p:cNvSpPr/>
          <p:nvPr/>
        </p:nvSpPr>
        <p:spPr>
          <a:xfrm>
            <a:off x="6881818" y="4286256"/>
            <a:ext cx="714380" cy="428628"/>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894" name="Google Shape;894;p61"/>
          <p:cNvSpPr txBox="1"/>
          <p:nvPr/>
        </p:nvSpPr>
        <p:spPr>
          <a:xfrm>
            <a:off x="2309786" y="5572140"/>
            <a:ext cx="157163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The Class</a:t>
            </a:r>
            <a:endParaRPr/>
          </a:p>
        </p:txBody>
      </p:sp>
      <p:sp>
        <p:nvSpPr>
          <p:cNvPr id="895" name="Google Shape;895;p61"/>
          <p:cNvSpPr txBox="1"/>
          <p:nvPr/>
        </p:nvSpPr>
        <p:spPr>
          <a:xfrm>
            <a:off x="7953388" y="5559998"/>
            <a:ext cx="157163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Objects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g1ea9a5079ab_5_121"/>
          <p:cNvSpPr txBox="1"/>
          <p:nvPr>
            <p:ph type="title"/>
          </p:nvPr>
        </p:nvSpPr>
        <p:spPr>
          <a:xfrm>
            <a:off x="415600" y="315400"/>
            <a:ext cx="11360700" cy="763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Types of classes</a:t>
            </a:r>
            <a:endParaRPr b="1"/>
          </a:p>
        </p:txBody>
      </p:sp>
      <p:sp>
        <p:nvSpPr>
          <p:cNvPr id="901" name="Google Shape;901;g1ea9a5079ab_5_121"/>
          <p:cNvSpPr txBox="1"/>
          <p:nvPr>
            <p:ph idx="1" type="body"/>
          </p:nvPr>
        </p:nvSpPr>
        <p:spPr>
          <a:xfrm>
            <a:off x="415600" y="1079000"/>
            <a:ext cx="11360700" cy="55728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sz="2000">
                <a:solidFill>
                  <a:srgbClr val="202124"/>
                </a:solidFill>
              </a:rPr>
              <a:t>Static class:</a:t>
            </a:r>
            <a:r>
              <a:rPr lang="en-US" sz="2000">
                <a:solidFill>
                  <a:srgbClr val="202124"/>
                </a:solidFill>
              </a:rPr>
              <a:t> In </a:t>
            </a:r>
            <a:r>
              <a:rPr lang="en-US" sz="2000">
                <a:solidFill>
                  <a:srgbClr val="202124"/>
                </a:solidFill>
                <a:uFill>
                  <a:noFill/>
                </a:uFill>
                <a:hlinkClick r:id="rId3">
                  <a:extLst>
                    <a:ext uri="{A12FA001-AC4F-418D-AE19-62706E023703}">
                      <ahyp:hlinkClr val="tx"/>
                    </a:ext>
                  </a:extLst>
                </a:hlinkClick>
              </a:rPr>
              <a:t>Java</a:t>
            </a:r>
            <a:r>
              <a:rPr lang="en-US" sz="2000">
                <a:solidFill>
                  <a:srgbClr val="202124"/>
                </a:solidFill>
              </a:rPr>
              <a:t>, static is a keyword that manage objects in the memory. The static object belongs to the class instead of the instance of the class.</a:t>
            </a:r>
            <a:endParaRPr sz="2000">
              <a:solidFill>
                <a:srgbClr val="202124"/>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rgbClr val="202124"/>
                </a:solidFill>
              </a:rPr>
              <a:t>We can make a class </a:t>
            </a:r>
            <a:r>
              <a:rPr lang="en-US" sz="2000">
                <a:solidFill>
                  <a:srgbClr val="202124"/>
                </a:solidFill>
                <a:uFill>
                  <a:noFill/>
                </a:uFill>
                <a:hlinkClick r:id="rId4">
                  <a:extLst>
                    <a:ext uri="{A12FA001-AC4F-418D-AE19-62706E023703}">
                      <ahyp:hlinkClr val="tx"/>
                    </a:ext>
                  </a:extLst>
                </a:hlinkClick>
              </a:rPr>
              <a:t>static</a:t>
            </a:r>
            <a:r>
              <a:rPr lang="en-US" sz="2000">
                <a:solidFill>
                  <a:srgbClr val="202124"/>
                </a:solidFill>
              </a:rPr>
              <a:t> if and only if it is a nested class. We can also say that static classes are known as nested classes. It means that a class that is declared as static within another class is known as a static class. Nested static class does not require reference to the outer class. The purpose of a static class is to provide the outline of its inherited class</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US" sz="2000">
                <a:solidFill>
                  <a:srgbClr val="202124"/>
                </a:solidFill>
              </a:rPr>
              <a:t>Static class  </a:t>
            </a:r>
            <a:r>
              <a:rPr lang="en-US" sz="2000">
                <a:solidFill>
                  <a:srgbClr val="040C28"/>
                </a:solidFill>
              </a:rPr>
              <a:t> cannot be inherited</a:t>
            </a:r>
            <a:r>
              <a:rPr lang="en-US" sz="2000">
                <a:solidFill>
                  <a:srgbClr val="202124"/>
                </a:solidFill>
              </a:rPr>
              <a:t>. Static classes cannot contain an instance constructor. However, they can contain a static constructor. </a:t>
            </a:r>
            <a:r>
              <a:rPr lang="en-US" sz="1500">
                <a:solidFill>
                  <a:srgbClr val="0C0D0E"/>
                </a:solidFill>
              </a:rPr>
              <a:t>Static classes can only be used in case of nested classes.</a:t>
            </a:r>
            <a:endParaRPr sz="1500">
              <a:solidFill>
                <a:srgbClr val="0C0D0E"/>
              </a:solidFill>
            </a:endParaRPr>
          </a:p>
          <a:p>
            <a:pPr indent="0" lvl="0" marL="0" rtl="0" algn="l">
              <a:spcBef>
                <a:spcPts val="1000"/>
              </a:spcBef>
              <a:spcAft>
                <a:spcPts val="0"/>
              </a:spcAft>
              <a:buNone/>
            </a:pPr>
            <a:r>
              <a:rPr b="1" lang="en-US" sz="1500">
                <a:solidFill>
                  <a:srgbClr val="0C0D0E"/>
                </a:solidFill>
              </a:rPr>
              <a:t>Properties</a:t>
            </a:r>
            <a:endParaRPr b="1" sz="1500">
              <a:solidFill>
                <a:srgbClr val="0C0D0E"/>
              </a:solidFill>
            </a:endParaRPr>
          </a:p>
          <a:p>
            <a:pPr indent="-304800" lvl="0" marL="457200" marR="25400" rtl="0" algn="l">
              <a:lnSpc>
                <a:spcPct val="156250"/>
              </a:lnSpc>
              <a:spcBef>
                <a:spcPts val="150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The class has only static members.</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It cannot access the member (non-static) of the outer class.</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We cannot create an object of the static class.</a:t>
            </a:r>
            <a:endParaRPr sz="1200">
              <a:solidFill>
                <a:schemeClr val="dk1"/>
              </a:solidFill>
              <a:latin typeface="Roboto"/>
              <a:ea typeface="Roboto"/>
              <a:cs typeface="Roboto"/>
              <a:sym typeface="Roboto"/>
            </a:endParaRPr>
          </a:p>
          <a:p>
            <a:pPr indent="0" lvl="0" marL="0" marR="25400" rtl="0" algn="l">
              <a:lnSpc>
                <a:spcPct val="156250"/>
              </a:lnSpc>
              <a:spcBef>
                <a:spcPts val="1500"/>
              </a:spcBef>
              <a:spcAft>
                <a:spcPts val="1200"/>
              </a:spcAft>
              <a:buNone/>
            </a:pPr>
            <a:r>
              <a:rPr b="1" lang="en-US" sz="2000">
                <a:solidFill>
                  <a:srgbClr val="202124"/>
                </a:solidFill>
              </a:rPr>
              <a:t>Nested class/inner class:</a:t>
            </a:r>
            <a:r>
              <a:rPr lang="en-US" sz="2000">
                <a:solidFill>
                  <a:srgbClr val="202124"/>
                </a:solidFill>
              </a:rPr>
              <a:t> A class inside another class. The inner class can be static or non static.  This can be defined also as a class declared entirely within the body of another class or interface.</a:t>
            </a: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g30c5bc70a38_0_20"/>
          <p:cNvSpPr txBox="1"/>
          <p:nvPr>
            <p:ph type="title"/>
          </p:nvPr>
        </p:nvSpPr>
        <p:spPr>
          <a:xfrm>
            <a:off x="260200" y="-8"/>
            <a:ext cx="11360700" cy="763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static and non static  inner classes examples</a:t>
            </a:r>
            <a:endParaRPr b="1"/>
          </a:p>
        </p:txBody>
      </p:sp>
      <p:sp>
        <p:nvSpPr>
          <p:cNvPr id="908" name="Google Shape;908;g30c5bc70a38_0_20"/>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9" name="Google Shape;909;g30c5bc70a38_0_20"/>
          <p:cNvSpPr txBox="1"/>
          <p:nvPr/>
        </p:nvSpPr>
        <p:spPr>
          <a:xfrm>
            <a:off x="210175" y="1176375"/>
            <a:ext cx="6826200" cy="44052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US" sz="1200">
                <a:solidFill>
                  <a:srgbClr val="7F0055"/>
                </a:solidFill>
                <a:latin typeface="Courier New"/>
                <a:ea typeface="Courier New"/>
                <a:cs typeface="Courier New"/>
                <a:sym typeface="Courier New"/>
              </a:rPr>
              <a:t>class</a:t>
            </a:r>
            <a:r>
              <a:rPr lang="en-US" sz="1200">
                <a:solidFill>
                  <a:schemeClr val="dk1"/>
                </a:solidFill>
                <a:latin typeface="Courier New"/>
                <a:ea typeface="Courier New"/>
                <a:cs typeface="Courier New"/>
                <a:sym typeface="Courier New"/>
              </a:rPr>
              <a:t> Outer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rgbClr val="7F0055"/>
                </a:solidFill>
                <a:latin typeface="Courier New"/>
                <a:ea typeface="Courier New"/>
                <a:cs typeface="Courier New"/>
                <a:sym typeface="Courier New"/>
              </a:rPr>
              <a:t>public</a:t>
            </a:r>
            <a:r>
              <a:rPr lang="en-US" sz="1200">
                <a:solidFill>
                  <a:schemeClr val="dk1"/>
                </a:solidFill>
                <a:latin typeface="Courier New"/>
                <a:ea typeface="Courier New"/>
                <a:cs typeface="Courier New"/>
                <a:sym typeface="Courier New"/>
              </a:rPr>
              <a:t> </a:t>
            </a:r>
            <a:r>
              <a:rPr b="1" lang="en-US" sz="1200">
                <a:solidFill>
                  <a:srgbClr val="7F0055"/>
                </a:solidFill>
                <a:latin typeface="Courier New"/>
                <a:ea typeface="Courier New"/>
                <a:cs typeface="Courier New"/>
                <a:sym typeface="Courier New"/>
              </a:rPr>
              <a:t>static</a:t>
            </a:r>
            <a:r>
              <a:rPr lang="en-US" sz="1200">
                <a:solidFill>
                  <a:schemeClr val="dk1"/>
                </a:solidFill>
                <a:latin typeface="Courier New"/>
                <a:ea typeface="Courier New"/>
                <a:cs typeface="Courier New"/>
                <a:sym typeface="Courier New"/>
              </a:rPr>
              <a:t> String </a:t>
            </a:r>
            <a:r>
              <a:rPr i="1" lang="en-US" sz="1200">
                <a:solidFill>
                  <a:srgbClr val="0000C0"/>
                </a:solidFill>
                <a:latin typeface="Courier New"/>
                <a:ea typeface="Courier New"/>
                <a:cs typeface="Courier New"/>
                <a:sym typeface="Courier New"/>
              </a:rPr>
              <a:t>message</a:t>
            </a:r>
            <a:r>
              <a:rPr lang="en-US" sz="1200">
                <a:solidFill>
                  <a:schemeClr val="dk1"/>
                </a:solidFill>
                <a:latin typeface="Courier New"/>
                <a:ea typeface="Courier New"/>
                <a:cs typeface="Courier New"/>
                <a:sym typeface="Courier New"/>
              </a:rPr>
              <a:t>=</a:t>
            </a:r>
            <a:r>
              <a:rPr lang="en-US" sz="1200">
                <a:solidFill>
                  <a:srgbClr val="2A00FF"/>
                </a:solidFill>
                <a:latin typeface="Courier New"/>
                <a:ea typeface="Courier New"/>
                <a:cs typeface="Courier New"/>
                <a:sym typeface="Courier New"/>
              </a:rPr>
              <a:t>"Hello"</a:t>
            </a: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rgbClr val="7F0055"/>
                </a:solidFill>
                <a:latin typeface="Courier New"/>
                <a:ea typeface="Courier New"/>
                <a:cs typeface="Courier New"/>
                <a:sym typeface="Courier New"/>
              </a:rPr>
              <a:t>static</a:t>
            </a:r>
            <a:r>
              <a:rPr lang="en-US" sz="1200">
                <a:solidFill>
                  <a:schemeClr val="dk1"/>
                </a:solidFill>
                <a:latin typeface="Courier New"/>
                <a:ea typeface="Courier New"/>
                <a:cs typeface="Courier New"/>
                <a:sym typeface="Courier New"/>
              </a:rPr>
              <a:t> </a:t>
            </a:r>
            <a:r>
              <a:rPr b="1" lang="en-US" sz="1200">
                <a:solidFill>
                  <a:srgbClr val="7F0055"/>
                </a:solidFill>
                <a:latin typeface="Courier New"/>
                <a:ea typeface="Courier New"/>
                <a:cs typeface="Courier New"/>
                <a:sym typeface="Courier New"/>
              </a:rPr>
              <a:t>class</a:t>
            </a:r>
            <a:r>
              <a:rPr lang="en-US" sz="1200">
                <a:solidFill>
                  <a:schemeClr val="dk1"/>
                </a:solidFill>
                <a:latin typeface="Courier New"/>
                <a:ea typeface="Courier New"/>
                <a:cs typeface="Courier New"/>
                <a:sym typeface="Courier New"/>
              </a:rPr>
              <a:t> NestedDemo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rgbClr val="7F0055"/>
                </a:solidFill>
                <a:latin typeface="Courier New"/>
                <a:ea typeface="Courier New"/>
                <a:cs typeface="Courier New"/>
                <a:sym typeface="Courier New"/>
              </a:rPr>
              <a:t>public</a:t>
            </a:r>
            <a:r>
              <a:rPr lang="en-US" sz="1200">
                <a:solidFill>
                  <a:schemeClr val="dk1"/>
                </a:solidFill>
                <a:latin typeface="Courier New"/>
                <a:ea typeface="Courier New"/>
                <a:cs typeface="Courier New"/>
                <a:sym typeface="Courier New"/>
              </a:rPr>
              <a:t> </a:t>
            </a:r>
            <a:r>
              <a:rPr b="1" lang="en-US" sz="1200">
                <a:solidFill>
                  <a:srgbClr val="7F0055"/>
                </a:solidFill>
                <a:latin typeface="Courier New"/>
                <a:ea typeface="Courier New"/>
                <a:cs typeface="Courier New"/>
                <a:sym typeface="Courier New"/>
              </a:rPr>
              <a:t>static</a:t>
            </a:r>
            <a:r>
              <a:rPr lang="en-US" sz="1200">
                <a:solidFill>
                  <a:schemeClr val="dk1"/>
                </a:solidFill>
                <a:latin typeface="Courier New"/>
                <a:ea typeface="Courier New"/>
                <a:cs typeface="Courier New"/>
                <a:sym typeface="Courier New"/>
              </a:rPr>
              <a:t> </a:t>
            </a:r>
            <a:r>
              <a:rPr b="1" lang="en-US" sz="1200">
                <a:solidFill>
                  <a:srgbClr val="7F0055"/>
                </a:solidFill>
                <a:latin typeface="Courier New"/>
                <a:ea typeface="Courier New"/>
                <a:cs typeface="Courier New"/>
                <a:sym typeface="Courier New"/>
              </a:rPr>
              <a:t>void</a:t>
            </a:r>
            <a:r>
              <a:rPr lang="en-US" sz="1200">
                <a:solidFill>
                  <a:schemeClr val="dk1"/>
                </a:solidFill>
                <a:latin typeface="Courier New"/>
                <a:ea typeface="Courier New"/>
                <a:cs typeface="Courier New"/>
                <a:sym typeface="Courier New"/>
              </a:rPr>
              <a:t> print()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System.</a:t>
            </a:r>
            <a:r>
              <a:rPr b="1" i="1" lang="en-US" sz="1200">
                <a:solidFill>
                  <a:srgbClr val="0000C0"/>
                </a:solidFill>
                <a:latin typeface="Courier New"/>
                <a:ea typeface="Courier New"/>
                <a:cs typeface="Courier New"/>
                <a:sym typeface="Courier New"/>
              </a:rPr>
              <a:t>out</a:t>
            </a:r>
            <a:r>
              <a:rPr lang="en-US" sz="1200">
                <a:solidFill>
                  <a:schemeClr val="dk1"/>
                </a:solidFill>
                <a:latin typeface="Courier New"/>
                <a:ea typeface="Courier New"/>
                <a:cs typeface="Courier New"/>
                <a:sym typeface="Courier New"/>
              </a:rPr>
              <a:t>.println(</a:t>
            </a:r>
            <a:r>
              <a:rPr lang="en-US" sz="1200">
                <a:solidFill>
                  <a:srgbClr val="2A00FF"/>
                </a:solidFill>
                <a:latin typeface="Courier New"/>
                <a:ea typeface="Courier New"/>
                <a:cs typeface="Courier New"/>
                <a:sym typeface="Courier New"/>
              </a:rPr>
              <a:t>"Message from Static class:"</a:t>
            </a:r>
            <a:r>
              <a:rPr lang="en-US" sz="1200">
                <a:solidFill>
                  <a:schemeClr val="dk1"/>
                </a:solidFill>
                <a:latin typeface="Courier New"/>
                <a:ea typeface="Courier New"/>
                <a:cs typeface="Courier New"/>
                <a:sym typeface="Courier New"/>
              </a:rPr>
              <a:t>+</a:t>
            </a:r>
            <a:r>
              <a:rPr i="1" lang="en-US" sz="1200">
                <a:solidFill>
                  <a:srgbClr val="0000C0"/>
                </a:solidFill>
                <a:latin typeface="Courier New"/>
                <a:ea typeface="Courier New"/>
                <a:cs typeface="Courier New"/>
                <a:sym typeface="Courier New"/>
              </a:rPr>
              <a:t>message</a:t>
            </a: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rgbClr val="7F0055"/>
                </a:solidFill>
                <a:latin typeface="Courier New"/>
                <a:ea typeface="Courier New"/>
                <a:cs typeface="Courier New"/>
                <a:sym typeface="Courier New"/>
              </a:rPr>
              <a:t>public</a:t>
            </a:r>
            <a:r>
              <a:rPr lang="en-US" sz="1200">
                <a:solidFill>
                  <a:schemeClr val="dk1"/>
                </a:solidFill>
                <a:latin typeface="Courier New"/>
                <a:ea typeface="Courier New"/>
                <a:cs typeface="Courier New"/>
                <a:sym typeface="Courier New"/>
              </a:rPr>
              <a:t> </a:t>
            </a:r>
            <a:r>
              <a:rPr b="1" lang="en-US" sz="1200">
                <a:solidFill>
                  <a:srgbClr val="7F0055"/>
                </a:solidFill>
                <a:latin typeface="Courier New"/>
                <a:ea typeface="Courier New"/>
                <a:cs typeface="Courier New"/>
                <a:sym typeface="Courier New"/>
              </a:rPr>
              <a:t>void</a:t>
            </a:r>
            <a:r>
              <a:rPr lang="en-US" sz="1200">
                <a:solidFill>
                  <a:schemeClr val="dk1"/>
                </a:solidFill>
                <a:latin typeface="Courier New"/>
                <a:ea typeface="Courier New"/>
                <a:cs typeface="Courier New"/>
                <a:sym typeface="Courier New"/>
              </a:rPr>
              <a:t> printAgain()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System.</a:t>
            </a:r>
            <a:r>
              <a:rPr b="1" i="1" lang="en-US" sz="1200">
                <a:solidFill>
                  <a:srgbClr val="0000C0"/>
                </a:solidFill>
                <a:latin typeface="Courier New"/>
                <a:ea typeface="Courier New"/>
                <a:cs typeface="Courier New"/>
                <a:sym typeface="Courier New"/>
              </a:rPr>
              <a:t>out</a:t>
            </a:r>
            <a:r>
              <a:rPr lang="en-US" sz="1200">
                <a:solidFill>
                  <a:schemeClr val="dk1"/>
                </a:solidFill>
                <a:latin typeface="Courier New"/>
                <a:ea typeface="Courier New"/>
                <a:cs typeface="Courier New"/>
                <a:sym typeface="Courier New"/>
              </a:rPr>
              <a:t>.println(</a:t>
            </a:r>
            <a:r>
              <a:rPr lang="en-US" sz="1200">
                <a:solidFill>
                  <a:srgbClr val="2A00FF"/>
                </a:solidFill>
                <a:latin typeface="Courier New"/>
                <a:ea typeface="Courier New"/>
                <a:cs typeface="Courier New"/>
                <a:sym typeface="Courier New"/>
              </a:rPr>
              <a:t>"Message Again: "</a:t>
            </a:r>
            <a:r>
              <a:rPr lang="en-US" sz="1200">
                <a:solidFill>
                  <a:schemeClr val="dk1"/>
                </a:solidFill>
                <a:latin typeface="Courier New"/>
                <a:ea typeface="Courier New"/>
                <a:cs typeface="Courier New"/>
                <a:sym typeface="Courier New"/>
              </a:rPr>
              <a:t>+</a:t>
            </a:r>
            <a:r>
              <a:rPr i="1" lang="en-US" sz="1200">
                <a:solidFill>
                  <a:srgbClr val="0000C0"/>
                </a:solidFill>
                <a:latin typeface="Courier New"/>
                <a:ea typeface="Courier New"/>
                <a:cs typeface="Courier New"/>
                <a:sym typeface="Courier New"/>
              </a:rPr>
              <a:t>message</a:t>
            </a: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rgbClr val="7F0055"/>
                </a:solidFill>
                <a:latin typeface="Courier New"/>
                <a:ea typeface="Courier New"/>
                <a:cs typeface="Courier New"/>
                <a:sym typeface="Courier New"/>
              </a:rPr>
              <a:t>public</a:t>
            </a:r>
            <a:r>
              <a:rPr lang="en-US" sz="1200">
                <a:solidFill>
                  <a:schemeClr val="dk1"/>
                </a:solidFill>
                <a:latin typeface="Courier New"/>
                <a:ea typeface="Courier New"/>
                <a:cs typeface="Courier New"/>
                <a:sym typeface="Courier New"/>
              </a:rPr>
              <a:t> </a:t>
            </a:r>
            <a:r>
              <a:rPr b="1" lang="en-US" sz="1200">
                <a:solidFill>
                  <a:srgbClr val="7F0055"/>
                </a:solidFill>
                <a:latin typeface="Courier New"/>
                <a:ea typeface="Courier New"/>
                <a:cs typeface="Courier New"/>
                <a:sym typeface="Courier New"/>
              </a:rPr>
              <a:t>class</a:t>
            </a:r>
            <a:r>
              <a:rPr lang="en-US" sz="1200">
                <a:solidFill>
                  <a:schemeClr val="dk1"/>
                </a:solidFill>
                <a:latin typeface="Courier New"/>
                <a:ea typeface="Courier New"/>
                <a:cs typeface="Courier New"/>
                <a:sym typeface="Courier New"/>
              </a:rPr>
              <a:t> InnerClass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r>
              <a:rPr lang="en-US" sz="1200">
                <a:solidFill>
                  <a:srgbClr val="3F7F5F"/>
                </a:solidFill>
                <a:latin typeface="Courier New"/>
                <a:ea typeface="Courier New"/>
                <a:cs typeface="Courier New"/>
                <a:sym typeface="Courier New"/>
              </a:rPr>
              <a:t>// static and non-static members</a:t>
            </a:r>
            <a:endParaRPr sz="1200">
              <a:solidFill>
                <a:srgbClr val="3F7F5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r>
              <a:rPr lang="en-US" sz="1200">
                <a:solidFill>
                  <a:srgbClr val="3F7F5F"/>
                </a:solidFill>
                <a:latin typeface="Courier New"/>
                <a:ea typeface="Courier New"/>
                <a:cs typeface="Courier New"/>
                <a:sym typeface="Courier New"/>
              </a:rPr>
              <a:t>// of Outer class are accessible in</a:t>
            </a:r>
            <a:endParaRPr sz="1200">
              <a:solidFill>
                <a:srgbClr val="3F7F5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r>
              <a:rPr lang="en-US" sz="1200">
                <a:solidFill>
                  <a:srgbClr val="3F7F5F"/>
                </a:solidFill>
                <a:latin typeface="Courier New"/>
                <a:ea typeface="Courier New"/>
                <a:cs typeface="Courier New"/>
                <a:sym typeface="Courier New"/>
              </a:rPr>
              <a:t>// this Inner class</a:t>
            </a:r>
            <a:endParaRPr sz="1200">
              <a:solidFill>
                <a:srgbClr val="3F7F5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rgbClr val="7F0055"/>
                </a:solidFill>
                <a:latin typeface="Courier New"/>
                <a:ea typeface="Courier New"/>
                <a:cs typeface="Courier New"/>
                <a:sym typeface="Courier New"/>
              </a:rPr>
              <a:t>public</a:t>
            </a:r>
            <a:r>
              <a:rPr lang="en-US" sz="1200">
                <a:solidFill>
                  <a:schemeClr val="dk1"/>
                </a:solidFill>
                <a:latin typeface="Courier New"/>
                <a:ea typeface="Courier New"/>
                <a:cs typeface="Courier New"/>
                <a:sym typeface="Courier New"/>
              </a:rPr>
              <a:t> </a:t>
            </a:r>
            <a:r>
              <a:rPr b="1" lang="en-US" sz="1200">
                <a:solidFill>
                  <a:srgbClr val="7F0055"/>
                </a:solidFill>
                <a:latin typeface="Courier New"/>
                <a:ea typeface="Courier New"/>
                <a:cs typeface="Courier New"/>
                <a:sym typeface="Courier New"/>
              </a:rPr>
              <a:t>void</a:t>
            </a:r>
            <a:r>
              <a:rPr lang="en-US" sz="1200">
                <a:solidFill>
                  <a:schemeClr val="dk1"/>
                </a:solidFill>
                <a:latin typeface="Courier New"/>
                <a:ea typeface="Courier New"/>
                <a:cs typeface="Courier New"/>
                <a:sym typeface="Courier New"/>
              </a:rPr>
              <a:t> display() {</a:t>
            </a:r>
            <a:endParaRPr sz="1200">
              <a:solidFill>
                <a:srgbClr val="3F7F5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System.</a:t>
            </a:r>
            <a:r>
              <a:rPr b="1" i="1" lang="en-US" sz="1200">
                <a:solidFill>
                  <a:srgbClr val="0000C0"/>
                </a:solidFill>
                <a:latin typeface="Courier New"/>
                <a:ea typeface="Courier New"/>
                <a:cs typeface="Courier New"/>
                <a:sym typeface="Courier New"/>
              </a:rPr>
              <a:t>out</a:t>
            </a:r>
            <a:r>
              <a:rPr lang="en-US" sz="1200">
                <a:solidFill>
                  <a:schemeClr val="dk1"/>
                </a:solidFill>
                <a:latin typeface="Courier New"/>
                <a:ea typeface="Courier New"/>
                <a:cs typeface="Courier New"/>
                <a:sym typeface="Courier New"/>
              </a:rPr>
              <a:t>.println(</a:t>
            </a:r>
            <a:r>
              <a:rPr lang="en-US" sz="1200">
                <a:solidFill>
                  <a:srgbClr val="2A00FF"/>
                </a:solidFill>
                <a:latin typeface="Courier New"/>
                <a:ea typeface="Courier New"/>
                <a:cs typeface="Courier New"/>
                <a:sym typeface="Courier New"/>
              </a:rPr>
              <a:t>"Message from non-static"</a:t>
            </a:r>
            <a:endParaRPr sz="1200">
              <a:solidFill>
                <a:srgbClr val="2A00F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 </a:t>
            </a:r>
            <a:r>
              <a:rPr lang="en-US" sz="1200">
                <a:solidFill>
                  <a:srgbClr val="2A00FF"/>
                </a:solidFill>
                <a:latin typeface="Courier New"/>
                <a:ea typeface="Courier New"/>
                <a:cs typeface="Courier New"/>
                <a:sym typeface="Courier New"/>
              </a:rPr>
              <a:t>" nested class: "</a:t>
            </a:r>
            <a:r>
              <a:rPr lang="en-US" sz="1200">
                <a:solidFill>
                  <a:schemeClr val="dk1"/>
                </a:solidFill>
                <a:latin typeface="Courier New"/>
                <a:ea typeface="Courier New"/>
                <a:cs typeface="Courier New"/>
                <a:sym typeface="Courier New"/>
              </a:rPr>
              <a:t>+</a:t>
            </a:r>
            <a:r>
              <a:rPr i="1" lang="en-US" sz="1200">
                <a:solidFill>
                  <a:srgbClr val="0000C0"/>
                </a:solidFill>
                <a:latin typeface="Courier New"/>
                <a:ea typeface="Courier New"/>
                <a:cs typeface="Courier New"/>
                <a:sym typeface="Courier New"/>
              </a:rPr>
              <a:t>message</a:t>
            </a: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200">
                <a:solidFill>
                  <a:schemeClr val="dk1"/>
                </a:solidFill>
                <a:latin typeface="Courier New"/>
                <a:ea typeface="Courier New"/>
                <a:cs typeface="Courier New"/>
                <a:sym typeface="Courier New"/>
              </a:rPr>
              <a:t>}</a:t>
            </a:r>
            <a:endParaRPr b="1" sz="700">
              <a:solidFill>
                <a:srgbClr val="7F0055"/>
              </a:solidFill>
              <a:latin typeface="Courier New"/>
              <a:ea typeface="Courier New"/>
              <a:cs typeface="Courier New"/>
              <a:sym typeface="Courier New"/>
            </a:endParaRPr>
          </a:p>
        </p:txBody>
      </p:sp>
      <p:sp>
        <p:nvSpPr>
          <p:cNvPr id="910" name="Google Shape;910;g30c5bc70a38_0_20"/>
          <p:cNvSpPr txBox="1"/>
          <p:nvPr/>
        </p:nvSpPr>
        <p:spPr>
          <a:xfrm>
            <a:off x="6289000" y="2587875"/>
            <a:ext cx="5739300" cy="29937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US" sz="1000">
                <a:solidFill>
                  <a:srgbClr val="7F0055"/>
                </a:solidFill>
                <a:latin typeface="Courier New"/>
                <a:ea typeface="Courier New"/>
                <a:cs typeface="Courier New"/>
                <a:sym typeface="Courier New"/>
              </a:rPr>
              <a:t>public</a:t>
            </a:r>
            <a:r>
              <a:rPr lang="en-US" sz="1000">
                <a:solidFill>
                  <a:schemeClr val="dk1"/>
                </a:solidFill>
                <a:latin typeface="Courier New"/>
                <a:ea typeface="Courier New"/>
                <a:cs typeface="Courier New"/>
                <a:sym typeface="Courier New"/>
              </a:rPr>
              <a:t> </a:t>
            </a:r>
            <a:r>
              <a:rPr b="1" lang="en-US" sz="1000">
                <a:solidFill>
                  <a:srgbClr val="7F0055"/>
                </a:solidFill>
                <a:latin typeface="Courier New"/>
                <a:ea typeface="Courier New"/>
                <a:cs typeface="Courier New"/>
                <a:sym typeface="Courier New"/>
              </a:rPr>
              <a:t>class</a:t>
            </a:r>
            <a:r>
              <a:rPr lang="en-US" sz="1000">
                <a:solidFill>
                  <a:schemeClr val="dk1"/>
                </a:solidFill>
                <a:latin typeface="Courier New"/>
                <a:ea typeface="Courier New"/>
                <a:cs typeface="Courier New"/>
                <a:sym typeface="Courier New"/>
              </a:rPr>
              <a:t> Program2 {</a:t>
            </a:r>
            <a:endParaRPr sz="10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a:t>
            </a:r>
            <a:r>
              <a:rPr b="1" lang="en-US" sz="1000">
                <a:solidFill>
                  <a:srgbClr val="7F0055"/>
                </a:solidFill>
                <a:latin typeface="Courier New"/>
                <a:ea typeface="Courier New"/>
                <a:cs typeface="Courier New"/>
                <a:sym typeface="Courier New"/>
              </a:rPr>
              <a:t>public</a:t>
            </a:r>
            <a:r>
              <a:rPr lang="en-US" sz="1000">
                <a:solidFill>
                  <a:schemeClr val="dk1"/>
                </a:solidFill>
                <a:latin typeface="Courier New"/>
                <a:ea typeface="Courier New"/>
                <a:cs typeface="Courier New"/>
                <a:sym typeface="Courier New"/>
              </a:rPr>
              <a:t> </a:t>
            </a:r>
            <a:r>
              <a:rPr b="1" lang="en-US" sz="1000">
                <a:solidFill>
                  <a:srgbClr val="7F0055"/>
                </a:solidFill>
                <a:latin typeface="Courier New"/>
                <a:ea typeface="Courier New"/>
                <a:cs typeface="Courier New"/>
                <a:sym typeface="Courier New"/>
              </a:rPr>
              <a:t>static</a:t>
            </a:r>
            <a:r>
              <a:rPr lang="en-US" sz="1000">
                <a:solidFill>
                  <a:schemeClr val="dk1"/>
                </a:solidFill>
                <a:latin typeface="Courier New"/>
                <a:ea typeface="Courier New"/>
                <a:cs typeface="Courier New"/>
                <a:sym typeface="Courier New"/>
              </a:rPr>
              <a:t> </a:t>
            </a:r>
            <a:r>
              <a:rPr b="1" lang="en-US" sz="1000">
                <a:solidFill>
                  <a:srgbClr val="7F0055"/>
                </a:solidFill>
                <a:latin typeface="Courier New"/>
                <a:ea typeface="Courier New"/>
                <a:cs typeface="Courier New"/>
                <a:sym typeface="Courier New"/>
              </a:rPr>
              <a:t>void</a:t>
            </a:r>
            <a:r>
              <a:rPr lang="en-US" sz="1000">
                <a:solidFill>
                  <a:schemeClr val="dk1"/>
                </a:solidFill>
                <a:latin typeface="Courier New"/>
                <a:ea typeface="Courier New"/>
                <a:cs typeface="Courier New"/>
                <a:sym typeface="Courier New"/>
              </a:rPr>
              <a:t> main(String </a:t>
            </a:r>
            <a:r>
              <a:rPr lang="en-US" sz="1000">
                <a:solidFill>
                  <a:srgbClr val="6A3E3E"/>
                </a:solidFill>
                <a:latin typeface="Courier New"/>
                <a:ea typeface="Courier New"/>
                <a:cs typeface="Courier New"/>
                <a:sym typeface="Courier New"/>
              </a:rPr>
              <a:t>args</a:t>
            </a:r>
            <a:r>
              <a:rPr lang="en-US"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a:t>
            </a:r>
            <a:r>
              <a:rPr lang="en-US" sz="1000">
                <a:solidFill>
                  <a:srgbClr val="3F7F5F"/>
                </a:solidFill>
                <a:latin typeface="Courier New"/>
                <a:ea typeface="Courier New"/>
                <a:cs typeface="Courier New"/>
                <a:sym typeface="Courier New"/>
              </a:rPr>
              <a:t>// Call a static Method in static class</a:t>
            </a:r>
            <a:endParaRPr sz="1000">
              <a:solidFill>
                <a:srgbClr val="3F7F5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Outer.NestedDemo.</a:t>
            </a:r>
            <a:r>
              <a:rPr i="1" lang="en-US" sz="1000">
                <a:solidFill>
                  <a:schemeClr val="dk1"/>
                </a:solidFill>
                <a:latin typeface="Courier New"/>
                <a:ea typeface="Courier New"/>
                <a:cs typeface="Courier New"/>
                <a:sym typeface="Courier New"/>
              </a:rPr>
              <a:t>print</a:t>
            </a:r>
            <a:r>
              <a:rPr lang="en-US"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a:t>
            </a:r>
            <a:r>
              <a:rPr lang="en-US" sz="1000">
                <a:solidFill>
                  <a:srgbClr val="3F7F5F"/>
                </a:solidFill>
                <a:latin typeface="Courier New"/>
                <a:ea typeface="Courier New"/>
                <a:cs typeface="Courier New"/>
                <a:sym typeface="Courier New"/>
              </a:rPr>
              <a:t>// call non static method in static class</a:t>
            </a:r>
            <a:endParaRPr sz="1000">
              <a:solidFill>
                <a:srgbClr val="3F7F5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Outer.NestedDemo </a:t>
            </a:r>
            <a:r>
              <a:rPr lang="en-US" sz="1000">
                <a:solidFill>
                  <a:srgbClr val="6A3E3E"/>
                </a:solidFill>
                <a:latin typeface="Courier New"/>
                <a:ea typeface="Courier New"/>
                <a:cs typeface="Courier New"/>
                <a:sym typeface="Courier New"/>
              </a:rPr>
              <a:t>demo</a:t>
            </a:r>
            <a:r>
              <a:rPr lang="en-US" sz="1000">
                <a:solidFill>
                  <a:schemeClr val="dk1"/>
                </a:solidFill>
                <a:latin typeface="Courier New"/>
                <a:ea typeface="Courier New"/>
                <a:cs typeface="Courier New"/>
                <a:sym typeface="Courier New"/>
              </a:rPr>
              <a:t> = </a:t>
            </a:r>
            <a:r>
              <a:rPr b="1" lang="en-US" sz="1000">
                <a:solidFill>
                  <a:srgbClr val="7F0055"/>
                </a:solidFill>
                <a:latin typeface="Courier New"/>
                <a:ea typeface="Courier New"/>
                <a:cs typeface="Courier New"/>
                <a:sym typeface="Courier New"/>
              </a:rPr>
              <a:t>new</a:t>
            </a:r>
            <a:r>
              <a:rPr lang="en-US" sz="1000">
                <a:solidFill>
                  <a:schemeClr val="dk1"/>
                </a:solidFill>
                <a:latin typeface="Courier New"/>
                <a:ea typeface="Courier New"/>
                <a:cs typeface="Courier New"/>
                <a:sym typeface="Courier New"/>
              </a:rPr>
              <a:t> Outer.NestedDemo();</a:t>
            </a:r>
            <a:endParaRPr sz="10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a:t>
            </a:r>
            <a:r>
              <a:rPr lang="en-US" sz="1000">
                <a:solidFill>
                  <a:srgbClr val="6A3E3E"/>
                </a:solidFill>
                <a:latin typeface="Courier New"/>
                <a:ea typeface="Courier New"/>
                <a:cs typeface="Courier New"/>
                <a:sym typeface="Courier New"/>
              </a:rPr>
              <a:t>demo</a:t>
            </a:r>
            <a:r>
              <a:rPr lang="en-US" sz="1000">
                <a:solidFill>
                  <a:schemeClr val="dk1"/>
                </a:solidFill>
                <a:latin typeface="Courier New"/>
                <a:ea typeface="Courier New"/>
                <a:cs typeface="Courier New"/>
                <a:sym typeface="Courier New"/>
              </a:rPr>
              <a:t>.printAgain();</a:t>
            </a:r>
            <a:endParaRPr sz="10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a:t>
            </a:r>
            <a:r>
              <a:rPr lang="en-US" sz="1000">
                <a:solidFill>
                  <a:srgbClr val="3F7F5F"/>
                </a:solidFill>
                <a:latin typeface="Courier New"/>
                <a:ea typeface="Courier New"/>
                <a:cs typeface="Courier New"/>
                <a:sym typeface="Courier New"/>
              </a:rPr>
              <a:t>// Creating Outer class instance for creating</a:t>
            </a:r>
            <a:endParaRPr sz="1000">
              <a:solidFill>
                <a:srgbClr val="3F7F5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a:t>
            </a:r>
            <a:r>
              <a:rPr lang="en-US" sz="1000">
                <a:solidFill>
                  <a:srgbClr val="3F7F5F"/>
                </a:solidFill>
                <a:latin typeface="Courier New"/>
                <a:ea typeface="Courier New"/>
                <a:cs typeface="Courier New"/>
                <a:sym typeface="Courier New"/>
              </a:rPr>
              <a:t>// non-static nested class</a:t>
            </a:r>
            <a:endParaRPr sz="1000">
              <a:solidFill>
                <a:srgbClr val="3F7F5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Outer </a:t>
            </a:r>
            <a:r>
              <a:rPr lang="en-US" sz="1000">
                <a:solidFill>
                  <a:srgbClr val="6A3E3E"/>
                </a:solidFill>
                <a:latin typeface="Courier New"/>
                <a:ea typeface="Courier New"/>
                <a:cs typeface="Courier New"/>
                <a:sym typeface="Courier New"/>
              </a:rPr>
              <a:t>outer</a:t>
            </a:r>
            <a:r>
              <a:rPr lang="en-US" sz="1000">
                <a:solidFill>
                  <a:schemeClr val="dk1"/>
                </a:solidFill>
                <a:latin typeface="Courier New"/>
                <a:ea typeface="Courier New"/>
                <a:cs typeface="Courier New"/>
                <a:sym typeface="Courier New"/>
              </a:rPr>
              <a:t> = </a:t>
            </a:r>
            <a:r>
              <a:rPr b="1" lang="en-US" sz="1000">
                <a:solidFill>
                  <a:srgbClr val="7F0055"/>
                </a:solidFill>
                <a:latin typeface="Courier New"/>
                <a:ea typeface="Courier New"/>
                <a:cs typeface="Courier New"/>
                <a:sym typeface="Courier New"/>
              </a:rPr>
              <a:t>new</a:t>
            </a:r>
            <a:r>
              <a:rPr lang="en-US" sz="1000">
                <a:solidFill>
                  <a:schemeClr val="dk1"/>
                </a:solidFill>
                <a:latin typeface="Courier New"/>
                <a:ea typeface="Courier New"/>
                <a:cs typeface="Courier New"/>
                <a:sym typeface="Courier New"/>
              </a:rPr>
              <a:t> Outer();</a:t>
            </a:r>
            <a:endParaRPr sz="10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Outer.InnerClass </a:t>
            </a:r>
            <a:r>
              <a:rPr lang="en-US" sz="1000">
                <a:solidFill>
                  <a:srgbClr val="6A3E3E"/>
                </a:solidFill>
                <a:latin typeface="Courier New"/>
                <a:ea typeface="Courier New"/>
                <a:cs typeface="Courier New"/>
                <a:sym typeface="Courier New"/>
              </a:rPr>
              <a:t>inner</a:t>
            </a:r>
            <a:endParaRPr sz="1000">
              <a:solidFill>
                <a:srgbClr val="6A3E3E"/>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 </a:t>
            </a:r>
            <a:r>
              <a:rPr lang="en-US" sz="1000">
                <a:solidFill>
                  <a:srgbClr val="6A3E3E"/>
                </a:solidFill>
                <a:latin typeface="Courier New"/>
                <a:ea typeface="Courier New"/>
                <a:cs typeface="Courier New"/>
                <a:sym typeface="Courier New"/>
              </a:rPr>
              <a:t>outer</a:t>
            </a:r>
            <a:r>
              <a:rPr lang="en-US" sz="1000">
                <a:solidFill>
                  <a:schemeClr val="dk1"/>
                </a:solidFill>
                <a:latin typeface="Courier New"/>
                <a:ea typeface="Courier New"/>
                <a:cs typeface="Courier New"/>
                <a:sym typeface="Courier New"/>
              </a:rPr>
              <a:t>.</a:t>
            </a:r>
            <a:r>
              <a:rPr b="1" lang="en-US" sz="1000">
                <a:solidFill>
                  <a:srgbClr val="7F0055"/>
                </a:solidFill>
                <a:latin typeface="Courier New"/>
                <a:ea typeface="Courier New"/>
                <a:cs typeface="Courier New"/>
                <a:sym typeface="Courier New"/>
              </a:rPr>
              <a:t>new</a:t>
            </a:r>
            <a:r>
              <a:rPr lang="en-US" sz="1000">
                <a:solidFill>
                  <a:schemeClr val="dk1"/>
                </a:solidFill>
                <a:latin typeface="Courier New"/>
                <a:ea typeface="Courier New"/>
                <a:cs typeface="Courier New"/>
                <a:sym typeface="Courier New"/>
              </a:rPr>
              <a:t> InnerClass();</a:t>
            </a:r>
            <a:endParaRPr sz="10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a:t>
            </a:r>
            <a:r>
              <a:rPr lang="en-US" sz="1000">
                <a:solidFill>
                  <a:srgbClr val="3F7F5F"/>
                </a:solidFill>
                <a:latin typeface="Courier New"/>
                <a:ea typeface="Courier New"/>
                <a:cs typeface="Courier New"/>
                <a:sym typeface="Courier New"/>
              </a:rPr>
              <a:t>// Calling non-static method of Inner class</a:t>
            </a:r>
            <a:endParaRPr sz="1000">
              <a:solidFill>
                <a:srgbClr val="3F7F5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a:t>
            </a:r>
            <a:r>
              <a:rPr lang="en-US" sz="1000">
                <a:solidFill>
                  <a:srgbClr val="6A3E3E"/>
                </a:solidFill>
                <a:latin typeface="Courier New"/>
                <a:ea typeface="Courier New"/>
                <a:cs typeface="Courier New"/>
                <a:sym typeface="Courier New"/>
              </a:rPr>
              <a:t>inner</a:t>
            </a:r>
            <a:r>
              <a:rPr lang="en-US" sz="1000">
                <a:solidFill>
                  <a:schemeClr val="dk1"/>
                </a:solidFill>
                <a:latin typeface="Courier New"/>
                <a:ea typeface="Courier New"/>
                <a:cs typeface="Courier New"/>
                <a:sym typeface="Courier New"/>
              </a:rPr>
              <a:t>.display();</a:t>
            </a:r>
            <a:endParaRPr sz="10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US"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g1ea9a5079ab_5_183"/>
          <p:cNvSpPr txBox="1"/>
          <p:nvPr>
            <p:ph type="title"/>
          </p:nvPr>
        </p:nvSpPr>
        <p:spPr>
          <a:xfrm>
            <a:off x="415600" y="315400"/>
            <a:ext cx="11360700" cy="763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Types of classes</a:t>
            </a:r>
            <a:endParaRPr b="1"/>
          </a:p>
        </p:txBody>
      </p:sp>
      <p:sp>
        <p:nvSpPr>
          <p:cNvPr id="916" name="Google Shape;916;g1ea9a5079ab_5_183"/>
          <p:cNvSpPr txBox="1"/>
          <p:nvPr>
            <p:ph idx="1" type="body"/>
          </p:nvPr>
        </p:nvSpPr>
        <p:spPr>
          <a:xfrm>
            <a:off x="415600" y="1079000"/>
            <a:ext cx="11360700" cy="5572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solidFill>
                  <a:srgbClr val="202124"/>
                </a:solidFill>
              </a:rPr>
              <a:t>Final class: A final class</a:t>
            </a:r>
            <a:r>
              <a:rPr lang="en-US" sz="2000">
                <a:solidFill>
                  <a:srgbClr val="202124"/>
                </a:solidFill>
              </a:rPr>
              <a:t> in Java is </a:t>
            </a:r>
            <a:r>
              <a:rPr lang="en-US" sz="2000">
                <a:solidFill>
                  <a:srgbClr val="040C28"/>
                </a:solidFill>
              </a:rPr>
              <a:t>a concept of object-oriented programming where a class is declared using the "final" keyword</a:t>
            </a:r>
            <a:r>
              <a:rPr lang="en-US" sz="2000">
                <a:solidFill>
                  <a:srgbClr val="202124"/>
                </a:solidFill>
              </a:rPr>
              <a:t>. This type of class cannot be extended or inherited by other classes, making it inflexible</a:t>
            </a:r>
            <a:endParaRPr sz="2000">
              <a:solidFill>
                <a:srgbClr val="202124"/>
              </a:solidFill>
            </a:endParaRPr>
          </a:p>
          <a:p>
            <a:pPr indent="0" lvl="0" marL="0" rtl="0" algn="l">
              <a:spcBef>
                <a:spcPts val="1000"/>
              </a:spcBef>
              <a:spcAft>
                <a:spcPts val="0"/>
              </a:spcAft>
              <a:buNone/>
            </a:pPr>
            <a:r>
              <a:rPr b="1" lang="en-US" sz="2000">
                <a:solidFill>
                  <a:srgbClr val="202124"/>
                </a:solidFill>
              </a:rPr>
              <a:t>Abstract classes </a:t>
            </a:r>
            <a:r>
              <a:rPr lang="en-US" sz="2000">
                <a:solidFill>
                  <a:srgbClr val="202124"/>
                </a:solidFill>
              </a:rPr>
              <a:t>are </a:t>
            </a:r>
            <a:r>
              <a:rPr lang="en-US" sz="2000">
                <a:solidFill>
                  <a:srgbClr val="040C28"/>
                </a:solidFill>
              </a:rPr>
              <a:t>similar to interfaces</a:t>
            </a:r>
            <a:r>
              <a:rPr lang="en-US" sz="2000">
                <a:solidFill>
                  <a:srgbClr val="202124"/>
                </a:solidFill>
              </a:rPr>
              <a:t>. You cannot instantiate them, and they may contain a mix of methods declared with or without an implementation. However, with abstract classes, you can declare fields that are not static and final, and define public, protected, and private concrete methods</a:t>
            </a:r>
            <a:endParaRPr sz="2000">
              <a:solidFill>
                <a:srgbClr val="202124"/>
              </a:solidFill>
            </a:endParaRPr>
          </a:p>
          <a:p>
            <a:pPr indent="0" lvl="0" marL="0" rtl="0" algn="l">
              <a:spcBef>
                <a:spcPts val="1000"/>
              </a:spcBef>
              <a:spcAft>
                <a:spcPts val="0"/>
              </a:spcAft>
              <a:buNone/>
            </a:pPr>
            <a:r>
              <a:rPr b="1" lang="en-US" sz="2000">
                <a:solidFill>
                  <a:srgbClr val="202124"/>
                </a:solidFill>
              </a:rPr>
              <a:t>Concrete class:</a:t>
            </a:r>
            <a:r>
              <a:rPr lang="en-US" sz="2000">
                <a:solidFill>
                  <a:srgbClr val="202124"/>
                </a:solidFill>
              </a:rPr>
              <a:t> A concrete class is </a:t>
            </a:r>
            <a:r>
              <a:rPr lang="en-US" sz="2000">
                <a:solidFill>
                  <a:srgbClr val="040C28"/>
                </a:solidFill>
              </a:rPr>
              <a:t>a class that has an implementation for all of its methods</a:t>
            </a:r>
            <a:r>
              <a:rPr lang="en-US" sz="2000">
                <a:solidFill>
                  <a:srgbClr val="202124"/>
                </a:solidFill>
              </a:rPr>
              <a:t>. They cannot have any unimplemented methods. It can also extend an abstract class or implement an interface as long as it implements all their methods. It is a complete class and can be instantiated.</a:t>
            </a:r>
            <a:endParaRPr sz="2000">
              <a:solidFill>
                <a:srgbClr val="202124"/>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g1ea9a5079ab_5_126"/>
          <p:cNvSpPr txBox="1"/>
          <p:nvPr>
            <p:ph type="title"/>
          </p:nvPr>
        </p:nvSpPr>
        <p:spPr>
          <a:xfrm>
            <a:off x="326267" y="126767"/>
            <a:ext cx="11360700" cy="763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Types of classes</a:t>
            </a:r>
            <a:endParaRPr b="1"/>
          </a:p>
        </p:txBody>
      </p:sp>
      <p:sp>
        <p:nvSpPr>
          <p:cNvPr id="922" name="Google Shape;922;g1ea9a5079ab_5_126"/>
          <p:cNvSpPr txBox="1"/>
          <p:nvPr>
            <p:ph idx="1" type="body"/>
          </p:nvPr>
        </p:nvSpPr>
        <p:spPr>
          <a:xfrm>
            <a:off x="415600" y="890367"/>
            <a:ext cx="11360700" cy="5201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solidFill>
                  <a:srgbClr val="202124"/>
                </a:solidFill>
              </a:rPr>
              <a:t>Singleton class: </a:t>
            </a:r>
            <a:r>
              <a:rPr lang="en-US" sz="2000">
                <a:solidFill>
                  <a:srgbClr val="202124"/>
                </a:solidFill>
              </a:rPr>
              <a:t>A singleton class is a class </a:t>
            </a:r>
            <a:r>
              <a:rPr lang="en-US" sz="2000">
                <a:solidFill>
                  <a:srgbClr val="040C28"/>
                </a:solidFill>
              </a:rPr>
              <a:t>which can be instantiated once, and can be accessed globally</a:t>
            </a:r>
            <a:r>
              <a:rPr lang="en-US" sz="2000">
                <a:solidFill>
                  <a:srgbClr val="202124"/>
                </a:solidFill>
              </a:rPr>
              <a:t>. This single instance can be shared throughout our application, which makes Singletons great for managing global state in an application.</a:t>
            </a:r>
            <a:endParaRPr sz="2000">
              <a:solidFill>
                <a:srgbClr val="202124"/>
              </a:solidFill>
            </a:endParaRPr>
          </a:p>
          <a:p>
            <a:pPr indent="0" lvl="0" marL="0" rtl="0" algn="l">
              <a:spcBef>
                <a:spcPts val="1000"/>
              </a:spcBef>
              <a:spcAft>
                <a:spcPts val="0"/>
              </a:spcAft>
              <a:buNone/>
            </a:pPr>
            <a:r>
              <a:rPr b="1" lang="en-US" sz="2000">
                <a:solidFill>
                  <a:srgbClr val="202124"/>
                </a:solidFill>
              </a:rPr>
              <a:t>POJO</a:t>
            </a:r>
            <a:endParaRPr b="1" sz="2000">
              <a:solidFill>
                <a:srgbClr val="202124"/>
              </a:solidFill>
            </a:endParaRPr>
          </a:p>
          <a:p>
            <a:pPr indent="0" lvl="0" marL="0" rtl="0" algn="l">
              <a:spcBef>
                <a:spcPts val="1000"/>
              </a:spcBef>
              <a:spcAft>
                <a:spcPts val="0"/>
              </a:spcAft>
              <a:buNone/>
            </a:pPr>
            <a:r>
              <a:rPr lang="en-US" sz="1600">
                <a:solidFill>
                  <a:srgbClr val="333333"/>
                </a:solidFill>
                <a:latin typeface="Roboto"/>
                <a:ea typeface="Roboto"/>
                <a:cs typeface="Roboto"/>
                <a:sym typeface="Roboto"/>
              </a:rPr>
              <a:t>POJO in Java stands for Plain Old Java Object. POJO class. A class that contains only private variables and setter and getter methods to use those variables is called POJO (Plain Old Java Object) class. It is an ordinary object, which is not bound by any special restriction. The POJO file does not require any special classpath. It increases the readability &amp; re-usability of a Java program</a:t>
            </a:r>
            <a:endParaRPr sz="1600">
              <a:solidFill>
                <a:srgbClr val="333333"/>
              </a:solidFill>
              <a:latin typeface="Roboto"/>
              <a:ea typeface="Roboto"/>
              <a:cs typeface="Roboto"/>
              <a:sym typeface="Roboto"/>
            </a:endParaRPr>
          </a:p>
          <a:p>
            <a:pPr indent="0" lvl="0" marL="0" rtl="0" algn="l">
              <a:spcBef>
                <a:spcPts val="1000"/>
              </a:spcBef>
              <a:spcAft>
                <a:spcPts val="0"/>
              </a:spcAft>
              <a:buNone/>
            </a:pPr>
            <a:r>
              <a:rPr lang="en-US" sz="1600">
                <a:solidFill>
                  <a:srgbClr val="333333"/>
                </a:solidFill>
                <a:latin typeface="Roboto"/>
                <a:ea typeface="Roboto"/>
                <a:cs typeface="Roboto"/>
                <a:sym typeface="Roboto"/>
              </a:rPr>
              <a:t>OJO is an object which encapsulates Business Logic.</a:t>
            </a:r>
            <a:endParaRPr sz="1600">
              <a:solidFill>
                <a:srgbClr val="333333"/>
              </a:solidFill>
              <a:latin typeface="Roboto"/>
              <a:ea typeface="Roboto"/>
              <a:cs typeface="Roboto"/>
              <a:sym typeface="Roboto"/>
            </a:endParaRPr>
          </a:p>
          <a:p>
            <a:pPr indent="0" lvl="0" marL="0" rtl="0" algn="just">
              <a:spcBef>
                <a:spcPts val="1600"/>
              </a:spcBef>
              <a:spcAft>
                <a:spcPts val="0"/>
              </a:spcAft>
              <a:buNone/>
            </a:pPr>
            <a:r>
              <a:rPr lang="en-US" sz="1600">
                <a:solidFill>
                  <a:srgbClr val="333333"/>
                </a:solidFill>
                <a:latin typeface="Roboto"/>
                <a:ea typeface="Roboto"/>
                <a:cs typeface="Roboto"/>
                <a:sym typeface="Roboto"/>
              </a:rPr>
              <a:t>Generally, a POJO class contains variables and their Getters and Setters.</a:t>
            </a:r>
            <a:endParaRPr sz="1600">
              <a:solidFill>
                <a:srgbClr val="333333"/>
              </a:solidFill>
              <a:latin typeface="Roboto"/>
              <a:ea typeface="Roboto"/>
              <a:cs typeface="Roboto"/>
              <a:sym typeface="Roboto"/>
            </a:endParaRPr>
          </a:p>
          <a:p>
            <a:pPr indent="0" lvl="0" marL="0" rtl="0" algn="just">
              <a:spcBef>
                <a:spcPts val="1600"/>
              </a:spcBef>
              <a:spcAft>
                <a:spcPts val="0"/>
              </a:spcAft>
              <a:buNone/>
            </a:pPr>
            <a:r>
              <a:rPr lang="en-US" sz="1600">
                <a:solidFill>
                  <a:srgbClr val="333333"/>
                </a:solidFill>
                <a:latin typeface="Roboto"/>
                <a:ea typeface="Roboto"/>
                <a:cs typeface="Roboto"/>
                <a:sym typeface="Roboto"/>
              </a:rPr>
              <a:t>The POJO classes are similar to Beans as both are used to define the objects to increase the readability and re-usability. The only difference between them that Bean Files have some restrictions but, the POJO files do not have any special restrictions.</a:t>
            </a:r>
            <a:endParaRPr sz="1600">
              <a:solidFill>
                <a:srgbClr val="333333"/>
              </a:solidFill>
              <a:latin typeface="Roboto"/>
              <a:ea typeface="Roboto"/>
              <a:cs typeface="Roboto"/>
              <a:sym typeface="Roboto"/>
            </a:endParaRPr>
          </a:p>
          <a:p>
            <a:pPr indent="0" lvl="0" marL="0" rtl="0" algn="l">
              <a:spcBef>
                <a:spcPts val="1000"/>
              </a:spcBef>
              <a:spcAft>
                <a:spcPts val="0"/>
              </a:spcAft>
              <a:buNone/>
            </a:pPr>
            <a:r>
              <a:t/>
            </a:r>
            <a:endParaRPr sz="1600">
              <a:solidFill>
                <a:srgbClr val="333333"/>
              </a:solidFill>
              <a:latin typeface="Roboto"/>
              <a:ea typeface="Roboto"/>
              <a:cs typeface="Roboto"/>
              <a:sym typeface="Robo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g1e89b52fdec_13_7"/>
          <p:cNvSpPr txBox="1"/>
          <p:nvPr>
            <p:ph type="title"/>
          </p:nvPr>
        </p:nvSpPr>
        <p:spPr>
          <a:xfrm>
            <a:off x="594360" y="202565"/>
            <a:ext cx="10515600" cy="57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2"/>
              <a:buFont typeface="Calibri"/>
              <a:buNone/>
            </a:pPr>
            <a:r>
              <a:rPr b="1" lang="en-US"/>
              <a:t>Class syntax</a:t>
            </a:r>
            <a:endParaRPr/>
          </a:p>
        </p:txBody>
      </p:sp>
      <p:sp>
        <p:nvSpPr>
          <p:cNvPr id="929" name="Google Shape;929;g1e89b52fdec_13_7"/>
          <p:cNvSpPr txBox="1"/>
          <p:nvPr>
            <p:ph idx="1" type="body"/>
          </p:nvPr>
        </p:nvSpPr>
        <p:spPr>
          <a:xfrm>
            <a:off x="299725" y="782325"/>
            <a:ext cx="5064900" cy="5791200"/>
          </a:xfrm>
          <a:prstGeom prst="rect">
            <a:avLst/>
          </a:prstGeom>
          <a:noFill/>
          <a:ln>
            <a:noFill/>
          </a:ln>
        </p:spPr>
        <p:txBody>
          <a:bodyPr anchorCtr="0" anchor="t" bIns="45700" lIns="91425" spcFirstLastPara="1" rIns="91425" wrap="square" tIns="45700">
            <a:normAutofit fontScale="70000"/>
          </a:bodyPr>
          <a:lstStyle/>
          <a:p>
            <a:pPr indent="0" lvl="0" marL="228600" rtl="0" algn="l">
              <a:lnSpc>
                <a:spcPct val="90000"/>
              </a:lnSpc>
              <a:spcBef>
                <a:spcPts val="1000"/>
              </a:spcBef>
              <a:spcAft>
                <a:spcPts val="0"/>
              </a:spcAft>
              <a:buNone/>
            </a:pPr>
            <a:r>
              <a:rPr lang="en-US"/>
              <a:t>. A simplified general form of a class definition is shown ere:</a:t>
            </a:r>
            <a:endParaRPr/>
          </a:p>
          <a:p>
            <a:pPr indent="0" lvl="0" marL="0" rtl="0" algn="l">
              <a:lnSpc>
                <a:spcPct val="90000"/>
              </a:lnSpc>
              <a:spcBef>
                <a:spcPts val="1000"/>
              </a:spcBef>
              <a:spcAft>
                <a:spcPts val="0"/>
              </a:spcAft>
              <a:buClr>
                <a:schemeClr val="dk1"/>
              </a:buClr>
              <a:buSzPct val="100000"/>
              <a:buNone/>
            </a:pPr>
            <a:r>
              <a:rPr b="1" lang="en-US" sz="3000"/>
              <a:t>class classname</a:t>
            </a:r>
            <a:r>
              <a:rPr lang="en-US" sz="3000"/>
              <a:t>{</a:t>
            </a:r>
            <a:endParaRPr/>
          </a:p>
          <a:p>
            <a:pPr indent="0" lvl="1" marL="457200" rtl="0" algn="l">
              <a:lnSpc>
                <a:spcPct val="90000"/>
              </a:lnSpc>
              <a:spcBef>
                <a:spcPts val="500"/>
              </a:spcBef>
              <a:spcAft>
                <a:spcPts val="0"/>
              </a:spcAft>
              <a:buClr>
                <a:schemeClr val="dk1"/>
              </a:buClr>
              <a:buSzPct val="100000"/>
              <a:buNone/>
            </a:pPr>
            <a:r>
              <a:rPr lang="en-US" sz="2600"/>
              <a:t>type instance_variable1;</a:t>
            </a:r>
            <a:endParaRPr/>
          </a:p>
          <a:p>
            <a:pPr indent="0" lvl="1" marL="457200" rtl="0" algn="l">
              <a:lnSpc>
                <a:spcPct val="90000"/>
              </a:lnSpc>
              <a:spcBef>
                <a:spcPts val="500"/>
              </a:spcBef>
              <a:spcAft>
                <a:spcPts val="0"/>
              </a:spcAft>
              <a:buClr>
                <a:schemeClr val="dk1"/>
              </a:buClr>
              <a:buSzPct val="100000"/>
              <a:buNone/>
            </a:pPr>
            <a:r>
              <a:rPr lang="en-US" sz="2600"/>
              <a:t>type  instance_variable2;</a:t>
            </a:r>
            <a:endParaRPr/>
          </a:p>
          <a:p>
            <a:pPr indent="0" lvl="1" marL="457200" rtl="0" algn="l">
              <a:lnSpc>
                <a:spcPct val="90000"/>
              </a:lnSpc>
              <a:spcBef>
                <a:spcPts val="500"/>
              </a:spcBef>
              <a:spcAft>
                <a:spcPts val="0"/>
              </a:spcAft>
              <a:buClr>
                <a:schemeClr val="dk1"/>
              </a:buClr>
              <a:buSzPct val="100000"/>
              <a:buNone/>
            </a:pPr>
            <a:r>
              <a:rPr lang="en-US" sz="2600"/>
              <a:t>//…</a:t>
            </a:r>
            <a:endParaRPr/>
          </a:p>
          <a:p>
            <a:pPr indent="0" lvl="1" marL="457200" rtl="0" algn="l">
              <a:lnSpc>
                <a:spcPct val="90000"/>
              </a:lnSpc>
              <a:spcBef>
                <a:spcPts val="500"/>
              </a:spcBef>
              <a:spcAft>
                <a:spcPts val="0"/>
              </a:spcAft>
              <a:buClr>
                <a:schemeClr val="dk1"/>
              </a:buClr>
              <a:buSzPct val="100000"/>
              <a:buNone/>
            </a:pPr>
            <a:r>
              <a:rPr lang="en-US" sz="2600"/>
              <a:t>type instance_variable;</a:t>
            </a:r>
            <a:endParaRPr/>
          </a:p>
          <a:p>
            <a:pPr indent="0" lvl="1" marL="457200" rtl="0" algn="l">
              <a:lnSpc>
                <a:spcPct val="90000"/>
              </a:lnSpc>
              <a:spcBef>
                <a:spcPts val="500"/>
              </a:spcBef>
              <a:spcAft>
                <a:spcPts val="0"/>
              </a:spcAft>
              <a:buClr>
                <a:schemeClr val="dk1"/>
              </a:buClr>
              <a:buSzPct val="100000"/>
              <a:buNone/>
            </a:pPr>
            <a:r>
              <a:rPr lang="en-US" sz="2600"/>
              <a:t>type method_name1(parameter_list){ </a:t>
            </a:r>
            <a:endParaRPr/>
          </a:p>
          <a:p>
            <a:pPr indent="0" lvl="1" marL="457200" rtl="0" algn="l">
              <a:lnSpc>
                <a:spcPct val="90000"/>
              </a:lnSpc>
              <a:spcBef>
                <a:spcPts val="500"/>
              </a:spcBef>
              <a:spcAft>
                <a:spcPts val="0"/>
              </a:spcAft>
              <a:buClr>
                <a:schemeClr val="dk1"/>
              </a:buClr>
              <a:buSzPct val="100000"/>
              <a:buNone/>
            </a:pPr>
            <a:r>
              <a:rPr lang="en-US" sz="2600"/>
              <a:t>//body of method</a:t>
            </a:r>
            <a:endParaRPr/>
          </a:p>
          <a:p>
            <a:pPr indent="0" lvl="1" marL="457200" rtl="0" algn="l">
              <a:lnSpc>
                <a:spcPct val="90000"/>
              </a:lnSpc>
              <a:spcBef>
                <a:spcPts val="500"/>
              </a:spcBef>
              <a:spcAft>
                <a:spcPts val="0"/>
              </a:spcAft>
              <a:buClr>
                <a:schemeClr val="dk1"/>
              </a:buClr>
              <a:buSzPct val="100000"/>
              <a:buNone/>
            </a:pPr>
            <a:r>
              <a:rPr lang="en-US" sz="2600"/>
              <a:t>}</a:t>
            </a:r>
            <a:endParaRPr/>
          </a:p>
          <a:p>
            <a:pPr indent="0" lvl="1" marL="457200" rtl="0" algn="l">
              <a:lnSpc>
                <a:spcPct val="90000"/>
              </a:lnSpc>
              <a:spcBef>
                <a:spcPts val="500"/>
              </a:spcBef>
              <a:spcAft>
                <a:spcPts val="0"/>
              </a:spcAft>
              <a:buClr>
                <a:schemeClr val="dk1"/>
              </a:buClr>
              <a:buSzPct val="100000"/>
              <a:buNone/>
            </a:pPr>
            <a:r>
              <a:rPr lang="en-US" sz="2600"/>
              <a:t>type method_name2(parameter_list){</a:t>
            </a:r>
            <a:endParaRPr/>
          </a:p>
          <a:p>
            <a:pPr indent="0" lvl="1" marL="457200" rtl="0" algn="l">
              <a:lnSpc>
                <a:spcPct val="90000"/>
              </a:lnSpc>
              <a:spcBef>
                <a:spcPts val="500"/>
              </a:spcBef>
              <a:spcAft>
                <a:spcPts val="0"/>
              </a:spcAft>
              <a:buClr>
                <a:schemeClr val="dk1"/>
              </a:buClr>
              <a:buSzPct val="100000"/>
              <a:buNone/>
            </a:pPr>
            <a:r>
              <a:rPr lang="en-US" sz="2600"/>
              <a:t>//body of method</a:t>
            </a:r>
            <a:endParaRPr/>
          </a:p>
          <a:p>
            <a:pPr indent="0" lvl="1" marL="457200" rtl="0" algn="l">
              <a:lnSpc>
                <a:spcPct val="90000"/>
              </a:lnSpc>
              <a:spcBef>
                <a:spcPts val="500"/>
              </a:spcBef>
              <a:spcAft>
                <a:spcPts val="0"/>
              </a:spcAft>
              <a:buClr>
                <a:schemeClr val="dk1"/>
              </a:buClr>
              <a:buSzPct val="100000"/>
              <a:buNone/>
            </a:pPr>
            <a:r>
              <a:rPr lang="en-US" sz="2600"/>
              <a:t>}</a:t>
            </a:r>
            <a:endParaRPr/>
          </a:p>
          <a:p>
            <a:pPr indent="0" lvl="1" marL="457200" rtl="0" algn="l">
              <a:lnSpc>
                <a:spcPct val="90000"/>
              </a:lnSpc>
              <a:spcBef>
                <a:spcPts val="500"/>
              </a:spcBef>
              <a:spcAft>
                <a:spcPts val="0"/>
              </a:spcAft>
              <a:buClr>
                <a:schemeClr val="dk1"/>
              </a:buClr>
              <a:buSzPct val="100000"/>
              <a:buNone/>
            </a:pPr>
            <a:r>
              <a:rPr lang="en-US" sz="2600"/>
              <a:t>type method_name3(parameter_list){</a:t>
            </a:r>
            <a:endParaRPr/>
          </a:p>
          <a:p>
            <a:pPr indent="0" lvl="1" marL="457200" rtl="0" algn="l">
              <a:lnSpc>
                <a:spcPct val="90000"/>
              </a:lnSpc>
              <a:spcBef>
                <a:spcPts val="500"/>
              </a:spcBef>
              <a:spcAft>
                <a:spcPts val="0"/>
              </a:spcAft>
              <a:buClr>
                <a:schemeClr val="dk1"/>
              </a:buClr>
              <a:buSzPct val="100000"/>
              <a:buNone/>
            </a:pPr>
            <a:r>
              <a:rPr lang="en-US" sz="2600"/>
              <a:t>//body of method</a:t>
            </a:r>
            <a:endParaRPr/>
          </a:p>
          <a:p>
            <a:pPr indent="0" lvl="1" marL="457200" rtl="0" algn="l">
              <a:lnSpc>
                <a:spcPct val="90000"/>
              </a:lnSpc>
              <a:spcBef>
                <a:spcPts val="500"/>
              </a:spcBef>
              <a:spcAft>
                <a:spcPts val="0"/>
              </a:spcAft>
              <a:buClr>
                <a:schemeClr val="dk1"/>
              </a:buClr>
              <a:buSzPct val="100000"/>
              <a:buNone/>
            </a:pPr>
            <a:r>
              <a:rPr lang="en-US" sz="2600"/>
              <a:t>}</a:t>
            </a:r>
            <a:endParaRPr/>
          </a:p>
          <a:p>
            <a:pPr indent="0" lvl="0" marL="0" rtl="0" algn="l">
              <a:lnSpc>
                <a:spcPct val="90000"/>
              </a:lnSpc>
              <a:spcBef>
                <a:spcPts val="1000"/>
              </a:spcBef>
              <a:spcAft>
                <a:spcPts val="0"/>
              </a:spcAft>
              <a:buClr>
                <a:schemeClr val="dk1"/>
              </a:buClr>
              <a:buSzPct val="100000"/>
              <a:buNone/>
            </a:pPr>
            <a:r>
              <a:rPr lang="en-US" sz="3000"/>
              <a:t>}</a:t>
            </a:r>
            <a:endParaRPr/>
          </a:p>
          <a:p>
            <a:pPr indent="0" lvl="0" marL="0" rtl="0" algn="l">
              <a:lnSpc>
                <a:spcPct val="90000"/>
              </a:lnSpc>
              <a:spcBef>
                <a:spcPts val="1000"/>
              </a:spcBef>
              <a:spcAft>
                <a:spcPts val="0"/>
              </a:spcAft>
              <a:buClr>
                <a:schemeClr val="dk1"/>
              </a:buClr>
              <a:buSzPct val="155555"/>
              <a:buNone/>
            </a:pPr>
            <a:r>
              <a:t/>
            </a:r>
            <a:endParaRPr/>
          </a:p>
          <a:p>
            <a:pPr indent="0" lvl="0" marL="0" rtl="0" algn="l">
              <a:lnSpc>
                <a:spcPct val="90000"/>
              </a:lnSpc>
              <a:spcBef>
                <a:spcPts val="1000"/>
              </a:spcBef>
              <a:spcAft>
                <a:spcPts val="0"/>
              </a:spcAft>
              <a:buClr>
                <a:schemeClr val="dk1"/>
              </a:buClr>
              <a:buSzPct val="155555"/>
              <a:buNone/>
            </a:pPr>
            <a:r>
              <a:t/>
            </a:r>
            <a:endParaRPr/>
          </a:p>
        </p:txBody>
      </p:sp>
      <p:sp>
        <p:nvSpPr>
          <p:cNvPr id="930" name="Google Shape;930;g1e89b52fdec_13_7"/>
          <p:cNvSpPr txBox="1"/>
          <p:nvPr/>
        </p:nvSpPr>
        <p:spPr>
          <a:xfrm>
            <a:off x="5364480" y="1656715"/>
            <a:ext cx="6644700" cy="2247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cap="none" strike="noStrike">
                <a:solidFill>
                  <a:schemeClr val="dk1"/>
                </a:solidFill>
                <a:latin typeface="Calibri"/>
                <a:ea typeface="Calibri"/>
                <a:cs typeface="Calibri"/>
                <a:sym typeface="Calibri"/>
              </a:rPr>
              <a:t>All methods have the general for as </a:t>
            </a:r>
            <a:r>
              <a:rPr b="1" i="0" lang="en-US" sz="2000" u="none" cap="none" strike="noStrike">
                <a:solidFill>
                  <a:schemeClr val="dk1"/>
                </a:solidFill>
                <a:latin typeface="Calibri"/>
                <a:ea typeface="Calibri"/>
                <a:cs typeface="Calibri"/>
                <a:sym typeface="Calibri"/>
              </a:rPr>
              <a:t>main() </a:t>
            </a:r>
            <a:r>
              <a:rPr b="0" i="0" lang="en-US" sz="2000" u="none" cap="none" strike="noStrike">
                <a:solidFill>
                  <a:schemeClr val="dk1"/>
                </a:solidFill>
                <a:latin typeface="Calibri"/>
                <a:ea typeface="Calibri"/>
                <a:cs typeface="Calibri"/>
                <a:sym typeface="Calibri"/>
              </a:rPr>
              <a:t>method, which we used previously. However, most methods will not be specified as </a:t>
            </a:r>
            <a:r>
              <a:rPr b="1" i="0" lang="en-US" sz="2000" u="none" cap="none" strike="noStrike">
                <a:solidFill>
                  <a:schemeClr val="dk1"/>
                </a:solidFill>
                <a:latin typeface="Calibri"/>
                <a:ea typeface="Calibri"/>
                <a:cs typeface="Calibri"/>
                <a:sym typeface="Calibri"/>
              </a:rPr>
              <a:t>static </a:t>
            </a:r>
            <a:r>
              <a:rPr b="0" i="0" lang="en-US" sz="2000" u="none" cap="none" strike="noStrike">
                <a:solidFill>
                  <a:schemeClr val="dk1"/>
                </a:solidFill>
                <a:latin typeface="Calibri"/>
                <a:ea typeface="Calibri"/>
                <a:cs typeface="Calibri"/>
                <a:sym typeface="Calibri"/>
              </a:rPr>
              <a:t>or</a:t>
            </a:r>
            <a:r>
              <a:rPr b="1" i="0" lang="en-US" sz="2000" u="none" cap="none" strike="noStrike">
                <a:solidFill>
                  <a:schemeClr val="dk1"/>
                </a:solidFill>
                <a:latin typeface="Calibri"/>
                <a:ea typeface="Calibri"/>
                <a:cs typeface="Calibri"/>
                <a:sym typeface="Calibri"/>
              </a:rPr>
              <a:t> public. </a:t>
            </a:r>
            <a:r>
              <a:rPr b="0" i="0" lang="en-US" sz="2000" u="none" cap="none" strike="noStrike">
                <a:solidFill>
                  <a:schemeClr val="dk1"/>
                </a:solidFill>
                <a:latin typeface="Calibri"/>
                <a:ea typeface="Calibri"/>
                <a:cs typeface="Calibri"/>
                <a:sym typeface="Calibri"/>
              </a:rPr>
              <a:t>Notice that the general form of  a class does not specify the </a:t>
            </a:r>
            <a:r>
              <a:rPr b="1" i="0" lang="en-US" sz="2000" u="none" cap="none" strike="noStrike">
                <a:solidFill>
                  <a:schemeClr val="dk1"/>
                </a:solidFill>
                <a:latin typeface="Calibri"/>
                <a:ea typeface="Calibri"/>
                <a:cs typeface="Calibri"/>
                <a:sym typeface="Calibri"/>
              </a:rPr>
              <a:t>main() </a:t>
            </a:r>
            <a:r>
              <a:rPr b="0" i="0" lang="en-US" sz="2000" u="none" cap="none" strike="noStrike">
                <a:solidFill>
                  <a:schemeClr val="dk1"/>
                </a:solidFill>
                <a:latin typeface="Calibri"/>
                <a:ea typeface="Calibri"/>
                <a:cs typeface="Calibri"/>
                <a:sym typeface="Calibri"/>
              </a:rPr>
              <a:t>method. Java classes do not need to have a </a:t>
            </a:r>
            <a:r>
              <a:rPr b="1" i="0" lang="en-US" sz="2000" u="none" cap="none" strike="noStrike">
                <a:solidFill>
                  <a:schemeClr val="dk1"/>
                </a:solidFill>
                <a:latin typeface="Calibri"/>
                <a:ea typeface="Calibri"/>
                <a:cs typeface="Calibri"/>
                <a:sym typeface="Calibri"/>
              </a:rPr>
              <a:t>main()</a:t>
            </a:r>
            <a:r>
              <a:rPr b="0" i="0" lang="en-US" sz="2000" u="none" cap="none" strike="noStrike">
                <a:solidFill>
                  <a:schemeClr val="dk1"/>
                </a:solidFill>
                <a:latin typeface="Calibri"/>
                <a:ea typeface="Calibri"/>
                <a:cs typeface="Calibri"/>
                <a:sym typeface="Calibri"/>
              </a:rPr>
              <a:t> method. You only need to specify one if that class is the starting point for your program. Further, some kinds of Java applications don’t require a </a:t>
            </a:r>
            <a:r>
              <a:rPr b="1" i="0" lang="en-US" sz="2000" u="none" cap="none" strike="noStrike">
                <a:solidFill>
                  <a:schemeClr val="dk1"/>
                </a:solidFill>
                <a:latin typeface="Calibri"/>
                <a:ea typeface="Calibri"/>
                <a:cs typeface="Calibri"/>
                <a:sym typeface="Calibri"/>
              </a:rPr>
              <a:t>main()</a:t>
            </a:r>
            <a:r>
              <a:rPr b="0" i="0" lang="en-US" sz="2000" u="none" cap="none" strike="noStrike">
                <a:solidFill>
                  <a:schemeClr val="dk1"/>
                </a:solidFill>
                <a:latin typeface="Calibri"/>
                <a:ea typeface="Calibri"/>
                <a:cs typeface="Calibri"/>
                <a:sym typeface="Calibri"/>
              </a:rPr>
              <a:t> method at all.</a:t>
            </a:r>
            <a:endParaRPr/>
          </a:p>
        </p:txBody>
      </p:sp>
      <p:sp>
        <p:nvSpPr>
          <p:cNvPr id="931" name="Google Shape;931;g1e89b52fdec_13_7"/>
          <p:cNvSpPr txBox="1"/>
          <p:nvPr/>
        </p:nvSpPr>
        <p:spPr>
          <a:xfrm>
            <a:off x="5821680" y="4023320"/>
            <a:ext cx="6217800" cy="2493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2000" u="none" cap="none" strike="noStrike">
                <a:solidFill>
                  <a:schemeClr val="dk1"/>
                </a:solidFill>
                <a:latin typeface="Calibri"/>
                <a:ea typeface="Calibri"/>
                <a:cs typeface="Calibri"/>
                <a:sym typeface="Calibri"/>
              </a:rPr>
              <a:t>A simple class.</a:t>
            </a:r>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Here is an example of  a Box class with width, height and depth but not contain any method. </a:t>
            </a:r>
            <a:endParaRPr/>
          </a:p>
          <a:p>
            <a:pPr indent="0" lvl="1" marL="45720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class Box{</a:t>
            </a:r>
            <a:endParaRPr/>
          </a:p>
          <a:p>
            <a:pPr indent="0" lvl="2" marL="91440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double width;</a:t>
            </a:r>
            <a:endParaRPr/>
          </a:p>
          <a:p>
            <a:pPr indent="0" lvl="2" marL="91440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double height;</a:t>
            </a:r>
            <a:endParaRPr/>
          </a:p>
          <a:p>
            <a:pPr indent="0" lvl="2" marL="91440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double depth;</a:t>
            </a:r>
            <a:endParaRPr/>
          </a:p>
          <a:p>
            <a:pPr indent="0" lvl="0" marL="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g1e89b52fdec_13_15"/>
          <p:cNvSpPr txBox="1"/>
          <p:nvPr>
            <p:ph idx="1" type="body"/>
          </p:nvPr>
        </p:nvSpPr>
        <p:spPr>
          <a:xfrm>
            <a:off x="838200" y="304800"/>
            <a:ext cx="10515600" cy="6390600"/>
          </a:xfrm>
          <a:prstGeom prst="rect">
            <a:avLst/>
          </a:prstGeom>
          <a:noFill/>
          <a:ln>
            <a:noFill/>
          </a:ln>
        </p:spPr>
        <p:txBody>
          <a:bodyPr anchorCtr="0" anchor="t" bIns="45700" lIns="91425" spcFirstLastPara="1" rIns="91425" wrap="square" tIns="45700">
            <a:normAutofit/>
          </a:bodyPr>
          <a:lstStyle/>
          <a:p>
            <a:pPr indent="-255270" lvl="0" marL="228600" rtl="0" algn="l">
              <a:lnSpc>
                <a:spcPct val="90000"/>
              </a:lnSpc>
              <a:spcBef>
                <a:spcPts val="0"/>
              </a:spcBef>
              <a:spcAft>
                <a:spcPts val="0"/>
              </a:spcAft>
              <a:buClr>
                <a:schemeClr val="dk1"/>
              </a:buClr>
              <a:buSzPts val="2800"/>
              <a:buChar char="🠶"/>
            </a:pPr>
            <a:r>
              <a:rPr lang="en-US"/>
              <a:t>As stated, a class defines a new type of data. In this case, the new data type is called </a:t>
            </a:r>
            <a:r>
              <a:rPr b="1" lang="en-US"/>
              <a:t>Box</a:t>
            </a:r>
            <a:r>
              <a:rPr lang="en-US"/>
              <a:t>. You will use this name to declare objects of type </a:t>
            </a:r>
            <a:r>
              <a:rPr b="1" lang="en-US"/>
              <a:t>Box</a:t>
            </a:r>
            <a:r>
              <a:rPr lang="en-US"/>
              <a:t>. It is important to remember that a clas sdeclaration only creates a template; it does not create an actual object. Thus, the preceding code does not cause any objects of type </a:t>
            </a:r>
            <a:r>
              <a:rPr b="1" lang="en-US"/>
              <a:t>Box</a:t>
            </a:r>
            <a:r>
              <a:rPr lang="en-US"/>
              <a:t> to come into existence.To actually create a </a:t>
            </a:r>
            <a:r>
              <a:rPr b="1" lang="en-US"/>
              <a:t>Box</a:t>
            </a:r>
            <a:r>
              <a:rPr lang="en-US"/>
              <a:t> object, you will use a statement like the following:</a:t>
            </a:r>
            <a:endParaRPr/>
          </a:p>
          <a:p>
            <a:pPr indent="-255270" lvl="0" marL="228600" rtl="0" algn="l">
              <a:lnSpc>
                <a:spcPct val="90000"/>
              </a:lnSpc>
              <a:spcBef>
                <a:spcPts val="1000"/>
              </a:spcBef>
              <a:spcAft>
                <a:spcPts val="0"/>
              </a:spcAft>
              <a:buClr>
                <a:schemeClr val="dk1"/>
              </a:buClr>
              <a:buSzPts val="2800"/>
              <a:buChar char="🠶"/>
            </a:pPr>
            <a:r>
              <a:rPr lang="en-US"/>
              <a:t>Box mybox = new Box (); // create a Box object called mybox</a:t>
            </a:r>
            <a:endParaRPr/>
          </a:p>
          <a:p>
            <a:pPr indent="0" lvl="0" marL="0" rtl="0" algn="l">
              <a:lnSpc>
                <a:spcPct val="90000"/>
              </a:lnSpc>
              <a:spcBef>
                <a:spcPts val="1000"/>
              </a:spcBef>
              <a:spcAft>
                <a:spcPts val="0"/>
              </a:spcAft>
              <a:buClr>
                <a:schemeClr val="dk1"/>
              </a:buClr>
              <a:buSzPts val="2800"/>
              <a:buNone/>
            </a:pPr>
            <a:r>
              <a:rPr lang="en-US"/>
              <a:t>After this statement executes, </a:t>
            </a:r>
            <a:r>
              <a:rPr b="1" lang="en-US"/>
              <a:t>mybox</a:t>
            </a:r>
            <a:r>
              <a:rPr lang="en-US"/>
              <a:t> will refer to an instance of </a:t>
            </a:r>
            <a:r>
              <a:rPr b="1" lang="en-US"/>
              <a:t>Box</a:t>
            </a:r>
            <a:r>
              <a:rPr lang="en-US"/>
              <a:t>. Thus, it will have "physical" reality. For the moment, don't worry about the details of this statement. As mentioned earlier, each time you create an instance of a class, you are creating an object that contains its own copy of each instance variable defined by the class. Thus, every </a:t>
            </a:r>
            <a:r>
              <a:rPr b="1" lang="en-US"/>
              <a:t>Box</a:t>
            </a:r>
            <a:r>
              <a:rPr lang="en-US"/>
              <a:t> object will contain its own copies of the instance variables </a:t>
            </a:r>
            <a:r>
              <a:rPr b="1" lang="en-US"/>
              <a:t>width</a:t>
            </a:r>
            <a:r>
              <a:rPr lang="en-US"/>
              <a:t>, </a:t>
            </a:r>
            <a:r>
              <a:rPr b="1" lang="en-US"/>
              <a:t>height</a:t>
            </a:r>
            <a:r>
              <a:rPr lang="en-US"/>
              <a:t>, and </a:t>
            </a:r>
            <a:r>
              <a:rPr b="1" lang="en-US"/>
              <a:t>depth</a:t>
            </a:r>
            <a:r>
              <a:rPr lang="en-US"/>
              <a:t>.</a:t>
            </a:r>
            <a:endParaRPr/>
          </a:p>
          <a:p>
            <a:pPr indent="0" lvl="0" marL="0" rtl="0" algn="l">
              <a:lnSpc>
                <a:spcPct val="90000"/>
              </a:lnSpc>
              <a:spcBef>
                <a:spcPts val="1000"/>
              </a:spcBef>
              <a:spcAft>
                <a:spcPts val="0"/>
              </a:spcAft>
              <a:buClr>
                <a:schemeClr val="dk1"/>
              </a:buClr>
              <a:buSzPts val="2800"/>
              <a:buNone/>
            </a:pPr>
            <a:r>
              <a:rPr lang="en-US"/>
              <a:t> To access these variables, you will use the dot (.) operator. The dot operator links the name of the object with the name of an instance variable. For example, to assign the </a:t>
            </a:r>
            <a:r>
              <a:rPr b="1" lang="en-US"/>
              <a:t>width</a:t>
            </a:r>
            <a:r>
              <a:rPr lang="en-US"/>
              <a:t> variable of mybox the value 100, you would use the following statement: mybox.width = 100;</a:t>
            </a:r>
            <a:endParaRPr/>
          </a:p>
          <a:p>
            <a:pPr indent="0" lvl="0" marL="0" rtl="0" algn="l">
              <a:lnSpc>
                <a:spcPct val="90000"/>
              </a:lnSpc>
              <a:spcBef>
                <a:spcPts val="1000"/>
              </a:spcBef>
              <a:spcAft>
                <a:spcPts val="0"/>
              </a:spcAft>
              <a:buClr>
                <a:schemeClr val="dk1"/>
              </a:buClr>
              <a:buSzPts val="2800"/>
              <a:buNone/>
            </a:pPr>
            <a:r>
              <a:rPr lang="en-US"/>
              <a:t>This statement tells the compiler to assign the copy of </a:t>
            </a:r>
            <a:r>
              <a:rPr b="1" lang="en-US"/>
              <a:t>width</a:t>
            </a:r>
            <a:r>
              <a:rPr lang="en-US"/>
              <a:t> that is contained within the </a:t>
            </a:r>
            <a:r>
              <a:rPr b="1" lang="en-US"/>
              <a:t>mybox</a:t>
            </a:r>
            <a:r>
              <a:rPr lang="en-US"/>
              <a:t> object the value of 100. In general, you use the dot operator to access both the instance variables and the methods within an object. One other point: Although commonly referred to as the dot operator, the formal specification for Java categorizes the</a:t>
            </a:r>
            <a:r>
              <a:rPr b="1" lang="en-US"/>
              <a:t>.</a:t>
            </a:r>
            <a:r>
              <a:rPr lang="en-US"/>
              <a:t> as a separator.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g1e89b52fdec_13_19"/>
          <p:cNvSpPr txBox="1"/>
          <p:nvPr>
            <p:ph type="title"/>
          </p:nvPr>
        </p:nvSpPr>
        <p:spPr>
          <a:xfrm>
            <a:off x="751840" y="233045"/>
            <a:ext cx="10515600" cy="60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Complete Box program</a:t>
            </a:r>
            <a:endParaRPr/>
          </a:p>
        </p:txBody>
      </p:sp>
      <p:sp>
        <p:nvSpPr>
          <p:cNvPr id="942" name="Google Shape;942;g1e89b52fdec_13_19"/>
          <p:cNvSpPr txBox="1"/>
          <p:nvPr>
            <p:ph idx="1" type="body"/>
          </p:nvPr>
        </p:nvSpPr>
        <p:spPr>
          <a:xfrm>
            <a:off x="325125" y="833125"/>
            <a:ext cx="4429800" cy="6024900"/>
          </a:xfrm>
          <a:prstGeom prst="rect">
            <a:avLst/>
          </a:prstGeom>
          <a:noFill/>
          <a:ln>
            <a:noFill/>
          </a:ln>
        </p:spPr>
        <p:txBody>
          <a:bodyPr anchorCtr="0" anchor="t" bIns="45700" lIns="91425" spcFirstLastPara="1" rIns="91425" wrap="square" tIns="45700">
            <a:normAutofit fontScale="47500" lnSpcReduction="20000"/>
          </a:bodyPr>
          <a:lstStyle/>
          <a:p>
            <a:pPr indent="-193040" lvl="0" marL="228600" rtl="0" algn="l">
              <a:lnSpc>
                <a:spcPct val="90000"/>
              </a:lnSpc>
              <a:spcBef>
                <a:spcPts val="0"/>
              </a:spcBef>
              <a:spcAft>
                <a:spcPts val="0"/>
              </a:spcAft>
              <a:buClr>
                <a:schemeClr val="dk1"/>
              </a:buClr>
              <a:buSzPct val="100000"/>
              <a:buChar char="🠶"/>
            </a:pPr>
            <a:r>
              <a:rPr lang="en-US" sz="2410"/>
              <a:t>.Here is a complete program that uses the Box class:</a:t>
            </a:r>
            <a:endParaRPr sz="2010"/>
          </a:p>
          <a:p>
            <a:pPr indent="0" lvl="0" marL="0" rtl="0" algn="l">
              <a:lnSpc>
                <a:spcPct val="90000"/>
              </a:lnSpc>
              <a:spcBef>
                <a:spcPts val="1000"/>
              </a:spcBef>
              <a:spcAft>
                <a:spcPts val="0"/>
              </a:spcAft>
              <a:buClr>
                <a:schemeClr val="dk1"/>
              </a:buClr>
              <a:buSzPct val="91266"/>
              <a:buNone/>
            </a:pPr>
            <a:r>
              <a:rPr lang="en-US" sz="2410"/>
              <a:t>A program that uses the Box class.</a:t>
            </a:r>
            <a:endParaRPr sz="2010"/>
          </a:p>
          <a:p>
            <a:pPr indent="0" lvl="0" marL="0" rtl="0" algn="l">
              <a:lnSpc>
                <a:spcPct val="90000"/>
              </a:lnSpc>
              <a:spcBef>
                <a:spcPts val="1000"/>
              </a:spcBef>
              <a:spcAft>
                <a:spcPts val="0"/>
              </a:spcAft>
              <a:buClr>
                <a:schemeClr val="dk1"/>
              </a:buClr>
              <a:buSzPct val="69777"/>
              <a:buNone/>
            </a:pPr>
            <a:r>
              <a:rPr b="1" lang="en-US" sz="3152"/>
              <a:t>Call this file BoxDemo.java*/</a:t>
            </a:r>
            <a:endParaRPr sz="3152"/>
          </a:p>
          <a:p>
            <a:pPr indent="0" lvl="1" marL="457200" rtl="0" algn="just">
              <a:lnSpc>
                <a:spcPct val="90000"/>
              </a:lnSpc>
              <a:spcBef>
                <a:spcPts val="500"/>
              </a:spcBef>
              <a:spcAft>
                <a:spcPts val="0"/>
              </a:spcAft>
              <a:buClr>
                <a:schemeClr val="dk1"/>
              </a:buClr>
              <a:buSzPct val="69777"/>
              <a:buNone/>
            </a:pPr>
            <a:r>
              <a:rPr lang="en-US" sz="3152"/>
              <a:t>class Box{</a:t>
            </a:r>
            <a:endParaRPr sz="3152"/>
          </a:p>
          <a:p>
            <a:pPr indent="0" lvl="2" marL="914400" rtl="0" algn="just">
              <a:lnSpc>
                <a:spcPct val="90000"/>
              </a:lnSpc>
              <a:spcBef>
                <a:spcPts val="500"/>
              </a:spcBef>
              <a:spcAft>
                <a:spcPts val="0"/>
              </a:spcAft>
              <a:buClr>
                <a:schemeClr val="dk1"/>
              </a:buClr>
              <a:buSzPct val="69777"/>
              <a:buNone/>
            </a:pPr>
            <a:r>
              <a:rPr lang="en-US" sz="3152"/>
              <a:t>double width;</a:t>
            </a:r>
            <a:endParaRPr sz="3152"/>
          </a:p>
          <a:p>
            <a:pPr indent="0" lvl="2" marL="914400" rtl="0" algn="just">
              <a:lnSpc>
                <a:spcPct val="90000"/>
              </a:lnSpc>
              <a:spcBef>
                <a:spcPts val="500"/>
              </a:spcBef>
              <a:spcAft>
                <a:spcPts val="0"/>
              </a:spcAft>
              <a:buClr>
                <a:schemeClr val="dk1"/>
              </a:buClr>
              <a:buSzPct val="69777"/>
              <a:buNone/>
            </a:pPr>
            <a:r>
              <a:rPr lang="en-US" sz="3152"/>
              <a:t>double height;</a:t>
            </a:r>
            <a:endParaRPr sz="3152"/>
          </a:p>
          <a:p>
            <a:pPr indent="0" lvl="2" marL="914400" rtl="0" algn="just">
              <a:lnSpc>
                <a:spcPct val="90000"/>
              </a:lnSpc>
              <a:spcBef>
                <a:spcPts val="500"/>
              </a:spcBef>
              <a:spcAft>
                <a:spcPts val="0"/>
              </a:spcAft>
              <a:buClr>
                <a:schemeClr val="dk1"/>
              </a:buClr>
              <a:buSzPct val="69777"/>
              <a:buNone/>
            </a:pPr>
            <a:r>
              <a:rPr lang="en-US" sz="3152"/>
              <a:t>double depth;</a:t>
            </a:r>
            <a:endParaRPr sz="3152"/>
          </a:p>
          <a:p>
            <a:pPr indent="0" lvl="0" marL="0" rtl="0" algn="just">
              <a:lnSpc>
                <a:spcPct val="90000"/>
              </a:lnSpc>
              <a:spcBef>
                <a:spcPts val="1000"/>
              </a:spcBef>
              <a:spcAft>
                <a:spcPts val="0"/>
              </a:spcAft>
              <a:buClr>
                <a:schemeClr val="dk1"/>
              </a:buClr>
              <a:buSzPct val="69777"/>
              <a:buNone/>
            </a:pPr>
            <a:r>
              <a:rPr lang="en-US" sz="3152"/>
              <a:t>}</a:t>
            </a:r>
            <a:endParaRPr sz="3152"/>
          </a:p>
          <a:p>
            <a:pPr indent="0" lvl="0" marL="0" rtl="0" algn="l">
              <a:lnSpc>
                <a:spcPct val="90000"/>
              </a:lnSpc>
              <a:spcBef>
                <a:spcPts val="1000"/>
              </a:spcBef>
              <a:spcAft>
                <a:spcPts val="0"/>
              </a:spcAft>
              <a:buClr>
                <a:schemeClr val="dk1"/>
              </a:buClr>
              <a:buSzPct val="69777"/>
              <a:buNone/>
            </a:pPr>
            <a:r>
              <a:rPr b="1" lang="en-US" sz="3152"/>
              <a:t>// This class declares an object of type Box.</a:t>
            </a:r>
            <a:endParaRPr sz="3152"/>
          </a:p>
          <a:p>
            <a:pPr indent="0" lvl="0" marL="0" rtl="0" algn="l">
              <a:lnSpc>
                <a:spcPct val="90000"/>
              </a:lnSpc>
              <a:spcBef>
                <a:spcPts val="1000"/>
              </a:spcBef>
              <a:spcAft>
                <a:spcPts val="0"/>
              </a:spcAft>
              <a:buClr>
                <a:schemeClr val="dk1"/>
              </a:buClr>
              <a:buSzPct val="69777"/>
              <a:buNone/>
            </a:pPr>
            <a:r>
              <a:rPr lang="en-US" sz="3152"/>
              <a:t>class BoxDemo {</a:t>
            </a:r>
            <a:endParaRPr sz="3152"/>
          </a:p>
          <a:p>
            <a:pPr indent="0" lvl="1" marL="457200" rtl="0" algn="l">
              <a:lnSpc>
                <a:spcPct val="90000"/>
              </a:lnSpc>
              <a:spcBef>
                <a:spcPts val="500"/>
              </a:spcBef>
              <a:spcAft>
                <a:spcPts val="0"/>
              </a:spcAft>
              <a:buClr>
                <a:schemeClr val="dk1"/>
              </a:buClr>
              <a:buSzPct val="57090"/>
              <a:buNone/>
            </a:pPr>
            <a:r>
              <a:rPr lang="en-US" sz="3152"/>
              <a:t>public static void main(String [] args) {</a:t>
            </a:r>
            <a:endParaRPr sz="3152"/>
          </a:p>
          <a:p>
            <a:pPr indent="0" lvl="2" marL="914400" rtl="0" algn="l">
              <a:lnSpc>
                <a:spcPct val="90000"/>
              </a:lnSpc>
              <a:spcBef>
                <a:spcPts val="500"/>
              </a:spcBef>
              <a:spcAft>
                <a:spcPts val="0"/>
              </a:spcAft>
              <a:buClr>
                <a:schemeClr val="dk1"/>
              </a:buClr>
              <a:buSzPct val="44403"/>
              <a:buNone/>
            </a:pPr>
            <a:r>
              <a:rPr lang="en-US" sz="3152"/>
              <a:t>Box mybox = new Box();</a:t>
            </a:r>
            <a:endParaRPr sz="3152"/>
          </a:p>
          <a:p>
            <a:pPr indent="0" lvl="2" marL="914400" rtl="0" algn="l">
              <a:lnSpc>
                <a:spcPct val="90000"/>
              </a:lnSpc>
              <a:spcBef>
                <a:spcPts val="500"/>
              </a:spcBef>
              <a:spcAft>
                <a:spcPts val="0"/>
              </a:spcAft>
              <a:buClr>
                <a:schemeClr val="dk1"/>
              </a:buClr>
              <a:buSzPct val="44403"/>
              <a:buNone/>
            </a:pPr>
            <a:r>
              <a:rPr lang="en-US" sz="3152"/>
              <a:t>double vol;</a:t>
            </a:r>
            <a:endParaRPr sz="3152"/>
          </a:p>
          <a:p>
            <a:pPr indent="0" lvl="2" marL="914400" rtl="0" algn="l">
              <a:lnSpc>
                <a:spcPct val="90000"/>
              </a:lnSpc>
              <a:spcBef>
                <a:spcPts val="500"/>
              </a:spcBef>
              <a:spcAft>
                <a:spcPts val="0"/>
              </a:spcAft>
              <a:buClr>
                <a:schemeClr val="dk1"/>
              </a:buClr>
              <a:buSzPct val="44403"/>
              <a:buNone/>
            </a:pPr>
            <a:r>
              <a:rPr b="1" lang="en-US" sz="3152"/>
              <a:t>// assign values to mybox's instance variables</a:t>
            </a:r>
            <a:endParaRPr sz="3152"/>
          </a:p>
          <a:p>
            <a:pPr indent="0" lvl="2" marL="914400" rtl="0" algn="l">
              <a:lnSpc>
                <a:spcPct val="90000"/>
              </a:lnSpc>
              <a:spcBef>
                <a:spcPts val="500"/>
              </a:spcBef>
              <a:spcAft>
                <a:spcPts val="0"/>
              </a:spcAft>
              <a:buClr>
                <a:schemeClr val="dk1"/>
              </a:buClr>
              <a:buSzPct val="44403"/>
              <a:buNone/>
            </a:pPr>
            <a:r>
              <a:rPr lang="en-US" sz="3152"/>
              <a:t>mybox.width = 10</a:t>
            </a:r>
            <a:endParaRPr sz="3152"/>
          </a:p>
          <a:p>
            <a:pPr indent="0" lvl="2" marL="914400" rtl="0" algn="l">
              <a:lnSpc>
                <a:spcPct val="90000"/>
              </a:lnSpc>
              <a:spcBef>
                <a:spcPts val="500"/>
              </a:spcBef>
              <a:spcAft>
                <a:spcPts val="0"/>
              </a:spcAft>
              <a:buClr>
                <a:schemeClr val="dk1"/>
              </a:buClr>
              <a:buSzPct val="44403"/>
              <a:buNone/>
            </a:pPr>
            <a:r>
              <a:rPr lang="en-US" sz="3152"/>
              <a:t>;mybox.height = 20</a:t>
            </a:r>
            <a:endParaRPr sz="3152"/>
          </a:p>
          <a:p>
            <a:pPr indent="0" lvl="2" marL="914400" rtl="0" algn="l">
              <a:lnSpc>
                <a:spcPct val="90000"/>
              </a:lnSpc>
              <a:spcBef>
                <a:spcPts val="500"/>
              </a:spcBef>
              <a:spcAft>
                <a:spcPts val="0"/>
              </a:spcAft>
              <a:buClr>
                <a:schemeClr val="dk1"/>
              </a:buClr>
              <a:buSzPct val="44403"/>
              <a:buNone/>
            </a:pPr>
            <a:r>
              <a:rPr lang="en-US" sz="3152"/>
              <a:t>;mybox.depth = 15;</a:t>
            </a:r>
            <a:endParaRPr sz="3152"/>
          </a:p>
          <a:p>
            <a:pPr indent="0" lvl="2" marL="914400" rtl="0" algn="l">
              <a:lnSpc>
                <a:spcPct val="90000"/>
              </a:lnSpc>
              <a:spcBef>
                <a:spcPts val="500"/>
              </a:spcBef>
              <a:spcAft>
                <a:spcPts val="0"/>
              </a:spcAft>
              <a:buClr>
                <a:schemeClr val="dk1"/>
              </a:buClr>
              <a:buSzPct val="44403"/>
              <a:buNone/>
            </a:pPr>
            <a:r>
              <a:rPr lang="en-US" sz="3152"/>
              <a:t> </a:t>
            </a:r>
            <a:r>
              <a:rPr b="1" lang="en-US" sz="3152"/>
              <a:t>//compute volume of box </a:t>
            </a:r>
            <a:endParaRPr sz="3152"/>
          </a:p>
          <a:p>
            <a:pPr indent="0" lvl="2" marL="914400" rtl="0" algn="l">
              <a:lnSpc>
                <a:spcPct val="90000"/>
              </a:lnSpc>
              <a:spcBef>
                <a:spcPts val="500"/>
              </a:spcBef>
              <a:spcAft>
                <a:spcPts val="0"/>
              </a:spcAft>
              <a:buClr>
                <a:schemeClr val="dk1"/>
              </a:buClr>
              <a:buSzPct val="44403"/>
              <a:buNone/>
            </a:pPr>
            <a:r>
              <a:rPr lang="en-US" sz="3152"/>
              <a:t>vol = mybox.width * mybox.height * mybox.depth;</a:t>
            </a:r>
            <a:endParaRPr sz="3152"/>
          </a:p>
          <a:p>
            <a:pPr indent="0" lvl="2" marL="914400" rtl="0" algn="l">
              <a:lnSpc>
                <a:spcPct val="90000"/>
              </a:lnSpc>
              <a:spcBef>
                <a:spcPts val="500"/>
              </a:spcBef>
              <a:spcAft>
                <a:spcPts val="0"/>
              </a:spcAft>
              <a:buClr>
                <a:schemeClr val="dk1"/>
              </a:buClr>
              <a:buSzPct val="44403"/>
              <a:buNone/>
            </a:pPr>
            <a:r>
              <a:rPr lang="en-US" sz="3152"/>
              <a:t>System.out.println ("Volume is " + vol);</a:t>
            </a:r>
            <a:endParaRPr sz="3152"/>
          </a:p>
          <a:p>
            <a:pPr indent="0" lvl="1" marL="457200" rtl="0" algn="l">
              <a:lnSpc>
                <a:spcPct val="90000"/>
              </a:lnSpc>
              <a:spcBef>
                <a:spcPts val="500"/>
              </a:spcBef>
              <a:spcAft>
                <a:spcPts val="0"/>
              </a:spcAft>
              <a:buClr>
                <a:schemeClr val="dk1"/>
              </a:buClr>
              <a:buSzPct val="57090"/>
              <a:buNone/>
            </a:pPr>
            <a:r>
              <a:rPr lang="en-US" sz="3152"/>
              <a:t>}</a:t>
            </a:r>
            <a:endParaRPr sz="3152"/>
          </a:p>
          <a:p>
            <a:pPr indent="0" lvl="0" marL="0" rtl="0" algn="l">
              <a:lnSpc>
                <a:spcPct val="90000"/>
              </a:lnSpc>
              <a:spcBef>
                <a:spcPts val="1000"/>
              </a:spcBef>
              <a:spcAft>
                <a:spcPts val="0"/>
              </a:spcAft>
              <a:buClr>
                <a:schemeClr val="dk1"/>
              </a:buClr>
              <a:buSzPct val="69777"/>
              <a:buNone/>
            </a:pPr>
            <a:r>
              <a:rPr lang="en-US" sz="3152"/>
              <a:t>}</a:t>
            </a:r>
            <a:endParaRPr sz="3152"/>
          </a:p>
          <a:p>
            <a:pPr indent="-90804" lvl="0" marL="228600" rtl="0" algn="l">
              <a:lnSpc>
                <a:spcPct val="90000"/>
              </a:lnSpc>
              <a:spcBef>
                <a:spcPts val="1000"/>
              </a:spcBef>
              <a:spcAft>
                <a:spcPts val="0"/>
              </a:spcAft>
              <a:buClr>
                <a:schemeClr val="dk1"/>
              </a:buClr>
              <a:buSzPct val="139266"/>
              <a:buNone/>
            </a:pPr>
            <a:r>
              <a:t/>
            </a:r>
            <a:endParaRPr sz="2010"/>
          </a:p>
        </p:txBody>
      </p:sp>
      <p:sp>
        <p:nvSpPr>
          <p:cNvPr id="943" name="Google Shape;943;g1e89b52fdec_13_19"/>
          <p:cNvSpPr/>
          <p:nvPr/>
        </p:nvSpPr>
        <p:spPr>
          <a:xfrm>
            <a:off x="5482600" y="920825"/>
            <a:ext cx="6326700" cy="476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100" u="none" cap="none" strike="noStrike">
                <a:solidFill>
                  <a:schemeClr val="dk1"/>
                </a:solidFill>
                <a:latin typeface="Calibri"/>
                <a:ea typeface="Calibri"/>
                <a:cs typeface="Calibri"/>
                <a:sym typeface="Calibri"/>
              </a:rPr>
              <a:t>You should call the file that contains this program BoxDemo.java, because the main()method is in the class called BoxDemo, not the class called Box. When you compile this program, you will find that two .class files have been created, one for Box and one for BoxDemo. </a:t>
            </a:r>
            <a:endParaRPr b="0" i="0" sz="2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2100" u="none" cap="none" strike="noStrike">
                <a:solidFill>
                  <a:schemeClr val="dk1"/>
                </a:solidFill>
                <a:latin typeface="Calibri"/>
                <a:ea typeface="Calibri"/>
                <a:cs typeface="Calibri"/>
                <a:sym typeface="Calibri"/>
              </a:rPr>
              <a:t>The Java compiler automatically puts each class into its own.class file. It is not necessary for both the Box and the BoxDemo class to actually be in the same source file. You could put each class in its own file, called Box.java and BoxDemo.java, respectively.To run this program, you must execute BoxDemo.class. When you do, you will see the following output:Volume is 3000.0</a:t>
            </a:r>
            <a:endParaRPr sz="17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63"/>
          <p:cNvSpPr txBox="1"/>
          <p:nvPr>
            <p:ph idx="1" type="body"/>
          </p:nvPr>
        </p:nvSpPr>
        <p:spPr>
          <a:xfrm>
            <a:off x="721893" y="1481329"/>
            <a:ext cx="7860633" cy="493551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sz="2800"/>
              <a:t>Sometimes we need to given the JVM some extra instructions on how to create an instance of a class</a:t>
            </a:r>
            <a:endParaRPr/>
          </a:p>
          <a:p>
            <a:pPr indent="-342900" lvl="0" marL="342900" rtl="0" algn="l">
              <a:spcBef>
                <a:spcPts val="1000"/>
              </a:spcBef>
              <a:spcAft>
                <a:spcPts val="0"/>
              </a:spcAft>
              <a:buSzPts val="2800"/>
              <a:buChar char="🠶"/>
            </a:pPr>
            <a:r>
              <a:rPr lang="en-US" sz="2800"/>
              <a:t>A constructor is a method which has the same name as the class, and no return type</a:t>
            </a:r>
            <a:endParaRPr/>
          </a:p>
          <a:p>
            <a:pPr indent="-342900" lvl="0" marL="342900" rtl="0" algn="l">
              <a:spcBef>
                <a:spcPts val="1000"/>
              </a:spcBef>
              <a:spcAft>
                <a:spcPts val="0"/>
              </a:spcAft>
              <a:buSzPts val="2800"/>
              <a:buChar char="🠶"/>
            </a:pPr>
            <a:r>
              <a:rPr lang="en-US" sz="2800"/>
              <a:t>We can use it to initialize data members…</a:t>
            </a:r>
            <a:endParaRPr/>
          </a:p>
        </p:txBody>
      </p:sp>
      <p:sp>
        <p:nvSpPr>
          <p:cNvPr id="950" name="Google Shape;950;p63"/>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Constructors</a:t>
            </a:r>
            <a:endParaRPr/>
          </a:p>
        </p:txBody>
      </p:sp>
      <p:sp>
        <p:nvSpPr>
          <p:cNvPr id="951" name="Google Shape;951;p63"/>
          <p:cNvSpPr/>
          <p:nvPr/>
        </p:nvSpPr>
        <p:spPr>
          <a:xfrm>
            <a:off x="8797986" y="1319059"/>
            <a:ext cx="2928958" cy="2500330"/>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Coordinate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x, y;</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Coordinate()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x = 0;</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y = 0;</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8"/>
          <p:cNvSpPr txBox="1"/>
          <p:nvPr>
            <p:ph type="title"/>
          </p:nvPr>
        </p:nvSpPr>
        <p:spPr>
          <a:xfrm>
            <a:off x="1812758" y="78682"/>
            <a:ext cx="10042357" cy="86809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 Java Components</a:t>
            </a:r>
            <a:endParaRPr/>
          </a:p>
        </p:txBody>
      </p:sp>
      <p:sp>
        <p:nvSpPr>
          <p:cNvPr id="225" name="Google Shape;225;p8"/>
          <p:cNvSpPr txBox="1"/>
          <p:nvPr>
            <p:ph idx="1" type="body"/>
          </p:nvPr>
        </p:nvSpPr>
        <p:spPr>
          <a:xfrm>
            <a:off x="673769" y="719274"/>
            <a:ext cx="11181348" cy="593552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b="1" lang="en-US"/>
              <a:t>Java architecture </a:t>
            </a:r>
            <a:r>
              <a:rPr lang="en-US"/>
              <a:t>consists of three main components and those are </a:t>
            </a:r>
            <a:r>
              <a:rPr b="1" lang="en-US"/>
              <a:t>JRE</a:t>
            </a:r>
            <a:r>
              <a:rPr lang="en-US"/>
              <a:t>(Java Runtime Environment), </a:t>
            </a:r>
            <a:r>
              <a:rPr b="1" lang="en-US"/>
              <a:t>JDK</a:t>
            </a:r>
            <a:r>
              <a:rPr lang="en-US"/>
              <a:t>(Java Development Kit), and </a:t>
            </a:r>
            <a:r>
              <a:rPr b="1" lang="en-US"/>
              <a:t>JVM</a:t>
            </a:r>
            <a:r>
              <a:rPr lang="en-US"/>
              <a:t>(Java Virtual Machine)</a:t>
            </a:r>
            <a:endParaRPr b="1"/>
          </a:p>
          <a:p>
            <a:pPr indent="-342900" lvl="1" marL="800100" rtl="0" algn="l">
              <a:spcBef>
                <a:spcPts val="1000"/>
              </a:spcBef>
              <a:spcAft>
                <a:spcPts val="0"/>
              </a:spcAft>
              <a:buSzPct val="100000"/>
              <a:buFont typeface="Century Gothic"/>
              <a:buAutoNum type="arabicPeriod"/>
            </a:pPr>
            <a:r>
              <a:rPr b="1" lang="en-US"/>
              <a:t>Java Runtime Environment (JRE)</a:t>
            </a:r>
            <a:endParaRPr/>
          </a:p>
          <a:p>
            <a:pPr indent="-228600" lvl="2" marL="1143000" rtl="0" algn="l">
              <a:spcBef>
                <a:spcPts val="1000"/>
              </a:spcBef>
              <a:spcAft>
                <a:spcPts val="0"/>
              </a:spcAft>
              <a:buSzPct val="100000"/>
              <a:buChar char="🠶"/>
            </a:pPr>
            <a:r>
              <a:rPr lang="en-US"/>
              <a:t>This a virtual machine which runs programs which have been compiled</a:t>
            </a:r>
            <a:endParaRPr/>
          </a:p>
          <a:p>
            <a:pPr indent="-228600" lvl="2" marL="1143000" rtl="0" algn="l">
              <a:spcBef>
                <a:spcPts val="1000"/>
              </a:spcBef>
              <a:spcAft>
                <a:spcPts val="0"/>
              </a:spcAft>
              <a:buSzPct val="100000"/>
              <a:buChar char="🠶"/>
            </a:pPr>
            <a:r>
              <a:rPr lang="en-US"/>
              <a:t>Contains a large library of classes for lots of different purposes</a:t>
            </a:r>
            <a:endParaRPr/>
          </a:p>
          <a:p>
            <a:pPr indent="0" lvl="2" marL="914400" rtl="0" algn="l">
              <a:spcBef>
                <a:spcPts val="1000"/>
              </a:spcBef>
              <a:spcAft>
                <a:spcPts val="0"/>
              </a:spcAft>
              <a:buSzPct val="100000"/>
              <a:buNone/>
            </a:pPr>
            <a:r>
              <a:rPr lang="en-US"/>
              <a:t>Java programs can run in a runtime environment created by the JRE software. The Java Runtime Environment (JRE) is a disk-based system that mixes Java code with necessary libraries. Finally, the Java Virtual Machine (JVM) begins to run the Java code. The Java Runtime Environment (JRE) contains all of the libraries and software required to run Java programs. Although JRE is included in the JDK, it is also available for download individually.</a:t>
            </a:r>
            <a:endParaRPr/>
          </a:p>
          <a:p>
            <a:pPr indent="-342900" lvl="1" marL="800100" rtl="0" algn="l">
              <a:spcBef>
                <a:spcPts val="1000"/>
              </a:spcBef>
              <a:spcAft>
                <a:spcPts val="0"/>
              </a:spcAft>
              <a:buSzPct val="100000"/>
              <a:buFont typeface="Century Gothic"/>
              <a:buAutoNum type="arabicPeriod"/>
            </a:pPr>
            <a:r>
              <a:rPr b="1" lang="en-US"/>
              <a:t>Java Development Kit (JDK)</a:t>
            </a:r>
            <a:endParaRPr/>
          </a:p>
          <a:p>
            <a:pPr indent="0" lvl="0" marL="0" rtl="0" algn="l">
              <a:spcBef>
                <a:spcPts val="1000"/>
              </a:spcBef>
              <a:spcAft>
                <a:spcPts val="0"/>
              </a:spcAft>
              <a:buSzPct val="100000"/>
              <a:buNone/>
            </a:pPr>
            <a:r>
              <a:rPr lang="en-US"/>
              <a:t>It’s a Java application and applet development environment. JRE, a compiler, an interpreter or loader, and a number of development tools are all included in the Java Development Kit. Now we will walk through these development tools which come along with JDK:</a:t>
            </a:r>
            <a:endParaRPr/>
          </a:p>
          <a:p>
            <a:pPr indent="-228600" lvl="2" marL="1143000" rtl="0" algn="l">
              <a:lnSpc>
                <a:spcPct val="120000"/>
              </a:lnSpc>
              <a:spcBef>
                <a:spcPts val="1000"/>
              </a:spcBef>
              <a:spcAft>
                <a:spcPts val="0"/>
              </a:spcAft>
              <a:buSzPct val="100000"/>
              <a:buChar char="🠶"/>
            </a:pPr>
            <a:r>
              <a:rPr lang="en-US"/>
              <a:t>Java(loader/executor): responsible for launching Java applications</a:t>
            </a:r>
            <a:endParaRPr/>
          </a:p>
          <a:p>
            <a:pPr indent="-228600" lvl="2" marL="1143000" rtl="0" algn="l">
              <a:lnSpc>
                <a:spcPct val="120000"/>
              </a:lnSpc>
              <a:spcBef>
                <a:spcPts val="1000"/>
              </a:spcBef>
              <a:spcAft>
                <a:spcPts val="0"/>
              </a:spcAft>
              <a:buSzPct val="100000"/>
              <a:buChar char="🠶"/>
            </a:pPr>
            <a:r>
              <a:rPr lang="en-US"/>
              <a:t>javac(compiler): It is responsible for compilation of java programs</a:t>
            </a:r>
            <a:endParaRPr/>
          </a:p>
          <a:p>
            <a:pPr indent="-228600" lvl="2" marL="1143000" rtl="0" algn="l">
              <a:lnSpc>
                <a:spcPct val="120000"/>
              </a:lnSpc>
              <a:spcBef>
                <a:spcPts val="1000"/>
              </a:spcBef>
              <a:spcAft>
                <a:spcPts val="0"/>
              </a:spcAft>
              <a:buSzPct val="100000"/>
              <a:buChar char="🠶"/>
            </a:pPr>
            <a:r>
              <a:rPr lang="en-US"/>
              <a:t>Javadoc: provides support for generation of API documentation</a:t>
            </a:r>
            <a:endParaRPr/>
          </a:p>
          <a:p>
            <a:pPr indent="-228600" lvl="2" marL="1143000" rtl="0" algn="l">
              <a:lnSpc>
                <a:spcPct val="120000"/>
              </a:lnSpc>
              <a:spcBef>
                <a:spcPts val="1000"/>
              </a:spcBef>
              <a:spcAft>
                <a:spcPts val="0"/>
              </a:spcAft>
              <a:buSzPct val="100000"/>
              <a:buChar char="🠶"/>
            </a:pPr>
            <a:r>
              <a:rPr lang="en-US"/>
              <a:t>Jar: responsible for creating and managing all JAR files.</a:t>
            </a:r>
            <a:endParaRPr/>
          </a:p>
          <a:p>
            <a:pPr indent="0" lvl="1" marL="457200" rtl="0" algn="l">
              <a:spcBef>
                <a:spcPts val="1000"/>
              </a:spcBef>
              <a:spcAft>
                <a:spcPts val="0"/>
              </a:spcAft>
              <a:buSzPct val="100000"/>
              <a:buNone/>
            </a:pPr>
            <a:r>
              <a:rPr b="1" lang="en-US"/>
              <a:t>3.  Java Virtual Machine(JVM)</a:t>
            </a:r>
            <a:endParaRPr/>
          </a:p>
          <a:p>
            <a:pPr indent="-228600" lvl="2" marL="1143000" rtl="0" algn="l">
              <a:spcBef>
                <a:spcPts val="1000"/>
              </a:spcBef>
              <a:spcAft>
                <a:spcPts val="0"/>
              </a:spcAft>
              <a:buSzPct val="100000"/>
              <a:buChar char="🠶"/>
            </a:pPr>
            <a:r>
              <a:rPr lang="en-US"/>
              <a:t>WORA is Java’s most important feature. Write Once, Run Anywhere is an acronym for WORA. We may develop our code once and utilize it anywhere and on any operating system, according to the feature. Due to the Java Virtual Machine, our Java software can execute on any platform. It is a Java platform component that provides us with a platform in which we can run Java programs. The basic job of the JVM is to transform byte code into machine code. On the whole, JVM performs these functions – loads and verifies the code and then executes the code, and enables the runtime environment.</a:t>
            </a:r>
            <a:endParaRPr/>
          </a:p>
        </p:txBody>
      </p:sp>
      <p:sp>
        <p:nvSpPr>
          <p:cNvPr id="226" name="Google Shape;226;p8"/>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64"/>
          <p:cNvSpPr txBox="1"/>
          <p:nvPr>
            <p:ph idx="1" type="body"/>
          </p:nvPr>
        </p:nvSpPr>
        <p:spPr>
          <a:xfrm>
            <a:off x="994611" y="1481329"/>
            <a:ext cx="5791200" cy="522933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600"/>
              <a:buChar char="🠶"/>
            </a:pPr>
            <a:r>
              <a:rPr lang="en-US" sz="3600"/>
              <a:t>A </a:t>
            </a:r>
            <a:r>
              <a:rPr i="1" lang="en-US" sz="3600"/>
              <a:t>default</a:t>
            </a:r>
            <a:r>
              <a:rPr lang="en-US" sz="3600"/>
              <a:t> constructor is one that has no parameters</a:t>
            </a:r>
            <a:endParaRPr/>
          </a:p>
          <a:p>
            <a:pPr indent="-342900" lvl="0" marL="342900" rtl="0" algn="l">
              <a:spcBef>
                <a:spcPts val="1000"/>
              </a:spcBef>
              <a:spcAft>
                <a:spcPts val="0"/>
              </a:spcAft>
              <a:buSzPts val="3600"/>
              <a:buChar char="🠶"/>
            </a:pPr>
            <a:r>
              <a:rPr lang="en-US" sz="3600"/>
              <a:t>An </a:t>
            </a:r>
            <a:r>
              <a:rPr i="1" lang="en-US" sz="3600"/>
              <a:t>explicit</a:t>
            </a:r>
            <a:r>
              <a:rPr lang="en-US" sz="3600"/>
              <a:t> constructor is one that takes parameters, and these are usually used to initialize the data members</a:t>
            </a:r>
            <a:endParaRPr/>
          </a:p>
        </p:txBody>
      </p:sp>
      <p:sp>
        <p:nvSpPr>
          <p:cNvPr id="958" name="Google Shape;958;p64"/>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Constructors: Default vs. Explicit</a:t>
            </a:r>
            <a:endParaRPr/>
          </a:p>
        </p:txBody>
      </p:sp>
      <p:sp>
        <p:nvSpPr>
          <p:cNvPr id="959" name="Google Shape;959;p64"/>
          <p:cNvSpPr/>
          <p:nvPr/>
        </p:nvSpPr>
        <p:spPr>
          <a:xfrm>
            <a:off x="7440664" y="1481329"/>
            <a:ext cx="4286280" cy="4643470"/>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Coordinate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x, y;</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 Default</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Coordinate()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this.x = 0;</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this.y = 0;</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 Explicit</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Coordinate(</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x,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y)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this.x = x;</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this.y = y;</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65"/>
          <p:cNvSpPr txBox="1"/>
          <p:nvPr>
            <p:ph idx="1" type="body"/>
          </p:nvPr>
        </p:nvSpPr>
        <p:spPr>
          <a:xfrm>
            <a:off x="962525" y="1481329"/>
            <a:ext cx="6272463"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sz="3200"/>
              <a:t>If you don’t specify any constructors in your class, the compiler will create an </a:t>
            </a:r>
            <a:r>
              <a:rPr i="1" lang="en-US" sz="3200"/>
              <a:t>implicit default </a:t>
            </a:r>
            <a:r>
              <a:rPr lang="en-US" sz="3200"/>
              <a:t>constructor automatically</a:t>
            </a:r>
            <a:endParaRPr/>
          </a:p>
          <a:p>
            <a:pPr indent="-342900" lvl="0" marL="342900" rtl="0" algn="l">
              <a:spcBef>
                <a:spcPts val="1000"/>
              </a:spcBef>
              <a:spcAft>
                <a:spcPts val="0"/>
              </a:spcAft>
              <a:buSzPts val="3200"/>
              <a:buChar char="🠶"/>
            </a:pPr>
            <a:r>
              <a:rPr lang="en-US" sz="3200"/>
              <a:t>It's just an empty default constructor</a:t>
            </a:r>
            <a:endParaRPr/>
          </a:p>
        </p:txBody>
      </p:sp>
      <p:sp>
        <p:nvSpPr>
          <p:cNvPr id="966" name="Google Shape;966;p65"/>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Constructors: Implicit</a:t>
            </a:r>
            <a:endParaRPr/>
          </a:p>
        </p:txBody>
      </p:sp>
      <p:sp>
        <p:nvSpPr>
          <p:cNvPr id="967" name="Google Shape;967;p65"/>
          <p:cNvSpPr/>
          <p:nvPr/>
        </p:nvSpPr>
        <p:spPr>
          <a:xfrm>
            <a:off x="7660857" y="1500174"/>
            <a:ext cx="4286280" cy="2786082"/>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class Coordinate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int x, y;</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968" name="Google Shape;968;p65"/>
          <p:cNvSpPr/>
          <p:nvPr/>
        </p:nvSpPr>
        <p:spPr>
          <a:xfrm>
            <a:off x="7859129" y="2500306"/>
            <a:ext cx="2214578" cy="785818"/>
          </a:xfrm>
          <a:prstGeom prst="roundRect">
            <a:avLst>
              <a:gd fmla="val 15637" name="adj"/>
            </a:avLst>
          </a:prstGeom>
          <a:solidFill>
            <a:srgbClr val="92D050"/>
          </a:solidFill>
          <a:ln cap="rnd" cmpd="sng" w="1587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Coordinate()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66"/>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b="1" lang="en-US" sz="3200">
                <a:solidFill>
                  <a:srgbClr val="00B050"/>
                </a:solidFill>
                <a:latin typeface="Courier New"/>
                <a:ea typeface="Courier New"/>
                <a:cs typeface="Courier New"/>
                <a:sym typeface="Courier New"/>
              </a:rPr>
              <a:t>new</a:t>
            </a:r>
            <a:r>
              <a:rPr lang="en-US" sz="3200"/>
              <a:t> is a Java keyword which tells the JVM to create an new object of a given class type</a:t>
            </a:r>
            <a:endParaRPr/>
          </a:p>
          <a:p>
            <a:pPr indent="-139700" lvl="0" marL="342900" rtl="0" algn="l">
              <a:spcBef>
                <a:spcPts val="1000"/>
              </a:spcBef>
              <a:spcAft>
                <a:spcPts val="0"/>
              </a:spcAft>
              <a:buSzPts val="3200"/>
              <a:buNone/>
            </a:pPr>
            <a:r>
              <a:t/>
            </a:r>
            <a:endParaRPr sz="3200"/>
          </a:p>
          <a:p>
            <a:pPr indent="-139700" lvl="0" marL="342900" rtl="0" algn="l">
              <a:spcBef>
                <a:spcPts val="1000"/>
              </a:spcBef>
              <a:spcAft>
                <a:spcPts val="0"/>
              </a:spcAft>
              <a:buSzPts val="3200"/>
              <a:buNone/>
            </a:pPr>
            <a:r>
              <a:t/>
            </a:r>
            <a:endParaRPr sz="3200"/>
          </a:p>
          <a:p>
            <a:pPr indent="-139700" lvl="0" marL="342900" rtl="0" algn="l">
              <a:spcBef>
                <a:spcPts val="1000"/>
              </a:spcBef>
              <a:spcAft>
                <a:spcPts val="0"/>
              </a:spcAft>
              <a:buSzPts val="3200"/>
              <a:buNone/>
            </a:pPr>
            <a:r>
              <a:t/>
            </a:r>
            <a:endParaRPr sz="3200"/>
          </a:p>
          <a:p>
            <a:pPr indent="-139700" lvl="0" marL="342900" rtl="0" algn="l">
              <a:spcBef>
                <a:spcPts val="1000"/>
              </a:spcBef>
              <a:spcAft>
                <a:spcPts val="0"/>
              </a:spcAft>
              <a:buSzPts val="3200"/>
              <a:buNone/>
            </a:pPr>
            <a:r>
              <a:t/>
            </a:r>
            <a:endParaRPr sz="3200"/>
          </a:p>
          <a:p>
            <a:pPr indent="-342900" lvl="0" marL="342900" rtl="0" algn="l">
              <a:spcBef>
                <a:spcPts val="1000"/>
              </a:spcBef>
              <a:spcAft>
                <a:spcPts val="0"/>
              </a:spcAft>
              <a:buSzPts val="3200"/>
              <a:buChar char="🠶"/>
            </a:pPr>
            <a:r>
              <a:rPr lang="en-US" sz="3200"/>
              <a:t>It's always followed by a constructor (default, explicit or implicit), which it calls to create the object</a:t>
            </a:r>
            <a:endParaRPr/>
          </a:p>
        </p:txBody>
      </p:sp>
      <p:sp>
        <p:nvSpPr>
          <p:cNvPr id="975" name="Google Shape;975;p66"/>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Something new…</a:t>
            </a:r>
            <a:endParaRPr/>
          </a:p>
        </p:txBody>
      </p:sp>
      <p:sp>
        <p:nvSpPr>
          <p:cNvPr id="976" name="Google Shape;976;p66"/>
          <p:cNvSpPr/>
          <p:nvPr/>
        </p:nvSpPr>
        <p:spPr>
          <a:xfrm>
            <a:off x="2726635" y="2996279"/>
            <a:ext cx="6143668" cy="1071570"/>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Coordinate c = </a:t>
            </a:r>
            <a:r>
              <a:rPr b="1" lang="en-US" sz="1800">
                <a:solidFill>
                  <a:schemeClr val="lt1"/>
                </a:solidFill>
                <a:latin typeface="Courier New"/>
                <a:ea typeface="Courier New"/>
                <a:cs typeface="Courier New"/>
                <a:sym typeface="Courier New"/>
              </a:rPr>
              <a:t>new</a:t>
            </a:r>
            <a:r>
              <a:rPr lang="en-US" sz="1800">
                <a:solidFill>
                  <a:schemeClr val="lt1"/>
                </a:solidFill>
                <a:latin typeface="Courier New"/>
                <a:ea typeface="Courier New"/>
                <a:cs typeface="Courier New"/>
                <a:sym typeface="Courier New"/>
              </a:rPr>
              <a:t> Coordinate(2, 4);</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String s = </a:t>
            </a:r>
            <a:r>
              <a:rPr b="1" lang="en-US" sz="1800">
                <a:solidFill>
                  <a:schemeClr val="lt1"/>
                </a:solidFill>
                <a:latin typeface="Courier New"/>
                <a:ea typeface="Courier New"/>
                <a:cs typeface="Courier New"/>
                <a:sym typeface="Courier New"/>
              </a:rPr>
              <a:t>new</a:t>
            </a:r>
            <a:r>
              <a:rPr lang="en-US" sz="1800">
                <a:solidFill>
                  <a:schemeClr val="lt1"/>
                </a:solidFill>
                <a:latin typeface="Courier New"/>
                <a:ea typeface="Courier New"/>
                <a:cs typeface="Courier New"/>
                <a:sym typeface="Courier New"/>
              </a:rPr>
              <a:t> String("Hello");</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Integer i = </a:t>
            </a:r>
            <a:r>
              <a:rPr b="1" lang="en-US" sz="1800">
                <a:solidFill>
                  <a:schemeClr val="lt1"/>
                </a:solidFill>
                <a:latin typeface="Courier New"/>
                <a:ea typeface="Courier New"/>
                <a:cs typeface="Courier New"/>
                <a:sym typeface="Courier New"/>
              </a:rPr>
              <a:t>new</a:t>
            </a:r>
            <a:r>
              <a:rPr lang="en-US" sz="1800">
                <a:solidFill>
                  <a:schemeClr val="lt1"/>
                </a:solidFill>
                <a:latin typeface="Courier New"/>
                <a:ea typeface="Courier New"/>
                <a:cs typeface="Courier New"/>
                <a:sym typeface="Courier New"/>
              </a:rPr>
              <a:t> Integer(3);</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67"/>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US" sz="3200"/>
              <a:t>When we create an object, we usually assign a reference to it to a variable, i.e.</a:t>
            </a:r>
            <a:endParaRPr/>
          </a:p>
          <a:p>
            <a:pPr indent="-139700" lvl="0" marL="342900" rtl="0" algn="l">
              <a:spcBef>
                <a:spcPts val="1000"/>
              </a:spcBef>
              <a:spcAft>
                <a:spcPts val="0"/>
              </a:spcAft>
              <a:buSzPts val="3200"/>
              <a:buNone/>
            </a:pPr>
            <a:r>
              <a:t/>
            </a:r>
            <a:endParaRPr sz="3200"/>
          </a:p>
          <a:p>
            <a:pPr indent="-139700" lvl="0" marL="342900" rtl="0" algn="l">
              <a:spcBef>
                <a:spcPts val="1000"/>
              </a:spcBef>
              <a:spcAft>
                <a:spcPts val="0"/>
              </a:spcAft>
              <a:buSzPts val="3200"/>
              <a:buNone/>
            </a:pPr>
            <a:r>
              <a:t/>
            </a:r>
            <a:endParaRPr sz="3200"/>
          </a:p>
          <a:p>
            <a:pPr indent="-342900" lvl="0" marL="342900" rtl="0" algn="l">
              <a:spcBef>
                <a:spcPts val="1000"/>
              </a:spcBef>
              <a:spcAft>
                <a:spcPts val="0"/>
              </a:spcAft>
              <a:buSzPts val="3200"/>
              <a:buChar char="🠶"/>
            </a:pPr>
            <a:r>
              <a:rPr lang="en-US" sz="3200">
                <a:latin typeface="Courier New"/>
                <a:ea typeface="Courier New"/>
                <a:cs typeface="Courier New"/>
                <a:sym typeface="Courier New"/>
              </a:rPr>
              <a:t>c</a:t>
            </a:r>
            <a:r>
              <a:rPr lang="en-US" sz="3200"/>
              <a:t> is a variable – a reference to the object which now exists in memory. We can assign it a new different object…</a:t>
            </a:r>
            <a:endParaRPr/>
          </a:p>
          <a:p>
            <a:pPr indent="-139700" lvl="0" marL="342900" rtl="0" algn="l">
              <a:spcBef>
                <a:spcPts val="1000"/>
              </a:spcBef>
              <a:spcAft>
                <a:spcPts val="0"/>
              </a:spcAft>
              <a:buSzPts val="3200"/>
              <a:buNone/>
            </a:pPr>
            <a:r>
              <a:t/>
            </a:r>
            <a:endParaRPr sz="3200"/>
          </a:p>
          <a:p>
            <a:pPr indent="-342900" lvl="0" marL="342900" rtl="0" algn="l">
              <a:spcBef>
                <a:spcPts val="1000"/>
              </a:spcBef>
              <a:spcAft>
                <a:spcPts val="0"/>
              </a:spcAft>
              <a:buSzPts val="3200"/>
              <a:buChar char="🠶"/>
            </a:pPr>
            <a:r>
              <a:rPr lang="en-US" sz="3200"/>
              <a:t>and then the first one will be lost!</a:t>
            </a:r>
            <a:endParaRPr/>
          </a:p>
        </p:txBody>
      </p:sp>
      <p:sp>
        <p:nvSpPr>
          <p:cNvPr id="983" name="Google Shape;983;p67"/>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Reference vs Object</a:t>
            </a:r>
            <a:endParaRPr/>
          </a:p>
        </p:txBody>
      </p:sp>
      <p:sp>
        <p:nvSpPr>
          <p:cNvPr id="984" name="Google Shape;984;p67"/>
          <p:cNvSpPr/>
          <p:nvPr/>
        </p:nvSpPr>
        <p:spPr>
          <a:xfrm>
            <a:off x="2052868" y="2390389"/>
            <a:ext cx="6143668" cy="500066"/>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Coordinate c = </a:t>
            </a:r>
            <a:r>
              <a:rPr b="1" lang="en-US" sz="1800">
                <a:solidFill>
                  <a:schemeClr val="lt1"/>
                </a:solidFill>
                <a:latin typeface="Courier New"/>
                <a:ea typeface="Courier New"/>
                <a:cs typeface="Courier New"/>
                <a:sym typeface="Courier New"/>
              </a:rPr>
              <a:t>new</a:t>
            </a:r>
            <a:r>
              <a:rPr lang="en-US" sz="1800">
                <a:solidFill>
                  <a:schemeClr val="lt1"/>
                </a:solidFill>
                <a:latin typeface="Courier New"/>
                <a:ea typeface="Courier New"/>
                <a:cs typeface="Courier New"/>
                <a:sym typeface="Courier New"/>
              </a:rPr>
              <a:t> Coordinate(2, 4);</a:t>
            </a:r>
            <a:endParaRPr/>
          </a:p>
        </p:txBody>
      </p:sp>
      <p:sp>
        <p:nvSpPr>
          <p:cNvPr id="985" name="Google Shape;985;p67"/>
          <p:cNvSpPr/>
          <p:nvPr/>
        </p:nvSpPr>
        <p:spPr>
          <a:xfrm>
            <a:off x="3882813" y="4909930"/>
            <a:ext cx="6143668" cy="500066"/>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ourier New"/>
                <a:ea typeface="Courier New"/>
                <a:cs typeface="Courier New"/>
                <a:sym typeface="Courier New"/>
              </a:rPr>
              <a:t>c = </a:t>
            </a:r>
            <a:r>
              <a:rPr b="1" lang="en-US" sz="1600">
                <a:solidFill>
                  <a:schemeClr val="lt1"/>
                </a:solidFill>
                <a:latin typeface="Courier New"/>
                <a:ea typeface="Courier New"/>
                <a:cs typeface="Courier New"/>
                <a:sym typeface="Courier New"/>
              </a:rPr>
              <a:t>new</a:t>
            </a:r>
            <a:r>
              <a:rPr lang="en-US" sz="1600">
                <a:solidFill>
                  <a:schemeClr val="lt1"/>
                </a:solidFill>
                <a:latin typeface="Courier New"/>
                <a:ea typeface="Courier New"/>
                <a:cs typeface="Courier New"/>
                <a:sym typeface="Courier New"/>
              </a:rPr>
              <a:t> Coordinate(8, -2);</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68"/>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a:t>
            </a:r>
            <a:r>
              <a:rPr b="1" lang="en-US">
                <a:solidFill>
                  <a:srgbClr val="00B050"/>
                </a:solidFill>
                <a:latin typeface="Courier New"/>
                <a:ea typeface="Courier New"/>
                <a:cs typeface="Courier New"/>
                <a:sym typeface="Courier New"/>
              </a:rPr>
              <a:t>this</a:t>
            </a:r>
            <a:r>
              <a:rPr lang="en-US"/>
              <a:t> keyword is used within methods to access the current class</a:t>
            </a:r>
            <a:endParaRPr/>
          </a:p>
          <a:p>
            <a:pPr indent="-342900" lvl="0" marL="342900" rtl="0" algn="l">
              <a:spcBef>
                <a:spcPts val="1000"/>
              </a:spcBef>
              <a:spcAft>
                <a:spcPts val="0"/>
              </a:spcAft>
              <a:buSzPts val="1800"/>
              <a:buChar char="🠶"/>
            </a:pPr>
            <a:r>
              <a:rPr lang="en-US"/>
              <a:t>It can be used to differentiate between instance variables and method parameters that have the same name, e.g.</a:t>
            </a:r>
            <a:endParaRPr/>
          </a:p>
        </p:txBody>
      </p:sp>
      <p:sp>
        <p:nvSpPr>
          <p:cNvPr id="992" name="Google Shape;992;p68"/>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This is a keyword</a:t>
            </a:r>
            <a:endParaRPr/>
          </a:p>
        </p:txBody>
      </p:sp>
      <p:sp>
        <p:nvSpPr>
          <p:cNvPr id="993" name="Google Shape;993;p68"/>
          <p:cNvSpPr/>
          <p:nvPr/>
        </p:nvSpPr>
        <p:spPr>
          <a:xfrm>
            <a:off x="2179947" y="3119691"/>
            <a:ext cx="7286676" cy="2000264"/>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 </a:t>
            </a:r>
            <a:r>
              <a:rPr lang="en-US" sz="1800">
                <a:solidFill>
                  <a:schemeClr val="lt1"/>
                </a:solidFill>
                <a:latin typeface="Courier New"/>
                <a:ea typeface="Courier New"/>
                <a:cs typeface="Courier New"/>
                <a:sym typeface="Courier New"/>
              </a:rPr>
              <a:t>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void</a:t>
            </a:r>
            <a:r>
              <a:rPr lang="en-US" sz="1800">
                <a:solidFill>
                  <a:schemeClr val="lt1"/>
                </a:solidFill>
                <a:latin typeface="Courier New"/>
                <a:ea typeface="Courier New"/>
                <a:cs typeface="Courier New"/>
                <a:sym typeface="Courier New"/>
              </a:rPr>
              <a:t> setColor(</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this</a:t>
            </a:r>
            <a:r>
              <a:rPr lang="en-US" sz="1800">
                <a:solidFill>
                  <a:schemeClr val="lt1"/>
                </a:solidFill>
                <a:latin typeface="Courier New"/>
                <a:ea typeface="Courier New"/>
                <a:cs typeface="Courier New"/>
                <a:sym typeface="Courier New"/>
              </a:rPr>
              <a:t>.color = 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96"/>
          <p:cNvSpPr txBox="1"/>
          <p:nvPr>
            <p:ph idx="1" type="body"/>
          </p:nvPr>
        </p:nvSpPr>
        <p:spPr>
          <a:xfrm>
            <a:off x="763575" y="1152899"/>
            <a:ext cx="10963500" cy="5332200"/>
          </a:xfrm>
          <a:prstGeom prst="rect">
            <a:avLst/>
          </a:prstGeom>
          <a:noFill/>
          <a:ln>
            <a:noFill/>
          </a:ln>
        </p:spPr>
        <p:txBody>
          <a:bodyPr anchorCtr="0" anchor="t" bIns="45700" lIns="91425" spcFirstLastPara="1" rIns="91425" wrap="square" tIns="45700">
            <a:noAutofit/>
          </a:bodyPr>
          <a:lstStyle/>
          <a:p>
            <a:pPr indent="-355600" lvl="0" marL="342900" rtl="0" algn="l">
              <a:spcBef>
                <a:spcPts val="0"/>
              </a:spcBef>
              <a:spcAft>
                <a:spcPts val="0"/>
              </a:spcAft>
              <a:buSzPts val="2000"/>
              <a:buChar char="🠶"/>
            </a:pPr>
            <a:r>
              <a:rPr lang="en-US" sz="2000"/>
              <a:t>Inheritance enables us to share functionality between different classes, and thus avoid duplication of code</a:t>
            </a:r>
            <a:endParaRPr sz="2000"/>
          </a:p>
          <a:p>
            <a:pPr indent="-355600" lvl="0" marL="342900" rtl="0" algn="l">
              <a:spcBef>
                <a:spcPts val="1000"/>
              </a:spcBef>
              <a:spcAft>
                <a:spcPts val="0"/>
              </a:spcAft>
              <a:buSzPts val="2000"/>
              <a:buChar char="🠶"/>
            </a:pPr>
            <a:r>
              <a:rPr lang="en-US" sz="2000"/>
              <a:t>We should look for generalizations that can be made about our classes, e.g. if we have a </a:t>
            </a:r>
            <a:r>
              <a:rPr i="1" lang="en-US" sz="2000"/>
              <a:t>Patient</a:t>
            </a:r>
            <a:r>
              <a:rPr lang="en-US" sz="2000"/>
              <a:t> class and </a:t>
            </a:r>
            <a:r>
              <a:rPr i="1" lang="en-US" sz="2000"/>
              <a:t>Doctor</a:t>
            </a:r>
            <a:r>
              <a:rPr lang="en-US" sz="2000"/>
              <a:t> class, and they both have names, DOBs etc, then we could extract that data to a more general superclass called </a:t>
            </a:r>
            <a:r>
              <a:rPr i="1" lang="en-US" sz="2000"/>
              <a:t>User</a:t>
            </a:r>
            <a:endParaRPr i="1" sz="2000"/>
          </a:p>
          <a:p>
            <a:pPr indent="-355600" lvl="0" marL="342900" rtl="0" algn="l">
              <a:spcBef>
                <a:spcPts val="1000"/>
              </a:spcBef>
              <a:spcAft>
                <a:spcPts val="0"/>
              </a:spcAft>
              <a:buSzPts val="2000"/>
              <a:buChar char="🠶"/>
            </a:pPr>
            <a:r>
              <a:rPr lang="en-US" sz="2000">
                <a:solidFill>
                  <a:schemeClr val="dk1"/>
                </a:solidFill>
                <a:latin typeface="Arial"/>
                <a:ea typeface="Arial"/>
                <a:cs typeface="Arial"/>
                <a:sym typeface="Arial"/>
              </a:rPr>
              <a:t>A class that is derived from another class is called a </a:t>
            </a:r>
            <a:r>
              <a:rPr i="1" lang="en-US" sz="2000">
                <a:solidFill>
                  <a:schemeClr val="dk1"/>
                </a:solidFill>
                <a:latin typeface="Arial"/>
                <a:ea typeface="Arial"/>
                <a:cs typeface="Arial"/>
                <a:sym typeface="Arial"/>
              </a:rPr>
              <a:t>subclass</a:t>
            </a:r>
            <a:r>
              <a:rPr lang="en-US" sz="2000">
                <a:solidFill>
                  <a:schemeClr val="dk1"/>
                </a:solidFill>
                <a:latin typeface="Arial"/>
                <a:ea typeface="Arial"/>
                <a:cs typeface="Arial"/>
                <a:sym typeface="Arial"/>
              </a:rPr>
              <a:t> (also a </a:t>
            </a:r>
            <a:r>
              <a:rPr i="1" lang="en-US" sz="2000">
                <a:solidFill>
                  <a:schemeClr val="dk1"/>
                </a:solidFill>
                <a:latin typeface="Arial"/>
                <a:ea typeface="Arial"/>
                <a:cs typeface="Arial"/>
                <a:sym typeface="Arial"/>
              </a:rPr>
              <a:t>derived class</a:t>
            </a:r>
            <a:r>
              <a:rPr lang="en-US" sz="2000">
                <a:solidFill>
                  <a:schemeClr val="dk1"/>
                </a:solidFill>
                <a:latin typeface="Arial"/>
                <a:ea typeface="Arial"/>
                <a:cs typeface="Arial"/>
                <a:sym typeface="Arial"/>
              </a:rPr>
              <a:t>, </a:t>
            </a:r>
            <a:r>
              <a:rPr i="1" lang="en-US" sz="2000">
                <a:solidFill>
                  <a:schemeClr val="dk1"/>
                </a:solidFill>
                <a:latin typeface="Arial"/>
                <a:ea typeface="Arial"/>
                <a:cs typeface="Arial"/>
                <a:sym typeface="Arial"/>
              </a:rPr>
              <a:t>extended class</a:t>
            </a:r>
            <a:r>
              <a:rPr lang="en-US" sz="2000">
                <a:solidFill>
                  <a:schemeClr val="dk1"/>
                </a:solidFill>
                <a:latin typeface="Arial"/>
                <a:ea typeface="Arial"/>
                <a:cs typeface="Arial"/>
                <a:sym typeface="Arial"/>
              </a:rPr>
              <a:t>, or </a:t>
            </a:r>
            <a:r>
              <a:rPr i="1" lang="en-US" sz="2000">
                <a:solidFill>
                  <a:schemeClr val="dk1"/>
                </a:solidFill>
                <a:latin typeface="Arial"/>
                <a:ea typeface="Arial"/>
                <a:cs typeface="Arial"/>
                <a:sym typeface="Arial"/>
              </a:rPr>
              <a:t>child class</a:t>
            </a:r>
            <a:r>
              <a:rPr lang="en-US" sz="2000">
                <a:solidFill>
                  <a:schemeClr val="dk1"/>
                </a:solidFill>
                <a:latin typeface="Arial"/>
                <a:ea typeface="Arial"/>
                <a:cs typeface="Arial"/>
                <a:sym typeface="Arial"/>
              </a:rPr>
              <a:t>). The class from which the subclass is derived is called a </a:t>
            </a:r>
            <a:r>
              <a:rPr i="1" lang="en-US" sz="2000">
                <a:solidFill>
                  <a:schemeClr val="dk1"/>
                </a:solidFill>
                <a:latin typeface="Arial"/>
                <a:ea typeface="Arial"/>
                <a:cs typeface="Arial"/>
                <a:sym typeface="Arial"/>
              </a:rPr>
              <a:t>superclass</a:t>
            </a:r>
            <a:r>
              <a:rPr lang="en-US" sz="2000">
                <a:solidFill>
                  <a:schemeClr val="dk1"/>
                </a:solidFill>
                <a:latin typeface="Arial"/>
                <a:ea typeface="Arial"/>
                <a:cs typeface="Arial"/>
                <a:sym typeface="Arial"/>
              </a:rPr>
              <a:t> (also a </a:t>
            </a:r>
            <a:r>
              <a:rPr i="1" lang="en-US" sz="2000">
                <a:solidFill>
                  <a:schemeClr val="dk1"/>
                </a:solidFill>
                <a:latin typeface="Arial"/>
                <a:ea typeface="Arial"/>
                <a:cs typeface="Arial"/>
                <a:sym typeface="Arial"/>
              </a:rPr>
              <a:t>base class</a:t>
            </a:r>
            <a:r>
              <a:rPr lang="en-US" sz="2000">
                <a:solidFill>
                  <a:schemeClr val="dk1"/>
                </a:solidFill>
                <a:latin typeface="Arial"/>
                <a:ea typeface="Arial"/>
                <a:cs typeface="Arial"/>
                <a:sym typeface="Arial"/>
              </a:rPr>
              <a:t> or a </a:t>
            </a:r>
            <a:r>
              <a:rPr i="1" lang="en-US" sz="2000">
                <a:solidFill>
                  <a:schemeClr val="dk1"/>
                </a:solidFill>
                <a:latin typeface="Arial"/>
                <a:ea typeface="Arial"/>
                <a:cs typeface="Arial"/>
                <a:sym typeface="Arial"/>
              </a:rPr>
              <a:t>parent class</a:t>
            </a: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355600" lvl="0" marL="342900" rtl="0" algn="l">
              <a:spcBef>
                <a:spcPts val="1000"/>
              </a:spcBef>
              <a:spcAft>
                <a:spcPts val="0"/>
              </a:spcAft>
              <a:buSzPts val="2000"/>
              <a:buChar char="🠶"/>
            </a:pPr>
            <a:r>
              <a:rPr lang="en-US" sz="2000">
                <a:solidFill>
                  <a:schemeClr val="dk1"/>
                </a:solidFill>
                <a:latin typeface="Arial"/>
                <a:ea typeface="Arial"/>
                <a:cs typeface="Arial"/>
                <a:sym typeface="Arial"/>
              </a:rPr>
              <a:t>Excepting </a:t>
            </a:r>
            <a:r>
              <a:rPr lang="en-US" sz="2000">
                <a:solidFill>
                  <a:srgbClr val="188038"/>
                </a:solidFill>
                <a:latin typeface="Courier New"/>
                <a:ea typeface="Courier New"/>
                <a:cs typeface="Courier New"/>
                <a:sym typeface="Courier New"/>
              </a:rPr>
              <a:t>Object</a:t>
            </a:r>
            <a:r>
              <a:rPr lang="en-US" sz="2000">
                <a:solidFill>
                  <a:schemeClr val="dk1"/>
                </a:solidFill>
                <a:latin typeface="Arial"/>
                <a:ea typeface="Arial"/>
                <a:cs typeface="Arial"/>
                <a:sym typeface="Arial"/>
              </a:rPr>
              <a:t>, which has no superclass, every class has one and only one direct superclass (single inheritance). In the absence of any other explicit superclass, every class is implicitly a subclass of </a:t>
            </a:r>
            <a:r>
              <a:rPr lang="en-US" sz="2000">
                <a:solidFill>
                  <a:srgbClr val="188038"/>
                </a:solidFill>
                <a:latin typeface="Courier New"/>
                <a:ea typeface="Courier New"/>
                <a:cs typeface="Courier New"/>
                <a:sym typeface="Courier New"/>
              </a:rPr>
              <a:t>Object</a:t>
            </a: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355600" lvl="0" marL="342900" rtl="0" algn="l">
              <a:spcBef>
                <a:spcPts val="1000"/>
              </a:spcBef>
              <a:spcAft>
                <a:spcPts val="0"/>
              </a:spcAft>
              <a:buSzPts val="2000"/>
              <a:buChar char="🠶"/>
            </a:pPr>
            <a:r>
              <a:rPr lang="en-US" sz="2000">
                <a:solidFill>
                  <a:schemeClr val="dk1"/>
                </a:solidFill>
                <a:latin typeface="Arial"/>
                <a:ea typeface="Arial"/>
                <a:cs typeface="Arial"/>
                <a:sym typeface="Arial"/>
              </a:rPr>
              <a:t>Classes can be derived from classes that are derived from classes that are derived from classes, and so on, and ultimately derived from the topmost class, </a:t>
            </a:r>
            <a:r>
              <a:rPr lang="en-US" sz="2000">
                <a:solidFill>
                  <a:srgbClr val="188038"/>
                </a:solidFill>
                <a:latin typeface="Courier New"/>
                <a:ea typeface="Courier New"/>
                <a:cs typeface="Courier New"/>
                <a:sym typeface="Courier New"/>
              </a:rPr>
              <a:t>Object</a:t>
            </a:r>
            <a:r>
              <a:rPr lang="en-US" sz="2000">
                <a:solidFill>
                  <a:schemeClr val="dk1"/>
                </a:solidFill>
                <a:latin typeface="Arial"/>
                <a:ea typeface="Arial"/>
                <a:cs typeface="Arial"/>
                <a:sym typeface="Arial"/>
              </a:rPr>
              <a:t>. Such a class is said to be </a:t>
            </a:r>
            <a:r>
              <a:rPr i="1" lang="en-US" sz="2000">
                <a:solidFill>
                  <a:schemeClr val="dk1"/>
                </a:solidFill>
                <a:latin typeface="Arial"/>
                <a:ea typeface="Arial"/>
                <a:cs typeface="Arial"/>
                <a:sym typeface="Arial"/>
              </a:rPr>
              <a:t>descended</a:t>
            </a:r>
            <a:r>
              <a:rPr lang="en-US" sz="2000">
                <a:solidFill>
                  <a:schemeClr val="dk1"/>
                </a:solidFill>
                <a:latin typeface="Arial"/>
                <a:ea typeface="Arial"/>
                <a:cs typeface="Arial"/>
                <a:sym typeface="Arial"/>
              </a:rPr>
              <a:t> from all the classes in the inheritance chain stretching back to </a:t>
            </a:r>
            <a:r>
              <a:rPr lang="en-US" sz="2000">
                <a:solidFill>
                  <a:srgbClr val="188038"/>
                </a:solidFill>
                <a:latin typeface="Courier New"/>
                <a:ea typeface="Courier New"/>
                <a:cs typeface="Courier New"/>
                <a:sym typeface="Courier New"/>
              </a:rPr>
              <a:t>Object</a:t>
            </a:r>
            <a:r>
              <a:rPr lang="en-US" sz="2000">
                <a:solidFill>
                  <a:schemeClr val="dk1"/>
                </a:solidFill>
                <a:latin typeface="Arial"/>
                <a:ea typeface="Arial"/>
                <a:cs typeface="Arial"/>
                <a:sym typeface="Arial"/>
              </a:rPr>
              <a:t>.</a:t>
            </a:r>
            <a:endParaRPr i="1" sz="2000"/>
          </a:p>
        </p:txBody>
      </p:sp>
      <p:sp>
        <p:nvSpPr>
          <p:cNvPr id="999" name="Google Shape;999;p96"/>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Inheritance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g28d06de6d3a_4_9"/>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Inheritance(next)</a:t>
            </a:r>
            <a:endParaRPr b="1"/>
          </a:p>
        </p:txBody>
      </p:sp>
      <p:sp>
        <p:nvSpPr>
          <p:cNvPr id="1006" name="Google Shape;1006;g28d06de6d3a_4_9"/>
          <p:cNvSpPr txBox="1"/>
          <p:nvPr>
            <p:ph idx="1" type="body"/>
          </p:nvPr>
        </p:nvSpPr>
        <p:spPr>
          <a:xfrm>
            <a:off x="763575" y="1152899"/>
            <a:ext cx="11082900" cy="5324700"/>
          </a:xfrm>
          <a:prstGeom prst="rect">
            <a:avLst/>
          </a:prstGeom>
        </p:spPr>
        <p:txBody>
          <a:bodyPr anchorCtr="0" anchor="t" bIns="45700" lIns="91425" spcFirstLastPara="1" rIns="91425" wrap="square" tIns="45700">
            <a:noAutofit/>
          </a:bodyPr>
          <a:lstStyle/>
          <a:p>
            <a:pPr indent="-389731" lvl="0" marL="457200" rtl="0" algn="l">
              <a:lnSpc>
                <a:spcPct val="95000"/>
              </a:lnSpc>
              <a:spcBef>
                <a:spcPts val="1000"/>
              </a:spcBef>
              <a:spcAft>
                <a:spcPts val="0"/>
              </a:spcAft>
              <a:buClr>
                <a:schemeClr val="dk1"/>
              </a:buClr>
              <a:buSzPts val="2538"/>
              <a:buFont typeface="Arial"/>
              <a:buChar char="🠶"/>
            </a:pPr>
            <a:r>
              <a:rPr lang="en-US" sz="2537">
                <a:solidFill>
                  <a:schemeClr val="dk1"/>
                </a:solidFill>
                <a:latin typeface="Arial"/>
                <a:ea typeface="Arial"/>
                <a:cs typeface="Arial"/>
                <a:sym typeface="Arial"/>
              </a:rPr>
              <a:t>The idea of inheritance is simple but powerful: When you want to create a new class and there is already a class that includes some of the code that you want, you can derive your new class from the existing class. In doing this, you can reuse the fields and methods of the existing class without having to write (and debug!) them yourself.</a:t>
            </a:r>
            <a:endParaRPr sz="2537">
              <a:solidFill>
                <a:schemeClr val="dk1"/>
              </a:solidFill>
              <a:latin typeface="Arial"/>
              <a:ea typeface="Arial"/>
              <a:cs typeface="Arial"/>
              <a:sym typeface="Arial"/>
            </a:endParaRPr>
          </a:p>
          <a:p>
            <a:pPr indent="-389731" lvl="0" marL="457200" rtl="0" algn="l">
              <a:lnSpc>
                <a:spcPct val="95000"/>
              </a:lnSpc>
              <a:spcBef>
                <a:spcPts val="0"/>
              </a:spcBef>
              <a:spcAft>
                <a:spcPts val="0"/>
              </a:spcAft>
              <a:buClr>
                <a:schemeClr val="dk1"/>
              </a:buClr>
              <a:buSzPts val="2538"/>
              <a:buFont typeface="Arial"/>
              <a:buChar char="🠶"/>
            </a:pPr>
            <a:r>
              <a:rPr lang="en-US" sz="2537">
                <a:solidFill>
                  <a:schemeClr val="dk1"/>
                </a:solidFill>
                <a:latin typeface="Arial"/>
                <a:ea typeface="Arial"/>
                <a:cs typeface="Arial"/>
                <a:sym typeface="Arial"/>
              </a:rPr>
              <a:t>A subclass inherits all the </a:t>
            </a:r>
            <a:r>
              <a:rPr i="1" lang="en-US" sz="2537">
                <a:solidFill>
                  <a:schemeClr val="dk1"/>
                </a:solidFill>
                <a:latin typeface="Arial"/>
                <a:ea typeface="Arial"/>
                <a:cs typeface="Arial"/>
                <a:sym typeface="Arial"/>
              </a:rPr>
              <a:t>members</a:t>
            </a:r>
            <a:r>
              <a:rPr lang="en-US" sz="2537">
                <a:solidFill>
                  <a:schemeClr val="dk1"/>
                </a:solidFill>
                <a:latin typeface="Arial"/>
                <a:ea typeface="Arial"/>
                <a:cs typeface="Arial"/>
                <a:sym typeface="Arial"/>
              </a:rPr>
              <a:t> (fields, methods, and nested classes) from its superclass. Constructors are not members, so they are not inherited by subclasses, but the constructor of the superclass can be invoked from the subclass.</a:t>
            </a:r>
            <a:endParaRPr sz="2537">
              <a:solidFill>
                <a:schemeClr val="dk1"/>
              </a:solidFill>
              <a:latin typeface="Arial"/>
              <a:ea typeface="Arial"/>
              <a:cs typeface="Arial"/>
              <a:sym typeface="Arial"/>
            </a:endParaRPr>
          </a:p>
          <a:p>
            <a:pPr indent="-389731" lvl="0" marL="457200" rtl="0" algn="l">
              <a:lnSpc>
                <a:spcPct val="95000"/>
              </a:lnSpc>
              <a:spcBef>
                <a:spcPts val="0"/>
              </a:spcBef>
              <a:spcAft>
                <a:spcPts val="0"/>
              </a:spcAft>
              <a:buClr>
                <a:schemeClr val="dk1"/>
              </a:buClr>
              <a:buSzPts val="2538"/>
              <a:buFont typeface="Arial"/>
              <a:buChar char="🠶"/>
            </a:pPr>
            <a:r>
              <a:rPr lang="en-US" sz="2537">
                <a:solidFill>
                  <a:schemeClr val="dk1"/>
                </a:solidFill>
                <a:latin typeface="Arial"/>
                <a:ea typeface="Arial"/>
                <a:cs typeface="Arial"/>
                <a:sym typeface="Arial"/>
              </a:rPr>
              <a:t>A subclass does not inherit the private members of its parent class. However, if the superclass has public or protected methods for accessing its private fields, these can also be used by the subclass.</a:t>
            </a:r>
            <a:endParaRPr sz="2537">
              <a:solidFill>
                <a:schemeClr val="dk1"/>
              </a:solidFill>
              <a:latin typeface="Arial"/>
              <a:ea typeface="Arial"/>
              <a:cs typeface="Arial"/>
              <a:sym typeface="Arial"/>
            </a:endParaRPr>
          </a:p>
          <a:p>
            <a:pPr indent="0" lvl="0" marL="0" rtl="0" algn="l">
              <a:lnSpc>
                <a:spcPct val="95000"/>
              </a:lnSpc>
              <a:spcBef>
                <a:spcPts val="1000"/>
              </a:spcBef>
              <a:spcAft>
                <a:spcPts val="0"/>
              </a:spcAft>
              <a:buClr>
                <a:schemeClr val="dk1"/>
              </a:buClr>
              <a:buSzPts val="935"/>
              <a:buFont typeface="Arial"/>
              <a:buNone/>
            </a:pPr>
            <a:r>
              <a:t/>
            </a:r>
            <a:endParaRPr sz="2537">
              <a:solidFill>
                <a:schemeClr val="dk1"/>
              </a:solidFill>
              <a:latin typeface="Arial"/>
              <a:ea typeface="Arial"/>
              <a:cs typeface="Arial"/>
              <a:sym typeface="Arial"/>
            </a:endParaRPr>
          </a:p>
          <a:p>
            <a:pPr indent="0" lvl="0" marL="0" rtl="0" algn="l">
              <a:lnSpc>
                <a:spcPct val="80000"/>
              </a:lnSpc>
              <a:spcBef>
                <a:spcPts val="1000"/>
              </a:spcBef>
              <a:spcAft>
                <a:spcPts val="0"/>
              </a:spcAft>
              <a:buSzPts val="935"/>
              <a:buNone/>
            </a:pPr>
            <a:r>
              <a:t/>
            </a:r>
            <a:endParaRPr sz="1729"/>
          </a:p>
        </p:txBody>
      </p:sp>
      <p:sp>
        <p:nvSpPr>
          <p:cNvPr id="1007" name="Google Shape;1007;g28d06de6d3a_4_9"/>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69"/>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sz="3200"/>
              <a:t>Sometimes a class would require some of the same variables and methods as another class</a:t>
            </a:r>
            <a:endParaRPr/>
          </a:p>
          <a:p>
            <a:pPr indent="-342900" lvl="0" marL="342900" rtl="0" algn="l">
              <a:spcBef>
                <a:spcPts val="1000"/>
              </a:spcBef>
              <a:spcAft>
                <a:spcPts val="0"/>
              </a:spcAft>
              <a:buSzPts val="3200"/>
              <a:buChar char="🠶"/>
            </a:pPr>
            <a:r>
              <a:rPr lang="en-US" sz="3200"/>
              <a:t>Duplicating code is ALWAYS bad</a:t>
            </a:r>
            <a:endParaRPr/>
          </a:p>
          <a:p>
            <a:pPr indent="-342900" lvl="0" marL="342900" rtl="0" algn="l">
              <a:spcBef>
                <a:spcPts val="1000"/>
              </a:spcBef>
              <a:spcAft>
                <a:spcPts val="0"/>
              </a:spcAft>
              <a:buSzPts val="3200"/>
              <a:buChar char="🠶"/>
            </a:pPr>
            <a:r>
              <a:rPr lang="en-US" sz="3200"/>
              <a:t>Programmers needed a way to share members between different classes, so someone invented </a:t>
            </a:r>
            <a:r>
              <a:rPr i="1" lang="en-US" sz="3200"/>
              <a:t>inheritance</a:t>
            </a:r>
            <a:endParaRPr/>
          </a:p>
        </p:txBody>
      </p:sp>
      <p:sp>
        <p:nvSpPr>
          <p:cNvPr id="1014" name="Google Shape;1014;p69"/>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Duplication = Wasted time</a:t>
            </a:r>
            <a:endParaRPr/>
          </a:p>
        </p:txBody>
      </p:sp>
      <p:pic>
        <p:nvPicPr>
          <p:cNvPr descr="C:\Users\Rowan\AppData\Local\Microsoft\Windows\Temporary Internet Files\Content.IE5\J2REPMSC\MCj04395980000[1].png" id="1015" name="Google Shape;1015;p69"/>
          <p:cNvPicPr preferRelativeResize="0"/>
          <p:nvPr/>
        </p:nvPicPr>
        <p:blipFill rotWithShape="1">
          <a:blip r:embed="rId3">
            <a:alphaModFix/>
          </a:blip>
          <a:srcRect b="0" l="0" r="0" t="0"/>
          <a:stretch/>
        </p:blipFill>
        <p:spPr>
          <a:xfrm>
            <a:off x="7310446" y="4143381"/>
            <a:ext cx="2814624" cy="2452041"/>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70"/>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sz="3200"/>
              <a:t>Supposing we created a set of classes for different shapes. Much of our code might be duplicated…</a:t>
            </a:r>
            <a:endParaRPr/>
          </a:p>
        </p:txBody>
      </p:sp>
      <p:sp>
        <p:nvSpPr>
          <p:cNvPr id="1022" name="Google Shape;1022;p70"/>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Duplication = Wasted time</a:t>
            </a:r>
            <a:endParaRPr/>
          </a:p>
        </p:txBody>
      </p:sp>
      <p:sp>
        <p:nvSpPr>
          <p:cNvPr id="1023" name="Google Shape;1023;p70"/>
          <p:cNvSpPr/>
          <p:nvPr/>
        </p:nvSpPr>
        <p:spPr>
          <a:xfrm>
            <a:off x="1952596" y="3143248"/>
            <a:ext cx="2500330" cy="2571768"/>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Square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width</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height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getColor(){..}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setColor(){..}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024" name="Google Shape;1024;p70"/>
          <p:cNvSpPr/>
          <p:nvPr/>
        </p:nvSpPr>
        <p:spPr>
          <a:xfrm>
            <a:off x="4738678" y="3143248"/>
            <a:ext cx="2571768" cy="2571768"/>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Circle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radius</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getColor(){..}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setColor(){..}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025" name="Google Shape;1025;p70"/>
          <p:cNvSpPr/>
          <p:nvPr/>
        </p:nvSpPr>
        <p:spPr>
          <a:xfrm>
            <a:off x="7596198" y="3143248"/>
            <a:ext cx="2643206" cy="2571768"/>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Triangle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width</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height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getColor(){..}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setColor(){..}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71"/>
          <p:cNvSpPr txBox="1"/>
          <p:nvPr>
            <p:ph idx="1" type="body"/>
          </p:nvPr>
        </p:nvSpPr>
        <p:spPr>
          <a:xfrm>
            <a:off x="1138989" y="1481329"/>
            <a:ext cx="6100019" cy="266205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sz="3200"/>
              <a:t>We start by extracting all the variables and methods that are </a:t>
            </a:r>
            <a:r>
              <a:rPr i="1" lang="en-US" sz="3200"/>
              <a:t>common</a:t>
            </a:r>
            <a:r>
              <a:rPr lang="en-US" sz="3200"/>
              <a:t> to all shapes</a:t>
            </a:r>
            <a:endParaRPr/>
          </a:p>
        </p:txBody>
      </p:sp>
      <p:sp>
        <p:nvSpPr>
          <p:cNvPr id="1032" name="Google Shape;1032;p71"/>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Inheritance to the rescue!</a:t>
            </a:r>
            <a:endParaRPr/>
          </a:p>
        </p:txBody>
      </p:sp>
      <p:sp>
        <p:nvSpPr>
          <p:cNvPr id="1033" name="Google Shape;1033;p71"/>
          <p:cNvSpPr/>
          <p:nvPr/>
        </p:nvSpPr>
        <p:spPr>
          <a:xfrm>
            <a:off x="1952596" y="4429132"/>
            <a:ext cx="2500330" cy="1285884"/>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Square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width</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height</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034" name="Google Shape;1034;p71"/>
          <p:cNvSpPr/>
          <p:nvPr/>
        </p:nvSpPr>
        <p:spPr>
          <a:xfrm>
            <a:off x="4738678" y="4429132"/>
            <a:ext cx="2571768" cy="1285884"/>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Circle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radius</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035" name="Google Shape;1035;p71"/>
          <p:cNvSpPr/>
          <p:nvPr/>
        </p:nvSpPr>
        <p:spPr>
          <a:xfrm>
            <a:off x="7596198" y="4429132"/>
            <a:ext cx="2643206" cy="1285884"/>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Triangle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width</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height</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036" name="Google Shape;1036;p71"/>
          <p:cNvSpPr/>
          <p:nvPr/>
        </p:nvSpPr>
        <p:spPr>
          <a:xfrm>
            <a:off x="7596198" y="1500174"/>
            <a:ext cx="2571768" cy="1643074"/>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getColor(){..}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setColor(){..}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cxnSp>
        <p:nvCxnSpPr>
          <p:cNvPr id="1037" name="Google Shape;1037;p71"/>
          <p:cNvCxnSpPr/>
          <p:nvPr/>
        </p:nvCxnSpPr>
        <p:spPr>
          <a:xfrm rot="-5400000">
            <a:off x="8310578" y="3714752"/>
            <a:ext cx="1000132" cy="142876"/>
          </a:xfrm>
          <a:prstGeom prst="straightConnector1">
            <a:avLst/>
          </a:prstGeom>
          <a:noFill/>
          <a:ln cap="sq" cmpd="sng" w="9525">
            <a:solidFill>
              <a:srgbClr val="9D2D0F"/>
            </a:solidFill>
            <a:prstDash val="solid"/>
            <a:round/>
            <a:headEnd len="lg" w="lg" type="none"/>
            <a:tailEnd len="lg" w="lg" type="stealth"/>
          </a:ln>
        </p:spPr>
      </p:cxnSp>
      <p:cxnSp>
        <p:nvCxnSpPr>
          <p:cNvPr id="1038" name="Google Shape;1038;p71"/>
          <p:cNvCxnSpPr/>
          <p:nvPr/>
        </p:nvCxnSpPr>
        <p:spPr>
          <a:xfrm flipH="1" rot="10800000">
            <a:off x="6167438" y="3071810"/>
            <a:ext cx="1357322" cy="1214446"/>
          </a:xfrm>
          <a:prstGeom prst="straightConnector1">
            <a:avLst/>
          </a:prstGeom>
          <a:noFill/>
          <a:ln cap="sq" cmpd="sng" w="9525">
            <a:solidFill>
              <a:srgbClr val="9D2D0F"/>
            </a:solidFill>
            <a:prstDash val="solid"/>
            <a:round/>
            <a:headEnd len="lg" w="lg" type="none"/>
            <a:tailEnd len="lg" w="lg" type="stealth"/>
          </a:ln>
        </p:spPr>
      </p:cxnSp>
      <p:cxnSp>
        <p:nvCxnSpPr>
          <p:cNvPr id="1039" name="Google Shape;1039;p71"/>
          <p:cNvCxnSpPr/>
          <p:nvPr/>
        </p:nvCxnSpPr>
        <p:spPr>
          <a:xfrm flipH="1" rot="10800000">
            <a:off x="3595672" y="2143117"/>
            <a:ext cx="3857650" cy="2071703"/>
          </a:xfrm>
          <a:prstGeom prst="straightConnector1">
            <a:avLst/>
          </a:prstGeom>
          <a:noFill/>
          <a:ln cap="sq" cmpd="sng" w="9525">
            <a:solidFill>
              <a:srgbClr val="9D2D0F"/>
            </a:solidFill>
            <a:prstDash val="solid"/>
            <a:round/>
            <a:headEnd len="lg" w="lg" type="none"/>
            <a:tailEnd len="lg" w="lg"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9"/>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Java Components</a:t>
            </a:r>
            <a:endParaRPr/>
          </a:p>
        </p:txBody>
      </p:sp>
      <p:sp>
        <p:nvSpPr>
          <p:cNvPr id="232" name="Google Shape;232;p9"/>
          <p:cNvSpPr txBox="1"/>
          <p:nvPr>
            <p:ph idx="12" type="sldNum"/>
          </p:nvPr>
        </p:nvSpPr>
        <p:spPr>
          <a:xfrm>
            <a:off x="69898" y="354148"/>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5.googleusercontent.com/-TXJg6YKTg9AFJGTh932lKmoB-QQOisXGwpvGUUTvrSkB4liJRjgP_57F5fq_gkSa4vuCGMyweefzyQRBzVpvIlSGDospfUgoA6AfpE61FcGsT8UuqoPR8Mf-5XJW2Zy4cA_0MeBLdYd1UGhkZ-meA" id="233" name="Google Shape;233;p9"/>
          <p:cNvPicPr preferRelativeResize="0"/>
          <p:nvPr>
            <p:ph idx="1" type="body"/>
          </p:nvPr>
        </p:nvPicPr>
        <p:blipFill rotWithShape="1">
          <a:blip r:embed="rId3">
            <a:alphaModFix/>
          </a:blip>
          <a:srcRect b="0" l="0" r="0" t="0"/>
          <a:stretch/>
        </p:blipFill>
        <p:spPr>
          <a:xfrm>
            <a:off x="2828042" y="946778"/>
            <a:ext cx="5839872" cy="5261968"/>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g28d06de6d3a_4_0"/>
          <p:cNvSpPr txBox="1"/>
          <p:nvPr>
            <p:ph type="title"/>
          </p:nvPr>
        </p:nvSpPr>
        <p:spPr>
          <a:xfrm>
            <a:off x="2451523" y="147337"/>
            <a:ext cx="9275400" cy="799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What a subclass can do</a:t>
            </a:r>
            <a:endParaRPr b="1"/>
          </a:p>
        </p:txBody>
      </p:sp>
      <p:sp>
        <p:nvSpPr>
          <p:cNvPr id="1046" name="Google Shape;1046;g28d06de6d3a_4_0"/>
          <p:cNvSpPr txBox="1"/>
          <p:nvPr>
            <p:ph idx="1" type="body"/>
          </p:nvPr>
        </p:nvSpPr>
        <p:spPr>
          <a:xfrm>
            <a:off x="763575" y="840925"/>
            <a:ext cx="10963500" cy="59187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lang="en-US" sz="1950">
                <a:solidFill>
                  <a:schemeClr val="dk1"/>
                </a:solidFill>
                <a:latin typeface="Arial"/>
                <a:ea typeface="Arial"/>
                <a:cs typeface="Arial"/>
                <a:sym typeface="Arial"/>
              </a:rPr>
              <a:t>A subclass inherits all of the </a:t>
            </a:r>
            <a:r>
              <a:rPr i="1" lang="en-US" sz="1950">
                <a:solidFill>
                  <a:schemeClr val="dk1"/>
                </a:solidFill>
                <a:latin typeface="Arial"/>
                <a:ea typeface="Arial"/>
                <a:cs typeface="Arial"/>
                <a:sym typeface="Arial"/>
              </a:rPr>
              <a:t>public</a:t>
            </a:r>
            <a:r>
              <a:rPr lang="en-US" sz="1950">
                <a:solidFill>
                  <a:schemeClr val="dk1"/>
                </a:solidFill>
                <a:latin typeface="Arial"/>
                <a:ea typeface="Arial"/>
                <a:cs typeface="Arial"/>
                <a:sym typeface="Arial"/>
              </a:rPr>
              <a:t> and </a:t>
            </a:r>
            <a:r>
              <a:rPr i="1" lang="en-US" sz="1950">
                <a:solidFill>
                  <a:schemeClr val="dk1"/>
                </a:solidFill>
                <a:latin typeface="Arial"/>
                <a:ea typeface="Arial"/>
                <a:cs typeface="Arial"/>
                <a:sym typeface="Arial"/>
              </a:rPr>
              <a:t>protected</a:t>
            </a:r>
            <a:r>
              <a:rPr lang="en-US" sz="1950">
                <a:solidFill>
                  <a:schemeClr val="dk1"/>
                </a:solidFill>
                <a:latin typeface="Arial"/>
                <a:ea typeface="Arial"/>
                <a:cs typeface="Arial"/>
                <a:sym typeface="Arial"/>
              </a:rPr>
              <a:t> members of its parent, no matter what package the subclass is in. If the subclass is in the same package as its parent, it also inherits the </a:t>
            </a:r>
            <a:r>
              <a:rPr i="1" lang="en-US" sz="1950">
                <a:solidFill>
                  <a:schemeClr val="dk1"/>
                </a:solidFill>
                <a:latin typeface="Arial"/>
                <a:ea typeface="Arial"/>
                <a:cs typeface="Arial"/>
                <a:sym typeface="Arial"/>
              </a:rPr>
              <a:t>package-private</a:t>
            </a:r>
            <a:r>
              <a:rPr lang="en-US" sz="1950">
                <a:solidFill>
                  <a:schemeClr val="dk1"/>
                </a:solidFill>
                <a:latin typeface="Arial"/>
                <a:ea typeface="Arial"/>
                <a:cs typeface="Arial"/>
                <a:sym typeface="Arial"/>
              </a:rPr>
              <a:t> members of the parent. You can use the inherited members as is, replace them, hide them, or supplement them with new members:</a:t>
            </a:r>
            <a:endParaRPr sz="1950">
              <a:solidFill>
                <a:schemeClr val="dk1"/>
              </a:solidFill>
              <a:latin typeface="Arial"/>
              <a:ea typeface="Arial"/>
              <a:cs typeface="Arial"/>
              <a:sym typeface="Arial"/>
            </a:endParaRPr>
          </a:p>
          <a:p>
            <a:pPr indent="-352425" lvl="0" marL="457200" rtl="0" algn="l">
              <a:lnSpc>
                <a:spcPct val="115000"/>
              </a:lnSpc>
              <a:spcBef>
                <a:spcPts val="1000"/>
              </a:spcBef>
              <a:spcAft>
                <a:spcPts val="0"/>
              </a:spcAft>
              <a:buClr>
                <a:schemeClr val="dk1"/>
              </a:buClr>
              <a:buSzPts val="1950"/>
              <a:buFont typeface="Arial"/>
              <a:buChar char="●"/>
            </a:pPr>
            <a:r>
              <a:rPr lang="en-US" sz="1950">
                <a:solidFill>
                  <a:schemeClr val="dk1"/>
                </a:solidFill>
                <a:latin typeface="Arial"/>
                <a:ea typeface="Arial"/>
                <a:cs typeface="Arial"/>
                <a:sym typeface="Arial"/>
              </a:rPr>
              <a:t>The inherited fields can be used directly, just like any other fields.</a:t>
            </a:r>
            <a:endParaRPr sz="1950">
              <a:solidFill>
                <a:schemeClr val="dk1"/>
              </a:solidFill>
              <a:latin typeface="Arial"/>
              <a:ea typeface="Arial"/>
              <a:cs typeface="Arial"/>
              <a:sym typeface="Arial"/>
            </a:endParaRPr>
          </a:p>
          <a:p>
            <a:pPr indent="-352425" lvl="0" marL="457200" rtl="0" algn="l">
              <a:lnSpc>
                <a:spcPct val="115000"/>
              </a:lnSpc>
              <a:spcBef>
                <a:spcPts val="0"/>
              </a:spcBef>
              <a:spcAft>
                <a:spcPts val="0"/>
              </a:spcAft>
              <a:buClr>
                <a:schemeClr val="dk1"/>
              </a:buClr>
              <a:buSzPts val="1950"/>
              <a:buFont typeface="Arial"/>
              <a:buChar char="●"/>
            </a:pPr>
            <a:r>
              <a:rPr lang="en-US" sz="1950">
                <a:solidFill>
                  <a:schemeClr val="dk1"/>
                </a:solidFill>
                <a:latin typeface="Arial"/>
                <a:ea typeface="Arial"/>
                <a:cs typeface="Arial"/>
                <a:sym typeface="Arial"/>
              </a:rPr>
              <a:t>You can declare a field in the subclass with the same name as the one in the superclass, thus </a:t>
            </a:r>
            <a:r>
              <a:rPr i="1" lang="en-US" sz="1950">
                <a:solidFill>
                  <a:schemeClr val="dk1"/>
                </a:solidFill>
                <a:latin typeface="Arial"/>
                <a:ea typeface="Arial"/>
                <a:cs typeface="Arial"/>
                <a:sym typeface="Arial"/>
              </a:rPr>
              <a:t>hiding</a:t>
            </a:r>
            <a:r>
              <a:rPr lang="en-US" sz="1950">
                <a:solidFill>
                  <a:schemeClr val="dk1"/>
                </a:solidFill>
                <a:latin typeface="Arial"/>
                <a:ea typeface="Arial"/>
                <a:cs typeface="Arial"/>
                <a:sym typeface="Arial"/>
              </a:rPr>
              <a:t> it (not recommended).</a:t>
            </a:r>
            <a:endParaRPr sz="1950">
              <a:solidFill>
                <a:schemeClr val="dk1"/>
              </a:solidFill>
              <a:latin typeface="Arial"/>
              <a:ea typeface="Arial"/>
              <a:cs typeface="Arial"/>
              <a:sym typeface="Arial"/>
            </a:endParaRPr>
          </a:p>
          <a:p>
            <a:pPr indent="-352425" lvl="0" marL="457200" rtl="0" algn="l">
              <a:lnSpc>
                <a:spcPct val="115000"/>
              </a:lnSpc>
              <a:spcBef>
                <a:spcPts val="0"/>
              </a:spcBef>
              <a:spcAft>
                <a:spcPts val="0"/>
              </a:spcAft>
              <a:buClr>
                <a:schemeClr val="dk1"/>
              </a:buClr>
              <a:buSzPts val="1950"/>
              <a:buFont typeface="Arial"/>
              <a:buChar char="●"/>
            </a:pPr>
            <a:r>
              <a:rPr lang="en-US" sz="1950">
                <a:solidFill>
                  <a:schemeClr val="dk1"/>
                </a:solidFill>
                <a:latin typeface="Arial"/>
                <a:ea typeface="Arial"/>
                <a:cs typeface="Arial"/>
                <a:sym typeface="Arial"/>
              </a:rPr>
              <a:t>You can declare new fields in the subclass that are not in the superclass.</a:t>
            </a:r>
            <a:endParaRPr sz="1950">
              <a:solidFill>
                <a:schemeClr val="dk1"/>
              </a:solidFill>
              <a:latin typeface="Arial"/>
              <a:ea typeface="Arial"/>
              <a:cs typeface="Arial"/>
              <a:sym typeface="Arial"/>
            </a:endParaRPr>
          </a:p>
          <a:p>
            <a:pPr indent="-352425" lvl="0" marL="457200" rtl="0" algn="l">
              <a:lnSpc>
                <a:spcPct val="115000"/>
              </a:lnSpc>
              <a:spcBef>
                <a:spcPts val="0"/>
              </a:spcBef>
              <a:spcAft>
                <a:spcPts val="0"/>
              </a:spcAft>
              <a:buClr>
                <a:schemeClr val="dk1"/>
              </a:buClr>
              <a:buSzPts val="1950"/>
              <a:buFont typeface="Arial"/>
              <a:buChar char="●"/>
            </a:pPr>
            <a:r>
              <a:rPr lang="en-US" sz="1950">
                <a:solidFill>
                  <a:schemeClr val="dk1"/>
                </a:solidFill>
                <a:latin typeface="Arial"/>
                <a:ea typeface="Arial"/>
                <a:cs typeface="Arial"/>
                <a:sym typeface="Arial"/>
              </a:rPr>
              <a:t>The inherited methods can be used directly as they are.</a:t>
            </a:r>
            <a:endParaRPr sz="1950">
              <a:solidFill>
                <a:schemeClr val="dk1"/>
              </a:solidFill>
              <a:latin typeface="Arial"/>
              <a:ea typeface="Arial"/>
              <a:cs typeface="Arial"/>
              <a:sym typeface="Arial"/>
            </a:endParaRPr>
          </a:p>
          <a:p>
            <a:pPr indent="-352425" lvl="0" marL="457200" rtl="0" algn="l">
              <a:lnSpc>
                <a:spcPct val="115000"/>
              </a:lnSpc>
              <a:spcBef>
                <a:spcPts val="0"/>
              </a:spcBef>
              <a:spcAft>
                <a:spcPts val="0"/>
              </a:spcAft>
              <a:buClr>
                <a:schemeClr val="dk1"/>
              </a:buClr>
              <a:buSzPts val="1950"/>
              <a:buFont typeface="Arial"/>
              <a:buChar char="●"/>
            </a:pPr>
            <a:r>
              <a:rPr lang="en-US" sz="1950">
                <a:solidFill>
                  <a:schemeClr val="dk1"/>
                </a:solidFill>
                <a:latin typeface="Arial"/>
                <a:ea typeface="Arial"/>
                <a:cs typeface="Arial"/>
                <a:sym typeface="Arial"/>
              </a:rPr>
              <a:t>You can write a new </a:t>
            </a:r>
            <a:r>
              <a:rPr i="1" lang="en-US" sz="1950">
                <a:solidFill>
                  <a:schemeClr val="dk1"/>
                </a:solidFill>
                <a:latin typeface="Arial"/>
                <a:ea typeface="Arial"/>
                <a:cs typeface="Arial"/>
                <a:sym typeface="Arial"/>
              </a:rPr>
              <a:t>instance</a:t>
            </a:r>
            <a:r>
              <a:rPr lang="en-US" sz="1950">
                <a:solidFill>
                  <a:schemeClr val="dk1"/>
                </a:solidFill>
                <a:latin typeface="Arial"/>
                <a:ea typeface="Arial"/>
                <a:cs typeface="Arial"/>
                <a:sym typeface="Arial"/>
              </a:rPr>
              <a:t> method in the subclass that has the same signature as the one in the superclass, thus </a:t>
            </a:r>
            <a:r>
              <a:rPr i="1" lang="en-US" sz="1950">
                <a:solidFill>
                  <a:schemeClr val="dk1"/>
                </a:solidFill>
                <a:latin typeface="Arial"/>
                <a:ea typeface="Arial"/>
                <a:cs typeface="Arial"/>
                <a:sym typeface="Arial"/>
              </a:rPr>
              <a:t>overriding</a:t>
            </a:r>
            <a:r>
              <a:rPr lang="en-US" sz="1950">
                <a:solidFill>
                  <a:schemeClr val="dk1"/>
                </a:solidFill>
                <a:latin typeface="Arial"/>
                <a:ea typeface="Arial"/>
                <a:cs typeface="Arial"/>
                <a:sym typeface="Arial"/>
              </a:rPr>
              <a:t> it.</a:t>
            </a:r>
            <a:endParaRPr sz="1950">
              <a:solidFill>
                <a:schemeClr val="dk1"/>
              </a:solidFill>
              <a:latin typeface="Arial"/>
              <a:ea typeface="Arial"/>
              <a:cs typeface="Arial"/>
              <a:sym typeface="Arial"/>
            </a:endParaRPr>
          </a:p>
          <a:p>
            <a:pPr indent="-352425" lvl="0" marL="457200" rtl="0" algn="l">
              <a:lnSpc>
                <a:spcPct val="115000"/>
              </a:lnSpc>
              <a:spcBef>
                <a:spcPts val="0"/>
              </a:spcBef>
              <a:spcAft>
                <a:spcPts val="0"/>
              </a:spcAft>
              <a:buClr>
                <a:schemeClr val="dk1"/>
              </a:buClr>
              <a:buSzPts val="1950"/>
              <a:buFont typeface="Arial"/>
              <a:buChar char="●"/>
            </a:pPr>
            <a:r>
              <a:rPr lang="en-US" sz="1950">
                <a:solidFill>
                  <a:schemeClr val="dk1"/>
                </a:solidFill>
                <a:latin typeface="Arial"/>
                <a:ea typeface="Arial"/>
                <a:cs typeface="Arial"/>
                <a:sym typeface="Arial"/>
              </a:rPr>
              <a:t>You can write a new </a:t>
            </a:r>
            <a:r>
              <a:rPr i="1" lang="en-US" sz="1950">
                <a:solidFill>
                  <a:schemeClr val="dk1"/>
                </a:solidFill>
                <a:latin typeface="Arial"/>
                <a:ea typeface="Arial"/>
                <a:cs typeface="Arial"/>
                <a:sym typeface="Arial"/>
              </a:rPr>
              <a:t>static</a:t>
            </a:r>
            <a:r>
              <a:rPr lang="en-US" sz="1950">
                <a:solidFill>
                  <a:schemeClr val="dk1"/>
                </a:solidFill>
                <a:latin typeface="Arial"/>
                <a:ea typeface="Arial"/>
                <a:cs typeface="Arial"/>
                <a:sym typeface="Arial"/>
              </a:rPr>
              <a:t> method in the subclass that has the same signature as the one in the superclass, thus </a:t>
            </a:r>
            <a:r>
              <a:rPr i="1" lang="en-US" sz="1950">
                <a:solidFill>
                  <a:schemeClr val="dk1"/>
                </a:solidFill>
                <a:latin typeface="Arial"/>
                <a:ea typeface="Arial"/>
                <a:cs typeface="Arial"/>
                <a:sym typeface="Arial"/>
              </a:rPr>
              <a:t>hiding</a:t>
            </a:r>
            <a:r>
              <a:rPr lang="en-US" sz="1950">
                <a:solidFill>
                  <a:schemeClr val="dk1"/>
                </a:solidFill>
                <a:latin typeface="Arial"/>
                <a:ea typeface="Arial"/>
                <a:cs typeface="Arial"/>
                <a:sym typeface="Arial"/>
              </a:rPr>
              <a:t> it.</a:t>
            </a:r>
            <a:endParaRPr sz="1950">
              <a:solidFill>
                <a:schemeClr val="dk1"/>
              </a:solidFill>
              <a:latin typeface="Arial"/>
              <a:ea typeface="Arial"/>
              <a:cs typeface="Arial"/>
              <a:sym typeface="Arial"/>
            </a:endParaRPr>
          </a:p>
          <a:p>
            <a:pPr indent="-352425" lvl="0" marL="457200" rtl="0" algn="l">
              <a:lnSpc>
                <a:spcPct val="115000"/>
              </a:lnSpc>
              <a:spcBef>
                <a:spcPts val="0"/>
              </a:spcBef>
              <a:spcAft>
                <a:spcPts val="0"/>
              </a:spcAft>
              <a:buClr>
                <a:schemeClr val="dk1"/>
              </a:buClr>
              <a:buSzPts val="1950"/>
              <a:buFont typeface="Arial"/>
              <a:buChar char="●"/>
            </a:pPr>
            <a:r>
              <a:rPr lang="en-US" sz="1950">
                <a:solidFill>
                  <a:schemeClr val="dk1"/>
                </a:solidFill>
                <a:latin typeface="Arial"/>
                <a:ea typeface="Arial"/>
                <a:cs typeface="Arial"/>
                <a:sym typeface="Arial"/>
              </a:rPr>
              <a:t>You can declare new methods in the subclass that are not in the superclass.</a:t>
            </a:r>
            <a:endParaRPr sz="1950">
              <a:solidFill>
                <a:schemeClr val="dk1"/>
              </a:solidFill>
              <a:latin typeface="Arial"/>
              <a:ea typeface="Arial"/>
              <a:cs typeface="Arial"/>
              <a:sym typeface="Arial"/>
            </a:endParaRPr>
          </a:p>
          <a:p>
            <a:pPr indent="-352425" lvl="0" marL="457200" rtl="0" algn="l">
              <a:lnSpc>
                <a:spcPct val="115000"/>
              </a:lnSpc>
              <a:spcBef>
                <a:spcPts val="0"/>
              </a:spcBef>
              <a:spcAft>
                <a:spcPts val="0"/>
              </a:spcAft>
              <a:buClr>
                <a:schemeClr val="dk1"/>
              </a:buClr>
              <a:buSzPts val="1950"/>
              <a:buFont typeface="Arial"/>
              <a:buChar char="●"/>
            </a:pPr>
            <a:r>
              <a:rPr lang="en-US" sz="1950">
                <a:solidFill>
                  <a:schemeClr val="dk1"/>
                </a:solidFill>
                <a:latin typeface="Arial"/>
                <a:ea typeface="Arial"/>
                <a:cs typeface="Arial"/>
                <a:sym typeface="Arial"/>
              </a:rPr>
              <a:t>You can write a subclass constructor that invokes the constructor of the superclass, either implicitly or by using the keyword </a:t>
            </a:r>
            <a:r>
              <a:rPr lang="en-US" sz="1950">
                <a:solidFill>
                  <a:srgbClr val="188038"/>
                </a:solidFill>
                <a:latin typeface="Courier New"/>
                <a:ea typeface="Courier New"/>
                <a:cs typeface="Courier New"/>
                <a:sym typeface="Courier New"/>
              </a:rPr>
              <a:t>super</a:t>
            </a:r>
            <a:r>
              <a:rPr lang="en-US" sz="1950">
                <a:solidFill>
                  <a:schemeClr val="dk1"/>
                </a:solidFill>
                <a:latin typeface="Arial"/>
                <a:ea typeface="Arial"/>
                <a:cs typeface="Arial"/>
                <a:sym typeface="Arial"/>
              </a:rPr>
              <a:t>.</a:t>
            </a:r>
            <a:endParaRPr sz="1950">
              <a:solidFill>
                <a:schemeClr val="dk1"/>
              </a:solidFill>
              <a:latin typeface="Arial"/>
              <a:ea typeface="Arial"/>
              <a:cs typeface="Arial"/>
              <a:sym typeface="Arial"/>
            </a:endParaRPr>
          </a:p>
          <a:p>
            <a:pPr indent="0" lvl="0" marL="0" rtl="0" algn="l">
              <a:spcBef>
                <a:spcPts val="1000"/>
              </a:spcBef>
              <a:spcAft>
                <a:spcPts val="0"/>
              </a:spcAft>
              <a:buNone/>
            </a:pPr>
            <a:r>
              <a:t/>
            </a:r>
            <a:endParaRPr sz="2000"/>
          </a:p>
        </p:txBody>
      </p:sp>
      <p:sp>
        <p:nvSpPr>
          <p:cNvPr id="1047" name="Google Shape;1047;g28d06de6d3a_4_0"/>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72"/>
          <p:cNvSpPr txBox="1"/>
          <p:nvPr>
            <p:ph idx="1" type="body"/>
          </p:nvPr>
        </p:nvSpPr>
        <p:spPr>
          <a:xfrm>
            <a:off x="753979" y="1481329"/>
            <a:ext cx="6485029" cy="266205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US" sz="3200"/>
              <a:t>Then we use the </a:t>
            </a:r>
            <a:r>
              <a:rPr b="1" lang="en-US" sz="3200">
                <a:solidFill>
                  <a:srgbClr val="00B050"/>
                </a:solidFill>
                <a:latin typeface="Courier New"/>
                <a:ea typeface="Courier New"/>
                <a:cs typeface="Courier New"/>
                <a:sym typeface="Courier New"/>
              </a:rPr>
              <a:t>extends</a:t>
            </a:r>
            <a:r>
              <a:rPr lang="en-US" sz="3200"/>
              <a:t> keyword (in Java) to tell the compiler that </a:t>
            </a:r>
            <a:r>
              <a:rPr i="1" lang="en-US" sz="3200"/>
              <a:t>Square</a:t>
            </a:r>
            <a:r>
              <a:rPr lang="en-US" sz="3200"/>
              <a:t>, </a:t>
            </a:r>
            <a:r>
              <a:rPr i="1" lang="en-US" sz="3200"/>
              <a:t>Circle</a:t>
            </a:r>
            <a:r>
              <a:rPr lang="en-US" sz="3200"/>
              <a:t> and </a:t>
            </a:r>
            <a:r>
              <a:rPr i="1" lang="en-US" sz="3200"/>
              <a:t>Triangle</a:t>
            </a:r>
            <a:r>
              <a:rPr lang="en-US" sz="3200"/>
              <a:t> should inherit all the functionality from </a:t>
            </a:r>
            <a:r>
              <a:rPr i="1" lang="en-US" sz="3200"/>
              <a:t>Shape</a:t>
            </a:r>
            <a:endParaRPr/>
          </a:p>
        </p:txBody>
      </p:sp>
      <p:sp>
        <p:nvSpPr>
          <p:cNvPr id="1054" name="Google Shape;1054;p72"/>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Extending a class</a:t>
            </a:r>
            <a:endParaRPr/>
          </a:p>
        </p:txBody>
      </p:sp>
      <p:sp>
        <p:nvSpPr>
          <p:cNvPr id="1055" name="Google Shape;1055;p72"/>
          <p:cNvSpPr/>
          <p:nvPr/>
        </p:nvSpPr>
        <p:spPr>
          <a:xfrm>
            <a:off x="1952596" y="4286256"/>
            <a:ext cx="2500330" cy="1500198"/>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Square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width</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height</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056" name="Google Shape;1056;p72"/>
          <p:cNvSpPr/>
          <p:nvPr/>
        </p:nvSpPr>
        <p:spPr>
          <a:xfrm>
            <a:off x="4738678" y="4286256"/>
            <a:ext cx="2571768" cy="1500198"/>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Circle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radius</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057" name="Google Shape;1057;p72"/>
          <p:cNvSpPr/>
          <p:nvPr/>
        </p:nvSpPr>
        <p:spPr>
          <a:xfrm>
            <a:off x="7596198" y="4286256"/>
            <a:ext cx="2643206" cy="1500198"/>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Triangle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width</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height</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058" name="Google Shape;1058;p72"/>
          <p:cNvSpPr/>
          <p:nvPr/>
        </p:nvSpPr>
        <p:spPr>
          <a:xfrm>
            <a:off x="7596198" y="1500174"/>
            <a:ext cx="2571768" cy="1643074"/>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getColor(){..}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setColor(){..}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73"/>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 Family Tree</a:t>
            </a:r>
            <a:endParaRPr/>
          </a:p>
        </p:txBody>
      </p:sp>
      <p:sp>
        <p:nvSpPr>
          <p:cNvPr id="1065" name="Google Shape;1065;p73"/>
          <p:cNvSpPr/>
          <p:nvPr/>
        </p:nvSpPr>
        <p:spPr>
          <a:xfrm>
            <a:off x="1952596" y="4286256"/>
            <a:ext cx="2500330" cy="1500198"/>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Square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width</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height</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066" name="Google Shape;1066;p73"/>
          <p:cNvSpPr/>
          <p:nvPr/>
        </p:nvSpPr>
        <p:spPr>
          <a:xfrm>
            <a:off x="4738678" y="4286256"/>
            <a:ext cx="2571768" cy="1500198"/>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Circle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radius</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067" name="Google Shape;1067;p73"/>
          <p:cNvSpPr/>
          <p:nvPr/>
        </p:nvSpPr>
        <p:spPr>
          <a:xfrm>
            <a:off x="7596198" y="4286256"/>
            <a:ext cx="2643206" cy="1500198"/>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Triangle </a:t>
            </a:r>
            <a:r>
              <a:rPr b="1" lang="en-US" sz="1800">
                <a:solidFill>
                  <a:schemeClr val="lt1"/>
                </a:solidFill>
                <a:latin typeface="Courier New"/>
                <a:ea typeface="Courier New"/>
                <a:cs typeface="Courier New"/>
                <a:sym typeface="Courier New"/>
              </a:rPr>
              <a:t>extends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width</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height</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sp>
        <p:nvSpPr>
          <p:cNvPr id="1068" name="Google Shape;1068;p73"/>
          <p:cNvSpPr/>
          <p:nvPr/>
        </p:nvSpPr>
        <p:spPr>
          <a:xfrm>
            <a:off x="4667240" y="1500174"/>
            <a:ext cx="2571768" cy="1643074"/>
          </a:xfrm>
          <a:prstGeom prst="roundRect">
            <a:avLst>
              <a:gd fmla="val 1666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Shape {</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getColor(){..}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 setColor(){..}</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a:t>
            </a:r>
            <a:endParaRPr/>
          </a:p>
        </p:txBody>
      </p:sp>
      <p:cxnSp>
        <p:nvCxnSpPr>
          <p:cNvPr id="1069" name="Google Shape;1069;p73"/>
          <p:cNvCxnSpPr>
            <a:stCxn id="1068" idx="2"/>
            <a:endCxn id="1067" idx="0"/>
          </p:cNvCxnSpPr>
          <p:nvPr/>
        </p:nvCxnSpPr>
        <p:spPr>
          <a:xfrm flipH="1" rot="-5400000">
            <a:off x="6863924" y="2232448"/>
            <a:ext cx="1143000" cy="2964600"/>
          </a:xfrm>
          <a:prstGeom prst="bentConnector3">
            <a:avLst>
              <a:gd fmla="val 50000" name="adj1"/>
            </a:avLst>
          </a:prstGeom>
          <a:noFill/>
          <a:ln cap="rnd" cmpd="sng" w="9525">
            <a:solidFill>
              <a:srgbClr val="9D2D0F"/>
            </a:solidFill>
            <a:prstDash val="solid"/>
            <a:round/>
            <a:headEnd len="sm" w="sm" type="none"/>
            <a:tailEnd len="med" w="med" type="stealth"/>
          </a:ln>
        </p:spPr>
      </p:cxnSp>
      <p:cxnSp>
        <p:nvCxnSpPr>
          <p:cNvPr id="1070" name="Google Shape;1070;p73"/>
          <p:cNvCxnSpPr>
            <a:stCxn id="1068" idx="2"/>
            <a:endCxn id="1065" idx="0"/>
          </p:cNvCxnSpPr>
          <p:nvPr/>
        </p:nvCxnSpPr>
        <p:spPr>
          <a:xfrm rot="5400000">
            <a:off x="4006424" y="2339548"/>
            <a:ext cx="1143000" cy="2750400"/>
          </a:xfrm>
          <a:prstGeom prst="bentConnector3">
            <a:avLst>
              <a:gd fmla="val 50000" name="adj1"/>
            </a:avLst>
          </a:prstGeom>
          <a:noFill/>
          <a:ln cap="rnd" cmpd="sng" w="9525">
            <a:solidFill>
              <a:srgbClr val="9D2D0F"/>
            </a:solidFill>
            <a:prstDash val="solid"/>
            <a:round/>
            <a:headEnd len="sm" w="sm" type="none"/>
            <a:tailEnd len="med" w="med" type="stealth"/>
          </a:ln>
        </p:spPr>
      </p:cxnSp>
      <p:cxnSp>
        <p:nvCxnSpPr>
          <p:cNvPr id="1071" name="Google Shape;1071;p73"/>
          <p:cNvCxnSpPr/>
          <p:nvPr/>
        </p:nvCxnSpPr>
        <p:spPr>
          <a:xfrm rot="5400000">
            <a:off x="5666578" y="4000504"/>
            <a:ext cx="571504" cy="1588"/>
          </a:xfrm>
          <a:prstGeom prst="straightConnector1">
            <a:avLst/>
          </a:prstGeom>
          <a:noFill/>
          <a:ln cap="rnd" cmpd="sng" w="9525">
            <a:solidFill>
              <a:srgbClr val="9D2D0F"/>
            </a:solidFill>
            <a:prstDash val="solid"/>
            <a:round/>
            <a:headEnd len="sm" w="sm" type="none"/>
            <a:tailEnd len="med" w="med" type="stealth"/>
          </a:ln>
        </p:spPr>
      </p:cxnSp>
      <p:sp>
        <p:nvSpPr>
          <p:cNvPr id="1072" name="Google Shape;1072;p73"/>
          <p:cNvSpPr txBox="1"/>
          <p:nvPr/>
        </p:nvSpPr>
        <p:spPr>
          <a:xfrm>
            <a:off x="2095472" y="1500174"/>
            <a:ext cx="15716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Parent</a:t>
            </a:r>
            <a:endParaRPr/>
          </a:p>
        </p:txBody>
      </p:sp>
      <p:sp>
        <p:nvSpPr>
          <p:cNvPr id="1073" name="Google Shape;1073;p73"/>
          <p:cNvSpPr txBox="1"/>
          <p:nvPr/>
        </p:nvSpPr>
        <p:spPr>
          <a:xfrm>
            <a:off x="2095472" y="2702478"/>
            <a:ext cx="15716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Children</a:t>
            </a:r>
            <a:endParaRPr/>
          </a:p>
        </p:txBody>
      </p:sp>
      <p:cxnSp>
        <p:nvCxnSpPr>
          <p:cNvPr id="1074" name="Google Shape;1074;p73"/>
          <p:cNvCxnSpPr/>
          <p:nvPr/>
        </p:nvCxnSpPr>
        <p:spPr>
          <a:xfrm>
            <a:off x="3095604" y="1643050"/>
            <a:ext cx="1214446" cy="71438"/>
          </a:xfrm>
          <a:prstGeom prst="straightConnector1">
            <a:avLst/>
          </a:prstGeom>
          <a:noFill/>
          <a:ln cap="rnd" cmpd="sng" w="9525">
            <a:solidFill>
              <a:schemeClr val="dk1"/>
            </a:solidFill>
            <a:prstDash val="solid"/>
            <a:round/>
            <a:headEnd len="sm" w="sm" type="none"/>
            <a:tailEnd len="med" w="med" type="stealth"/>
          </a:ln>
        </p:spPr>
      </p:cxnSp>
      <p:cxnSp>
        <p:nvCxnSpPr>
          <p:cNvPr id="1075" name="Google Shape;1075;p73"/>
          <p:cNvCxnSpPr/>
          <p:nvPr/>
        </p:nvCxnSpPr>
        <p:spPr>
          <a:xfrm rot="5400000">
            <a:off x="2381224" y="3357562"/>
            <a:ext cx="714380" cy="1588"/>
          </a:xfrm>
          <a:prstGeom prst="straightConnector1">
            <a:avLst/>
          </a:prstGeom>
          <a:noFill/>
          <a:ln cap="rnd" cmpd="sng" w="9525">
            <a:solidFill>
              <a:schemeClr val="dk1"/>
            </a:solidFill>
            <a:prstDash val="solid"/>
            <a:round/>
            <a:headEnd len="sm" w="sm" type="none"/>
            <a:tailEnd len="med" w="med" type="stealth"/>
          </a:ln>
        </p:spPr>
      </p:cxnSp>
      <p:cxnSp>
        <p:nvCxnSpPr>
          <p:cNvPr id="1076" name="Google Shape;1076;p73"/>
          <p:cNvCxnSpPr/>
          <p:nvPr/>
        </p:nvCxnSpPr>
        <p:spPr>
          <a:xfrm>
            <a:off x="3024166" y="3000372"/>
            <a:ext cx="1428760" cy="928694"/>
          </a:xfrm>
          <a:prstGeom prst="straightConnector1">
            <a:avLst/>
          </a:prstGeom>
          <a:noFill/>
          <a:ln cap="rnd" cmpd="sng" w="9525">
            <a:solidFill>
              <a:schemeClr val="dk1"/>
            </a:solidFill>
            <a:prstDash val="solid"/>
            <a:round/>
            <a:headEnd len="sm" w="sm" type="none"/>
            <a:tailEnd len="med" w="med" type="stealth"/>
          </a:ln>
        </p:spPr>
      </p:cxnSp>
      <p:sp>
        <p:nvSpPr>
          <p:cNvPr id="1077" name="Google Shape;1077;p73"/>
          <p:cNvSpPr txBox="1"/>
          <p:nvPr/>
        </p:nvSpPr>
        <p:spPr>
          <a:xfrm>
            <a:off x="8524892" y="1500174"/>
            <a:ext cx="15716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Superclass</a:t>
            </a:r>
            <a:endParaRPr sz="1800">
              <a:solidFill>
                <a:schemeClr val="dk1"/>
              </a:solidFill>
              <a:latin typeface="Century Gothic"/>
              <a:ea typeface="Century Gothic"/>
              <a:cs typeface="Century Gothic"/>
              <a:sym typeface="Century Gothic"/>
            </a:endParaRPr>
          </a:p>
        </p:txBody>
      </p:sp>
      <p:sp>
        <p:nvSpPr>
          <p:cNvPr id="1078" name="Google Shape;1078;p73"/>
          <p:cNvSpPr txBox="1"/>
          <p:nvPr/>
        </p:nvSpPr>
        <p:spPr>
          <a:xfrm>
            <a:off x="8524892" y="2702478"/>
            <a:ext cx="15716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Subclasses</a:t>
            </a:r>
            <a:endParaRPr/>
          </a:p>
        </p:txBody>
      </p:sp>
      <p:cxnSp>
        <p:nvCxnSpPr>
          <p:cNvPr id="1079" name="Google Shape;1079;p73"/>
          <p:cNvCxnSpPr/>
          <p:nvPr/>
        </p:nvCxnSpPr>
        <p:spPr>
          <a:xfrm rot="10800000">
            <a:off x="7524760" y="1714488"/>
            <a:ext cx="928694" cy="1588"/>
          </a:xfrm>
          <a:prstGeom prst="straightConnector1">
            <a:avLst/>
          </a:prstGeom>
          <a:noFill/>
          <a:ln cap="rnd" cmpd="sng" w="9525">
            <a:solidFill>
              <a:schemeClr val="dk1"/>
            </a:solidFill>
            <a:prstDash val="solid"/>
            <a:round/>
            <a:headEnd len="sm" w="sm" type="none"/>
            <a:tailEnd len="med" w="med" type="stealth"/>
          </a:ln>
        </p:spPr>
      </p:cxnSp>
      <p:cxnSp>
        <p:nvCxnSpPr>
          <p:cNvPr id="1080" name="Google Shape;1080;p73"/>
          <p:cNvCxnSpPr/>
          <p:nvPr/>
        </p:nvCxnSpPr>
        <p:spPr>
          <a:xfrm rot="5400000">
            <a:off x="8810644" y="3357562"/>
            <a:ext cx="714380" cy="1588"/>
          </a:xfrm>
          <a:prstGeom prst="straightConnector1">
            <a:avLst/>
          </a:prstGeom>
          <a:noFill/>
          <a:ln cap="rnd" cmpd="sng" w="9525">
            <a:solidFill>
              <a:schemeClr val="dk1"/>
            </a:solidFill>
            <a:prstDash val="solid"/>
            <a:round/>
            <a:headEnd len="sm" w="sm" type="none"/>
            <a:tailEnd len="med" w="med" type="stealth"/>
          </a:ln>
        </p:spPr>
      </p:cxnSp>
      <p:cxnSp>
        <p:nvCxnSpPr>
          <p:cNvPr id="1081" name="Google Shape;1081;p73"/>
          <p:cNvCxnSpPr/>
          <p:nvPr/>
        </p:nvCxnSpPr>
        <p:spPr>
          <a:xfrm flipH="1">
            <a:off x="6953256" y="3000372"/>
            <a:ext cx="2000264" cy="1000132"/>
          </a:xfrm>
          <a:prstGeom prst="straightConnector1">
            <a:avLst/>
          </a:prstGeom>
          <a:noFill/>
          <a:ln cap="rnd" cmpd="sng" w="9525">
            <a:solidFill>
              <a:schemeClr val="dk1"/>
            </a:solidFill>
            <a:prstDash val="solid"/>
            <a:round/>
            <a:headEnd len="sm" w="sm" type="none"/>
            <a:tailEnd len="med" w="med" type="stealth"/>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g2a6a5bcb1c4_0_0"/>
          <p:cNvSpPr txBox="1"/>
          <p:nvPr>
            <p:ph type="title"/>
          </p:nvPr>
        </p:nvSpPr>
        <p:spPr>
          <a:xfrm>
            <a:off x="1439975" y="147325"/>
            <a:ext cx="10473300" cy="799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n-US" sz="2600">
                <a:solidFill>
                  <a:srgbClr val="3F3F3F"/>
                </a:solidFill>
              </a:rPr>
              <a:t>Types of  Inheritance </a:t>
            </a:r>
            <a:endParaRPr b="1" sz="4400"/>
          </a:p>
        </p:txBody>
      </p:sp>
      <p:sp>
        <p:nvSpPr>
          <p:cNvPr id="1088" name="Google Shape;1088;g2a6a5bcb1c4_0_0"/>
          <p:cNvSpPr txBox="1"/>
          <p:nvPr>
            <p:ph idx="12" type="sldNum"/>
          </p:nvPr>
        </p:nvSpPr>
        <p:spPr>
          <a:xfrm>
            <a:off x="69898" y="354148"/>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089" name="Google Shape;1089;g2a6a5bcb1c4_0_0"/>
          <p:cNvSpPr txBox="1"/>
          <p:nvPr/>
        </p:nvSpPr>
        <p:spPr>
          <a:xfrm>
            <a:off x="414375" y="905375"/>
            <a:ext cx="11012100" cy="5863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4600"/>
              <a:t>Java support different types of inheritance, refer to the link below for more details.</a:t>
            </a:r>
            <a:endParaRPr sz="4600"/>
          </a:p>
          <a:p>
            <a:pPr indent="0" lvl="0" marL="457200" rtl="0" algn="l">
              <a:spcBef>
                <a:spcPts val="0"/>
              </a:spcBef>
              <a:spcAft>
                <a:spcPts val="0"/>
              </a:spcAft>
              <a:buNone/>
            </a:pPr>
            <a:r>
              <a:rPr lang="en-US" sz="4600" u="sng">
                <a:solidFill>
                  <a:schemeClr val="hlink"/>
                </a:solidFill>
                <a:hlinkClick r:id="rId3"/>
              </a:rPr>
              <a:t>https://shorturl.at/fKXZ1</a:t>
            </a:r>
            <a:endParaRPr sz="4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Clr>
                <a:schemeClr val="dk1"/>
              </a:buClr>
              <a:buSzPts val="1100"/>
              <a:buFont typeface="Arial"/>
              <a:buNone/>
            </a:pPr>
            <a:r>
              <a:t/>
            </a:r>
            <a:endParaRPr sz="3100">
              <a:solidFill>
                <a:schemeClr val="dk1"/>
              </a:solidFill>
            </a:endParaRPr>
          </a:p>
          <a:p>
            <a:pPr indent="0" lvl="0" marL="0" rtl="0" algn="l">
              <a:spcBef>
                <a:spcPts val="0"/>
              </a:spcBef>
              <a:spcAft>
                <a:spcPts val="0"/>
              </a:spcAft>
              <a:buNone/>
            </a:pPr>
            <a:r>
              <a:t/>
            </a:r>
            <a:endParaRPr sz="2800">
              <a:solidFill>
                <a:srgbClr val="3F3F3F"/>
              </a:solidFill>
              <a:latin typeface="Century Gothic"/>
              <a:ea typeface="Century Gothic"/>
              <a:cs typeface="Century Gothic"/>
              <a:sym typeface="Century Gothic"/>
            </a:endParaRPr>
          </a:p>
        </p:txBody>
      </p:sp>
      <p:pic>
        <p:nvPicPr>
          <p:cNvPr id="1090" name="Google Shape;1090;g2a6a5bcb1c4_0_0"/>
          <p:cNvPicPr preferRelativeResize="0"/>
          <p:nvPr/>
        </p:nvPicPr>
        <p:blipFill>
          <a:blip r:embed="rId4">
            <a:alphaModFix/>
          </a:blip>
          <a:stretch>
            <a:fillRect/>
          </a:stretch>
        </p:blipFill>
        <p:spPr>
          <a:xfrm>
            <a:off x="3945425" y="4083900"/>
            <a:ext cx="7315200" cy="22479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74"/>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sz="3200">
                <a:latin typeface="Courier New"/>
                <a:ea typeface="Courier New"/>
                <a:cs typeface="Courier New"/>
                <a:sym typeface="Courier New"/>
              </a:rPr>
              <a:t>Circle</a:t>
            </a:r>
            <a:r>
              <a:rPr lang="en-US" sz="3200"/>
              <a:t> doesn't just import functionality from </a:t>
            </a:r>
            <a:r>
              <a:rPr lang="en-US" sz="3200">
                <a:latin typeface="Courier New"/>
                <a:ea typeface="Courier New"/>
                <a:cs typeface="Courier New"/>
                <a:sym typeface="Courier New"/>
              </a:rPr>
              <a:t>Shape, Circle</a:t>
            </a:r>
            <a:r>
              <a:rPr lang="en-US" sz="3200"/>
              <a:t> is a </a:t>
            </a:r>
            <a:r>
              <a:rPr lang="en-US" sz="3200">
                <a:latin typeface="Courier New"/>
                <a:ea typeface="Courier New"/>
                <a:cs typeface="Courier New"/>
                <a:sym typeface="Courier New"/>
              </a:rPr>
              <a:t>Shape, </a:t>
            </a:r>
            <a:r>
              <a:rPr lang="en-US" sz="3200"/>
              <a:t>so we can do this…</a:t>
            </a:r>
            <a:endParaRPr/>
          </a:p>
          <a:p>
            <a:pPr indent="-139700" lvl="0" marL="342900" rtl="0" algn="l">
              <a:spcBef>
                <a:spcPts val="1000"/>
              </a:spcBef>
              <a:spcAft>
                <a:spcPts val="0"/>
              </a:spcAft>
              <a:buSzPts val="3200"/>
              <a:buNone/>
            </a:pPr>
            <a:r>
              <a:t/>
            </a:r>
            <a:endParaRPr sz="3200"/>
          </a:p>
          <a:p>
            <a:pPr indent="-139700" lvl="0" marL="342900" rtl="0" algn="l">
              <a:spcBef>
                <a:spcPts val="1000"/>
              </a:spcBef>
              <a:spcAft>
                <a:spcPts val="0"/>
              </a:spcAft>
              <a:buSzPts val="3200"/>
              <a:buNone/>
            </a:pPr>
            <a:r>
              <a:t/>
            </a:r>
            <a:endParaRPr sz="3200"/>
          </a:p>
          <a:p>
            <a:pPr indent="-139700" lvl="0" marL="342900" rtl="0" algn="l">
              <a:spcBef>
                <a:spcPts val="1000"/>
              </a:spcBef>
              <a:spcAft>
                <a:spcPts val="0"/>
              </a:spcAft>
              <a:buSzPts val="3200"/>
              <a:buNone/>
            </a:pPr>
            <a:r>
              <a:t/>
            </a:r>
            <a:endParaRPr sz="3200"/>
          </a:p>
          <a:p>
            <a:pPr indent="-342900" lvl="0" marL="342900" rtl="0" algn="l">
              <a:spcBef>
                <a:spcPts val="1000"/>
              </a:spcBef>
              <a:spcAft>
                <a:spcPts val="0"/>
              </a:spcAft>
              <a:buSzPts val="3200"/>
              <a:buChar char="🠶"/>
            </a:pPr>
            <a:r>
              <a:rPr lang="en-US" sz="3200"/>
              <a:t>The object created by the JVM is of type </a:t>
            </a:r>
            <a:r>
              <a:rPr lang="en-US" sz="3200">
                <a:latin typeface="Courier New"/>
                <a:ea typeface="Courier New"/>
                <a:cs typeface="Courier New"/>
                <a:sym typeface="Courier New"/>
              </a:rPr>
              <a:t>Circle</a:t>
            </a:r>
            <a:r>
              <a:rPr lang="en-US" sz="3200"/>
              <a:t>, but we can reference it with variable of type </a:t>
            </a:r>
            <a:r>
              <a:rPr lang="en-US" sz="3200">
                <a:latin typeface="Courier New"/>
                <a:ea typeface="Courier New"/>
                <a:cs typeface="Courier New"/>
                <a:sym typeface="Courier New"/>
              </a:rPr>
              <a:t>Shape</a:t>
            </a:r>
            <a:endParaRPr/>
          </a:p>
        </p:txBody>
      </p:sp>
      <p:sp>
        <p:nvSpPr>
          <p:cNvPr id="1097" name="Google Shape;1097;p74"/>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Circle </a:t>
            </a:r>
            <a:r>
              <a:rPr i="1" lang="en-US"/>
              <a:t>is a </a:t>
            </a:r>
            <a:r>
              <a:rPr lang="en-US"/>
              <a:t>Shape</a:t>
            </a:r>
            <a:endParaRPr/>
          </a:p>
        </p:txBody>
      </p:sp>
      <p:sp>
        <p:nvSpPr>
          <p:cNvPr id="1098" name="Google Shape;1098;p74"/>
          <p:cNvSpPr/>
          <p:nvPr/>
        </p:nvSpPr>
        <p:spPr>
          <a:xfrm>
            <a:off x="2630383" y="2746498"/>
            <a:ext cx="6143668" cy="857256"/>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Shape c = </a:t>
            </a:r>
            <a:r>
              <a:rPr b="1" lang="en-US" sz="1800">
                <a:solidFill>
                  <a:schemeClr val="lt1"/>
                </a:solidFill>
                <a:latin typeface="Courier New"/>
                <a:ea typeface="Courier New"/>
                <a:cs typeface="Courier New"/>
                <a:sym typeface="Courier New"/>
              </a:rPr>
              <a:t>new</a:t>
            </a:r>
            <a:r>
              <a:rPr lang="en-US" sz="1800">
                <a:solidFill>
                  <a:schemeClr val="lt1"/>
                </a:solidFill>
                <a:latin typeface="Courier New"/>
                <a:ea typeface="Courier New"/>
                <a:cs typeface="Courier New"/>
                <a:sym typeface="Courier New"/>
              </a:rPr>
              <a:t> Circle();</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i = c.getColor();</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75"/>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But Shape </a:t>
            </a:r>
            <a:r>
              <a:rPr i="1" lang="en-US"/>
              <a:t>is not a </a:t>
            </a:r>
            <a:r>
              <a:rPr lang="en-US"/>
              <a:t>Circle!</a:t>
            </a:r>
            <a:endParaRPr/>
          </a:p>
        </p:txBody>
      </p:sp>
      <p:sp>
        <p:nvSpPr>
          <p:cNvPr id="1105" name="Google Shape;1105;p75"/>
          <p:cNvSpPr txBox="1"/>
          <p:nvPr>
            <p:ph idx="1" type="body"/>
          </p:nvPr>
        </p:nvSpPr>
        <p:spPr>
          <a:xfrm>
            <a:off x="1981200" y="1481329"/>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sz="3200"/>
              <a:t>Inheritance goes one way – </a:t>
            </a:r>
            <a:r>
              <a:rPr lang="en-US" sz="3200">
                <a:latin typeface="Courier New"/>
                <a:ea typeface="Courier New"/>
                <a:cs typeface="Courier New"/>
                <a:sym typeface="Courier New"/>
              </a:rPr>
              <a:t>Shape</a:t>
            </a:r>
            <a:r>
              <a:rPr lang="en-US" sz="3200"/>
              <a:t> is not a kind of </a:t>
            </a:r>
            <a:r>
              <a:rPr lang="en-US" sz="3200">
                <a:latin typeface="Courier New"/>
                <a:ea typeface="Courier New"/>
                <a:cs typeface="Courier New"/>
                <a:sym typeface="Courier New"/>
              </a:rPr>
              <a:t>Circle</a:t>
            </a:r>
            <a:r>
              <a:rPr lang="en-US" sz="3200"/>
              <a:t>, so this won't compile…</a:t>
            </a:r>
            <a:endParaRPr/>
          </a:p>
          <a:p>
            <a:pPr indent="-139700" lvl="0" marL="342900" rtl="0" algn="l">
              <a:spcBef>
                <a:spcPts val="1000"/>
              </a:spcBef>
              <a:spcAft>
                <a:spcPts val="0"/>
              </a:spcAft>
              <a:buSzPts val="3200"/>
              <a:buNone/>
            </a:pPr>
            <a:r>
              <a:t/>
            </a:r>
            <a:endParaRPr sz="3200"/>
          </a:p>
          <a:p>
            <a:pPr indent="-139700" lvl="0" marL="342900" rtl="0" algn="l">
              <a:spcBef>
                <a:spcPts val="1000"/>
              </a:spcBef>
              <a:spcAft>
                <a:spcPts val="0"/>
              </a:spcAft>
              <a:buSzPts val="3200"/>
              <a:buNone/>
            </a:pPr>
            <a:r>
              <a:t/>
            </a:r>
            <a:endParaRPr sz="3200"/>
          </a:p>
          <a:p>
            <a:pPr indent="-342900" lvl="0" marL="342900" rtl="0" algn="l">
              <a:spcBef>
                <a:spcPts val="1000"/>
              </a:spcBef>
              <a:spcAft>
                <a:spcPts val="0"/>
              </a:spcAft>
              <a:buSzPts val="3200"/>
              <a:buChar char="🠶"/>
            </a:pPr>
            <a:r>
              <a:rPr lang="en-US" sz="3200"/>
              <a:t>And this definitely won't work (Circle and Triangle are siblings)</a:t>
            </a:r>
            <a:endParaRPr/>
          </a:p>
          <a:p>
            <a:pPr indent="-228600" lvl="0" marL="342900" rtl="0" algn="l">
              <a:spcBef>
                <a:spcPts val="1000"/>
              </a:spcBef>
              <a:spcAft>
                <a:spcPts val="0"/>
              </a:spcAft>
              <a:buSzPts val="1800"/>
              <a:buNone/>
            </a:pPr>
            <a:r>
              <a:t/>
            </a:r>
            <a:endParaRPr>
              <a:latin typeface="Courier New"/>
              <a:ea typeface="Courier New"/>
              <a:cs typeface="Courier New"/>
              <a:sym typeface="Courier New"/>
            </a:endParaRPr>
          </a:p>
        </p:txBody>
      </p:sp>
      <p:sp>
        <p:nvSpPr>
          <p:cNvPr id="1106" name="Google Shape;1106;p75"/>
          <p:cNvSpPr/>
          <p:nvPr/>
        </p:nvSpPr>
        <p:spPr>
          <a:xfrm>
            <a:off x="3024166" y="3244244"/>
            <a:ext cx="6143668" cy="500066"/>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Circle c = </a:t>
            </a:r>
            <a:r>
              <a:rPr b="1" lang="en-US" sz="1800">
                <a:solidFill>
                  <a:schemeClr val="lt1"/>
                </a:solidFill>
                <a:latin typeface="Courier New"/>
                <a:ea typeface="Courier New"/>
                <a:cs typeface="Courier New"/>
                <a:sym typeface="Courier New"/>
              </a:rPr>
              <a:t>new</a:t>
            </a:r>
            <a:r>
              <a:rPr lang="en-US" sz="1800">
                <a:solidFill>
                  <a:schemeClr val="lt1"/>
                </a:solidFill>
                <a:latin typeface="Courier New"/>
                <a:ea typeface="Courier New"/>
                <a:cs typeface="Courier New"/>
                <a:sym typeface="Courier New"/>
              </a:rPr>
              <a:t> Shape();  // Error!!!!</a:t>
            </a:r>
            <a:endParaRPr/>
          </a:p>
        </p:txBody>
      </p:sp>
      <p:sp>
        <p:nvSpPr>
          <p:cNvPr id="1107" name="Google Shape;1107;p75"/>
          <p:cNvSpPr/>
          <p:nvPr/>
        </p:nvSpPr>
        <p:spPr>
          <a:xfrm>
            <a:off x="3296882" y="5757259"/>
            <a:ext cx="6143668" cy="500066"/>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Circle c = </a:t>
            </a:r>
            <a:r>
              <a:rPr b="1" lang="en-US" sz="1800">
                <a:solidFill>
                  <a:schemeClr val="lt1"/>
                </a:solidFill>
                <a:latin typeface="Courier New"/>
                <a:ea typeface="Courier New"/>
                <a:cs typeface="Courier New"/>
                <a:sym typeface="Courier New"/>
              </a:rPr>
              <a:t>new</a:t>
            </a:r>
            <a:r>
              <a:rPr lang="en-US" sz="1800">
                <a:solidFill>
                  <a:schemeClr val="lt1"/>
                </a:solidFill>
                <a:latin typeface="Courier New"/>
                <a:ea typeface="Courier New"/>
                <a:cs typeface="Courier New"/>
                <a:sym typeface="Courier New"/>
              </a:rPr>
              <a:t> Triangle();  // Error!!!!</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76"/>
          <p:cNvSpPr txBox="1"/>
          <p:nvPr>
            <p:ph idx="1" type="body"/>
          </p:nvPr>
        </p:nvSpPr>
        <p:spPr>
          <a:xfrm>
            <a:off x="1981200" y="1481329"/>
            <a:ext cx="4757742"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sz="3200"/>
              <a:t>Anytime you create a class in Java, it automatically inherits from a class called Object</a:t>
            </a:r>
            <a:endParaRPr/>
          </a:p>
          <a:p>
            <a:pPr indent="-342900" lvl="0" marL="342900" rtl="0" algn="l">
              <a:spcBef>
                <a:spcPts val="1000"/>
              </a:spcBef>
              <a:spcAft>
                <a:spcPts val="0"/>
              </a:spcAft>
              <a:buSzPts val="3200"/>
              <a:buChar char="🠶"/>
            </a:pPr>
            <a:r>
              <a:rPr lang="en-US" sz="3200"/>
              <a:t>So every class is related!</a:t>
            </a:r>
            <a:endParaRPr/>
          </a:p>
        </p:txBody>
      </p:sp>
      <p:sp>
        <p:nvSpPr>
          <p:cNvPr id="1114" name="Google Shape;1114;p76"/>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Every object is an Object…</a:t>
            </a:r>
            <a:endParaRPr/>
          </a:p>
        </p:txBody>
      </p:sp>
      <p:sp>
        <p:nvSpPr>
          <p:cNvPr id="1115" name="Google Shape;1115;p76"/>
          <p:cNvSpPr/>
          <p:nvPr/>
        </p:nvSpPr>
        <p:spPr>
          <a:xfrm>
            <a:off x="7167570" y="1643050"/>
            <a:ext cx="2428892" cy="500066"/>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Object</a:t>
            </a:r>
            <a:endParaRPr/>
          </a:p>
        </p:txBody>
      </p:sp>
      <p:sp>
        <p:nvSpPr>
          <p:cNvPr id="1116" name="Google Shape;1116;p76"/>
          <p:cNvSpPr/>
          <p:nvPr/>
        </p:nvSpPr>
        <p:spPr>
          <a:xfrm>
            <a:off x="7167570" y="2714620"/>
            <a:ext cx="2428892" cy="500066"/>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Shape</a:t>
            </a:r>
            <a:endParaRPr/>
          </a:p>
        </p:txBody>
      </p:sp>
      <p:sp>
        <p:nvSpPr>
          <p:cNvPr id="1117" name="Google Shape;1117;p76"/>
          <p:cNvSpPr/>
          <p:nvPr/>
        </p:nvSpPr>
        <p:spPr>
          <a:xfrm>
            <a:off x="7167570" y="3786190"/>
            <a:ext cx="2428892" cy="500066"/>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class</a:t>
            </a:r>
            <a:r>
              <a:rPr lang="en-US" sz="1800">
                <a:solidFill>
                  <a:schemeClr val="lt1"/>
                </a:solidFill>
                <a:latin typeface="Courier New"/>
                <a:ea typeface="Courier New"/>
                <a:cs typeface="Courier New"/>
                <a:sym typeface="Courier New"/>
              </a:rPr>
              <a:t> Square</a:t>
            </a:r>
            <a:endParaRPr/>
          </a:p>
        </p:txBody>
      </p:sp>
      <p:cxnSp>
        <p:nvCxnSpPr>
          <p:cNvPr id="1118" name="Google Shape;1118;p76"/>
          <p:cNvCxnSpPr>
            <a:stCxn id="1115" idx="2"/>
          </p:cNvCxnSpPr>
          <p:nvPr/>
        </p:nvCxnSpPr>
        <p:spPr>
          <a:xfrm flipH="1">
            <a:off x="8380516" y="2143116"/>
            <a:ext cx="1500" cy="500100"/>
          </a:xfrm>
          <a:prstGeom prst="straightConnector1">
            <a:avLst/>
          </a:prstGeom>
          <a:noFill/>
          <a:ln cap="rnd" cmpd="sng" w="9525">
            <a:solidFill>
              <a:srgbClr val="9D2D0F"/>
            </a:solidFill>
            <a:prstDash val="solid"/>
            <a:round/>
            <a:headEnd len="sm" w="sm" type="none"/>
            <a:tailEnd len="med" w="med" type="stealth"/>
          </a:ln>
        </p:spPr>
      </p:cxnSp>
      <p:cxnSp>
        <p:nvCxnSpPr>
          <p:cNvPr id="1119" name="Google Shape;1119;p76"/>
          <p:cNvCxnSpPr>
            <a:stCxn id="1116" idx="2"/>
          </p:cNvCxnSpPr>
          <p:nvPr/>
        </p:nvCxnSpPr>
        <p:spPr>
          <a:xfrm flipH="1">
            <a:off x="8380516" y="3214686"/>
            <a:ext cx="1500" cy="500100"/>
          </a:xfrm>
          <a:prstGeom prst="straightConnector1">
            <a:avLst/>
          </a:prstGeom>
          <a:noFill/>
          <a:ln cap="rnd" cmpd="sng" w="9525">
            <a:solidFill>
              <a:srgbClr val="9D2D0F"/>
            </a:solidFill>
            <a:prstDash val="solid"/>
            <a:round/>
            <a:headEnd len="sm" w="sm" type="none"/>
            <a:tailEnd len="med" w="med" type="stealth"/>
          </a:ln>
        </p:spPr>
      </p:cxnSp>
      <p:sp>
        <p:nvSpPr>
          <p:cNvPr id="1120" name="Google Shape;1120;p76"/>
          <p:cNvSpPr/>
          <p:nvPr/>
        </p:nvSpPr>
        <p:spPr>
          <a:xfrm>
            <a:off x="3304151" y="5542945"/>
            <a:ext cx="6143668" cy="500066"/>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Object o = </a:t>
            </a:r>
            <a:r>
              <a:rPr b="1" lang="en-US" sz="1800">
                <a:solidFill>
                  <a:schemeClr val="lt1"/>
                </a:solidFill>
                <a:latin typeface="Courier New"/>
                <a:ea typeface="Courier New"/>
                <a:cs typeface="Courier New"/>
                <a:sym typeface="Courier New"/>
              </a:rPr>
              <a:t>new</a:t>
            </a:r>
            <a:r>
              <a:rPr lang="en-US" sz="1800">
                <a:solidFill>
                  <a:schemeClr val="lt1"/>
                </a:solidFill>
                <a:latin typeface="Courier New"/>
                <a:ea typeface="Courier New"/>
                <a:cs typeface="Courier New"/>
                <a:sym typeface="Courier New"/>
              </a:rPr>
              <a:t> Shape(); // Works!!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77"/>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Casting Primitives…</a:t>
            </a:r>
            <a:endParaRPr/>
          </a:p>
        </p:txBody>
      </p:sp>
      <p:sp>
        <p:nvSpPr>
          <p:cNvPr id="1127" name="Google Shape;1127;p77"/>
          <p:cNvSpPr txBox="1"/>
          <p:nvPr/>
        </p:nvSpPr>
        <p:spPr>
          <a:xfrm>
            <a:off x="1203158" y="1171074"/>
            <a:ext cx="10523786" cy="4401067"/>
          </a:xfrm>
          <a:prstGeom prst="rect">
            <a:avLst/>
          </a:prstGeom>
          <a:noFill/>
          <a:ln>
            <a:noFill/>
          </a:ln>
        </p:spPr>
        <p:txBody>
          <a:bodyPr anchorCtr="0" anchor="t" bIns="45700" lIns="91425" spcFirstLastPara="1" rIns="91425" wrap="square" tIns="45700">
            <a:normAutofit/>
          </a:bodyPr>
          <a:lstStyle/>
          <a:p>
            <a:pPr indent="-256032" lvl="0" marL="365760" marR="0" rtl="0" algn="l">
              <a:spcBef>
                <a:spcPts val="0"/>
              </a:spcBef>
              <a:spcAft>
                <a:spcPts val="0"/>
              </a:spcAft>
              <a:buClr>
                <a:schemeClr val="accent1"/>
              </a:buClr>
              <a:buSzPts val="2176"/>
              <a:buFont typeface="Noto Sans Symbols"/>
              <a:buChar char="🞂"/>
            </a:pPr>
            <a:r>
              <a:rPr i="1" lang="en-US" sz="3200">
                <a:solidFill>
                  <a:schemeClr val="dk1"/>
                </a:solidFill>
                <a:latin typeface="Century Gothic"/>
                <a:ea typeface="Century Gothic"/>
                <a:cs typeface="Century Gothic"/>
                <a:sym typeface="Century Gothic"/>
              </a:rPr>
              <a:t>Casting</a:t>
            </a:r>
            <a:r>
              <a:rPr lang="en-US" sz="3200">
                <a:solidFill>
                  <a:schemeClr val="dk1"/>
                </a:solidFill>
                <a:latin typeface="Century Gothic"/>
                <a:ea typeface="Century Gothic"/>
                <a:cs typeface="Century Gothic"/>
                <a:sym typeface="Century Gothic"/>
              </a:rPr>
              <a:t> means converting from one data type to another. We can do it with primitive types…</a:t>
            </a:r>
            <a:endParaRPr/>
          </a:p>
        </p:txBody>
      </p:sp>
      <p:sp>
        <p:nvSpPr>
          <p:cNvPr id="1128" name="Google Shape;1128;p77"/>
          <p:cNvSpPr/>
          <p:nvPr/>
        </p:nvSpPr>
        <p:spPr>
          <a:xfrm>
            <a:off x="3024166" y="3208919"/>
            <a:ext cx="6143668" cy="1714512"/>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byte</a:t>
            </a:r>
            <a:r>
              <a:rPr lang="en-US" sz="1800">
                <a:solidFill>
                  <a:schemeClr val="lt1"/>
                </a:solidFill>
                <a:latin typeface="Courier New"/>
                <a:ea typeface="Courier New"/>
                <a:cs typeface="Courier New"/>
                <a:sym typeface="Courier New"/>
              </a:rPr>
              <a:t> b = 34;</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n = b;         // Implicit cast</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 m = (</a:t>
            </a:r>
            <a:r>
              <a:rPr b="1" lang="en-US" sz="1800">
                <a:solidFill>
                  <a:schemeClr val="lt1"/>
                </a:solidFill>
                <a:latin typeface="Courier New"/>
                <a:ea typeface="Courier New"/>
                <a:cs typeface="Courier New"/>
                <a:sym typeface="Courier New"/>
              </a:rPr>
              <a:t>int</a:t>
            </a:r>
            <a:r>
              <a:rPr lang="en-US" sz="1800">
                <a:solidFill>
                  <a:schemeClr val="lt1"/>
                </a:solidFill>
                <a:latin typeface="Courier New"/>
                <a:ea typeface="Courier New"/>
                <a:cs typeface="Courier New"/>
                <a:sym typeface="Courier New"/>
              </a:rPr>
              <a:t>)b;    // Explicit cast</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byte</a:t>
            </a:r>
            <a:r>
              <a:rPr lang="en-US" sz="1800">
                <a:solidFill>
                  <a:schemeClr val="lt1"/>
                </a:solidFill>
                <a:latin typeface="Courier New"/>
                <a:ea typeface="Courier New"/>
                <a:cs typeface="Courier New"/>
                <a:sym typeface="Courier New"/>
              </a:rPr>
              <a:t> c = (</a:t>
            </a:r>
            <a:r>
              <a:rPr b="1" lang="en-US" sz="1800">
                <a:solidFill>
                  <a:schemeClr val="lt1"/>
                </a:solidFill>
                <a:latin typeface="Courier New"/>
                <a:ea typeface="Courier New"/>
                <a:cs typeface="Courier New"/>
                <a:sym typeface="Courier New"/>
              </a:rPr>
              <a:t>byte</a:t>
            </a:r>
            <a:r>
              <a:rPr lang="en-US" sz="1800">
                <a:solidFill>
                  <a:schemeClr val="lt1"/>
                </a:solidFill>
                <a:latin typeface="Courier New"/>
                <a:ea typeface="Courier New"/>
                <a:cs typeface="Courier New"/>
                <a:sym typeface="Courier New"/>
              </a:rPr>
              <a:t>)n;  // Explicit cast</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byte</a:t>
            </a:r>
            <a:r>
              <a:rPr lang="en-US" sz="1800">
                <a:solidFill>
                  <a:schemeClr val="lt1"/>
                </a:solidFill>
                <a:latin typeface="Courier New"/>
                <a:ea typeface="Courier New"/>
                <a:cs typeface="Courier New"/>
                <a:sym typeface="Courier New"/>
              </a:rPr>
              <a:t> d = n;        // Error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78"/>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Casting Objects…</a:t>
            </a:r>
            <a:endParaRPr/>
          </a:p>
        </p:txBody>
      </p:sp>
      <p:sp>
        <p:nvSpPr>
          <p:cNvPr id="1135" name="Google Shape;1135;p78"/>
          <p:cNvSpPr txBox="1"/>
          <p:nvPr/>
        </p:nvSpPr>
        <p:spPr>
          <a:xfrm>
            <a:off x="1981200" y="1481329"/>
            <a:ext cx="8229600" cy="4090812"/>
          </a:xfrm>
          <a:prstGeom prst="rect">
            <a:avLst/>
          </a:prstGeom>
          <a:noFill/>
          <a:ln>
            <a:noFill/>
          </a:ln>
        </p:spPr>
        <p:txBody>
          <a:bodyPr anchorCtr="0" anchor="t" bIns="45700" lIns="91425" spcFirstLastPara="1" rIns="91425" wrap="square" tIns="45700">
            <a:normAutofit/>
          </a:bodyPr>
          <a:lstStyle/>
          <a:p>
            <a:pPr indent="-256032" lvl="0" marL="365760" marR="0" rtl="0" algn="l">
              <a:spcBef>
                <a:spcPts val="0"/>
              </a:spcBef>
              <a:spcAft>
                <a:spcPts val="0"/>
              </a:spcAft>
              <a:buClr>
                <a:schemeClr val="accent1"/>
              </a:buClr>
              <a:buSzPts val="1836"/>
              <a:buFont typeface="Noto Sans Symbols"/>
              <a:buChar char="🞂"/>
            </a:pPr>
            <a:r>
              <a:rPr lang="en-US" sz="2700">
                <a:solidFill>
                  <a:schemeClr val="dk1"/>
                </a:solidFill>
                <a:latin typeface="Century Gothic"/>
                <a:ea typeface="Century Gothic"/>
                <a:cs typeface="Century Gothic"/>
                <a:sym typeface="Century Gothic"/>
              </a:rPr>
              <a:t>We can also cast objects as long as the object being cast </a:t>
            </a:r>
            <a:r>
              <a:rPr b="1" i="1" lang="en-US" sz="2700">
                <a:solidFill>
                  <a:schemeClr val="dk1"/>
                </a:solidFill>
                <a:latin typeface="Century Gothic"/>
                <a:ea typeface="Century Gothic"/>
                <a:cs typeface="Century Gothic"/>
                <a:sym typeface="Century Gothic"/>
              </a:rPr>
              <a:t>is</a:t>
            </a:r>
            <a:r>
              <a:rPr lang="en-US" sz="2700">
                <a:solidFill>
                  <a:schemeClr val="dk1"/>
                </a:solidFill>
                <a:latin typeface="Century Gothic"/>
                <a:ea typeface="Century Gothic"/>
                <a:cs typeface="Century Gothic"/>
                <a:sym typeface="Century Gothic"/>
              </a:rPr>
              <a:t> what we're casting it to!</a:t>
            </a:r>
            <a:endParaRPr/>
          </a:p>
          <a:p>
            <a:pPr indent="-139446" lvl="0" marL="365760" marR="0" rtl="0" algn="l">
              <a:spcBef>
                <a:spcPts val="400"/>
              </a:spcBef>
              <a:spcAft>
                <a:spcPts val="0"/>
              </a:spcAft>
              <a:buClr>
                <a:schemeClr val="accent1"/>
              </a:buClr>
              <a:buSzPts val="1836"/>
              <a:buFont typeface="Noto Sans Symbols"/>
              <a:buNone/>
            </a:pPr>
            <a:r>
              <a:t/>
            </a:r>
            <a:endParaRPr sz="2700">
              <a:solidFill>
                <a:schemeClr val="dk1"/>
              </a:solidFill>
              <a:latin typeface="Century Gothic"/>
              <a:ea typeface="Century Gothic"/>
              <a:cs typeface="Century Gothic"/>
              <a:sym typeface="Century Gothic"/>
            </a:endParaRPr>
          </a:p>
          <a:p>
            <a:pPr indent="-139446" lvl="0" marL="365760" marR="0" rtl="0" algn="l">
              <a:spcBef>
                <a:spcPts val="400"/>
              </a:spcBef>
              <a:spcAft>
                <a:spcPts val="0"/>
              </a:spcAft>
              <a:buClr>
                <a:schemeClr val="accent1"/>
              </a:buClr>
              <a:buSzPts val="1836"/>
              <a:buFont typeface="Noto Sans Symbols"/>
              <a:buNone/>
            </a:pPr>
            <a:r>
              <a:t/>
            </a:r>
            <a:endParaRPr sz="2700">
              <a:solidFill>
                <a:schemeClr val="dk1"/>
              </a:solidFill>
              <a:latin typeface="Century Gothic"/>
              <a:ea typeface="Century Gothic"/>
              <a:cs typeface="Century Gothic"/>
              <a:sym typeface="Century Gothic"/>
            </a:endParaRPr>
          </a:p>
          <a:p>
            <a:pPr indent="-139446" lvl="0" marL="365760" marR="0" rtl="0" algn="l">
              <a:spcBef>
                <a:spcPts val="400"/>
              </a:spcBef>
              <a:spcAft>
                <a:spcPts val="0"/>
              </a:spcAft>
              <a:buClr>
                <a:schemeClr val="accent1"/>
              </a:buClr>
              <a:buSzPts val="1836"/>
              <a:buFont typeface="Noto Sans Symbols"/>
              <a:buNone/>
            </a:pPr>
            <a:r>
              <a:t/>
            </a:r>
            <a:endParaRPr sz="2700">
              <a:solidFill>
                <a:schemeClr val="dk1"/>
              </a:solidFill>
              <a:latin typeface="Century Gothic"/>
              <a:ea typeface="Century Gothic"/>
              <a:cs typeface="Century Gothic"/>
              <a:sym typeface="Century Gothic"/>
            </a:endParaRPr>
          </a:p>
          <a:p>
            <a:pPr indent="-139446" lvl="0" marL="365760" marR="0" rtl="0" algn="l">
              <a:spcBef>
                <a:spcPts val="400"/>
              </a:spcBef>
              <a:spcAft>
                <a:spcPts val="0"/>
              </a:spcAft>
              <a:buClr>
                <a:schemeClr val="accent1"/>
              </a:buClr>
              <a:buSzPts val="1836"/>
              <a:buFont typeface="Noto Sans Symbols"/>
              <a:buNone/>
            </a:pPr>
            <a:r>
              <a:t/>
            </a:r>
            <a:endParaRPr sz="2700">
              <a:solidFill>
                <a:schemeClr val="dk1"/>
              </a:solidFill>
              <a:latin typeface="Century Gothic"/>
              <a:ea typeface="Century Gothic"/>
              <a:cs typeface="Century Gothic"/>
              <a:sym typeface="Century Gothic"/>
            </a:endParaRPr>
          </a:p>
          <a:p>
            <a:pPr indent="-256032" lvl="0" marL="365760" marR="0" rtl="0" algn="l">
              <a:spcBef>
                <a:spcPts val="400"/>
              </a:spcBef>
              <a:spcAft>
                <a:spcPts val="0"/>
              </a:spcAft>
              <a:buClr>
                <a:schemeClr val="accent1"/>
              </a:buClr>
              <a:buSzPts val="1836"/>
              <a:buFont typeface="Noto Sans Symbols"/>
              <a:buChar char="🞂"/>
            </a:pPr>
            <a:r>
              <a:rPr lang="en-US" sz="2700">
                <a:solidFill>
                  <a:schemeClr val="dk1"/>
                </a:solidFill>
                <a:latin typeface="Century Gothic"/>
                <a:ea typeface="Century Gothic"/>
                <a:cs typeface="Century Gothic"/>
                <a:sym typeface="Century Gothic"/>
              </a:rPr>
              <a:t>The above code works because </a:t>
            </a:r>
            <a:r>
              <a:rPr lang="en-US" sz="2700">
                <a:solidFill>
                  <a:schemeClr val="dk1"/>
                </a:solidFill>
                <a:latin typeface="Courier New"/>
                <a:ea typeface="Courier New"/>
                <a:cs typeface="Courier New"/>
                <a:sym typeface="Courier New"/>
              </a:rPr>
              <a:t>Square</a:t>
            </a:r>
            <a:r>
              <a:rPr lang="en-US" sz="2700">
                <a:solidFill>
                  <a:schemeClr val="dk1"/>
                </a:solidFill>
                <a:latin typeface="Century Gothic"/>
                <a:ea typeface="Century Gothic"/>
                <a:cs typeface="Century Gothic"/>
                <a:sym typeface="Century Gothic"/>
              </a:rPr>
              <a:t> </a:t>
            </a:r>
            <a:r>
              <a:rPr b="1" i="1" lang="en-US" sz="2700">
                <a:solidFill>
                  <a:schemeClr val="dk1"/>
                </a:solidFill>
                <a:latin typeface="Century Gothic"/>
                <a:ea typeface="Century Gothic"/>
                <a:cs typeface="Century Gothic"/>
                <a:sym typeface="Century Gothic"/>
              </a:rPr>
              <a:t>is a </a:t>
            </a:r>
            <a:r>
              <a:rPr lang="en-US" sz="2700">
                <a:solidFill>
                  <a:schemeClr val="dk1"/>
                </a:solidFill>
                <a:latin typeface="Courier New"/>
                <a:ea typeface="Courier New"/>
                <a:cs typeface="Courier New"/>
                <a:sym typeface="Courier New"/>
              </a:rPr>
              <a:t>Shape</a:t>
            </a:r>
            <a:endParaRPr/>
          </a:p>
        </p:txBody>
      </p:sp>
      <p:sp>
        <p:nvSpPr>
          <p:cNvPr id="1136" name="Google Shape;1136;p78"/>
          <p:cNvSpPr/>
          <p:nvPr/>
        </p:nvSpPr>
        <p:spPr>
          <a:xfrm>
            <a:off x="3095604" y="2571744"/>
            <a:ext cx="6143668" cy="1357322"/>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Square q = </a:t>
            </a:r>
            <a:r>
              <a:rPr b="1" lang="en-US" sz="1800">
                <a:solidFill>
                  <a:schemeClr val="lt1"/>
                </a:solidFill>
                <a:latin typeface="Courier New"/>
                <a:ea typeface="Courier New"/>
                <a:cs typeface="Courier New"/>
                <a:sym typeface="Courier New"/>
              </a:rPr>
              <a:t>new</a:t>
            </a:r>
            <a:r>
              <a:rPr lang="en-US" sz="1800">
                <a:solidFill>
                  <a:schemeClr val="lt1"/>
                </a:solidFill>
                <a:latin typeface="Courier New"/>
                <a:ea typeface="Courier New"/>
                <a:cs typeface="Courier New"/>
                <a:sym typeface="Courier New"/>
              </a:rPr>
              <a:t> Square();</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Shape s = q;         // Implicit cast</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Shape t = (Shape)q;  // Explicit cast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79"/>
          <p:cNvSpPr txBox="1"/>
          <p:nvPr>
            <p:ph idx="1" type="body"/>
          </p:nvPr>
        </p:nvSpPr>
        <p:spPr>
          <a:xfrm>
            <a:off x="763571" y="1152907"/>
            <a:ext cx="10963373" cy="47583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sz="3200"/>
              <a:t>But what if the reference type isn't exactly the same as the object type?</a:t>
            </a:r>
            <a:endParaRPr/>
          </a:p>
          <a:p>
            <a:pPr indent="-342900" lvl="0" marL="342900" rtl="0" algn="l">
              <a:spcBef>
                <a:spcPts val="1000"/>
              </a:spcBef>
              <a:spcAft>
                <a:spcPts val="0"/>
              </a:spcAft>
              <a:buSzPts val="3200"/>
              <a:buChar char="🠶"/>
            </a:pPr>
            <a:r>
              <a:rPr lang="en-US" sz="3200"/>
              <a:t>The compiler will throw an error if you try an implicit cast</a:t>
            </a:r>
            <a:endParaRPr/>
          </a:p>
          <a:p>
            <a:pPr indent="-342900" lvl="0" marL="342900" rtl="0" algn="l">
              <a:spcBef>
                <a:spcPts val="1000"/>
              </a:spcBef>
              <a:spcAft>
                <a:spcPts val="0"/>
              </a:spcAft>
              <a:buSzPts val="3200"/>
              <a:buChar char="🠶"/>
            </a:pPr>
            <a:r>
              <a:rPr lang="en-US" sz="3200"/>
              <a:t>But the JVM will do th	e cast, as long as the actual object is of the right type…</a:t>
            </a:r>
            <a:endParaRPr/>
          </a:p>
        </p:txBody>
      </p:sp>
      <p:sp>
        <p:nvSpPr>
          <p:cNvPr id="1143" name="Google Shape;1143;p79"/>
          <p:cNvSpPr txBox="1"/>
          <p:nvPr>
            <p:ph type="title"/>
          </p:nvPr>
        </p:nvSpPr>
        <p:spPr>
          <a:xfrm>
            <a:off x="2451523" y="147337"/>
            <a:ext cx="9275421" cy="799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Casting Objects…</a:t>
            </a:r>
            <a:endParaRPr/>
          </a:p>
        </p:txBody>
      </p:sp>
      <p:sp>
        <p:nvSpPr>
          <p:cNvPr id="1144" name="Google Shape;1144;p79"/>
          <p:cNvSpPr txBox="1"/>
          <p:nvPr/>
        </p:nvSpPr>
        <p:spPr>
          <a:xfrm>
            <a:off x="1981200" y="1481329"/>
            <a:ext cx="8229600" cy="4090812"/>
          </a:xfrm>
          <a:prstGeom prst="rect">
            <a:avLst/>
          </a:prstGeom>
          <a:noFill/>
          <a:ln>
            <a:noFill/>
          </a:ln>
        </p:spPr>
        <p:txBody>
          <a:bodyPr anchorCtr="0" anchor="t" bIns="45700" lIns="91425" spcFirstLastPara="1" rIns="91425" wrap="square" tIns="45700">
            <a:normAutofit/>
          </a:bodyPr>
          <a:lstStyle/>
          <a:p>
            <a:pPr indent="-139446" lvl="0" marL="365760" marR="0" rtl="0" algn="l">
              <a:spcBef>
                <a:spcPts val="0"/>
              </a:spcBef>
              <a:spcAft>
                <a:spcPts val="0"/>
              </a:spcAft>
              <a:buClr>
                <a:schemeClr val="accent1"/>
              </a:buClr>
              <a:buSzPts val="1836"/>
              <a:buFont typeface="Noto Sans Symbols"/>
              <a:buNone/>
            </a:pPr>
            <a:r>
              <a:t/>
            </a:r>
            <a:endParaRPr sz="2700">
              <a:solidFill>
                <a:schemeClr val="dk1"/>
              </a:solidFill>
              <a:latin typeface="Century Gothic"/>
              <a:ea typeface="Century Gothic"/>
              <a:cs typeface="Century Gothic"/>
              <a:sym typeface="Century Gothic"/>
            </a:endParaRPr>
          </a:p>
          <a:p>
            <a:pPr indent="-139446" lvl="0" marL="365760" marR="0" rtl="0" algn="l">
              <a:spcBef>
                <a:spcPts val="400"/>
              </a:spcBef>
              <a:spcAft>
                <a:spcPts val="0"/>
              </a:spcAft>
              <a:buClr>
                <a:schemeClr val="accent1"/>
              </a:buClr>
              <a:buSzPts val="1836"/>
              <a:buFont typeface="Noto Sans Symbols"/>
              <a:buNone/>
            </a:pPr>
            <a:r>
              <a:t/>
            </a:r>
            <a:endParaRPr sz="2700">
              <a:solidFill>
                <a:schemeClr val="dk1"/>
              </a:solidFill>
              <a:latin typeface="Century Gothic"/>
              <a:ea typeface="Century Gothic"/>
              <a:cs typeface="Century Gothic"/>
              <a:sym typeface="Century Gothic"/>
            </a:endParaRPr>
          </a:p>
          <a:p>
            <a:pPr indent="-139446" lvl="0" marL="365760" marR="0" rtl="0" algn="l">
              <a:spcBef>
                <a:spcPts val="400"/>
              </a:spcBef>
              <a:spcAft>
                <a:spcPts val="0"/>
              </a:spcAft>
              <a:buClr>
                <a:schemeClr val="accent1"/>
              </a:buClr>
              <a:buSzPts val="1836"/>
              <a:buFont typeface="Noto Sans Symbols"/>
              <a:buNone/>
            </a:pPr>
            <a:r>
              <a:t/>
            </a:r>
            <a:endParaRPr sz="2700">
              <a:solidFill>
                <a:schemeClr val="dk1"/>
              </a:solidFill>
              <a:latin typeface="Century Gothic"/>
              <a:ea typeface="Century Gothic"/>
              <a:cs typeface="Century Gothic"/>
              <a:sym typeface="Century Gothic"/>
            </a:endParaRPr>
          </a:p>
          <a:p>
            <a:pPr indent="-139446" lvl="0" marL="365760" marR="0" rtl="0" algn="l">
              <a:spcBef>
                <a:spcPts val="400"/>
              </a:spcBef>
              <a:spcAft>
                <a:spcPts val="0"/>
              </a:spcAft>
              <a:buClr>
                <a:schemeClr val="accent1"/>
              </a:buClr>
              <a:buSzPts val="1836"/>
              <a:buFont typeface="Noto Sans Symbols"/>
              <a:buNone/>
            </a:pPr>
            <a:r>
              <a:t/>
            </a:r>
            <a:endParaRPr sz="2700">
              <a:solidFill>
                <a:schemeClr val="dk1"/>
              </a:solidFill>
              <a:latin typeface="Century Gothic"/>
              <a:ea typeface="Century Gothic"/>
              <a:cs typeface="Century Gothic"/>
              <a:sym typeface="Century Gothic"/>
            </a:endParaRPr>
          </a:p>
          <a:p>
            <a:pPr indent="-139446" lvl="0" marL="365760" marR="0" rtl="0" algn="l">
              <a:spcBef>
                <a:spcPts val="400"/>
              </a:spcBef>
              <a:spcAft>
                <a:spcPts val="0"/>
              </a:spcAft>
              <a:buClr>
                <a:schemeClr val="accent1"/>
              </a:buClr>
              <a:buSzPts val="1836"/>
              <a:buFont typeface="Noto Sans Symbols"/>
              <a:buNone/>
            </a:pPr>
            <a:r>
              <a:t/>
            </a:r>
            <a:endParaRPr sz="2700">
              <a:solidFill>
                <a:schemeClr val="dk1"/>
              </a:solidFill>
              <a:latin typeface="Century Gothic"/>
              <a:ea typeface="Century Gothic"/>
              <a:cs typeface="Century Gothic"/>
              <a:sym typeface="Century Gothic"/>
            </a:endParaRPr>
          </a:p>
        </p:txBody>
      </p:sp>
      <p:sp>
        <p:nvSpPr>
          <p:cNvPr id="1145" name="Google Shape;1145;p79"/>
          <p:cNvSpPr/>
          <p:nvPr/>
        </p:nvSpPr>
        <p:spPr>
          <a:xfrm>
            <a:off x="4114782" y="4815642"/>
            <a:ext cx="6143668" cy="1857388"/>
          </a:xfrm>
          <a:prstGeom prst="roundRect">
            <a:avLst>
              <a:gd fmla="val 15637" name="adj"/>
            </a:avLst>
          </a:prstGeom>
          <a:solidFill>
            <a:schemeClr val="accent1"/>
          </a:solidFill>
          <a:ln cap="rnd" cmpd="sng" w="15875">
            <a:solidFill>
              <a:srgbClr val="78230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Shape s = </a:t>
            </a:r>
            <a:r>
              <a:rPr b="1" lang="en-US" sz="1800">
                <a:solidFill>
                  <a:schemeClr val="lt1"/>
                </a:solidFill>
                <a:latin typeface="Courier New"/>
                <a:ea typeface="Courier New"/>
                <a:cs typeface="Courier New"/>
                <a:sym typeface="Courier New"/>
              </a:rPr>
              <a:t>new</a:t>
            </a:r>
            <a:r>
              <a:rPr lang="en-US" sz="1800">
                <a:solidFill>
                  <a:schemeClr val="lt1"/>
                </a:solidFill>
                <a:latin typeface="Courier New"/>
                <a:ea typeface="Courier New"/>
                <a:cs typeface="Courier New"/>
                <a:sym typeface="Courier New"/>
              </a:rPr>
              <a:t> Square();</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Object o = </a:t>
            </a:r>
            <a:r>
              <a:rPr b="1" lang="en-US" sz="1800">
                <a:solidFill>
                  <a:schemeClr val="lt1"/>
                </a:solidFill>
                <a:latin typeface="Courier New"/>
                <a:ea typeface="Courier New"/>
                <a:cs typeface="Courier New"/>
                <a:sym typeface="Courier New"/>
              </a:rPr>
              <a:t>new</a:t>
            </a:r>
            <a:r>
              <a:rPr lang="en-US" sz="1800">
                <a:solidFill>
                  <a:schemeClr val="lt1"/>
                </a:solidFill>
                <a:latin typeface="Courier New"/>
                <a:ea typeface="Courier New"/>
                <a:cs typeface="Courier New"/>
                <a:sym typeface="Courier New"/>
              </a:rPr>
              <a:t> Square();</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Square t = s;        </a:t>
            </a:r>
            <a:r>
              <a:rPr lang="en-US" sz="1800">
                <a:solidFill>
                  <a:srgbClr val="FFFFFF"/>
                </a:solidFill>
                <a:latin typeface="Courier New"/>
                <a:ea typeface="Courier New"/>
                <a:cs typeface="Courier New"/>
                <a:sym typeface="Courier New"/>
              </a:rPr>
              <a:t>   // Compiler Error</a:t>
            </a:r>
            <a:endParaRPr>
              <a:solidFill>
                <a:srgbClr val="FFFFFF"/>
              </a:solidFill>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Square q = (Square)s;   // Works!!!</a:t>
            </a:r>
            <a:endParaRPr/>
          </a:p>
          <a:p>
            <a:pPr indent="0" lvl="0" marL="0" marR="0" rtl="0" algn="l">
              <a:spcBef>
                <a:spcPts val="0"/>
              </a:spcBef>
              <a:spcAft>
                <a:spcPts val="0"/>
              </a:spcAft>
              <a:buNone/>
            </a:pPr>
            <a:r>
              <a:rPr lang="en-US" sz="1800">
                <a:solidFill>
                  <a:schemeClr val="lt1"/>
                </a:solidFill>
                <a:latin typeface="Courier New"/>
                <a:ea typeface="Courier New"/>
                <a:cs typeface="Courier New"/>
                <a:sym typeface="Courier New"/>
              </a:rPr>
              <a:t>Square r = (Square)o;   // Works!!!</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2023-10-01T17:22:28Z</dcterms:created>
  <dc:creator>Jean Damascene</dc:creator>
</cp:coreProperties>
</file>