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Nunit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356644-DB62-41C9-9BC1-6D252925C841}">
  <a:tblStyle styleId="{11356644-DB62-41C9-9BC1-6D252925C8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943CD6A-D8C3-4666-87CF-A644CBB451E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unito-italic.fntdata"/><Relationship Id="rId72" Type="http://schemas.openxmlformats.org/officeDocument/2006/relationships/font" Target="fonts/Nunit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Nunit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Nunito-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2060f97c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2060f97c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2060f97c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2060f97c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458d80868a1f7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458d80868a1f7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458d80868a1f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1458d80868a1f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2060f97c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2060f97c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2060f97c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2060f97c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1458d80868a1f7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1458d80868a1f7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2060f97c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2060f97c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2060f97c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2060f97c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2060f97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2060f97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2060f97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2060f97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2060f97c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2060f97c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4e664691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4e664691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2060f97c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92060f97c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1458d80868a1f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1458d80868a1f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2060f97c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2060f97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fbdecd97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fbdecd97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fbdecd9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fbdecd9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2060f97c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2060f97c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2060f97c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2060f97c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2060f97c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2060f97c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1458d80868a1f7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1458d80868a1f7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2060f97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2060f97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2060f97c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2060f97c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2060f97c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2060f97c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2060f97c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2060f97c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2060f97c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92060f97c1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2060f97c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92060f97c1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2060f97c1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2060f97c1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1458d80868a1f7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1458d80868a1f7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1458d80868a1f7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1458d80868a1f7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1458d80868a1f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1458d80868a1f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1458d80868a1f7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1458d80868a1f7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fbdecd9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fbdecd9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1458d80868a1f7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1458d80868a1f7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1458d80868a1f7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1458d80868a1f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1458d80868a1f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1458d80868a1f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1458d80868a1f7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1458d80868a1f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1458d80868a1f7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1458d80868a1f7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1458d80868a1f7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1458d80868a1f7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0fbdecd9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0fbdecd97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01458d80868a1f7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01458d80868a1f7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1458d80868a1f7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1458d80868a1f7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458d80868a1f7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458d80868a1f7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1458d80868a1f7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1458d80868a1f7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1458d80868a1f7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1458d80868a1f7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1458d80868a1f7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1458d80868a1f7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1458d80868a1f7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1458d80868a1f7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01458d80868a1f7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01458d80868a1f7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1458d80868a1f7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1458d80868a1f7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1458d80868a1f7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1458d80868a1f7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962a8ff22d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962a8ff22d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1458d80868a1f7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1458d80868a1f7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1458d80868a1f7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1458d80868a1f7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060f97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92060f97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1458d80868a1f7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1458d80868a1f7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1458d80868a1f7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1458d80868a1f7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1458d80868a1f7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1458d80868a1f7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1458d80868a1f7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1458d80868a1f7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01458d80868a1f7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01458d80868a1f7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1458d80868a1f7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1458d80868a1f7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1458d80868a1f7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1458d80868a1f7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1458d80868a1f7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1458d80868a1f7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2400"/>
            <a:ext cx="9144001" cy="5185900"/>
          </a:xfrm>
          <a:prstGeom prst="rect">
            <a:avLst/>
          </a:prstGeom>
          <a:noFill/>
          <a:ln>
            <a:noFill/>
          </a:ln>
        </p:spPr>
      </p:pic>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4" name="Google Shape;14;p2"/>
          <p:cNvSpPr txBox="1"/>
          <p:nvPr/>
        </p:nvSpPr>
        <p:spPr>
          <a:xfrm>
            <a:off x="6767550" y="4834800"/>
            <a:ext cx="15942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B7B7B7"/>
                </a:solidFill>
              </a:rPr>
              <a:t>@damascene10</a:t>
            </a:r>
            <a:endParaRPr i="1">
              <a:solidFill>
                <a:srgbClr val="B7B7B7"/>
              </a:solidFill>
            </a:endParaRPr>
          </a:p>
        </p:txBody>
      </p:sp>
      <p:sp>
        <p:nvSpPr>
          <p:cNvPr id="15" name="Google Shape;15;p2"/>
          <p:cNvSpPr txBox="1"/>
          <p:nvPr/>
        </p:nvSpPr>
        <p:spPr>
          <a:xfrm>
            <a:off x="3429700" y="4834800"/>
            <a:ext cx="25938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B7B7B7"/>
                </a:solidFill>
              </a:rPr>
              <a:t>OOP with Java</a:t>
            </a:r>
            <a:endParaRPr i="1">
              <a:solidFill>
                <a:srgbClr val="B7B7B7"/>
              </a:solidFill>
            </a:endParaRPr>
          </a:p>
        </p:txBody>
      </p:sp>
      <p:pic>
        <p:nvPicPr>
          <p:cNvPr id="16" name="Google Shape;16;p2"/>
          <p:cNvPicPr preferRelativeResize="0"/>
          <p:nvPr/>
        </p:nvPicPr>
        <p:blipFill>
          <a:blip r:embed="rId3">
            <a:alphaModFix/>
          </a:blip>
          <a:stretch>
            <a:fillRect/>
          </a:stretch>
        </p:blipFill>
        <p:spPr>
          <a:xfrm>
            <a:off x="0" y="3888100"/>
            <a:ext cx="1255400" cy="1255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lvl1pPr indent="-306324" lvl="0" marL="457200" rtl="0" algn="l">
              <a:spcBef>
                <a:spcPts val="400"/>
              </a:spcBef>
              <a:spcAft>
                <a:spcPts val="0"/>
              </a:spcAft>
              <a:buSzPts val="1224"/>
              <a:buChar char="●"/>
              <a:defRPr/>
            </a:lvl1pPr>
            <a:lvl2pPr indent="-342900" lvl="1" marL="914400" rtl="0" algn="l">
              <a:spcBef>
                <a:spcPts val="324"/>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60" name="Google Shape;60;p13"/>
          <p:cNvSpPr txBox="1"/>
          <p:nvPr>
            <p:ph idx="10" type="dt"/>
          </p:nvPr>
        </p:nvSpPr>
        <p:spPr>
          <a:xfrm>
            <a:off x="6727032" y="4805958"/>
            <a:ext cx="19203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1" type="ftr"/>
          </p:nvPr>
        </p:nvSpPr>
        <p:spPr>
          <a:xfrm>
            <a:off x="4380072" y="4805958"/>
            <a:ext cx="2350800" cy="2739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4"/>
          <p:cNvSpPr txBox="1"/>
          <p:nvPr/>
        </p:nvSpPr>
        <p:spPr>
          <a:xfrm>
            <a:off x="6767550" y="4834800"/>
            <a:ext cx="15942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B7B7B7"/>
                </a:solidFill>
              </a:rPr>
              <a:t>@damascene10</a:t>
            </a:r>
            <a:endParaRPr i="1">
              <a:solidFill>
                <a:srgbClr val="B7B7B7"/>
              </a:solidFill>
            </a:endParaRPr>
          </a:p>
        </p:txBody>
      </p:sp>
      <p:sp>
        <p:nvSpPr>
          <p:cNvPr id="25" name="Google Shape;25;p4"/>
          <p:cNvSpPr txBox="1"/>
          <p:nvPr/>
        </p:nvSpPr>
        <p:spPr>
          <a:xfrm>
            <a:off x="3429700" y="4834800"/>
            <a:ext cx="25938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solidFill>
                  <a:srgbClr val="B7B7B7"/>
                </a:solidFill>
              </a:rPr>
              <a:t>OOP with Java</a:t>
            </a:r>
            <a:endParaRPr i="1">
              <a:solidFill>
                <a:srgbClr val="B7B7B7"/>
              </a:solidFill>
            </a:endParaRPr>
          </a:p>
        </p:txBody>
      </p:sp>
      <p:pic>
        <p:nvPicPr>
          <p:cNvPr id="26" name="Google Shape;26;p4"/>
          <p:cNvPicPr preferRelativeResize="0"/>
          <p:nvPr/>
        </p:nvPicPr>
        <p:blipFill>
          <a:blip r:embed="rId2">
            <a:alphaModFix/>
          </a:blip>
          <a:stretch>
            <a:fillRect/>
          </a:stretch>
        </p:blipFill>
        <p:spPr>
          <a:xfrm>
            <a:off x="0" y="4573675"/>
            <a:ext cx="572700" cy="572700"/>
          </a:xfrm>
          <a:prstGeom prst="rect">
            <a:avLst/>
          </a:prstGeom>
          <a:noFill/>
          <a:ln>
            <a:noFill/>
          </a:ln>
        </p:spPr>
      </p:pic>
      <p:pic>
        <p:nvPicPr>
          <p:cNvPr id="27" name="Google Shape;27;p4"/>
          <p:cNvPicPr preferRelativeResize="0"/>
          <p:nvPr/>
        </p:nvPicPr>
        <p:blipFill>
          <a:blip r:embed="rId3">
            <a:alphaModFix amt="7000"/>
          </a:blip>
          <a:stretch>
            <a:fillRect/>
          </a:stretch>
        </p:blipFill>
        <p:spPr>
          <a:xfrm>
            <a:off x="7172725" y="1152475"/>
            <a:ext cx="1971275" cy="19712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oracle.com/javase/8/docs/api/java/lang/Throwable.html" TargetMode="External"/><Relationship Id="rId4" Type="http://schemas.openxmlformats.org/officeDocument/2006/relationships/hyperlink" Target="https://docs.oracle.com/javase/8/docs/api/java/lang/Throwable.html" TargetMode="External"/><Relationship Id="rId5" Type="http://schemas.openxmlformats.org/officeDocument/2006/relationships/hyperlink" Target="https://docs.oracle.com/javase/8/docs/api/java/lang/RuntimeExcepti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oracle.com/javase/8/docs/api/java/lang/Exception.html" TargetMode="External"/><Relationship Id="rId4" Type="http://schemas.openxmlformats.org/officeDocument/2006/relationships/hyperlink" Target="https://docs.oracle.com/javase/8/docs/api/java/lang/Error.html" TargetMode="External"/><Relationship Id="rId5" Type="http://schemas.openxmlformats.org/officeDocument/2006/relationships/hyperlink" Target="https://docs.oracle.com/javase/tutorial/essential/exceptions/throwing.html" TargetMode="External"/><Relationship Id="rId6" Type="http://schemas.openxmlformats.org/officeDocument/2006/relationships/hyperlink" Target="https://docs.oracle.com/javase/tutorial/essential/exceptions/advantag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FFFFFF"/>
                </a:solidFill>
              </a:rPr>
              <a:t>Java Exceptions</a:t>
            </a:r>
            <a:endParaRPr>
              <a:solidFill>
                <a:srgbClr val="FFFFFF"/>
              </a:solidFill>
            </a:endParaRPr>
          </a:p>
        </p:txBody>
      </p:sp>
      <p:sp>
        <p:nvSpPr>
          <p:cNvPr id="69" name="Google Shape;69;p14"/>
          <p:cNvSpPr txBox="1"/>
          <p:nvPr>
            <p:ph idx="1" type="subTitle"/>
          </p:nvPr>
        </p:nvSpPr>
        <p:spPr>
          <a:xfrm>
            <a:off x="2183100" y="2880750"/>
            <a:ext cx="6649200" cy="537900"/>
          </a:xfrm>
          <a:prstGeom prst="rect">
            <a:avLst/>
          </a:prstGeom>
        </p:spPr>
        <p:txBody>
          <a:bodyPr anchorCtr="0" anchor="t" bIns="91425" lIns="91425" spcFirstLastPara="1" rIns="91425" wrap="square" tIns="91425">
            <a:normAutofit/>
          </a:bodyPr>
          <a:lstStyle/>
          <a:p>
            <a:pPr indent="0" lvl="0" marL="0" marR="64008" rtl="0" algn="r">
              <a:lnSpc>
                <a:spcPct val="70000"/>
              </a:lnSpc>
              <a:spcBef>
                <a:spcPts val="0"/>
              </a:spcBef>
              <a:spcAft>
                <a:spcPts val="0"/>
              </a:spcAft>
              <a:buClr>
                <a:schemeClr val="dk1"/>
              </a:buClr>
              <a:buSzPts val="1018"/>
              <a:buFont typeface="Arial"/>
              <a:buNone/>
            </a:pPr>
            <a:r>
              <a:rPr i="1" lang="en-GB" sz="1497">
                <a:solidFill>
                  <a:srgbClr val="FFFFFF"/>
                </a:solidFill>
                <a:latin typeface="Lucida Sans"/>
                <a:ea typeface="Lucida Sans"/>
                <a:cs typeface="Lucida Sans"/>
                <a:sym typeface="Lucida Sans"/>
              </a:rPr>
              <a:t>unwanted or unexpected event Occurred and things go wrong</a:t>
            </a:r>
            <a:endParaRPr i="1" sz="159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241800" y="95400"/>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GB" sz="1400">
                <a:latin typeface="Courier New"/>
                <a:ea typeface="Courier New"/>
                <a:cs typeface="Courier New"/>
                <a:sym typeface="Courier New"/>
              </a:rPr>
              <a:t>Exception-Handling Fundamentals</a:t>
            </a:r>
            <a:endParaRPr/>
          </a:p>
        </p:txBody>
      </p:sp>
      <p:sp>
        <p:nvSpPr>
          <p:cNvPr id="124" name="Google Shape;124;p23"/>
          <p:cNvSpPr txBox="1"/>
          <p:nvPr>
            <p:ph idx="1" type="body"/>
          </p:nvPr>
        </p:nvSpPr>
        <p:spPr>
          <a:xfrm>
            <a:off x="311700" y="512800"/>
            <a:ext cx="8520600" cy="3954900"/>
          </a:xfrm>
          <a:prstGeom prst="rect">
            <a:avLst/>
          </a:prstGeom>
          <a:solidFill>
            <a:srgbClr val="D9D9D9"/>
          </a:solidFill>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This is the general form of an exception-handling block:</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accent1"/>
                </a:solidFill>
                <a:latin typeface="Courier New"/>
                <a:ea typeface="Courier New"/>
                <a:cs typeface="Courier New"/>
                <a:sym typeface="Courier New"/>
              </a:rPr>
              <a:t>try </a:t>
            </a:r>
            <a:r>
              <a:rPr lang="en-GB"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 block of code to monitor for errors/risky codes</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rgbClr val="4A86E8"/>
                </a:solidFill>
                <a:latin typeface="Courier New"/>
                <a:ea typeface="Courier New"/>
                <a:cs typeface="Courier New"/>
                <a:sym typeface="Courier New"/>
              </a:rPr>
              <a:t>catch (ExceptionType1 exOb)</a:t>
            </a:r>
            <a:r>
              <a:rPr lang="en-GB" sz="1700">
                <a:solidFill>
                  <a:schemeClr val="dk1"/>
                </a:solidFill>
                <a:latin typeface="Courier New"/>
                <a:ea typeface="Courier New"/>
                <a:cs typeface="Courier New"/>
                <a:sym typeface="Courier New"/>
              </a:rPr>
              <a:t> {</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 exception handler for ExceptionType1</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catch (ExceptionType2 exOb){(x3</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 exception handler for ExceptionType2</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 ...</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accent1"/>
                </a:solidFill>
                <a:latin typeface="Courier New"/>
                <a:ea typeface="Courier New"/>
                <a:cs typeface="Courier New"/>
                <a:sym typeface="Courier New"/>
              </a:rPr>
              <a:t>finally </a:t>
            </a:r>
            <a:r>
              <a:rPr lang="en-GB" sz="1700">
                <a:solidFill>
                  <a:schemeClr val="dk1"/>
                </a:solidFill>
                <a:latin typeface="Courier New"/>
                <a:ea typeface="Courier New"/>
                <a:cs typeface="Courier New"/>
                <a:sym typeface="Courier New"/>
              </a:rPr>
              <a:t>{</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 block of code to be executed after try block ends</a:t>
            </a:r>
            <a:endParaRPr sz="17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1700">
                <a:solidFill>
                  <a:schemeClr val="dk1"/>
                </a:solidFill>
                <a:latin typeface="Courier New"/>
                <a:ea typeface="Courier New"/>
                <a:cs typeface="Courier New"/>
                <a:sym typeface="Courier New"/>
              </a:rPr>
              <a:t>}</a:t>
            </a:r>
            <a:endParaRPr sz="2100"/>
          </a:p>
        </p:txBody>
      </p:sp>
      <p:sp>
        <p:nvSpPr>
          <p:cNvPr id="125" name="Google Shape;125;p23"/>
          <p:cNvSpPr txBox="1"/>
          <p:nvPr/>
        </p:nvSpPr>
        <p:spPr>
          <a:xfrm>
            <a:off x="652650" y="4389825"/>
            <a:ext cx="83136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GB">
                <a:solidFill>
                  <a:schemeClr val="dk1"/>
                </a:solidFill>
                <a:latin typeface="Courier New"/>
                <a:ea typeface="Courier New"/>
                <a:cs typeface="Courier New"/>
                <a:sym typeface="Courier New"/>
              </a:rPr>
              <a:t>Here, Exception Type is the type of exception that has occurred. The remainder of this topic describes how to apply this framework.</a:t>
            </a:r>
            <a:endParaRPr i="1">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241775" y="13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Exception Types</a:t>
            </a:r>
            <a:endParaRPr b="1"/>
          </a:p>
        </p:txBody>
      </p:sp>
      <p:sp>
        <p:nvSpPr>
          <p:cNvPr id="131" name="Google Shape;131;p24"/>
          <p:cNvSpPr txBox="1"/>
          <p:nvPr>
            <p:ph idx="1" type="body"/>
          </p:nvPr>
        </p:nvSpPr>
        <p:spPr>
          <a:xfrm>
            <a:off x="123575" y="706950"/>
            <a:ext cx="5722800" cy="4336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852"/>
              <a:buFont typeface="Arial"/>
              <a:buNone/>
            </a:pPr>
            <a:r>
              <a:rPr lang="en-GB" sz="1400"/>
              <a:t>ll exception types are subclasses of the built-in class </a:t>
            </a:r>
            <a:r>
              <a:rPr b="1" lang="en-GB" sz="1400"/>
              <a:t>Throwable</a:t>
            </a:r>
            <a:r>
              <a:rPr lang="en-GB" sz="1400"/>
              <a:t>. Thus, </a:t>
            </a:r>
            <a:r>
              <a:rPr b="1" lang="en-GB" sz="1400"/>
              <a:t>Throwable</a:t>
            </a:r>
            <a:r>
              <a:rPr lang="en-GB" sz="1400"/>
              <a:t> is at the top of the exception class hierarchy. Immediately below </a:t>
            </a:r>
            <a:r>
              <a:rPr b="1" lang="en-GB" sz="1400"/>
              <a:t>Throwable</a:t>
            </a:r>
            <a:r>
              <a:rPr lang="en-GB" sz="1400"/>
              <a:t> are two subclasses that partition exceptions into two distinct branches. One branch is headed by </a:t>
            </a:r>
            <a:r>
              <a:rPr b="1" lang="en-GB" sz="1400"/>
              <a:t>Exception</a:t>
            </a:r>
            <a:r>
              <a:rPr lang="en-GB" sz="1400"/>
              <a:t>. This class is used for exceptional conditions that user programs should catch. This is also the class that you will subclass to create your own custom exception types. There is an important subclass of </a:t>
            </a:r>
            <a:r>
              <a:rPr b="1" lang="en-GB" sz="1400"/>
              <a:t>Exception</a:t>
            </a:r>
            <a:r>
              <a:rPr lang="en-GB" sz="1400"/>
              <a:t>, called </a:t>
            </a:r>
            <a:r>
              <a:rPr b="1" lang="en-GB" sz="1400"/>
              <a:t>RuntimeException</a:t>
            </a:r>
            <a:r>
              <a:rPr lang="en-GB" sz="1400"/>
              <a:t>. Exceptions of this type are automatically defined for the programs that you write and include things such as division by zero and invalid array indexing.</a:t>
            </a:r>
            <a:endParaRPr sz="1400"/>
          </a:p>
          <a:p>
            <a:pPr indent="0" lvl="0" marL="0" rtl="0" algn="just">
              <a:lnSpc>
                <a:spcPct val="95000"/>
              </a:lnSpc>
              <a:spcBef>
                <a:spcPts val="1200"/>
              </a:spcBef>
              <a:spcAft>
                <a:spcPts val="1200"/>
              </a:spcAft>
              <a:buSzPts val="852"/>
              <a:buNone/>
            </a:pPr>
            <a:r>
              <a:rPr lang="en-GB" sz="1400"/>
              <a:t>The other branch is topped by </a:t>
            </a:r>
            <a:r>
              <a:rPr b="1" lang="en-GB" sz="1400"/>
              <a:t>Error</a:t>
            </a:r>
            <a:r>
              <a:rPr lang="en-GB" sz="1400"/>
              <a:t>, which defines exceptions that are not expected to be caught under normal circumstances by your program. Exceptions of type </a:t>
            </a:r>
            <a:r>
              <a:rPr b="1" lang="en-GB" sz="1400"/>
              <a:t>Error</a:t>
            </a:r>
            <a:r>
              <a:rPr lang="en-GB" sz="1400"/>
              <a:t> are used by the Java run-time system to indicate errors having to do with the run-time environment, itself. </a:t>
            </a:r>
            <a:r>
              <a:rPr b="1" lang="en-GB" sz="1400"/>
              <a:t>Stack Overflow</a:t>
            </a:r>
            <a:r>
              <a:rPr lang="en-GB" sz="1400"/>
              <a:t> is an example of such an error. This topic will not be dealing with exceptions of type Error, because these are typically created in response to catastrophic failures that cannot usually be handled by your program.</a:t>
            </a:r>
            <a:endParaRPr sz="1400"/>
          </a:p>
        </p:txBody>
      </p:sp>
      <p:pic>
        <p:nvPicPr>
          <p:cNvPr id="132" name="Google Shape;132;p24"/>
          <p:cNvPicPr preferRelativeResize="0"/>
          <p:nvPr/>
        </p:nvPicPr>
        <p:blipFill>
          <a:blip r:embed="rId3">
            <a:alphaModFix/>
          </a:blip>
          <a:stretch>
            <a:fillRect/>
          </a:stretch>
        </p:blipFill>
        <p:spPr>
          <a:xfrm>
            <a:off x="5757075" y="1058050"/>
            <a:ext cx="3386925" cy="237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226750" y="1206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GB" sz="1800">
                <a:solidFill>
                  <a:schemeClr val="dk2"/>
                </a:solidFill>
              </a:rPr>
              <a:t>E</a:t>
            </a:r>
            <a:r>
              <a:rPr b="1" lang="en-GB" sz="1800">
                <a:solidFill>
                  <a:schemeClr val="dk2"/>
                </a:solidFill>
              </a:rPr>
              <a:t>xceptions Categories </a:t>
            </a:r>
            <a:endParaRPr b="1"/>
          </a:p>
        </p:txBody>
      </p:sp>
      <p:sp>
        <p:nvSpPr>
          <p:cNvPr id="138" name="Google Shape;138;p25"/>
          <p:cNvSpPr txBox="1"/>
          <p:nvPr>
            <p:ph idx="1" type="body"/>
          </p:nvPr>
        </p:nvSpPr>
        <p:spPr>
          <a:xfrm>
            <a:off x="311700" y="617850"/>
            <a:ext cx="8520600" cy="395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GB"/>
              <a:t>Java exceptions fall into two categories:</a:t>
            </a:r>
            <a:endParaRPr/>
          </a:p>
          <a:p>
            <a:pPr indent="0" lvl="0" marL="0" rtl="0" algn="l">
              <a:spcBef>
                <a:spcPts val="1200"/>
              </a:spcBef>
              <a:spcAft>
                <a:spcPts val="0"/>
              </a:spcAft>
              <a:buClr>
                <a:schemeClr val="dk1"/>
              </a:buClr>
              <a:buSzPct val="61111"/>
              <a:buFont typeface="Arial"/>
              <a:buNone/>
            </a:pPr>
            <a:r>
              <a:rPr b="1" lang="en-GB"/>
              <a:t>• Checked Exceptions</a:t>
            </a:r>
            <a:endParaRPr b="1"/>
          </a:p>
          <a:p>
            <a:pPr indent="0" lvl="0" marL="0" rtl="0" algn="l">
              <a:spcBef>
                <a:spcPts val="1200"/>
              </a:spcBef>
              <a:spcAft>
                <a:spcPts val="0"/>
              </a:spcAft>
              <a:buNone/>
            </a:pPr>
            <a:r>
              <a:rPr lang="en-GB"/>
              <a:t>Compiler checks and deals with exceptions. Compiler error is returned if exception is not handled </a:t>
            </a:r>
            <a:endParaRPr/>
          </a:p>
          <a:p>
            <a:pPr indent="0" lvl="0" marL="0" rtl="0" algn="l">
              <a:spcBef>
                <a:spcPts val="1200"/>
              </a:spcBef>
              <a:spcAft>
                <a:spcPts val="0"/>
              </a:spcAft>
              <a:buClr>
                <a:schemeClr val="dk1"/>
              </a:buClr>
              <a:buSzPct val="61111"/>
              <a:buFont typeface="Arial"/>
              <a:buNone/>
            </a:pPr>
            <a:r>
              <a:rPr b="1" lang="en-GB"/>
              <a:t>Examples:</a:t>
            </a:r>
            <a:endParaRPr b="1"/>
          </a:p>
          <a:p>
            <a:pPr indent="0" lvl="0" marL="0" rtl="0" algn="l">
              <a:spcBef>
                <a:spcPts val="1200"/>
              </a:spcBef>
              <a:spcAft>
                <a:spcPts val="0"/>
              </a:spcAft>
              <a:buClr>
                <a:schemeClr val="dk1"/>
              </a:buClr>
              <a:buSzPct val="61111"/>
              <a:buFont typeface="Arial"/>
              <a:buNone/>
            </a:pPr>
            <a:r>
              <a:rPr lang="en-GB"/>
              <a:t>FileNotFoundException, IOException</a:t>
            </a:r>
            <a:endParaRPr/>
          </a:p>
          <a:p>
            <a:pPr indent="0" lvl="0" marL="0" rtl="0" algn="l">
              <a:spcBef>
                <a:spcPts val="1200"/>
              </a:spcBef>
              <a:spcAft>
                <a:spcPts val="0"/>
              </a:spcAft>
              <a:buClr>
                <a:schemeClr val="dk1"/>
              </a:buClr>
              <a:buSzPct val="61111"/>
              <a:buFont typeface="Arial"/>
              <a:buNone/>
            </a:pPr>
            <a:r>
              <a:rPr b="1" lang="en-GB"/>
              <a:t>• Unchecked Exceptions:</a:t>
            </a:r>
            <a:endParaRPr b="1"/>
          </a:p>
          <a:p>
            <a:pPr indent="0" lvl="0" marL="0" rtl="0" algn="l">
              <a:spcBef>
                <a:spcPts val="1200"/>
              </a:spcBef>
              <a:spcAft>
                <a:spcPts val="0"/>
              </a:spcAft>
              <a:buNone/>
            </a:pPr>
            <a:r>
              <a:rPr lang="en-GB"/>
              <a:t>•Compiler does not check and deal with exceptions </a:t>
            </a:r>
            <a:endParaRPr/>
          </a:p>
          <a:p>
            <a:pPr indent="0" lvl="0" marL="0" rtl="0" algn="l">
              <a:spcBef>
                <a:spcPts val="1200"/>
              </a:spcBef>
              <a:spcAft>
                <a:spcPts val="0"/>
              </a:spcAft>
              <a:buClr>
                <a:schemeClr val="dk1"/>
              </a:buClr>
              <a:buSzPct val="61111"/>
              <a:buFont typeface="Arial"/>
              <a:buNone/>
            </a:pPr>
            <a:r>
              <a:rPr b="1" lang="en-GB"/>
              <a:t> Examples:</a:t>
            </a:r>
            <a:endParaRPr b="1"/>
          </a:p>
          <a:p>
            <a:pPr indent="0" lvl="0" marL="0" rtl="0" algn="l">
              <a:spcBef>
                <a:spcPts val="1200"/>
              </a:spcBef>
              <a:spcAft>
                <a:spcPts val="1200"/>
              </a:spcAft>
              <a:buNone/>
            </a:pPr>
            <a:r>
              <a:rPr lang="en-GB"/>
              <a:t>ArrayIndexOutOfBounds Exception, NullPointerException,ArithmeticException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70200" y="19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Checked Exceptions</a:t>
            </a:r>
            <a:endParaRPr b="1"/>
          </a:p>
        </p:txBody>
      </p:sp>
      <p:sp>
        <p:nvSpPr>
          <p:cNvPr id="144" name="Google Shape;144;p26"/>
          <p:cNvSpPr txBox="1"/>
          <p:nvPr>
            <p:ph idx="1" type="body"/>
          </p:nvPr>
        </p:nvSpPr>
        <p:spPr>
          <a:xfrm>
            <a:off x="233875" y="770100"/>
            <a:ext cx="8520600" cy="39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50">
                <a:solidFill>
                  <a:srgbClr val="353833"/>
                </a:solidFill>
                <a:highlight>
                  <a:srgbClr val="FFFFFF"/>
                </a:highlight>
                <a:latin typeface="Courier New"/>
                <a:ea typeface="Courier New"/>
                <a:cs typeface="Courier New"/>
                <a:sym typeface="Courier New"/>
              </a:rPr>
              <a:t>public class </a:t>
            </a:r>
            <a:r>
              <a:rPr b="1" lang="en-GB" sz="2250">
                <a:solidFill>
                  <a:srgbClr val="353833"/>
                </a:solidFill>
                <a:highlight>
                  <a:srgbClr val="FFFFFF"/>
                </a:highlight>
                <a:latin typeface="Courier New"/>
                <a:ea typeface="Courier New"/>
                <a:cs typeface="Courier New"/>
                <a:sym typeface="Courier New"/>
              </a:rPr>
              <a:t>Exceptio</a:t>
            </a:r>
            <a:r>
              <a:rPr b="1" lang="en-GB" sz="2250">
                <a:solidFill>
                  <a:srgbClr val="353833"/>
                </a:solidFill>
                <a:highlight>
                  <a:srgbClr val="FFFFFF"/>
                </a:highlight>
                <a:latin typeface="Courier New"/>
                <a:ea typeface="Courier New"/>
                <a:cs typeface="Courier New"/>
                <a:sym typeface="Courier New"/>
              </a:rPr>
              <a:t>n</a:t>
            </a:r>
            <a:r>
              <a:rPr lang="en-GB" sz="2250">
                <a:solidFill>
                  <a:srgbClr val="353833"/>
                </a:solidFill>
                <a:highlight>
                  <a:srgbClr val="FFFFFF"/>
                </a:highlight>
                <a:latin typeface="Courier New"/>
                <a:ea typeface="Courier New"/>
                <a:cs typeface="Courier New"/>
                <a:sym typeface="Courier New"/>
              </a:rPr>
              <a:t> </a:t>
            </a:r>
            <a:r>
              <a:rPr lang="en-GB" sz="2250">
                <a:solidFill>
                  <a:srgbClr val="353833"/>
                </a:solidFill>
                <a:highlight>
                  <a:srgbClr val="FFFFFF"/>
                </a:highlight>
                <a:latin typeface="Courier New"/>
                <a:ea typeface="Courier New"/>
                <a:cs typeface="Courier New"/>
                <a:sym typeface="Courier New"/>
              </a:rPr>
              <a:t>extends</a:t>
            </a:r>
            <a:r>
              <a:rPr lang="en-GB" sz="2250">
                <a:solidFill>
                  <a:srgbClr val="353833"/>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 </a:t>
            </a:r>
            <a:r>
              <a:rPr lang="en-GB" sz="2250">
                <a:solidFill>
                  <a:srgbClr val="4A6782"/>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Throwable</a:t>
            </a:r>
            <a:endParaRPr sz="2250">
              <a:solidFill>
                <a:srgbClr val="4A6782"/>
              </a:solidFill>
              <a:highlight>
                <a:srgbClr val="FFFFFF"/>
              </a:highlight>
              <a:latin typeface="Courier New"/>
              <a:ea typeface="Courier New"/>
              <a:cs typeface="Courier New"/>
              <a:sym typeface="Courier New"/>
            </a:endParaRPr>
          </a:p>
          <a:p>
            <a:pPr indent="0" lvl="0" marL="0" marR="101600" rtl="0" algn="l">
              <a:spcBef>
                <a:spcPts val="1200"/>
              </a:spcBef>
              <a:spcAft>
                <a:spcPts val="0"/>
              </a:spcAft>
              <a:buClr>
                <a:schemeClr val="dk1"/>
              </a:buClr>
              <a:buSzPts val="1100"/>
              <a:buFont typeface="Arial"/>
              <a:buNone/>
            </a:pPr>
            <a:r>
              <a:rPr lang="en-GB" sz="2250">
                <a:solidFill>
                  <a:srgbClr val="474747"/>
                </a:solidFill>
                <a:highlight>
                  <a:srgbClr val="FFFFFF"/>
                </a:highlight>
                <a:latin typeface="Georgia"/>
                <a:ea typeface="Georgia"/>
                <a:cs typeface="Georgia"/>
                <a:sym typeface="Georgia"/>
              </a:rPr>
              <a:t>The class </a:t>
            </a:r>
            <a:r>
              <a:rPr lang="en-GB" sz="2250">
                <a:solidFill>
                  <a:srgbClr val="474747"/>
                </a:solidFill>
                <a:highlight>
                  <a:srgbClr val="FFFFFF"/>
                </a:highlight>
                <a:latin typeface="Courier New"/>
                <a:ea typeface="Courier New"/>
                <a:cs typeface="Courier New"/>
                <a:sym typeface="Courier New"/>
              </a:rPr>
              <a:t>Exception</a:t>
            </a:r>
            <a:r>
              <a:rPr lang="en-GB" sz="2250">
                <a:solidFill>
                  <a:srgbClr val="474747"/>
                </a:solidFill>
                <a:highlight>
                  <a:srgbClr val="FFFFFF"/>
                </a:highlight>
                <a:latin typeface="Georgia"/>
                <a:ea typeface="Georgia"/>
                <a:cs typeface="Georgia"/>
                <a:sym typeface="Georgia"/>
              </a:rPr>
              <a:t> and its subclasses are a form of </a:t>
            </a:r>
            <a:r>
              <a:rPr lang="en-GB" sz="2250">
                <a:solidFill>
                  <a:srgbClr val="474747"/>
                </a:solidFill>
                <a:highlight>
                  <a:srgbClr val="FFFFFF"/>
                </a:highlight>
                <a:latin typeface="Courier New"/>
                <a:ea typeface="Courier New"/>
                <a:cs typeface="Courier New"/>
                <a:sym typeface="Courier New"/>
              </a:rPr>
              <a:t>Throwable</a:t>
            </a:r>
            <a:r>
              <a:rPr lang="en-GB" sz="2250">
                <a:solidFill>
                  <a:srgbClr val="474747"/>
                </a:solidFill>
                <a:highlight>
                  <a:srgbClr val="FFFFFF"/>
                </a:highlight>
                <a:latin typeface="Georgia"/>
                <a:ea typeface="Georgia"/>
                <a:cs typeface="Georgia"/>
                <a:sym typeface="Georgia"/>
              </a:rPr>
              <a:t> that indicates conditions that a reasonable application might want to catch.</a:t>
            </a:r>
            <a:endParaRPr sz="2250">
              <a:solidFill>
                <a:srgbClr val="474747"/>
              </a:solidFill>
              <a:highlight>
                <a:srgbClr val="FFFFFF"/>
              </a:highlight>
              <a:latin typeface="Georgia"/>
              <a:ea typeface="Georgia"/>
              <a:cs typeface="Georgia"/>
              <a:sym typeface="Georgia"/>
            </a:endParaRPr>
          </a:p>
          <a:p>
            <a:pPr indent="0" lvl="0" marL="0" marR="101600" rtl="0" algn="l">
              <a:spcBef>
                <a:spcPts val="1300"/>
              </a:spcBef>
              <a:spcAft>
                <a:spcPts val="1300"/>
              </a:spcAft>
              <a:buNone/>
            </a:pPr>
            <a:r>
              <a:rPr lang="en-GB" sz="2250">
                <a:solidFill>
                  <a:srgbClr val="474747"/>
                </a:solidFill>
                <a:highlight>
                  <a:srgbClr val="FFFFFF"/>
                </a:highlight>
                <a:latin typeface="Georgia"/>
                <a:ea typeface="Georgia"/>
                <a:cs typeface="Georgia"/>
                <a:sym typeface="Georgia"/>
              </a:rPr>
              <a:t>The class </a:t>
            </a:r>
            <a:r>
              <a:rPr lang="en-GB" sz="2250">
                <a:solidFill>
                  <a:srgbClr val="474747"/>
                </a:solidFill>
                <a:highlight>
                  <a:srgbClr val="FFFFFF"/>
                </a:highlight>
                <a:latin typeface="Courier New"/>
                <a:ea typeface="Courier New"/>
                <a:cs typeface="Courier New"/>
                <a:sym typeface="Courier New"/>
              </a:rPr>
              <a:t>Exception</a:t>
            </a:r>
            <a:r>
              <a:rPr lang="en-GB" sz="2250">
                <a:solidFill>
                  <a:srgbClr val="474747"/>
                </a:solidFill>
                <a:highlight>
                  <a:srgbClr val="FFFFFF"/>
                </a:highlight>
                <a:latin typeface="Georgia"/>
                <a:ea typeface="Georgia"/>
                <a:cs typeface="Georgia"/>
                <a:sym typeface="Georgia"/>
              </a:rPr>
              <a:t> and any subclasses that are not also subclasses of </a:t>
            </a:r>
            <a:r>
              <a:rPr lang="en-GB" sz="2250">
                <a:solidFill>
                  <a:srgbClr val="4A6782"/>
                </a:solidFill>
                <a:highlight>
                  <a:srgbClr val="FFFFFF"/>
                </a:highlight>
                <a:uFill>
                  <a:noFill/>
                </a:uFill>
                <a:latin typeface="Courier New"/>
                <a:ea typeface="Courier New"/>
                <a:cs typeface="Courier New"/>
                <a:sym typeface="Courier New"/>
                <a:hlinkClick r:id="rId5">
                  <a:extLst>
                    <a:ext uri="{A12FA001-AC4F-418D-AE19-62706E023703}">
                      <ahyp:hlinkClr val="tx"/>
                    </a:ext>
                  </a:extLst>
                </a:hlinkClick>
              </a:rPr>
              <a:t>RuntimeException</a:t>
            </a:r>
            <a:r>
              <a:rPr lang="en-GB" sz="2250">
                <a:solidFill>
                  <a:srgbClr val="474747"/>
                </a:solidFill>
                <a:highlight>
                  <a:srgbClr val="FFFFFF"/>
                </a:highlight>
                <a:latin typeface="Georgia"/>
                <a:ea typeface="Georgia"/>
                <a:cs typeface="Georgia"/>
                <a:sym typeface="Georgia"/>
              </a:rPr>
              <a:t> are </a:t>
            </a:r>
            <a:r>
              <a:rPr b="1" i="1" lang="en-GB" sz="2250">
                <a:solidFill>
                  <a:srgbClr val="474747"/>
                </a:solidFill>
                <a:highlight>
                  <a:srgbClr val="FFFFFF"/>
                </a:highlight>
                <a:latin typeface="Georgia"/>
                <a:ea typeface="Georgia"/>
                <a:cs typeface="Georgia"/>
                <a:sym typeface="Georgia"/>
              </a:rPr>
              <a:t>checked exceptions</a:t>
            </a:r>
            <a:r>
              <a:rPr lang="en-GB" sz="2250">
                <a:solidFill>
                  <a:srgbClr val="474747"/>
                </a:solidFill>
                <a:highlight>
                  <a:srgbClr val="FFFFFF"/>
                </a:highlight>
                <a:latin typeface="Georgia"/>
                <a:ea typeface="Georgia"/>
                <a:cs typeface="Georgia"/>
                <a:sym typeface="Georgia"/>
              </a:rPr>
              <a:t>. </a:t>
            </a:r>
            <a:r>
              <a:rPr b="1" lang="en-GB" sz="2250">
                <a:solidFill>
                  <a:srgbClr val="474747"/>
                </a:solidFill>
                <a:highlight>
                  <a:srgbClr val="FFFFFF"/>
                </a:highlight>
                <a:latin typeface="Georgia"/>
                <a:ea typeface="Georgia"/>
                <a:cs typeface="Georgia"/>
                <a:sym typeface="Georgia"/>
              </a:rPr>
              <a:t>Checked exceptions </a:t>
            </a:r>
            <a:r>
              <a:rPr lang="en-GB" sz="2250">
                <a:solidFill>
                  <a:srgbClr val="474747"/>
                </a:solidFill>
                <a:highlight>
                  <a:srgbClr val="FFFFFF"/>
                </a:highlight>
                <a:latin typeface="Georgia"/>
                <a:ea typeface="Georgia"/>
                <a:cs typeface="Georgia"/>
                <a:sym typeface="Georgia"/>
              </a:rPr>
              <a:t>need to be declared in a method or constructor's </a:t>
            </a:r>
            <a:r>
              <a:rPr lang="en-GB" sz="2250">
                <a:solidFill>
                  <a:srgbClr val="474747"/>
                </a:solidFill>
                <a:highlight>
                  <a:srgbClr val="FFFFFF"/>
                </a:highlight>
                <a:latin typeface="Courier New"/>
                <a:ea typeface="Courier New"/>
                <a:cs typeface="Courier New"/>
                <a:sym typeface="Courier New"/>
              </a:rPr>
              <a:t>throws</a:t>
            </a:r>
            <a:r>
              <a:rPr lang="en-GB" sz="2250">
                <a:solidFill>
                  <a:srgbClr val="474747"/>
                </a:solidFill>
                <a:highlight>
                  <a:srgbClr val="FFFFFF"/>
                </a:highlight>
                <a:latin typeface="Georgia"/>
                <a:ea typeface="Georgia"/>
                <a:cs typeface="Georgia"/>
                <a:sym typeface="Georgia"/>
              </a:rPr>
              <a:t> clause if they can be thrown by the execution of the method or constructor and propagate outside the method or constructor boundary.</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48525" y="56550"/>
            <a:ext cx="8520600" cy="51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b="1" lang="en-GB" sz="2320"/>
              <a:t>Uncaught Exceptions</a:t>
            </a:r>
            <a:endParaRPr b="1" sz="2320"/>
          </a:p>
        </p:txBody>
      </p:sp>
      <p:sp>
        <p:nvSpPr>
          <p:cNvPr id="150" name="Google Shape;150;p27"/>
          <p:cNvSpPr txBox="1"/>
          <p:nvPr>
            <p:ph idx="1" type="body"/>
          </p:nvPr>
        </p:nvSpPr>
        <p:spPr>
          <a:xfrm>
            <a:off x="148525" y="489475"/>
            <a:ext cx="8802000" cy="45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t>Before you learn how to handle exceptions in your program, it is useful to see what happens when you don't handle them. This small program includes an expression that intentionally causes a divide-by-zero error:</a:t>
            </a:r>
            <a:endParaRPr sz="1100"/>
          </a:p>
          <a:p>
            <a:pPr indent="0" lvl="0" marL="25400" rtl="0" algn="l">
              <a:spcBef>
                <a:spcPts val="1200"/>
              </a:spcBef>
              <a:spcAft>
                <a:spcPts val="0"/>
              </a:spcAft>
              <a:buNone/>
            </a:pPr>
            <a:r>
              <a:rPr b="1" lang="en-GB" sz="900">
                <a:solidFill>
                  <a:srgbClr val="7F0055"/>
                </a:solidFill>
                <a:highlight>
                  <a:srgbClr val="EEEEEC"/>
                </a:highlight>
                <a:latin typeface="Courier New"/>
                <a:ea typeface="Courier New"/>
                <a:cs typeface="Courier New"/>
                <a:sym typeface="Courier New"/>
              </a:rPr>
              <a:t>class</a:t>
            </a:r>
            <a:r>
              <a:rPr lang="en-GB" sz="900">
                <a:solidFill>
                  <a:schemeClr val="dk1"/>
                </a:solidFill>
                <a:highlight>
                  <a:srgbClr val="EEEEEC"/>
                </a:highlight>
                <a:latin typeface="Courier New"/>
                <a:ea typeface="Courier New"/>
                <a:cs typeface="Courier New"/>
                <a:sym typeface="Courier New"/>
              </a:rPr>
              <a:t> Exco {</a:t>
            </a:r>
            <a:endParaRPr sz="9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public</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static</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void</a:t>
            </a:r>
            <a:r>
              <a:rPr lang="en-GB" sz="900">
                <a:solidFill>
                  <a:schemeClr val="dk1"/>
                </a:solidFill>
                <a:highlight>
                  <a:srgbClr val="EEEEEC"/>
                </a:highlight>
                <a:latin typeface="Courier New"/>
                <a:ea typeface="Courier New"/>
                <a:cs typeface="Courier New"/>
                <a:sym typeface="Courier New"/>
              </a:rPr>
              <a:t> main(String[] </a:t>
            </a:r>
            <a:r>
              <a:rPr lang="en-GB" sz="900">
                <a:solidFill>
                  <a:srgbClr val="6A3E3E"/>
                </a:solidFill>
                <a:highlight>
                  <a:srgbClr val="EEEEEC"/>
                </a:highlight>
                <a:latin typeface="Courier New"/>
                <a:ea typeface="Courier New"/>
                <a:cs typeface="Courier New"/>
                <a:sym typeface="Courier New"/>
              </a:rPr>
              <a:t>args</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d</a:t>
            </a:r>
            <a:r>
              <a:rPr lang="en-GB" sz="900">
                <a:solidFill>
                  <a:schemeClr val="dk1"/>
                </a:solidFill>
                <a:highlight>
                  <a:srgbClr val="EEEEEC"/>
                </a:highlight>
                <a:latin typeface="Courier New"/>
                <a:ea typeface="Courier New"/>
                <a:cs typeface="Courier New"/>
                <a:sym typeface="Courier New"/>
              </a:rPr>
              <a:t> = 0;</a:t>
            </a:r>
            <a:endParaRPr sz="9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u="sng">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42 / </a:t>
            </a:r>
            <a:r>
              <a:rPr lang="en-GB" sz="900">
                <a:solidFill>
                  <a:srgbClr val="6A3E3E"/>
                </a:solidFill>
                <a:highlight>
                  <a:srgbClr val="EEEEEC"/>
                </a:highlight>
                <a:latin typeface="Courier New"/>
                <a:ea typeface="Courier New"/>
                <a:cs typeface="Courier New"/>
                <a:sym typeface="Courier New"/>
              </a:rPr>
              <a:t>d</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900">
                <a:solidFill>
                  <a:schemeClr val="dk1"/>
                </a:solidFill>
                <a:highlight>
                  <a:srgbClr val="EEEEEC"/>
                </a:highlight>
                <a:latin typeface="Courier New"/>
                <a:ea typeface="Courier New"/>
                <a:cs typeface="Courier New"/>
                <a:sym typeface="Courier New"/>
              </a:rPr>
              <a:t>}</a:t>
            </a:r>
            <a:endParaRPr sz="900"/>
          </a:p>
          <a:p>
            <a:pPr indent="0" lvl="0" marL="0" rtl="0" algn="l">
              <a:spcBef>
                <a:spcPts val="0"/>
              </a:spcBef>
              <a:spcAft>
                <a:spcPts val="0"/>
              </a:spcAft>
              <a:buClr>
                <a:schemeClr val="dk1"/>
              </a:buClr>
              <a:buSzPts val="1100"/>
              <a:buFont typeface="Arial"/>
              <a:buNone/>
            </a:pPr>
            <a:r>
              <a:rPr lang="en-GB" sz="1100"/>
              <a:t>When the Java run-time system detects the attempt to divide by zero, it constructs new exception object and then throws this exception. This causes the execution of Exc0 to stop, because once an exception has been thrown, it must be caught by an exception handler and dealt with immediately. In this example, we haven't supplied any exception handlers of our own, so the exception is caught by the default handler provided by the Java run-time system. Any exception that is not caught by your program will ultimately be processed by the default handler. The default handler displays a string describing the exception, prints a stack trace from the point at which the exception occurred, and terminates the program.</a:t>
            </a:r>
            <a:endParaRPr sz="1100"/>
          </a:p>
          <a:p>
            <a:pPr indent="0" lvl="0" marL="0" rtl="0" algn="l">
              <a:spcBef>
                <a:spcPts val="1200"/>
              </a:spcBef>
              <a:spcAft>
                <a:spcPts val="0"/>
              </a:spcAft>
              <a:buClr>
                <a:schemeClr val="dk1"/>
              </a:buClr>
              <a:buSzPts val="1100"/>
              <a:buFont typeface="Arial"/>
              <a:buNone/>
            </a:pPr>
            <a:r>
              <a:rPr lang="en-GB" sz="1100"/>
              <a:t>Here is the exception generated when this example is executed:</a:t>
            </a:r>
            <a:endParaRPr sz="1100"/>
          </a:p>
          <a:p>
            <a:pPr indent="0" lvl="0" marL="25400" rtl="0" algn="l">
              <a:spcBef>
                <a:spcPts val="0"/>
              </a:spcBef>
              <a:spcAft>
                <a:spcPts val="0"/>
              </a:spcAft>
              <a:buNone/>
            </a:pPr>
            <a:r>
              <a:rPr lang="en-GB" sz="900">
                <a:solidFill>
                  <a:srgbClr val="FF0000"/>
                </a:solidFill>
                <a:highlight>
                  <a:srgbClr val="FFFFFF"/>
                </a:highlight>
                <a:latin typeface="Courier New"/>
                <a:ea typeface="Courier New"/>
                <a:cs typeface="Courier New"/>
                <a:sym typeface="Courier New"/>
              </a:rPr>
              <a:t>Exception in thread "main" </a:t>
            </a:r>
            <a:r>
              <a:rPr lang="en-GB" sz="900" u="sng">
                <a:solidFill>
                  <a:srgbClr val="19B6EE"/>
                </a:solidFill>
                <a:highlight>
                  <a:srgbClr val="FFFFFF"/>
                </a:highlight>
                <a:latin typeface="Courier New"/>
                <a:ea typeface="Courier New"/>
                <a:cs typeface="Courier New"/>
                <a:sym typeface="Courier New"/>
              </a:rPr>
              <a:t>java.lang.ArithmeticException</a:t>
            </a:r>
            <a:r>
              <a:rPr lang="en-GB" sz="900">
                <a:solidFill>
                  <a:srgbClr val="FF0000"/>
                </a:solidFill>
                <a:highlight>
                  <a:srgbClr val="FFFFFF"/>
                </a:highlight>
                <a:latin typeface="Courier New"/>
                <a:ea typeface="Courier New"/>
                <a:cs typeface="Courier New"/>
                <a:sym typeface="Courier New"/>
              </a:rPr>
              <a:t>: / by zero</a:t>
            </a:r>
            <a:endParaRPr sz="900">
              <a:solidFill>
                <a:srgbClr val="FF0000"/>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lang="en-GB" sz="900">
                <a:solidFill>
                  <a:srgbClr val="FF0000"/>
                </a:solidFill>
                <a:highlight>
                  <a:srgbClr val="FFFFFF"/>
                </a:highlight>
                <a:latin typeface="Courier New"/>
                <a:ea typeface="Courier New"/>
                <a:cs typeface="Courier New"/>
                <a:sym typeface="Courier New"/>
              </a:rPr>
              <a:t>	at BASICS/rw.ac.rca.excp.Exc2.main(</a:t>
            </a:r>
            <a:r>
              <a:rPr lang="en-GB" sz="900" u="sng">
                <a:solidFill>
                  <a:srgbClr val="19B6EE"/>
                </a:solidFill>
                <a:highlight>
                  <a:srgbClr val="FFFFFF"/>
                </a:highlight>
                <a:latin typeface="Courier New"/>
                <a:ea typeface="Courier New"/>
                <a:cs typeface="Courier New"/>
                <a:sym typeface="Courier New"/>
              </a:rPr>
              <a:t>Exc2.java:6</a:t>
            </a:r>
            <a:r>
              <a:rPr lang="en-GB" sz="900">
                <a:solidFill>
                  <a:srgbClr val="FF0000"/>
                </a:solidFill>
                <a:highlight>
                  <a:srgbClr val="FFFFFF"/>
                </a:highlight>
                <a:latin typeface="Courier New"/>
                <a:ea typeface="Courier New"/>
                <a:cs typeface="Courier New"/>
                <a:sym typeface="Courier New"/>
              </a:rPr>
              <a:t>)</a:t>
            </a:r>
            <a:endParaRPr sz="9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1200"/>
              </a:spcAft>
              <a:buNone/>
            </a:pPr>
            <a:r>
              <a:rPr lang="en-GB" sz="1100"/>
              <a:t>Notice how the class name, Exc0; the method name, main; the filename, Exc0.java; and the line number, 4, are all included in the simple stack trace. Also, notice that the type of exception thrown is a subclass of Exception called ArithmeticException, which more specifically describes what type of error happened. As discussed later in this chapter, Java supplies several built-in exception types that match the various sorts of run-time errors that can be generated. One other point: The exact output you see when running this and other example programs in this chapter that use Java's built-in exceptions may vary slightly from what is shown because of differences between JDKs.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249525" y="87600"/>
            <a:ext cx="8520600" cy="3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b="1" lang="en-GB" sz="2320"/>
              <a:t>Uncaught Exceptions(next…)</a:t>
            </a:r>
            <a:endParaRPr/>
          </a:p>
        </p:txBody>
      </p:sp>
      <p:sp>
        <p:nvSpPr>
          <p:cNvPr id="156" name="Google Shape;156;p28"/>
          <p:cNvSpPr txBox="1"/>
          <p:nvPr>
            <p:ph idx="1" type="body"/>
          </p:nvPr>
        </p:nvSpPr>
        <p:spPr>
          <a:xfrm>
            <a:off x="311700" y="574950"/>
            <a:ext cx="8520600" cy="4382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GB"/>
              <a:t>The stack trace will always show the sequence of method invocations that led up to the error. For example, here is another version of the preceding program that introduces the same error but in a method separate from </a:t>
            </a:r>
            <a:r>
              <a:rPr b="1" lang="en-GB"/>
              <a:t>main()</a:t>
            </a:r>
            <a:r>
              <a:rPr lang="en-GB"/>
              <a:t>:</a:t>
            </a:r>
            <a:endParaRPr/>
          </a:p>
          <a:p>
            <a:pPr indent="0" lvl="0" marL="25400" rtl="0" algn="l">
              <a:spcBef>
                <a:spcPts val="1200"/>
              </a:spcBef>
              <a:spcAft>
                <a:spcPts val="0"/>
              </a:spcAft>
              <a:buNone/>
            </a:pPr>
            <a:r>
              <a:rPr b="1" lang="en-GB" sz="1571">
                <a:solidFill>
                  <a:srgbClr val="7F0055"/>
                </a:solidFill>
                <a:highlight>
                  <a:srgbClr val="EEEEEC"/>
                </a:highlight>
                <a:latin typeface="Courier New"/>
                <a:ea typeface="Courier New"/>
                <a:cs typeface="Courier New"/>
                <a:sym typeface="Courier New"/>
              </a:rPr>
              <a:t>class</a:t>
            </a:r>
            <a:r>
              <a:rPr lang="en-GB" sz="1571">
                <a:solidFill>
                  <a:schemeClr val="dk1"/>
                </a:solidFill>
                <a:highlight>
                  <a:srgbClr val="EEEEEC"/>
                </a:highlight>
                <a:latin typeface="Courier New"/>
                <a:ea typeface="Courier New"/>
                <a:cs typeface="Courier New"/>
                <a:sym typeface="Courier New"/>
              </a:rPr>
              <a:t> Exc2 {</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static</a:t>
            </a: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void</a:t>
            </a:r>
            <a:r>
              <a:rPr lang="en-GB" sz="1571">
                <a:solidFill>
                  <a:schemeClr val="dk1"/>
                </a:solidFill>
                <a:highlight>
                  <a:srgbClr val="EEEEEC"/>
                </a:highlight>
                <a:latin typeface="Courier New"/>
                <a:ea typeface="Courier New"/>
                <a:cs typeface="Courier New"/>
                <a:sym typeface="Courier New"/>
              </a:rPr>
              <a:t> subroutine() {</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int</a:t>
            </a:r>
            <a:r>
              <a:rPr lang="en-GB" sz="1571">
                <a:solidFill>
                  <a:schemeClr val="dk1"/>
                </a:solidFill>
                <a:highlight>
                  <a:srgbClr val="EEEEEC"/>
                </a:highlight>
                <a:latin typeface="Courier New"/>
                <a:ea typeface="Courier New"/>
                <a:cs typeface="Courier New"/>
                <a:sym typeface="Courier New"/>
              </a:rPr>
              <a:t> </a:t>
            </a:r>
            <a:r>
              <a:rPr lang="en-GB" sz="1571">
                <a:solidFill>
                  <a:srgbClr val="6A3E3E"/>
                </a:solidFill>
                <a:highlight>
                  <a:srgbClr val="EEEEEC"/>
                </a:highlight>
                <a:latin typeface="Courier New"/>
                <a:ea typeface="Courier New"/>
                <a:cs typeface="Courier New"/>
                <a:sym typeface="Courier New"/>
              </a:rPr>
              <a:t>d</a:t>
            </a:r>
            <a:r>
              <a:rPr lang="en-GB" sz="1571">
                <a:solidFill>
                  <a:schemeClr val="dk1"/>
                </a:solidFill>
                <a:highlight>
                  <a:srgbClr val="EEEEEC"/>
                </a:highlight>
                <a:latin typeface="Courier New"/>
                <a:ea typeface="Courier New"/>
                <a:cs typeface="Courier New"/>
                <a:sym typeface="Courier New"/>
              </a:rPr>
              <a:t> = 0;</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int</a:t>
            </a:r>
            <a:r>
              <a:rPr lang="en-GB" sz="1571">
                <a:solidFill>
                  <a:schemeClr val="dk1"/>
                </a:solidFill>
                <a:highlight>
                  <a:srgbClr val="EEEEEC"/>
                </a:highlight>
                <a:latin typeface="Courier New"/>
                <a:ea typeface="Courier New"/>
                <a:cs typeface="Courier New"/>
                <a:sym typeface="Courier New"/>
              </a:rPr>
              <a:t> </a:t>
            </a:r>
            <a:r>
              <a:rPr lang="en-GB" sz="1571" u="sng">
                <a:solidFill>
                  <a:srgbClr val="6A3E3E"/>
                </a:solidFill>
                <a:highlight>
                  <a:srgbClr val="EEEEEC"/>
                </a:highlight>
                <a:latin typeface="Courier New"/>
                <a:ea typeface="Courier New"/>
                <a:cs typeface="Courier New"/>
                <a:sym typeface="Courier New"/>
              </a:rPr>
              <a:t>a</a:t>
            </a:r>
            <a:r>
              <a:rPr lang="en-GB" sz="1571">
                <a:solidFill>
                  <a:schemeClr val="dk1"/>
                </a:solidFill>
                <a:highlight>
                  <a:srgbClr val="EEEEEC"/>
                </a:highlight>
                <a:latin typeface="Courier New"/>
                <a:ea typeface="Courier New"/>
                <a:cs typeface="Courier New"/>
                <a:sym typeface="Courier New"/>
              </a:rPr>
              <a:t> = 10 / </a:t>
            </a:r>
            <a:r>
              <a:rPr lang="en-GB" sz="1571">
                <a:solidFill>
                  <a:srgbClr val="6A3E3E"/>
                </a:solidFill>
                <a:highlight>
                  <a:srgbClr val="EEEEEC"/>
                </a:highlight>
                <a:latin typeface="Courier New"/>
                <a:ea typeface="Courier New"/>
                <a:cs typeface="Courier New"/>
                <a:sym typeface="Courier New"/>
              </a:rPr>
              <a:t>d</a:t>
            </a:r>
            <a:r>
              <a:rPr lang="en-GB" sz="1571">
                <a:solidFill>
                  <a:schemeClr val="dk1"/>
                </a:solidFill>
                <a:highlight>
                  <a:srgbClr val="EEEEEC"/>
                </a:highlight>
                <a:latin typeface="Courier New"/>
                <a:ea typeface="Courier New"/>
                <a:cs typeface="Courier New"/>
                <a:sym typeface="Courier New"/>
              </a:rPr>
              <a:t>;</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public</a:t>
            </a: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static</a:t>
            </a:r>
            <a:r>
              <a:rPr lang="en-GB" sz="1571">
                <a:solidFill>
                  <a:schemeClr val="dk1"/>
                </a:solidFill>
                <a:highlight>
                  <a:srgbClr val="EEEEEC"/>
                </a:highlight>
                <a:latin typeface="Courier New"/>
                <a:ea typeface="Courier New"/>
                <a:cs typeface="Courier New"/>
                <a:sym typeface="Courier New"/>
              </a:rPr>
              <a:t> </a:t>
            </a:r>
            <a:r>
              <a:rPr b="1" lang="en-GB" sz="1571">
                <a:solidFill>
                  <a:srgbClr val="7F0055"/>
                </a:solidFill>
                <a:highlight>
                  <a:srgbClr val="EEEEEC"/>
                </a:highlight>
                <a:latin typeface="Courier New"/>
                <a:ea typeface="Courier New"/>
                <a:cs typeface="Courier New"/>
                <a:sym typeface="Courier New"/>
              </a:rPr>
              <a:t>void</a:t>
            </a:r>
            <a:r>
              <a:rPr lang="en-GB" sz="1571">
                <a:solidFill>
                  <a:schemeClr val="dk1"/>
                </a:solidFill>
                <a:highlight>
                  <a:srgbClr val="EEEEEC"/>
                </a:highlight>
                <a:latin typeface="Courier New"/>
                <a:ea typeface="Courier New"/>
                <a:cs typeface="Courier New"/>
                <a:sym typeface="Courier New"/>
              </a:rPr>
              <a:t> main(String[] </a:t>
            </a:r>
            <a:r>
              <a:rPr lang="en-GB" sz="1571">
                <a:solidFill>
                  <a:srgbClr val="6A3E3E"/>
                </a:solidFill>
                <a:highlight>
                  <a:srgbClr val="EEEEEC"/>
                </a:highlight>
                <a:latin typeface="Courier New"/>
                <a:ea typeface="Courier New"/>
                <a:cs typeface="Courier New"/>
                <a:sym typeface="Courier New"/>
              </a:rPr>
              <a:t>args</a:t>
            </a:r>
            <a:r>
              <a:rPr lang="en-GB" sz="1571">
                <a:solidFill>
                  <a:schemeClr val="dk1"/>
                </a:solidFill>
                <a:highlight>
                  <a:srgbClr val="EEEEEC"/>
                </a:highlight>
                <a:latin typeface="Courier New"/>
                <a:ea typeface="Courier New"/>
                <a:cs typeface="Courier New"/>
                <a:sym typeface="Courier New"/>
              </a:rPr>
              <a:t>) {</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Exc2.</a:t>
            </a:r>
            <a:r>
              <a:rPr i="1" lang="en-GB" sz="1571">
                <a:solidFill>
                  <a:schemeClr val="dk1"/>
                </a:solidFill>
                <a:highlight>
                  <a:srgbClr val="EEEEEC"/>
                </a:highlight>
                <a:latin typeface="Courier New"/>
                <a:ea typeface="Courier New"/>
                <a:cs typeface="Courier New"/>
                <a:sym typeface="Courier New"/>
              </a:rPr>
              <a:t>subroutine</a:t>
            </a:r>
            <a:r>
              <a:rPr lang="en-GB" sz="1571">
                <a:solidFill>
                  <a:schemeClr val="dk1"/>
                </a:solidFill>
                <a:highlight>
                  <a:srgbClr val="EEEEEC"/>
                </a:highlight>
                <a:latin typeface="Courier New"/>
                <a:ea typeface="Courier New"/>
                <a:cs typeface="Courier New"/>
                <a:sym typeface="Courier New"/>
              </a:rPr>
              <a:t>();</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71">
                <a:solidFill>
                  <a:schemeClr val="dk1"/>
                </a:solidFill>
                <a:highlight>
                  <a:srgbClr val="EEEEEC"/>
                </a:highlight>
                <a:latin typeface="Courier New"/>
                <a:ea typeface="Courier New"/>
                <a:cs typeface="Courier New"/>
                <a:sym typeface="Courier New"/>
              </a:rPr>
              <a:t>	}</a:t>
            </a:r>
            <a:endParaRPr sz="1571">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69999"/>
              <a:buFont typeface="Arial"/>
              <a:buNone/>
            </a:pPr>
            <a:r>
              <a:rPr lang="en-GB" sz="1571">
                <a:solidFill>
                  <a:schemeClr val="dk1"/>
                </a:solidFill>
                <a:highlight>
                  <a:srgbClr val="EEEEEC"/>
                </a:highlight>
                <a:latin typeface="Courier New"/>
                <a:ea typeface="Courier New"/>
                <a:cs typeface="Courier New"/>
                <a:sym typeface="Courier New"/>
              </a:rPr>
              <a:t>}</a:t>
            </a:r>
            <a:endParaRPr b="1" sz="2800">
              <a:solidFill>
                <a:srgbClr val="7F0055"/>
              </a:solidFill>
              <a:highlight>
                <a:srgbClr val="EEEEEC"/>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rPr lang="en-GB"/>
              <a:t>The resulting stack trace from the default exception handler shows how the entire call stack is displayed:</a:t>
            </a:r>
            <a:endParaRPr/>
          </a:p>
          <a:p>
            <a:pPr indent="0" lvl="0" marL="25400" rtl="0" algn="l">
              <a:spcBef>
                <a:spcPts val="0"/>
              </a:spcBef>
              <a:spcAft>
                <a:spcPts val="0"/>
              </a:spcAft>
              <a:buNone/>
            </a:pPr>
            <a:r>
              <a:rPr lang="en-GB" sz="1956">
                <a:solidFill>
                  <a:srgbClr val="FF0000"/>
                </a:solidFill>
                <a:highlight>
                  <a:srgbClr val="FFFFFF"/>
                </a:highlight>
                <a:latin typeface="Courier New"/>
                <a:ea typeface="Courier New"/>
                <a:cs typeface="Courier New"/>
                <a:sym typeface="Courier New"/>
              </a:rPr>
              <a:t>Exception in thread "main" </a:t>
            </a:r>
            <a:r>
              <a:rPr lang="en-GB" sz="1956" u="sng">
                <a:solidFill>
                  <a:srgbClr val="19B6EE"/>
                </a:solidFill>
                <a:highlight>
                  <a:srgbClr val="FFFFFF"/>
                </a:highlight>
                <a:latin typeface="Courier New"/>
                <a:ea typeface="Courier New"/>
                <a:cs typeface="Courier New"/>
                <a:sym typeface="Courier New"/>
              </a:rPr>
              <a:t>java.lang.ArithmeticException</a:t>
            </a:r>
            <a:r>
              <a:rPr lang="en-GB" sz="1956">
                <a:solidFill>
                  <a:srgbClr val="FF0000"/>
                </a:solidFill>
                <a:highlight>
                  <a:srgbClr val="FFFFFF"/>
                </a:highlight>
                <a:latin typeface="Courier New"/>
                <a:ea typeface="Courier New"/>
                <a:cs typeface="Courier New"/>
                <a:sym typeface="Courier New"/>
              </a:rPr>
              <a:t>: / by zero</a:t>
            </a:r>
            <a:endParaRPr sz="1956">
              <a:solidFill>
                <a:srgbClr val="FF0000"/>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lang="en-GB" sz="1956">
                <a:solidFill>
                  <a:srgbClr val="FF0000"/>
                </a:solidFill>
                <a:highlight>
                  <a:srgbClr val="FFFFFF"/>
                </a:highlight>
                <a:latin typeface="Courier New"/>
                <a:ea typeface="Courier New"/>
                <a:cs typeface="Courier New"/>
                <a:sym typeface="Courier New"/>
              </a:rPr>
              <a:t>	at BASICS/rw.ac.rca.excp.Exc2.subroutine(</a:t>
            </a:r>
            <a:r>
              <a:rPr lang="en-GB" sz="1956" u="sng">
                <a:solidFill>
                  <a:srgbClr val="19B6EE"/>
                </a:solidFill>
                <a:highlight>
                  <a:srgbClr val="FFFFFF"/>
                </a:highlight>
                <a:latin typeface="Courier New"/>
                <a:ea typeface="Courier New"/>
                <a:cs typeface="Courier New"/>
                <a:sym typeface="Courier New"/>
              </a:rPr>
              <a:t>Exc2.java:6</a:t>
            </a:r>
            <a:r>
              <a:rPr lang="en-GB" sz="1956">
                <a:solidFill>
                  <a:srgbClr val="FF0000"/>
                </a:solidFill>
                <a:highlight>
                  <a:srgbClr val="FFFFFF"/>
                </a:highlight>
                <a:latin typeface="Courier New"/>
                <a:ea typeface="Courier New"/>
                <a:cs typeface="Courier New"/>
                <a:sym typeface="Courier New"/>
              </a:rPr>
              <a:t>)</a:t>
            </a:r>
            <a:endParaRPr sz="1956">
              <a:solidFill>
                <a:srgbClr val="FF0000"/>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lang="en-GB" sz="1956">
                <a:solidFill>
                  <a:srgbClr val="FF0000"/>
                </a:solidFill>
                <a:highlight>
                  <a:srgbClr val="FFFFFF"/>
                </a:highlight>
                <a:latin typeface="Courier New"/>
                <a:ea typeface="Courier New"/>
                <a:cs typeface="Courier New"/>
                <a:sym typeface="Courier New"/>
              </a:rPr>
              <a:t>	at BASICS/rw.ac.rca.excp.Exc2.main(</a:t>
            </a:r>
            <a:r>
              <a:rPr lang="en-GB" sz="1956" u="sng">
                <a:solidFill>
                  <a:srgbClr val="19B6EE"/>
                </a:solidFill>
                <a:highlight>
                  <a:srgbClr val="FFFFFF"/>
                </a:highlight>
                <a:latin typeface="Courier New"/>
                <a:ea typeface="Courier New"/>
                <a:cs typeface="Courier New"/>
                <a:sym typeface="Courier New"/>
              </a:rPr>
              <a:t>Exc2.java:9</a:t>
            </a:r>
            <a:r>
              <a:rPr lang="en-GB" sz="1956">
                <a:solidFill>
                  <a:srgbClr val="FF0000"/>
                </a:solidFill>
                <a:highlight>
                  <a:srgbClr val="FFFFFF"/>
                </a:highlight>
                <a:latin typeface="Courier New"/>
                <a:ea typeface="Courier New"/>
                <a:cs typeface="Courier New"/>
                <a:sym typeface="Courier New"/>
              </a:rPr>
              <a:t>)</a:t>
            </a:r>
            <a:endParaRPr sz="1956">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rPr lang="en-GB"/>
              <a:t>As you can see, the bottom of the stack is </a:t>
            </a:r>
            <a:r>
              <a:rPr b="1" lang="en-GB"/>
              <a:t>main's</a:t>
            </a:r>
            <a:r>
              <a:rPr lang="en-GB"/>
              <a:t> line 7, which is the call to </a:t>
            </a:r>
            <a:r>
              <a:rPr b="1" lang="en-GB"/>
              <a:t>subroutine</a:t>
            </a:r>
            <a:r>
              <a:rPr lang="en-GB"/>
              <a:t>(), which caused the exception at line 4. The call stack is quite useful for debugging, because it pinpoints the precise sequence of steps that led to the error.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249525" y="87600"/>
            <a:ext cx="8520600" cy="38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672"/>
              <a:buFont typeface="Arial"/>
              <a:buNone/>
            </a:pPr>
            <a:r>
              <a:rPr b="1" lang="en-GB" sz="2320"/>
              <a:t>Uncaught Exceptions(next…)</a:t>
            </a:r>
            <a:r>
              <a:rPr b="1" lang="en-GB" sz="2320"/>
              <a:t>:NullPointerException</a:t>
            </a:r>
            <a:endParaRPr/>
          </a:p>
        </p:txBody>
      </p:sp>
      <p:sp>
        <p:nvSpPr>
          <p:cNvPr id="162" name="Google Shape;162;p29"/>
          <p:cNvSpPr txBox="1"/>
          <p:nvPr>
            <p:ph idx="1" type="body"/>
          </p:nvPr>
        </p:nvSpPr>
        <p:spPr>
          <a:xfrm>
            <a:off x="311700" y="574950"/>
            <a:ext cx="8520600" cy="4382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GB"/>
              <a:t>This unchecked exception is thrown when an application attempts to use null when an object is required</a:t>
            </a:r>
            <a:endParaRPr/>
          </a:p>
          <a:p>
            <a:pPr indent="0" lvl="0" marL="0" rtl="0" algn="l">
              <a:spcBef>
                <a:spcPts val="1200"/>
              </a:spcBef>
              <a:spcAft>
                <a:spcPts val="0"/>
              </a:spcAft>
              <a:buNone/>
            </a:pPr>
            <a:r>
              <a:rPr b="1" lang="en-GB"/>
              <a:t> These include:</a:t>
            </a:r>
            <a:endParaRPr b="1"/>
          </a:p>
          <a:p>
            <a:pPr indent="-334327" lvl="0" marL="457200" rtl="0" algn="l">
              <a:spcBef>
                <a:spcPts val="1200"/>
              </a:spcBef>
              <a:spcAft>
                <a:spcPts val="0"/>
              </a:spcAft>
              <a:buSzPct val="100000"/>
              <a:buChar char="●"/>
            </a:pPr>
            <a:r>
              <a:rPr lang="en-GB"/>
              <a:t>Calling the instance method of a null object </a:t>
            </a:r>
            <a:endParaRPr/>
          </a:p>
          <a:p>
            <a:pPr indent="-334327" lvl="0" marL="457200" rtl="0" algn="l">
              <a:spcBef>
                <a:spcPts val="0"/>
              </a:spcBef>
              <a:spcAft>
                <a:spcPts val="0"/>
              </a:spcAft>
              <a:buSzPct val="100000"/>
              <a:buChar char="●"/>
            </a:pPr>
            <a:r>
              <a:rPr lang="en-GB"/>
              <a:t>Accessing or modifying the field of a null object</a:t>
            </a:r>
            <a:endParaRPr/>
          </a:p>
          <a:p>
            <a:pPr indent="0" lvl="0" marL="0" rtl="0" algn="l">
              <a:spcBef>
                <a:spcPts val="1200"/>
              </a:spcBef>
              <a:spcAft>
                <a:spcPts val="0"/>
              </a:spcAft>
              <a:buClr>
                <a:schemeClr val="dk1"/>
              </a:buClr>
              <a:buSzPct val="61111"/>
              <a:buFont typeface="Arial"/>
              <a:buNone/>
            </a:pPr>
            <a:r>
              <a:rPr lang="en-GB"/>
              <a:t>public static void main(String[] args) {</a:t>
            </a:r>
            <a:endParaRPr/>
          </a:p>
          <a:p>
            <a:pPr indent="0" lvl="0" marL="0" rtl="0" algn="l">
              <a:spcBef>
                <a:spcPts val="1200"/>
              </a:spcBef>
              <a:spcAft>
                <a:spcPts val="0"/>
              </a:spcAft>
              <a:buClr>
                <a:schemeClr val="dk1"/>
              </a:buClr>
              <a:buSzPct val="61111"/>
              <a:buFont typeface="Arial"/>
              <a:buNone/>
            </a:pPr>
            <a:r>
              <a:rPr lang="en-GB"/>
              <a:t>String name = null;</a:t>
            </a:r>
            <a:endParaRPr/>
          </a:p>
          <a:p>
            <a:pPr indent="0" lvl="0" marL="0" rtl="0" algn="l">
              <a:spcBef>
                <a:spcPts val="1200"/>
              </a:spcBef>
              <a:spcAft>
                <a:spcPts val="0"/>
              </a:spcAft>
              <a:buNone/>
            </a:pPr>
            <a:r>
              <a:rPr lang="en-GB"/>
              <a:t>System.out.print("Length of the string + name.length()); </a:t>
            </a:r>
            <a:endParaRPr/>
          </a:p>
          <a:p>
            <a:pPr indent="0" lvl="0" marL="0" rtl="0" algn="l">
              <a:spcBef>
                <a:spcPts val="1200"/>
              </a:spcBef>
              <a:spcAft>
                <a:spcPts val="0"/>
              </a:spcAft>
              <a:buNone/>
            </a:pPr>
            <a:r>
              <a:rPr lang="en-GB"/>
              <a:t>}</a:t>
            </a:r>
            <a:endParaRPr/>
          </a:p>
          <a:p>
            <a:pPr indent="0" lvl="0" marL="0" rtl="0" algn="l">
              <a:spcBef>
                <a:spcPts val="1200"/>
              </a:spcBef>
              <a:spcAft>
                <a:spcPts val="0"/>
              </a:spcAft>
              <a:buClr>
                <a:schemeClr val="dk1"/>
              </a:buClr>
              <a:buSzPct val="61111"/>
              <a:buFont typeface="Arial"/>
              <a:buNone/>
            </a:pPr>
            <a:r>
              <a:rPr lang="en-GB">
                <a:solidFill>
                  <a:srgbClr val="188038"/>
                </a:solidFill>
              </a:rPr>
              <a:t>//end method main</a:t>
            </a:r>
            <a:endParaRPr>
              <a:solidFill>
                <a:srgbClr val="188038"/>
              </a:solidFill>
            </a:endParaRPr>
          </a:p>
          <a:p>
            <a:pPr indent="0" lvl="0" marL="0" rtl="0" algn="l">
              <a:spcBef>
                <a:spcPts val="1200"/>
              </a:spcBef>
              <a:spcAft>
                <a:spcPts val="1200"/>
              </a:spcAft>
              <a:buNone/>
            </a:pPr>
            <a:r>
              <a:rPr lang="en-GB"/>
              <a:t>A </a:t>
            </a:r>
            <a:r>
              <a:rPr b="1" lang="en-GB"/>
              <a:t>NullPointerException</a:t>
            </a:r>
            <a:r>
              <a:rPr lang="en-GB"/>
              <a:t> is thrown because a method is being invoked on a</a:t>
            </a:r>
            <a:r>
              <a:rPr b="1" lang="en-GB"/>
              <a:t> null</a:t>
            </a:r>
            <a:r>
              <a:rPr lang="en-GB"/>
              <a:t> value.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257325" y="126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6698"/>
              <a:buFont typeface="Arial"/>
              <a:buNone/>
            </a:pPr>
            <a:r>
              <a:rPr b="1" lang="en-GB" sz="2355"/>
              <a:t>Using try and catch</a:t>
            </a:r>
            <a:endParaRPr b="1" sz="3355"/>
          </a:p>
        </p:txBody>
      </p:sp>
      <p:sp>
        <p:nvSpPr>
          <p:cNvPr id="168" name="Google Shape;168;p30"/>
          <p:cNvSpPr txBox="1"/>
          <p:nvPr>
            <p:ph idx="1" type="body"/>
          </p:nvPr>
        </p:nvSpPr>
        <p:spPr>
          <a:xfrm>
            <a:off x="311700" y="699175"/>
            <a:ext cx="8520600" cy="42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Although the default exception handler provided by the Java run-time system is useful for debugging, you will usually want to handle an exception yourself. Doing so provides two benefits. First, it allows you to fix the error. Second, it prevents the automatically terminating. Most users would be confused (to say the least) if your program program from stopped running and printed a stack trace whenever an error occurred! Fortunately, it is quite easy to prevent this.</a:t>
            </a:r>
            <a:endParaRPr/>
          </a:p>
          <a:p>
            <a:pPr indent="0" lvl="0" marL="0" rtl="0" algn="l">
              <a:spcBef>
                <a:spcPts val="1200"/>
              </a:spcBef>
              <a:spcAft>
                <a:spcPts val="1200"/>
              </a:spcAft>
              <a:buNone/>
            </a:pPr>
            <a:r>
              <a:rPr lang="en-GB"/>
              <a:t>To guard against and handle a run-time error, simply enclose the code that you want to monitor inside a </a:t>
            </a:r>
            <a:r>
              <a:rPr b="1" lang="en-GB"/>
              <a:t>try</a:t>
            </a:r>
            <a:r>
              <a:rPr lang="en-GB"/>
              <a:t> block. Immediately following the </a:t>
            </a:r>
            <a:r>
              <a:rPr b="1" lang="en-GB"/>
              <a:t>try</a:t>
            </a:r>
            <a:r>
              <a:rPr lang="en-GB"/>
              <a:t> block, include a </a:t>
            </a:r>
            <a:r>
              <a:rPr b="1" lang="en-GB"/>
              <a:t>catch</a:t>
            </a:r>
            <a:r>
              <a:rPr lang="en-GB"/>
              <a:t> clause that specifies the exception type that you wish to catch.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257325" y="1264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355"/>
              <a:t>Using try and catch</a:t>
            </a:r>
            <a:endParaRPr b="1" sz="3355"/>
          </a:p>
        </p:txBody>
      </p:sp>
      <p:sp>
        <p:nvSpPr>
          <p:cNvPr id="174" name="Google Shape;174;p31"/>
          <p:cNvSpPr txBox="1"/>
          <p:nvPr>
            <p:ph idx="1" type="body"/>
          </p:nvPr>
        </p:nvSpPr>
        <p:spPr>
          <a:xfrm>
            <a:off x="311700" y="699175"/>
            <a:ext cx="3083700" cy="42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To illustrate how easily this can be done, the following program includes a </a:t>
            </a:r>
            <a:r>
              <a:rPr b="1" lang="en-GB" sz="2200"/>
              <a:t>try</a:t>
            </a:r>
            <a:r>
              <a:rPr lang="en-GB" sz="2200"/>
              <a:t> block and a </a:t>
            </a:r>
            <a:r>
              <a:rPr b="1" lang="en-GB" sz="2200"/>
              <a:t>catch</a:t>
            </a:r>
            <a:r>
              <a:rPr lang="en-GB" sz="2200"/>
              <a:t> clause that processes the </a:t>
            </a:r>
            <a:r>
              <a:rPr b="1" lang="en-GB" sz="2200"/>
              <a:t>ArithmeticException</a:t>
            </a:r>
            <a:r>
              <a:rPr lang="en-GB" sz="2200"/>
              <a:t> generated by the division-by-zero error:</a:t>
            </a:r>
            <a:endParaRPr sz="2200"/>
          </a:p>
          <a:p>
            <a:pPr indent="0" lvl="0" marL="0" rtl="0" algn="l">
              <a:spcBef>
                <a:spcPts val="1200"/>
              </a:spcBef>
              <a:spcAft>
                <a:spcPts val="1200"/>
              </a:spcAft>
              <a:buNone/>
            </a:pPr>
            <a:r>
              <a:t/>
            </a:r>
            <a:endParaRPr sz="2200"/>
          </a:p>
        </p:txBody>
      </p:sp>
      <p:sp>
        <p:nvSpPr>
          <p:cNvPr id="175" name="Google Shape;175;p31"/>
          <p:cNvSpPr txBox="1"/>
          <p:nvPr/>
        </p:nvSpPr>
        <p:spPr>
          <a:xfrm>
            <a:off x="3635400" y="808025"/>
            <a:ext cx="5508600" cy="3585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Exc2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d</a:t>
            </a:r>
            <a:r>
              <a:rPr lang="en-GB" sz="1100">
                <a:solidFill>
                  <a:schemeClr val="dk1"/>
                </a:solidFill>
                <a:highlight>
                  <a:srgbClr val="EEEEEC"/>
                </a:highlight>
                <a:latin typeface="Courier New"/>
                <a:ea typeface="Courier New"/>
                <a:cs typeface="Courier New"/>
                <a:sym typeface="Courier New"/>
              </a:rPr>
              <a:t>, </a:t>
            </a:r>
            <a:r>
              <a:rPr lang="en-GB" sz="1100" u="sng">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 </a:t>
            </a:r>
            <a:r>
              <a:rPr lang="en-GB" sz="1100">
                <a:solidFill>
                  <a:srgbClr val="3F7F5F"/>
                </a:solidFill>
                <a:highlight>
                  <a:srgbClr val="EEEEEC"/>
                </a:highlight>
                <a:latin typeface="Courier New"/>
                <a:ea typeface="Courier New"/>
                <a:cs typeface="Courier New"/>
                <a:sym typeface="Courier New"/>
              </a:rPr>
              <a:t>// monitor a block of code.</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d</a:t>
            </a:r>
            <a:r>
              <a:rPr lang="en-GB" sz="1100">
                <a:solidFill>
                  <a:schemeClr val="dk1"/>
                </a:solidFill>
                <a:highlight>
                  <a:srgbClr val="EEEEEC"/>
                </a:highlight>
                <a:latin typeface="Courier New"/>
                <a:ea typeface="Courier New"/>
                <a:cs typeface="Courier New"/>
                <a:sym typeface="Courier New"/>
              </a:rPr>
              <a:t> = 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 42 / </a:t>
            </a:r>
            <a:r>
              <a:rPr lang="en-GB" sz="1100">
                <a:solidFill>
                  <a:srgbClr val="6A3E3E"/>
                </a:solidFill>
                <a:highlight>
                  <a:srgbClr val="EEEEEC"/>
                </a:highlight>
                <a:latin typeface="Courier New"/>
                <a:ea typeface="Courier New"/>
                <a:cs typeface="Courier New"/>
                <a:sym typeface="Courier New"/>
              </a:rPr>
              <a:t>d</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"This will not be printed."</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(ArithmeticException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 </a:t>
            </a:r>
            <a:r>
              <a:rPr lang="en-GB" sz="1100">
                <a:solidFill>
                  <a:srgbClr val="3F7F5F"/>
                </a:solidFill>
                <a:highlight>
                  <a:srgbClr val="EEEEEC"/>
                </a:highlight>
                <a:latin typeface="Courier New"/>
                <a:ea typeface="Courier New"/>
                <a:cs typeface="Courier New"/>
                <a:sym typeface="Courier New"/>
              </a:rPr>
              <a:t>// Catch divide by Zero error</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"Division by zero."</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"After catch statement."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0"/>
              </a:spcAft>
              <a:buNone/>
            </a:pPr>
            <a:r>
              <a:t/>
            </a:r>
            <a:endParaRPr sz="100"/>
          </a:p>
          <a:p>
            <a:pPr indent="0" lvl="0" marL="0" rtl="0" algn="l">
              <a:spcBef>
                <a:spcPts val="0"/>
              </a:spcBef>
              <a:spcAft>
                <a:spcPts val="0"/>
              </a:spcAft>
              <a:buNone/>
            </a:pPr>
            <a:r>
              <a:rPr b="1" lang="en-GB" sz="1800"/>
              <a:t>This program generates the following output:</a:t>
            </a:r>
            <a:endParaRPr b="1" sz="1800"/>
          </a:p>
          <a:p>
            <a:pPr indent="0" lvl="0" marL="0" rtl="0" algn="l">
              <a:spcBef>
                <a:spcPts val="0"/>
              </a:spcBef>
              <a:spcAft>
                <a:spcPts val="0"/>
              </a:spcAft>
              <a:buNone/>
            </a:pPr>
            <a:r>
              <a:rPr lang="en-GB" sz="1700"/>
              <a:t>Division by zero.</a:t>
            </a:r>
            <a:endParaRPr sz="1700"/>
          </a:p>
          <a:p>
            <a:pPr indent="0" lvl="0" marL="0" rtl="0" algn="l">
              <a:spcBef>
                <a:spcPts val="0"/>
              </a:spcBef>
              <a:spcAft>
                <a:spcPts val="0"/>
              </a:spcAft>
              <a:buNone/>
            </a:pPr>
            <a:r>
              <a:rPr lang="en-GB" sz="1700"/>
              <a:t>After catch statement</a:t>
            </a:r>
            <a:endParaRPr sz="1700"/>
          </a:p>
          <a:p>
            <a:pPr indent="0" lvl="0" marL="0" rtl="0" algn="l">
              <a:spcBef>
                <a:spcPts val="0"/>
              </a:spcBef>
              <a:spcAft>
                <a:spcPts val="0"/>
              </a:spcAft>
              <a:buNone/>
            </a:pPr>
            <a:r>
              <a:t/>
            </a:r>
            <a:endParaRPr sz="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249550" y="14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Explanations</a:t>
            </a:r>
            <a:endParaRPr b="1"/>
          </a:p>
        </p:txBody>
      </p:sp>
      <p:sp>
        <p:nvSpPr>
          <p:cNvPr id="181" name="Google Shape;181;p32"/>
          <p:cNvSpPr txBox="1"/>
          <p:nvPr>
            <p:ph idx="1" type="body"/>
          </p:nvPr>
        </p:nvSpPr>
        <p:spPr>
          <a:xfrm>
            <a:off x="311700" y="675950"/>
            <a:ext cx="8520600" cy="42501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61111"/>
              <a:buFont typeface="Arial"/>
              <a:buNone/>
            </a:pPr>
            <a:r>
              <a:rPr lang="en-GB"/>
              <a:t>Notice that the call to </a:t>
            </a:r>
            <a:r>
              <a:rPr b="1" lang="en-GB"/>
              <a:t>println()</a:t>
            </a:r>
            <a:r>
              <a:rPr lang="en-GB"/>
              <a:t> inside the </a:t>
            </a:r>
            <a:r>
              <a:rPr b="1" lang="en-GB"/>
              <a:t>try</a:t>
            </a:r>
            <a:r>
              <a:rPr lang="en-GB"/>
              <a:t> block is never executed. Once an exception is thrown, program control transfers out of the </a:t>
            </a:r>
            <a:r>
              <a:rPr b="1" lang="en-GB"/>
              <a:t>try</a:t>
            </a:r>
            <a:r>
              <a:rPr lang="en-GB"/>
              <a:t> block into the </a:t>
            </a:r>
            <a:r>
              <a:rPr b="1" lang="en-GB"/>
              <a:t>catch</a:t>
            </a:r>
            <a:r>
              <a:rPr lang="en-GB"/>
              <a:t> block. Put differently, </a:t>
            </a:r>
            <a:r>
              <a:rPr b="1" lang="en-GB"/>
              <a:t>catch</a:t>
            </a:r>
            <a:r>
              <a:rPr lang="en-GB"/>
              <a:t> is not "called," so execution never "returns" to the </a:t>
            </a:r>
            <a:r>
              <a:rPr b="1" lang="en-GB"/>
              <a:t>try</a:t>
            </a:r>
            <a:r>
              <a:rPr lang="en-GB"/>
              <a:t> block from a </a:t>
            </a:r>
            <a:r>
              <a:rPr b="1" lang="en-GB"/>
              <a:t>catch</a:t>
            </a:r>
            <a:r>
              <a:rPr lang="en-GB"/>
              <a:t>. Thus, the line "This will not be printed." is not displayed. Once the </a:t>
            </a:r>
            <a:r>
              <a:rPr b="1" lang="en-GB"/>
              <a:t>catch</a:t>
            </a:r>
            <a:r>
              <a:rPr lang="en-GB"/>
              <a:t> statement has executed, program control continues with the next line in the program following the entire </a:t>
            </a:r>
            <a:r>
              <a:rPr b="1" lang="en-GB"/>
              <a:t>try/catch</a:t>
            </a:r>
            <a:r>
              <a:rPr lang="en-GB"/>
              <a:t> mechanism.</a:t>
            </a:r>
            <a:endParaRPr/>
          </a:p>
          <a:p>
            <a:pPr indent="0" lvl="0" marL="0" rtl="0" algn="just">
              <a:spcBef>
                <a:spcPts val="1200"/>
              </a:spcBef>
              <a:spcAft>
                <a:spcPts val="0"/>
              </a:spcAft>
              <a:buClr>
                <a:schemeClr val="dk1"/>
              </a:buClr>
              <a:buSzPct val="61111"/>
              <a:buFont typeface="Arial"/>
              <a:buNone/>
            </a:pPr>
            <a:r>
              <a:rPr lang="en-GB"/>
              <a:t>A </a:t>
            </a:r>
            <a:r>
              <a:rPr b="1" lang="en-GB"/>
              <a:t>try</a:t>
            </a:r>
            <a:r>
              <a:rPr lang="en-GB"/>
              <a:t> and its </a:t>
            </a:r>
            <a:r>
              <a:rPr b="1" lang="en-GB"/>
              <a:t>catch</a:t>
            </a:r>
            <a:r>
              <a:rPr lang="en-GB"/>
              <a:t> statement form a unit. The scope of the </a:t>
            </a:r>
            <a:r>
              <a:rPr b="1" lang="en-GB"/>
              <a:t>catch</a:t>
            </a:r>
            <a:r>
              <a:rPr lang="en-GB"/>
              <a:t> clause is restricted to those statements specified by the immediately preceding </a:t>
            </a:r>
            <a:r>
              <a:rPr b="1" lang="en-GB"/>
              <a:t>try</a:t>
            </a:r>
            <a:r>
              <a:rPr lang="en-GB"/>
              <a:t> statement. A </a:t>
            </a:r>
            <a:r>
              <a:rPr b="1" lang="en-GB"/>
              <a:t>catch</a:t>
            </a:r>
            <a:r>
              <a:rPr lang="en-GB"/>
              <a:t> statement cannot catch an exception thrown by another </a:t>
            </a:r>
            <a:r>
              <a:rPr b="1" lang="en-GB"/>
              <a:t>try</a:t>
            </a:r>
            <a:r>
              <a:rPr lang="en-GB"/>
              <a:t> statement (except in the case of nested </a:t>
            </a:r>
            <a:r>
              <a:rPr b="1" lang="en-GB"/>
              <a:t>try</a:t>
            </a:r>
            <a:r>
              <a:rPr lang="en-GB"/>
              <a:t> statements, described shortly). The statements that are protected by </a:t>
            </a:r>
            <a:r>
              <a:rPr b="1" lang="en-GB"/>
              <a:t>try</a:t>
            </a:r>
            <a:r>
              <a:rPr lang="en-GB"/>
              <a:t> must be surrounded by curly braces. (That is, they must be within a block.) You cannot use </a:t>
            </a:r>
            <a:r>
              <a:rPr b="1" lang="en-GB"/>
              <a:t>try</a:t>
            </a:r>
            <a:r>
              <a:rPr lang="en-GB"/>
              <a:t> on a single statement.</a:t>
            </a:r>
            <a:endParaRPr/>
          </a:p>
          <a:p>
            <a:pPr indent="0" lvl="0" marL="0" rtl="0" algn="just">
              <a:spcBef>
                <a:spcPts val="1200"/>
              </a:spcBef>
              <a:spcAft>
                <a:spcPts val="1200"/>
              </a:spcAft>
              <a:buNone/>
            </a:pPr>
            <a:r>
              <a:rPr lang="en-GB"/>
              <a:t>The goal of most well-constructed </a:t>
            </a:r>
            <a:r>
              <a:rPr b="1" lang="en-GB"/>
              <a:t>catch</a:t>
            </a:r>
            <a:r>
              <a:rPr lang="en-GB"/>
              <a:t> clauses should be to resolve the exceptional condition and then continue on as if the error had never happened. For example, in the next program each iteration of the </a:t>
            </a:r>
            <a:r>
              <a:rPr b="1" lang="en-GB"/>
              <a:t>for</a:t>
            </a:r>
            <a:r>
              <a:rPr lang="en-GB"/>
              <a:t> loop obtains two random integers. Those two integers are divided by each other, and the result is used to divide the value 12345. The final result is put into </a:t>
            </a:r>
            <a:r>
              <a:rPr b="1" lang="en-GB"/>
              <a:t>a</a:t>
            </a:r>
            <a:r>
              <a:rPr lang="en-GB"/>
              <a:t>. If either division operation causes a divide-by-zero error, it is caught, the value of </a:t>
            </a:r>
            <a:r>
              <a:rPr b="1" lang="en-GB"/>
              <a:t>a</a:t>
            </a:r>
            <a:r>
              <a:rPr lang="en-GB"/>
              <a:t> is and the program continues.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18475" y="7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Overview</a:t>
            </a:r>
            <a:endParaRPr b="1"/>
          </a:p>
        </p:txBody>
      </p:sp>
      <p:sp>
        <p:nvSpPr>
          <p:cNvPr id="75" name="Google Shape;75;p15"/>
          <p:cNvSpPr txBox="1"/>
          <p:nvPr>
            <p:ph idx="1" type="body"/>
          </p:nvPr>
        </p:nvSpPr>
        <p:spPr>
          <a:xfrm>
            <a:off x="311700" y="613800"/>
            <a:ext cx="8520600" cy="433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2100">
                <a:solidFill>
                  <a:schemeClr val="dk1"/>
                </a:solidFill>
                <a:latin typeface="Courier New"/>
                <a:ea typeface="Courier New"/>
                <a:cs typeface="Courier New"/>
                <a:sym typeface="Courier New"/>
              </a:rPr>
              <a:t>This part examines Java's exception-handling mechanism.</a:t>
            </a:r>
            <a:r>
              <a:rPr lang="en-GB" sz="1700">
                <a:solidFill>
                  <a:schemeClr val="dk1"/>
                </a:solidFill>
                <a:highlight>
                  <a:srgbClr val="FF9900"/>
                </a:highlight>
                <a:latin typeface="Courier New"/>
                <a:ea typeface="Courier New"/>
                <a:cs typeface="Courier New"/>
                <a:sym typeface="Courier New"/>
              </a:rPr>
              <a:t>An </a:t>
            </a:r>
            <a:r>
              <a:rPr b="1" lang="en-GB" sz="1700">
                <a:solidFill>
                  <a:schemeClr val="dk1"/>
                </a:solidFill>
                <a:highlight>
                  <a:srgbClr val="FF9900"/>
                </a:highlight>
                <a:latin typeface="Courier New"/>
                <a:ea typeface="Courier New"/>
                <a:cs typeface="Courier New"/>
                <a:sym typeface="Courier New"/>
              </a:rPr>
              <a:t>exception</a:t>
            </a:r>
            <a:r>
              <a:rPr lang="en-GB" sz="1700">
                <a:solidFill>
                  <a:schemeClr val="dk1"/>
                </a:solidFill>
                <a:highlight>
                  <a:srgbClr val="FF9900"/>
                </a:highlight>
                <a:latin typeface="Courier New"/>
                <a:ea typeface="Courier New"/>
                <a:cs typeface="Courier New"/>
                <a:sym typeface="Courier New"/>
              </a:rPr>
              <a:t> is an event, which occurs during the execution of a program, that disrupts the normal flow of the program's instructions.</a:t>
            </a:r>
            <a:endParaRPr sz="1700">
              <a:solidFill>
                <a:schemeClr val="dk1"/>
              </a:solidFill>
              <a:highlight>
                <a:srgbClr val="FF9900"/>
              </a:highlight>
              <a:latin typeface="Courier New"/>
              <a:ea typeface="Courier New"/>
              <a:cs typeface="Courier New"/>
              <a:sym typeface="Courier New"/>
            </a:endParaRPr>
          </a:p>
          <a:p>
            <a:pPr indent="0" lvl="0" marL="0" rtl="0" algn="just">
              <a:spcBef>
                <a:spcPts val="0"/>
              </a:spcBef>
              <a:spcAft>
                <a:spcPts val="0"/>
              </a:spcAft>
              <a:buNone/>
            </a:pPr>
            <a:r>
              <a:t/>
            </a:r>
            <a:endParaRPr sz="1700">
              <a:solidFill>
                <a:schemeClr val="dk1"/>
              </a:solidFill>
              <a:highlight>
                <a:srgbClr val="FF9900"/>
              </a:highlight>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sz="2100">
                <a:solidFill>
                  <a:schemeClr val="dk1"/>
                </a:solidFill>
                <a:latin typeface="Courier New"/>
                <a:ea typeface="Courier New"/>
                <a:cs typeface="Courier New"/>
                <a:sym typeface="Courier New"/>
              </a:rPr>
              <a:t>In computer languages that do not support exception handling, errors must be checked and handled manually-typically through the use of error codes, and so on. This approach is as cumbersome as it is troublesome. Java's exception handling avoids these problems and, in the process, brings run-time error management into the object-oriented world.</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241775" y="149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Handling Error</a:t>
            </a:r>
            <a:endParaRPr b="1"/>
          </a:p>
        </p:txBody>
      </p:sp>
      <p:sp>
        <p:nvSpPr>
          <p:cNvPr id="187" name="Google Shape;187;p33"/>
          <p:cNvSpPr txBox="1"/>
          <p:nvPr>
            <p:ph idx="1" type="body"/>
          </p:nvPr>
        </p:nvSpPr>
        <p:spPr>
          <a:xfrm>
            <a:off x="311700" y="722500"/>
            <a:ext cx="6541200" cy="4164600"/>
          </a:xfrm>
          <a:prstGeom prst="rect">
            <a:avLst/>
          </a:prstGeom>
        </p:spPr>
        <p:txBody>
          <a:bodyPr anchorCtr="0" anchor="t" bIns="91425" lIns="91425" spcFirstLastPara="1" rIns="91425" wrap="square" tIns="91425">
            <a:normAutofit fontScale="47500" lnSpcReduction="10000"/>
          </a:bodyPr>
          <a:lstStyle/>
          <a:p>
            <a:pPr indent="0" lvl="0" marL="25400" rtl="0" algn="l">
              <a:spcBef>
                <a:spcPts val="0"/>
              </a:spcBef>
              <a:spcAft>
                <a:spcPts val="0"/>
              </a:spcAft>
              <a:buClr>
                <a:schemeClr val="dk1"/>
              </a:buClr>
              <a:buSzPct val="39285"/>
              <a:buFont typeface="Arial"/>
              <a:buNone/>
            </a:pPr>
            <a:r>
              <a:rPr lang="en-GB" sz="2800">
                <a:solidFill>
                  <a:srgbClr val="3F7F5F"/>
                </a:solidFill>
                <a:highlight>
                  <a:srgbClr val="EEEEEC"/>
                </a:highlight>
                <a:latin typeface="Courier New"/>
                <a:ea typeface="Courier New"/>
                <a:cs typeface="Courier New"/>
                <a:sym typeface="Courier New"/>
              </a:rPr>
              <a:t>//Handle an exception and move on. import java.util.Random;</a:t>
            </a:r>
            <a:endParaRPr sz="2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b="1" lang="en-GB" sz="2800">
                <a:solidFill>
                  <a:srgbClr val="7F0055"/>
                </a:solidFill>
                <a:highlight>
                  <a:srgbClr val="EEEEEC"/>
                </a:highlight>
                <a:latin typeface="Courier New"/>
                <a:ea typeface="Courier New"/>
                <a:cs typeface="Courier New"/>
                <a:sym typeface="Courier New"/>
              </a:rPr>
              <a:t>class</a:t>
            </a:r>
            <a:r>
              <a:rPr lang="en-GB" sz="2800">
                <a:solidFill>
                  <a:schemeClr val="dk1"/>
                </a:solidFill>
                <a:highlight>
                  <a:srgbClr val="EEEEEC"/>
                </a:highlight>
                <a:latin typeface="Courier New"/>
                <a:ea typeface="Courier New"/>
                <a:cs typeface="Courier New"/>
                <a:sym typeface="Courier New"/>
              </a:rPr>
              <a:t> HandlerError{</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public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static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void</a:t>
            </a:r>
            <a:r>
              <a:rPr lang="en-GB" sz="2800">
                <a:solidFill>
                  <a:schemeClr val="dk1"/>
                </a:solidFill>
                <a:highlight>
                  <a:srgbClr val="EEEEEC"/>
                </a:highlight>
                <a:latin typeface="Courier New"/>
                <a:ea typeface="Courier New"/>
                <a:cs typeface="Courier New"/>
                <a:sym typeface="Courier New"/>
              </a:rPr>
              <a:t> main(String[] </a:t>
            </a:r>
            <a:r>
              <a:rPr lang="en-GB" sz="2800">
                <a:solidFill>
                  <a:srgbClr val="6A3E3E"/>
                </a:solidFill>
                <a:highlight>
                  <a:srgbClr val="EEEEEC"/>
                </a:highlight>
                <a:latin typeface="Courier New"/>
                <a:ea typeface="Courier New"/>
                <a:cs typeface="Courier New"/>
                <a:sym typeface="Courier New"/>
              </a:rPr>
              <a:t>args</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int</a:t>
            </a: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a</a:t>
            </a:r>
            <a:r>
              <a:rPr lang="en-GB" sz="2800">
                <a:solidFill>
                  <a:schemeClr val="dk1"/>
                </a:solidFill>
                <a:highlight>
                  <a:srgbClr val="EEEEEC"/>
                </a:highlight>
                <a:latin typeface="Courier New"/>
                <a:ea typeface="Courier New"/>
                <a:cs typeface="Courier New"/>
                <a:sym typeface="Courier New"/>
              </a:rPr>
              <a:t> = 0, </a:t>
            </a:r>
            <a:r>
              <a:rPr lang="en-GB" sz="2800">
                <a:solidFill>
                  <a:srgbClr val="6A3E3E"/>
                </a:solidFill>
                <a:highlight>
                  <a:srgbClr val="EEEEEC"/>
                </a:highlight>
                <a:latin typeface="Courier New"/>
                <a:ea typeface="Courier New"/>
                <a:cs typeface="Courier New"/>
                <a:sym typeface="Courier New"/>
              </a:rPr>
              <a:t>b</a:t>
            </a:r>
            <a:r>
              <a:rPr lang="en-GB" sz="2800">
                <a:solidFill>
                  <a:schemeClr val="dk1"/>
                </a:solidFill>
                <a:highlight>
                  <a:srgbClr val="EEEEEC"/>
                </a:highlight>
                <a:latin typeface="Courier New"/>
                <a:ea typeface="Courier New"/>
                <a:cs typeface="Courier New"/>
                <a:sym typeface="Courier New"/>
              </a:rPr>
              <a:t> = 0, </a:t>
            </a:r>
            <a:r>
              <a:rPr lang="en-GB" sz="2800">
                <a:solidFill>
                  <a:srgbClr val="6A3E3E"/>
                </a:solidFill>
                <a:highlight>
                  <a:srgbClr val="EEEEEC"/>
                </a:highlight>
                <a:latin typeface="Courier New"/>
                <a:ea typeface="Courier New"/>
                <a:cs typeface="Courier New"/>
                <a:sym typeface="Courier New"/>
              </a:rPr>
              <a:t>c</a:t>
            </a:r>
            <a:r>
              <a:rPr lang="en-GB" sz="2800">
                <a:solidFill>
                  <a:schemeClr val="dk1"/>
                </a:solidFill>
                <a:highlight>
                  <a:srgbClr val="EEEEEC"/>
                </a:highlight>
                <a:latin typeface="Courier New"/>
                <a:ea typeface="Courier New"/>
                <a:cs typeface="Courier New"/>
                <a:sym typeface="Courier New"/>
              </a:rPr>
              <a:t> = 0;</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Random </a:t>
            </a:r>
            <a:r>
              <a:rPr lang="en-GB" sz="2800">
                <a:solidFill>
                  <a:srgbClr val="6A3E3E"/>
                </a:solidFill>
                <a:highlight>
                  <a:srgbClr val="EEEEEC"/>
                </a:highlight>
                <a:latin typeface="Courier New"/>
                <a:ea typeface="Courier New"/>
                <a:cs typeface="Courier New"/>
                <a:sym typeface="Courier New"/>
              </a:rPr>
              <a:t>r</a:t>
            </a: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new</a:t>
            </a:r>
            <a:r>
              <a:rPr lang="en-GB" sz="2800">
                <a:solidFill>
                  <a:schemeClr val="dk1"/>
                </a:solidFill>
                <a:highlight>
                  <a:srgbClr val="EEEEEC"/>
                </a:highlight>
                <a:latin typeface="Courier New"/>
                <a:ea typeface="Courier New"/>
                <a:cs typeface="Courier New"/>
                <a:sym typeface="Courier New"/>
              </a:rPr>
              <a:t> Random();</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for</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int</a:t>
            </a: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i</a:t>
            </a:r>
            <a:r>
              <a:rPr lang="en-GB" sz="2800">
                <a:solidFill>
                  <a:schemeClr val="dk1"/>
                </a:solidFill>
                <a:highlight>
                  <a:srgbClr val="EEEEEC"/>
                </a:highlight>
                <a:latin typeface="Courier New"/>
                <a:ea typeface="Courier New"/>
                <a:cs typeface="Courier New"/>
                <a:sym typeface="Courier New"/>
              </a:rPr>
              <a:t> = 0; </a:t>
            </a:r>
            <a:r>
              <a:rPr lang="en-GB" sz="2800">
                <a:solidFill>
                  <a:srgbClr val="6A3E3E"/>
                </a:solidFill>
                <a:highlight>
                  <a:srgbClr val="EEEEEC"/>
                </a:highlight>
                <a:latin typeface="Courier New"/>
                <a:ea typeface="Courier New"/>
                <a:cs typeface="Courier New"/>
                <a:sym typeface="Courier New"/>
              </a:rPr>
              <a:t>i</a:t>
            </a:r>
            <a:r>
              <a:rPr lang="en-GB" sz="2800">
                <a:solidFill>
                  <a:schemeClr val="dk1"/>
                </a:solidFill>
                <a:highlight>
                  <a:srgbClr val="EEEEEC"/>
                </a:highlight>
                <a:latin typeface="Courier New"/>
                <a:ea typeface="Courier New"/>
                <a:cs typeface="Courier New"/>
                <a:sym typeface="Courier New"/>
              </a:rPr>
              <a:t> &lt; 12000; </a:t>
            </a:r>
            <a:r>
              <a:rPr lang="en-GB" sz="2800">
                <a:solidFill>
                  <a:srgbClr val="6A3E3E"/>
                </a:solidFill>
                <a:highlight>
                  <a:srgbClr val="EEEEEC"/>
                </a:highlight>
                <a:latin typeface="Courier New"/>
                <a:ea typeface="Courier New"/>
                <a:cs typeface="Courier New"/>
                <a:sym typeface="Courier New"/>
              </a:rPr>
              <a:t>i</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try</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b</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r</a:t>
            </a:r>
            <a:r>
              <a:rPr lang="en-GB" sz="2800">
                <a:solidFill>
                  <a:schemeClr val="dk1"/>
                </a:solidFill>
                <a:highlight>
                  <a:srgbClr val="EEEEEC"/>
                </a:highlight>
                <a:latin typeface="Courier New"/>
                <a:ea typeface="Courier New"/>
                <a:cs typeface="Courier New"/>
                <a:sym typeface="Courier New"/>
              </a:rPr>
              <a:t>.nextInt();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c</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r</a:t>
            </a:r>
            <a:r>
              <a:rPr lang="en-GB" sz="2800">
                <a:solidFill>
                  <a:schemeClr val="dk1"/>
                </a:solidFill>
                <a:highlight>
                  <a:srgbClr val="EEEEEC"/>
                </a:highlight>
                <a:latin typeface="Courier New"/>
                <a:ea typeface="Courier New"/>
                <a:cs typeface="Courier New"/>
                <a:sym typeface="Courier New"/>
              </a:rPr>
              <a:t>.nextInt();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a</a:t>
            </a:r>
            <a:r>
              <a:rPr lang="en-GB" sz="2800">
                <a:solidFill>
                  <a:schemeClr val="dk1"/>
                </a:solidFill>
                <a:highlight>
                  <a:srgbClr val="EEEEEC"/>
                </a:highlight>
                <a:latin typeface="Courier New"/>
                <a:ea typeface="Courier New"/>
                <a:cs typeface="Courier New"/>
                <a:sym typeface="Courier New"/>
              </a:rPr>
              <a:t> = 12345 / (</a:t>
            </a:r>
            <a:r>
              <a:rPr lang="en-GB" sz="2800">
                <a:solidFill>
                  <a:srgbClr val="6A3E3E"/>
                </a:solidFill>
                <a:highlight>
                  <a:srgbClr val="EEEEEC"/>
                </a:highlight>
                <a:latin typeface="Courier New"/>
                <a:ea typeface="Courier New"/>
                <a:cs typeface="Courier New"/>
                <a:sym typeface="Courier New"/>
              </a:rPr>
              <a:t>b</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c</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catch</a:t>
            </a:r>
            <a:r>
              <a:rPr lang="en-GB" sz="2800">
                <a:solidFill>
                  <a:schemeClr val="dk1"/>
                </a:solidFill>
                <a:highlight>
                  <a:srgbClr val="EEEEEC"/>
                </a:highlight>
                <a:latin typeface="Courier New"/>
                <a:ea typeface="Courier New"/>
                <a:cs typeface="Courier New"/>
                <a:sym typeface="Courier New"/>
              </a:rPr>
              <a:t> (ArithmeticException </a:t>
            </a:r>
            <a:r>
              <a:rPr lang="en-GB" sz="2800">
                <a:solidFill>
                  <a:srgbClr val="6A3E3E"/>
                </a:solidFill>
                <a:highlight>
                  <a:srgbClr val="EEEEEC"/>
                </a:highlight>
                <a:latin typeface="Courier New"/>
                <a:ea typeface="Courier New"/>
                <a:cs typeface="Courier New"/>
                <a:sym typeface="Courier New"/>
              </a:rPr>
              <a:t>e</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System.</a:t>
            </a:r>
            <a:r>
              <a:rPr b="1" i="1" lang="en-GB" sz="2800">
                <a:solidFill>
                  <a:srgbClr val="0000C0"/>
                </a:solidFill>
                <a:highlight>
                  <a:srgbClr val="EEEEEC"/>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2A00FF"/>
                </a:solidFill>
                <a:highlight>
                  <a:srgbClr val="EEEEEC"/>
                </a:highlight>
                <a:latin typeface="Courier New"/>
                <a:ea typeface="Courier New"/>
                <a:cs typeface="Courier New"/>
                <a:sym typeface="Courier New"/>
              </a:rPr>
              <a:t>"Division by zero."</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a</a:t>
            </a:r>
            <a:r>
              <a:rPr lang="en-GB" sz="2800">
                <a:solidFill>
                  <a:schemeClr val="dk1"/>
                </a:solidFill>
                <a:highlight>
                  <a:srgbClr val="EEEEEC"/>
                </a:highlight>
                <a:latin typeface="Courier New"/>
                <a:ea typeface="Courier New"/>
                <a:cs typeface="Courier New"/>
                <a:sym typeface="Courier New"/>
              </a:rPr>
              <a:t> = 0; </a:t>
            </a:r>
            <a:r>
              <a:rPr lang="en-GB" sz="2800">
                <a:solidFill>
                  <a:srgbClr val="3F7F5F"/>
                </a:solidFill>
                <a:highlight>
                  <a:srgbClr val="EEEEEC"/>
                </a:highlight>
                <a:latin typeface="Courier New"/>
                <a:ea typeface="Courier New"/>
                <a:cs typeface="Courier New"/>
                <a:sym typeface="Courier New"/>
              </a:rPr>
              <a:t>// set a to zero and continue</a:t>
            </a:r>
            <a:endParaRPr sz="2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System.</a:t>
            </a:r>
            <a:r>
              <a:rPr b="1" i="1" lang="en-GB" sz="2800">
                <a:solidFill>
                  <a:srgbClr val="0000C0"/>
                </a:solidFill>
                <a:highlight>
                  <a:srgbClr val="EEEEEC"/>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2A00FF"/>
                </a:solidFill>
                <a:highlight>
                  <a:srgbClr val="EEEEEC"/>
                </a:highlight>
                <a:latin typeface="Courier New"/>
                <a:ea typeface="Courier New"/>
                <a:cs typeface="Courier New"/>
                <a:sym typeface="Courier New"/>
              </a:rPr>
              <a:t>"a: "</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a</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4900"/>
              <a:t>https://codeshare.io/km4NYY</a:t>
            </a:r>
            <a:endParaRPr sz="4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156325" y="-32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Displaying the description of exception</a:t>
            </a:r>
            <a:endParaRPr b="1" sz="1820"/>
          </a:p>
        </p:txBody>
      </p:sp>
      <p:sp>
        <p:nvSpPr>
          <p:cNvPr id="199" name="Google Shape;199;p35"/>
          <p:cNvSpPr txBox="1"/>
          <p:nvPr>
            <p:ph idx="1" type="body"/>
          </p:nvPr>
        </p:nvSpPr>
        <p:spPr>
          <a:xfrm>
            <a:off x="311700" y="396200"/>
            <a:ext cx="8520600" cy="4545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Clr>
                <a:schemeClr val="dk1"/>
              </a:buClr>
              <a:buSzPct val="61111"/>
              <a:buFont typeface="Arial"/>
              <a:buNone/>
            </a:pPr>
            <a:r>
              <a:rPr lang="en-GB"/>
              <a:t>Throwable overrides the toString() method (defined by Object) so that it returns a string containing a description of the exception. You can display this description in a println() statement by simply passing the exception as an argument. For example, the catch block in the preceding program can be rewritten like this:</a:t>
            </a:r>
            <a:endParaRPr/>
          </a:p>
          <a:p>
            <a:pPr indent="0" lvl="0" marL="0" rtl="0" algn="l">
              <a:spcBef>
                <a:spcPts val="1200"/>
              </a:spcBef>
              <a:spcAft>
                <a:spcPts val="0"/>
              </a:spcAft>
              <a:buNone/>
            </a:pPr>
            <a:r>
              <a:rPr b="1" lang="en-GB" sz="2085" u="sng">
                <a:solidFill>
                  <a:srgbClr val="7F0055"/>
                </a:solidFill>
                <a:highlight>
                  <a:srgbClr val="EEEEEC"/>
                </a:highlight>
                <a:latin typeface="Courier New"/>
                <a:ea typeface="Courier New"/>
                <a:cs typeface="Courier New"/>
                <a:sym typeface="Courier New"/>
              </a:rPr>
              <a:t>(A)</a:t>
            </a:r>
            <a:r>
              <a:rPr b="1" lang="en-GB" sz="2085" u="sng">
                <a:solidFill>
                  <a:srgbClr val="7F0055"/>
                </a:solidFill>
                <a:highlight>
                  <a:srgbClr val="EEEEEC"/>
                </a:highlight>
                <a:latin typeface="Courier New"/>
                <a:ea typeface="Courier New"/>
                <a:cs typeface="Courier New"/>
                <a:sym typeface="Courier New"/>
              </a:rPr>
              <a:t>overrides the toString()</a:t>
            </a:r>
            <a:endParaRPr b="1" sz="2085" u="sng">
              <a:solidFill>
                <a:srgbClr val="7F0055"/>
              </a:solidFill>
              <a:highlight>
                <a:srgbClr val="EEEEEC"/>
              </a:highlight>
              <a:latin typeface="Courier New"/>
              <a:ea typeface="Courier New"/>
              <a:cs typeface="Courier New"/>
              <a:sym typeface="Courier New"/>
            </a:endParaRPr>
          </a:p>
          <a:p>
            <a:pPr indent="0" lvl="0" marL="0" rtl="0" algn="l">
              <a:spcBef>
                <a:spcPts val="0"/>
              </a:spcBef>
              <a:spcAft>
                <a:spcPts val="0"/>
              </a:spcAft>
              <a:buNone/>
            </a:pPr>
            <a:r>
              <a:rPr b="1" lang="en-GB" sz="2800" u="sng">
                <a:solidFill>
                  <a:srgbClr val="7F0055"/>
                </a:solidFill>
                <a:highlight>
                  <a:srgbClr val="EEEEEC"/>
                </a:highlight>
                <a:latin typeface="Courier New"/>
                <a:ea typeface="Courier New"/>
                <a:cs typeface="Courier New"/>
                <a:sym typeface="Courier New"/>
              </a:rPr>
              <a:t>catch</a:t>
            </a:r>
            <a:r>
              <a:rPr lang="en-GB" sz="2800">
                <a:solidFill>
                  <a:schemeClr val="dk1"/>
                </a:solidFill>
                <a:highlight>
                  <a:srgbClr val="EEEEEC"/>
                </a:highlight>
                <a:latin typeface="Courier New"/>
                <a:ea typeface="Courier New"/>
                <a:cs typeface="Courier New"/>
                <a:sym typeface="Courier New"/>
              </a:rPr>
              <a:t> (ArithmeticException </a:t>
            </a:r>
            <a:r>
              <a:rPr lang="en-GB" sz="2800">
                <a:solidFill>
                  <a:srgbClr val="0000C0"/>
                </a:solidFill>
                <a:highlight>
                  <a:srgbClr val="EEEEEC"/>
                </a:highlight>
                <a:latin typeface="Courier New"/>
                <a:ea typeface="Courier New"/>
                <a:cs typeface="Courier New"/>
                <a:sym typeface="Courier New"/>
              </a:rPr>
              <a:t>e</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System.</a:t>
            </a:r>
            <a:r>
              <a:rPr b="1" i="1" lang="en-GB" sz="2800">
                <a:solidFill>
                  <a:srgbClr val="0000C0"/>
                </a:solidFill>
                <a:highlight>
                  <a:srgbClr val="EEEEEC"/>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2A00FF"/>
                </a:solidFill>
                <a:highlight>
                  <a:srgbClr val="EEEEEC"/>
                </a:highlight>
                <a:latin typeface="Courier New"/>
                <a:ea typeface="Courier New"/>
                <a:cs typeface="Courier New"/>
                <a:sym typeface="Courier New"/>
              </a:rPr>
              <a:t>"Exception: "</a:t>
            </a:r>
            <a:r>
              <a:rPr lang="en-GB" sz="2800">
                <a:solidFill>
                  <a:schemeClr val="dk1"/>
                </a:solidFill>
                <a:highlight>
                  <a:srgbClr val="EEEEEC"/>
                </a:highlight>
                <a:latin typeface="Courier New"/>
                <a:ea typeface="Courier New"/>
                <a:cs typeface="Courier New"/>
                <a:sym typeface="Courier New"/>
              </a:rPr>
              <a:t> + </a:t>
            </a:r>
            <a:r>
              <a:rPr lang="en-GB" sz="2800">
                <a:solidFill>
                  <a:srgbClr val="0000C0"/>
                </a:solidFill>
                <a:highlight>
                  <a:srgbClr val="EEEEEC"/>
                </a:highlight>
                <a:latin typeface="Courier New"/>
                <a:ea typeface="Courier New"/>
                <a:cs typeface="Courier New"/>
                <a:sym typeface="Courier New"/>
              </a:rPr>
              <a:t>e</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u="sng">
                <a:solidFill>
                  <a:schemeClr val="dk1"/>
                </a:solidFill>
                <a:highlight>
                  <a:srgbClr val="EEEEEC"/>
                </a:highlight>
                <a:latin typeface="Courier New"/>
                <a:ea typeface="Courier New"/>
                <a:cs typeface="Courier New"/>
                <a:sym typeface="Courier New"/>
              </a:rPr>
              <a:t>a</a:t>
            </a:r>
            <a:r>
              <a:rPr lang="en-GB" sz="2800">
                <a:solidFill>
                  <a:schemeClr val="dk1"/>
                </a:solidFill>
                <a:highlight>
                  <a:srgbClr val="EEEEEC"/>
                </a:highlight>
                <a:latin typeface="Courier New"/>
                <a:ea typeface="Courier New"/>
                <a:cs typeface="Courier New"/>
                <a:sym typeface="Courier New"/>
              </a:rPr>
              <a:t> = 0;</a:t>
            </a:r>
            <a:r>
              <a:rPr lang="en-GB" sz="2800">
                <a:solidFill>
                  <a:schemeClr val="dk1"/>
                </a:solidFill>
                <a:highlight>
                  <a:srgbClr val="EEEEEC"/>
                </a:highlight>
                <a:latin typeface="Courier New"/>
                <a:ea typeface="Courier New"/>
                <a:cs typeface="Courier New"/>
                <a:sym typeface="Courier New"/>
              </a:rPr>
              <a:t> </a:t>
            </a:r>
            <a:r>
              <a:rPr lang="en-GB" sz="2800">
                <a:solidFill>
                  <a:srgbClr val="3F7F5F"/>
                </a:solidFill>
                <a:highlight>
                  <a:srgbClr val="EEEEEC"/>
                </a:highlight>
                <a:latin typeface="Courier New"/>
                <a:ea typeface="Courier New"/>
                <a:cs typeface="Courier New"/>
                <a:sym typeface="Courier New"/>
              </a:rPr>
              <a:t>//</a:t>
            </a:r>
            <a:r>
              <a:rPr lang="en-GB" sz="2800">
                <a:solidFill>
                  <a:srgbClr val="3F7F5F"/>
                </a:solidFill>
                <a:highlight>
                  <a:srgbClr val="EEEEEC"/>
                </a:highlight>
                <a:latin typeface="Courier New"/>
                <a:ea typeface="Courier New"/>
                <a:cs typeface="Courier New"/>
                <a:sym typeface="Courier New"/>
              </a:rPr>
              <a:t> set a to zero and continue</a:t>
            </a:r>
            <a:endParaRPr sz="2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39285"/>
              <a:buFont typeface="Arial"/>
              <a:buNone/>
            </a:pPr>
            <a:r>
              <a:rPr lang="en-GB" sz="2800">
                <a:solidFill>
                  <a:schemeClr val="dk1"/>
                </a:solidFill>
                <a:highlight>
                  <a:srgbClr val="EEEEEC"/>
                </a:highlight>
                <a:latin typeface="Courier New"/>
                <a:ea typeface="Courier New"/>
                <a:cs typeface="Courier New"/>
                <a:sym typeface="Courier New"/>
              </a:rPr>
              <a:t>}</a:t>
            </a:r>
            <a:endParaRPr/>
          </a:p>
          <a:p>
            <a:pPr indent="0" lvl="0" marL="0" rtl="0" algn="l">
              <a:spcBef>
                <a:spcPts val="0"/>
              </a:spcBef>
              <a:spcAft>
                <a:spcPts val="0"/>
              </a:spcAft>
              <a:buClr>
                <a:schemeClr val="dk1"/>
              </a:buClr>
              <a:buSzPct val="61111"/>
              <a:buFont typeface="Arial"/>
              <a:buNone/>
            </a:pPr>
            <a:r>
              <a:rPr lang="en-GB"/>
              <a:t>When this version is substituted in the program, and the program is run, each divide-by-zero error displays the following message:</a:t>
            </a:r>
            <a:endParaRPr/>
          </a:p>
          <a:p>
            <a:pPr indent="0" lvl="0" marL="0" rtl="0" algn="l">
              <a:spcBef>
                <a:spcPts val="1200"/>
              </a:spcBef>
              <a:spcAft>
                <a:spcPts val="0"/>
              </a:spcAft>
              <a:buClr>
                <a:schemeClr val="dk1"/>
              </a:buClr>
              <a:buSzPct val="39285"/>
              <a:buFont typeface="Arial"/>
              <a:buNone/>
            </a:pPr>
            <a:r>
              <a:rPr lang="en-GB" sz="2800">
                <a:solidFill>
                  <a:schemeClr val="dk1"/>
                </a:solidFill>
                <a:highlight>
                  <a:srgbClr val="FFFFFF"/>
                </a:highlight>
                <a:latin typeface="Courier New"/>
                <a:ea typeface="Courier New"/>
                <a:cs typeface="Courier New"/>
                <a:sym typeface="Courier New"/>
              </a:rPr>
              <a:t>Exception: </a:t>
            </a:r>
            <a:r>
              <a:rPr lang="en-GB" sz="2800" u="sng">
                <a:solidFill>
                  <a:srgbClr val="19B6EE"/>
                </a:solidFill>
                <a:highlight>
                  <a:srgbClr val="FFFFFF"/>
                </a:highlight>
                <a:latin typeface="Courier New"/>
                <a:ea typeface="Courier New"/>
                <a:cs typeface="Courier New"/>
                <a:sym typeface="Courier New"/>
              </a:rPr>
              <a:t>java.lang.ArithmeticException</a:t>
            </a:r>
            <a:r>
              <a:rPr lang="en-GB" sz="2800">
                <a:solidFill>
                  <a:schemeClr val="dk1"/>
                </a:solidFill>
                <a:highlight>
                  <a:srgbClr val="FFFFFF"/>
                </a:highlight>
                <a:latin typeface="Courier New"/>
                <a:ea typeface="Courier New"/>
                <a:cs typeface="Courier New"/>
                <a:sym typeface="Courier New"/>
              </a:rPr>
              <a:t>: / by zero</a:t>
            </a:r>
            <a:endParaRPr/>
          </a:p>
          <a:p>
            <a:pPr indent="0" lvl="0" marL="0" rtl="0" algn="l">
              <a:spcBef>
                <a:spcPts val="1200"/>
              </a:spcBef>
              <a:spcAft>
                <a:spcPts val="1200"/>
              </a:spcAft>
              <a:buNone/>
            </a:pPr>
            <a:r>
              <a:rPr lang="en-GB"/>
              <a:t>While it is of no particular value in this context, the ability to display a description of an exception is valuable in other circumstances-particularly when you are experimenting with exceptions or when you are debugging.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156325" y="-32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Displaying the description of exception(next…)</a:t>
            </a:r>
            <a:endParaRPr b="1" sz="1820"/>
          </a:p>
        </p:txBody>
      </p:sp>
      <p:sp>
        <p:nvSpPr>
          <p:cNvPr id="205" name="Google Shape;205;p36"/>
          <p:cNvSpPr txBox="1"/>
          <p:nvPr>
            <p:ph idx="1" type="body"/>
          </p:nvPr>
        </p:nvSpPr>
        <p:spPr>
          <a:xfrm>
            <a:off x="311700" y="396200"/>
            <a:ext cx="8520600" cy="4545300"/>
          </a:xfrm>
          <a:prstGeom prst="rect">
            <a:avLst/>
          </a:prstGeom>
        </p:spPr>
        <p:txBody>
          <a:bodyPr anchorCtr="0" anchor="t" bIns="91425" lIns="91425" spcFirstLastPara="1" rIns="91425" wrap="square" tIns="91425">
            <a:normAutofit lnSpcReduction="20000"/>
          </a:bodyPr>
          <a:lstStyle/>
          <a:p>
            <a:pPr indent="0" lvl="0" marL="25400" rtl="0" algn="l">
              <a:spcBef>
                <a:spcPts val="0"/>
              </a:spcBef>
              <a:spcAft>
                <a:spcPts val="0"/>
              </a:spcAft>
              <a:buNone/>
            </a:pPr>
            <a:r>
              <a:rPr b="1" lang="en-GB" sz="1600" u="sng">
                <a:solidFill>
                  <a:srgbClr val="7F0055"/>
                </a:solidFill>
                <a:highlight>
                  <a:srgbClr val="EEEEEC"/>
                </a:highlight>
                <a:latin typeface="Courier New"/>
                <a:ea typeface="Courier New"/>
                <a:cs typeface="Courier New"/>
                <a:sym typeface="Courier New"/>
              </a:rPr>
              <a:t>(</a:t>
            </a:r>
            <a:r>
              <a:rPr b="1" lang="en-GB" sz="1600" u="sng">
                <a:solidFill>
                  <a:srgbClr val="7F0055"/>
                </a:solidFill>
                <a:highlight>
                  <a:srgbClr val="EEEEEC"/>
                </a:highlight>
                <a:latin typeface="Courier New"/>
                <a:ea typeface="Courier New"/>
                <a:cs typeface="Courier New"/>
                <a:sym typeface="Courier New"/>
              </a:rPr>
              <a:t>B)</a:t>
            </a:r>
            <a:r>
              <a:rPr lang="en-GB" sz="1600"/>
              <a:t>Manually use toString() method</a:t>
            </a:r>
            <a:endParaRPr b="1" sz="1600" u="sng">
              <a:solidFill>
                <a:srgbClr val="7F0055"/>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1600" u="sng">
                <a:solidFill>
                  <a:srgbClr val="7F0055"/>
                </a:solidFill>
                <a:highlight>
                  <a:srgbClr val="EEEEEC"/>
                </a:highlight>
                <a:latin typeface="Courier New"/>
                <a:ea typeface="Courier New"/>
                <a:cs typeface="Courier New"/>
                <a:sym typeface="Courier New"/>
              </a:rPr>
              <a:t>catch</a:t>
            </a:r>
            <a:r>
              <a:rPr lang="en-GB" sz="1600">
                <a:solidFill>
                  <a:schemeClr val="dk1"/>
                </a:solidFill>
                <a:highlight>
                  <a:srgbClr val="EEEEEC"/>
                </a:highlight>
                <a:latin typeface="Courier New"/>
                <a:ea typeface="Courier New"/>
                <a:cs typeface="Courier New"/>
                <a:sym typeface="Courier New"/>
              </a:rPr>
              <a:t> (ArithmeticException </a:t>
            </a:r>
            <a:r>
              <a:rPr lang="en-GB" sz="1600">
                <a:solidFill>
                  <a:srgbClr val="0000C0"/>
                </a:solidFill>
                <a:highlight>
                  <a:srgbClr val="EEEEEC"/>
                </a:highlight>
                <a:latin typeface="Courier New"/>
                <a:ea typeface="Courier New"/>
                <a:cs typeface="Courier New"/>
                <a:sym typeface="Courier New"/>
              </a:rPr>
              <a:t>e</a:t>
            </a:r>
            <a:r>
              <a:rPr lang="en-GB" sz="1600">
                <a:solidFill>
                  <a:schemeClr val="dk1"/>
                </a:solidFill>
                <a:highlight>
                  <a:srgbClr val="EEEEEC"/>
                </a:highlight>
                <a:latin typeface="Courier New"/>
                <a:ea typeface="Courier New"/>
                <a:cs typeface="Courier New"/>
                <a:sym typeface="Courier New"/>
              </a:rPr>
              <a:t>) {</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chemeClr val="dk1"/>
                </a:solidFill>
                <a:highlight>
                  <a:srgbClr val="EEEEEC"/>
                </a:highlight>
                <a:latin typeface="Courier New"/>
                <a:ea typeface="Courier New"/>
                <a:cs typeface="Courier New"/>
                <a:sym typeface="Courier New"/>
              </a:rPr>
              <a:t>System.</a:t>
            </a:r>
            <a:r>
              <a:rPr b="1" i="1" lang="en-GB" sz="1600">
                <a:solidFill>
                  <a:srgbClr val="0000C0"/>
                </a:solidFill>
                <a:highlight>
                  <a:srgbClr val="EEEEEC"/>
                </a:highlight>
                <a:latin typeface="Courier New"/>
                <a:ea typeface="Courier New"/>
                <a:cs typeface="Courier New"/>
                <a:sym typeface="Courier New"/>
              </a:rPr>
              <a:t>out</a:t>
            </a:r>
            <a:r>
              <a:rPr lang="en-GB" sz="1600">
                <a:solidFill>
                  <a:schemeClr val="dk1"/>
                </a:solidFill>
                <a:highlight>
                  <a:srgbClr val="EEEEEC"/>
                </a:highlight>
                <a:latin typeface="Courier New"/>
                <a:ea typeface="Courier New"/>
                <a:cs typeface="Courier New"/>
                <a:sym typeface="Courier New"/>
              </a:rPr>
              <a:t>.println(</a:t>
            </a:r>
            <a:r>
              <a:rPr lang="en-GB" sz="1600">
                <a:solidFill>
                  <a:srgbClr val="2A00FF"/>
                </a:solidFill>
                <a:highlight>
                  <a:srgbClr val="EEEEEC"/>
                </a:highlight>
                <a:latin typeface="Courier New"/>
                <a:ea typeface="Courier New"/>
                <a:cs typeface="Courier New"/>
                <a:sym typeface="Courier New"/>
              </a:rPr>
              <a:t>"Exception: "</a:t>
            </a:r>
            <a:r>
              <a:rPr lang="en-GB" sz="1600">
                <a:solidFill>
                  <a:schemeClr val="dk1"/>
                </a:solidFill>
                <a:highlight>
                  <a:srgbClr val="EEEEEC"/>
                </a:highlight>
                <a:latin typeface="Courier New"/>
                <a:ea typeface="Courier New"/>
                <a:cs typeface="Courier New"/>
                <a:sym typeface="Courier New"/>
              </a:rPr>
              <a:t> + </a:t>
            </a:r>
            <a:r>
              <a:rPr lang="en-GB" sz="1600">
                <a:solidFill>
                  <a:srgbClr val="0000C0"/>
                </a:solidFill>
                <a:highlight>
                  <a:srgbClr val="EEEEEC"/>
                </a:highlight>
                <a:latin typeface="Courier New"/>
                <a:ea typeface="Courier New"/>
                <a:cs typeface="Courier New"/>
                <a:sym typeface="Courier New"/>
              </a:rPr>
              <a:t>e.toString()</a:t>
            </a:r>
            <a:r>
              <a:rPr lang="en-GB" sz="1600">
                <a:solidFill>
                  <a:schemeClr val="dk1"/>
                </a:solidFill>
                <a:highlight>
                  <a:srgbClr val="EEEEEC"/>
                </a:highlight>
                <a:latin typeface="Courier New"/>
                <a:ea typeface="Courier New"/>
                <a:cs typeface="Courier New"/>
                <a:sym typeface="Courier New"/>
              </a:rPr>
              <a:t>); </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chemeClr val="dk1"/>
                </a:solidFill>
                <a:highlight>
                  <a:srgbClr val="EEEEEC"/>
                </a:highlight>
                <a:latin typeface="Courier New"/>
                <a:ea typeface="Courier New"/>
                <a:cs typeface="Courier New"/>
                <a:sym typeface="Courier New"/>
              </a:rPr>
              <a:t> </a:t>
            </a:r>
            <a:r>
              <a:rPr lang="en-GB" sz="1600" u="sng">
                <a:solidFill>
                  <a:schemeClr val="dk1"/>
                </a:solidFill>
                <a:highlight>
                  <a:srgbClr val="EEEEEC"/>
                </a:highlight>
                <a:latin typeface="Courier New"/>
                <a:ea typeface="Courier New"/>
                <a:cs typeface="Courier New"/>
                <a:sym typeface="Courier New"/>
              </a:rPr>
              <a:t>a</a:t>
            </a:r>
            <a:r>
              <a:rPr lang="en-GB" sz="1600">
                <a:solidFill>
                  <a:schemeClr val="dk1"/>
                </a:solidFill>
                <a:highlight>
                  <a:srgbClr val="EEEEEC"/>
                </a:highlight>
                <a:latin typeface="Courier New"/>
                <a:ea typeface="Courier New"/>
                <a:cs typeface="Courier New"/>
                <a:sym typeface="Courier New"/>
              </a:rPr>
              <a:t> = 0; </a:t>
            </a:r>
            <a:r>
              <a:rPr lang="en-GB" sz="1600">
                <a:solidFill>
                  <a:srgbClr val="3F7F5F"/>
                </a:solidFill>
                <a:highlight>
                  <a:srgbClr val="EEEEEC"/>
                </a:highlight>
                <a:latin typeface="Courier New"/>
                <a:ea typeface="Courier New"/>
                <a:cs typeface="Courier New"/>
                <a:sym typeface="Courier New"/>
              </a:rPr>
              <a:t>// set a to zero and continue</a:t>
            </a:r>
            <a:endParaRPr sz="16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600">
                <a:solidFill>
                  <a:schemeClr val="dk1"/>
                </a:solidFill>
                <a:highlight>
                  <a:srgbClr val="EEEEEC"/>
                </a:highlight>
                <a:latin typeface="Courier New"/>
                <a:ea typeface="Courier New"/>
                <a:cs typeface="Courier New"/>
                <a:sym typeface="Courier New"/>
              </a:rPr>
              <a:t>}</a:t>
            </a:r>
            <a:endParaRPr sz="1600"/>
          </a:p>
          <a:p>
            <a:pPr indent="0" lvl="0" marL="25400" rtl="0" algn="l">
              <a:spcBef>
                <a:spcPts val="0"/>
              </a:spcBef>
              <a:spcAft>
                <a:spcPts val="0"/>
              </a:spcAft>
              <a:buClr>
                <a:schemeClr val="dk1"/>
              </a:buClr>
              <a:buSzPts val="1100"/>
              <a:buFont typeface="Arial"/>
              <a:buNone/>
            </a:pPr>
            <a:r>
              <a:rPr lang="en-GB" sz="1600"/>
              <a:t>The same output will be displayed as follow.</a:t>
            </a:r>
            <a:endParaRPr sz="1600"/>
          </a:p>
          <a:p>
            <a:pPr indent="0" lvl="0" marL="0" rtl="0" algn="l">
              <a:spcBef>
                <a:spcPts val="0"/>
              </a:spcBef>
              <a:spcAft>
                <a:spcPts val="0"/>
              </a:spcAft>
              <a:buClr>
                <a:schemeClr val="dk1"/>
              </a:buClr>
              <a:buSzPts val="1100"/>
              <a:buFont typeface="Arial"/>
              <a:buNone/>
            </a:pPr>
            <a:r>
              <a:rPr lang="en-GB" sz="1600">
                <a:solidFill>
                  <a:schemeClr val="dk1"/>
                </a:solidFill>
                <a:highlight>
                  <a:srgbClr val="FFFFFF"/>
                </a:highlight>
                <a:latin typeface="Courier New"/>
                <a:ea typeface="Courier New"/>
                <a:cs typeface="Courier New"/>
                <a:sym typeface="Courier New"/>
              </a:rPr>
              <a:t>Exception: </a:t>
            </a:r>
            <a:r>
              <a:rPr lang="en-GB" sz="1600" u="sng">
                <a:solidFill>
                  <a:srgbClr val="19B6EE"/>
                </a:solidFill>
                <a:highlight>
                  <a:srgbClr val="FFFFFF"/>
                </a:highlight>
                <a:latin typeface="Courier New"/>
                <a:ea typeface="Courier New"/>
                <a:cs typeface="Courier New"/>
                <a:sym typeface="Courier New"/>
              </a:rPr>
              <a:t>java.lang.ArithmeticException</a:t>
            </a:r>
            <a:r>
              <a:rPr lang="en-GB" sz="1600">
                <a:solidFill>
                  <a:schemeClr val="dk1"/>
                </a:solidFill>
                <a:highlight>
                  <a:srgbClr val="FFFFFF"/>
                </a:highlight>
                <a:latin typeface="Courier New"/>
                <a:ea typeface="Courier New"/>
                <a:cs typeface="Courier New"/>
                <a:sym typeface="Courier New"/>
              </a:rPr>
              <a:t>: / by zero</a:t>
            </a:r>
            <a:endParaRPr sz="1600">
              <a:solidFill>
                <a:schemeClr val="dk1"/>
              </a:solidFill>
              <a:highlight>
                <a:srgbClr val="FFFFFF"/>
              </a:highlight>
              <a:latin typeface="Courier New"/>
              <a:ea typeface="Courier New"/>
              <a:cs typeface="Courier New"/>
              <a:sym typeface="Courier New"/>
            </a:endParaRPr>
          </a:p>
          <a:p>
            <a:pPr indent="0" lvl="0" marL="25400" rtl="0" algn="l">
              <a:spcBef>
                <a:spcPts val="1200"/>
              </a:spcBef>
              <a:spcAft>
                <a:spcPts val="0"/>
              </a:spcAft>
              <a:buClr>
                <a:schemeClr val="dk1"/>
              </a:buClr>
              <a:buSzPts val="1100"/>
              <a:buFont typeface="Arial"/>
              <a:buNone/>
            </a:pPr>
            <a:r>
              <a:rPr b="1" lang="en-GB" sz="1600" u="sng">
                <a:solidFill>
                  <a:srgbClr val="7F0055"/>
                </a:solidFill>
                <a:highlight>
                  <a:srgbClr val="EEEEEC"/>
                </a:highlight>
                <a:latin typeface="Courier New"/>
                <a:ea typeface="Courier New"/>
                <a:cs typeface="Courier New"/>
                <a:sym typeface="Courier New"/>
              </a:rPr>
              <a:t>(C)</a:t>
            </a:r>
            <a:r>
              <a:rPr lang="en-GB" sz="1600"/>
              <a:t>Print the message only using getMessage() method</a:t>
            </a:r>
            <a:endParaRPr sz="1600"/>
          </a:p>
          <a:p>
            <a:pPr indent="0" lvl="0" marL="25400" rtl="0" algn="l">
              <a:spcBef>
                <a:spcPts val="0"/>
              </a:spcBef>
              <a:spcAft>
                <a:spcPts val="0"/>
              </a:spcAft>
              <a:buNone/>
            </a:pPr>
            <a:r>
              <a:rPr b="1" lang="en-GB" sz="1600" u="sng">
                <a:solidFill>
                  <a:srgbClr val="7F0055"/>
                </a:solidFill>
                <a:highlight>
                  <a:srgbClr val="EEEEEC"/>
                </a:highlight>
                <a:latin typeface="Courier New"/>
                <a:ea typeface="Courier New"/>
                <a:cs typeface="Courier New"/>
                <a:sym typeface="Courier New"/>
              </a:rPr>
              <a:t>catch</a:t>
            </a:r>
            <a:r>
              <a:rPr lang="en-GB" sz="1600">
                <a:solidFill>
                  <a:schemeClr val="dk1"/>
                </a:solidFill>
                <a:highlight>
                  <a:srgbClr val="EEEEEC"/>
                </a:highlight>
                <a:latin typeface="Courier New"/>
                <a:ea typeface="Courier New"/>
                <a:cs typeface="Courier New"/>
                <a:sym typeface="Courier New"/>
              </a:rPr>
              <a:t> (ArithmeticException </a:t>
            </a:r>
            <a:r>
              <a:rPr lang="en-GB" sz="1600">
                <a:solidFill>
                  <a:srgbClr val="0000C0"/>
                </a:solidFill>
                <a:highlight>
                  <a:srgbClr val="EEEEEC"/>
                </a:highlight>
                <a:latin typeface="Courier New"/>
                <a:ea typeface="Courier New"/>
                <a:cs typeface="Courier New"/>
                <a:sym typeface="Courier New"/>
              </a:rPr>
              <a:t>e</a:t>
            </a:r>
            <a:r>
              <a:rPr lang="en-GB" sz="1600">
                <a:solidFill>
                  <a:schemeClr val="dk1"/>
                </a:solidFill>
                <a:highlight>
                  <a:srgbClr val="EEEEEC"/>
                </a:highlight>
                <a:latin typeface="Courier New"/>
                <a:ea typeface="Courier New"/>
                <a:cs typeface="Courier New"/>
                <a:sym typeface="Courier New"/>
              </a:rPr>
              <a:t>) {</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chemeClr val="dk1"/>
                </a:solidFill>
                <a:highlight>
                  <a:srgbClr val="EEEEEC"/>
                </a:highlight>
                <a:latin typeface="Courier New"/>
                <a:ea typeface="Courier New"/>
                <a:cs typeface="Courier New"/>
                <a:sym typeface="Courier New"/>
              </a:rPr>
              <a:t>System.</a:t>
            </a:r>
            <a:r>
              <a:rPr b="1" i="1" lang="en-GB" sz="1600">
                <a:solidFill>
                  <a:srgbClr val="0000C0"/>
                </a:solidFill>
                <a:highlight>
                  <a:srgbClr val="EEEEEC"/>
                </a:highlight>
                <a:latin typeface="Courier New"/>
                <a:ea typeface="Courier New"/>
                <a:cs typeface="Courier New"/>
                <a:sym typeface="Courier New"/>
              </a:rPr>
              <a:t>out</a:t>
            </a:r>
            <a:r>
              <a:rPr lang="en-GB" sz="1600">
                <a:solidFill>
                  <a:schemeClr val="dk1"/>
                </a:solidFill>
                <a:highlight>
                  <a:srgbClr val="EEEEEC"/>
                </a:highlight>
                <a:latin typeface="Courier New"/>
                <a:ea typeface="Courier New"/>
                <a:cs typeface="Courier New"/>
                <a:sym typeface="Courier New"/>
              </a:rPr>
              <a:t>.println(</a:t>
            </a:r>
            <a:r>
              <a:rPr lang="en-GB" sz="1600">
                <a:solidFill>
                  <a:srgbClr val="2A00FF"/>
                </a:solidFill>
                <a:highlight>
                  <a:srgbClr val="EEEEEC"/>
                </a:highlight>
                <a:latin typeface="Courier New"/>
                <a:ea typeface="Courier New"/>
                <a:cs typeface="Courier New"/>
                <a:sym typeface="Courier New"/>
              </a:rPr>
              <a:t>"Exception: "</a:t>
            </a:r>
            <a:r>
              <a:rPr lang="en-GB" sz="1600">
                <a:solidFill>
                  <a:schemeClr val="dk1"/>
                </a:solidFill>
                <a:highlight>
                  <a:srgbClr val="EEEEEC"/>
                </a:highlight>
                <a:latin typeface="Courier New"/>
                <a:ea typeface="Courier New"/>
                <a:cs typeface="Courier New"/>
                <a:sym typeface="Courier New"/>
              </a:rPr>
              <a:t> + </a:t>
            </a:r>
            <a:r>
              <a:rPr lang="en-GB" sz="1600">
                <a:solidFill>
                  <a:srgbClr val="0000C0"/>
                </a:solidFill>
                <a:highlight>
                  <a:srgbClr val="EEEEEC"/>
                </a:highlight>
                <a:latin typeface="Courier New"/>
                <a:ea typeface="Courier New"/>
                <a:cs typeface="Courier New"/>
                <a:sym typeface="Courier New"/>
              </a:rPr>
              <a:t>e.getMessage()</a:t>
            </a:r>
            <a:r>
              <a:rPr lang="en-GB" sz="1600">
                <a:solidFill>
                  <a:schemeClr val="dk1"/>
                </a:solidFill>
                <a:highlight>
                  <a:srgbClr val="EEEEEC"/>
                </a:highlight>
                <a:latin typeface="Courier New"/>
                <a:ea typeface="Courier New"/>
                <a:cs typeface="Courier New"/>
                <a:sym typeface="Courier New"/>
              </a:rPr>
              <a:t>); </a:t>
            </a:r>
            <a:endParaRPr sz="16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chemeClr val="dk1"/>
                </a:solidFill>
                <a:highlight>
                  <a:srgbClr val="EEEEEC"/>
                </a:highlight>
                <a:latin typeface="Courier New"/>
                <a:ea typeface="Courier New"/>
                <a:cs typeface="Courier New"/>
                <a:sym typeface="Courier New"/>
              </a:rPr>
              <a:t>}</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1600" u="sng">
                <a:solidFill>
                  <a:srgbClr val="7F0055"/>
                </a:solidFill>
                <a:highlight>
                  <a:srgbClr val="EEEEEC"/>
                </a:highlight>
                <a:latin typeface="Courier New"/>
                <a:ea typeface="Courier New"/>
                <a:cs typeface="Courier New"/>
                <a:sym typeface="Courier New"/>
              </a:rPr>
              <a:t>(D)</a:t>
            </a:r>
            <a:r>
              <a:rPr lang="en-GB" sz="1600"/>
              <a:t>Using </a:t>
            </a:r>
            <a:r>
              <a:rPr lang="en-GB" sz="1200">
                <a:solidFill>
                  <a:srgbClr val="040C28"/>
                </a:solidFill>
              </a:rPr>
              <a:t>a trace of the method calls or </a:t>
            </a:r>
            <a:r>
              <a:rPr lang="en-GB" sz="1200">
                <a:solidFill>
                  <a:srgbClr val="4D5156"/>
                </a:solidFill>
                <a:highlight>
                  <a:srgbClr val="FFFFFF"/>
                </a:highlight>
              </a:rPr>
              <a:t>a </a:t>
            </a:r>
            <a:r>
              <a:rPr b="1" lang="en-GB" sz="1200">
                <a:solidFill>
                  <a:srgbClr val="4D5156"/>
                </a:solidFill>
                <a:highlight>
                  <a:srgbClr val="FFFFFF"/>
                </a:highlight>
              </a:rPr>
              <a:t>stack trace</a:t>
            </a:r>
            <a:r>
              <a:rPr lang="en-GB" sz="1200">
                <a:solidFill>
                  <a:srgbClr val="4D5156"/>
                </a:solidFill>
                <a:highlight>
                  <a:srgbClr val="FFFFFF"/>
                </a:highlight>
              </a:rPr>
              <a:t>. The stack trace listing provides a way to follow the call stack to the line number in the method where the exception occurs.</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1600" u="sng">
                <a:solidFill>
                  <a:srgbClr val="7F0055"/>
                </a:solidFill>
                <a:highlight>
                  <a:srgbClr val="EEEEEC"/>
                </a:highlight>
                <a:latin typeface="Courier New"/>
                <a:ea typeface="Courier New"/>
                <a:cs typeface="Courier New"/>
                <a:sym typeface="Courier New"/>
              </a:rPr>
              <a:t>catch</a:t>
            </a:r>
            <a:r>
              <a:rPr lang="en-GB" sz="1600">
                <a:solidFill>
                  <a:schemeClr val="dk1"/>
                </a:solidFill>
                <a:highlight>
                  <a:srgbClr val="EEEEEC"/>
                </a:highlight>
                <a:latin typeface="Courier New"/>
                <a:ea typeface="Courier New"/>
                <a:cs typeface="Courier New"/>
                <a:sym typeface="Courier New"/>
              </a:rPr>
              <a:t> (ArithmeticException </a:t>
            </a:r>
            <a:r>
              <a:rPr lang="en-GB" sz="1600">
                <a:solidFill>
                  <a:srgbClr val="0000C0"/>
                </a:solidFill>
                <a:highlight>
                  <a:srgbClr val="EEEEEC"/>
                </a:highlight>
                <a:latin typeface="Courier New"/>
                <a:ea typeface="Courier New"/>
                <a:cs typeface="Courier New"/>
                <a:sym typeface="Courier New"/>
              </a:rPr>
              <a:t>e</a:t>
            </a:r>
            <a:r>
              <a:rPr lang="en-GB" sz="1600">
                <a:solidFill>
                  <a:schemeClr val="dk1"/>
                </a:solidFill>
                <a:highlight>
                  <a:srgbClr val="EEEEEC"/>
                </a:highlight>
                <a:latin typeface="Courier New"/>
                <a:ea typeface="Courier New"/>
                <a:cs typeface="Courier New"/>
                <a:sym typeface="Courier New"/>
              </a:rPr>
              <a:t>) {</a:t>
            </a:r>
            <a:endParaRPr sz="16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rgbClr val="0000C0"/>
                </a:solidFill>
                <a:highlight>
                  <a:srgbClr val="EEEEEC"/>
                </a:highlight>
                <a:latin typeface="Courier New"/>
                <a:ea typeface="Courier New"/>
                <a:cs typeface="Courier New"/>
                <a:sym typeface="Courier New"/>
              </a:rPr>
              <a:t>e.printStackTrace()</a:t>
            </a:r>
            <a:r>
              <a:rPr lang="en-GB" sz="1600">
                <a:solidFill>
                  <a:schemeClr val="dk1"/>
                </a:solidFill>
                <a:highlight>
                  <a:srgbClr val="EEEEEC"/>
                </a:highlight>
                <a:latin typeface="Courier New"/>
                <a:ea typeface="Courier New"/>
                <a:cs typeface="Courier New"/>
                <a:sym typeface="Courier New"/>
              </a:rPr>
              <a:t>); </a:t>
            </a:r>
            <a:endParaRPr sz="16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600">
                <a:solidFill>
                  <a:schemeClr val="dk1"/>
                </a:solidFill>
                <a:highlight>
                  <a:srgbClr val="EEEEEC"/>
                </a:highlight>
                <a:latin typeface="Courier New"/>
                <a:ea typeface="Courier New"/>
                <a:cs typeface="Courier New"/>
                <a:sym typeface="Courier New"/>
              </a:rPr>
              <a:t>}</a:t>
            </a:r>
            <a:endParaRPr sz="1600">
              <a:solidFill>
                <a:schemeClr val="dk1"/>
              </a:solidFill>
              <a:highlight>
                <a:srgbClr val="EEEEEC"/>
              </a:highlight>
              <a:latin typeface="Courier New"/>
              <a:ea typeface="Courier New"/>
              <a:cs typeface="Courier New"/>
              <a:sym typeface="Courier New"/>
            </a:endParaRPr>
          </a:p>
        </p:txBody>
      </p:sp>
      <p:sp>
        <p:nvSpPr>
          <p:cNvPr id="206" name="Google Shape;206;p36"/>
          <p:cNvSpPr txBox="1"/>
          <p:nvPr/>
        </p:nvSpPr>
        <p:spPr>
          <a:xfrm>
            <a:off x="4383225" y="3081425"/>
            <a:ext cx="2430000" cy="323100"/>
          </a:xfrm>
          <a:prstGeom prst="rect">
            <a:avLst/>
          </a:prstGeom>
          <a:solidFill>
            <a:srgbClr val="46464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900">
                <a:solidFill>
                  <a:srgbClr val="FFFFFF"/>
                </a:solidFill>
                <a:latin typeface="Courier New"/>
                <a:ea typeface="Courier New"/>
                <a:cs typeface="Courier New"/>
                <a:sym typeface="Courier New"/>
              </a:rPr>
              <a:t>Exception: </a:t>
            </a:r>
            <a:r>
              <a:rPr lang="en-GB" sz="900">
                <a:solidFill>
                  <a:srgbClr val="FFFFFF"/>
                </a:solidFill>
                <a:latin typeface="Courier New"/>
                <a:ea typeface="Courier New"/>
                <a:cs typeface="Courier New"/>
                <a:sym typeface="Courier New"/>
              </a:rPr>
              <a:t>/ by zero</a:t>
            </a:r>
            <a:endParaRPr sz="700">
              <a:solidFill>
                <a:srgbClr val="FFFFFF"/>
              </a:solidFill>
            </a:endParaRPr>
          </a:p>
        </p:txBody>
      </p:sp>
      <p:sp>
        <p:nvSpPr>
          <p:cNvPr id="207" name="Google Shape;207;p36"/>
          <p:cNvSpPr txBox="1"/>
          <p:nvPr/>
        </p:nvSpPr>
        <p:spPr>
          <a:xfrm>
            <a:off x="4110550" y="4349400"/>
            <a:ext cx="4096500" cy="644100"/>
          </a:xfrm>
          <a:prstGeom prst="rect">
            <a:avLst/>
          </a:prstGeom>
          <a:solidFill>
            <a:srgbClr val="EFEFEF"/>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800">
                <a:solidFill>
                  <a:srgbClr val="FF0000"/>
                </a:solidFill>
                <a:latin typeface="Courier New"/>
                <a:ea typeface="Courier New"/>
                <a:cs typeface="Courier New"/>
                <a:sym typeface="Courier New"/>
              </a:rPr>
              <a:t>Exception in thread "main" </a:t>
            </a:r>
            <a:r>
              <a:rPr lang="en-GB" sz="800" u="sng">
                <a:solidFill>
                  <a:srgbClr val="007AA6"/>
                </a:solidFill>
                <a:latin typeface="Courier New"/>
                <a:ea typeface="Courier New"/>
                <a:cs typeface="Courier New"/>
                <a:sym typeface="Courier New"/>
              </a:rPr>
              <a:t>java.lang.ArithmeticException</a:t>
            </a:r>
            <a:r>
              <a:rPr lang="en-GB" sz="800">
                <a:solidFill>
                  <a:srgbClr val="FF0000"/>
                </a:solidFill>
                <a:latin typeface="Courier New"/>
                <a:ea typeface="Courier New"/>
                <a:cs typeface="Courier New"/>
                <a:sym typeface="Courier New"/>
              </a:rPr>
              <a:t>: / by zero</a:t>
            </a:r>
            <a:endParaRPr sz="800">
              <a:solidFill>
                <a:srgbClr val="FF0000"/>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latin typeface="Courier New"/>
                <a:ea typeface="Courier New"/>
                <a:cs typeface="Courier New"/>
                <a:sym typeface="Courier New"/>
              </a:rPr>
              <a:t>	at BASICS/rw.ac.rca.files.Exc2.main(</a:t>
            </a:r>
            <a:r>
              <a:rPr lang="en-GB" sz="800" u="sng">
                <a:solidFill>
                  <a:srgbClr val="007AA6"/>
                </a:solidFill>
                <a:latin typeface="Courier New"/>
                <a:ea typeface="Courier New"/>
                <a:cs typeface="Courier New"/>
                <a:sym typeface="Courier New"/>
              </a:rPr>
              <a:t>Exc2.java:6</a:t>
            </a:r>
            <a:r>
              <a:rPr lang="en-GB" sz="800">
                <a:solidFill>
                  <a:srgbClr val="FF0000"/>
                </a:solidFill>
                <a:latin typeface="Courier New"/>
                <a:ea typeface="Courier New"/>
                <a:cs typeface="Courier New"/>
                <a:sym typeface="Courier New"/>
              </a:rPr>
              <a:t>)</a:t>
            </a:r>
            <a:endParaRPr sz="800">
              <a:solidFill>
                <a:srgbClr val="FF0000"/>
              </a:solidFill>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100">
              <a:solidFill>
                <a:srgbClr val="FF0000"/>
              </a:solidFill>
              <a:latin typeface="Courier New"/>
              <a:ea typeface="Courier New"/>
              <a:cs typeface="Courier New"/>
              <a:sym typeface="Courier New"/>
            </a:endParaRPr>
          </a:p>
        </p:txBody>
      </p:sp>
      <p:cxnSp>
        <p:nvCxnSpPr>
          <p:cNvPr id="208" name="Google Shape;208;p36"/>
          <p:cNvCxnSpPr>
            <a:endCxn id="207" idx="1"/>
          </p:cNvCxnSpPr>
          <p:nvPr/>
        </p:nvCxnSpPr>
        <p:spPr>
          <a:xfrm>
            <a:off x="3218950" y="4362750"/>
            <a:ext cx="891600" cy="308700"/>
          </a:xfrm>
          <a:prstGeom prst="straightConnector1">
            <a:avLst/>
          </a:prstGeom>
          <a:noFill/>
          <a:ln cap="flat" cmpd="sng" w="28575">
            <a:solidFill>
              <a:schemeClr val="dk2"/>
            </a:solidFill>
            <a:prstDash val="solid"/>
            <a:round/>
            <a:headEnd len="med" w="med" type="none"/>
            <a:tailEnd len="med" w="med" type="triangle"/>
          </a:ln>
        </p:spPr>
      </p:cxnSp>
      <p:cxnSp>
        <p:nvCxnSpPr>
          <p:cNvPr id="209" name="Google Shape;209;p36"/>
          <p:cNvCxnSpPr>
            <a:endCxn id="206" idx="1"/>
          </p:cNvCxnSpPr>
          <p:nvPr/>
        </p:nvCxnSpPr>
        <p:spPr>
          <a:xfrm>
            <a:off x="3756825" y="2886575"/>
            <a:ext cx="626400" cy="356400"/>
          </a:xfrm>
          <a:prstGeom prst="straightConnector1">
            <a:avLst/>
          </a:prstGeom>
          <a:noFill/>
          <a:ln cap="flat" cmpd="sng" w="28575">
            <a:solidFill>
              <a:schemeClr val="dk2"/>
            </a:solidFill>
            <a:prstDash val="solid"/>
            <a:round/>
            <a:headEnd len="med" w="med" type="none"/>
            <a:tailEnd len="med" w="med" type="triangle"/>
          </a:ln>
        </p:spPr>
      </p:cxnSp>
      <p:pic>
        <p:nvPicPr>
          <p:cNvPr id="210" name="Google Shape;210;p36"/>
          <p:cNvPicPr preferRelativeResize="0"/>
          <p:nvPr/>
        </p:nvPicPr>
        <p:blipFill rotWithShape="1">
          <a:blip r:embed="rId3">
            <a:alphaModFix/>
          </a:blip>
          <a:srcRect b="0" l="-3320" r="3320" t="0"/>
          <a:stretch/>
        </p:blipFill>
        <p:spPr>
          <a:xfrm>
            <a:off x="6759150" y="1294713"/>
            <a:ext cx="2341824" cy="1402274"/>
          </a:xfrm>
          <a:prstGeom prst="rect">
            <a:avLst/>
          </a:prstGeom>
          <a:noFill/>
          <a:ln>
            <a:noFill/>
          </a:ln>
        </p:spPr>
      </p:pic>
      <p:cxnSp>
        <p:nvCxnSpPr>
          <p:cNvPr id="211" name="Google Shape;211;p36"/>
          <p:cNvCxnSpPr/>
          <p:nvPr/>
        </p:nvCxnSpPr>
        <p:spPr>
          <a:xfrm flipH="1" rot="10800000">
            <a:off x="7513625" y="1959925"/>
            <a:ext cx="205200" cy="28086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89375" y="64350"/>
            <a:ext cx="8520600" cy="4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Multiple Catch Clauses</a:t>
            </a:r>
            <a:endParaRPr b="1" sz="2020"/>
          </a:p>
        </p:txBody>
      </p:sp>
      <p:sp>
        <p:nvSpPr>
          <p:cNvPr id="217" name="Google Shape;217;p37"/>
          <p:cNvSpPr txBox="1"/>
          <p:nvPr>
            <p:ph idx="1" type="body"/>
          </p:nvPr>
        </p:nvSpPr>
        <p:spPr>
          <a:xfrm>
            <a:off x="303900" y="1753575"/>
            <a:ext cx="6230400" cy="32631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1018"/>
              <a:buNone/>
            </a:pPr>
            <a:r>
              <a:rPr b="1" lang="en-GB" sz="1136">
                <a:solidFill>
                  <a:srgbClr val="7F0055"/>
                </a:solidFill>
                <a:highlight>
                  <a:srgbClr val="EEEEEC"/>
                </a:highlight>
                <a:latin typeface="Courier New"/>
                <a:ea typeface="Courier New"/>
                <a:cs typeface="Courier New"/>
                <a:sym typeface="Courier New"/>
              </a:rPr>
              <a:t>public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class</a:t>
            </a:r>
            <a:r>
              <a:rPr lang="en-GB" sz="1136">
                <a:solidFill>
                  <a:schemeClr val="dk1"/>
                </a:solidFill>
                <a:highlight>
                  <a:srgbClr val="EEEEEC"/>
                </a:highlight>
                <a:latin typeface="Courier New"/>
                <a:ea typeface="Courier New"/>
                <a:cs typeface="Courier New"/>
                <a:sym typeface="Courier New"/>
              </a:rPr>
              <a:t> MultipleCatches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rgbClr val="3F7F5F"/>
                </a:solidFill>
                <a:highlight>
                  <a:srgbClr val="EEEEEC"/>
                </a:highlight>
                <a:latin typeface="Courier New"/>
                <a:ea typeface="Courier New"/>
                <a:cs typeface="Courier New"/>
                <a:sym typeface="Courier New"/>
              </a:rPr>
              <a:t>//Demonstrate multiple catch statements. class Multiple Catches {</a:t>
            </a:r>
            <a:endParaRPr sz="1136">
              <a:solidFill>
                <a:srgbClr val="3F7F5F"/>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public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static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void</a:t>
            </a:r>
            <a:r>
              <a:rPr lang="en-GB" sz="1136">
                <a:solidFill>
                  <a:schemeClr val="dk1"/>
                </a:solidFill>
                <a:highlight>
                  <a:srgbClr val="EEEEEC"/>
                </a:highlight>
                <a:latin typeface="Courier New"/>
                <a:ea typeface="Courier New"/>
                <a:cs typeface="Courier New"/>
                <a:sym typeface="Courier New"/>
              </a:rPr>
              <a:t> main(String[] </a:t>
            </a:r>
            <a:r>
              <a:rPr lang="en-GB" sz="1136">
                <a:solidFill>
                  <a:srgbClr val="6A3E3E"/>
                </a:solidFill>
                <a:highlight>
                  <a:srgbClr val="EEEEEC"/>
                </a:highlight>
                <a:latin typeface="Courier New"/>
                <a:ea typeface="Courier New"/>
                <a:cs typeface="Courier New"/>
                <a:sym typeface="Courier New"/>
              </a:rPr>
              <a:t>args</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try</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args</a:t>
            </a:r>
            <a:r>
              <a:rPr lang="en-GB" sz="1136">
                <a:solidFill>
                  <a:schemeClr val="dk1"/>
                </a:solidFill>
                <a:highlight>
                  <a:srgbClr val="EEEEEC"/>
                </a:highlight>
                <a:latin typeface="Courier New"/>
                <a:ea typeface="Courier New"/>
                <a:cs typeface="Courier New"/>
                <a:sym typeface="Courier New"/>
              </a:rPr>
              <a:t>.</a:t>
            </a:r>
            <a:r>
              <a:rPr lang="en-GB" sz="1136">
                <a:solidFill>
                  <a:srgbClr val="0000C0"/>
                </a:solidFill>
                <a:highlight>
                  <a:srgbClr val="EEEEEC"/>
                </a:highlight>
                <a:latin typeface="Courier New"/>
                <a:ea typeface="Courier New"/>
                <a:cs typeface="Courier New"/>
                <a:sym typeface="Courier New"/>
              </a:rPr>
              <a:t>length</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 =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u="sng">
                <a:solidFill>
                  <a:srgbClr val="6A3E3E"/>
                </a:solidFill>
                <a:highlight>
                  <a:srgbClr val="EEEEEC"/>
                </a:highlight>
                <a:latin typeface="Courier New"/>
                <a:ea typeface="Courier New"/>
                <a:cs typeface="Courier New"/>
                <a:sym typeface="Courier New"/>
              </a:rPr>
              <a:t>b</a:t>
            </a:r>
            <a:r>
              <a:rPr lang="en-GB" sz="1136">
                <a:solidFill>
                  <a:schemeClr val="dk1"/>
                </a:solidFill>
                <a:highlight>
                  <a:srgbClr val="EEEEEC"/>
                </a:highlight>
                <a:latin typeface="Courier New"/>
                <a:ea typeface="Courier New"/>
                <a:cs typeface="Courier New"/>
                <a:sym typeface="Courier New"/>
              </a:rPr>
              <a:t> = 42 /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c</a:t>
            </a:r>
            <a:r>
              <a:rPr lang="en-GB" sz="1136">
                <a:solidFill>
                  <a:schemeClr val="dk1"/>
                </a:solidFill>
                <a:highlight>
                  <a:srgbClr val="EEEEEC"/>
                </a:highlight>
                <a:latin typeface="Courier New"/>
                <a:ea typeface="Courier New"/>
                <a:cs typeface="Courier New"/>
                <a:sym typeface="Courier New"/>
              </a:rPr>
              <a:t> = { 1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c</a:t>
            </a:r>
            <a:r>
              <a:rPr lang="en-GB" sz="1136">
                <a:solidFill>
                  <a:schemeClr val="dk1"/>
                </a:solidFill>
                <a:highlight>
                  <a:srgbClr val="EEEEEC"/>
                </a:highlight>
                <a:latin typeface="Courier New"/>
                <a:ea typeface="Courier New"/>
                <a:cs typeface="Courier New"/>
                <a:sym typeface="Courier New"/>
              </a:rPr>
              <a:t>[42] = 99;</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 </a:t>
            </a:r>
            <a:r>
              <a:rPr b="1" lang="en-GB" sz="1136">
                <a:solidFill>
                  <a:srgbClr val="7F0055"/>
                </a:solidFill>
                <a:highlight>
                  <a:srgbClr val="EEEEEC"/>
                </a:highlight>
                <a:latin typeface="Courier New"/>
                <a:ea typeface="Courier New"/>
                <a:cs typeface="Courier New"/>
                <a:sym typeface="Courier New"/>
              </a:rPr>
              <a:t>catch</a:t>
            </a:r>
            <a:r>
              <a:rPr lang="en-GB" sz="1136">
                <a:solidFill>
                  <a:schemeClr val="dk1"/>
                </a:solidFill>
                <a:highlight>
                  <a:srgbClr val="EEEEEC"/>
                </a:highlight>
                <a:latin typeface="Courier New"/>
                <a:ea typeface="Courier New"/>
                <a:cs typeface="Courier New"/>
                <a:sym typeface="Courier New"/>
              </a:rPr>
              <a:t> (</a:t>
            </a:r>
            <a:r>
              <a:rPr lang="en-GB" sz="1136">
                <a:solidFill>
                  <a:schemeClr val="dk1"/>
                </a:solidFill>
                <a:highlight>
                  <a:srgbClr val="D4D4D4"/>
                </a:highlight>
                <a:latin typeface="Courier New"/>
                <a:ea typeface="Courier New"/>
                <a:cs typeface="Courier New"/>
                <a:sym typeface="Courier New"/>
              </a:rPr>
              <a:t>ArithmeticException</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"Divide by 0: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 </a:t>
            </a:r>
            <a:r>
              <a:rPr b="1" lang="en-GB" sz="1136">
                <a:solidFill>
                  <a:srgbClr val="7F0055"/>
                </a:solidFill>
                <a:highlight>
                  <a:srgbClr val="EEEEEC"/>
                </a:highlight>
                <a:latin typeface="Courier New"/>
                <a:ea typeface="Courier New"/>
                <a:cs typeface="Courier New"/>
                <a:sym typeface="Courier New"/>
              </a:rPr>
              <a:t>catch</a:t>
            </a:r>
            <a:r>
              <a:rPr lang="en-GB" sz="1136">
                <a:solidFill>
                  <a:schemeClr val="dk1"/>
                </a:solidFill>
                <a:highlight>
                  <a:srgbClr val="EEEEEC"/>
                </a:highlight>
                <a:latin typeface="Courier New"/>
                <a:ea typeface="Courier New"/>
                <a:cs typeface="Courier New"/>
                <a:sym typeface="Courier New"/>
              </a:rPr>
              <a:t> (ArrayIndexOutOfBoundsException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"Array index oob: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"After try/catch blocks."</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a:t>
            </a:r>
            <a:endParaRPr sz="211"/>
          </a:p>
        </p:txBody>
      </p:sp>
      <p:sp>
        <p:nvSpPr>
          <p:cNvPr id="218" name="Google Shape;218;p37"/>
          <p:cNvSpPr txBox="1"/>
          <p:nvPr/>
        </p:nvSpPr>
        <p:spPr>
          <a:xfrm>
            <a:off x="6371150" y="2218225"/>
            <a:ext cx="2492100" cy="13914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2"/>
                </a:solidFill>
              </a:rPr>
              <a:t>This program will cause a division-by-zero exception</a:t>
            </a:r>
            <a:r>
              <a:rPr b="1" lang="en-GB">
                <a:solidFill>
                  <a:schemeClr val="dk2"/>
                </a:solidFill>
              </a:rPr>
              <a:t> if it is started with no command-line arguments, </a:t>
            </a:r>
            <a:r>
              <a:rPr lang="en-GB">
                <a:solidFill>
                  <a:schemeClr val="dk2"/>
                </a:solidFill>
              </a:rPr>
              <a:t>since a will equal zero. </a:t>
            </a:r>
            <a:endParaRPr>
              <a:solidFill>
                <a:schemeClr val="dk2"/>
              </a:solidFill>
            </a:endParaRPr>
          </a:p>
        </p:txBody>
      </p:sp>
      <p:sp>
        <p:nvSpPr>
          <p:cNvPr id="219" name="Google Shape;219;p37"/>
          <p:cNvSpPr txBox="1"/>
          <p:nvPr/>
        </p:nvSpPr>
        <p:spPr>
          <a:xfrm>
            <a:off x="228600" y="362175"/>
            <a:ext cx="8872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a:solidFill>
                  <a:schemeClr val="dk2"/>
                </a:solidFill>
              </a:rPr>
              <a:t>In some cases, more than one exception could be raised by a single piece of code. To handle this type of situation, you can specify two or more catch clauses, each catching a different type of exception. When an exception is thrown, each catch statement is inspected in order, and the first one whose type matches that of the exception is executed. After one catch statement executes, the others are bypassed, and execution continues after the try / catch block. The following example traps two different exception types:</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89375" y="64350"/>
            <a:ext cx="8520600" cy="4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Multiple Catch Clauses</a:t>
            </a:r>
            <a:endParaRPr b="1" sz="2020"/>
          </a:p>
        </p:txBody>
      </p:sp>
      <p:sp>
        <p:nvSpPr>
          <p:cNvPr id="225" name="Google Shape;225;p38"/>
          <p:cNvSpPr txBox="1"/>
          <p:nvPr>
            <p:ph idx="1" type="body"/>
          </p:nvPr>
        </p:nvSpPr>
        <p:spPr>
          <a:xfrm>
            <a:off x="303900" y="1753575"/>
            <a:ext cx="6230400" cy="32631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1018"/>
              <a:buNone/>
            </a:pPr>
            <a:r>
              <a:rPr b="1" lang="en-GB" sz="1136">
                <a:solidFill>
                  <a:srgbClr val="7F0055"/>
                </a:solidFill>
                <a:highlight>
                  <a:srgbClr val="EEEEEC"/>
                </a:highlight>
                <a:latin typeface="Courier New"/>
                <a:ea typeface="Courier New"/>
                <a:cs typeface="Courier New"/>
                <a:sym typeface="Courier New"/>
              </a:rPr>
              <a:t>public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class</a:t>
            </a:r>
            <a:r>
              <a:rPr lang="en-GB" sz="1136">
                <a:solidFill>
                  <a:schemeClr val="dk1"/>
                </a:solidFill>
                <a:highlight>
                  <a:srgbClr val="EEEEEC"/>
                </a:highlight>
                <a:latin typeface="Courier New"/>
                <a:ea typeface="Courier New"/>
                <a:cs typeface="Courier New"/>
                <a:sym typeface="Courier New"/>
              </a:rPr>
              <a:t> MultipleCatches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rgbClr val="3F7F5F"/>
                </a:solidFill>
                <a:highlight>
                  <a:srgbClr val="EEEEEC"/>
                </a:highlight>
                <a:latin typeface="Courier New"/>
                <a:ea typeface="Courier New"/>
                <a:cs typeface="Courier New"/>
                <a:sym typeface="Courier New"/>
              </a:rPr>
              <a:t>//Demonstrate multiple catch statements. class Multiple Catches {</a:t>
            </a:r>
            <a:endParaRPr sz="1136">
              <a:solidFill>
                <a:srgbClr val="3F7F5F"/>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public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static</a:t>
            </a: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void</a:t>
            </a:r>
            <a:r>
              <a:rPr lang="en-GB" sz="1136">
                <a:solidFill>
                  <a:schemeClr val="dk1"/>
                </a:solidFill>
                <a:highlight>
                  <a:srgbClr val="EEEEEC"/>
                </a:highlight>
                <a:latin typeface="Courier New"/>
                <a:ea typeface="Courier New"/>
                <a:cs typeface="Courier New"/>
                <a:sym typeface="Courier New"/>
              </a:rPr>
              <a:t> main(String[] </a:t>
            </a:r>
            <a:r>
              <a:rPr lang="en-GB" sz="1136">
                <a:solidFill>
                  <a:srgbClr val="6A3E3E"/>
                </a:solidFill>
                <a:highlight>
                  <a:srgbClr val="EEEEEC"/>
                </a:highlight>
                <a:latin typeface="Courier New"/>
                <a:ea typeface="Courier New"/>
                <a:cs typeface="Courier New"/>
                <a:sym typeface="Courier New"/>
              </a:rPr>
              <a:t>args</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try</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args</a:t>
            </a:r>
            <a:r>
              <a:rPr lang="en-GB" sz="1136">
                <a:solidFill>
                  <a:schemeClr val="dk1"/>
                </a:solidFill>
                <a:highlight>
                  <a:srgbClr val="EEEEEC"/>
                </a:highlight>
                <a:latin typeface="Courier New"/>
                <a:ea typeface="Courier New"/>
                <a:cs typeface="Courier New"/>
                <a:sym typeface="Courier New"/>
              </a:rPr>
              <a:t>.</a:t>
            </a:r>
            <a:r>
              <a:rPr lang="en-GB" sz="1136">
                <a:solidFill>
                  <a:srgbClr val="0000C0"/>
                </a:solidFill>
                <a:highlight>
                  <a:srgbClr val="EEEEEC"/>
                </a:highlight>
                <a:latin typeface="Courier New"/>
                <a:ea typeface="Courier New"/>
                <a:cs typeface="Courier New"/>
                <a:sym typeface="Courier New"/>
              </a:rPr>
              <a:t>length</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 =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u="sng">
                <a:solidFill>
                  <a:srgbClr val="6A3E3E"/>
                </a:solidFill>
                <a:highlight>
                  <a:srgbClr val="EEEEEC"/>
                </a:highlight>
                <a:latin typeface="Courier New"/>
                <a:ea typeface="Courier New"/>
                <a:cs typeface="Courier New"/>
                <a:sym typeface="Courier New"/>
              </a:rPr>
              <a:t>b</a:t>
            </a:r>
            <a:r>
              <a:rPr lang="en-GB" sz="1136">
                <a:solidFill>
                  <a:schemeClr val="dk1"/>
                </a:solidFill>
                <a:highlight>
                  <a:srgbClr val="EEEEEC"/>
                </a:highlight>
                <a:latin typeface="Courier New"/>
                <a:ea typeface="Courier New"/>
                <a:cs typeface="Courier New"/>
                <a:sym typeface="Courier New"/>
              </a:rPr>
              <a:t> = 42 / </a:t>
            </a:r>
            <a:r>
              <a:rPr lang="en-GB" sz="1136">
                <a:solidFill>
                  <a:srgbClr val="6A3E3E"/>
                </a:solidFill>
                <a:highlight>
                  <a:srgbClr val="EEEEEC"/>
                </a:highlight>
                <a:latin typeface="Courier New"/>
                <a:ea typeface="Courier New"/>
                <a:cs typeface="Courier New"/>
                <a:sym typeface="Courier New"/>
              </a:rPr>
              <a:t>a</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b="1" lang="en-GB" sz="1136">
                <a:solidFill>
                  <a:srgbClr val="7F0055"/>
                </a:solidFill>
                <a:highlight>
                  <a:srgbClr val="EEEEEC"/>
                </a:highlight>
                <a:latin typeface="Courier New"/>
                <a:ea typeface="Courier New"/>
                <a:cs typeface="Courier New"/>
                <a:sym typeface="Courier New"/>
              </a:rPr>
              <a:t>int</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c</a:t>
            </a:r>
            <a:r>
              <a:rPr lang="en-GB" sz="1136">
                <a:solidFill>
                  <a:schemeClr val="dk1"/>
                </a:solidFill>
                <a:highlight>
                  <a:srgbClr val="EEEEEC"/>
                </a:highlight>
                <a:latin typeface="Courier New"/>
                <a:ea typeface="Courier New"/>
                <a:cs typeface="Courier New"/>
                <a:sym typeface="Courier New"/>
              </a:rPr>
              <a:t> = { 1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c</a:t>
            </a:r>
            <a:r>
              <a:rPr lang="en-GB" sz="1136">
                <a:solidFill>
                  <a:schemeClr val="dk1"/>
                </a:solidFill>
                <a:highlight>
                  <a:srgbClr val="EEEEEC"/>
                </a:highlight>
                <a:latin typeface="Courier New"/>
                <a:ea typeface="Courier New"/>
                <a:cs typeface="Courier New"/>
                <a:sym typeface="Courier New"/>
              </a:rPr>
              <a:t>[42] = 99;</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 </a:t>
            </a:r>
            <a:r>
              <a:rPr b="1" lang="en-GB" sz="1136">
                <a:solidFill>
                  <a:srgbClr val="7F0055"/>
                </a:solidFill>
                <a:highlight>
                  <a:srgbClr val="EEEEEC"/>
                </a:highlight>
                <a:latin typeface="Courier New"/>
                <a:ea typeface="Courier New"/>
                <a:cs typeface="Courier New"/>
                <a:sym typeface="Courier New"/>
              </a:rPr>
              <a:t>catch</a:t>
            </a:r>
            <a:r>
              <a:rPr lang="en-GB" sz="1136">
                <a:solidFill>
                  <a:schemeClr val="dk1"/>
                </a:solidFill>
                <a:highlight>
                  <a:srgbClr val="EEEEEC"/>
                </a:highlight>
                <a:latin typeface="Courier New"/>
                <a:ea typeface="Courier New"/>
                <a:cs typeface="Courier New"/>
                <a:sym typeface="Courier New"/>
              </a:rPr>
              <a:t> (</a:t>
            </a:r>
            <a:r>
              <a:rPr lang="en-GB" sz="1136">
                <a:solidFill>
                  <a:schemeClr val="dk1"/>
                </a:solidFill>
                <a:highlight>
                  <a:srgbClr val="D4D4D4"/>
                </a:highlight>
                <a:latin typeface="Courier New"/>
                <a:ea typeface="Courier New"/>
                <a:cs typeface="Courier New"/>
                <a:sym typeface="Courier New"/>
              </a:rPr>
              <a:t>ArithmeticException</a:t>
            </a:r>
            <a:r>
              <a:rPr lang="en-GB" sz="1136">
                <a:solidFill>
                  <a:schemeClr val="dk1"/>
                </a:solidFill>
                <a:highlight>
                  <a:srgbClr val="EEEEEC"/>
                </a:highlight>
                <a:latin typeface="Courier New"/>
                <a:ea typeface="Courier New"/>
                <a:cs typeface="Courier New"/>
                <a:sym typeface="Courier New"/>
              </a:rPr>
              <a:t>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"Divide by 0: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 </a:t>
            </a:r>
            <a:r>
              <a:rPr b="1" lang="en-GB" sz="1136">
                <a:solidFill>
                  <a:srgbClr val="7F0055"/>
                </a:solidFill>
                <a:highlight>
                  <a:srgbClr val="EEEEEC"/>
                </a:highlight>
                <a:latin typeface="Courier New"/>
                <a:ea typeface="Courier New"/>
                <a:cs typeface="Courier New"/>
                <a:sym typeface="Courier New"/>
              </a:rPr>
              <a:t>catch</a:t>
            </a:r>
            <a:r>
              <a:rPr lang="en-GB" sz="1136">
                <a:solidFill>
                  <a:schemeClr val="dk1"/>
                </a:solidFill>
                <a:highlight>
                  <a:srgbClr val="EEEEEC"/>
                </a:highlight>
                <a:latin typeface="Courier New"/>
                <a:ea typeface="Courier New"/>
                <a:cs typeface="Courier New"/>
                <a:sym typeface="Courier New"/>
              </a:rPr>
              <a:t> (ArrayIndexOutOfBoundsException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"Array index oob: "</a:t>
            </a:r>
            <a:r>
              <a:rPr lang="en-GB" sz="1136">
                <a:solidFill>
                  <a:schemeClr val="dk1"/>
                </a:solidFill>
                <a:highlight>
                  <a:srgbClr val="EEEEEC"/>
                </a:highlight>
                <a:latin typeface="Courier New"/>
                <a:ea typeface="Courier New"/>
                <a:cs typeface="Courier New"/>
                <a:sym typeface="Courier New"/>
              </a:rPr>
              <a:t> + </a:t>
            </a:r>
            <a:r>
              <a:rPr lang="en-GB" sz="1136">
                <a:solidFill>
                  <a:srgbClr val="6A3E3E"/>
                </a:solidFill>
                <a:highlight>
                  <a:srgbClr val="EEEEEC"/>
                </a:highlight>
                <a:latin typeface="Courier New"/>
                <a:ea typeface="Courier New"/>
                <a:cs typeface="Courier New"/>
                <a:sym typeface="Courier New"/>
              </a:rPr>
              <a:t>e</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System.</a:t>
            </a:r>
            <a:r>
              <a:rPr b="1" i="1" lang="en-GB" sz="1136">
                <a:solidFill>
                  <a:srgbClr val="0000C0"/>
                </a:solidFill>
                <a:highlight>
                  <a:srgbClr val="EEEEEC"/>
                </a:highlight>
                <a:latin typeface="Courier New"/>
                <a:ea typeface="Courier New"/>
                <a:cs typeface="Courier New"/>
                <a:sym typeface="Courier New"/>
              </a:rPr>
              <a:t>out</a:t>
            </a:r>
            <a:r>
              <a:rPr lang="en-GB" sz="1136">
                <a:solidFill>
                  <a:schemeClr val="dk1"/>
                </a:solidFill>
                <a:highlight>
                  <a:srgbClr val="EEEEEC"/>
                </a:highlight>
                <a:latin typeface="Courier New"/>
                <a:ea typeface="Courier New"/>
                <a:cs typeface="Courier New"/>
                <a:sym typeface="Courier New"/>
              </a:rPr>
              <a:t>.println(</a:t>
            </a:r>
            <a:r>
              <a:rPr lang="en-GB" sz="1136">
                <a:solidFill>
                  <a:srgbClr val="2A00FF"/>
                </a:solidFill>
                <a:highlight>
                  <a:srgbClr val="EEEEEC"/>
                </a:highlight>
                <a:latin typeface="Courier New"/>
                <a:ea typeface="Courier New"/>
                <a:cs typeface="Courier New"/>
                <a:sym typeface="Courier New"/>
              </a:rPr>
              <a:t>"After try/catch blocks."</a:t>
            </a:r>
            <a:r>
              <a:rPr lang="en-GB" sz="1136">
                <a:solidFill>
                  <a:schemeClr val="dk1"/>
                </a:solidFill>
                <a:highlight>
                  <a:srgbClr val="EEEEEC"/>
                </a:highlight>
                <a:latin typeface="Courier New"/>
                <a:ea typeface="Courier New"/>
                <a:cs typeface="Courier New"/>
                <a:sym typeface="Courier New"/>
              </a:rPr>
              <a:t>);</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	}</a:t>
            </a:r>
            <a:endParaRPr sz="11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SzPts val="1018"/>
              <a:buNone/>
            </a:pPr>
            <a:r>
              <a:rPr lang="en-GB" sz="1136">
                <a:solidFill>
                  <a:schemeClr val="dk1"/>
                </a:solidFill>
                <a:highlight>
                  <a:srgbClr val="EEEEEC"/>
                </a:highlight>
                <a:latin typeface="Courier New"/>
                <a:ea typeface="Courier New"/>
                <a:cs typeface="Courier New"/>
                <a:sym typeface="Courier New"/>
              </a:rPr>
              <a:t>}</a:t>
            </a:r>
            <a:endParaRPr sz="211"/>
          </a:p>
        </p:txBody>
      </p:sp>
      <p:sp>
        <p:nvSpPr>
          <p:cNvPr id="226" name="Google Shape;226;p38"/>
          <p:cNvSpPr txBox="1"/>
          <p:nvPr/>
        </p:nvSpPr>
        <p:spPr>
          <a:xfrm>
            <a:off x="6371150" y="2218225"/>
            <a:ext cx="2492100" cy="13914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2"/>
                </a:solidFill>
              </a:rPr>
              <a:t>This program will cause a division-by-zero exception</a:t>
            </a:r>
            <a:r>
              <a:rPr b="1" lang="en-GB">
                <a:solidFill>
                  <a:schemeClr val="dk2"/>
                </a:solidFill>
              </a:rPr>
              <a:t> if it is started with no command-line arguments, </a:t>
            </a:r>
            <a:r>
              <a:rPr lang="en-GB">
                <a:solidFill>
                  <a:schemeClr val="dk2"/>
                </a:solidFill>
              </a:rPr>
              <a:t>since a will equal zero. </a:t>
            </a:r>
            <a:endParaRPr>
              <a:solidFill>
                <a:schemeClr val="dk2"/>
              </a:solidFill>
            </a:endParaRPr>
          </a:p>
        </p:txBody>
      </p:sp>
      <p:sp>
        <p:nvSpPr>
          <p:cNvPr id="227" name="Google Shape;227;p38"/>
          <p:cNvSpPr txBox="1"/>
          <p:nvPr/>
        </p:nvSpPr>
        <p:spPr>
          <a:xfrm>
            <a:off x="228600" y="362175"/>
            <a:ext cx="8872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a:solidFill>
                  <a:schemeClr val="dk2"/>
                </a:solidFill>
              </a:rPr>
              <a:t>In some cases, more than one exception could be raised by a single piece of code. To handle this type of situation, you can specify two or more catch clauses, each catching a different type of exception. When an exception is thrown, each catch statement is inspected in order, and the first one whose type matches that of the exception is executed. After one catch statement executes, the others are bypassed, and execution continues after the try / catch block. The following example traps two different exception types:</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idx="1" type="body"/>
          </p:nvPr>
        </p:nvSpPr>
        <p:spPr>
          <a:xfrm>
            <a:off x="311700" y="257650"/>
            <a:ext cx="8520600" cy="4269900"/>
          </a:xfrm>
          <a:prstGeom prst="rect">
            <a:avLst/>
          </a:prstGeom>
        </p:spPr>
        <p:txBody>
          <a:bodyPr anchorCtr="0" anchor="t" bIns="91425" lIns="91425" spcFirstLastPara="1" rIns="91425" wrap="square" tIns="91425">
            <a:noAutofit/>
          </a:bodyPr>
          <a:lstStyle/>
          <a:p>
            <a:pPr indent="0" lvl="0" marL="25400" rtl="0" algn="l">
              <a:lnSpc>
                <a:spcPct val="95000"/>
              </a:lnSpc>
              <a:spcBef>
                <a:spcPts val="0"/>
              </a:spcBef>
              <a:spcAft>
                <a:spcPts val="0"/>
              </a:spcAft>
              <a:buNone/>
            </a:pPr>
            <a:r>
              <a:rPr b="1" lang="en-GB" sz="2436">
                <a:solidFill>
                  <a:srgbClr val="7F0055"/>
                </a:solidFill>
                <a:highlight>
                  <a:srgbClr val="EEEEEC"/>
                </a:highlight>
                <a:latin typeface="Courier New"/>
                <a:ea typeface="Courier New"/>
                <a:cs typeface="Courier New"/>
                <a:sym typeface="Courier New"/>
              </a:rPr>
              <a:t>public</a:t>
            </a: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class</a:t>
            </a:r>
            <a:r>
              <a:rPr lang="en-GB" sz="2436">
                <a:solidFill>
                  <a:schemeClr val="dk1"/>
                </a:solidFill>
                <a:highlight>
                  <a:srgbClr val="EEEEEC"/>
                </a:highlight>
                <a:latin typeface="Courier New"/>
                <a:ea typeface="Courier New"/>
                <a:cs typeface="Courier New"/>
                <a:sym typeface="Courier New"/>
              </a:rPr>
              <a:t> Multiple {</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t/>
            </a:r>
            <a:endParaRPr sz="2436">
              <a:solidFill>
                <a:srgbClr val="3F7F5F"/>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public</a:t>
            </a: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static</a:t>
            </a: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void</a:t>
            </a:r>
            <a:r>
              <a:rPr lang="en-GB" sz="2436">
                <a:solidFill>
                  <a:schemeClr val="dk1"/>
                </a:solidFill>
                <a:highlight>
                  <a:srgbClr val="EEEEEC"/>
                </a:highlight>
                <a:latin typeface="Courier New"/>
                <a:ea typeface="Courier New"/>
                <a:cs typeface="Courier New"/>
                <a:sym typeface="Courier New"/>
              </a:rPr>
              <a:t> main(String[] </a:t>
            </a:r>
            <a:r>
              <a:rPr lang="en-GB" sz="2436">
                <a:solidFill>
                  <a:srgbClr val="6A3E3E"/>
                </a:solidFill>
                <a:highlight>
                  <a:srgbClr val="EEEEEC"/>
                </a:highlight>
                <a:latin typeface="Courier New"/>
                <a:ea typeface="Courier New"/>
                <a:cs typeface="Courier New"/>
                <a:sym typeface="Courier New"/>
              </a:rPr>
              <a:t>args</a:t>
            </a:r>
            <a:r>
              <a:rPr lang="en-GB" sz="2436">
                <a:solidFill>
                  <a:schemeClr val="dk1"/>
                </a:solidFill>
                <a:highlight>
                  <a:srgbClr val="EEEEEC"/>
                </a:highlight>
                <a:latin typeface="Courier New"/>
                <a:ea typeface="Courier New"/>
                <a:cs typeface="Courier New"/>
                <a:sym typeface="Courier New"/>
              </a:rPr>
              <a:t>) {</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int</a:t>
            </a:r>
            <a:r>
              <a:rPr lang="en-GB" sz="2436">
                <a:solidFill>
                  <a:schemeClr val="dk1"/>
                </a:solidFill>
                <a:highlight>
                  <a:srgbClr val="EEEEEC"/>
                </a:highlight>
                <a:latin typeface="Courier New"/>
                <a:ea typeface="Courier New"/>
                <a:cs typeface="Courier New"/>
                <a:sym typeface="Courier New"/>
              </a:rPr>
              <a:t> </a:t>
            </a:r>
            <a:r>
              <a:rPr lang="en-GB" sz="2436">
                <a:solidFill>
                  <a:srgbClr val="6A3E3E"/>
                </a:solidFill>
                <a:highlight>
                  <a:srgbClr val="EEEEEC"/>
                </a:highlight>
                <a:latin typeface="Courier New"/>
                <a:ea typeface="Courier New"/>
                <a:cs typeface="Courier New"/>
                <a:sym typeface="Courier New"/>
              </a:rPr>
              <a:t>a</a:t>
            </a:r>
            <a:r>
              <a:rPr lang="en-GB" sz="2436">
                <a:solidFill>
                  <a:schemeClr val="dk1"/>
                </a:solidFill>
                <a:highlight>
                  <a:srgbClr val="EEEEEC"/>
                </a:highlight>
                <a:latin typeface="Courier New"/>
                <a:ea typeface="Courier New"/>
                <a:cs typeface="Courier New"/>
                <a:sym typeface="Courier New"/>
              </a:rPr>
              <a:t> = </a:t>
            </a:r>
            <a:r>
              <a:rPr lang="en-GB" sz="2436">
                <a:solidFill>
                  <a:srgbClr val="6A3E3E"/>
                </a:solidFill>
                <a:highlight>
                  <a:srgbClr val="EEEEEC"/>
                </a:highlight>
                <a:latin typeface="Courier New"/>
                <a:ea typeface="Courier New"/>
                <a:cs typeface="Courier New"/>
                <a:sym typeface="Courier New"/>
              </a:rPr>
              <a:t>args</a:t>
            </a:r>
            <a:r>
              <a:rPr lang="en-GB" sz="2436">
                <a:solidFill>
                  <a:schemeClr val="dk1"/>
                </a:solidFill>
                <a:highlight>
                  <a:srgbClr val="EEEEEC"/>
                </a:highlight>
                <a:latin typeface="Courier New"/>
                <a:ea typeface="Courier New"/>
                <a:cs typeface="Courier New"/>
                <a:sym typeface="Courier New"/>
              </a:rPr>
              <a:t>.</a:t>
            </a:r>
            <a:r>
              <a:rPr lang="en-GB" sz="2436">
                <a:solidFill>
                  <a:srgbClr val="0000C0"/>
                </a:solidFill>
                <a:highlight>
                  <a:srgbClr val="EEEEEC"/>
                </a:highlight>
                <a:latin typeface="Courier New"/>
                <a:ea typeface="Courier New"/>
                <a:cs typeface="Courier New"/>
                <a:sym typeface="Courier New"/>
              </a:rPr>
              <a:t>length</a:t>
            </a:r>
            <a:r>
              <a:rPr lang="en-GB" sz="2436">
                <a:solidFill>
                  <a:schemeClr val="dk1"/>
                </a:solidFill>
                <a:highlight>
                  <a:srgbClr val="EEEEEC"/>
                </a:highlight>
                <a:latin typeface="Courier New"/>
                <a:ea typeface="Courier New"/>
                <a:cs typeface="Courier New"/>
                <a:sym typeface="Courier New"/>
              </a:rPr>
              <a:t>;</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System.</a:t>
            </a:r>
            <a:r>
              <a:rPr b="1" i="1" lang="en-GB" sz="2436">
                <a:solidFill>
                  <a:srgbClr val="0000C0"/>
                </a:solidFill>
                <a:highlight>
                  <a:srgbClr val="EEEEEC"/>
                </a:highlight>
                <a:latin typeface="Courier New"/>
                <a:ea typeface="Courier New"/>
                <a:cs typeface="Courier New"/>
                <a:sym typeface="Courier New"/>
              </a:rPr>
              <a:t>out</a:t>
            </a:r>
            <a:r>
              <a:rPr lang="en-GB" sz="2436">
                <a:solidFill>
                  <a:schemeClr val="dk1"/>
                </a:solidFill>
                <a:highlight>
                  <a:srgbClr val="EEEEEC"/>
                </a:highlight>
                <a:latin typeface="Courier New"/>
                <a:ea typeface="Courier New"/>
                <a:cs typeface="Courier New"/>
                <a:sym typeface="Courier New"/>
              </a:rPr>
              <a:t>.println(</a:t>
            </a:r>
            <a:r>
              <a:rPr lang="en-GB" sz="2436">
                <a:solidFill>
                  <a:srgbClr val="2A00FF"/>
                </a:solidFill>
                <a:highlight>
                  <a:srgbClr val="EEEEEC"/>
                </a:highlight>
                <a:latin typeface="Courier New"/>
                <a:ea typeface="Courier New"/>
                <a:cs typeface="Courier New"/>
                <a:sym typeface="Courier New"/>
              </a:rPr>
              <a:t>"a = "</a:t>
            </a:r>
            <a:r>
              <a:rPr lang="en-GB" sz="2436">
                <a:solidFill>
                  <a:schemeClr val="dk1"/>
                </a:solidFill>
                <a:highlight>
                  <a:srgbClr val="EEEEEC"/>
                </a:highlight>
                <a:latin typeface="Courier New"/>
                <a:ea typeface="Courier New"/>
                <a:cs typeface="Courier New"/>
                <a:sym typeface="Courier New"/>
              </a:rPr>
              <a:t> + </a:t>
            </a:r>
            <a:r>
              <a:rPr lang="en-GB" sz="2436">
                <a:solidFill>
                  <a:srgbClr val="6A3E3E"/>
                </a:solidFill>
                <a:highlight>
                  <a:srgbClr val="EEEEEC"/>
                </a:highlight>
                <a:latin typeface="Courier New"/>
                <a:ea typeface="Courier New"/>
                <a:cs typeface="Courier New"/>
                <a:sym typeface="Courier New"/>
              </a:rPr>
              <a:t>a</a:t>
            </a:r>
            <a:r>
              <a:rPr lang="en-GB" sz="2436">
                <a:solidFill>
                  <a:schemeClr val="dk1"/>
                </a:solidFill>
                <a:highlight>
                  <a:srgbClr val="EEEEEC"/>
                </a:highlight>
                <a:latin typeface="Courier New"/>
                <a:ea typeface="Courier New"/>
                <a:cs typeface="Courier New"/>
                <a:sym typeface="Courier New"/>
              </a:rPr>
              <a:t>);</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int</a:t>
            </a:r>
            <a:r>
              <a:rPr lang="en-GB" sz="2436">
                <a:solidFill>
                  <a:schemeClr val="dk1"/>
                </a:solidFill>
                <a:highlight>
                  <a:srgbClr val="EEEEEC"/>
                </a:highlight>
                <a:latin typeface="Courier New"/>
                <a:ea typeface="Courier New"/>
                <a:cs typeface="Courier New"/>
                <a:sym typeface="Courier New"/>
              </a:rPr>
              <a:t> </a:t>
            </a:r>
            <a:r>
              <a:rPr lang="en-GB" sz="2436" u="sng">
                <a:solidFill>
                  <a:srgbClr val="6A3E3E"/>
                </a:solidFill>
                <a:highlight>
                  <a:srgbClr val="EEEEEC"/>
                </a:highlight>
                <a:latin typeface="Courier New"/>
                <a:ea typeface="Courier New"/>
                <a:cs typeface="Courier New"/>
                <a:sym typeface="Courier New"/>
              </a:rPr>
              <a:t>b</a:t>
            </a:r>
            <a:r>
              <a:rPr lang="en-GB" sz="2436">
                <a:solidFill>
                  <a:schemeClr val="dk1"/>
                </a:solidFill>
                <a:highlight>
                  <a:srgbClr val="EEEEEC"/>
                </a:highlight>
                <a:latin typeface="Courier New"/>
                <a:ea typeface="Courier New"/>
                <a:cs typeface="Courier New"/>
                <a:sym typeface="Courier New"/>
              </a:rPr>
              <a:t> = 42 / </a:t>
            </a:r>
            <a:r>
              <a:rPr lang="en-GB" sz="2436">
                <a:solidFill>
                  <a:srgbClr val="6A3E3E"/>
                </a:solidFill>
                <a:highlight>
                  <a:srgbClr val="EEEEEC"/>
                </a:highlight>
                <a:latin typeface="Courier New"/>
                <a:ea typeface="Courier New"/>
                <a:cs typeface="Courier New"/>
                <a:sym typeface="Courier New"/>
              </a:rPr>
              <a:t>a</a:t>
            </a:r>
            <a:r>
              <a:rPr lang="en-GB" sz="2436">
                <a:solidFill>
                  <a:schemeClr val="dk1"/>
                </a:solidFill>
                <a:highlight>
                  <a:srgbClr val="EEEEEC"/>
                </a:highlight>
                <a:latin typeface="Courier New"/>
                <a:ea typeface="Courier New"/>
                <a:cs typeface="Courier New"/>
                <a:sym typeface="Courier New"/>
              </a:rPr>
              <a:t>;</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1100"/>
              <a:buFont typeface="Arial"/>
              <a:buNone/>
            </a:pPr>
            <a:r>
              <a:rPr lang="en-GB" sz="2436">
                <a:solidFill>
                  <a:schemeClr val="dk1"/>
                </a:solidFill>
                <a:highlight>
                  <a:srgbClr val="EEEEEC"/>
                </a:highlight>
                <a:latin typeface="Courier New"/>
                <a:ea typeface="Courier New"/>
                <a:cs typeface="Courier New"/>
                <a:sym typeface="Courier New"/>
              </a:rPr>
              <a:t>      </a:t>
            </a:r>
            <a:r>
              <a:rPr lang="en-GB" sz="2436">
                <a:solidFill>
                  <a:schemeClr val="dk1"/>
                </a:solidFill>
                <a:highlight>
                  <a:srgbClr val="EEEEEC"/>
                </a:highlight>
                <a:latin typeface="Courier New"/>
                <a:ea typeface="Courier New"/>
                <a:cs typeface="Courier New"/>
                <a:sym typeface="Courier New"/>
              </a:rPr>
              <a:t>System.out.println(b);</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r>
              <a:rPr b="1" lang="en-GB" sz="2436">
                <a:solidFill>
                  <a:srgbClr val="7F0055"/>
                </a:solidFill>
                <a:highlight>
                  <a:srgbClr val="EEEEEC"/>
                </a:highlight>
                <a:latin typeface="Courier New"/>
                <a:ea typeface="Courier New"/>
                <a:cs typeface="Courier New"/>
                <a:sym typeface="Courier New"/>
              </a:rPr>
              <a:t>int</a:t>
            </a:r>
            <a:r>
              <a:rPr lang="en-GB" sz="2436">
                <a:solidFill>
                  <a:schemeClr val="dk1"/>
                </a:solidFill>
                <a:highlight>
                  <a:srgbClr val="EEEEEC"/>
                </a:highlight>
                <a:latin typeface="Courier New"/>
                <a:ea typeface="Courier New"/>
                <a:cs typeface="Courier New"/>
                <a:sym typeface="Courier New"/>
              </a:rPr>
              <a:t>[] </a:t>
            </a:r>
            <a:r>
              <a:rPr lang="en-GB" sz="2436">
                <a:solidFill>
                  <a:srgbClr val="6A3E3E"/>
                </a:solidFill>
                <a:highlight>
                  <a:srgbClr val="EEEEEC"/>
                </a:highlight>
                <a:latin typeface="Courier New"/>
                <a:ea typeface="Courier New"/>
                <a:cs typeface="Courier New"/>
                <a:sym typeface="Courier New"/>
              </a:rPr>
              <a:t>c</a:t>
            </a:r>
            <a:r>
              <a:rPr lang="en-GB" sz="2436">
                <a:solidFill>
                  <a:schemeClr val="dk1"/>
                </a:solidFill>
                <a:highlight>
                  <a:srgbClr val="EEEEEC"/>
                </a:highlight>
                <a:latin typeface="Courier New"/>
                <a:ea typeface="Courier New"/>
                <a:cs typeface="Courier New"/>
                <a:sym typeface="Courier New"/>
              </a:rPr>
              <a:t> = { 1 };</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r>
              <a:rPr lang="en-GB" sz="2436">
                <a:solidFill>
                  <a:srgbClr val="6A3E3E"/>
                </a:solidFill>
                <a:highlight>
                  <a:srgbClr val="EEEEEC"/>
                </a:highlight>
                <a:latin typeface="Courier New"/>
                <a:ea typeface="Courier New"/>
                <a:cs typeface="Courier New"/>
                <a:sym typeface="Courier New"/>
              </a:rPr>
              <a:t>c</a:t>
            </a:r>
            <a:r>
              <a:rPr lang="en-GB" sz="2436">
                <a:solidFill>
                  <a:schemeClr val="dk1"/>
                </a:solidFill>
                <a:highlight>
                  <a:srgbClr val="EEEEEC"/>
                </a:highlight>
                <a:latin typeface="Courier New"/>
                <a:ea typeface="Courier New"/>
                <a:cs typeface="Courier New"/>
                <a:sym typeface="Courier New"/>
              </a:rPr>
              <a:t>[42] = 99;</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System.out.println(c);</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	}</a:t>
            </a:r>
            <a:endParaRPr sz="2436">
              <a:solidFill>
                <a:schemeClr val="dk1"/>
              </a:solidFill>
              <a:highlight>
                <a:srgbClr val="EEEEEC"/>
              </a:highlight>
              <a:latin typeface="Courier New"/>
              <a:ea typeface="Courier New"/>
              <a:cs typeface="Courier New"/>
              <a:sym typeface="Courier New"/>
            </a:endParaRPr>
          </a:p>
          <a:p>
            <a:pPr indent="0" lvl="0" marL="25400" rtl="0" algn="l">
              <a:lnSpc>
                <a:spcPct val="95000"/>
              </a:lnSpc>
              <a:spcBef>
                <a:spcPts val="0"/>
              </a:spcBef>
              <a:spcAft>
                <a:spcPts val="0"/>
              </a:spcAft>
              <a:buNone/>
            </a:pPr>
            <a:r>
              <a:rPr lang="en-GB" sz="2436">
                <a:solidFill>
                  <a:schemeClr val="dk1"/>
                </a:solidFill>
                <a:highlight>
                  <a:srgbClr val="EEEEEC"/>
                </a:highlight>
                <a:latin typeface="Courier New"/>
                <a:ea typeface="Courier New"/>
                <a:cs typeface="Courier New"/>
                <a:sym typeface="Courier New"/>
              </a:rPr>
              <a:t>}</a:t>
            </a:r>
            <a:endParaRPr sz="2436">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218475" y="8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009"/>
              <a:buFont typeface="Arial"/>
              <a:buNone/>
            </a:pPr>
            <a:r>
              <a:rPr b="1" lang="en-GB" sz="2020"/>
              <a:t>Multiple Catch Clauses(next…)</a:t>
            </a:r>
            <a:endParaRPr/>
          </a:p>
        </p:txBody>
      </p:sp>
      <p:sp>
        <p:nvSpPr>
          <p:cNvPr id="238" name="Google Shape;238;p40"/>
          <p:cNvSpPr txBox="1"/>
          <p:nvPr>
            <p:ph idx="1" type="body"/>
          </p:nvPr>
        </p:nvSpPr>
        <p:spPr>
          <a:xfrm>
            <a:off x="311700" y="660325"/>
            <a:ext cx="8638800" cy="15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rPr>
              <a:t>The program above will </a:t>
            </a:r>
            <a:r>
              <a:rPr lang="en-GB" sz="1700">
                <a:solidFill>
                  <a:schemeClr val="dk1"/>
                </a:solidFill>
              </a:rPr>
              <a:t>survive the division if you provide a command-line argument setting </a:t>
            </a:r>
            <a:r>
              <a:rPr b="1" lang="en-GB" sz="1700">
                <a:solidFill>
                  <a:schemeClr val="dk1"/>
                </a:solidFill>
              </a:rPr>
              <a:t>a </a:t>
            </a:r>
            <a:r>
              <a:rPr lang="en-GB" sz="1700">
                <a:solidFill>
                  <a:schemeClr val="dk1"/>
                </a:solidFill>
              </a:rPr>
              <a:t>to something larger than zero. But it will cause an </a:t>
            </a:r>
            <a:r>
              <a:rPr b="1" lang="en-GB" sz="1700">
                <a:solidFill>
                  <a:schemeClr val="dk1"/>
                </a:solidFill>
              </a:rPr>
              <a:t>ArrayIndexOutOfBoundsException</a:t>
            </a:r>
            <a:r>
              <a:rPr lang="en-GB" sz="1700">
                <a:solidFill>
                  <a:schemeClr val="dk1"/>
                </a:solidFill>
              </a:rPr>
              <a:t>, since the </a:t>
            </a:r>
            <a:r>
              <a:rPr b="1" lang="en-GB" sz="1700">
                <a:solidFill>
                  <a:schemeClr val="dk1"/>
                </a:solidFill>
              </a:rPr>
              <a:t>int</a:t>
            </a:r>
            <a:r>
              <a:rPr lang="en-GB" sz="1700">
                <a:solidFill>
                  <a:schemeClr val="dk1"/>
                </a:solidFill>
              </a:rPr>
              <a:t> array c has a length of 1, yet the program attempts to assign a value to </a:t>
            </a:r>
            <a:r>
              <a:rPr b="1" lang="en-GB" sz="1700">
                <a:solidFill>
                  <a:schemeClr val="dk1"/>
                </a:solidFill>
              </a:rPr>
              <a:t>c[42].</a:t>
            </a:r>
            <a:r>
              <a:rPr lang="en-GB" sz="1700">
                <a:solidFill>
                  <a:schemeClr val="dk1"/>
                </a:solidFill>
              </a:rPr>
              <a:t> Here is the output generated by running it both ways:</a:t>
            </a:r>
            <a:endParaRPr sz="1700">
              <a:solidFill>
                <a:schemeClr val="dk1"/>
              </a:solidFill>
            </a:endParaRPr>
          </a:p>
          <a:p>
            <a:pPr indent="0" lvl="0" marL="0" rtl="0" algn="l">
              <a:spcBef>
                <a:spcPts val="0"/>
              </a:spcBef>
              <a:spcAft>
                <a:spcPts val="0"/>
              </a:spcAft>
              <a:buNone/>
            </a:pPr>
            <a:r>
              <a:t/>
            </a:r>
            <a:endParaRPr sz="2100">
              <a:solidFill>
                <a:srgbClr val="434343"/>
              </a:solidFill>
            </a:endParaRPr>
          </a:p>
        </p:txBody>
      </p:sp>
      <p:sp>
        <p:nvSpPr>
          <p:cNvPr id="239" name="Google Shape;239;p40"/>
          <p:cNvSpPr txBox="1"/>
          <p:nvPr/>
        </p:nvSpPr>
        <p:spPr>
          <a:xfrm>
            <a:off x="382050" y="2388950"/>
            <a:ext cx="8638800" cy="2552700"/>
          </a:xfrm>
          <a:prstGeom prst="rect">
            <a:avLst/>
          </a:prstGeom>
          <a:solidFill>
            <a:srgbClr val="464646"/>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00">
                <a:solidFill>
                  <a:srgbClr val="3F7F5F"/>
                </a:solidFill>
              </a:rPr>
              <a:t>…/rca/java$</a:t>
            </a:r>
            <a:r>
              <a:rPr lang="en-GB" sz="1700">
                <a:solidFill>
                  <a:srgbClr val="FFFFFF"/>
                </a:solidFill>
              </a:rPr>
              <a:t> </a:t>
            </a:r>
            <a:r>
              <a:rPr lang="en-GB" sz="1700">
                <a:solidFill>
                  <a:srgbClr val="FFFFFF"/>
                </a:solidFill>
              </a:rPr>
              <a:t>java MultipleCatches</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a = 0</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Divide by 0: java.lang.ArithmeticException: / by zero After try/catch blocks.</a:t>
            </a:r>
            <a:endParaRPr sz="1700">
              <a:solidFill>
                <a:srgbClr val="FFFFFF"/>
              </a:solidFill>
            </a:endParaRPr>
          </a:p>
          <a:p>
            <a:pPr indent="0" lvl="0" marL="0" rtl="0" algn="l">
              <a:lnSpc>
                <a:spcPct val="115000"/>
              </a:lnSpc>
              <a:spcBef>
                <a:spcPts val="0"/>
              </a:spcBef>
              <a:spcAft>
                <a:spcPts val="0"/>
              </a:spcAft>
              <a:buNone/>
            </a:pPr>
            <a:r>
              <a:rPr lang="en-GB" sz="1700">
                <a:solidFill>
                  <a:srgbClr val="3F7F5F"/>
                </a:solidFill>
              </a:rPr>
              <a:t>…/rca/java$</a:t>
            </a:r>
            <a:r>
              <a:rPr lang="en-GB" sz="1700">
                <a:solidFill>
                  <a:srgbClr val="FFFFFF"/>
                </a:solidFill>
              </a:rPr>
              <a:t> </a:t>
            </a:r>
            <a:r>
              <a:rPr lang="en-GB" sz="1700">
                <a:solidFill>
                  <a:srgbClr val="FFFFFF"/>
                </a:solidFill>
              </a:rPr>
              <a:t>java MultipleCatches TestArg</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a = 1</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Array index oob:</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java.lang. ArrayIndexOut Of Bounds Exception: Index 42 out of bounds for length 1 </a:t>
            </a:r>
            <a:endParaRPr sz="1700">
              <a:solidFill>
                <a:srgbClr val="FFFFFF"/>
              </a:solidFill>
            </a:endParaRPr>
          </a:p>
          <a:p>
            <a:pPr indent="0" lvl="0" marL="0" rtl="0" algn="l">
              <a:lnSpc>
                <a:spcPct val="115000"/>
              </a:lnSpc>
              <a:spcBef>
                <a:spcPts val="0"/>
              </a:spcBef>
              <a:spcAft>
                <a:spcPts val="0"/>
              </a:spcAft>
              <a:buNone/>
            </a:pPr>
            <a:r>
              <a:rPr lang="en-GB" sz="1700">
                <a:solidFill>
                  <a:srgbClr val="FFFFFF"/>
                </a:solidFill>
              </a:rPr>
              <a:t>After try/catch blocks.</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218475" y="87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20"/>
              <a:t>Multiple Catch Clauses(next…)</a:t>
            </a:r>
            <a:endParaRPr sz="2400"/>
          </a:p>
        </p:txBody>
      </p:sp>
      <p:sp>
        <p:nvSpPr>
          <p:cNvPr id="245" name="Google Shape;245;p41"/>
          <p:cNvSpPr txBox="1"/>
          <p:nvPr>
            <p:ph idx="1" type="body"/>
          </p:nvPr>
        </p:nvSpPr>
        <p:spPr>
          <a:xfrm>
            <a:off x="179600" y="574875"/>
            <a:ext cx="3114600" cy="3908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500">
                <a:solidFill>
                  <a:schemeClr val="dk1"/>
                </a:solidFill>
              </a:rPr>
              <a:t>When you use multiple catch statements, it is important to remember that </a:t>
            </a:r>
            <a:r>
              <a:rPr lang="en-GB" sz="1500">
                <a:solidFill>
                  <a:schemeClr val="dk1"/>
                </a:solidFill>
                <a:highlight>
                  <a:srgbClr val="FF9900"/>
                </a:highlight>
              </a:rPr>
              <a:t>exception subclasses must come before any of their superclasses.</a:t>
            </a:r>
            <a:r>
              <a:rPr lang="en-GB" sz="1500">
                <a:solidFill>
                  <a:schemeClr val="dk1"/>
                </a:solidFill>
              </a:rPr>
              <a:t> This is because a catch statement that uses a superclass will catch exceptions of that type plus any of its subclasses. Thus, a subclass would never be reached if it came after its superclass. Further, in Java, unreachable code is an error. For example, consider the following program:</a:t>
            </a:r>
            <a:endParaRPr sz="1500">
              <a:solidFill>
                <a:schemeClr val="dk1"/>
              </a:solidFill>
            </a:endParaRPr>
          </a:p>
          <a:p>
            <a:pPr indent="0" lvl="0" marL="0" rtl="0" algn="just">
              <a:spcBef>
                <a:spcPts val="0"/>
              </a:spcBef>
              <a:spcAft>
                <a:spcPts val="0"/>
              </a:spcAft>
              <a:buNone/>
            </a:pPr>
            <a:r>
              <a:t/>
            </a:r>
            <a:endParaRPr sz="1500">
              <a:solidFill>
                <a:schemeClr val="dk1"/>
              </a:solidFill>
            </a:endParaRPr>
          </a:p>
        </p:txBody>
      </p:sp>
      <p:sp>
        <p:nvSpPr>
          <p:cNvPr id="246" name="Google Shape;246;p41"/>
          <p:cNvSpPr txBox="1"/>
          <p:nvPr/>
        </p:nvSpPr>
        <p:spPr>
          <a:xfrm>
            <a:off x="3496325" y="66600"/>
            <a:ext cx="5571000" cy="4919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 This program contains an error.</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A subclass must come before its superclass in</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a series of catch statements. If not,</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unreachable code will be created and a compile-time error will result.</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a:t>
            </a:r>
            <a:r>
              <a:rPr lang="en-GB" sz="1100">
                <a:solidFill>
                  <a:schemeClr val="dk1"/>
                </a:solidFill>
                <a:highlight>
                  <a:srgbClr val="D4D4D4"/>
                </a:highlight>
                <a:latin typeface="Courier New"/>
                <a:ea typeface="Courier New"/>
                <a:cs typeface="Courier New"/>
                <a:sym typeface="Courier New"/>
              </a:rPr>
              <a:t>SuperSubCatch</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 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b</a:t>
            </a:r>
            <a:r>
              <a:rPr lang="en-GB" sz="1100">
                <a:solidFill>
                  <a:schemeClr val="dk1"/>
                </a:solidFill>
                <a:highlight>
                  <a:srgbClr val="EEEEEC"/>
                </a:highlight>
                <a:latin typeface="Courier New"/>
                <a:ea typeface="Courier New"/>
                <a:cs typeface="Courier New"/>
                <a:sym typeface="Courier New"/>
              </a:rPr>
              <a:t> = 42 /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"Generic Exception catch."</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		 * This catch is never reached because ArithmeticException is a subclass of</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		 * Exception.</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rgbClr val="3F7F5F"/>
                </a:solidFill>
                <a:highlight>
                  <a:srgbClr val="EEEEEC"/>
                </a:highlight>
                <a:latin typeface="Courier New"/>
                <a:ea typeface="Courier New"/>
                <a:cs typeface="Courier New"/>
                <a:sym typeface="Courier New"/>
              </a:rPr>
              <a:t>		 */</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a:t>
            </a:r>
            <a:r>
              <a:rPr lang="en-GB" sz="1100" u="sng">
                <a:solidFill>
                  <a:schemeClr val="dk1"/>
                </a:solidFill>
                <a:highlight>
                  <a:srgbClr val="EEEEEC"/>
                </a:highlight>
                <a:latin typeface="Courier New"/>
                <a:ea typeface="Courier New"/>
                <a:cs typeface="Courier New"/>
                <a:sym typeface="Courier New"/>
              </a:rPr>
              <a:t>ArithmeticException</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 </a:t>
            </a:r>
            <a:r>
              <a:rPr lang="en-GB" sz="1100">
                <a:solidFill>
                  <a:srgbClr val="3F7F5F"/>
                </a:solidFill>
                <a:highlight>
                  <a:srgbClr val="EEEEEC"/>
                </a:highlight>
                <a:latin typeface="Courier New"/>
                <a:ea typeface="Courier New"/>
                <a:cs typeface="Courier New"/>
                <a:sym typeface="Courier New"/>
              </a:rPr>
              <a:t>// ERROR-Unreachable</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"This is never reached."</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156300" y="9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Resolving the error</a:t>
            </a:r>
            <a:endParaRPr b="1"/>
          </a:p>
        </p:txBody>
      </p:sp>
      <p:sp>
        <p:nvSpPr>
          <p:cNvPr id="252" name="Google Shape;252;p42"/>
          <p:cNvSpPr txBox="1"/>
          <p:nvPr>
            <p:ph idx="1" type="body"/>
          </p:nvPr>
        </p:nvSpPr>
        <p:spPr>
          <a:xfrm>
            <a:off x="311700" y="606025"/>
            <a:ext cx="8520600" cy="396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If you try to compile this program, you will receive an error message stating that the </a:t>
            </a:r>
            <a:r>
              <a:rPr lang="en-GB"/>
              <a:t>second catch statement is unreachable because the exception has already been caught. </a:t>
            </a:r>
            <a:r>
              <a:rPr lang="en-GB"/>
              <a:t>the Since </a:t>
            </a:r>
            <a:r>
              <a:rPr b="1" lang="en-GB"/>
              <a:t>ArithmeticException</a:t>
            </a:r>
            <a:r>
              <a:rPr lang="en-GB"/>
              <a:t> is a subclass of </a:t>
            </a:r>
            <a:r>
              <a:rPr b="1" lang="en-GB"/>
              <a:t>Exception</a:t>
            </a:r>
            <a:r>
              <a:rPr lang="en-GB"/>
              <a:t>, the first catch statement will handle all Exception-based errors, including ArithmeticException. This means that the second catch statement will never execute. To fix the problem, reverse the order of the catch statements.</a:t>
            </a:r>
            <a:endParaRPr/>
          </a:p>
          <a:p>
            <a:pPr indent="0" lvl="0" marL="25400" rtl="0" algn="l">
              <a:spcBef>
                <a:spcPts val="120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a:t>
            </a:r>
            <a:r>
              <a:rPr lang="en-GB" sz="1100" u="sng">
                <a:solidFill>
                  <a:schemeClr val="dk1"/>
                </a:solidFill>
                <a:highlight>
                  <a:srgbClr val="EEEEEC"/>
                </a:highlight>
                <a:latin typeface="Courier New"/>
                <a:ea typeface="Courier New"/>
                <a:cs typeface="Courier New"/>
                <a:sym typeface="Courier New"/>
              </a:rPr>
              <a:t>ArithmeticException</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"Arithmetic Exception catch."</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 </a:t>
            </a:r>
            <a:r>
              <a:rPr lang="en-GB" sz="1100">
                <a:solidFill>
                  <a:srgbClr val="3F7F5F"/>
                </a:solidFill>
                <a:highlight>
                  <a:srgbClr val="EEEEEC"/>
                </a:highlight>
                <a:latin typeface="Courier New"/>
                <a:ea typeface="Courier New"/>
                <a:cs typeface="Courier New"/>
                <a:sym typeface="Courier New"/>
              </a:rPr>
              <a:t>// Reachable</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"This is reachable."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171450" lvl="0" marL="171450" rtl="0" algn="l">
              <a:lnSpc>
                <a:spcPct val="90000"/>
              </a:lnSpc>
              <a:spcBef>
                <a:spcPts val="700"/>
              </a:spcBef>
              <a:spcAft>
                <a:spcPts val="0"/>
              </a:spcAft>
              <a:buClr>
                <a:schemeClr val="dk1"/>
              </a:buClr>
              <a:buSzPts val="1100"/>
              <a:buFont typeface="Arial"/>
              <a:buNone/>
            </a:pPr>
            <a:r>
              <a:rPr b="1" lang="en-GB" sz="2100">
                <a:solidFill>
                  <a:srgbClr val="273239"/>
                </a:solidFill>
                <a:latin typeface="Nunito"/>
                <a:ea typeface="Nunito"/>
                <a:cs typeface="Nunito"/>
                <a:sym typeface="Nunito"/>
              </a:rPr>
              <a:t>Some</a:t>
            </a:r>
            <a:r>
              <a:rPr b="1" lang="en-GB" sz="2100">
                <a:solidFill>
                  <a:srgbClr val="273239"/>
                </a:solidFill>
                <a:latin typeface="Nunito"/>
                <a:ea typeface="Nunito"/>
                <a:cs typeface="Nunito"/>
                <a:sym typeface="Nunito"/>
              </a:rPr>
              <a:t> reasons why an exception Occurs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Invalid user input</a:t>
            </a:r>
            <a:endParaRPr sz="2100">
              <a:solidFill>
                <a:schemeClr val="dk1"/>
              </a:solidFill>
              <a:latin typeface="Calibri"/>
              <a:ea typeface="Calibri"/>
              <a:cs typeface="Calibri"/>
              <a:sym typeface="Calibri"/>
            </a:endParaRPr>
          </a:p>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Device failure</a:t>
            </a:r>
            <a:endParaRPr sz="2100">
              <a:solidFill>
                <a:schemeClr val="dk1"/>
              </a:solidFill>
              <a:latin typeface="Calibri"/>
              <a:ea typeface="Calibri"/>
              <a:cs typeface="Calibri"/>
              <a:sym typeface="Calibri"/>
            </a:endParaRPr>
          </a:p>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Loss of network connection</a:t>
            </a:r>
            <a:endParaRPr sz="2100">
              <a:solidFill>
                <a:schemeClr val="dk1"/>
              </a:solidFill>
              <a:latin typeface="Calibri"/>
              <a:ea typeface="Calibri"/>
              <a:cs typeface="Calibri"/>
              <a:sym typeface="Calibri"/>
            </a:endParaRPr>
          </a:p>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Physical limitations (out-of-disk memory)</a:t>
            </a:r>
            <a:endParaRPr sz="2100">
              <a:solidFill>
                <a:schemeClr val="dk1"/>
              </a:solidFill>
              <a:latin typeface="Calibri"/>
              <a:ea typeface="Calibri"/>
              <a:cs typeface="Calibri"/>
              <a:sym typeface="Calibri"/>
            </a:endParaRPr>
          </a:p>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Code errors</a:t>
            </a:r>
            <a:endParaRPr sz="2100">
              <a:solidFill>
                <a:schemeClr val="dk1"/>
              </a:solidFill>
              <a:latin typeface="Calibri"/>
              <a:ea typeface="Calibri"/>
              <a:cs typeface="Calibri"/>
              <a:sym typeface="Calibri"/>
            </a:endParaRPr>
          </a:p>
          <a:p>
            <a:pPr indent="-171450" lvl="0" marL="171450" rtl="0" algn="l">
              <a:lnSpc>
                <a:spcPct val="90000"/>
              </a:lnSpc>
              <a:spcBef>
                <a:spcPts val="700"/>
              </a:spcBef>
              <a:spcAft>
                <a:spcPts val="0"/>
              </a:spcAft>
              <a:buClr>
                <a:srgbClr val="273239"/>
              </a:buClr>
              <a:buSzPts val="2100"/>
              <a:buChar char="•"/>
            </a:pPr>
            <a:r>
              <a:rPr lang="en-GB" sz="2100">
                <a:solidFill>
                  <a:srgbClr val="273239"/>
                </a:solidFill>
                <a:latin typeface="Nunito"/>
                <a:ea typeface="Nunito"/>
                <a:cs typeface="Nunito"/>
                <a:sym typeface="Nunito"/>
              </a:rPr>
              <a:t>Opening an unavailable file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195150" y="7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Nested Try Statements</a:t>
            </a:r>
            <a:endParaRPr b="1"/>
          </a:p>
        </p:txBody>
      </p:sp>
      <p:sp>
        <p:nvSpPr>
          <p:cNvPr id="258" name="Google Shape;258;p43"/>
          <p:cNvSpPr txBox="1"/>
          <p:nvPr>
            <p:ph idx="1" type="body"/>
          </p:nvPr>
        </p:nvSpPr>
        <p:spPr>
          <a:xfrm>
            <a:off x="311700" y="722575"/>
            <a:ext cx="8520600" cy="42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a:t>
            </a:r>
            <a:r>
              <a:rPr b="1" lang="en-GB"/>
              <a:t>try</a:t>
            </a:r>
            <a:r>
              <a:rPr lang="en-GB"/>
              <a:t> statement can be nested. That is, a </a:t>
            </a:r>
            <a:r>
              <a:rPr b="1" lang="en-GB"/>
              <a:t>try</a:t>
            </a:r>
            <a:r>
              <a:rPr lang="en-GB"/>
              <a:t> statement can be inside the block of another try. Each time a try statement is entered, the context of that exception is pushed on the stack. If an inner </a:t>
            </a:r>
            <a:r>
              <a:rPr b="1" lang="en-GB"/>
              <a:t>try</a:t>
            </a:r>
            <a:r>
              <a:rPr lang="en-GB"/>
              <a:t> statement does not have a </a:t>
            </a:r>
            <a:r>
              <a:rPr b="1" lang="en-GB"/>
              <a:t>catch</a:t>
            </a:r>
            <a:r>
              <a:rPr lang="en-GB"/>
              <a:t> handler for a particular exception, the stack is unwound and the next </a:t>
            </a:r>
            <a:r>
              <a:rPr b="1" lang="en-GB"/>
              <a:t>try</a:t>
            </a:r>
            <a:r>
              <a:rPr lang="en-GB"/>
              <a:t> statement's </a:t>
            </a:r>
            <a:r>
              <a:rPr b="1" lang="en-GB"/>
              <a:t>catch</a:t>
            </a:r>
            <a:r>
              <a:rPr lang="en-GB"/>
              <a:t> handlers are inspected for a match. </a:t>
            </a:r>
            <a:endParaRPr/>
          </a:p>
          <a:p>
            <a:pPr indent="0" lvl="0" marL="0" rtl="0" algn="l">
              <a:spcBef>
                <a:spcPts val="1200"/>
              </a:spcBef>
              <a:spcAft>
                <a:spcPts val="1200"/>
              </a:spcAft>
              <a:buNone/>
            </a:pPr>
            <a:r>
              <a:rPr lang="en-GB"/>
              <a:t>This continues until one of the </a:t>
            </a:r>
            <a:r>
              <a:rPr b="1" lang="en-GB"/>
              <a:t>catch</a:t>
            </a:r>
            <a:r>
              <a:rPr lang="en-GB"/>
              <a:t> statements succeeds, or until all of the nested </a:t>
            </a:r>
            <a:r>
              <a:rPr b="1" lang="en-GB"/>
              <a:t>try</a:t>
            </a:r>
            <a:r>
              <a:rPr lang="en-GB"/>
              <a:t> statements are exhausted. If no </a:t>
            </a:r>
            <a:r>
              <a:rPr b="1" lang="en-GB"/>
              <a:t>catch</a:t>
            </a:r>
            <a:r>
              <a:rPr lang="en-GB"/>
              <a:t> statement matches, then the Java run-time system will handle the exception. Here is an example that uses nested </a:t>
            </a:r>
            <a:r>
              <a:rPr b="1" lang="en-GB"/>
              <a:t>try</a:t>
            </a:r>
            <a:r>
              <a:rPr lang="en-GB"/>
              <a:t> statements: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1330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Nested Try Statements</a:t>
            </a:r>
            <a:endParaRPr/>
          </a:p>
        </p:txBody>
      </p:sp>
      <p:sp>
        <p:nvSpPr>
          <p:cNvPr id="264" name="Google Shape;264;p44"/>
          <p:cNvSpPr txBox="1"/>
          <p:nvPr>
            <p:ph idx="1" type="body"/>
          </p:nvPr>
        </p:nvSpPr>
        <p:spPr>
          <a:xfrm>
            <a:off x="303025" y="603025"/>
            <a:ext cx="6091500" cy="44988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Clr>
                <a:schemeClr val="dk1"/>
              </a:buClr>
              <a:buSzPts val="275"/>
              <a:buFont typeface="Arial"/>
              <a:buNone/>
            </a:pP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class</a:t>
            </a:r>
            <a:r>
              <a:rPr lang="en-GB" sz="800">
                <a:solidFill>
                  <a:schemeClr val="dk1"/>
                </a:solidFill>
                <a:highlight>
                  <a:srgbClr val="EEEEEC"/>
                </a:highlight>
                <a:latin typeface="Courier New"/>
                <a:ea typeface="Courier New"/>
                <a:cs typeface="Courier New"/>
                <a:sym typeface="Courier New"/>
              </a:rPr>
              <a:t> </a:t>
            </a:r>
            <a:r>
              <a:rPr lang="en-GB" sz="800" u="sng">
                <a:solidFill>
                  <a:schemeClr val="dk1"/>
                </a:solidFill>
                <a:highlight>
                  <a:srgbClr val="D4D4D4"/>
                </a:highlight>
                <a:latin typeface="Courier New"/>
                <a:ea typeface="Courier New"/>
                <a:cs typeface="Courier New"/>
                <a:sym typeface="Courier New"/>
              </a:rPr>
              <a:t>NestTry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An example of nested try statements.   {</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static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void</a:t>
            </a:r>
            <a:r>
              <a:rPr lang="en-GB" sz="800">
                <a:solidFill>
                  <a:schemeClr val="dk1"/>
                </a:solidFill>
                <a:highlight>
                  <a:srgbClr val="EEEEEC"/>
                </a:highlight>
                <a:latin typeface="Courier New"/>
                <a:ea typeface="Courier New"/>
                <a:cs typeface="Courier New"/>
                <a:sym typeface="Courier New"/>
              </a:rPr>
              <a:t> main(String[] </a:t>
            </a:r>
            <a:r>
              <a:rPr lang="en-GB" sz="800">
                <a:solidFill>
                  <a:srgbClr val="6A3E3E"/>
                </a:solidFill>
                <a:highlight>
                  <a:srgbClr val="EEEEEC"/>
                </a:highlight>
                <a:latin typeface="Courier New"/>
                <a:ea typeface="Courier New"/>
                <a:cs typeface="Courier New"/>
                <a:sym typeface="Courier New"/>
              </a:rPr>
              <a:t>args</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int</a:t>
            </a: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args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length</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00">
                <a:solidFill>
                  <a:srgbClr val="3F7F5F"/>
                </a:solidFill>
                <a:highlight>
                  <a:srgbClr val="EEEEEC"/>
                </a:highlight>
                <a:latin typeface="Courier New"/>
                <a:ea typeface="Courier New"/>
                <a:cs typeface="Courier New"/>
                <a:sym typeface="Courier New"/>
              </a:rPr>
              <a:t>			 * If no command-line </a:t>
            </a:r>
            <a:r>
              <a:rPr lang="en-GB" sz="800" u="sng">
                <a:solidFill>
                  <a:srgbClr val="3F7F5F"/>
                </a:solidFill>
                <a:highlight>
                  <a:srgbClr val="EEEEEC"/>
                </a:highlight>
                <a:latin typeface="Courier New"/>
                <a:ea typeface="Courier New"/>
                <a:cs typeface="Courier New"/>
                <a:sym typeface="Courier New"/>
              </a:rPr>
              <a:t>args</a:t>
            </a:r>
            <a:r>
              <a:rPr lang="en-GB" sz="800">
                <a:solidFill>
                  <a:srgbClr val="3F7F5F"/>
                </a:solidFill>
                <a:highlight>
                  <a:srgbClr val="EEEEEC"/>
                </a:highlight>
                <a:latin typeface="Courier New"/>
                <a:ea typeface="Courier New"/>
                <a:cs typeface="Courier New"/>
                <a:sym typeface="Courier New"/>
              </a:rPr>
              <a:t> are present, the following statement will </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generate a divide-by-zero exception.</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int</a:t>
            </a: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b</a:t>
            </a:r>
            <a:r>
              <a:rPr lang="en-GB" sz="800">
                <a:solidFill>
                  <a:schemeClr val="dk1"/>
                </a:solidFill>
                <a:highlight>
                  <a:srgbClr val="EEEEEC"/>
                </a:highlight>
                <a:latin typeface="Courier New"/>
                <a:ea typeface="Courier New"/>
                <a:cs typeface="Courier New"/>
                <a:sym typeface="Courier New"/>
              </a:rPr>
              <a:t> = 42 /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.println(</a:t>
            </a:r>
            <a:r>
              <a:rPr lang="en-GB" sz="800">
                <a:solidFill>
                  <a:srgbClr val="2A00FF"/>
                </a:solidFill>
                <a:highlight>
                  <a:srgbClr val="EEEEEC"/>
                </a:highlight>
                <a:latin typeface="Courier New"/>
                <a:ea typeface="Courier New"/>
                <a:cs typeface="Courier New"/>
                <a:sym typeface="Courier New"/>
              </a:rPr>
              <a:t>"a = "</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 </a:t>
            </a:r>
            <a:r>
              <a:rPr lang="en-GB" sz="800">
                <a:solidFill>
                  <a:srgbClr val="3F7F5F"/>
                </a:solidFill>
                <a:highlight>
                  <a:srgbClr val="EEEEEC"/>
                </a:highlight>
                <a:latin typeface="Courier New"/>
                <a:ea typeface="Courier New"/>
                <a:cs typeface="Courier New"/>
                <a:sym typeface="Courier New"/>
              </a:rPr>
              <a:t>// nested try block</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 If one command-line </a:t>
            </a:r>
            <a:r>
              <a:rPr lang="en-GB" sz="800" u="sng">
                <a:solidFill>
                  <a:srgbClr val="3F7F5F"/>
                </a:solidFill>
                <a:highlight>
                  <a:srgbClr val="EEEEEC"/>
                </a:highlight>
                <a:latin typeface="Courier New"/>
                <a:ea typeface="Courier New"/>
                <a:cs typeface="Courier New"/>
                <a:sym typeface="Courier New"/>
              </a:rPr>
              <a:t>arg</a:t>
            </a:r>
            <a:r>
              <a:rPr lang="en-GB" sz="800">
                <a:solidFill>
                  <a:srgbClr val="3F7F5F"/>
                </a:solidFill>
                <a:highlight>
                  <a:srgbClr val="EEEEEC"/>
                </a:highlight>
                <a:latin typeface="Courier New"/>
                <a:ea typeface="Courier New"/>
                <a:cs typeface="Courier New"/>
                <a:sym typeface="Courier New"/>
              </a:rPr>
              <a:t> is used, then a divide-by-zero exception will be</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 generated by the following code.</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rgbClr val="3F7F5F"/>
                </a:solidFill>
                <a:highlight>
                  <a:srgbClr val="EEEEEC"/>
                </a:highlight>
                <a:latin typeface="Courier New"/>
                <a:ea typeface="Courier New"/>
                <a:cs typeface="Courier New"/>
                <a:sym typeface="Courier New"/>
              </a:rPr>
              <a:t> */</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if</a:t>
            </a: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1)</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a:t>
            </a:r>
            <a:r>
              <a:rPr lang="en-GB" sz="800">
                <a:solidFill>
                  <a:srgbClr val="3F7F5F"/>
                </a:solidFill>
                <a:highlight>
                  <a:srgbClr val="EEEEEC"/>
                </a:highlight>
                <a:latin typeface="Courier New"/>
                <a:ea typeface="Courier New"/>
                <a:cs typeface="Courier New"/>
                <a:sym typeface="Courier New"/>
              </a:rPr>
              <a:t>// division by zero</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/*If two command-line </a:t>
            </a:r>
            <a:r>
              <a:rPr lang="en-GB" sz="800" u="sng">
                <a:solidFill>
                  <a:srgbClr val="3F7F5F"/>
                </a:solidFill>
                <a:highlight>
                  <a:srgbClr val="EEEEEC"/>
                </a:highlight>
                <a:latin typeface="Courier New"/>
                <a:ea typeface="Courier New"/>
                <a:cs typeface="Courier New"/>
                <a:sym typeface="Courier New"/>
              </a:rPr>
              <a:t>args</a:t>
            </a:r>
            <a:r>
              <a:rPr lang="en-GB" sz="800">
                <a:solidFill>
                  <a:srgbClr val="3F7F5F"/>
                </a:solidFill>
                <a:highlight>
                  <a:srgbClr val="EEEEEC"/>
                </a:highlight>
                <a:latin typeface="Courier New"/>
                <a:ea typeface="Courier New"/>
                <a:cs typeface="Courier New"/>
                <a:sym typeface="Courier New"/>
              </a:rPr>
              <a:t> are used, then generate an out-of-bounds exception. */</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if</a:t>
            </a: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a</a:t>
            </a:r>
            <a:r>
              <a:rPr lang="en-GB" sz="800">
                <a:solidFill>
                  <a:schemeClr val="dk1"/>
                </a:solidFill>
                <a:highlight>
                  <a:srgbClr val="EEEEEC"/>
                </a:highlight>
                <a:latin typeface="Courier New"/>
                <a:ea typeface="Courier New"/>
                <a:cs typeface="Courier New"/>
                <a:sym typeface="Courier New"/>
              </a:rPr>
              <a:t> == 2)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int</a:t>
            </a: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c</a:t>
            </a:r>
            <a:r>
              <a:rPr lang="en-GB" sz="800">
                <a:solidFill>
                  <a:schemeClr val="dk1"/>
                </a:solidFill>
                <a:highlight>
                  <a:srgbClr val="EEEEEC"/>
                </a:highlight>
                <a:latin typeface="Courier New"/>
                <a:ea typeface="Courier New"/>
                <a:cs typeface="Courier New"/>
                <a:sym typeface="Courier New"/>
              </a:rPr>
              <a:t> = { 1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r>
              <a:rPr lang="en-GB" sz="800">
                <a:solidFill>
                  <a:srgbClr val="6A3E3E"/>
                </a:solidFill>
                <a:highlight>
                  <a:srgbClr val="EEEEEC"/>
                </a:highlight>
                <a:latin typeface="Courier New"/>
                <a:ea typeface="Courier New"/>
                <a:cs typeface="Courier New"/>
                <a:sym typeface="Courier New"/>
              </a:rPr>
              <a:t>c</a:t>
            </a:r>
            <a:r>
              <a:rPr lang="en-GB" sz="800">
                <a:solidFill>
                  <a:schemeClr val="dk1"/>
                </a:solidFill>
                <a:highlight>
                  <a:srgbClr val="EEEEEC"/>
                </a:highlight>
                <a:latin typeface="Courier New"/>
                <a:ea typeface="Courier New"/>
                <a:cs typeface="Courier New"/>
                <a:sym typeface="Courier New"/>
              </a:rPr>
              <a:t>[42] = 99;</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 </a:t>
            </a:r>
            <a:r>
              <a:rPr lang="en-GB" sz="800">
                <a:solidFill>
                  <a:srgbClr val="3F7F5F"/>
                </a:solidFill>
                <a:highlight>
                  <a:srgbClr val="EEEEEC"/>
                </a:highlight>
                <a:latin typeface="Courier New"/>
                <a:ea typeface="Courier New"/>
                <a:cs typeface="Courier New"/>
                <a:sym typeface="Courier New"/>
              </a:rPr>
              <a:t>// generate an out-of-bounds exception</a:t>
            </a:r>
            <a:endParaRPr sz="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catch</a:t>
            </a:r>
            <a:r>
              <a:rPr lang="en-GB" sz="800">
                <a:solidFill>
                  <a:schemeClr val="dk1"/>
                </a:solidFill>
                <a:highlight>
                  <a:srgbClr val="EEEEEC"/>
                </a:highlight>
                <a:latin typeface="Courier New"/>
                <a:ea typeface="Courier New"/>
                <a:cs typeface="Courier New"/>
                <a:sym typeface="Courier New"/>
              </a:rPr>
              <a:t> (ArrayIndexOutOfBoundsException </a:t>
            </a:r>
            <a:r>
              <a:rPr lang="en-GB" sz="800">
                <a:solidFill>
                  <a:srgbClr val="6A3E3E"/>
                </a:solidFill>
                <a:highlight>
                  <a:srgbClr val="EEEEEC"/>
                </a:highlight>
                <a:latin typeface="Courier New"/>
                <a:ea typeface="Courier New"/>
                <a:cs typeface="Courier New"/>
                <a:sym typeface="Courier New"/>
              </a:rPr>
              <a:t>e</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.println(</a:t>
            </a:r>
            <a:r>
              <a:rPr lang="en-GB" sz="800">
                <a:solidFill>
                  <a:srgbClr val="2A00FF"/>
                </a:solidFill>
                <a:highlight>
                  <a:srgbClr val="EEEEEC"/>
                </a:highlight>
                <a:latin typeface="Courier New"/>
                <a:ea typeface="Courier New"/>
                <a:cs typeface="Courier New"/>
                <a:sym typeface="Courier New"/>
              </a:rPr>
              <a:t>"Arrayindex out-of-bounds:"</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e</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catch</a:t>
            </a:r>
            <a:r>
              <a:rPr lang="en-GB" sz="800">
                <a:solidFill>
                  <a:schemeClr val="dk1"/>
                </a:solidFill>
                <a:highlight>
                  <a:srgbClr val="EEEEEC"/>
                </a:highlight>
                <a:latin typeface="Courier New"/>
                <a:ea typeface="Courier New"/>
                <a:cs typeface="Courier New"/>
                <a:sym typeface="Courier New"/>
              </a:rPr>
              <a:t> (ArithmeticException </a:t>
            </a:r>
            <a:r>
              <a:rPr lang="en-GB" sz="800">
                <a:solidFill>
                  <a:srgbClr val="6A3E3E"/>
                </a:solidFill>
                <a:highlight>
                  <a:srgbClr val="EEEEEC"/>
                </a:highlight>
                <a:latin typeface="Courier New"/>
                <a:ea typeface="Courier New"/>
                <a:cs typeface="Courier New"/>
                <a:sym typeface="Courier New"/>
              </a:rPr>
              <a:t>e</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.println(</a:t>
            </a:r>
            <a:r>
              <a:rPr lang="en-GB" sz="800">
                <a:solidFill>
                  <a:srgbClr val="2A00FF"/>
                </a:solidFill>
                <a:highlight>
                  <a:srgbClr val="EEEEEC"/>
                </a:highlight>
                <a:latin typeface="Courier New"/>
                <a:ea typeface="Courier New"/>
                <a:cs typeface="Courier New"/>
                <a:sym typeface="Courier New"/>
              </a:rPr>
              <a:t>"Divide by 0: "</a:t>
            </a:r>
            <a:r>
              <a:rPr lang="en-GB" sz="800">
                <a:solidFill>
                  <a:schemeClr val="dk1"/>
                </a:solidFill>
                <a:highlight>
                  <a:srgbClr val="EEEEEC"/>
                </a:highlight>
                <a:latin typeface="Courier New"/>
                <a:ea typeface="Courier New"/>
                <a:cs typeface="Courier New"/>
                <a:sym typeface="Courier New"/>
              </a:rPr>
              <a:t> + </a:t>
            </a:r>
            <a:r>
              <a:rPr lang="en-GB" sz="800">
                <a:solidFill>
                  <a:srgbClr val="6A3E3E"/>
                </a:solidFill>
                <a:highlight>
                  <a:srgbClr val="EEEEEC"/>
                </a:highlight>
                <a:latin typeface="Courier New"/>
                <a:ea typeface="Courier New"/>
                <a:cs typeface="Courier New"/>
                <a:sym typeface="Courier New"/>
              </a:rPr>
              <a:t>e</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550"/>
          </a:p>
        </p:txBody>
      </p:sp>
      <p:sp>
        <p:nvSpPr>
          <p:cNvPr id="265" name="Google Shape;265;p44"/>
          <p:cNvSpPr txBox="1"/>
          <p:nvPr/>
        </p:nvSpPr>
        <p:spPr>
          <a:xfrm>
            <a:off x="6464350" y="1168250"/>
            <a:ext cx="2603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As you can see, this program nests one </a:t>
            </a:r>
            <a:r>
              <a:rPr b="1" lang="en-GB" sz="1600"/>
              <a:t>try</a:t>
            </a:r>
            <a:r>
              <a:rPr lang="en-GB" sz="1600"/>
              <a:t> block within another. The program works as follows. When you execute the program with no command-line arguments, a divide-by-zero exception is generated by the outer </a:t>
            </a:r>
            <a:r>
              <a:rPr b="1" lang="en-GB" sz="1600"/>
              <a:t>try</a:t>
            </a:r>
            <a:r>
              <a:rPr lang="en-GB" sz="1600"/>
              <a:t> block.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86375" y="8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Nested Try Statements</a:t>
            </a:r>
            <a:endParaRPr/>
          </a:p>
        </p:txBody>
      </p:sp>
      <p:sp>
        <p:nvSpPr>
          <p:cNvPr id="271" name="Google Shape;271;p45"/>
          <p:cNvSpPr txBox="1"/>
          <p:nvPr>
            <p:ph idx="1" type="body"/>
          </p:nvPr>
        </p:nvSpPr>
        <p:spPr>
          <a:xfrm>
            <a:off x="86375" y="863550"/>
            <a:ext cx="8833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400">
                <a:solidFill>
                  <a:schemeClr val="dk1"/>
                </a:solidFill>
              </a:rPr>
              <a:t>Execution of the program with one command-line argument generates a divide-by-zero exception from within the nested </a:t>
            </a:r>
            <a:r>
              <a:rPr b="1" lang="en-GB" sz="1400">
                <a:solidFill>
                  <a:schemeClr val="dk1"/>
                </a:solidFill>
              </a:rPr>
              <a:t>try</a:t>
            </a:r>
            <a:r>
              <a:rPr lang="en-GB" sz="1400">
                <a:solidFill>
                  <a:schemeClr val="dk1"/>
                </a:solidFill>
              </a:rPr>
              <a:t> block. Since the inner block does not catch this exception, it is passed on to the outer </a:t>
            </a:r>
            <a:r>
              <a:rPr b="1" lang="en-GB" sz="1400">
                <a:solidFill>
                  <a:schemeClr val="dk1"/>
                </a:solidFill>
              </a:rPr>
              <a:t>try</a:t>
            </a:r>
            <a:r>
              <a:rPr lang="en-GB" sz="1400">
                <a:solidFill>
                  <a:schemeClr val="dk1"/>
                </a:solidFill>
              </a:rPr>
              <a:t> block, where it is handled. If you execute the program with two command-line arguments,an array boundary exception is generated from within the inner try block. Here are sample runs that illustrate each case: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C:\&gt;java Nest Try</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Divide by 0: java.lang. ArithmeticException: / by zero</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C:\&gt;java Nest Try One</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a = 1</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Divide by 0: java.lang. ArithmeticException: / by zero</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C:\&gt;java Nest Try One Two a = 2</a:t>
            </a:r>
            <a:endParaRPr sz="1191">
              <a:solidFill>
                <a:schemeClr val="accent1"/>
              </a:solidFill>
            </a:endParaRPr>
          </a:p>
          <a:p>
            <a:pPr indent="0" lvl="0" marL="0" rtl="0" algn="l">
              <a:spcBef>
                <a:spcPts val="0"/>
              </a:spcBef>
              <a:spcAft>
                <a:spcPts val="0"/>
              </a:spcAft>
              <a:buClr>
                <a:schemeClr val="dk1"/>
              </a:buClr>
              <a:buSzPts val="1100"/>
              <a:buFont typeface="Arial"/>
              <a:buNone/>
            </a:pPr>
            <a:r>
              <a:rPr lang="en-GB" sz="1191">
                <a:solidFill>
                  <a:schemeClr val="accent1"/>
                </a:solidFill>
              </a:rPr>
              <a:t>Array index out-of-bounds:</a:t>
            </a:r>
            <a:endParaRPr sz="1191">
              <a:solidFill>
                <a:schemeClr val="accent1"/>
              </a:solidFill>
            </a:endParaRPr>
          </a:p>
          <a:p>
            <a:pPr indent="0" lvl="0" marL="0" rtl="0" algn="l">
              <a:spcBef>
                <a:spcPts val="0"/>
              </a:spcBef>
              <a:spcAft>
                <a:spcPts val="0"/>
              </a:spcAft>
              <a:buNone/>
            </a:pPr>
            <a:r>
              <a:rPr lang="en-GB" sz="1191">
                <a:solidFill>
                  <a:schemeClr val="accent1"/>
                </a:solidFill>
              </a:rPr>
              <a:t>java.lang. ArrayIndexOutOfBoundsException: </a:t>
            </a:r>
            <a:endParaRPr sz="1191">
              <a:solidFill>
                <a:schemeClr val="accent1"/>
              </a:solidFill>
            </a:endParaRPr>
          </a:p>
          <a:p>
            <a:pPr indent="0" lvl="0" marL="0" rtl="0" algn="l">
              <a:spcBef>
                <a:spcPts val="1200"/>
              </a:spcBef>
              <a:spcAft>
                <a:spcPts val="1200"/>
              </a:spcAft>
              <a:buNone/>
            </a:pPr>
            <a:r>
              <a:rPr lang="en-GB" sz="1191">
                <a:solidFill>
                  <a:schemeClr val="accent1"/>
                </a:solidFill>
              </a:rPr>
              <a:t>Index 42 out of bounds for length 1</a:t>
            </a:r>
            <a:endParaRPr sz="1191">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70825" y="48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Nest try</a:t>
            </a:r>
            <a:endParaRPr b="1"/>
          </a:p>
        </p:txBody>
      </p:sp>
      <p:sp>
        <p:nvSpPr>
          <p:cNvPr id="277" name="Google Shape;277;p46"/>
          <p:cNvSpPr txBox="1"/>
          <p:nvPr>
            <p:ph idx="1" type="body"/>
          </p:nvPr>
        </p:nvSpPr>
        <p:spPr>
          <a:xfrm>
            <a:off x="109700" y="621475"/>
            <a:ext cx="2065800" cy="4405500"/>
          </a:xfrm>
          <a:prstGeom prst="rect">
            <a:avLst/>
          </a:prstGeom>
        </p:spPr>
        <p:txBody>
          <a:bodyPr anchorCtr="0" anchor="t" bIns="91425" lIns="91425" spcFirstLastPara="1" rIns="91425" wrap="square" tIns="91425">
            <a:normAutofit lnSpcReduction="10000"/>
          </a:bodyPr>
          <a:lstStyle/>
          <a:p>
            <a:pPr indent="0" lvl="0" marL="0" rtl="0" algn="just">
              <a:lnSpc>
                <a:spcPct val="90000"/>
              </a:lnSpc>
              <a:spcBef>
                <a:spcPts val="0"/>
              </a:spcBef>
              <a:spcAft>
                <a:spcPts val="0"/>
              </a:spcAft>
              <a:buNone/>
            </a:pPr>
            <a:r>
              <a:rPr lang="en-GB" sz="1500"/>
              <a:t>Nesting of </a:t>
            </a:r>
            <a:r>
              <a:rPr b="1" lang="en-GB" sz="1500"/>
              <a:t>try</a:t>
            </a:r>
            <a:r>
              <a:rPr lang="en-GB" sz="1500"/>
              <a:t> statements can occur in less obvious ways when method calls are involved. For example, you can enclose a call to a method within a try block. Inside that method is another try statement. In this case, the try within the method is still nested inside the outer try block, which calls the method. Here is the previous program recorded so that the nested try block is moved inside the method </a:t>
            </a:r>
            <a:r>
              <a:rPr b="1" lang="en-GB" sz="1100">
                <a:solidFill>
                  <a:srgbClr val="000000"/>
                </a:solidFill>
              </a:rPr>
              <a:t>nesttry():</a:t>
            </a:r>
            <a:endParaRPr b="1" sz="1100">
              <a:solidFill>
                <a:srgbClr val="000000"/>
              </a:solidFill>
            </a:endParaRPr>
          </a:p>
          <a:p>
            <a:pPr indent="0" lvl="0" marL="0" rtl="0" algn="just">
              <a:lnSpc>
                <a:spcPct val="105000"/>
              </a:lnSpc>
              <a:spcBef>
                <a:spcPts val="0"/>
              </a:spcBef>
              <a:spcAft>
                <a:spcPts val="1200"/>
              </a:spcAft>
              <a:buNone/>
            </a:pPr>
            <a:r>
              <a:t/>
            </a:r>
            <a:endParaRPr sz="1500"/>
          </a:p>
        </p:txBody>
      </p:sp>
      <p:sp>
        <p:nvSpPr>
          <p:cNvPr id="278" name="Google Shape;278;p46"/>
          <p:cNvSpPr txBox="1"/>
          <p:nvPr/>
        </p:nvSpPr>
        <p:spPr>
          <a:xfrm>
            <a:off x="2330900" y="233100"/>
            <a:ext cx="6604200" cy="47838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900">
                <a:solidFill>
                  <a:srgbClr val="3F7F5F"/>
                </a:solidFill>
                <a:highlight>
                  <a:srgbClr val="EEEEEC"/>
                </a:highlight>
                <a:latin typeface="Courier New"/>
                <a:ea typeface="Courier New"/>
                <a:cs typeface="Courier New"/>
                <a:sym typeface="Courier New"/>
              </a:rPr>
              <a:t>/* Try statements can be implicitly nested via</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rgbClr val="3F7F5F"/>
                </a:solidFill>
                <a:highlight>
                  <a:srgbClr val="EEEEEC"/>
                </a:highlight>
                <a:latin typeface="Courier New"/>
                <a:ea typeface="Courier New"/>
                <a:cs typeface="Courier New"/>
                <a:sym typeface="Courier New"/>
              </a:rPr>
              <a:t>calls to methods. */</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900">
                <a:solidFill>
                  <a:srgbClr val="7F0055"/>
                </a:solidFill>
                <a:highlight>
                  <a:srgbClr val="EEEEEC"/>
                </a:highlight>
                <a:latin typeface="Courier New"/>
                <a:ea typeface="Courier New"/>
                <a:cs typeface="Courier New"/>
                <a:sym typeface="Courier New"/>
              </a:rPr>
              <a:t>class</a:t>
            </a:r>
            <a:r>
              <a:rPr lang="en-GB" sz="900">
                <a:solidFill>
                  <a:schemeClr val="dk1"/>
                </a:solidFill>
                <a:highlight>
                  <a:srgbClr val="EEEEEC"/>
                </a:highlight>
                <a:latin typeface="Courier New"/>
                <a:ea typeface="Courier New"/>
                <a:cs typeface="Courier New"/>
                <a:sym typeface="Courier New"/>
              </a:rPr>
              <a:t> </a:t>
            </a:r>
            <a:r>
              <a:rPr lang="en-GB" sz="900">
                <a:solidFill>
                  <a:schemeClr val="dk1"/>
                </a:solidFill>
                <a:highlight>
                  <a:srgbClr val="D4D4D4"/>
                </a:highlight>
                <a:latin typeface="Courier New"/>
                <a:ea typeface="Courier New"/>
                <a:cs typeface="Courier New"/>
                <a:sym typeface="Courier New"/>
              </a:rPr>
              <a:t>NestTry</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static</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void</a:t>
            </a:r>
            <a:r>
              <a:rPr lang="en-GB" sz="900">
                <a:solidFill>
                  <a:schemeClr val="dk1"/>
                </a:solidFill>
                <a:highlight>
                  <a:srgbClr val="EEEEEC"/>
                </a:highlight>
                <a:latin typeface="Courier New"/>
                <a:ea typeface="Courier New"/>
                <a:cs typeface="Courier New"/>
                <a:sym typeface="Courier New"/>
              </a:rPr>
              <a:t> nesttry(</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try</a:t>
            </a:r>
            <a:r>
              <a:rPr lang="en-GB" sz="900">
                <a:solidFill>
                  <a:schemeClr val="dk1"/>
                </a:solidFill>
                <a:highlight>
                  <a:srgbClr val="EEEEEC"/>
                </a:highlight>
                <a:latin typeface="Courier New"/>
                <a:ea typeface="Courier New"/>
                <a:cs typeface="Courier New"/>
                <a:sym typeface="Courier New"/>
              </a:rPr>
              <a:t> { </a:t>
            </a:r>
            <a:r>
              <a:rPr lang="en-GB" sz="900">
                <a:solidFill>
                  <a:srgbClr val="3F7F5F"/>
                </a:solidFill>
                <a:highlight>
                  <a:srgbClr val="EEEEEC"/>
                </a:highlight>
                <a:latin typeface="Courier New"/>
                <a:ea typeface="Courier New"/>
                <a:cs typeface="Courier New"/>
                <a:sym typeface="Courier New"/>
              </a:rPr>
              <a:t>// nested try block</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rgbClr val="3F7F5F"/>
                </a:solidFill>
                <a:highlight>
                  <a:srgbClr val="EEEEEC"/>
                </a:highlight>
                <a:latin typeface="Courier New"/>
                <a:ea typeface="Courier New"/>
                <a:cs typeface="Courier New"/>
                <a:sym typeface="Courier New"/>
              </a:rPr>
              <a:t>// If one command-line </a:t>
            </a:r>
            <a:r>
              <a:rPr lang="en-GB" sz="900" u="sng">
                <a:solidFill>
                  <a:srgbClr val="3F7F5F"/>
                </a:solidFill>
                <a:highlight>
                  <a:srgbClr val="EEEEEC"/>
                </a:highlight>
                <a:latin typeface="Courier New"/>
                <a:ea typeface="Courier New"/>
                <a:cs typeface="Courier New"/>
                <a:sym typeface="Courier New"/>
              </a:rPr>
              <a:t>arg</a:t>
            </a:r>
            <a:r>
              <a:rPr lang="en-GB" sz="900">
                <a:solidFill>
                  <a:srgbClr val="3F7F5F"/>
                </a:solidFill>
                <a:highlight>
                  <a:srgbClr val="EEEEEC"/>
                </a:highlight>
                <a:latin typeface="Courier New"/>
                <a:ea typeface="Courier New"/>
                <a:cs typeface="Courier New"/>
                <a:sym typeface="Courier New"/>
              </a:rPr>
              <a:t> is used, then a divide-by-zero exception will be</a:t>
            </a:r>
            <a:r>
              <a:rPr lang="en-GB" sz="900">
                <a:solidFill>
                  <a:srgbClr val="3F7F5F"/>
                </a:solidFill>
                <a:highlight>
                  <a:srgbClr val="EEEEEC"/>
                </a:highlight>
                <a:latin typeface="Courier New"/>
                <a:ea typeface="Courier New"/>
                <a:cs typeface="Courier New"/>
                <a:sym typeface="Courier New"/>
              </a:rPr>
              <a:t>generated by the following code.</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if</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1)</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a:t>
            </a:r>
            <a:r>
              <a:rPr lang="en-GB" sz="900">
                <a:solidFill>
                  <a:srgbClr val="3F7F5F"/>
                </a:solidFill>
                <a:highlight>
                  <a:srgbClr val="EEEEEC"/>
                </a:highlight>
                <a:latin typeface="Courier New"/>
                <a:ea typeface="Courier New"/>
                <a:cs typeface="Courier New"/>
                <a:sym typeface="Courier New"/>
              </a:rPr>
              <a:t>// division by zero</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rgbClr val="3F7F5F"/>
                </a:solidFill>
                <a:highlight>
                  <a:srgbClr val="EEEEEC"/>
                </a:highlight>
                <a:latin typeface="Courier New"/>
                <a:ea typeface="Courier New"/>
                <a:cs typeface="Courier New"/>
                <a:sym typeface="Courier New"/>
              </a:rPr>
              <a:t>    //If two command-line </a:t>
            </a:r>
            <a:r>
              <a:rPr lang="en-GB" sz="900" u="sng">
                <a:solidFill>
                  <a:srgbClr val="3F7F5F"/>
                </a:solidFill>
                <a:highlight>
                  <a:srgbClr val="EEEEEC"/>
                </a:highlight>
                <a:latin typeface="Courier New"/>
                <a:ea typeface="Courier New"/>
                <a:cs typeface="Courier New"/>
                <a:sym typeface="Courier New"/>
              </a:rPr>
              <a:t>args</a:t>
            </a:r>
            <a:r>
              <a:rPr lang="en-GB" sz="900">
                <a:solidFill>
                  <a:srgbClr val="3F7F5F"/>
                </a:solidFill>
                <a:highlight>
                  <a:srgbClr val="EEEEEC"/>
                </a:highlight>
                <a:latin typeface="Courier New"/>
                <a:ea typeface="Courier New"/>
                <a:cs typeface="Courier New"/>
                <a:sym typeface="Courier New"/>
              </a:rPr>
              <a:t> are used, then generate an out-of-bounds exception.</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if</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2)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c</a:t>
            </a:r>
            <a:r>
              <a:rPr lang="en-GB" sz="900">
                <a:solidFill>
                  <a:schemeClr val="dk1"/>
                </a:solidFill>
                <a:highlight>
                  <a:srgbClr val="EEEEEC"/>
                </a:highlight>
                <a:latin typeface="Courier New"/>
                <a:ea typeface="Courier New"/>
                <a:cs typeface="Courier New"/>
                <a:sym typeface="Courier New"/>
              </a:rPr>
              <a:t> = { 1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c</a:t>
            </a:r>
            <a:r>
              <a:rPr lang="en-GB" sz="900">
                <a:solidFill>
                  <a:schemeClr val="dk1"/>
                </a:solidFill>
                <a:highlight>
                  <a:srgbClr val="EEEEEC"/>
                </a:highlight>
                <a:latin typeface="Courier New"/>
                <a:ea typeface="Courier New"/>
                <a:cs typeface="Courier New"/>
                <a:sym typeface="Courier New"/>
              </a:rPr>
              <a:t>[42] = 99; </a:t>
            </a:r>
            <a:r>
              <a:rPr lang="en-GB" sz="900">
                <a:solidFill>
                  <a:srgbClr val="3F7F5F"/>
                </a:solidFill>
                <a:highlight>
                  <a:srgbClr val="EEEEEC"/>
                </a:highlight>
                <a:latin typeface="Courier New"/>
                <a:ea typeface="Courier New"/>
                <a:cs typeface="Courier New"/>
                <a:sym typeface="Courier New"/>
              </a:rPr>
              <a:t>// generate an out-of-bounds exception</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 </a:t>
            </a:r>
            <a:r>
              <a:rPr b="1" lang="en-GB" sz="900">
                <a:solidFill>
                  <a:srgbClr val="7F0055"/>
                </a:solidFill>
                <a:highlight>
                  <a:srgbClr val="EEEEEC"/>
                </a:highlight>
                <a:latin typeface="Courier New"/>
                <a:ea typeface="Courier New"/>
                <a:cs typeface="Courier New"/>
                <a:sym typeface="Courier New"/>
              </a:rPr>
              <a:t>catch</a:t>
            </a:r>
            <a:r>
              <a:rPr lang="en-GB" sz="900">
                <a:solidFill>
                  <a:schemeClr val="dk1"/>
                </a:solidFill>
                <a:highlight>
                  <a:srgbClr val="EEEEEC"/>
                </a:highlight>
                <a:latin typeface="Courier New"/>
                <a:ea typeface="Courier New"/>
                <a:cs typeface="Courier New"/>
                <a:sym typeface="Courier New"/>
              </a:rPr>
              <a:t> (ArrayIndexOutOfBoundsException </a:t>
            </a:r>
            <a:r>
              <a:rPr lang="en-GB" sz="900">
                <a:solidFill>
                  <a:srgbClr val="6A3E3E"/>
                </a:solidFill>
                <a:highlight>
                  <a:srgbClr val="EEEEEC"/>
                </a:highlight>
                <a:latin typeface="Courier New"/>
                <a:ea typeface="Courier New"/>
                <a:cs typeface="Courier New"/>
                <a:sym typeface="Courier New"/>
              </a:rPr>
              <a:t>e</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System.</a:t>
            </a:r>
            <a:r>
              <a:rPr b="1" i="1" lang="en-GB" sz="900">
                <a:solidFill>
                  <a:srgbClr val="0000C0"/>
                </a:solidFill>
                <a:highlight>
                  <a:srgbClr val="EEEEEC"/>
                </a:highlight>
                <a:latin typeface="Courier New"/>
                <a:ea typeface="Courier New"/>
                <a:cs typeface="Courier New"/>
                <a:sym typeface="Courier New"/>
              </a:rPr>
              <a:t>out</a:t>
            </a:r>
            <a:r>
              <a:rPr lang="en-GB" sz="900">
                <a:solidFill>
                  <a:schemeClr val="dk1"/>
                </a:solidFill>
                <a:highlight>
                  <a:srgbClr val="EEEEEC"/>
                </a:highlight>
                <a:latin typeface="Courier New"/>
                <a:ea typeface="Courier New"/>
                <a:cs typeface="Courier New"/>
                <a:sym typeface="Courier New"/>
              </a:rPr>
              <a:t>.println(</a:t>
            </a:r>
            <a:r>
              <a:rPr lang="en-GB" sz="900">
                <a:solidFill>
                  <a:srgbClr val="2A00FF"/>
                </a:solidFill>
                <a:highlight>
                  <a:srgbClr val="EEEEEC"/>
                </a:highlight>
                <a:latin typeface="Courier New"/>
                <a:ea typeface="Courier New"/>
                <a:cs typeface="Courier New"/>
                <a:sym typeface="Courier New"/>
              </a:rPr>
              <a:t>"Array index out-of-bounds:"</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e</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public</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static</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void</a:t>
            </a:r>
            <a:r>
              <a:rPr lang="en-GB" sz="900">
                <a:solidFill>
                  <a:schemeClr val="dk1"/>
                </a:solidFill>
                <a:highlight>
                  <a:srgbClr val="EEEEEC"/>
                </a:highlight>
                <a:latin typeface="Courier New"/>
                <a:ea typeface="Courier New"/>
                <a:cs typeface="Courier New"/>
                <a:sym typeface="Courier New"/>
              </a:rPr>
              <a:t> main(String[] </a:t>
            </a:r>
            <a:r>
              <a:rPr lang="en-GB" sz="900">
                <a:solidFill>
                  <a:srgbClr val="6A3E3E"/>
                </a:solidFill>
                <a:highlight>
                  <a:srgbClr val="EEEEEC"/>
                </a:highlight>
                <a:latin typeface="Courier New"/>
                <a:ea typeface="Courier New"/>
                <a:cs typeface="Courier New"/>
                <a:sym typeface="Courier New"/>
              </a:rPr>
              <a:t>args</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try</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args</a:t>
            </a:r>
            <a:r>
              <a:rPr lang="en-GB" sz="900">
                <a:solidFill>
                  <a:schemeClr val="dk1"/>
                </a:solidFill>
                <a:highlight>
                  <a:srgbClr val="EEEEEC"/>
                </a:highlight>
                <a:latin typeface="Courier New"/>
                <a:ea typeface="Courier New"/>
                <a:cs typeface="Courier New"/>
                <a:sym typeface="Courier New"/>
              </a:rPr>
              <a:t>.</a:t>
            </a:r>
            <a:r>
              <a:rPr lang="en-GB" sz="900">
                <a:solidFill>
                  <a:srgbClr val="0000C0"/>
                </a:solidFill>
                <a:highlight>
                  <a:srgbClr val="EEEEEC"/>
                </a:highlight>
                <a:latin typeface="Courier New"/>
                <a:ea typeface="Courier New"/>
                <a:cs typeface="Courier New"/>
                <a:sym typeface="Courier New"/>
              </a:rPr>
              <a:t>length</a:t>
            </a:r>
            <a:r>
              <a:rPr lang="en-GB" sz="900">
                <a:solidFill>
                  <a:schemeClr val="dk1"/>
                </a:solidFill>
                <a:highlight>
                  <a:srgbClr val="EEEEEC"/>
                </a:highlight>
                <a:latin typeface="Courier New"/>
                <a:ea typeface="Courier New"/>
                <a:cs typeface="Courier New"/>
                <a:sym typeface="Courier New"/>
              </a:rPr>
              <a:t>;</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rgbClr val="3F7F5F"/>
                </a:solidFill>
                <a:highlight>
                  <a:srgbClr val="EEEEEC"/>
                </a:highlight>
                <a:latin typeface="Courier New"/>
                <a:ea typeface="Courier New"/>
                <a:cs typeface="Courier New"/>
                <a:sym typeface="Courier New"/>
              </a:rPr>
              <a:t>//If no command-line </a:t>
            </a:r>
            <a:r>
              <a:rPr lang="en-GB" sz="900" u="sng">
                <a:solidFill>
                  <a:srgbClr val="3F7F5F"/>
                </a:solidFill>
                <a:highlight>
                  <a:srgbClr val="EEEEEC"/>
                </a:highlight>
                <a:latin typeface="Courier New"/>
                <a:ea typeface="Courier New"/>
                <a:cs typeface="Courier New"/>
                <a:sym typeface="Courier New"/>
              </a:rPr>
              <a:t>args</a:t>
            </a:r>
            <a:r>
              <a:rPr lang="en-GB" sz="900">
                <a:solidFill>
                  <a:srgbClr val="3F7F5F"/>
                </a:solidFill>
                <a:highlight>
                  <a:srgbClr val="EEEEEC"/>
                </a:highlight>
                <a:latin typeface="Courier New"/>
                <a:ea typeface="Courier New"/>
                <a:cs typeface="Courier New"/>
                <a:sym typeface="Courier New"/>
              </a:rPr>
              <a:t> are present, the following statement will generate a divide-by-zero exception.</a:t>
            </a:r>
            <a:endParaRPr sz="9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a:t>
            </a:r>
            <a:r>
              <a:rPr lang="en-GB" sz="900" u="sng">
                <a:solidFill>
                  <a:srgbClr val="6A3E3E"/>
                </a:solidFill>
                <a:highlight>
                  <a:srgbClr val="EEEEEC"/>
                </a:highlight>
                <a:latin typeface="Courier New"/>
                <a:ea typeface="Courier New"/>
                <a:cs typeface="Courier New"/>
                <a:sym typeface="Courier New"/>
              </a:rPr>
              <a:t>b</a:t>
            </a:r>
            <a:r>
              <a:rPr lang="en-GB" sz="900">
                <a:solidFill>
                  <a:schemeClr val="dk1"/>
                </a:solidFill>
                <a:highlight>
                  <a:srgbClr val="EEEEEC"/>
                </a:highlight>
                <a:latin typeface="Courier New"/>
                <a:ea typeface="Courier New"/>
                <a:cs typeface="Courier New"/>
                <a:sym typeface="Courier New"/>
              </a:rPr>
              <a:t> = 42 /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System.</a:t>
            </a:r>
            <a:r>
              <a:rPr b="1" i="1" lang="en-GB" sz="900">
                <a:solidFill>
                  <a:srgbClr val="0000C0"/>
                </a:solidFill>
                <a:highlight>
                  <a:srgbClr val="EEEEEC"/>
                </a:highlight>
                <a:latin typeface="Courier New"/>
                <a:ea typeface="Courier New"/>
                <a:cs typeface="Courier New"/>
                <a:sym typeface="Courier New"/>
              </a:rPr>
              <a:t>out</a:t>
            </a:r>
            <a:r>
              <a:rPr lang="en-GB" sz="900">
                <a:solidFill>
                  <a:schemeClr val="dk1"/>
                </a:solidFill>
                <a:highlight>
                  <a:srgbClr val="EEEEEC"/>
                </a:highlight>
                <a:latin typeface="Courier New"/>
                <a:ea typeface="Courier New"/>
                <a:cs typeface="Courier New"/>
                <a:sym typeface="Courier New"/>
              </a:rPr>
              <a:t>.println(</a:t>
            </a:r>
            <a:r>
              <a:rPr lang="en-GB" sz="900">
                <a:solidFill>
                  <a:srgbClr val="2A00FF"/>
                </a:solidFill>
                <a:highlight>
                  <a:srgbClr val="EEEEEC"/>
                </a:highlight>
                <a:latin typeface="Courier New"/>
                <a:ea typeface="Courier New"/>
                <a:cs typeface="Courier New"/>
                <a:sym typeface="Courier New"/>
              </a:rPr>
              <a:t>"a ="</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i="1" lang="en-GB" sz="900">
                <a:solidFill>
                  <a:schemeClr val="dk1"/>
                </a:solidFill>
                <a:highlight>
                  <a:srgbClr val="EEEEEC"/>
                </a:highlight>
                <a:latin typeface="Courier New"/>
                <a:ea typeface="Courier New"/>
                <a:cs typeface="Courier New"/>
                <a:sym typeface="Courier New"/>
              </a:rPr>
              <a:t>nesttry</a:t>
            </a:r>
            <a:r>
              <a:rPr lang="en-GB" sz="900">
                <a:solidFill>
                  <a:schemeClr val="dk1"/>
                </a:solidFill>
                <a:highlight>
                  <a:srgbClr val="EEEEEC"/>
                </a:highlight>
                <a:latin typeface="Courier New"/>
                <a:ea typeface="Courier New"/>
                <a:cs typeface="Courier New"/>
                <a:sym typeface="Courier New"/>
              </a:rPr>
              <a:t>(</a:t>
            </a:r>
            <a:r>
              <a:rPr lang="en-GB" sz="900">
                <a:solidFill>
                  <a:srgbClr val="6A3E3E"/>
                </a:solidFill>
                <a:highlight>
                  <a:srgbClr val="EEEEEC"/>
                </a:highlight>
                <a:latin typeface="Courier New"/>
                <a:ea typeface="Courier New"/>
                <a:cs typeface="Courier New"/>
                <a:sym typeface="Courier New"/>
              </a:rPr>
              <a:t>a</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 </a:t>
            </a:r>
            <a:r>
              <a:rPr b="1" lang="en-GB" sz="900">
                <a:solidFill>
                  <a:srgbClr val="7F0055"/>
                </a:solidFill>
                <a:highlight>
                  <a:srgbClr val="EEEEEC"/>
                </a:highlight>
                <a:latin typeface="Courier New"/>
                <a:ea typeface="Courier New"/>
                <a:cs typeface="Courier New"/>
                <a:sym typeface="Courier New"/>
              </a:rPr>
              <a:t>catch</a:t>
            </a:r>
            <a:r>
              <a:rPr lang="en-GB" sz="900">
                <a:solidFill>
                  <a:schemeClr val="dk1"/>
                </a:solidFill>
                <a:highlight>
                  <a:srgbClr val="EEEEEC"/>
                </a:highlight>
                <a:latin typeface="Courier New"/>
                <a:ea typeface="Courier New"/>
                <a:cs typeface="Courier New"/>
                <a:sym typeface="Courier New"/>
              </a:rPr>
              <a:t> (ArithmeticException </a:t>
            </a:r>
            <a:r>
              <a:rPr lang="en-GB" sz="900">
                <a:solidFill>
                  <a:srgbClr val="6A3E3E"/>
                </a:solidFill>
                <a:highlight>
                  <a:srgbClr val="EEEEEC"/>
                </a:highlight>
                <a:latin typeface="Courier New"/>
                <a:ea typeface="Courier New"/>
                <a:cs typeface="Courier New"/>
                <a:sym typeface="Courier New"/>
              </a:rPr>
              <a:t>e</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System.</a:t>
            </a:r>
            <a:r>
              <a:rPr b="1" i="1" lang="en-GB" sz="900">
                <a:solidFill>
                  <a:srgbClr val="0000C0"/>
                </a:solidFill>
                <a:highlight>
                  <a:srgbClr val="EEEEEC"/>
                </a:highlight>
                <a:latin typeface="Courier New"/>
                <a:ea typeface="Courier New"/>
                <a:cs typeface="Courier New"/>
                <a:sym typeface="Courier New"/>
              </a:rPr>
              <a:t>out</a:t>
            </a:r>
            <a:r>
              <a:rPr lang="en-GB" sz="900">
                <a:solidFill>
                  <a:schemeClr val="dk1"/>
                </a:solidFill>
                <a:highlight>
                  <a:srgbClr val="EEEEEC"/>
                </a:highlight>
                <a:latin typeface="Courier New"/>
                <a:ea typeface="Courier New"/>
                <a:cs typeface="Courier New"/>
                <a:sym typeface="Courier New"/>
              </a:rPr>
              <a:t>.println(</a:t>
            </a:r>
            <a:r>
              <a:rPr lang="en-GB" sz="900">
                <a:solidFill>
                  <a:srgbClr val="2A00FF"/>
                </a:solidFill>
                <a:highlight>
                  <a:srgbClr val="EEEEEC"/>
                </a:highlight>
                <a:latin typeface="Courier New"/>
                <a:ea typeface="Courier New"/>
                <a:cs typeface="Courier New"/>
                <a:sym typeface="Courier New"/>
              </a:rPr>
              <a:t>"Divide by 0:"</a:t>
            </a:r>
            <a:r>
              <a:rPr lang="en-GB" sz="900">
                <a:solidFill>
                  <a:schemeClr val="dk1"/>
                </a:solidFill>
                <a:highlight>
                  <a:srgbClr val="EEEEEC"/>
                </a:highlight>
                <a:latin typeface="Courier New"/>
                <a:ea typeface="Courier New"/>
                <a:cs typeface="Courier New"/>
                <a:sym typeface="Courier New"/>
              </a:rPr>
              <a:t> + </a:t>
            </a:r>
            <a:r>
              <a:rPr lang="en-GB" sz="900">
                <a:solidFill>
                  <a:srgbClr val="6A3E3E"/>
                </a:solidFill>
                <a:highlight>
                  <a:srgbClr val="EEEEEC"/>
                </a:highlight>
                <a:latin typeface="Courier New"/>
                <a:ea typeface="Courier New"/>
                <a:cs typeface="Courier New"/>
                <a:sym typeface="Courier New"/>
              </a:rPr>
              <a:t>e</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 type="body"/>
          </p:nvPr>
        </p:nvSpPr>
        <p:spPr>
          <a:xfrm>
            <a:off x="4207047" y="1147796"/>
            <a:ext cx="45435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Sometimes we need to execute some code regardless of whether an exception is thrown</a:t>
            </a:r>
            <a:endParaRPr/>
          </a:p>
          <a:p>
            <a:pPr indent="-256032" lvl="0" marL="365760" rtl="0" algn="l">
              <a:spcBef>
                <a:spcPts val="400"/>
              </a:spcBef>
              <a:spcAft>
                <a:spcPts val="0"/>
              </a:spcAft>
              <a:buSzPts val="1836"/>
              <a:buChar char="●"/>
            </a:pPr>
            <a:r>
              <a:rPr lang="en-GB"/>
              <a:t>For example a resource like a file or database connection may need to be released </a:t>
            </a:r>
            <a:endParaRPr/>
          </a:p>
        </p:txBody>
      </p:sp>
      <p:sp>
        <p:nvSpPr>
          <p:cNvPr id="284" name="Google Shape;284;p4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Finally...</a:t>
            </a:r>
            <a:endParaRPr/>
          </a:p>
        </p:txBody>
      </p:sp>
      <p:sp>
        <p:nvSpPr>
          <p:cNvPr id="285" name="Google Shape;285;p47"/>
          <p:cNvSpPr txBox="1"/>
          <p:nvPr/>
        </p:nvSpPr>
        <p:spPr>
          <a:xfrm>
            <a:off x="500034" y="1147788"/>
            <a:ext cx="3571800" cy="39711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void </a:t>
            </a:r>
            <a:r>
              <a:rPr lang="en-GB" sz="1800">
                <a:solidFill>
                  <a:schemeClr val="dk1"/>
                </a:solidFill>
                <a:latin typeface="Courier New"/>
                <a:ea typeface="Courier New"/>
                <a:cs typeface="Courier New"/>
                <a:sym typeface="Courier New"/>
              </a:rPr>
              <a:t>saveDataToFile()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try</a:t>
            </a:r>
            <a:r>
              <a:rPr lang="en-GB" sz="18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file.open();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file.write(data);</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file.close();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catch</a:t>
            </a:r>
            <a:r>
              <a:rPr lang="en-GB" sz="1800">
                <a:solidFill>
                  <a:schemeClr val="dk1"/>
                </a:solidFill>
                <a:latin typeface="Courier New"/>
                <a:ea typeface="Courier New"/>
                <a:cs typeface="Courier New"/>
                <a:sym typeface="Courier New"/>
              </a:rPr>
              <a:t> (Exception ex)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log("File Error");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file.close();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286" name="Google Shape;286;p47"/>
          <p:cNvSpPr/>
          <p:nvPr/>
        </p:nvSpPr>
        <p:spPr>
          <a:xfrm rot="-5400000">
            <a:off x="3280250" y="3011250"/>
            <a:ext cx="1160400" cy="1236300"/>
          </a:xfrm>
          <a:prstGeom prst="bentUpArrow">
            <a:avLst>
              <a:gd fmla="val 14183" name="adj1"/>
              <a:gd fmla="val 17789" name="adj2"/>
              <a:gd fmla="val 25000" name="adj3"/>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87" name="Google Shape;287;p47"/>
          <p:cNvSpPr/>
          <p:nvPr/>
        </p:nvSpPr>
        <p:spPr>
          <a:xfrm flipH="1">
            <a:off x="2136978" y="4422600"/>
            <a:ext cx="2006400" cy="428700"/>
          </a:xfrm>
          <a:prstGeom prst="bentUpArrow">
            <a:avLst>
              <a:gd fmla="val 23787" name="adj1"/>
              <a:gd fmla="val 25713" name="adj2"/>
              <a:gd fmla="val 20840" name="adj3"/>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88" name="Google Shape;288;p47"/>
          <p:cNvSpPr/>
          <p:nvPr/>
        </p:nvSpPr>
        <p:spPr>
          <a:xfrm>
            <a:off x="4003650" y="4216675"/>
            <a:ext cx="1928700" cy="560700"/>
          </a:xfrm>
          <a:prstGeom prst="roundRect">
            <a:avLst>
              <a:gd fmla="val 16667" name="adj"/>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Code is duplicated!</a:t>
            </a:r>
            <a:endParaRPr sz="1800">
              <a:solidFill>
                <a:schemeClr val="lt1"/>
              </a:solidFill>
              <a:latin typeface="Lucida Sans"/>
              <a:ea typeface="Lucida Sans"/>
              <a:cs typeface="Lucida Sans"/>
              <a:sym typeface="Lucida Sans"/>
            </a:endParaRPr>
          </a:p>
        </p:txBody>
      </p:sp>
      <p:pic>
        <p:nvPicPr>
          <p:cNvPr descr="C:\Users\Rowan\AppData\Local\Microsoft\Windows\Temporary Internet Files\Content.IE5\967A1OTX\MCj01163620000[1].wmf" id="289" name="Google Shape;289;p47"/>
          <p:cNvPicPr preferRelativeResize="0"/>
          <p:nvPr/>
        </p:nvPicPr>
        <p:blipFill rotWithShape="1">
          <a:blip r:embed="rId3">
            <a:alphaModFix/>
          </a:blip>
          <a:srcRect b="0" l="0" r="0" t="0"/>
          <a:stretch/>
        </p:blipFill>
        <p:spPr>
          <a:xfrm>
            <a:off x="7072330" y="321453"/>
            <a:ext cx="1170384" cy="52656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idx="1" type="body"/>
          </p:nvPr>
        </p:nvSpPr>
        <p:spPr>
          <a:xfrm>
            <a:off x="4143372" y="1110996"/>
            <a:ext cx="45435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Code in the </a:t>
            </a:r>
            <a:r>
              <a:rPr lang="en-GB">
                <a:latin typeface="Courier New"/>
                <a:ea typeface="Courier New"/>
                <a:cs typeface="Courier New"/>
                <a:sym typeface="Courier New"/>
              </a:rPr>
              <a:t>finally</a:t>
            </a:r>
            <a:r>
              <a:rPr lang="en-GB"/>
              <a:t> block is called</a:t>
            </a:r>
            <a:endParaRPr/>
          </a:p>
          <a:p>
            <a:pPr indent="-228600" lvl="1" marL="621792" rtl="0" algn="l">
              <a:spcBef>
                <a:spcPts val="324"/>
              </a:spcBef>
              <a:spcAft>
                <a:spcPts val="0"/>
              </a:spcAft>
              <a:buSzPts val="2300"/>
              <a:buChar char="○"/>
            </a:pPr>
            <a:r>
              <a:rPr lang="en-GB"/>
              <a:t>After the </a:t>
            </a:r>
            <a:r>
              <a:rPr lang="en-GB">
                <a:latin typeface="Courier New"/>
                <a:ea typeface="Courier New"/>
                <a:cs typeface="Courier New"/>
                <a:sym typeface="Courier New"/>
              </a:rPr>
              <a:t>try</a:t>
            </a:r>
            <a:r>
              <a:rPr lang="en-GB"/>
              <a:t> if no exception occurred</a:t>
            </a:r>
            <a:endParaRPr/>
          </a:p>
          <a:p>
            <a:pPr indent="-228600" lvl="1" marL="621792" rtl="0" algn="l">
              <a:spcBef>
                <a:spcPts val="324"/>
              </a:spcBef>
              <a:spcAft>
                <a:spcPts val="0"/>
              </a:spcAft>
              <a:buSzPts val="2300"/>
              <a:buChar char="○"/>
            </a:pPr>
            <a:r>
              <a:rPr lang="en-GB"/>
              <a:t>After the </a:t>
            </a:r>
            <a:r>
              <a:rPr lang="en-GB">
                <a:latin typeface="Courier New"/>
                <a:ea typeface="Courier New"/>
                <a:cs typeface="Courier New"/>
                <a:sym typeface="Courier New"/>
              </a:rPr>
              <a:t>catch</a:t>
            </a:r>
            <a:r>
              <a:rPr lang="en-GB"/>
              <a:t> if an exception did occur</a:t>
            </a:r>
            <a:endParaRPr/>
          </a:p>
          <a:p>
            <a:pPr indent="-82550" lvl="1" marL="621792" rtl="0" algn="l">
              <a:spcBef>
                <a:spcPts val="324"/>
              </a:spcBef>
              <a:spcAft>
                <a:spcPts val="0"/>
              </a:spcAft>
              <a:buSzPts val="2300"/>
              <a:buNone/>
            </a:pPr>
            <a:r>
              <a:t/>
            </a:r>
            <a:endParaRPr/>
          </a:p>
          <a:p>
            <a:pPr indent="-256032" lvl="0" marL="365760" rtl="0" algn="l">
              <a:spcBef>
                <a:spcPts val="400"/>
              </a:spcBef>
              <a:spcAft>
                <a:spcPts val="0"/>
              </a:spcAft>
              <a:buSzPts val="1836"/>
              <a:buChar char="●"/>
            </a:pPr>
            <a:r>
              <a:rPr lang="en-GB"/>
              <a:t>Why is this necessary? Couldn't the code just go at the end of the method...</a:t>
            </a:r>
            <a:endParaRPr/>
          </a:p>
        </p:txBody>
      </p:sp>
      <p:sp>
        <p:nvSpPr>
          <p:cNvPr id="295" name="Google Shape;295;p4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Finally...</a:t>
            </a:r>
            <a:endParaRPr/>
          </a:p>
        </p:txBody>
      </p:sp>
      <p:sp>
        <p:nvSpPr>
          <p:cNvPr id="296" name="Google Shape;296;p48"/>
          <p:cNvSpPr txBox="1"/>
          <p:nvPr/>
        </p:nvSpPr>
        <p:spPr>
          <a:xfrm>
            <a:off x="500034" y="1147788"/>
            <a:ext cx="3571800" cy="39711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void </a:t>
            </a:r>
            <a:r>
              <a:rPr lang="en-GB" sz="1800">
                <a:solidFill>
                  <a:schemeClr val="dk1"/>
                </a:solidFill>
                <a:latin typeface="Courier New"/>
                <a:ea typeface="Courier New"/>
                <a:cs typeface="Courier New"/>
                <a:sym typeface="Courier New"/>
              </a:rPr>
              <a:t>saveDataToFile()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try</a:t>
            </a:r>
            <a:r>
              <a:rPr lang="en-GB" sz="1800">
                <a:solidFill>
                  <a:schemeClr val="dk1"/>
                </a:solidFill>
                <a:latin typeface="Courier New"/>
                <a:ea typeface="Courier New"/>
                <a:cs typeface="Courier New"/>
                <a:sym typeface="Courier New"/>
              </a:rPr>
              <a:t> {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file.open();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file.write(data);</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catch</a:t>
            </a:r>
            <a:r>
              <a:rPr lang="en-GB" sz="1800">
                <a:solidFill>
                  <a:schemeClr val="dk1"/>
                </a:solidFill>
                <a:latin typeface="Courier New"/>
                <a:ea typeface="Courier New"/>
                <a:cs typeface="Courier New"/>
                <a:sym typeface="Courier New"/>
              </a:rPr>
              <a:t> (Exception ex)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log</a:t>
            </a:r>
            <a:r>
              <a:rPr lang="en-GB" sz="1800">
                <a:solidFill>
                  <a:schemeClr val="dk1"/>
                </a:solidFill>
                <a:latin typeface="Courier New"/>
                <a:ea typeface="Courier New"/>
                <a:cs typeface="Courier New"/>
                <a:sym typeface="Courier New"/>
              </a:rPr>
              <a:t>("File Error");</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finally</a:t>
            </a:r>
            <a:r>
              <a:rPr lang="en-GB" sz="1800">
                <a:solidFill>
                  <a:schemeClr val="dk1"/>
                </a:solidFill>
                <a:latin typeface="Courier New"/>
                <a:ea typeface="Courier New"/>
                <a:cs typeface="Courier New"/>
                <a:sym typeface="Courier New"/>
              </a:rPr>
              <a:t> {</a:t>
            </a:r>
            <a:br>
              <a:rPr lang="en-GB" sz="1800">
                <a:solidFill>
                  <a:schemeClr val="dk1"/>
                </a:solidFill>
                <a:latin typeface="Courier New"/>
                <a:ea typeface="Courier New"/>
                <a:cs typeface="Courier New"/>
                <a:sym typeface="Courier New"/>
              </a:rPr>
            </a:br>
            <a:r>
              <a:rPr lang="en-GB" sz="1800">
                <a:solidFill>
                  <a:schemeClr val="dk1"/>
                </a:solidFill>
                <a:latin typeface="Courier New"/>
                <a:ea typeface="Courier New"/>
                <a:cs typeface="Courier New"/>
                <a:sym typeface="Courier New"/>
              </a:rPr>
              <a:t>    file.close();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idx="1" type="body"/>
          </p:nvPr>
        </p:nvSpPr>
        <p:spPr>
          <a:xfrm>
            <a:off x="604825" y="1328550"/>
            <a:ext cx="2627400" cy="3394500"/>
          </a:xfrm>
          <a:prstGeom prst="rect">
            <a:avLst/>
          </a:prstGeom>
        </p:spPr>
        <p:txBody>
          <a:bodyPr anchorCtr="0" anchor="t" bIns="45700" lIns="91425" spcFirstLastPara="1" rIns="91425" wrap="square" tIns="45700">
            <a:noAutofit/>
          </a:bodyPr>
          <a:lstStyle/>
          <a:p>
            <a:pPr indent="0" lvl="0" marL="0" rtl="0" algn="l">
              <a:lnSpc>
                <a:spcPct val="105000"/>
              </a:lnSpc>
              <a:spcBef>
                <a:spcPts val="400"/>
              </a:spcBef>
              <a:spcAft>
                <a:spcPts val="0"/>
              </a:spcAft>
              <a:buClr>
                <a:schemeClr val="dk1"/>
              </a:buClr>
              <a:buSzPts val="605"/>
              <a:buFont typeface="Arial"/>
              <a:buNone/>
            </a:pPr>
            <a:r>
              <a:rPr lang="en-GB" sz="1190"/>
              <a:t>ArithmeticException</a:t>
            </a:r>
            <a:endParaRPr sz="1190"/>
          </a:p>
          <a:p>
            <a:pPr indent="0" lvl="0" marL="0" rtl="0" algn="l">
              <a:lnSpc>
                <a:spcPct val="105000"/>
              </a:lnSpc>
              <a:spcBef>
                <a:spcPts val="400"/>
              </a:spcBef>
              <a:spcAft>
                <a:spcPts val="0"/>
              </a:spcAft>
              <a:buClr>
                <a:schemeClr val="dk1"/>
              </a:buClr>
              <a:buSzPts val="605"/>
              <a:buFont typeface="Arial"/>
              <a:buNone/>
            </a:pPr>
            <a:r>
              <a:rPr lang="en-GB" sz="1190"/>
              <a:t>ArrayIndexOutOfBoundsException</a:t>
            </a:r>
            <a:endParaRPr sz="1190"/>
          </a:p>
          <a:p>
            <a:pPr indent="0" lvl="0" marL="0" rtl="0" algn="l">
              <a:lnSpc>
                <a:spcPct val="105000"/>
              </a:lnSpc>
              <a:spcBef>
                <a:spcPts val="400"/>
              </a:spcBef>
              <a:spcAft>
                <a:spcPts val="0"/>
              </a:spcAft>
              <a:buClr>
                <a:schemeClr val="dk1"/>
              </a:buClr>
              <a:buSzPts val="605"/>
              <a:buFont typeface="Arial"/>
              <a:buNone/>
            </a:pPr>
            <a:r>
              <a:rPr lang="en-GB" sz="1190"/>
              <a:t>ArrayStoreException</a:t>
            </a:r>
            <a:endParaRPr sz="1190"/>
          </a:p>
          <a:p>
            <a:pPr indent="0" lvl="0" marL="0" rtl="0" algn="l">
              <a:lnSpc>
                <a:spcPct val="105000"/>
              </a:lnSpc>
              <a:spcBef>
                <a:spcPts val="400"/>
              </a:spcBef>
              <a:spcAft>
                <a:spcPts val="0"/>
              </a:spcAft>
              <a:buClr>
                <a:schemeClr val="dk1"/>
              </a:buClr>
              <a:buSzPts val="605"/>
              <a:buFont typeface="Arial"/>
              <a:buNone/>
            </a:pPr>
            <a:r>
              <a:rPr lang="en-GB" sz="1190"/>
              <a:t>ClassCastException</a:t>
            </a:r>
            <a:endParaRPr sz="1190"/>
          </a:p>
          <a:p>
            <a:pPr indent="0" lvl="0" marL="0" rtl="0" algn="l">
              <a:lnSpc>
                <a:spcPct val="105000"/>
              </a:lnSpc>
              <a:spcBef>
                <a:spcPts val="400"/>
              </a:spcBef>
              <a:spcAft>
                <a:spcPts val="0"/>
              </a:spcAft>
              <a:buClr>
                <a:schemeClr val="dk1"/>
              </a:buClr>
              <a:buSzPts val="605"/>
              <a:buFont typeface="Arial"/>
              <a:buNone/>
            </a:pPr>
            <a:r>
              <a:rPr lang="en-GB" sz="1190"/>
              <a:t>EnumConstantNotPresentException</a:t>
            </a:r>
            <a:endParaRPr sz="1190"/>
          </a:p>
          <a:p>
            <a:pPr indent="0" lvl="0" marL="0" rtl="0" algn="l">
              <a:lnSpc>
                <a:spcPct val="105000"/>
              </a:lnSpc>
              <a:spcBef>
                <a:spcPts val="400"/>
              </a:spcBef>
              <a:spcAft>
                <a:spcPts val="0"/>
              </a:spcAft>
              <a:buClr>
                <a:schemeClr val="dk1"/>
              </a:buClr>
              <a:buSzPts val="605"/>
              <a:buFont typeface="Arial"/>
              <a:buNone/>
            </a:pPr>
            <a:r>
              <a:rPr lang="en-GB" sz="1190"/>
              <a:t>IllegalArgumentException</a:t>
            </a:r>
            <a:endParaRPr sz="1190"/>
          </a:p>
          <a:p>
            <a:pPr indent="0" lvl="0" marL="0" rtl="0" algn="l">
              <a:lnSpc>
                <a:spcPct val="105000"/>
              </a:lnSpc>
              <a:spcBef>
                <a:spcPts val="400"/>
              </a:spcBef>
              <a:spcAft>
                <a:spcPts val="0"/>
              </a:spcAft>
              <a:buClr>
                <a:schemeClr val="dk1"/>
              </a:buClr>
              <a:buSzPts val="605"/>
              <a:buFont typeface="Arial"/>
              <a:buNone/>
            </a:pPr>
            <a:r>
              <a:rPr lang="en-GB" sz="1190"/>
              <a:t>IllegalCallerException</a:t>
            </a:r>
            <a:endParaRPr sz="1190"/>
          </a:p>
          <a:p>
            <a:pPr indent="0" lvl="0" marL="0" rtl="0" algn="l">
              <a:lnSpc>
                <a:spcPct val="105000"/>
              </a:lnSpc>
              <a:spcBef>
                <a:spcPts val="400"/>
              </a:spcBef>
              <a:spcAft>
                <a:spcPts val="0"/>
              </a:spcAft>
              <a:buClr>
                <a:schemeClr val="dk1"/>
              </a:buClr>
              <a:buSzPts val="605"/>
              <a:buFont typeface="Arial"/>
              <a:buNone/>
            </a:pPr>
            <a:r>
              <a:rPr lang="en-GB" sz="1190"/>
              <a:t>IllegalMonitor StateException</a:t>
            </a:r>
            <a:endParaRPr sz="1190"/>
          </a:p>
          <a:p>
            <a:pPr indent="0" lvl="0" marL="0" rtl="0" algn="l">
              <a:lnSpc>
                <a:spcPct val="105000"/>
              </a:lnSpc>
              <a:spcBef>
                <a:spcPts val="400"/>
              </a:spcBef>
              <a:spcAft>
                <a:spcPts val="0"/>
              </a:spcAft>
              <a:buClr>
                <a:schemeClr val="dk1"/>
              </a:buClr>
              <a:buSzPts val="605"/>
              <a:buFont typeface="Arial"/>
              <a:buNone/>
            </a:pPr>
            <a:r>
              <a:rPr lang="en-GB" sz="1190"/>
              <a:t>IllegalStateException</a:t>
            </a:r>
            <a:endParaRPr sz="1190"/>
          </a:p>
          <a:p>
            <a:pPr indent="0" lvl="0" marL="0" rtl="0" algn="l">
              <a:lnSpc>
                <a:spcPct val="105000"/>
              </a:lnSpc>
              <a:spcBef>
                <a:spcPts val="400"/>
              </a:spcBef>
              <a:spcAft>
                <a:spcPts val="0"/>
              </a:spcAft>
              <a:buClr>
                <a:schemeClr val="dk1"/>
              </a:buClr>
              <a:buSzPts val="605"/>
              <a:buFont typeface="Arial"/>
              <a:buNone/>
            </a:pPr>
            <a:r>
              <a:rPr lang="en-GB" sz="1190"/>
              <a:t>IllegalThreadStateException</a:t>
            </a:r>
            <a:endParaRPr sz="1190"/>
          </a:p>
          <a:p>
            <a:pPr indent="0" lvl="0" marL="0" rtl="0" algn="l">
              <a:lnSpc>
                <a:spcPct val="105000"/>
              </a:lnSpc>
              <a:spcBef>
                <a:spcPts val="400"/>
              </a:spcBef>
              <a:spcAft>
                <a:spcPts val="0"/>
              </a:spcAft>
              <a:buClr>
                <a:schemeClr val="dk1"/>
              </a:buClr>
              <a:buSzPts val="605"/>
              <a:buFont typeface="Arial"/>
              <a:buNone/>
            </a:pPr>
            <a:r>
              <a:rPr lang="en-GB" sz="1190"/>
              <a:t>IndexOutOfBoundsException</a:t>
            </a:r>
            <a:endParaRPr sz="1190"/>
          </a:p>
          <a:p>
            <a:pPr indent="0" lvl="0" marL="0" rtl="0" algn="l">
              <a:lnSpc>
                <a:spcPct val="105000"/>
              </a:lnSpc>
              <a:spcBef>
                <a:spcPts val="400"/>
              </a:spcBef>
              <a:spcAft>
                <a:spcPts val="0"/>
              </a:spcAft>
              <a:buClr>
                <a:schemeClr val="dk1"/>
              </a:buClr>
              <a:buSzPts val="605"/>
              <a:buFont typeface="Arial"/>
              <a:buNone/>
            </a:pPr>
            <a:r>
              <a:rPr lang="en-GB" sz="1190"/>
              <a:t>LayerInstantiationException</a:t>
            </a:r>
            <a:endParaRPr sz="1190"/>
          </a:p>
          <a:p>
            <a:pPr indent="0" lvl="0" marL="0" rtl="0" algn="l">
              <a:lnSpc>
                <a:spcPct val="105000"/>
              </a:lnSpc>
              <a:spcBef>
                <a:spcPts val="400"/>
              </a:spcBef>
              <a:spcAft>
                <a:spcPts val="0"/>
              </a:spcAft>
              <a:buClr>
                <a:schemeClr val="dk1"/>
              </a:buClr>
              <a:buSzPts val="605"/>
              <a:buFont typeface="Arial"/>
              <a:buNone/>
            </a:pPr>
            <a:r>
              <a:rPr lang="en-GB" sz="1190"/>
              <a:t>NegativeArraySizeException</a:t>
            </a:r>
            <a:endParaRPr sz="1190"/>
          </a:p>
          <a:p>
            <a:pPr indent="0" lvl="0" marL="0" rtl="0" algn="l">
              <a:lnSpc>
                <a:spcPct val="105000"/>
              </a:lnSpc>
              <a:spcBef>
                <a:spcPts val="400"/>
              </a:spcBef>
              <a:spcAft>
                <a:spcPts val="0"/>
              </a:spcAft>
              <a:buClr>
                <a:schemeClr val="dk1"/>
              </a:buClr>
              <a:buSzPts val="605"/>
              <a:buFont typeface="Arial"/>
              <a:buNone/>
            </a:pPr>
            <a:r>
              <a:rPr lang="en-GB" sz="1190"/>
              <a:t>NullPointerException</a:t>
            </a:r>
            <a:endParaRPr sz="1190"/>
          </a:p>
        </p:txBody>
      </p:sp>
      <p:sp>
        <p:nvSpPr>
          <p:cNvPr id="302" name="Google Shape;302;p49"/>
          <p:cNvSpPr txBox="1"/>
          <p:nvPr>
            <p:ph type="title"/>
          </p:nvPr>
        </p:nvSpPr>
        <p:spPr>
          <a:xfrm>
            <a:off x="457200" y="205978"/>
            <a:ext cx="8229600" cy="857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What is the  meaning of these commonly encountered exceptions?</a:t>
            </a:r>
            <a:endParaRPr/>
          </a:p>
        </p:txBody>
      </p:sp>
      <p:sp>
        <p:nvSpPr>
          <p:cNvPr id="303" name="Google Shape;303;p49"/>
          <p:cNvSpPr txBox="1"/>
          <p:nvPr/>
        </p:nvSpPr>
        <p:spPr>
          <a:xfrm>
            <a:off x="4529675" y="1157700"/>
            <a:ext cx="3000000" cy="353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400"/>
              </a:spcBef>
              <a:spcAft>
                <a:spcPts val="0"/>
              </a:spcAft>
              <a:buNone/>
            </a:pPr>
            <a:r>
              <a:rPr lang="en-GB" sz="1200">
                <a:solidFill>
                  <a:schemeClr val="dk2"/>
                </a:solidFill>
              </a:rPr>
              <a:t>NumberFormatException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SecurityException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StringIndexOutOfBoundsException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TypeNotPresentException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Unsupported OperationException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ClassNotFoundException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CloneNotSupportedException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IllegalAccessException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InstantiationException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InterruptedException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NoSuchFieldException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NoSuchMethodException</a:t>
            </a:r>
            <a:endParaRPr sz="1200">
              <a:solidFill>
                <a:schemeClr val="dk2"/>
              </a:solidFill>
            </a:endParaRPr>
          </a:p>
          <a:p>
            <a:pPr indent="0" lvl="0" marL="0" rtl="0" algn="l">
              <a:lnSpc>
                <a:spcPct val="115000"/>
              </a:lnSpc>
              <a:spcBef>
                <a:spcPts val="400"/>
              </a:spcBef>
              <a:spcAft>
                <a:spcPts val="0"/>
              </a:spcAft>
              <a:buNone/>
            </a:pPr>
            <a:r>
              <a:rPr lang="en-GB" sz="1200">
                <a:solidFill>
                  <a:schemeClr val="dk2"/>
                </a:solidFill>
              </a:rPr>
              <a:t>ReflectiveOperationException</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259575" y="56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a:t>
            </a:r>
            <a:endParaRPr b="1"/>
          </a:p>
        </p:txBody>
      </p:sp>
      <p:sp>
        <p:nvSpPr>
          <p:cNvPr id="309" name="Google Shape;309;p50"/>
          <p:cNvSpPr txBox="1"/>
          <p:nvPr>
            <p:ph idx="1" type="body"/>
          </p:nvPr>
        </p:nvSpPr>
        <p:spPr>
          <a:xfrm>
            <a:off x="311700" y="558475"/>
            <a:ext cx="8520600" cy="439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So far, you have only been catching exceptions that are thrown by the Java run-time system. However, it is possible for your program to throw an exception explicitly, using the </a:t>
            </a:r>
            <a:r>
              <a:rPr b="1" lang="en-GB"/>
              <a:t>throw</a:t>
            </a:r>
            <a:r>
              <a:rPr lang="en-GB"/>
              <a:t> statement. The general form of throw is shown here:</a:t>
            </a:r>
            <a:endParaRPr/>
          </a:p>
          <a:p>
            <a:pPr indent="0" lvl="0" marL="0" rtl="0" algn="l">
              <a:spcBef>
                <a:spcPts val="1200"/>
              </a:spcBef>
              <a:spcAft>
                <a:spcPts val="0"/>
              </a:spcAft>
              <a:buNone/>
            </a:pPr>
            <a:r>
              <a:rPr b="1" lang="en-GB"/>
              <a:t>throw</a:t>
            </a:r>
            <a:r>
              <a:rPr lang="en-GB"/>
              <a:t> </a:t>
            </a:r>
            <a:r>
              <a:rPr b="1" lang="en-GB"/>
              <a:t>ThrowableInstance</a:t>
            </a:r>
            <a:r>
              <a:rPr lang="en-GB"/>
              <a:t>;</a:t>
            </a:r>
            <a:endParaRPr/>
          </a:p>
          <a:p>
            <a:pPr indent="0" lvl="0" marL="0" rtl="0" algn="l">
              <a:spcBef>
                <a:spcPts val="1200"/>
              </a:spcBef>
              <a:spcAft>
                <a:spcPts val="0"/>
              </a:spcAft>
              <a:buNone/>
            </a:pPr>
            <a:r>
              <a:rPr lang="en-GB"/>
              <a:t>Here, </a:t>
            </a:r>
            <a:r>
              <a:rPr b="1" lang="en-GB"/>
              <a:t>ThrowableInstance</a:t>
            </a:r>
            <a:r>
              <a:rPr lang="en-GB"/>
              <a:t> must be an object of type </a:t>
            </a:r>
            <a:r>
              <a:rPr b="1" lang="en-GB"/>
              <a:t>Throwable</a:t>
            </a:r>
            <a:r>
              <a:rPr lang="en-GB"/>
              <a:t> or a </a:t>
            </a:r>
            <a:r>
              <a:rPr b="1" lang="en-GB"/>
              <a:t>subclass </a:t>
            </a:r>
            <a:r>
              <a:rPr lang="en-GB"/>
              <a:t>of</a:t>
            </a:r>
            <a:r>
              <a:rPr b="1" lang="en-GB"/>
              <a:t> Throwable</a:t>
            </a:r>
            <a:r>
              <a:rPr lang="en-GB"/>
              <a:t>. Primitive types, such as </a:t>
            </a:r>
            <a:r>
              <a:rPr b="1" lang="en-GB"/>
              <a:t>int</a:t>
            </a:r>
            <a:r>
              <a:rPr lang="en-GB"/>
              <a:t> or </a:t>
            </a:r>
            <a:r>
              <a:rPr b="1" lang="en-GB"/>
              <a:t>char</a:t>
            </a:r>
            <a:r>
              <a:rPr lang="en-GB"/>
              <a:t>, as well as non-</a:t>
            </a:r>
            <a:r>
              <a:rPr b="1" lang="en-GB"/>
              <a:t>Throwable</a:t>
            </a:r>
            <a:r>
              <a:rPr lang="en-GB"/>
              <a:t> classes, such as </a:t>
            </a:r>
            <a:r>
              <a:rPr b="1" lang="en-GB"/>
              <a:t>String</a:t>
            </a:r>
            <a:r>
              <a:rPr lang="en-GB"/>
              <a:t> and </a:t>
            </a:r>
            <a:r>
              <a:rPr b="1" lang="en-GB"/>
              <a:t>Object</a:t>
            </a:r>
            <a:r>
              <a:rPr lang="en-GB"/>
              <a:t>, cannot be used as exceptions. </a:t>
            </a:r>
            <a:endParaRPr/>
          </a:p>
          <a:p>
            <a:pPr indent="0" lvl="0" marL="0" rtl="0" algn="l">
              <a:spcBef>
                <a:spcPts val="1200"/>
              </a:spcBef>
              <a:spcAft>
                <a:spcPts val="0"/>
              </a:spcAft>
              <a:buNone/>
            </a:pPr>
            <a:r>
              <a:rPr lang="en-GB"/>
              <a:t>There are two ways you can obtain a </a:t>
            </a:r>
            <a:r>
              <a:rPr b="1" lang="en-GB"/>
              <a:t>Throwable</a:t>
            </a:r>
            <a:r>
              <a:rPr lang="en-GB"/>
              <a:t> object: </a:t>
            </a:r>
            <a:endParaRPr/>
          </a:p>
          <a:p>
            <a:pPr indent="-342900" lvl="0" marL="457200" rtl="0" algn="l">
              <a:spcBef>
                <a:spcPts val="1200"/>
              </a:spcBef>
              <a:spcAft>
                <a:spcPts val="0"/>
              </a:spcAft>
              <a:buSzPts val="1800"/>
              <a:buChar char="●"/>
            </a:pPr>
            <a:r>
              <a:rPr lang="en-GB"/>
              <a:t>Using a parameter in a </a:t>
            </a:r>
            <a:r>
              <a:rPr b="1" lang="en-GB"/>
              <a:t>catch</a:t>
            </a:r>
            <a:r>
              <a:rPr lang="en-GB"/>
              <a:t> clause </a:t>
            </a:r>
            <a:endParaRPr/>
          </a:p>
          <a:p>
            <a:pPr indent="-342900" lvl="0" marL="457200" rtl="0" algn="l">
              <a:spcBef>
                <a:spcPts val="0"/>
              </a:spcBef>
              <a:spcAft>
                <a:spcPts val="0"/>
              </a:spcAft>
              <a:buSzPts val="1800"/>
              <a:buChar char="●"/>
            </a:pPr>
            <a:r>
              <a:rPr lang="en-GB"/>
              <a:t>Creating one with the </a:t>
            </a:r>
            <a:r>
              <a:rPr b="1" lang="en-GB"/>
              <a:t>new</a:t>
            </a:r>
            <a:r>
              <a:rPr lang="en-GB"/>
              <a:t> operator.</a:t>
            </a:r>
            <a:endParaRPr/>
          </a:p>
          <a:p>
            <a:pPr indent="0" lvl="0" marL="0" rtl="0" algn="l">
              <a:spcBef>
                <a:spcPts val="1200"/>
              </a:spcBef>
              <a:spcAft>
                <a:spcPts val="1200"/>
              </a:spcAft>
              <a:buNone/>
            </a:pPr>
            <a:r>
              <a:rPr b="1" lang="en-GB"/>
              <a:t>The flow of execution stops immediately</a:t>
            </a:r>
            <a:r>
              <a:rPr lang="en-GB"/>
              <a:t> after the </a:t>
            </a:r>
            <a:r>
              <a:rPr b="1" lang="en-GB"/>
              <a:t>throw</a:t>
            </a:r>
            <a:r>
              <a:rPr lang="en-GB"/>
              <a:t> statement; </a:t>
            </a:r>
            <a:r>
              <a:rPr b="1" lang="en-GB"/>
              <a:t>any subsequent statements are not executed</a:t>
            </a:r>
            <a:r>
              <a:rPr lang="en-GB"/>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155325" y="-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throw(next…)</a:t>
            </a:r>
            <a:endParaRPr b="1"/>
          </a:p>
        </p:txBody>
      </p:sp>
      <p:sp>
        <p:nvSpPr>
          <p:cNvPr id="315" name="Google Shape;315;p51"/>
          <p:cNvSpPr txBox="1"/>
          <p:nvPr>
            <p:ph idx="1" type="body"/>
          </p:nvPr>
        </p:nvSpPr>
        <p:spPr>
          <a:xfrm>
            <a:off x="267150" y="569225"/>
            <a:ext cx="8579100" cy="432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2808"/>
              <a:t>The nearest enclosing </a:t>
            </a:r>
            <a:r>
              <a:rPr b="1" lang="en-GB" sz="2808"/>
              <a:t>try</a:t>
            </a:r>
            <a:r>
              <a:rPr lang="en-GB" sz="2808"/>
              <a:t> block is inspected to see if it has a </a:t>
            </a:r>
            <a:r>
              <a:rPr b="1" lang="en-GB" sz="2808"/>
              <a:t>catch</a:t>
            </a:r>
            <a:r>
              <a:rPr lang="en-GB" sz="2808"/>
              <a:t> statement that matches the type of exception.</a:t>
            </a:r>
            <a:endParaRPr sz="2808"/>
          </a:p>
          <a:p>
            <a:pPr indent="0" lvl="0" marL="0" rtl="0" algn="l">
              <a:spcBef>
                <a:spcPts val="1200"/>
              </a:spcBef>
              <a:spcAft>
                <a:spcPts val="0"/>
              </a:spcAft>
              <a:buNone/>
            </a:pPr>
            <a:r>
              <a:rPr lang="en-GB" sz="2808"/>
              <a:t> If it does find a match, control is transferred to that statement. If not, then the next enclosing </a:t>
            </a:r>
            <a:r>
              <a:rPr b="1" lang="en-GB" sz="2808"/>
              <a:t>try</a:t>
            </a:r>
            <a:r>
              <a:rPr lang="en-GB" sz="2808"/>
              <a:t> statement is inspected, and so on. I</a:t>
            </a:r>
            <a:endParaRPr sz="2808"/>
          </a:p>
          <a:p>
            <a:pPr indent="0" lvl="0" marL="0" rtl="0" algn="l">
              <a:spcBef>
                <a:spcPts val="1200"/>
              </a:spcBef>
              <a:spcAft>
                <a:spcPts val="0"/>
              </a:spcAft>
              <a:buNone/>
            </a:pPr>
            <a:r>
              <a:rPr lang="en-GB" sz="2808"/>
              <a:t>f no matching </a:t>
            </a:r>
            <a:r>
              <a:rPr b="1" lang="en-GB" sz="2808"/>
              <a:t>catch</a:t>
            </a:r>
            <a:r>
              <a:rPr lang="en-GB" sz="2808"/>
              <a:t> is found, then the default exception handler halts the program and prints the stack trace.</a:t>
            </a:r>
            <a:endParaRPr sz="2808"/>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155325" y="-3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throw(next…)</a:t>
            </a:r>
            <a:endParaRPr b="1"/>
          </a:p>
        </p:txBody>
      </p:sp>
      <p:sp>
        <p:nvSpPr>
          <p:cNvPr id="321" name="Google Shape;321;p52"/>
          <p:cNvSpPr txBox="1"/>
          <p:nvPr>
            <p:ph idx="1" type="body"/>
          </p:nvPr>
        </p:nvSpPr>
        <p:spPr>
          <a:xfrm>
            <a:off x="267150" y="569225"/>
            <a:ext cx="4059000" cy="43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latin typeface="Bookman Old Style"/>
                <a:ea typeface="Bookman Old Style"/>
                <a:cs typeface="Bookman Old Style"/>
                <a:sym typeface="Bookman Old Style"/>
              </a:rPr>
              <a:t>Here is a sample program that creates and throws an exception. The handler that catches the exception rethrows it to the outer handler.</a:t>
            </a:r>
            <a:endParaRPr sz="1600">
              <a:solidFill>
                <a:schemeClr val="dk1"/>
              </a:solidFill>
              <a:latin typeface="Bookman Old Style"/>
              <a:ea typeface="Bookman Old Style"/>
              <a:cs typeface="Bookman Old Style"/>
              <a:sym typeface="Bookman Old Style"/>
            </a:endParaRPr>
          </a:p>
          <a:p>
            <a:pPr indent="0" lvl="0" marL="0" rtl="0" algn="l">
              <a:lnSpc>
                <a:spcPct val="100000"/>
              </a:lnSpc>
              <a:spcBef>
                <a:spcPts val="1200"/>
              </a:spcBef>
              <a:spcAft>
                <a:spcPts val="0"/>
              </a:spcAft>
              <a:buNone/>
            </a:pPr>
            <a:r>
              <a:rPr lang="en-GB" sz="1600">
                <a:solidFill>
                  <a:schemeClr val="dk1"/>
                </a:solidFill>
                <a:latin typeface="Bookman Old Style"/>
                <a:ea typeface="Bookman Old Style"/>
                <a:cs typeface="Bookman Old Style"/>
                <a:sym typeface="Bookman Old Style"/>
              </a:rPr>
              <a:t>This program gets two chances to deal with the same error. First, </a:t>
            </a:r>
            <a:r>
              <a:rPr b="1" lang="en-GB" sz="1600">
                <a:solidFill>
                  <a:schemeClr val="dk1"/>
                </a:solidFill>
                <a:latin typeface="Bookman Old Style"/>
                <a:ea typeface="Bookman Old Style"/>
                <a:cs typeface="Bookman Old Style"/>
                <a:sym typeface="Bookman Old Style"/>
              </a:rPr>
              <a:t>main()</a:t>
            </a:r>
            <a:r>
              <a:rPr lang="en-GB" sz="1600">
                <a:solidFill>
                  <a:schemeClr val="dk1"/>
                </a:solidFill>
                <a:latin typeface="Bookman Old Style"/>
                <a:ea typeface="Bookman Old Style"/>
                <a:cs typeface="Bookman Old Style"/>
                <a:sym typeface="Bookman Old Style"/>
              </a:rPr>
              <a:t> sets up</a:t>
            </a:r>
            <a:endParaRPr sz="1600">
              <a:solidFill>
                <a:schemeClr val="dk1"/>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lang="en-GB" sz="1600">
                <a:solidFill>
                  <a:schemeClr val="dk1"/>
                </a:solidFill>
                <a:latin typeface="Bookman Old Style"/>
                <a:ea typeface="Bookman Old Style"/>
                <a:cs typeface="Bookman Old Style"/>
                <a:sym typeface="Bookman Old Style"/>
              </a:rPr>
              <a:t>an exception context and then calls </a:t>
            </a:r>
            <a:r>
              <a:rPr b="1" lang="en-GB" sz="1600">
                <a:solidFill>
                  <a:schemeClr val="dk1"/>
                </a:solidFill>
                <a:latin typeface="Bookman Old Style"/>
                <a:ea typeface="Bookman Old Style"/>
                <a:cs typeface="Bookman Old Style"/>
                <a:sym typeface="Bookman Old Style"/>
              </a:rPr>
              <a:t>demoproc()</a:t>
            </a:r>
            <a:r>
              <a:rPr lang="en-GB" sz="1600">
                <a:solidFill>
                  <a:schemeClr val="dk1"/>
                </a:solidFill>
                <a:latin typeface="Bookman Old Style"/>
                <a:ea typeface="Bookman Old Style"/>
                <a:cs typeface="Bookman Old Style"/>
                <a:sym typeface="Bookman Old Style"/>
              </a:rPr>
              <a:t>. The </a:t>
            </a:r>
            <a:r>
              <a:rPr b="1" lang="en-GB" sz="1600">
                <a:solidFill>
                  <a:schemeClr val="dk1"/>
                </a:solidFill>
                <a:latin typeface="Bookman Old Style"/>
                <a:ea typeface="Bookman Old Style"/>
                <a:cs typeface="Bookman Old Style"/>
                <a:sym typeface="Bookman Old Style"/>
              </a:rPr>
              <a:t>demoproc() </a:t>
            </a:r>
            <a:r>
              <a:rPr lang="en-GB" sz="1600">
                <a:solidFill>
                  <a:schemeClr val="dk1"/>
                </a:solidFill>
                <a:latin typeface="Bookman Old Style"/>
                <a:ea typeface="Bookman Old Style"/>
                <a:cs typeface="Bookman Old Style"/>
                <a:sym typeface="Bookman Old Style"/>
              </a:rPr>
              <a:t>method then sets up another exception-handling context and immediately throws a new instance of </a:t>
            </a:r>
            <a:r>
              <a:rPr b="1" lang="en-GB" sz="1600">
                <a:solidFill>
                  <a:schemeClr val="dk1"/>
                </a:solidFill>
                <a:latin typeface="Bookman Old Style"/>
                <a:ea typeface="Bookman Old Style"/>
                <a:cs typeface="Bookman Old Style"/>
                <a:sym typeface="Bookman Old Style"/>
              </a:rPr>
              <a:t>NullPointerException</a:t>
            </a:r>
            <a:r>
              <a:rPr lang="en-GB" sz="1600">
                <a:solidFill>
                  <a:schemeClr val="dk1"/>
                </a:solidFill>
                <a:latin typeface="Bookman Old Style"/>
                <a:ea typeface="Bookman Old Style"/>
                <a:cs typeface="Bookman Old Style"/>
                <a:sym typeface="Bookman Old Style"/>
              </a:rPr>
              <a:t>, which is caught on the next line. The exception is then rethrown.</a:t>
            </a:r>
            <a:endParaRPr sz="1600">
              <a:solidFill>
                <a:schemeClr val="dk1"/>
              </a:solidFill>
              <a:latin typeface="Bookman Old Style"/>
              <a:ea typeface="Bookman Old Style"/>
              <a:cs typeface="Bookman Old Style"/>
              <a:sym typeface="Bookman Old Style"/>
            </a:endParaRPr>
          </a:p>
        </p:txBody>
      </p:sp>
      <p:sp>
        <p:nvSpPr>
          <p:cNvPr id="322" name="Google Shape;322;p52"/>
          <p:cNvSpPr txBox="1"/>
          <p:nvPr/>
        </p:nvSpPr>
        <p:spPr>
          <a:xfrm>
            <a:off x="4095450" y="230825"/>
            <a:ext cx="5003700" cy="35718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ThrowDemo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demoproc()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NullPointerException(</a:t>
            </a:r>
            <a:r>
              <a:rPr lang="en-GB" sz="1100">
                <a:solidFill>
                  <a:srgbClr val="2A00FF"/>
                </a:solidFill>
                <a:highlight>
                  <a:srgbClr val="EEEEEC"/>
                </a:highlight>
                <a:latin typeface="Courier New"/>
                <a:ea typeface="Courier New"/>
                <a:cs typeface="Courier New"/>
                <a:sym typeface="Courier New"/>
              </a:rPr>
              <a:t>"demo"</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(NullPointerException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"Caught inside demoproc"</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 </a:t>
            </a:r>
            <a:r>
              <a:rPr lang="en-GB" sz="1100" u="sng">
                <a:solidFill>
                  <a:srgbClr val="3F7F5F"/>
                </a:solidFill>
                <a:highlight>
                  <a:srgbClr val="EEEEEC"/>
                </a:highlight>
                <a:latin typeface="Courier New"/>
                <a:ea typeface="Courier New"/>
                <a:cs typeface="Courier New"/>
                <a:sym typeface="Courier New"/>
              </a:rPr>
              <a:t>rethrow</a:t>
            </a:r>
            <a:r>
              <a:rPr lang="en-GB" sz="1100">
                <a:solidFill>
                  <a:srgbClr val="3F7F5F"/>
                </a:solidFill>
                <a:highlight>
                  <a:srgbClr val="EEEEEC"/>
                </a:highlight>
                <a:latin typeface="Courier New"/>
                <a:ea typeface="Courier New"/>
                <a:cs typeface="Courier New"/>
                <a:sym typeface="Courier New"/>
              </a:rPr>
              <a:t> the exception</a:t>
            </a:r>
            <a:endParaRPr sz="11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i="1" lang="en-GB" sz="1100">
                <a:solidFill>
                  <a:schemeClr val="dk1"/>
                </a:solidFill>
                <a:highlight>
                  <a:srgbClr val="EEEEEC"/>
                </a:highlight>
                <a:latin typeface="Courier New"/>
                <a:ea typeface="Courier New"/>
                <a:cs typeface="Courier New"/>
                <a:sym typeface="Courier New"/>
              </a:rPr>
              <a:t>demoproc</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(NullPointerException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"Recaught: "</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0"/>
              </a:spcAft>
              <a:buNone/>
            </a:pPr>
            <a:r>
              <a:t/>
            </a:r>
            <a:endParaRPr b="1" i="1" sz="500"/>
          </a:p>
        </p:txBody>
      </p:sp>
      <p:sp>
        <p:nvSpPr>
          <p:cNvPr id="323" name="Google Shape;323;p52"/>
          <p:cNvSpPr txBox="1"/>
          <p:nvPr/>
        </p:nvSpPr>
        <p:spPr>
          <a:xfrm>
            <a:off x="4378400" y="3708250"/>
            <a:ext cx="47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4" name="Google Shape;324;p52"/>
          <p:cNvSpPr txBox="1"/>
          <p:nvPr/>
        </p:nvSpPr>
        <p:spPr>
          <a:xfrm>
            <a:off x="4743125" y="4229450"/>
            <a:ext cx="4274100" cy="608700"/>
          </a:xfrm>
          <a:prstGeom prst="rect">
            <a:avLst/>
          </a:prstGeom>
          <a:solidFill>
            <a:srgbClr val="EFEFEF"/>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Caught inside demoproc</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Recaught: </a:t>
            </a:r>
            <a:r>
              <a:rPr lang="en-GB" sz="1100" u="sng">
                <a:solidFill>
                  <a:srgbClr val="007AA6"/>
                </a:solidFill>
                <a:latin typeface="Courier New"/>
                <a:ea typeface="Courier New"/>
                <a:cs typeface="Courier New"/>
                <a:sym typeface="Courier New"/>
              </a:rPr>
              <a:t>java.lang.NullPointerException</a:t>
            </a:r>
            <a:r>
              <a:rPr lang="en-GB" sz="1100">
                <a:solidFill>
                  <a:schemeClr val="dk1"/>
                </a:solidFill>
                <a:latin typeface="Courier New"/>
                <a:ea typeface="Courier New"/>
                <a:cs typeface="Courier New"/>
                <a:sym typeface="Courier New"/>
              </a:rPr>
              <a:t>: demo</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
                <a:solidFill>
                  <a:srgbClr val="FFFFFF"/>
                </a:solidFill>
                <a:latin typeface="Courier New"/>
                <a:ea typeface="Courier New"/>
                <a:cs typeface="Courier New"/>
                <a:sym typeface="Courier New"/>
              </a:rPr>
              <a:t>`</a:t>
            </a:r>
            <a:endParaRPr sz="100">
              <a:solidFill>
                <a:srgbClr val="FFFFFF"/>
              </a:solidFill>
              <a:latin typeface="Courier New"/>
              <a:ea typeface="Courier New"/>
              <a:cs typeface="Courier New"/>
              <a:sym typeface="Courier New"/>
            </a:endParaRPr>
          </a:p>
        </p:txBody>
      </p:sp>
      <p:sp>
        <p:nvSpPr>
          <p:cNvPr id="325" name="Google Shape;325;p52"/>
          <p:cNvSpPr txBox="1"/>
          <p:nvPr/>
        </p:nvSpPr>
        <p:spPr>
          <a:xfrm>
            <a:off x="5093250" y="3708250"/>
            <a:ext cx="1571100" cy="4971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u="sng"/>
              <a:t>Output</a:t>
            </a:r>
            <a:r>
              <a:rPr b="1" lang="en-GB"/>
              <a: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284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b="1" lang="en-GB" sz="1800">
                <a:solidFill>
                  <a:schemeClr val="dk2"/>
                </a:solidFill>
              </a:rPr>
              <a:t>Why Should You Handle Exceptions?</a:t>
            </a:r>
            <a:endParaRPr b="1"/>
          </a:p>
        </p:txBody>
      </p:sp>
      <p:sp>
        <p:nvSpPr>
          <p:cNvPr id="87" name="Google Shape;87;p17"/>
          <p:cNvSpPr txBox="1"/>
          <p:nvPr>
            <p:ph idx="1" type="body"/>
          </p:nvPr>
        </p:nvSpPr>
        <p:spPr>
          <a:xfrm>
            <a:off x="311700" y="741400"/>
            <a:ext cx="8520600" cy="3827400"/>
          </a:xfrm>
          <a:prstGeom prst="rect">
            <a:avLst/>
          </a:prstGeom>
        </p:spPr>
        <p:txBody>
          <a:bodyPr anchorCtr="0" anchor="t" bIns="91425" lIns="91425" spcFirstLastPara="1" rIns="91425" wrap="square" tIns="91425">
            <a:normAutofit fontScale="92500" lnSpcReduction="10000"/>
          </a:bodyPr>
          <a:lstStyle/>
          <a:p>
            <a:pPr indent="0" lvl="0" marL="0" rtl="0" algn="l">
              <a:lnSpc>
                <a:spcPct val="200000"/>
              </a:lnSpc>
              <a:spcBef>
                <a:spcPts val="0"/>
              </a:spcBef>
              <a:spcAft>
                <a:spcPts val="0"/>
              </a:spcAft>
              <a:buClr>
                <a:schemeClr val="dk1"/>
              </a:buClr>
              <a:buSzPct val="61111"/>
              <a:buFont typeface="Arial"/>
              <a:buNone/>
            </a:pPr>
            <a:r>
              <a:rPr lang="en-GB"/>
              <a:t>If an exception occurs while your program is executing:</a:t>
            </a:r>
            <a:endParaRPr/>
          </a:p>
          <a:p>
            <a:pPr indent="-334327" lvl="0" marL="457200" rtl="0" algn="l">
              <a:lnSpc>
                <a:spcPct val="200000"/>
              </a:lnSpc>
              <a:spcBef>
                <a:spcPts val="0"/>
              </a:spcBef>
              <a:spcAft>
                <a:spcPts val="0"/>
              </a:spcAft>
              <a:buSzPct val="100000"/>
              <a:buChar char="●"/>
            </a:pPr>
            <a:r>
              <a:rPr lang="en-GB"/>
              <a:t>Execution of the program is terminated</a:t>
            </a:r>
            <a:endParaRPr/>
          </a:p>
          <a:p>
            <a:pPr indent="-334327" lvl="0" marL="457200" rtl="0" algn="l">
              <a:lnSpc>
                <a:spcPct val="200000"/>
              </a:lnSpc>
              <a:spcBef>
                <a:spcPts val="0"/>
              </a:spcBef>
              <a:spcAft>
                <a:spcPts val="0"/>
              </a:spcAft>
              <a:buSzPct val="100000"/>
              <a:buChar char="●"/>
            </a:pPr>
            <a:r>
              <a:rPr lang="en-GB"/>
              <a:t>A stack trace, with the details of the exception, is printed in the console</a:t>
            </a:r>
            <a:endParaRPr/>
          </a:p>
          <a:p>
            <a:pPr indent="-334327" lvl="0" marL="457200" rtl="0" algn="l">
              <a:lnSpc>
                <a:spcPct val="200000"/>
              </a:lnSpc>
              <a:spcBef>
                <a:spcPts val="0"/>
              </a:spcBef>
              <a:spcAft>
                <a:spcPts val="0"/>
              </a:spcAft>
              <a:buSzPct val="100000"/>
              <a:buChar char="●"/>
            </a:pPr>
            <a:r>
              <a:rPr lang="en-GB"/>
              <a:t>When Java encounters an error or condition that prevents execution from proceeding normally, Java "throws" an exception</a:t>
            </a:r>
            <a:endParaRPr/>
          </a:p>
          <a:p>
            <a:pPr indent="-334327" lvl="0" marL="457200" rtl="0" algn="l">
              <a:lnSpc>
                <a:spcPct val="200000"/>
              </a:lnSpc>
              <a:spcBef>
                <a:spcPts val="0"/>
              </a:spcBef>
              <a:spcAft>
                <a:spcPts val="0"/>
              </a:spcAft>
              <a:buSzPct val="100000"/>
              <a:buChar char="●"/>
            </a:pPr>
            <a:r>
              <a:rPr lang="en-GB"/>
              <a:t>If the exception isn't "caught" by the programmer, the program crashes</a:t>
            </a:r>
            <a:endParaRPr/>
          </a:p>
          <a:p>
            <a:pPr indent="-334327" lvl="0" marL="457200" rtl="0" algn="l">
              <a:lnSpc>
                <a:spcPct val="200000"/>
              </a:lnSpc>
              <a:spcBef>
                <a:spcPts val="0"/>
              </a:spcBef>
              <a:spcAft>
                <a:spcPts val="0"/>
              </a:spcAft>
              <a:buSzPct val="100000"/>
              <a:buChar char="●"/>
            </a:pPr>
            <a:r>
              <a:rPr lang="en-GB"/>
              <a:t>The exception description and current stack trace are printed to the console</a:t>
            </a:r>
            <a:endParaRPr/>
          </a:p>
          <a:p>
            <a:pPr indent="0" lvl="0" marL="0" rtl="0" algn="l">
              <a:spcBef>
                <a:spcPts val="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idx="1" type="body"/>
          </p:nvPr>
        </p:nvSpPr>
        <p:spPr>
          <a:xfrm>
            <a:off x="311700" y="219575"/>
            <a:ext cx="8520600" cy="4595400"/>
          </a:xfrm>
          <a:prstGeom prst="rect">
            <a:avLst/>
          </a:prstGeom>
        </p:spPr>
        <p:txBody>
          <a:bodyPr anchorCtr="0" anchor="t" bIns="91425" lIns="91425" spcFirstLastPara="1" rIns="91425" wrap="square" tIns="91425">
            <a:noAutofit/>
          </a:bodyPr>
          <a:lstStyle/>
          <a:p>
            <a:pPr indent="0" lvl="0" marL="25400" rtl="0" algn="l">
              <a:spcBef>
                <a:spcPts val="0"/>
              </a:spcBef>
              <a:spcAft>
                <a:spcPts val="0"/>
              </a:spcAft>
              <a:buClr>
                <a:schemeClr val="dk1"/>
              </a:buClr>
              <a:buSzPts val="1100"/>
              <a:buFont typeface="Arial"/>
              <a:buNone/>
            </a:pPr>
            <a:r>
              <a:rPr b="1" lang="en-GB" sz="1400">
                <a:solidFill>
                  <a:srgbClr val="7F0055"/>
                </a:solidFill>
                <a:highlight>
                  <a:srgbClr val="EEEEEC"/>
                </a:highlight>
                <a:latin typeface="Courier New"/>
                <a:ea typeface="Courier New"/>
                <a:cs typeface="Courier New"/>
                <a:sym typeface="Courier New"/>
              </a:rPr>
              <a:t>class</a:t>
            </a:r>
            <a:r>
              <a:rPr lang="en-GB" sz="1400">
                <a:solidFill>
                  <a:schemeClr val="dk1"/>
                </a:solidFill>
                <a:highlight>
                  <a:srgbClr val="EEEEEC"/>
                </a:highlight>
                <a:latin typeface="Courier New"/>
                <a:ea typeface="Courier New"/>
                <a:cs typeface="Courier New"/>
                <a:sym typeface="Courier New"/>
              </a:rPr>
              <a:t> ThrowDemo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static</a:t>
            </a: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void</a:t>
            </a:r>
            <a:r>
              <a:rPr lang="en-GB" sz="1400">
                <a:solidFill>
                  <a:schemeClr val="dk1"/>
                </a:solidFill>
                <a:highlight>
                  <a:srgbClr val="EEEEEC"/>
                </a:highlight>
                <a:latin typeface="Courier New"/>
                <a:ea typeface="Courier New"/>
                <a:cs typeface="Courier New"/>
                <a:sym typeface="Courier New"/>
              </a:rPr>
              <a:t> demoproc(String message)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try</a:t>
            </a: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if(message==null)</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throw</a:t>
            </a: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new</a:t>
            </a:r>
            <a:r>
              <a:rPr lang="en-GB" sz="1400">
                <a:solidFill>
                  <a:schemeClr val="dk1"/>
                </a:solidFill>
                <a:highlight>
                  <a:srgbClr val="EEEEEC"/>
                </a:highlight>
                <a:latin typeface="Courier New"/>
                <a:ea typeface="Courier New"/>
                <a:cs typeface="Courier New"/>
                <a:sym typeface="Courier New"/>
              </a:rPr>
              <a:t> NullPointerException(</a:t>
            </a:r>
            <a:r>
              <a:rPr lang="en-GB" sz="1400">
                <a:solidFill>
                  <a:srgbClr val="2A00FF"/>
                </a:solidFill>
                <a:highlight>
                  <a:srgbClr val="EEEEEC"/>
                </a:highlight>
                <a:latin typeface="Courier New"/>
                <a:ea typeface="Courier New"/>
                <a:cs typeface="Courier New"/>
                <a:sym typeface="Courier New"/>
              </a:rPr>
              <a:t>"demo"</a:t>
            </a:r>
            <a:r>
              <a:rPr lang="en-GB" sz="1400">
                <a:solidFill>
                  <a:schemeClr val="dk1"/>
                </a:solidFill>
                <a:highlight>
                  <a:srgbClr val="EEEEEC"/>
                </a:highlight>
                <a:latin typeface="Courier New"/>
                <a:ea typeface="Courier New"/>
                <a:cs typeface="Courier New"/>
                <a:sym typeface="Courier New"/>
              </a:rPr>
              <a:t>);</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System.</a:t>
            </a:r>
            <a:r>
              <a:rPr b="1" i="1" lang="en-GB" sz="1400">
                <a:solidFill>
                  <a:srgbClr val="0000C0"/>
                </a:solidFill>
                <a:highlight>
                  <a:srgbClr val="EEEEEC"/>
                </a:highlight>
                <a:latin typeface="Courier New"/>
                <a:ea typeface="Courier New"/>
                <a:cs typeface="Courier New"/>
                <a:sym typeface="Courier New"/>
              </a:rPr>
              <a:t>out</a:t>
            </a:r>
            <a:r>
              <a:rPr lang="en-GB" sz="1400">
                <a:solidFill>
                  <a:schemeClr val="dk1"/>
                </a:solidFill>
                <a:highlight>
                  <a:srgbClr val="EEEEEC"/>
                </a:highlight>
                <a:latin typeface="Courier New"/>
                <a:ea typeface="Courier New"/>
                <a:cs typeface="Courier New"/>
                <a:sym typeface="Courier New"/>
              </a:rPr>
              <a:t>.println(</a:t>
            </a:r>
            <a:r>
              <a:rPr lang="en-GB" sz="1400">
                <a:solidFill>
                  <a:srgbClr val="2A00FF"/>
                </a:solidFill>
                <a:highlight>
                  <a:srgbClr val="EEEEEC"/>
                </a:highlight>
                <a:latin typeface="Courier New"/>
                <a:ea typeface="Courier New"/>
                <a:cs typeface="Courier New"/>
                <a:sym typeface="Courier New"/>
              </a:rPr>
              <a:t>"Message"+message</a:t>
            </a:r>
            <a:r>
              <a:rPr lang="en-GB" sz="1400">
                <a:solidFill>
                  <a:schemeClr val="dk1"/>
                </a:solidFill>
                <a:highlight>
                  <a:srgbClr val="EEEEEC"/>
                </a:highlight>
                <a:latin typeface="Courier New"/>
                <a:ea typeface="Courier New"/>
                <a:cs typeface="Courier New"/>
                <a:sym typeface="Courier New"/>
              </a:rPr>
              <a:t>);</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 </a:t>
            </a:r>
            <a:r>
              <a:rPr b="1" lang="en-GB" sz="1400">
                <a:solidFill>
                  <a:srgbClr val="7F0055"/>
                </a:solidFill>
                <a:highlight>
                  <a:srgbClr val="EEEEEC"/>
                </a:highlight>
                <a:latin typeface="Courier New"/>
                <a:ea typeface="Courier New"/>
                <a:cs typeface="Courier New"/>
                <a:sym typeface="Courier New"/>
              </a:rPr>
              <a:t>catch</a:t>
            </a:r>
            <a:r>
              <a:rPr lang="en-GB" sz="1400">
                <a:solidFill>
                  <a:schemeClr val="dk1"/>
                </a:solidFill>
                <a:highlight>
                  <a:srgbClr val="EEEEEC"/>
                </a:highlight>
                <a:latin typeface="Courier New"/>
                <a:ea typeface="Courier New"/>
                <a:cs typeface="Courier New"/>
                <a:sym typeface="Courier New"/>
              </a:rPr>
              <a:t> (NullPointerException </a:t>
            </a:r>
            <a:r>
              <a:rPr lang="en-GB" sz="1400">
                <a:solidFill>
                  <a:srgbClr val="6A3E3E"/>
                </a:solidFill>
                <a:highlight>
                  <a:srgbClr val="EEEEEC"/>
                </a:highlight>
                <a:latin typeface="Courier New"/>
                <a:ea typeface="Courier New"/>
                <a:cs typeface="Courier New"/>
                <a:sym typeface="Courier New"/>
              </a:rPr>
              <a:t>e</a:t>
            </a: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System.</a:t>
            </a:r>
            <a:r>
              <a:rPr b="1" i="1" lang="en-GB" sz="1400">
                <a:solidFill>
                  <a:srgbClr val="0000C0"/>
                </a:solidFill>
                <a:highlight>
                  <a:srgbClr val="EEEEEC"/>
                </a:highlight>
                <a:latin typeface="Courier New"/>
                <a:ea typeface="Courier New"/>
                <a:cs typeface="Courier New"/>
                <a:sym typeface="Courier New"/>
              </a:rPr>
              <a:t>out</a:t>
            </a:r>
            <a:r>
              <a:rPr lang="en-GB" sz="1400">
                <a:solidFill>
                  <a:schemeClr val="dk1"/>
                </a:solidFill>
                <a:highlight>
                  <a:srgbClr val="EEEEEC"/>
                </a:highlight>
                <a:latin typeface="Courier New"/>
                <a:ea typeface="Courier New"/>
                <a:cs typeface="Courier New"/>
                <a:sym typeface="Courier New"/>
              </a:rPr>
              <a:t>.println(</a:t>
            </a:r>
            <a:r>
              <a:rPr lang="en-GB" sz="1400">
                <a:solidFill>
                  <a:srgbClr val="2A00FF"/>
                </a:solidFill>
                <a:highlight>
                  <a:srgbClr val="EEEEEC"/>
                </a:highlight>
                <a:latin typeface="Courier New"/>
                <a:ea typeface="Courier New"/>
                <a:cs typeface="Courier New"/>
                <a:sym typeface="Courier New"/>
              </a:rPr>
              <a:t>"Caught inside demoproc"</a:t>
            </a:r>
            <a:r>
              <a:rPr lang="en-GB" sz="1400">
                <a:solidFill>
                  <a:schemeClr val="dk1"/>
                </a:solidFill>
                <a:highlight>
                  <a:srgbClr val="EEEEEC"/>
                </a:highlight>
                <a:latin typeface="Courier New"/>
                <a:ea typeface="Courier New"/>
                <a:cs typeface="Courier New"/>
                <a:sym typeface="Courier New"/>
              </a:rPr>
              <a:t>);</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throw</a:t>
            </a:r>
            <a:r>
              <a:rPr lang="en-GB" sz="1400">
                <a:solidFill>
                  <a:schemeClr val="dk1"/>
                </a:solidFill>
                <a:highlight>
                  <a:srgbClr val="EEEEEC"/>
                </a:highlight>
                <a:latin typeface="Courier New"/>
                <a:ea typeface="Courier New"/>
                <a:cs typeface="Courier New"/>
                <a:sym typeface="Courier New"/>
              </a:rPr>
              <a:t> </a:t>
            </a:r>
            <a:r>
              <a:rPr lang="en-GB" sz="1400">
                <a:solidFill>
                  <a:srgbClr val="6A3E3E"/>
                </a:solidFill>
                <a:highlight>
                  <a:srgbClr val="EEEEEC"/>
                </a:highlight>
                <a:latin typeface="Courier New"/>
                <a:ea typeface="Courier New"/>
                <a:cs typeface="Courier New"/>
                <a:sym typeface="Courier New"/>
              </a:rPr>
              <a:t>e</a:t>
            </a:r>
            <a:r>
              <a:rPr lang="en-GB" sz="1400">
                <a:solidFill>
                  <a:schemeClr val="dk1"/>
                </a:solidFill>
                <a:highlight>
                  <a:srgbClr val="EEEEEC"/>
                </a:highlight>
                <a:latin typeface="Courier New"/>
                <a:ea typeface="Courier New"/>
                <a:cs typeface="Courier New"/>
                <a:sym typeface="Courier New"/>
              </a:rPr>
              <a:t>; </a:t>
            </a:r>
            <a:r>
              <a:rPr lang="en-GB" sz="1400">
                <a:solidFill>
                  <a:srgbClr val="3F7F5F"/>
                </a:solidFill>
                <a:highlight>
                  <a:srgbClr val="EEEEEC"/>
                </a:highlight>
                <a:latin typeface="Courier New"/>
                <a:ea typeface="Courier New"/>
                <a:cs typeface="Courier New"/>
                <a:sym typeface="Courier New"/>
              </a:rPr>
              <a:t>// </a:t>
            </a:r>
            <a:r>
              <a:rPr lang="en-GB" sz="1400" u="sng">
                <a:solidFill>
                  <a:srgbClr val="3F7F5F"/>
                </a:solidFill>
                <a:highlight>
                  <a:srgbClr val="EEEEEC"/>
                </a:highlight>
                <a:latin typeface="Courier New"/>
                <a:ea typeface="Courier New"/>
                <a:cs typeface="Courier New"/>
                <a:sym typeface="Courier New"/>
              </a:rPr>
              <a:t>rethrow</a:t>
            </a:r>
            <a:r>
              <a:rPr lang="en-GB" sz="1400">
                <a:solidFill>
                  <a:srgbClr val="3F7F5F"/>
                </a:solidFill>
                <a:highlight>
                  <a:srgbClr val="EEEEEC"/>
                </a:highlight>
                <a:latin typeface="Courier New"/>
                <a:ea typeface="Courier New"/>
                <a:cs typeface="Courier New"/>
                <a:sym typeface="Courier New"/>
              </a:rPr>
              <a:t> the exception</a:t>
            </a:r>
            <a:endParaRPr sz="14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public</a:t>
            </a: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static</a:t>
            </a: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void</a:t>
            </a:r>
            <a:r>
              <a:rPr lang="en-GB" sz="1400">
                <a:solidFill>
                  <a:schemeClr val="dk1"/>
                </a:solidFill>
                <a:highlight>
                  <a:srgbClr val="EEEEEC"/>
                </a:highlight>
                <a:latin typeface="Courier New"/>
                <a:ea typeface="Courier New"/>
                <a:cs typeface="Courier New"/>
                <a:sym typeface="Courier New"/>
              </a:rPr>
              <a:t> main(String[] </a:t>
            </a:r>
            <a:r>
              <a:rPr lang="en-GB" sz="1400">
                <a:solidFill>
                  <a:srgbClr val="6A3E3E"/>
                </a:solidFill>
                <a:highlight>
                  <a:srgbClr val="EEEEEC"/>
                </a:highlight>
                <a:latin typeface="Courier New"/>
                <a:ea typeface="Courier New"/>
                <a:cs typeface="Courier New"/>
                <a:sym typeface="Courier New"/>
              </a:rPr>
              <a:t>args</a:t>
            </a: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400">
                <a:solidFill>
                  <a:schemeClr val="dk1"/>
                </a:solidFill>
                <a:highlight>
                  <a:srgbClr val="EEEEEC"/>
                </a:highlight>
                <a:latin typeface="Courier New"/>
                <a:ea typeface="Courier New"/>
                <a:cs typeface="Courier New"/>
                <a:sym typeface="Courier New"/>
              </a:rPr>
              <a:t>		</a:t>
            </a:r>
            <a:r>
              <a:rPr b="1" lang="en-GB" sz="1400">
                <a:solidFill>
                  <a:srgbClr val="7F0055"/>
                </a:solidFill>
                <a:highlight>
                  <a:srgbClr val="EEEEEC"/>
                </a:highlight>
                <a:latin typeface="Courier New"/>
                <a:ea typeface="Courier New"/>
                <a:cs typeface="Courier New"/>
                <a:sym typeface="Courier New"/>
              </a:rPr>
              <a:t>try</a:t>
            </a: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String name=null;</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r>
              <a:rPr i="1" lang="en-GB" sz="1400">
                <a:solidFill>
                  <a:schemeClr val="dk1"/>
                </a:solidFill>
                <a:highlight>
                  <a:srgbClr val="EEEEEC"/>
                </a:highlight>
                <a:latin typeface="Courier New"/>
                <a:ea typeface="Courier New"/>
                <a:cs typeface="Courier New"/>
                <a:sym typeface="Courier New"/>
              </a:rPr>
              <a:t>demoproc</a:t>
            </a:r>
            <a:r>
              <a:rPr lang="en-GB" sz="1400">
                <a:solidFill>
                  <a:schemeClr val="dk1"/>
                </a:solidFill>
                <a:highlight>
                  <a:srgbClr val="EEEEEC"/>
                </a:highlight>
                <a:latin typeface="Courier New"/>
                <a:ea typeface="Courier New"/>
                <a:cs typeface="Courier New"/>
                <a:sym typeface="Courier New"/>
              </a:rPr>
              <a:t>(name);</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 </a:t>
            </a:r>
            <a:r>
              <a:rPr b="1" lang="en-GB" sz="1400">
                <a:solidFill>
                  <a:srgbClr val="7F0055"/>
                </a:solidFill>
                <a:highlight>
                  <a:srgbClr val="EEEEEC"/>
                </a:highlight>
                <a:latin typeface="Courier New"/>
                <a:ea typeface="Courier New"/>
                <a:cs typeface="Courier New"/>
                <a:sym typeface="Courier New"/>
              </a:rPr>
              <a:t>catch</a:t>
            </a:r>
            <a:r>
              <a:rPr lang="en-GB" sz="1400">
                <a:solidFill>
                  <a:schemeClr val="dk1"/>
                </a:solidFill>
                <a:highlight>
                  <a:srgbClr val="EEEEEC"/>
                </a:highlight>
                <a:latin typeface="Courier New"/>
                <a:ea typeface="Courier New"/>
                <a:cs typeface="Courier New"/>
                <a:sym typeface="Courier New"/>
              </a:rPr>
              <a:t> (NullPointerException </a:t>
            </a:r>
            <a:r>
              <a:rPr lang="en-GB" sz="1400">
                <a:solidFill>
                  <a:srgbClr val="6A3E3E"/>
                </a:solidFill>
                <a:highlight>
                  <a:srgbClr val="EEEEEC"/>
                </a:highlight>
                <a:latin typeface="Courier New"/>
                <a:ea typeface="Courier New"/>
                <a:cs typeface="Courier New"/>
                <a:sym typeface="Courier New"/>
              </a:rPr>
              <a:t>e</a:t>
            </a: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System.</a:t>
            </a:r>
            <a:r>
              <a:rPr b="1" i="1" lang="en-GB" sz="1400">
                <a:solidFill>
                  <a:srgbClr val="0000C0"/>
                </a:solidFill>
                <a:highlight>
                  <a:srgbClr val="EEEEEC"/>
                </a:highlight>
                <a:latin typeface="Courier New"/>
                <a:ea typeface="Courier New"/>
                <a:cs typeface="Courier New"/>
                <a:sym typeface="Courier New"/>
              </a:rPr>
              <a:t>out</a:t>
            </a:r>
            <a:r>
              <a:rPr lang="en-GB" sz="1400">
                <a:solidFill>
                  <a:schemeClr val="dk1"/>
                </a:solidFill>
                <a:highlight>
                  <a:srgbClr val="EEEEEC"/>
                </a:highlight>
                <a:latin typeface="Courier New"/>
                <a:ea typeface="Courier New"/>
                <a:cs typeface="Courier New"/>
                <a:sym typeface="Courier New"/>
              </a:rPr>
              <a:t>.println(</a:t>
            </a:r>
            <a:r>
              <a:rPr lang="en-GB" sz="1400">
                <a:solidFill>
                  <a:srgbClr val="2A00FF"/>
                </a:solidFill>
                <a:highlight>
                  <a:srgbClr val="EEEEEC"/>
                </a:highlight>
                <a:latin typeface="Courier New"/>
                <a:ea typeface="Courier New"/>
                <a:cs typeface="Courier New"/>
                <a:sym typeface="Courier New"/>
              </a:rPr>
              <a:t>"Recaught: "</a:t>
            </a:r>
            <a:r>
              <a:rPr lang="en-GB" sz="1400">
                <a:solidFill>
                  <a:schemeClr val="dk1"/>
                </a:solidFill>
                <a:highlight>
                  <a:srgbClr val="EEEEEC"/>
                </a:highlight>
                <a:latin typeface="Courier New"/>
                <a:ea typeface="Courier New"/>
                <a:cs typeface="Courier New"/>
                <a:sym typeface="Courier New"/>
              </a:rPr>
              <a:t> + </a:t>
            </a:r>
            <a:r>
              <a:rPr lang="en-GB" sz="1400">
                <a:solidFill>
                  <a:srgbClr val="6A3E3E"/>
                </a:solidFill>
                <a:highlight>
                  <a:srgbClr val="EEEEEC"/>
                </a:highlight>
                <a:latin typeface="Courier New"/>
                <a:ea typeface="Courier New"/>
                <a:cs typeface="Courier New"/>
                <a:sym typeface="Courier New"/>
              </a:rPr>
              <a:t>e</a:t>
            </a:r>
            <a:r>
              <a:rPr lang="en-GB" sz="1400">
                <a:solidFill>
                  <a:schemeClr val="dk1"/>
                </a:solidFill>
                <a:highlight>
                  <a:srgbClr val="EEEEEC"/>
                </a:highlight>
                <a:latin typeface="Courier New"/>
                <a:ea typeface="Courier New"/>
                <a:cs typeface="Courier New"/>
                <a:sym typeface="Courier New"/>
              </a:rPr>
              <a:t>);</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endParaRPr sz="14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400">
                <a:solidFill>
                  <a:schemeClr val="dk1"/>
                </a:solidFill>
                <a:highlight>
                  <a:srgbClr val="EEEEEC"/>
                </a:highlight>
                <a:latin typeface="Courier New"/>
                <a:ea typeface="Courier New"/>
                <a:cs typeface="Courier New"/>
                <a:sym typeface="Courier New"/>
              </a:rPr>
              <a:t>   }</a:t>
            </a:r>
            <a:endParaRPr sz="2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73425" y="6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Throw (next…)</a:t>
            </a:r>
            <a:endParaRPr/>
          </a:p>
        </p:txBody>
      </p:sp>
      <p:sp>
        <p:nvSpPr>
          <p:cNvPr id="336" name="Google Shape;336;p54"/>
          <p:cNvSpPr txBox="1"/>
          <p:nvPr>
            <p:ph idx="1" type="body"/>
          </p:nvPr>
        </p:nvSpPr>
        <p:spPr>
          <a:xfrm>
            <a:off x="311700" y="637975"/>
            <a:ext cx="8520600" cy="43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The program also illustrates how to create one of Java's standard exception objects. Pay close attention to this line:</a:t>
            </a:r>
            <a:endParaRPr sz="2100"/>
          </a:p>
          <a:p>
            <a:pPr indent="0" lvl="0" marL="0" rtl="0" algn="l">
              <a:spcBef>
                <a:spcPts val="1200"/>
              </a:spcBef>
              <a:spcAft>
                <a:spcPts val="0"/>
              </a:spcAft>
              <a:buNone/>
            </a:pPr>
            <a:r>
              <a:rPr b="1" i="1" lang="en-GB" sz="2100"/>
              <a:t>throw new NullPointerException ("demo");</a:t>
            </a:r>
            <a:endParaRPr b="1" i="1" sz="2100"/>
          </a:p>
          <a:p>
            <a:pPr indent="0" lvl="0" marL="0" rtl="0" algn="l">
              <a:spcBef>
                <a:spcPts val="1200"/>
              </a:spcBef>
              <a:spcAft>
                <a:spcPts val="1200"/>
              </a:spcAft>
              <a:buNone/>
            </a:pPr>
            <a:r>
              <a:rPr lang="en-GB" sz="2100"/>
              <a:t>Here, </a:t>
            </a:r>
            <a:r>
              <a:rPr b="1" lang="en-GB" sz="2100"/>
              <a:t>new</a:t>
            </a:r>
            <a:r>
              <a:rPr lang="en-GB" sz="2100"/>
              <a:t> is used to construct an instance of </a:t>
            </a:r>
            <a:r>
              <a:rPr b="1" lang="en-GB" sz="2100"/>
              <a:t>NullPointerException</a:t>
            </a:r>
            <a:r>
              <a:rPr lang="en-GB" sz="2100"/>
              <a:t>. Many of Java's built-in run-time exceptions have at least two constructors: </a:t>
            </a:r>
            <a:r>
              <a:rPr b="1" lang="en-GB" sz="2100"/>
              <a:t>one with no parameter and one that takes a string parameter</a:t>
            </a:r>
            <a:r>
              <a:rPr lang="en-GB" sz="2100"/>
              <a:t>. </a:t>
            </a:r>
            <a:r>
              <a:rPr lang="en-GB" sz="2100">
                <a:highlight>
                  <a:srgbClr val="FF9900"/>
                </a:highlight>
              </a:rPr>
              <a:t>When the second form is used, the argument specifies a string that describes the exception. </a:t>
            </a:r>
            <a:r>
              <a:rPr lang="en-GB" sz="2100"/>
              <a:t>This string is displayed when the object is used as an argument to </a:t>
            </a:r>
            <a:r>
              <a:rPr b="1" lang="en-GB" sz="2100"/>
              <a:t>print</a:t>
            </a:r>
            <a:r>
              <a:rPr lang="en-GB" sz="2100"/>
              <a:t>() or </a:t>
            </a:r>
            <a:r>
              <a:rPr b="1" lang="en-GB" sz="2100"/>
              <a:t>println</a:t>
            </a:r>
            <a:r>
              <a:rPr lang="en-GB" sz="2100"/>
              <a:t>(). It can also be obtained by a call to </a:t>
            </a:r>
            <a:r>
              <a:rPr b="1" lang="en-GB" sz="2100">
                <a:highlight>
                  <a:srgbClr val="FF9900"/>
                </a:highlight>
              </a:rPr>
              <a:t>getMessage</a:t>
            </a:r>
            <a:r>
              <a:rPr lang="en-GB" sz="2100">
                <a:highlight>
                  <a:srgbClr val="FF9900"/>
                </a:highlight>
              </a:rPr>
              <a:t>()</a:t>
            </a:r>
            <a:r>
              <a:rPr lang="en-GB" sz="2100"/>
              <a:t>, which is defined by </a:t>
            </a:r>
            <a:r>
              <a:rPr b="1" lang="en-GB" sz="2100"/>
              <a:t>Throwable</a:t>
            </a:r>
            <a:r>
              <a:rPr lang="en-GB" sz="2100"/>
              <a:t>.</a:t>
            </a:r>
            <a:endParaRPr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132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Throws : Lists the types of exceptions to throw</a:t>
            </a:r>
            <a:endParaRPr b="1"/>
          </a:p>
        </p:txBody>
      </p:sp>
      <p:sp>
        <p:nvSpPr>
          <p:cNvPr id="342" name="Google Shape;342;p55"/>
          <p:cNvSpPr txBox="1"/>
          <p:nvPr>
            <p:ph idx="1" type="body"/>
          </p:nvPr>
        </p:nvSpPr>
        <p:spPr>
          <a:xfrm>
            <a:off x="311700" y="781850"/>
            <a:ext cx="8520600" cy="378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 a method is capable of causing an exception that it does not handle, it must specify this behavior so that callers of the method can guard themselves against that exception. You do this by including a </a:t>
            </a:r>
            <a:r>
              <a:rPr b="1" lang="en-GB"/>
              <a:t>throws</a:t>
            </a:r>
            <a:r>
              <a:rPr lang="en-GB"/>
              <a:t> clause in t</a:t>
            </a:r>
            <a:r>
              <a:rPr b="1" lang="en-GB"/>
              <a:t>he method's declaration.</a:t>
            </a:r>
            <a:r>
              <a:rPr lang="en-GB"/>
              <a:t> </a:t>
            </a:r>
            <a:endParaRPr/>
          </a:p>
          <a:p>
            <a:pPr indent="0" lvl="0" marL="0" rtl="0" algn="l">
              <a:spcBef>
                <a:spcPts val="1200"/>
              </a:spcBef>
              <a:spcAft>
                <a:spcPts val="1200"/>
              </a:spcAft>
              <a:buNone/>
            </a:pPr>
            <a:r>
              <a:rPr lang="en-GB"/>
              <a:t>A </a:t>
            </a:r>
            <a:r>
              <a:rPr b="1" lang="en-GB"/>
              <a:t>throws</a:t>
            </a:r>
            <a:r>
              <a:rPr lang="en-GB"/>
              <a:t> clause </a:t>
            </a:r>
            <a:r>
              <a:rPr b="1" lang="en-GB"/>
              <a:t>lists the types of exceptions that a method might throw.</a:t>
            </a:r>
            <a:r>
              <a:rPr lang="en-GB"/>
              <a:t> This is necessary for all exceptions, except those of type </a:t>
            </a:r>
            <a:r>
              <a:rPr b="1" lang="en-GB"/>
              <a:t>Error</a:t>
            </a:r>
            <a:r>
              <a:rPr lang="en-GB"/>
              <a:t> or </a:t>
            </a:r>
            <a:r>
              <a:rPr b="1" lang="en-GB"/>
              <a:t>RuntimeException</a:t>
            </a:r>
            <a:r>
              <a:rPr lang="en-GB"/>
              <a:t>, or any of their subclasses. All other exceptions that a method can throw must be declared in the </a:t>
            </a:r>
            <a:r>
              <a:rPr b="1" lang="en-GB"/>
              <a:t>throws</a:t>
            </a:r>
            <a:r>
              <a:rPr lang="en-GB"/>
              <a:t> clause. If they are not, a compile-time error will result. This is the general form of a method declaration that includes a </a:t>
            </a:r>
            <a:r>
              <a:rPr b="1" lang="en-GB"/>
              <a:t>throws</a:t>
            </a:r>
            <a:r>
              <a:rPr lang="en-GB"/>
              <a:t> clause:</a:t>
            </a:r>
            <a:endParaRPr/>
          </a:p>
        </p:txBody>
      </p:sp>
      <p:sp>
        <p:nvSpPr>
          <p:cNvPr id="343" name="Google Shape;343;p55"/>
          <p:cNvSpPr txBox="1"/>
          <p:nvPr/>
        </p:nvSpPr>
        <p:spPr>
          <a:xfrm>
            <a:off x="872050" y="4002100"/>
            <a:ext cx="6186900" cy="10467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a:t>type method-name(parameter-list) throws exception-list</a:t>
            </a:r>
            <a:endParaRPr i="1"/>
          </a:p>
          <a:p>
            <a:pPr indent="0" lvl="0" marL="0" rtl="0" algn="l">
              <a:spcBef>
                <a:spcPts val="0"/>
              </a:spcBef>
              <a:spcAft>
                <a:spcPts val="0"/>
              </a:spcAft>
              <a:buNone/>
            </a:pPr>
            <a:r>
              <a:rPr i="1" lang="en-GB"/>
              <a:t>{</a:t>
            </a:r>
            <a:endParaRPr i="1"/>
          </a:p>
          <a:p>
            <a:pPr indent="0" lvl="0" marL="0" rtl="0" algn="l">
              <a:spcBef>
                <a:spcPts val="0"/>
              </a:spcBef>
              <a:spcAft>
                <a:spcPts val="0"/>
              </a:spcAft>
              <a:buNone/>
            </a:pPr>
            <a:r>
              <a:rPr i="1" lang="en-GB"/>
              <a:t>//Body of the method</a:t>
            </a:r>
            <a:endParaRPr i="1"/>
          </a:p>
          <a:p>
            <a:pPr indent="0" lvl="0" marL="0" rtl="0" algn="l">
              <a:spcBef>
                <a:spcPts val="0"/>
              </a:spcBef>
              <a:spcAft>
                <a:spcPts val="0"/>
              </a:spcAft>
              <a:buNone/>
            </a:pPr>
            <a:r>
              <a:rPr i="1" lang="en-GB"/>
              <a:t>}</a:t>
            </a:r>
            <a:endParaRPr i="1"/>
          </a:p>
        </p:txBody>
      </p:sp>
      <p:sp>
        <p:nvSpPr>
          <p:cNvPr id="344" name="Google Shape;344;p55"/>
          <p:cNvSpPr txBox="1"/>
          <p:nvPr/>
        </p:nvSpPr>
        <p:spPr>
          <a:xfrm>
            <a:off x="4661375" y="4540800"/>
            <a:ext cx="4482600" cy="615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exception-list is a comma-separated list of the exceptions that a method can throw</a:t>
            </a:r>
            <a:endParaRPr/>
          </a:p>
        </p:txBody>
      </p:sp>
      <p:cxnSp>
        <p:nvCxnSpPr>
          <p:cNvPr id="345" name="Google Shape;345;p55"/>
          <p:cNvCxnSpPr/>
          <p:nvPr/>
        </p:nvCxnSpPr>
        <p:spPr>
          <a:xfrm>
            <a:off x="4460375" y="4298100"/>
            <a:ext cx="2442300" cy="318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147900" y="11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Throws</a:t>
            </a:r>
            <a:endParaRPr b="1"/>
          </a:p>
        </p:txBody>
      </p:sp>
      <p:sp>
        <p:nvSpPr>
          <p:cNvPr id="351" name="Google Shape;351;p56"/>
          <p:cNvSpPr txBox="1"/>
          <p:nvPr>
            <p:ph idx="1" type="body"/>
          </p:nvPr>
        </p:nvSpPr>
        <p:spPr>
          <a:xfrm>
            <a:off x="311700" y="690075"/>
            <a:ext cx="2547600" cy="4217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Following is an example of an incorrect program that tries to throw an exception that it does not catch. Because the program does not specify a throws clause to declare this fact, the program will not compile.</a:t>
            </a:r>
            <a:endParaRPr/>
          </a:p>
        </p:txBody>
      </p:sp>
      <p:sp>
        <p:nvSpPr>
          <p:cNvPr id="352" name="Google Shape;352;p56"/>
          <p:cNvSpPr txBox="1"/>
          <p:nvPr/>
        </p:nvSpPr>
        <p:spPr>
          <a:xfrm>
            <a:off x="3023175" y="107100"/>
            <a:ext cx="6120900" cy="30708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lang="en-GB" sz="1500">
                <a:solidFill>
                  <a:srgbClr val="3F7F5F"/>
                </a:solidFill>
                <a:highlight>
                  <a:srgbClr val="EEEEEC"/>
                </a:highlight>
                <a:latin typeface="Courier New"/>
                <a:ea typeface="Courier New"/>
                <a:cs typeface="Courier New"/>
                <a:sym typeface="Courier New"/>
              </a:rPr>
              <a:t>//This program contains an error and will not compile.</a:t>
            </a:r>
            <a:endParaRPr sz="15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class</a:t>
            </a:r>
            <a:r>
              <a:rPr lang="en-GB" sz="1500">
                <a:solidFill>
                  <a:schemeClr val="dk1"/>
                </a:solidFill>
                <a:highlight>
                  <a:srgbClr val="EEEEEC"/>
                </a:highlight>
                <a:latin typeface="Courier New"/>
                <a:ea typeface="Courier New"/>
                <a:cs typeface="Courier New"/>
                <a:sym typeface="Courier New"/>
              </a:rPr>
              <a:t> ThrowsDemo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static</a:t>
            </a: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void</a:t>
            </a:r>
            <a:r>
              <a:rPr lang="en-GB" sz="1500">
                <a:solidFill>
                  <a:schemeClr val="dk1"/>
                </a:solidFill>
                <a:highlight>
                  <a:srgbClr val="EEEEEC"/>
                </a:highlight>
                <a:latin typeface="Courier New"/>
                <a:ea typeface="Courier New"/>
                <a:cs typeface="Courier New"/>
                <a:sym typeface="Courier New"/>
              </a:rPr>
              <a:t> throwOne ()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System.</a:t>
            </a:r>
            <a:r>
              <a:rPr b="1" i="1" lang="en-GB" sz="1500">
                <a:solidFill>
                  <a:srgbClr val="0000C0"/>
                </a:solidFill>
                <a:highlight>
                  <a:srgbClr val="EEEEEC"/>
                </a:highlight>
                <a:latin typeface="Courier New"/>
                <a:ea typeface="Courier New"/>
                <a:cs typeface="Courier New"/>
                <a:sym typeface="Courier New"/>
              </a:rPr>
              <a:t>out</a:t>
            </a:r>
            <a:r>
              <a:rPr lang="en-GB" sz="1500">
                <a:solidFill>
                  <a:schemeClr val="dk1"/>
                </a:solidFill>
                <a:highlight>
                  <a:srgbClr val="EEEEEC"/>
                </a:highlight>
                <a:latin typeface="Courier New"/>
                <a:ea typeface="Courier New"/>
                <a:cs typeface="Courier New"/>
                <a:sym typeface="Courier New"/>
              </a:rPr>
              <a:t>.println(</a:t>
            </a:r>
            <a:r>
              <a:rPr lang="en-GB" sz="1500">
                <a:solidFill>
                  <a:srgbClr val="2A00FF"/>
                </a:solidFill>
                <a:highlight>
                  <a:srgbClr val="EEEEEC"/>
                </a:highlight>
                <a:latin typeface="Courier New"/>
                <a:ea typeface="Courier New"/>
                <a:cs typeface="Courier New"/>
                <a:sym typeface="Courier New"/>
              </a:rPr>
              <a:t>"Inside throwOne."</a:t>
            </a:r>
            <a:r>
              <a:rPr lang="en-GB" sz="1500">
                <a:solidFill>
                  <a:schemeClr val="dk1"/>
                </a:solidFill>
                <a:highlight>
                  <a:srgbClr val="EEEEEC"/>
                </a:highlight>
                <a:latin typeface="Courier New"/>
                <a:ea typeface="Courier New"/>
                <a:cs typeface="Courier New"/>
                <a:sym typeface="Courier New"/>
              </a:rPr>
              <a:t>);</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b="1" lang="en-GB" sz="1500" u="sng">
                <a:solidFill>
                  <a:srgbClr val="7F0055"/>
                </a:solidFill>
                <a:highlight>
                  <a:srgbClr val="EEEEEC"/>
                </a:highlight>
                <a:latin typeface="Courier New"/>
                <a:ea typeface="Courier New"/>
                <a:cs typeface="Courier New"/>
                <a:sym typeface="Courier New"/>
              </a:rPr>
              <a:t>throw</a:t>
            </a:r>
            <a:r>
              <a:rPr lang="en-GB" sz="1500" u="sng">
                <a:solidFill>
                  <a:schemeClr val="dk1"/>
                </a:solidFill>
                <a:highlight>
                  <a:srgbClr val="EEEEEC"/>
                </a:highlight>
                <a:latin typeface="Courier New"/>
                <a:ea typeface="Courier New"/>
                <a:cs typeface="Courier New"/>
                <a:sym typeface="Courier New"/>
              </a:rPr>
              <a:t> </a:t>
            </a:r>
            <a:r>
              <a:rPr b="1" lang="en-GB" sz="1500" u="sng">
                <a:solidFill>
                  <a:srgbClr val="7F0055"/>
                </a:solidFill>
                <a:highlight>
                  <a:srgbClr val="EEEEEC"/>
                </a:highlight>
                <a:latin typeface="Courier New"/>
                <a:ea typeface="Courier New"/>
                <a:cs typeface="Courier New"/>
                <a:sym typeface="Courier New"/>
              </a:rPr>
              <a:t>new</a:t>
            </a:r>
            <a:r>
              <a:rPr lang="en-GB" sz="1500" u="sng">
                <a:solidFill>
                  <a:schemeClr val="dk1"/>
                </a:solidFill>
                <a:highlight>
                  <a:srgbClr val="EEEEEC"/>
                </a:highlight>
                <a:latin typeface="Courier New"/>
                <a:ea typeface="Courier New"/>
                <a:cs typeface="Courier New"/>
                <a:sym typeface="Courier New"/>
              </a:rPr>
              <a:t> IllegalAccessException (</a:t>
            </a:r>
            <a:r>
              <a:rPr lang="en-GB" sz="1500" u="sng">
                <a:solidFill>
                  <a:srgbClr val="2A00FF"/>
                </a:solidFill>
                <a:highlight>
                  <a:srgbClr val="EEEEEC"/>
                </a:highlight>
                <a:latin typeface="Courier New"/>
                <a:ea typeface="Courier New"/>
                <a:cs typeface="Courier New"/>
                <a:sym typeface="Courier New"/>
              </a:rPr>
              <a:t>"demo"</a:t>
            </a:r>
            <a:r>
              <a:rPr lang="en-GB" sz="1500" u="sng">
                <a:solidFill>
                  <a:schemeClr val="dk1"/>
                </a:solidFill>
                <a:highlight>
                  <a:srgbClr val="EEEEEC"/>
                </a:highlight>
                <a:latin typeface="Courier New"/>
                <a:ea typeface="Courier New"/>
                <a:cs typeface="Courier New"/>
                <a:sym typeface="Courier New"/>
              </a:rPr>
              <a:t>);</a:t>
            </a:r>
            <a:endParaRPr sz="1500" u="sng">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public</a:t>
            </a: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static</a:t>
            </a:r>
            <a:r>
              <a:rPr lang="en-GB" sz="1500">
                <a:solidFill>
                  <a:schemeClr val="dk1"/>
                </a:solidFill>
                <a:highlight>
                  <a:srgbClr val="EEEEEC"/>
                </a:highlight>
                <a:latin typeface="Courier New"/>
                <a:ea typeface="Courier New"/>
                <a:cs typeface="Courier New"/>
                <a:sym typeface="Courier New"/>
              </a:rPr>
              <a:t> </a:t>
            </a:r>
            <a:r>
              <a:rPr b="1" lang="en-GB" sz="1500">
                <a:solidFill>
                  <a:srgbClr val="7F0055"/>
                </a:solidFill>
                <a:highlight>
                  <a:srgbClr val="EEEEEC"/>
                </a:highlight>
                <a:latin typeface="Courier New"/>
                <a:ea typeface="Courier New"/>
                <a:cs typeface="Courier New"/>
                <a:sym typeface="Courier New"/>
              </a:rPr>
              <a:t>void</a:t>
            </a:r>
            <a:r>
              <a:rPr lang="en-GB" sz="1500">
                <a:solidFill>
                  <a:schemeClr val="dk1"/>
                </a:solidFill>
                <a:highlight>
                  <a:srgbClr val="EEEEEC"/>
                </a:highlight>
                <a:latin typeface="Courier New"/>
                <a:ea typeface="Courier New"/>
                <a:cs typeface="Courier New"/>
                <a:sym typeface="Courier New"/>
              </a:rPr>
              <a:t> main(String[] </a:t>
            </a:r>
            <a:r>
              <a:rPr lang="en-GB" sz="1500">
                <a:solidFill>
                  <a:srgbClr val="6A3E3E"/>
                </a:solidFill>
                <a:highlight>
                  <a:srgbClr val="EEEEEC"/>
                </a:highlight>
                <a:latin typeface="Courier New"/>
                <a:ea typeface="Courier New"/>
                <a:cs typeface="Courier New"/>
                <a:sym typeface="Courier New"/>
              </a:rPr>
              <a:t>args</a:t>
            </a:r>
            <a:r>
              <a:rPr lang="en-GB" sz="15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r>
              <a:rPr i="1" lang="en-GB" sz="1500">
                <a:solidFill>
                  <a:schemeClr val="dk1"/>
                </a:solidFill>
                <a:highlight>
                  <a:srgbClr val="EEEEEC"/>
                </a:highlight>
                <a:latin typeface="Courier New"/>
                <a:ea typeface="Courier New"/>
                <a:cs typeface="Courier New"/>
                <a:sym typeface="Courier New"/>
              </a:rPr>
              <a:t>throwOne</a:t>
            </a:r>
            <a:r>
              <a:rPr lang="en-GB" sz="15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a:t>
            </a:r>
            <a:endParaRPr sz="1500">
              <a:solidFill>
                <a:schemeClr val="dk1"/>
              </a:solidFill>
              <a:highlight>
                <a:srgbClr val="EEEEEC"/>
              </a:highlight>
              <a:latin typeface="Courier New"/>
              <a:ea typeface="Courier New"/>
              <a:cs typeface="Courier New"/>
              <a:sym typeface="Courier New"/>
            </a:endParaRPr>
          </a:p>
        </p:txBody>
      </p:sp>
      <p:sp>
        <p:nvSpPr>
          <p:cNvPr id="353" name="Google Shape;353;p56"/>
          <p:cNvSpPr txBox="1"/>
          <p:nvPr/>
        </p:nvSpPr>
        <p:spPr>
          <a:xfrm>
            <a:off x="3201900" y="3298675"/>
            <a:ext cx="5517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To make this example compile, you need to make two changes. First, you need to declare that </a:t>
            </a:r>
            <a:r>
              <a:rPr b="1" lang="en-GB" sz="1600"/>
              <a:t>throwOne() </a:t>
            </a:r>
            <a:r>
              <a:rPr lang="en-GB" sz="1600"/>
              <a:t>throws </a:t>
            </a:r>
            <a:r>
              <a:rPr b="1" lang="en-GB" sz="1600"/>
              <a:t>IllegalAccess Exception.</a:t>
            </a:r>
            <a:r>
              <a:rPr lang="en-GB" sz="1600"/>
              <a:t> Second, </a:t>
            </a:r>
            <a:r>
              <a:rPr b="1" lang="en-GB" sz="1600"/>
              <a:t>main</a:t>
            </a:r>
            <a:r>
              <a:rPr lang="en-GB" sz="1600"/>
              <a:t>() must define a try / catch statement that catches this exception.</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170225" y="21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Throws: Corrected Example</a:t>
            </a:r>
            <a:endParaRPr/>
          </a:p>
        </p:txBody>
      </p:sp>
      <p:sp>
        <p:nvSpPr>
          <p:cNvPr id="359" name="Google Shape;359;p57"/>
          <p:cNvSpPr txBox="1"/>
          <p:nvPr>
            <p:ph idx="1" type="body"/>
          </p:nvPr>
        </p:nvSpPr>
        <p:spPr>
          <a:xfrm>
            <a:off x="170225" y="786900"/>
            <a:ext cx="6114300" cy="3416400"/>
          </a:xfrm>
          <a:prstGeom prst="rect">
            <a:avLst/>
          </a:prstGeom>
        </p:spPr>
        <p:txBody>
          <a:bodyPr anchorCtr="0" anchor="t" bIns="91425" lIns="91425" spcFirstLastPara="1" rIns="91425" wrap="square" tIns="91425">
            <a:normAutofit fontScale="47500" lnSpcReduction="10000"/>
          </a:bodyPr>
          <a:lstStyle/>
          <a:p>
            <a:pPr indent="0" lvl="0" marL="25400" rtl="0" algn="l">
              <a:spcBef>
                <a:spcPts val="0"/>
              </a:spcBef>
              <a:spcAft>
                <a:spcPts val="0"/>
              </a:spcAft>
              <a:buNone/>
            </a:pPr>
            <a:r>
              <a:rPr lang="en-GB" sz="2800">
                <a:solidFill>
                  <a:srgbClr val="3F7F5F"/>
                </a:solidFill>
                <a:highlight>
                  <a:srgbClr val="EEEEEC"/>
                </a:highlight>
                <a:latin typeface="Courier New"/>
                <a:ea typeface="Courier New"/>
                <a:cs typeface="Courier New"/>
                <a:sym typeface="Courier New"/>
              </a:rPr>
              <a:t>The corrected example is shown here:</a:t>
            </a:r>
            <a:endParaRPr sz="2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rgbClr val="3F7F5F"/>
                </a:solidFill>
                <a:highlight>
                  <a:srgbClr val="EEEEEC"/>
                </a:highlight>
                <a:latin typeface="Courier New"/>
                <a:ea typeface="Courier New"/>
                <a:cs typeface="Courier New"/>
                <a:sym typeface="Courier New"/>
              </a:rPr>
              <a:t>// This is now correct.</a:t>
            </a:r>
            <a:endParaRPr sz="28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2800">
                <a:solidFill>
                  <a:srgbClr val="7F0055"/>
                </a:solidFill>
                <a:highlight>
                  <a:srgbClr val="EEEEEC"/>
                </a:highlight>
                <a:latin typeface="Courier New"/>
                <a:ea typeface="Courier New"/>
                <a:cs typeface="Courier New"/>
                <a:sym typeface="Courier New"/>
              </a:rPr>
              <a:t>public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class</a:t>
            </a:r>
            <a:r>
              <a:rPr lang="en-GB" sz="2800">
                <a:solidFill>
                  <a:schemeClr val="dk1"/>
                </a:solidFill>
                <a:highlight>
                  <a:srgbClr val="EEEEEC"/>
                </a:highlight>
                <a:latin typeface="Courier New"/>
                <a:ea typeface="Courier New"/>
                <a:cs typeface="Courier New"/>
                <a:sym typeface="Courier New"/>
              </a:rPr>
              <a:t> ThrowDemo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static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void</a:t>
            </a:r>
            <a:r>
              <a:rPr lang="en-GB" sz="2800">
                <a:solidFill>
                  <a:schemeClr val="dk1"/>
                </a:solidFill>
                <a:highlight>
                  <a:srgbClr val="EEEEEC"/>
                </a:highlight>
                <a:latin typeface="Courier New"/>
                <a:ea typeface="Courier New"/>
                <a:cs typeface="Courier New"/>
                <a:sym typeface="Courier New"/>
              </a:rPr>
              <a:t> throwOne() </a:t>
            </a:r>
            <a:r>
              <a:rPr b="1" lang="en-GB" sz="2800">
                <a:solidFill>
                  <a:srgbClr val="7F0055"/>
                </a:solidFill>
                <a:highlight>
                  <a:srgbClr val="EEEEEC"/>
                </a:highlight>
                <a:latin typeface="Courier New"/>
                <a:ea typeface="Courier New"/>
                <a:cs typeface="Courier New"/>
                <a:sym typeface="Courier New"/>
              </a:rPr>
              <a:t>throws</a:t>
            </a:r>
            <a:r>
              <a:rPr lang="en-GB" sz="2800">
                <a:solidFill>
                  <a:schemeClr val="dk1"/>
                </a:solidFill>
                <a:highlight>
                  <a:srgbClr val="EEEEEC"/>
                </a:highlight>
                <a:latin typeface="Courier New"/>
                <a:ea typeface="Courier New"/>
                <a:cs typeface="Courier New"/>
                <a:sym typeface="Courier New"/>
              </a:rPr>
              <a:t> IllegalAccessException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System.</a:t>
            </a:r>
            <a:r>
              <a:rPr b="1" i="1" lang="en-GB" sz="2800">
                <a:solidFill>
                  <a:srgbClr val="0000C0"/>
                </a:solidFill>
                <a:highlight>
                  <a:srgbClr val="D4D4D4"/>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2A00FF"/>
                </a:solidFill>
                <a:highlight>
                  <a:srgbClr val="EEEEEC"/>
                </a:highlight>
                <a:latin typeface="Courier New"/>
                <a:ea typeface="Courier New"/>
                <a:cs typeface="Courier New"/>
                <a:sym typeface="Courier New"/>
              </a:rPr>
              <a:t>"Inside throwOne."</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throw</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new</a:t>
            </a:r>
            <a:r>
              <a:rPr lang="en-GB" sz="2800">
                <a:solidFill>
                  <a:schemeClr val="dk1"/>
                </a:solidFill>
                <a:highlight>
                  <a:srgbClr val="EEEEEC"/>
                </a:highlight>
                <a:latin typeface="Courier New"/>
                <a:ea typeface="Courier New"/>
                <a:cs typeface="Courier New"/>
                <a:sym typeface="Courier New"/>
              </a:rPr>
              <a:t> IllegalAccessException(</a:t>
            </a:r>
            <a:r>
              <a:rPr lang="en-GB" sz="2800">
                <a:solidFill>
                  <a:srgbClr val="2A00FF"/>
                </a:solidFill>
                <a:highlight>
                  <a:srgbClr val="EEEEEC"/>
                </a:highlight>
                <a:latin typeface="Courier New"/>
                <a:ea typeface="Courier New"/>
                <a:cs typeface="Courier New"/>
                <a:sym typeface="Courier New"/>
              </a:rPr>
              <a:t>"demo"</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public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static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void</a:t>
            </a:r>
            <a:r>
              <a:rPr lang="en-GB" sz="2800">
                <a:solidFill>
                  <a:schemeClr val="dk1"/>
                </a:solidFill>
                <a:highlight>
                  <a:srgbClr val="EEEEEC"/>
                </a:highlight>
                <a:latin typeface="Courier New"/>
                <a:ea typeface="Courier New"/>
                <a:cs typeface="Courier New"/>
                <a:sym typeface="Courier New"/>
              </a:rPr>
              <a:t> main(String[] </a:t>
            </a:r>
            <a:r>
              <a:rPr lang="en-GB" sz="2800">
                <a:solidFill>
                  <a:srgbClr val="6A3E3E"/>
                </a:solidFill>
                <a:highlight>
                  <a:srgbClr val="EEEEEC"/>
                </a:highlight>
                <a:latin typeface="Courier New"/>
                <a:ea typeface="Courier New"/>
                <a:cs typeface="Courier New"/>
                <a:sym typeface="Courier New"/>
              </a:rPr>
              <a:t>args</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try</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i="1" lang="en-GB" sz="2800">
                <a:solidFill>
                  <a:schemeClr val="dk1"/>
                </a:solidFill>
                <a:highlight>
                  <a:srgbClr val="EEEEEC"/>
                </a:highlight>
                <a:latin typeface="Courier New"/>
                <a:ea typeface="Courier New"/>
                <a:cs typeface="Courier New"/>
                <a:sym typeface="Courier New"/>
              </a:rPr>
              <a:t>throwOne</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catch</a:t>
            </a:r>
            <a:r>
              <a:rPr lang="en-GB" sz="2800">
                <a:solidFill>
                  <a:schemeClr val="dk1"/>
                </a:solidFill>
                <a:highlight>
                  <a:srgbClr val="EEEEEC"/>
                </a:highlight>
                <a:latin typeface="Courier New"/>
                <a:ea typeface="Courier New"/>
                <a:cs typeface="Courier New"/>
                <a:sym typeface="Courier New"/>
              </a:rPr>
              <a:t> (IllegalAccessException </a:t>
            </a:r>
            <a:r>
              <a:rPr lang="en-GB" sz="2800">
                <a:solidFill>
                  <a:srgbClr val="6A3E3E"/>
                </a:solidFill>
                <a:highlight>
                  <a:srgbClr val="EEEEEC"/>
                </a:highlight>
                <a:latin typeface="Courier New"/>
                <a:ea typeface="Courier New"/>
                <a:cs typeface="Courier New"/>
                <a:sym typeface="Courier New"/>
              </a:rPr>
              <a:t>e</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System.</a:t>
            </a:r>
            <a:r>
              <a:rPr b="1" i="1" lang="en-GB" sz="2800">
                <a:solidFill>
                  <a:srgbClr val="0000C0"/>
                </a:solidFill>
                <a:highlight>
                  <a:srgbClr val="D4D4D4"/>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2A00FF"/>
                </a:solidFill>
                <a:highlight>
                  <a:srgbClr val="EEEEEC"/>
                </a:highlight>
                <a:latin typeface="Courier New"/>
                <a:ea typeface="Courier New"/>
                <a:cs typeface="Courier New"/>
                <a:sym typeface="Courier New"/>
              </a:rPr>
              <a:t>"Caught "</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e</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a:t>
            </a:r>
            <a:endParaRPr/>
          </a:p>
        </p:txBody>
      </p:sp>
      <p:sp>
        <p:nvSpPr>
          <p:cNvPr id="360" name="Google Shape;360;p57"/>
          <p:cNvSpPr txBox="1"/>
          <p:nvPr/>
        </p:nvSpPr>
        <p:spPr>
          <a:xfrm>
            <a:off x="2926375" y="3722625"/>
            <a:ext cx="5845200" cy="1143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a:solidFill>
                  <a:schemeClr val="dk1"/>
                </a:solidFill>
                <a:highlight>
                  <a:srgbClr val="EEEEEC"/>
                </a:highlight>
                <a:latin typeface="Courier New"/>
                <a:ea typeface="Courier New"/>
                <a:cs typeface="Courier New"/>
                <a:sym typeface="Courier New"/>
              </a:rPr>
              <a:t>Here is the output generated by running this example program:</a:t>
            </a:r>
            <a:endParaRPr>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a:solidFill>
                  <a:srgbClr val="999999"/>
                </a:solidFill>
                <a:highlight>
                  <a:srgbClr val="EEEEEC"/>
                </a:highlight>
                <a:latin typeface="Courier New"/>
                <a:ea typeface="Courier New"/>
                <a:cs typeface="Courier New"/>
                <a:sym typeface="Courier New"/>
              </a:rPr>
              <a:t> inside throwOne</a:t>
            </a:r>
            <a:endParaRPr>
              <a:solidFill>
                <a:srgbClr val="999999"/>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a:solidFill>
                  <a:srgbClr val="999999"/>
                </a:solidFill>
                <a:highlight>
                  <a:srgbClr val="EEEEEC"/>
                </a:highlight>
                <a:latin typeface="Courier New"/>
                <a:ea typeface="Courier New"/>
                <a:cs typeface="Courier New"/>
                <a:sym typeface="Courier New"/>
              </a:rPr>
              <a:t>caught java.lang. IllegalAccessException: demo;</a:t>
            </a:r>
            <a:endParaRPr>
              <a:solidFill>
                <a:srgbClr val="999999"/>
              </a:solidFill>
              <a:highlight>
                <a:srgbClr val="EEEEEC"/>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281900" y="117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2: Throwing FileNotFoundException</a:t>
            </a:r>
            <a:endParaRPr/>
          </a:p>
        </p:txBody>
      </p:sp>
      <p:sp>
        <p:nvSpPr>
          <p:cNvPr id="366" name="Google Shape;366;p58"/>
          <p:cNvSpPr txBox="1"/>
          <p:nvPr>
            <p:ph idx="1" type="body"/>
          </p:nvPr>
        </p:nvSpPr>
        <p:spPr>
          <a:xfrm>
            <a:off x="4095450" y="735475"/>
            <a:ext cx="5011200" cy="2808900"/>
          </a:xfrm>
          <a:prstGeom prst="rect">
            <a:avLst/>
          </a:prstGeom>
        </p:spPr>
        <p:txBody>
          <a:bodyPr anchorCtr="0" anchor="t" bIns="91425" lIns="91425" spcFirstLastPara="1" rIns="91425" wrap="square" tIns="91425">
            <a:normAutofit lnSpcReduction="10000"/>
          </a:bodyPr>
          <a:lstStyle/>
          <a:p>
            <a:pPr indent="0" lvl="0" marL="25400" rtl="0" algn="l">
              <a:lnSpc>
                <a:spcPct val="105000"/>
              </a:lnSpc>
              <a:spcBef>
                <a:spcPts val="0"/>
              </a:spcBef>
              <a:spcAft>
                <a:spcPts val="0"/>
              </a:spcAft>
              <a:buSzPts val="523"/>
              <a:buNone/>
            </a:pPr>
            <a:r>
              <a:rPr b="1" lang="en-GB" sz="1230">
                <a:solidFill>
                  <a:srgbClr val="7F0055"/>
                </a:solidFill>
                <a:highlight>
                  <a:srgbClr val="EEEEEC"/>
                </a:highlight>
                <a:latin typeface="Courier New"/>
                <a:ea typeface="Courier New"/>
                <a:cs typeface="Courier New"/>
                <a:sym typeface="Courier New"/>
              </a:rPr>
              <a:t>import</a:t>
            </a:r>
            <a:r>
              <a:rPr lang="en-GB" sz="1230">
                <a:solidFill>
                  <a:schemeClr val="dk1"/>
                </a:solidFill>
                <a:highlight>
                  <a:srgbClr val="EEEEEC"/>
                </a:highlight>
                <a:latin typeface="Courier New"/>
                <a:ea typeface="Courier New"/>
                <a:cs typeface="Courier New"/>
                <a:sym typeface="Courier New"/>
              </a:rPr>
              <a:t> java.io.*;</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b="1" lang="en-GB" sz="1230">
                <a:solidFill>
                  <a:srgbClr val="7F0055"/>
                </a:solidFill>
                <a:highlight>
                  <a:srgbClr val="EEEEEC"/>
                </a:highlight>
                <a:latin typeface="Courier New"/>
                <a:ea typeface="Courier New"/>
                <a:cs typeface="Courier New"/>
                <a:sym typeface="Courier New"/>
              </a:rPr>
              <a:t>public</a:t>
            </a: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class</a:t>
            </a:r>
            <a:r>
              <a:rPr lang="en-GB" sz="1230">
                <a:solidFill>
                  <a:schemeClr val="dk1"/>
                </a:solidFill>
                <a:highlight>
                  <a:srgbClr val="EEEEEC"/>
                </a:highlight>
                <a:latin typeface="Courier New"/>
                <a:ea typeface="Courier New"/>
                <a:cs typeface="Courier New"/>
                <a:sym typeface="Courier New"/>
              </a:rPr>
              <a:t> FileNotFoundExceptionExample {</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public</a:t>
            </a: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static</a:t>
            </a: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void</a:t>
            </a:r>
            <a:r>
              <a:rPr lang="en-GB" sz="1230">
                <a:solidFill>
                  <a:schemeClr val="dk1"/>
                </a:solidFill>
                <a:highlight>
                  <a:srgbClr val="EEEEEC"/>
                </a:highlight>
                <a:latin typeface="Courier New"/>
                <a:ea typeface="Courier New"/>
                <a:cs typeface="Courier New"/>
                <a:sym typeface="Courier New"/>
              </a:rPr>
              <a:t> main(String </a:t>
            </a:r>
            <a:r>
              <a:rPr lang="en-GB" sz="1230">
                <a:solidFill>
                  <a:srgbClr val="6A3E3E"/>
                </a:solidFill>
                <a:highlight>
                  <a:srgbClr val="EEEEEC"/>
                </a:highlight>
                <a:latin typeface="Courier New"/>
                <a:ea typeface="Courier New"/>
                <a:cs typeface="Courier New"/>
                <a:sym typeface="Courier New"/>
              </a:rPr>
              <a:t>args</a:t>
            </a: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throws</a:t>
            </a:r>
            <a:r>
              <a:rPr lang="en-GB" sz="1230">
                <a:solidFill>
                  <a:schemeClr val="dk1"/>
                </a:solidFill>
                <a:highlight>
                  <a:srgbClr val="EEEEEC"/>
                </a:highlight>
                <a:latin typeface="Courier New"/>
                <a:ea typeface="Courier New"/>
                <a:cs typeface="Courier New"/>
                <a:sym typeface="Courier New"/>
              </a:rPr>
              <a:t> IOException {</a:t>
            </a:r>
            <a:r>
              <a:rPr lang="en-GB" sz="1230">
                <a:solidFill>
                  <a:srgbClr val="3F7F5F"/>
                </a:solidFill>
                <a:highlight>
                  <a:srgbClr val="EEEEEC"/>
                </a:highlight>
                <a:latin typeface="Courier New"/>
                <a:ea typeface="Courier New"/>
                <a:cs typeface="Courier New"/>
                <a:sym typeface="Courier New"/>
              </a:rPr>
              <a:t>//throws IOException {</a:t>
            </a:r>
            <a:endParaRPr sz="123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BufferedReader </a:t>
            </a:r>
            <a:r>
              <a:rPr lang="en-GB" sz="1230" u="sng">
                <a:solidFill>
                  <a:srgbClr val="6A3E3E"/>
                </a:solidFill>
                <a:highlight>
                  <a:srgbClr val="EEEEEC"/>
                </a:highlight>
                <a:latin typeface="Courier New"/>
                <a:ea typeface="Courier New"/>
                <a:cs typeface="Courier New"/>
                <a:sym typeface="Courier New"/>
              </a:rPr>
              <a:t>br</a:t>
            </a:r>
            <a:r>
              <a:rPr lang="en-GB" sz="1230">
                <a:solidFill>
                  <a:schemeClr val="dk1"/>
                </a:solidFill>
                <a:highlight>
                  <a:srgbClr val="EEEEEC"/>
                </a:highlight>
                <a:latin typeface="Courier New"/>
                <a:ea typeface="Courier New"/>
                <a:cs typeface="Courier New"/>
                <a:sym typeface="Courier New"/>
              </a:rPr>
              <a:t> = </a:t>
            </a:r>
            <a:r>
              <a:rPr b="1" lang="en-GB" sz="1230">
                <a:solidFill>
                  <a:srgbClr val="7F0055"/>
                </a:solidFill>
                <a:highlight>
                  <a:srgbClr val="EEEEEC"/>
                </a:highlight>
                <a:latin typeface="Courier New"/>
                <a:ea typeface="Courier New"/>
                <a:cs typeface="Courier New"/>
                <a:sym typeface="Courier New"/>
              </a:rPr>
              <a:t>new</a:t>
            </a:r>
            <a:r>
              <a:rPr lang="en-GB" sz="1230">
                <a:solidFill>
                  <a:schemeClr val="dk1"/>
                </a:solidFill>
                <a:highlight>
                  <a:srgbClr val="EEEEEC"/>
                </a:highlight>
                <a:latin typeface="Courier New"/>
                <a:ea typeface="Courier New"/>
                <a:cs typeface="Courier New"/>
                <a:sym typeface="Courier New"/>
              </a:rPr>
              <a:t> BufferedReader(</a:t>
            </a:r>
            <a:r>
              <a:rPr b="1" lang="en-GB" sz="1230">
                <a:solidFill>
                  <a:srgbClr val="7F0055"/>
                </a:solidFill>
                <a:highlight>
                  <a:srgbClr val="EEEEEC"/>
                </a:highlight>
                <a:latin typeface="Courier New"/>
                <a:ea typeface="Courier New"/>
                <a:cs typeface="Courier New"/>
                <a:sym typeface="Courier New"/>
              </a:rPr>
              <a:t>new</a:t>
            </a:r>
            <a:r>
              <a:rPr lang="en-GB" sz="1230">
                <a:solidFill>
                  <a:schemeClr val="dk1"/>
                </a:solidFill>
                <a:highlight>
                  <a:srgbClr val="EEEEEC"/>
                </a:highlight>
                <a:latin typeface="Courier New"/>
                <a:ea typeface="Courier New"/>
                <a:cs typeface="Courier New"/>
                <a:sym typeface="Courier New"/>
              </a:rPr>
              <a:t> FileReader(</a:t>
            </a:r>
            <a:r>
              <a:rPr lang="en-GB" sz="1230">
                <a:solidFill>
                  <a:srgbClr val="2A00FF"/>
                </a:solidFill>
                <a:highlight>
                  <a:srgbClr val="EEEEEC"/>
                </a:highlight>
                <a:latin typeface="Courier New"/>
                <a:ea typeface="Courier New"/>
                <a:cs typeface="Courier New"/>
                <a:sym typeface="Courier New"/>
              </a:rPr>
              <a:t>"myfile.txt"</a:t>
            </a:r>
            <a:r>
              <a:rPr lang="en-GB" sz="1230">
                <a:solidFill>
                  <a:schemeClr val="dk1"/>
                </a:solidFill>
                <a:highlight>
                  <a:srgbClr val="EEEEEC"/>
                </a:highlight>
                <a:latin typeface="Courier New"/>
                <a:ea typeface="Courier New"/>
                <a:cs typeface="Courier New"/>
                <a:sym typeface="Courier New"/>
              </a:rPr>
              <a:t>));</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String </a:t>
            </a:r>
            <a:r>
              <a:rPr lang="en-GB" sz="1230">
                <a:solidFill>
                  <a:srgbClr val="6A3E3E"/>
                </a:solidFill>
                <a:highlight>
                  <a:srgbClr val="F0D8A8"/>
                </a:highlight>
                <a:latin typeface="Courier New"/>
                <a:ea typeface="Courier New"/>
                <a:cs typeface="Courier New"/>
                <a:sym typeface="Courier New"/>
              </a:rPr>
              <a:t>data</a:t>
            </a:r>
            <a:r>
              <a:rPr lang="en-GB" sz="1230">
                <a:solidFill>
                  <a:schemeClr val="dk1"/>
                </a:solidFill>
                <a:highlight>
                  <a:srgbClr val="EEEEEC"/>
                </a:highlight>
                <a:latin typeface="Courier New"/>
                <a:ea typeface="Courier New"/>
                <a:cs typeface="Courier New"/>
                <a:sym typeface="Courier New"/>
              </a:rPr>
              <a:t> = </a:t>
            </a:r>
            <a:r>
              <a:rPr b="1" lang="en-GB" sz="1230">
                <a:solidFill>
                  <a:srgbClr val="7F0055"/>
                </a:solidFill>
                <a:highlight>
                  <a:srgbClr val="EEEEEC"/>
                </a:highlight>
                <a:latin typeface="Courier New"/>
                <a:ea typeface="Courier New"/>
                <a:cs typeface="Courier New"/>
                <a:sym typeface="Courier New"/>
              </a:rPr>
              <a:t>null</a:t>
            </a:r>
            <a:r>
              <a:rPr lang="en-GB" sz="1230">
                <a:solidFill>
                  <a:schemeClr val="dk1"/>
                </a:solidFill>
                <a:highlight>
                  <a:srgbClr val="EEEEEC"/>
                </a:highlight>
                <a:latin typeface="Courier New"/>
                <a:ea typeface="Courier New"/>
                <a:cs typeface="Courier New"/>
                <a:sym typeface="Courier New"/>
              </a:rPr>
              <a:t>;</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a:t>
            </a:r>
            <a:r>
              <a:rPr b="1" lang="en-GB" sz="1230">
                <a:solidFill>
                  <a:srgbClr val="7F0055"/>
                </a:solidFill>
                <a:highlight>
                  <a:srgbClr val="EEEEEC"/>
                </a:highlight>
                <a:latin typeface="Courier New"/>
                <a:ea typeface="Courier New"/>
                <a:cs typeface="Courier New"/>
                <a:sym typeface="Courier New"/>
              </a:rPr>
              <a:t>while</a:t>
            </a:r>
            <a:r>
              <a:rPr lang="en-GB" sz="1230">
                <a:solidFill>
                  <a:schemeClr val="dk1"/>
                </a:solidFill>
                <a:highlight>
                  <a:srgbClr val="EEEEEC"/>
                </a:highlight>
                <a:latin typeface="Courier New"/>
                <a:ea typeface="Courier New"/>
                <a:cs typeface="Courier New"/>
                <a:sym typeface="Courier New"/>
              </a:rPr>
              <a:t> ((</a:t>
            </a:r>
            <a:r>
              <a:rPr lang="en-GB" sz="1230">
                <a:solidFill>
                  <a:srgbClr val="6A3E3E"/>
                </a:solidFill>
                <a:highlight>
                  <a:srgbClr val="F0D8A8"/>
                </a:highlight>
                <a:latin typeface="Courier New"/>
                <a:ea typeface="Courier New"/>
                <a:cs typeface="Courier New"/>
                <a:sym typeface="Courier New"/>
              </a:rPr>
              <a:t>data</a:t>
            </a:r>
            <a:r>
              <a:rPr lang="en-GB" sz="1230">
                <a:solidFill>
                  <a:schemeClr val="dk1"/>
                </a:solidFill>
                <a:highlight>
                  <a:srgbClr val="EEEEEC"/>
                </a:highlight>
                <a:latin typeface="Courier New"/>
                <a:ea typeface="Courier New"/>
                <a:cs typeface="Courier New"/>
                <a:sym typeface="Courier New"/>
              </a:rPr>
              <a:t> = </a:t>
            </a:r>
            <a:r>
              <a:rPr lang="en-GB" sz="1230">
                <a:solidFill>
                  <a:srgbClr val="6A3E3E"/>
                </a:solidFill>
                <a:highlight>
                  <a:srgbClr val="EEEEEC"/>
                </a:highlight>
                <a:latin typeface="Courier New"/>
                <a:ea typeface="Courier New"/>
                <a:cs typeface="Courier New"/>
                <a:sym typeface="Courier New"/>
              </a:rPr>
              <a:t>br</a:t>
            </a:r>
            <a:r>
              <a:rPr lang="en-GB" sz="1230">
                <a:solidFill>
                  <a:schemeClr val="dk1"/>
                </a:solidFill>
                <a:highlight>
                  <a:srgbClr val="EEEEEC"/>
                </a:highlight>
                <a:latin typeface="Courier New"/>
                <a:ea typeface="Courier New"/>
                <a:cs typeface="Courier New"/>
                <a:sym typeface="Courier New"/>
              </a:rPr>
              <a:t>.readLine()) != </a:t>
            </a:r>
            <a:r>
              <a:rPr b="1" lang="en-GB" sz="1230">
                <a:solidFill>
                  <a:srgbClr val="7F0055"/>
                </a:solidFill>
                <a:highlight>
                  <a:srgbClr val="EEEEEC"/>
                </a:highlight>
                <a:latin typeface="Courier New"/>
                <a:ea typeface="Courier New"/>
                <a:cs typeface="Courier New"/>
                <a:sym typeface="Courier New"/>
              </a:rPr>
              <a:t>null</a:t>
            </a:r>
            <a:r>
              <a:rPr lang="en-GB" sz="1230">
                <a:solidFill>
                  <a:schemeClr val="dk1"/>
                </a:solidFill>
                <a:highlight>
                  <a:srgbClr val="EEEEEC"/>
                </a:highlight>
                <a:latin typeface="Courier New"/>
                <a:ea typeface="Courier New"/>
                <a:cs typeface="Courier New"/>
                <a:sym typeface="Courier New"/>
              </a:rPr>
              <a:t>) {</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System.</a:t>
            </a:r>
            <a:r>
              <a:rPr b="1" i="1" lang="en-GB" sz="1230">
                <a:solidFill>
                  <a:srgbClr val="0000C0"/>
                </a:solidFill>
                <a:highlight>
                  <a:srgbClr val="EEEEEC"/>
                </a:highlight>
                <a:latin typeface="Courier New"/>
                <a:ea typeface="Courier New"/>
                <a:cs typeface="Courier New"/>
                <a:sym typeface="Courier New"/>
              </a:rPr>
              <a:t>out</a:t>
            </a:r>
            <a:r>
              <a:rPr lang="en-GB" sz="1230">
                <a:solidFill>
                  <a:schemeClr val="dk1"/>
                </a:solidFill>
                <a:highlight>
                  <a:srgbClr val="EEEEEC"/>
                </a:highlight>
                <a:latin typeface="Courier New"/>
                <a:ea typeface="Courier New"/>
                <a:cs typeface="Courier New"/>
                <a:sym typeface="Courier New"/>
              </a:rPr>
              <a:t>.println(</a:t>
            </a:r>
            <a:r>
              <a:rPr lang="en-GB" sz="1230">
                <a:solidFill>
                  <a:srgbClr val="6A3E3E"/>
                </a:solidFill>
                <a:highlight>
                  <a:srgbClr val="D4D4D4"/>
                </a:highlight>
                <a:latin typeface="Courier New"/>
                <a:ea typeface="Courier New"/>
                <a:cs typeface="Courier New"/>
                <a:sym typeface="Courier New"/>
              </a:rPr>
              <a:t>data</a:t>
            </a:r>
            <a:r>
              <a:rPr lang="en-GB" sz="1230">
                <a:solidFill>
                  <a:schemeClr val="dk1"/>
                </a:solidFill>
                <a:highlight>
                  <a:srgbClr val="EEEEEC"/>
                </a:highlight>
                <a:latin typeface="Courier New"/>
                <a:ea typeface="Courier New"/>
                <a:cs typeface="Courier New"/>
                <a:sym typeface="Courier New"/>
              </a:rPr>
              <a:t>);</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   }</a:t>
            </a:r>
            <a:endParaRPr sz="12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523"/>
              <a:buNone/>
            </a:pPr>
            <a:r>
              <a:rPr lang="en-GB" sz="1230">
                <a:solidFill>
                  <a:schemeClr val="dk1"/>
                </a:solidFill>
                <a:highlight>
                  <a:srgbClr val="EEEEEC"/>
                </a:highlight>
                <a:latin typeface="Courier New"/>
                <a:ea typeface="Courier New"/>
                <a:cs typeface="Courier New"/>
                <a:sym typeface="Courier New"/>
              </a:rPr>
              <a:t>}</a:t>
            </a:r>
            <a:endParaRPr sz="1230">
              <a:solidFill>
                <a:schemeClr val="dk1"/>
              </a:solidFill>
              <a:highlight>
                <a:srgbClr val="EEEEEC"/>
              </a:highlight>
              <a:latin typeface="Courier New"/>
              <a:ea typeface="Courier New"/>
              <a:cs typeface="Courier New"/>
              <a:sym typeface="Courier New"/>
            </a:endParaRPr>
          </a:p>
          <a:p>
            <a:pPr indent="0" lvl="0" marL="0" rtl="0" algn="l">
              <a:lnSpc>
                <a:spcPct val="105000"/>
              </a:lnSpc>
              <a:spcBef>
                <a:spcPts val="0"/>
              </a:spcBef>
              <a:spcAft>
                <a:spcPts val="1200"/>
              </a:spcAft>
              <a:buSzPts val="523"/>
              <a:buNone/>
            </a:pPr>
            <a:r>
              <a:t/>
            </a:r>
            <a:endParaRPr sz="755"/>
          </a:p>
        </p:txBody>
      </p:sp>
      <p:sp>
        <p:nvSpPr>
          <p:cNvPr id="367" name="Google Shape;367;p58"/>
          <p:cNvSpPr txBox="1"/>
          <p:nvPr/>
        </p:nvSpPr>
        <p:spPr>
          <a:xfrm>
            <a:off x="244675" y="637050"/>
            <a:ext cx="3702600" cy="419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350">
                <a:solidFill>
                  <a:schemeClr val="dk1"/>
                </a:solidFill>
              </a:rPr>
              <a:t>The </a:t>
            </a:r>
            <a:r>
              <a:rPr lang="en-GB" sz="1150">
                <a:solidFill>
                  <a:srgbClr val="3569F3"/>
                </a:solidFill>
                <a:latin typeface="Courier New"/>
                <a:ea typeface="Courier New"/>
                <a:cs typeface="Courier New"/>
                <a:sym typeface="Courier New"/>
              </a:rPr>
              <a:t>java.io.FileNotFoundException</a:t>
            </a:r>
            <a:r>
              <a:rPr lang="en-GB" sz="1350">
                <a:solidFill>
                  <a:schemeClr val="dk1"/>
                </a:solidFill>
              </a:rPr>
              <a:t> is a checked exception in Java that occurs when an attempt to open a file denoted by a specified pathname fails. This exception is thrown by the </a:t>
            </a:r>
            <a:r>
              <a:rPr lang="en-GB" sz="1150">
                <a:solidFill>
                  <a:srgbClr val="3569F3"/>
                </a:solidFill>
                <a:latin typeface="Courier New"/>
                <a:ea typeface="Courier New"/>
                <a:cs typeface="Courier New"/>
                <a:sym typeface="Courier New"/>
              </a:rPr>
              <a:t>FileInputStream</a:t>
            </a:r>
            <a:r>
              <a:rPr lang="en-GB" sz="1350">
                <a:solidFill>
                  <a:schemeClr val="dk1"/>
                </a:solidFill>
              </a:rPr>
              <a:t>, </a:t>
            </a:r>
            <a:r>
              <a:rPr lang="en-GB" sz="1150">
                <a:solidFill>
                  <a:srgbClr val="3569F3"/>
                </a:solidFill>
                <a:latin typeface="Courier New"/>
                <a:ea typeface="Courier New"/>
                <a:cs typeface="Courier New"/>
                <a:sym typeface="Courier New"/>
              </a:rPr>
              <a:t>FileOutputStream</a:t>
            </a:r>
            <a:r>
              <a:rPr lang="en-GB" sz="1350">
                <a:solidFill>
                  <a:schemeClr val="dk1"/>
                </a:solidFill>
              </a:rPr>
              <a:t>, and </a:t>
            </a:r>
            <a:r>
              <a:rPr lang="en-GB" sz="1150">
                <a:solidFill>
                  <a:srgbClr val="3569F3"/>
                </a:solidFill>
                <a:latin typeface="Courier New"/>
                <a:ea typeface="Courier New"/>
                <a:cs typeface="Courier New"/>
                <a:sym typeface="Courier New"/>
              </a:rPr>
              <a:t>RandomAccessFile</a:t>
            </a:r>
            <a:r>
              <a:rPr lang="en-GB" sz="1350">
                <a:solidFill>
                  <a:schemeClr val="dk1"/>
                </a:solidFill>
              </a:rPr>
              <a:t> constructors when a file with the specified pathname either does not exist or is inaccessible.</a:t>
            </a:r>
            <a:endParaRPr sz="1350">
              <a:solidFill>
                <a:schemeClr val="dk1"/>
              </a:solidFill>
            </a:endParaRPr>
          </a:p>
          <a:p>
            <a:pPr indent="0" lvl="0" marL="0" rtl="0" algn="l">
              <a:lnSpc>
                <a:spcPct val="115000"/>
              </a:lnSpc>
              <a:spcBef>
                <a:spcPts val="1800"/>
              </a:spcBef>
              <a:spcAft>
                <a:spcPts val="0"/>
              </a:spcAft>
              <a:buNone/>
            </a:pPr>
            <a:r>
              <a:rPr lang="en-GB" sz="1350">
                <a:solidFill>
                  <a:schemeClr val="dk1"/>
                </a:solidFill>
              </a:rPr>
              <a:t>Since </a:t>
            </a:r>
            <a:r>
              <a:rPr lang="en-GB" sz="1150">
                <a:solidFill>
                  <a:srgbClr val="3569F3"/>
                </a:solidFill>
                <a:latin typeface="Courier New"/>
                <a:ea typeface="Courier New"/>
                <a:cs typeface="Courier New"/>
                <a:sym typeface="Courier New"/>
              </a:rPr>
              <a:t>FileNotFoundException</a:t>
            </a:r>
            <a:r>
              <a:rPr lang="en-GB" sz="1350">
                <a:solidFill>
                  <a:schemeClr val="dk1"/>
                </a:solidFill>
              </a:rPr>
              <a:t> is a checked exception, it must be explicitly handled in methods which can throw this exception - either by using a </a:t>
            </a:r>
            <a:r>
              <a:rPr lang="en-GB" sz="1150">
                <a:solidFill>
                  <a:srgbClr val="3569F3"/>
                </a:solidFill>
                <a:latin typeface="Courier New"/>
                <a:ea typeface="Courier New"/>
                <a:cs typeface="Courier New"/>
                <a:sym typeface="Courier New"/>
              </a:rPr>
              <a:t>try</a:t>
            </a:r>
            <a:r>
              <a:rPr b="1" lang="en-GB" sz="1350">
                <a:solidFill>
                  <a:schemeClr val="dk1"/>
                </a:solidFill>
              </a:rPr>
              <a:t>-</a:t>
            </a:r>
            <a:r>
              <a:rPr lang="en-GB" sz="1150">
                <a:solidFill>
                  <a:srgbClr val="3569F3"/>
                </a:solidFill>
                <a:latin typeface="Courier New"/>
                <a:ea typeface="Courier New"/>
                <a:cs typeface="Courier New"/>
                <a:sym typeface="Courier New"/>
              </a:rPr>
              <a:t>catch</a:t>
            </a:r>
            <a:r>
              <a:rPr lang="en-GB" sz="1350">
                <a:solidFill>
                  <a:schemeClr val="dk1"/>
                </a:solidFill>
              </a:rPr>
              <a:t> block or by throwing it using the </a:t>
            </a:r>
            <a:r>
              <a:rPr lang="en-GB" sz="1150">
                <a:solidFill>
                  <a:srgbClr val="3569F3"/>
                </a:solidFill>
                <a:latin typeface="Courier New"/>
                <a:ea typeface="Courier New"/>
                <a:cs typeface="Courier New"/>
                <a:sym typeface="Courier New"/>
              </a:rPr>
              <a:t>throws</a:t>
            </a:r>
            <a:r>
              <a:rPr lang="en-GB" sz="1350">
                <a:solidFill>
                  <a:schemeClr val="dk1"/>
                </a:solidFill>
              </a:rPr>
              <a:t> clause.</a:t>
            </a:r>
            <a:endParaRPr sz="1350">
              <a:solidFill>
                <a:schemeClr val="dk1"/>
              </a:solidFill>
            </a:endParaRPr>
          </a:p>
          <a:p>
            <a:pPr indent="0" lvl="0" marL="0" rtl="0" algn="l">
              <a:lnSpc>
                <a:spcPct val="115000"/>
              </a:lnSpc>
              <a:spcBef>
                <a:spcPts val="1800"/>
              </a:spcBef>
              <a:spcAft>
                <a:spcPts val="1800"/>
              </a:spcAft>
              <a:buNone/>
            </a:pPr>
            <a:r>
              <a:rPr b="1" i="1" lang="en-GB" sz="1350">
                <a:solidFill>
                  <a:schemeClr val="dk1"/>
                </a:solidFill>
                <a:highlight>
                  <a:srgbClr val="FF9900"/>
                </a:highlight>
              </a:rPr>
              <a:t>If not the program won’t compile</a:t>
            </a:r>
            <a:endParaRPr b="1" i="1" sz="1350">
              <a:solidFill>
                <a:schemeClr val="dk1"/>
              </a:solidFill>
              <a:highlight>
                <a:srgbClr val="FF9900"/>
              </a:highlight>
            </a:endParaRPr>
          </a:p>
        </p:txBody>
      </p:sp>
      <p:sp>
        <p:nvSpPr>
          <p:cNvPr id="368" name="Google Shape;368;p58"/>
          <p:cNvSpPr txBox="1"/>
          <p:nvPr/>
        </p:nvSpPr>
        <p:spPr>
          <a:xfrm>
            <a:off x="3947275" y="3288000"/>
            <a:ext cx="5487900" cy="1299000"/>
          </a:xfrm>
          <a:prstGeom prst="rect">
            <a:avLst/>
          </a:prstGeom>
          <a:solidFill>
            <a:srgbClr val="EFEFEF"/>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800" u="sng">
                <a:solidFill>
                  <a:srgbClr val="007AA6"/>
                </a:solidFill>
                <a:highlight>
                  <a:srgbClr val="FFFFFF"/>
                </a:highlight>
                <a:latin typeface="Courier New"/>
                <a:ea typeface="Courier New"/>
                <a:cs typeface="Courier New"/>
                <a:sym typeface="Courier New"/>
              </a:rPr>
              <a:t>java.io.FileNotFoundException</a:t>
            </a:r>
            <a:r>
              <a:rPr lang="en-GB" sz="800">
                <a:solidFill>
                  <a:srgbClr val="FF0000"/>
                </a:solidFill>
                <a:highlight>
                  <a:srgbClr val="FFFFFF"/>
                </a:highlight>
                <a:latin typeface="Courier New"/>
                <a:ea typeface="Courier New"/>
                <a:cs typeface="Courier New"/>
                <a:sym typeface="Courier New"/>
              </a:rPr>
              <a:t>: myfile.txt (No such file or directory)</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java.base/java.io.FileInputStream.open0(</a:t>
            </a:r>
            <a:r>
              <a:rPr lang="en-GB" sz="800" u="sng">
                <a:solidFill>
                  <a:srgbClr val="007AA6"/>
                </a:solidFill>
                <a:highlight>
                  <a:srgbClr val="FFFFFF"/>
                </a:highlight>
                <a:latin typeface="Courier New"/>
                <a:ea typeface="Courier New"/>
                <a:cs typeface="Courier New"/>
                <a:sym typeface="Courier New"/>
              </a:rPr>
              <a:t>Native Method</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java.base/java.io.FileInputStream.open(</a:t>
            </a:r>
            <a:r>
              <a:rPr lang="en-GB" sz="800" u="sng">
                <a:solidFill>
                  <a:srgbClr val="007AA6"/>
                </a:solidFill>
                <a:highlight>
                  <a:srgbClr val="FFFFFF"/>
                </a:highlight>
                <a:latin typeface="Courier New"/>
                <a:ea typeface="Courier New"/>
                <a:cs typeface="Courier New"/>
                <a:sym typeface="Courier New"/>
              </a:rPr>
              <a:t>FileInputStream.java:216</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java.base/java.io.FileInputStream.&lt;init&gt;(</a:t>
            </a:r>
            <a:r>
              <a:rPr lang="en-GB" sz="800" u="sng">
                <a:solidFill>
                  <a:srgbClr val="007AA6"/>
                </a:solidFill>
                <a:highlight>
                  <a:srgbClr val="FFFFFF"/>
                </a:highlight>
                <a:latin typeface="Courier New"/>
                <a:ea typeface="Courier New"/>
                <a:cs typeface="Courier New"/>
                <a:sym typeface="Courier New"/>
              </a:rPr>
              <a:t>FileInputStream.java:157</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java.base/java.io.FileInputStream.&lt;init&gt;(</a:t>
            </a:r>
            <a:r>
              <a:rPr lang="en-GB" sz="800" u="sng">
                <a:solidFill>
                  <a:srgbClr val="007AA6"/>
                </a:solidFill>
                <a:highlight>
                  <a:srgbClr val="FFFFFF"/>
                </a:highlight>
                <a:latin typeface="Courier New"/>
                <a:ea typeface="Courier New"/>
                <a:cs typeface="Courier New"/>
                <a:sym typeface="Courier New"/>
              </a:rPr>
              <a:t>FileInputStream.java:111</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java.base/java.io.FileReader.&lt;init&gt;(</a:t>
            </a:r>
            <a:r>
              <a:rPr lang="en-GB" sz="800" u="sng">
                <a:solidFill>
                  <a:srgbClr val="007AA6"/>
                </a:solidFill>
                <a:highlight>
                  <a:srgbClr val="FFFFFF"/>
                </a:highlight>
                <a:latin typeface="Courier New"/>
                <a:ea typeface="Courier New"/>
                <a:cs typeface="Courier New"/>
                <a:sym typeface="Courier New"/>
              </a:rPr>
              <a:t>FileReader.java:60</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BASICS/rw.ac.rca.files.FileNotFoundExceptionExample.main(</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u="sng">
                <a:solidFill>
                  <a:srgbClr val="007AA6"/>
                </a:solidFill>
                <a:highlight>
                  <a:srgbClr val="FFFFFF"/>
                </a:highlight>
                <a:latin typeface="Courier New"/>
                <a:ea typeface="Courier New"/>
                <a:cs typeface="Courier New"/>
                <a:sym typeface="Courier New"/>
              </a:rPr>
              <a:t>FileNotFoundExceptionExample.java:11</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try-catch</a:t>
            </a:r>
            <a:endParaRPr/>
          </a:p>
        </p:txBody>
      </p:sp>
      <p:sp>
        <p:nvSpPr>
          <p:cNvPr id="374" name="Google Shape;374;p59"/>
          <p:cNvSpPr txBox="1"/>
          <p:nvPr>
            <p:ph idx="1" type="body"/>
          </p:nvPr>
        </p:nvSpPr>
        <p:spPr>
          <a:xfrm>
            <a:off x="125550" y="1063100"/>
            <a:ext cx="4811400" cy="3416400"/>
          </a:xfrm>
          <a:prstGeom prst="rect">
            <a:avLst/>
          </a:prstGeom>
        </p:spPr>
        <p:txBody>
          <a:bodyPr anchorCtr="0" anchor="t" bIns="91425" lIns="91425" spcFirstLastPara="1" rIns="91425" wrap="square" tIns="91425">
            <a:normAutofit fontScale="32500" lnSpcReduction="20000"/>
          </a:bodyPr>
          <a:lstStyle/>
          <a:p>
            <a:pPr indent="0" lvl="0" marL="25400" rtl="0" algn="l">
              <a:spcBef>
                <a:spcPts val="0"/>
              </a:spcBef>
              <a:spcAft>
                <a:spcPts val="0"/>
              </a:spcAft>
              <a:buNone/>
            </a:pPr>
            <a:r>
              <a:rPr b="1" lang="en-GB" sz="2800">
                <a:solidFill>
                  <a:srgbClr val="7F0055"/>
                </a:solidFill>
                <a:highlight>
                  <a:srgbClr val="EEEEEC"/>
                </a:highlight>
                <a:latin typeface="Courier New"/>
                <a:ea typeface="Courier New"/>
                <a:cs typeface="Courier New"/>
                <a:sym typeface="Courier New"/>
              </a:rPr>
              <a:t>import</a:t>
            </a:r>
            <a:r>
              <a:rPr lang="en-GB" sz="2800">
                <a:solidFill>
                  <a:schemeClr val="dk1"/>
                </a:solidFill>
                <a:highlight>
                  <a:srgbClr val="EEEEEC"/>
                </a:highlight>
                <a:latin typeface="Courier New"/>
                <a:ea typeface="Courier New"/>
                <a:cs typeface="Courier New"/>
                <a:sym typeface="Courier New"/>
              </a:rPr>
              <a:t> java.io.*;</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2800">
                <a:solidFill>
                  <a:srgbClr val="7F0055"/>
                </a:solidFill>
                <a:highlight>
                  <a:srgbClr val="EEEEEC"/>
                </a:highlight>
                <a:latin typeface="Courier New"/>
                <a:ea typeface="Courier New"/>
                <a:cs typeface="Courier New"/>
                <a:sym typeface="Courier New"/>
              </a:rPr>
              <a:t>public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class</a:t>
            </a:r>
            <a:r>
              <a:rPr lang="en-GB" sz="2800">
                <a:solidFill>
                  <a:schemeClr val="dk1"/>
                </a:solidFill>
                <a:highlight>
                  <a:srgbClr val="EEEEEC"/>
                </a:highlight>
                <a:latin typeface="Courier New"/>
                <a:ea typeface="Courier New"/>
                <a:cs typeface="Courier New"/>
                <a:sym typeface="Courier New"/>
              </a:rPr>
              <a:t> FileNotFoundExceptionExample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public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static</a:t>
            </a: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void</a:t>
            </a:r>
            <a:r>
              <a:rPr lang="en-GB" sz="2800">
                <a:solidFill>
                  <a:schemeClr val="dk1"/>
                </a:solidFill>
                <a:highlight>
                  <a:srgbClr val="EEEEEC"/>
                </a:highlight>
                <a:latin typeface="Courier New"/>
                <a:ea typeface="Courier New"/>
                <a:cs typeface="Courier New"/>
                <a:sym typeface="Courier New"/>
              </a:rPr>
              <a:t> main(String </a:t>
            </a:r>
            <a:r>
              <a:rPr lang="en-GB" sz="2800">
                <a:solidFill>
                  <a:srgbClr val="6A3E3E"/>
                </a:solidFill>
                <a:highlight>
                  <a:srgbClr val="EEEEEC"/>
                </a:highlight>
                <a:latin typeface="Courier New"/>
                <a:ea typeface="Courier New"/>
                <a:cs typeface="Courier New"/>
                <a:sym typeface="Courier New"/>
              </a:rPr>
              <a:t>args</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BufferedReader </a:t>
            </a:r>
            <a:r>
              <a:rPr lang="en-GB" sz="2800">
                <a:solidFill>
                  <a:srgbClr val="6A3E3E"/>
                </a:solidFill>
                <a:highlight>
                  <a:srgbClr val="EEEEEC"/>
                </a:highlight>
                <a:latin typeface="Courier New"/>
                <a:ea typeface="Courier New"/>
                <a:cs typeface="Courier New"/>
                <a:sym typeface="Courier New"/>
              </a:rPr>
              <a:t>br</a:t>
            </a: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null</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try</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br</a:t>
            </a: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new</a:t>
            </a:r>
            <a:r>
              <a:rPr lang="en-GB" sz="2800">
                <a:solidFill>
                  <a:schemeClr val="dk1"/>
                </a:solidFill>
                <a:highlight>
                  <a:srgbClr val="EEEEEC"/>
                </a:highlight>
                <a:latin typeface="Courier New"/>
                <a:ea typeface="Courier New"/>
                <a:cs typeface="Courier New"/>
                <a:sym typeface="Courier New"/>
              </a:rPr>
              <a:t> BufferedReader(</a:t>
            </a:r>
            <a:r>
              <a:rPr b="1" lang="en-GB" sz="2800">
                <a:solidFill>
                  <a:srgbClr val="7F0055"/>
                </a:solidFill>
                <a:highlight>
                  <a:srgbClr val="EEEEEC"/>
                </a:highlight>
                <a:latin typeface="Courier New"/>
                <a:ea typeface="Courier New"/>
                <a:cs typeface="Courier New"/>
                <a:sym typeface="Courier New"/>
              </a:rPr>
              <a:t>new</a:t>
            </a:r>
            <a:r>
              <a:rPr lang="en-GB" sz="2800">
                <a:solidFill>
                  <a:schemeClr val="dk1"/>
                </a:solidFill>
                <a:highlight>
                  <a:srgbClr val="EEEEEC"/>
                </a:highlight>
                <a:latin typeface="Courier New"/>
                <a:ea typeface="Courier New"/>
                <a:cs typeface="Courier New"/>
                <a:sym typeface="Courier New"/>
              </a:rPr>
              <a:t> FileReader(</a:t>
            </a:r>
            <a:r>
              <a:rPr lang="en-GB" sz="2800">
                <a:solidFill>
                  <a:srgbClr val="2A00FF"/>
                </a:solidFill>
                <a:highlight>
                  <a:srgbClr val="EEEEEC"/>
                </a:highlight>
                <a:latin typeface="Courier New"/>
                <a:ea typeface="Courier New"/>
                <a:cs typeface="Courier New"/>
                <a:sym typeface="Courier New"/>
              </a:rPr>
              <a:t>"myfile.txt"</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String </a:t>
            </a:r>
            <a:r>
              <a:rPr lang="en-GB" sz="2800">
                <a:solidFill>
                  <a:srgbClr val="6A3E3E"/>
                </a:solidFill>
                <a:highlight>
                  <a:srgbClr val="EEEEEC"/>
                </a:highlight>
                <a:latin typeface="Courier New"/>
                <a:ea typeface="Courier New"/>
                <a:cs typeface="Courier New"/>
                <a:sym typeface="Courier New"/>
              </a:rPr>
              <a:t>data</a:t>
            </a: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null</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while</a:t>
            </a: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data</a:t>
            </a:r>
            <a:r>
              <a:rPr lang="en-GB" sz="2800">
                <a:solidFill>
                  <a:schemeClr val="dk1"/>
                </a:solidFill>
                <a:highlight>
                  <a:srgbClr val="EEEEEC"/>
                </a:highlight>
                <a:latin typeface="Courier New"/>
                <a:ea typeface="Courier New"/>
                <a:cs typeface="Courier New"/>
                <a:sym typeface="Courier New"/>
              </a:rPr>
              <a:t> = </a:t>
            </a:r>
            <a:r>
              <a:rPr lang="en-GB" sz="2800">
                <a:solidFill>
                  <a:srgbClr val="6A3E3E"/>
                </a:solidFill>
                <a:highlight>
                  <a:srgbClr val="EEEEEC"/>
                </a:highlight>
                <a:latin typeface="Courier New"/>
                <a:ea typeface="Courier New"/>
                <a:cs typeface="Courier New"/>
                <a:sym typeface="Courier New"/>
              </a:rPr>
              <a:t>br</a:t>
            </a:r>
            <a:r>
              <a:rPr lang="en-GB" sz="2800">
                <a:solidFill>
                  <a:schemeClr val="dk1"/>
                </a:solidFill>
                <a:highlight>
                  <a:srgbClr val="EEEEEC"/>
                </a:highlight>
                <a:latin typeface="Courier New"/>
                <a:ea typeface="Courier New"/>
                <a:cs typeface="Courier New"/>
                <a:sym typeface="Courier New"/>
              </a:rPr>
              <a:t>.readLine()) != </a:t>
            </a:r>
            <a:r>
              <a:rPr b="1" lang="en-GB" sz="2800">
                <a:solidFill>
                  <a:srgbClr val="7F0055"/>
                </a:solidFill>
                <a:highlight>
                  <a:srgbClr val="EEEEEC"/>
                </a:highlight>
                <a:latin typeface="Courier New"/>
                <a:ea typeface="Courier New"/>
                <a:cs typeface="Courier New"/>
                <a:sym typeface="Courier New"/>
              </a:rPr>
              <a:t>null</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System.</a:t>
            </a:r>
            <a:r>
              <a:rPr b="1" i="1" lang="en-GB" sz="2800">
                <a:solidFill>
                  <a:srgbClr val="0000C0"/>
                </a:solidFill>
                <a:highlight>
                  <a:srgbClr val="EEEEEC"/>
                </a:highlight>
                <a:latin typeface="Courier New"/>
                <a:ea typeface="Courier New"/>
                <a:cs typeface="Courier New"/>
                <a:sym typeface="Courier New"/>
              </a:rPr>
              <a:t>out</a:t>
            </a:r>
            <a:r>
              <a:rPr lang="en-GB" sz="2800">
                <a:solidFill>
                  <a:schemeClr val="dk1"/>
                </a:solidFill>
                <a:highlight>
                  <a:srgbClr val="EEEEEC"/>
                </a:highlight>
                <a:latin typeface="Courier New"/>
                <a:ea typeface="Courier New"/>
                <a:cs typeface="Courier New"/>
                <a:sym typeface="Courier New"/>
              </a:rPr>
              <a:t>.println(</a:t>
            </a:r>
            <a:r>
              <a:rPr lang="en-GB" sz="2800">
                <a:solidFill>
                  <a:srgbClr val="6A3E3E"/>
                </a:solidFill>
                <a:highlight>
                  <a:srgbClr val="EEEEEC"/>
                </a:highlight>
                <a:latin typeface="Courier New"/>
                <a:ea typeface="Courier New"/>
                <a:cs typeface="Courier New"/>
                <a:sym typeface="Courier New"/>
              </a:rPr>
              <a:t>data</a:t>
            </a: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catch</a:t>
            </a:r>
            <a:r>
              <a:rPr lang="en-GB" sz="2800">
                <a:solidFill>
                  <a:schemeClr val="dk1"/>
                </a:solidFill>
                <a:highlight>
                  <a:srgbClr val="EEEEEC"/>
                </a:highlight>
                <a:latin typeface="Courier New"/>
                <a:ea typeface="Courier New"/>
                <a:cs typeface="Courier New"/>
                <a:sym typeface="Courier New"/>
              </a:rPr>
              <a:t> (IOException </a:t>
            </a:r>
            <a:r>
              <a:rPr lang="en-GB" sz="2800">
                <a:solidFill>
                  <a:srgbClr val="6A3E3E"/>
                </a:solidFill>
                <a:highlight>
                  <a:srgbClr val="EEEEEC"/>
                </a:highlight>
                <a:latin typeface="Courier New"/>
                <a:ea typeface="Courier New"/>
                <a:cs typeface="Courier New"/>
                <a:sym typeface="Courier New"/>
              </a:rPr>
              <a:t>ioe</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ioe</a:t>
            </a:r>
            <a:r>
              <a:rPr lang="en-GB" sz="2800">
                <a:solidFill>
                  <a:schemeClr val="dk1"/>
                </a:solidFill>
                <a:highlight>
                  <a:srgbClr val="EEEEEC"/>
                </a:highlight>
                <a:latin typeface="Courier New"/>
                <a:ea typeface="Courier New"/>
                <a:cs typeface="Courier New"/>
                <a:sym typeface="Courier New"/>
              </a:rPr>
              <a:t>.printStackTrace();</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finally</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try</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b="1" lang="en-GB" sz="2800">
                <a:solidFill>
                  <a:srgbClr val="7F0055"/>
                </a:solidFill>
                <a:highlight>
                  <a:srgbClr val="EEEEEC"/>
                </a:highlight>
                <a:latin typeface="Courier New"/>
                <a:ea typeface="Courier New"/>
                <a:cs typeface="Courier New"/>
                <a:sym typeface="Courier New"/>
              </a:rPr>
              <a:t>if</a:t>
            </a: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br</a:t>
            </a: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null</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br</a:t>
            </a:r>
            <a:r>
              <a:rPr lang="en-GB" sz="2800">
                <a:solidFill>
                  <a:schemeClr val="dk1"/>
                </a:solidFill>
                <a:highlight>
                  <a:srgbClr val="EEEEEC"/>
                </a:highlight>
                <a:latin typeface="Courier New"/>
                <a:ea typeface="Courier New"/>
                <a:cs typeface="Courier New"/>
                <a:sym typeface="Courier New"/>
              </a:rPr>
              <a:t>.close();</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 </a:t>
            </a:r>
            <a:r>
              <a:rPr b="1" lang="en-GB" sz="2800">
                <a:solidFill>
                  <a:srgbClr val="7F0055"/>
                </a:solidFill>
                <a:highlight>
                  <a:srgbClr val="EEEEEC"/>
                </a:highlight>
                <a:latin typeface="Courier New"/>
                <a:ea typeface="Courier New"/>
                <a:cs typeface="Courier New"/>
                <a:sym typeface="Courier New"/>
              </a:rPr>
              <a:t>catch</a:t>
            </a:r>
            <a:r>
              <a:rPr lang="en-GB" sz="2800">
                <a:solidFill>
                  <a:schemeClr val="dk1"/>
                </a:solidFill>
                <a:highlight>
                  <a:srgbClr val="EEEEEC"/>
                </a:highlight>
                <a:latin typeface="Courier New"/>
                <a:ea typeface="Courier New"/>
                <a:cs typeface="Courier New"/>
                <a:sym typeface="Courier New"/>
              </a:rPr>
              <a:t> (IOException </a:t>
            </a:r>
            <a:r>
              <a:rPr lang="en-GB" sz="2800">
                <a:solidFill>
                  <a:srgbClr val="6A3E3E"/>
                </a:solidFill>
                <a:highlight>
                  <a:srgbClr val="EEEEEC"/>
                </a:highlight>
                <a:latin typeface="Courier New"/>
                <a:ea typeface="Courier New"/>
                <a:cs typeface="Courier New"/>
                <a:sym typeface="Courier New"/>
              </a:rPr>
              <a:t>ioe</a:t>
            </a: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r>
              <a:rPr lang="en-GB" sz="2800">
                <a:solidFill>
                  <a:srgbClr val="6A3E3E"/>
                </a:solidFill>
                <a:highlight>
                  <a:srgbClr val="EEEEEC"/>
                </a:highlight>
                <a:latin typeface="Courier New"/>
                <a:ea typeface="Courier New"/>
                <a:cs typeface="Courier New"/>
                <a:sym typeface="Courier New"/>
              </a:rPr>
              <a:t>ioe</a:t>
            </a:r>
            <a:r>
              <a:rPr lang="en-GB" sz="2800">
                <a:solidFill>
                  <a:schemeClr val="dk1"/>
                </a:solidFill>
                <a:highlight>
                  <a:srgbClr val="EEEEEC"/>
                </a:highlight>
                <a:latin typeface="Courier New"/>
                <a:ea typeface="Courier New"/>
                <a:cs typeface="Courier New"/>
                <a:sym typeface="Courier New"/>
              </a:rPr>
              <a:t>.printStackTrace();</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   }</a:t>
            </a:r>
            <a:endParaRPr sz="28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a:t>
            </a:r>
            <a:endParaRPr sz="28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375" name="Google Shape;375;p59"/>
          <p:cNvSpPr txBox="1"/>
          <p:nvPr/>
        </p:nvSpPr>
        <p:spPr>
          <a:xfrm>
            <a:off x="3507200" y="2606150"/>
            <a:ext cx="5487900" cy="1440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800" u="sng">
                <a:solidFill>
                  <a:srgbClr val="007AA6"/>
                </a:solidFill>
                <a:highlight>
                  <a:srgbClr val="FFFFFF"/>
                </a:highlight>
                <a:latin typeface="Courier New"/>
                <a:ea typeface="Courier New"/>
                <a:cs typeface="Courier New"/>
                <a:sym typeface="Courier New"/>
              </a:rPr>
              <a:t>java.io.FileNotFoundException</a:t>
            </a:r>
            <a:r>
              <a:rPr lang="en-GB" sz="800">
                <a:solidFill>
                  <a:srgbClr val="FF0000"/>
                </a:solidFill>
                <a:highlight>
                  <a:srgbClr val="FFFFFF"/>
                </a:highlight>
                <a:latin typeface="Courier New"/>
                <a:ea typeface="Courier New"/>
                <a:cs typeface="Courier New"/>
                <a:sym typeface="Courier New"/>
              </a:rPr>
              <a:t>: myfile.txt (No such file or directory)</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java.base/java.io.FileInputStream.open0(</a:t>
            </a:r>
            <a:r>
              <a:rPr lang="en-GB" sz="800" u="sng">
                <a:solidFill>
                  <a:srgbClr val="007AA6"/>
                </a:solidFill>
                <a:highlight>
                  <a:srgbClr val="FFFFFF"/>
                </a:highlight>
                <a:latin typeface="Courier New"/>
                <a:ea typeface="Courier New"/>
                <a:cs typeface="Courier New"/>
                <a:sym typeface="Courier New"/>
              </a:rPr>
              <a:t>Native Method</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java.base/java.io.FileInputStream.open(</a:t>
            </a:r>
            <a:r>
              <a:rPr lang="en-GB" sz="800" u="sng">
                <a:solidFill>
                  <a:srgbClr val="007AA6"/>
                </a:solidFill>
                <a:highlight>
                  <a:srgbClr val="FFFFFF"/>
                </a:highlight>
                <a:latin typeface="Courier New"/>
                <a:ea typeface="Courier New"/>
                <a:cs typeface="Courier New"/>
                <a:sym typeface="Courier New"/>
              </a:rPr>
              <a:t>FileInputStream.java:216</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java.base/java.io.FileInputStream.&lt;init&gt;(</a:t>
            </a:r>
            <a:r>
              <a:rPr lang="en-GB" sz="800" u="sng">
                <a:solidFill>
                  <a:srgbClr val="007AA6"/>
                </a:solidFill>
                <a:highlight>
                  <a:srgbClr val="FFFFFF"/>
                </a:highlight>
                <a:latin typeface="Courier New"/>
                <a:ea typeface="Courier New"/>
                <a:cs typeface="Courier New"/>
                <a:sym typeface="Courier New"/>
              </a:rPr>
              <a:t>FileInputStream.java:157</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java.base/java.io.FileInputStream.&lt;init&gt;(</a:t>
            </a:r>
            <a:r>
              <a:rPr lang="en-GB" sz="800" u="sng">
                <a:solidFill>
                  <a:srgbClr val="007AA6"/>
                </a:solidFill>
                <a:highlight>
                  <a:srgbClr val="FFFFFF"/>
                </a:highlight>
                <a:latin typeface="Courier New"/>
                <a:ea typeface="Courier New"/>
                <a:cs typeface="Courier New"/>
                <a:sym typeface="Courier New"/>
              </a:rPr>
              <a:t>FileInputStream.java:111</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java.base/java.io.FileReader.&lt;init&gt;(</a:t>
            </a:r>
            <a:r>
              <a:rPr lang="en-GB" sz="800" u="sng">
                <a:solidFill>
                  <a:srgbClr val="007AA6"/>
                </a:solidFill>
                <a:highlight>
                  <a:srgbClr val="FFFFFF"/>
                </a:highlight>
                <a:latin typeface="Courier New"/>
                <a:ea typeface="Courier New"/>
                <a:cs typeface="Courier New"/>
                <a:sym typeface="Courier New"/>
              </a:rPr>
              <a:t>FileReader.java:60</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FF0000"/>
                </a:solidFill>
                <a:highlight>
                  <a:srgbClr val="FFFFFF"/>
                </a:highlight>
                <a:latin typeface="Courier New"/>
                <a:ea typeface="Courier New"/>
                <a:cs typeface="Courier New"/>
                <a:sym typeface="Courier New"/>
              </a:rPr>
              <a:t>	at BASICS/rw.ac.rca.files.FileNotFoundExceptionExample.main(</a:t>
            </a:r>
            <a:r>
              <a:rPr lang="en-GB" sz="800" u="sng">
                <a:solidFill>
                  <a:srgbClr val="007AA6"/>
                </a:solidFill>
                <a:highlight>
                  <a:srgbClr val="FFFFFF"/>
                </a:highlight>
                <a:latin typeface="Courier New"/>
                <a:ea typeface="Courier New"/>
                <a:cs typeface="Courier New"/>
                <a:sym typeface="Courier New"/>
              </a:rPr>
              <a:t>FileNotFoundExceptionExample.java:11</a:t>
            </a:r>
            <a:r>
              <a:rPr lang="en-GB" sz="800">
                <a:solidFill>
                  <a:srgbClr val="FF0000"/>
                </a:solidFill>
                <a:highlight>
                  <a:srgbClr val="FFFFFF"/>
                </a:highlight>
                <a:latin typeface="Courier New"/>
                <a:ea typeface="Courier New"/>
                <a:cs typeface="Courier New"/>
                <a:sym typeface="Courier New"/>
              </a:rPr>
              <a:t>)</a:t>
            </a:r>
            <a:endParaRPr sz="800">
              <a:solidFill>
                <a:srgbClr val="FF0000"/>
              </a:solidFill>
              <a:highlight>
                <a:srgbClr val="FFFFFF"/>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idx="1" type="body"/>
          </p:nvPr>
        </p:nvSpPr>
        <p:spPr>
          <a:xfrm>
            <a:off x="311700" y="175100"/>
            <a:ext cx="8520600" cy="4393800"/>
          </a:xfrm>
          <a:prstGeom prst="rect">
            <a:avLst/>
          </a:prstGeom>
        </p:spPr>
        <p:txBody>
          <a:bodyPr anchorCtr="0" anchor="t" bIns="91425" lIns="91425" spcFirstLastPara="1" rIns="91425" wrap="square" tIns="91425">
            <a:normAutofit/>
          </a:bodyPr>
          <a:lstStyle/>
          <a:p>
            <a:pPr indent="0" lvl="0" marL="25400" rtl="0" algn="l">
              <a:lnSpc>
                <a:spcPct val="105000"/>
              </a:lnSpc>
              <a:spcBef>
                <a:spcPts val="0"/>
              </a:spcBef>
              <a:spcAft>
                <a:spcPts val="0"/>
              </a:spcAft>
              <a:buClr>
                <a:schemeClr val="dk1"/>
              </a:buClr>
              <a:buSzPts val="523"/>
              <a:buFont typeface="Arial"/>
              <a:buNone/>
            </a:pPr>
            <a:r>
              <a:rPr b="1" lang="en-GB" sz="1530">
                <a:solidFill>
                  <a:srgbClr val="7F0055"/>
                </a:solidFill>
                <a:highlight>
                  <a:srgbClr val="EEEEEC"/>
                </a:highlight>
                <a:latin typeface="Courier New"/>
                <a:ea typeface="Courier New"/>
                <a:cs typeface="Courier New"/>
                <a:sym typeface="Courier New"/>
              </a:rPr>
              <a:t>import</a:t>
            </a:r>
            <a:r>
              <a:rPr lang="en-GB" sz="1530">
                <a:solidFill>
                  <a:schemeClr val="dk1"/>
                </a:solidFill>
                <a:highlight>
                  <a:srgbClr val="EEEEEC"/>
                </a:highlight>
                <a:latin typeface="Courier New"/>
                <a:ea typeface="Courier New"/>
                <a:cs typeface="Courier New"/>
                <a:sym typeface="Courier New"/>
              </a:rPr>
              <a:t> java.io.*;</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b="1" lang="en-GB" sz="1530">
                <a:solidFill>
                  <a:srgbClr val="7F0055"/>
                </a:solidFill>
                <a:highlight>
                  <a:srgbClr val="EEEEEC"/>
                </a:highlight>
                <a:latin typeface="Courier New"/>
                <a:ea typeface="Courier New"/>
                <a:cs typeface="Courier New"/>
                <a:sym typeface="Courier New"/>
              </a:rPr>
              <a:t>public</a:t>
            </a: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class</a:t>
            </a:r>
            <a:r>
              <a:rPr lang="en-GB" sz="1530">
                <a:solidFill>
                  <a:schemeClr val="dk1"/>
                </a:solidFill>
                <a:highlight>
                  <a:srgbClr val="EEEEEC"/>
                </a:highlight>
                <a:latin typeface="Courier New"/>
                <a:ea typeface="Courier New"/>
                <a:cs typeface="Courier New"/>
                <a:sym typeface="Courier New"/>
              </a:rPr>
              <a:t> FileNotFoundExceptionExample {</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None/>
            </a:pP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public</a:t>
            </a: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static</a:t>
            </a: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void</a:t>
            </a:r>
            <a:r>
              <a:rPr lang="en-GB" sz="1530">
                <a:solidFill>
                  <a:schemeClr val="dk1"/>
                </a:solidFill>
                <a:highlight>
                  <a:srgbClr val="EEEEEC"/>
                </a:highlight>
                <a:latin typeface="Courier New"/>
                <a:ea typeface="Courier New"/>
                <a:cs typeface="Courier New"/>
                <a:sym typeface="Courier New"/>
              </a:rPr>
              <a:t> main(String </a:t>
            </a:r>
            <a:r>
              <a:rPr lang="en-GB" sz="1530">
                <a:solidFill>
                  <a:srgbClr val="6A3E3E"/>
                </a:solidFill>
                <a:highlight>
                  <a:srgbClr val="EEEEEC"/>
                </a:highlight>
                <a:latin typeface="Courier New"/>
                <a:ea typeface="Courier New"/>
                <a:cs typeface="Courier New"/>
                <a:sym typeface="Courier New"/>
              </a:rPr>
              <a:t>args</a:t>
            </a: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throws</a:t>
            </a:r>
            <a:r>
              <a:rPr lang="en-GB" sz="1530">
                <a:solidFill>
                  <a:schemeClr val="dk1"/>
                </a:solidFill>
                <a:highlight>
                  <a:srgbClr val="EEEEEC"/>
                </a:highlight>
                <a:latin typeface="Courier New"/>
                <a:ea typeface="Courier New"/>
                <a:cs typeface="Courier New"/>
                <a:sym typeface="Courier New"/>
              </a:rPr>
              <a:t> IOException {</a:t>
            </a:r>
            <a:r>
              <a:rPr lang="en-GB" sz="1530">
                <a:solidFill>
                  <a:srgbClr val="3F7F5F"/>
                </a:solidFill>
                <a:highlight>
                  <a:srgbClr val="EEEEEC"/>
                </a:highlight>
                <a:latin typeface="Courier New"/>
                <a:ea typeface="Courier New"/>
                <a:cs typeface="Courier New"/>
                <a:sym typeface="Courier New"/>
              </a:rPr>
              <a:t>//throws IOException {</a:t>
            </a:r>
            <a:endParaRPr sz="153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BufferedReader </a:t>
            </a:r>
            <a:r>
              <a:rPr lang="en-GB" sz="1530" u="sng">
                <a:solidFill>
                  <a:srgbClr val="6A3E3E"/>
                </a:solidFill>
                <a:highlight>
                  <a:srgbClr val="EEEEEC"/>
                </a:highlight>
                <a:latin typeface="Courier New"/>
                <a:ea typeface="Courier New"/>
                <a:cs typeface="Courier New"/>
                <a:sym typeface="Courier New"/>
              </a:rPr>
              <a:t>br</a:t>
            </a:r>
            <a:r>
              <a:rPr lang="en-GB" sz="1530">
                <a:solidFill>
                  <a:schemeClr val="dk1"/>
                </a:solidFill>
                <a:highlight>
                  <a:srgbClr val="EEEEEC"/>
                </a:highlight>
                <a:latin typeface="Courier New"/>
                <a:ea typeface="Courier New"/>
                <a:cs typeface="Courier New"/>
                <a:sym typeface="Courier New"/>
              </a:rPr>
              <a:t> = </a:t>
            </a:r>
            <a:r>
              <a:rPr b="1" lang="en-GB" sz="1530">
                <a:solidFill>
                  <a:srgbClr val="7F0055"/>
                </a:solidFill>
                <a:highlight>
                  <a:srgbClr val="EEEEEC"/>
                </a:highlight>
                <a:latin typeface="Courier New"/>
                <a:ea typeface="Courier New"/>
                <a:cs typeface="Courier New"/>
                <a:sym typeface="Courier New"/>
              </a:rPr>
              <a:t>new</a:t>
            </a:r>
            <a:r>
              <a:rPr lang="en-GB" sz="1530">
                <a:solidFill>
                  <a:schemeClr val="dk1"/>
                </a:solidFill>
                <a:highlight>
                  <a:srgbClr val="EEEEEC"/>
                </a:highlight>
                <a:latin typeface="Courier New"/>
                <a:ea typeface="Courier New"/>
                <a:cs typeface="Courier New"/>
                <a:sym typeface="Courier New"/>
              </a:rPr>
              <a:t> BufferedReader(</a:t>
            </a:r>
            <a:r>
              <a:rPr b="1" lang="en-GB" sz="1530">
                <a:solidFill>
                  <a:srgbClr val="7F0055"/>
                </a:solidFill>
                <a:highlight>
                  <a:srgbClr val="EEEEEC"/>
                </a:highlight>
                <a:latin typeface="Courier New"/>
                <a:ea typeface="Courier New"/>
                <a:cs typeface="Courier New"/>
                <a:sym typeface="Courier New"/>
              </a:rPr>
              <a:t>new</a:t>
            </a:r>
            <a:r>
              <a:rPr lang="en-GB" sz="1530">
                <a:solidFill>
                  <a:schemeClr val="dk1"/>
                </a:solidFill>
                <a:highlight>
                  <a:srgbClr val="EEEEEC"/>
                </a:highlight>
                <a:latin typeface="Courier New"/>
                <a:ea typeface="Courier New"/>
                <a:cs typeface="Courier New"/>
                <a:sym typeface="Courier New"/>
              </a:rPr>
              <a:t> FileReader(</a:t>
            </a:r>
            <a:r>
              <a:rPr lang="en-GB" sz="1530">
                <a:solidFill>
                  <a:srgbClr val="2A00FF"/>
                </a:solidFill>
                <a:highlight>
                  <a:srgbClr val="EEEEEC"/>
                </a:highlight>
                <a:latin typeface="Courier New"/>
                <a:ea typeface="Courier New"/>
                <a:cs typeface="Courier New"/>
                <a:sym typeface="Courier New"/>
              </a:rPr>
              <a:t>"myfile.txt"</a:t>
            </a:r>
            <a:r>
              <a:rPr lang="en-GB" sz="1530">
                <a:solidFill>
                  <a:schemeClr val="dk1"/>
                </a:solidFill>
                <a:highlight>
                  <a:srgbClr val="EEEEEC"/>
                </a:highlight>
                <a:latin typeface="Courier New"/>
                <a:ea typeface="Courier New"/>
                <a:cs typeface="Courier New"/>
                <a:sym typeface="Courier New"/>
              </a:rPr>
              <a:t>));</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String </a:t>
            </a:r>
            <a:r>
              <a:rPr lang="en-GB" sz="1530">
                <a:solidFill>
                  <a:srgbClr val="6A3E3E"/>
                </a:solidFill>
                <a:highlight>
                  <a:srgbClr val="F0D8A8"/>
                </a:highlight>
                <a:latin typeface="Courier New"/>
                <a:ea typeface="Courier New"/>
                <a:cs typeface="Courier New"/>
                <a:sym typeface="Courier New"/>
              </a:rPr>
              <a:t>data</a:t>
            </a:r>
            <a:r>
              <a:rPr lang="en-GB" sz="1530">
                <a:solidFill>
                  <a:schemeClr val="dk1"/>
                </a:solidFill>
                <a:highlight>
                  <a:srgbClr val="EEEEEC"/>
                </a:highlight>
                <a:latin typeface="Courier New"/>
                <a:ea typeface="Courier New"/>
                <a:cs typeface="Courier New"/>
                <a:sym typeface="Courier New"/>
              </a:rPr>
              <a:t> = </a:t>
            </a:r>
            <a:r>
              <a:rPr b="1" lang="en-GB" sz="1530">
                <a:solidFill>
                  <a:srgbClr val="7F0055"/>
                </a:solidFill>
                <a:highlight>
                  <a:srgbClr val="EEEEEC"/>
                </a:highlight>
                <a:latin typeface="Courier New"/>
                <a:ea typeface="Courier New"/>
                <a:cs typeface="Courier New"/>
                <a:sym typeface="Courier New"/>
              </a:rPr>
              <a:t>null</a:t>
            </a:r>
            <a:r>
              <a:rPr lang="en-GB" sz="1530">
                <a:solidFill>
                  <a:schemeClr val="dk1"/>
                </a:solidFill>
                <a:highlight>
                  <a:srgbClr val="EEEEEC"/>
                </a:highlight>
                <a:latin typeface="Courier New"/>
                <a:ea typeface="Courier New"/>
                <a:cs typeface="Courier New"/>
                <a:sym typeface="Courier New"/>
              </a:rPr>
              <a:t>;</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a:t>
            </a:r>
            <a:r>
              <a:rPr b="1" lang="en-GB" sz="1530">
                <a:solidFill>
                  <a:srgbClr val="7F0055"/>
                </a:solidFill>
                <a:highlight>
                  <a:srgbClr val="EEEEEC"/>
                </a:highlight>
                <a:latin typeface="Courier New"/>
                <a:ea typeface="Courier New"/>
                <a:cs typeface="Courier New"/>
                <a:sym typeface="Courier New"/>
              </a:rPr>
              <a:t>while</a:t>
            </a:r>
            <a:r>
              <a:rPr lang="en-GB" sz="1530">
                <a:solidFill>
                  <a:schemeClr val="dk1"/>
                </a:solidFill>
                <a:highlight>
                  <a:srgbClr val="EEEEEC"/>
                </a:highlight>
                <a:latin typeface="Courier New"/>
                <a:ea typeface="Courier New"/>
                <a:cs typeface="Courier New"/>
                <a:sym typeface="Courier New"/>
              </a:rPr>
              <a:t> ((</a:t>
            </a:r>
            <a:r>
              <a:rPr lang="en-GB" sz="1530">
                <a:solidFill>
                  <a:srgbClr val="6A3E3E"/>
                </a:solidFill>
                <a:highlight>
                  <a:srgbClr val="F0D8A8"/>
                </a:highlight>
                <a:latin typeface="Courier New"/>
                <a:ea typeface="Courier New"/>
                <a:cs typeface="Courier New"/>
                <a:sym typeface="Courier New"/>
              </a:rPr>
              <a:t>data</a:t>
            </a:r>
            <a:r>
              <a:rPr lang="en-GB" sz="1530">
                <a:solidFill>
                  <a:schemeClr val="dk1"/>
                </a:solidFill>
                <a:highlight>
                  <a:srgbClr val="EEEEEC"/>
                </a:highlight>
                <a:latin typeface="Courier New"/>
                <a:ea typeface="Courier New"/>
                <a:cs typeface="Courier New"/>
                <a:sym typeface="Courier New"/>
              </a:rPr>
              <a:t> = </a:t>
            </a:r>
            <a:r>
              <a:rPr lang="en-GB" sz="1530">
                <a:solidFill>
                  <a:srgbClr val="6A3E3E"/>
                </a:solidFill>
                <a:highlight>
                  <a:srgbClr val="EEEEEC"/>
                </a:highlight>
                <a:latin typeface="Courier New"/>
                <a:ea typeface="Courier New"/>
                <a:cs typeface="Courier New"/>
                <a:sym typeface="Courier New"/>
              </a:rPr>
              <a:t>br</a:t>
            </a:r>
            <a:r>
              <a:rPr lang="en-GB" sz="1530">
                <a:solidFill>
                  <a:schemeClr val="dk1"/>
                </a:solidFill>
                <a:highlight>
                  <a:srgbClr val="EEEEEC"/>
                </a:highlight>
                <a:latin typeface="Courier New"/>
                <a:ea typeface="Courier New"/>
                <a:cs typeface="Courier New"/>
                <a:sym typeface="Courier New"/>
              </a:rPr>
              <a:t>.readLine()) != </a:t>
            </a:r>
            <a:r>
              <a:rPr b="1" lang="en-GB" sz="1530">
                <a:solidFill>
                  <a:srgbClr val="7F0055"/>
                </a:solidFill>
                <a:highlight>
                  <a:srgbClr val="EEEEEC"/>
                </a:highlight>
                <a:latin typeface="Courier New"/>
                <a:ea typeface="Courier New"/>
                <a:cs typeface="Courier New"/>
                <a:sym typeface="Courier New"/>
              </a:rPr>
              <a:t>null</a:t>
            </a:r>
            <a:r>
              <a:rPr lang="en-GB" sz="1530">
                <a:solidFill>
                  <a:schemeClr val="dk1"/>
                </a:solidFill>
                <a:highlight>
                  <a:srgbClr val="EEEEEC"/>
                </a:highlight>
                <a:latin typeface="Courier New"/>
                <a:ea typeface="Courier New"/>
                <a:cs typeface="Courier New"/>
                <a:sym typeface="Courier New"/>
              </a:rPr>
              <a:t>) {</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System.</a:t>
            </a:r>
            <a:r>
              <a:rPr b="1" i="1" lang="en-GB" sz="1530">
                <a:solidFill>
                  <a:srgbClr val="0000C0"/>
                </a:solidFill>
                <a:highlight>
                  <a:srgbClr val="EEEEEC"/>
                </a:highlight>
                <a:latin typeface="Courier New"/>
                <a:ea typeface="Courier New"/>
                <a:cs typeface="Courier New"/>
                <a:sym typeface="Courier New"/>
              </a:rPr>
              <a:t>out</a:t>
            </a:r>
            <a:r>
              <a:rPr lang="en-GB" sz="1530">
                <a:solidFill>
                  <a:schemeClr val="dk1"/>
                </a:solidFill>
                <a:highlight>
                  <a:srgbClr val="EEEEEC"/>
                </a:highlight>
                <a:latin typeface="Courier New"/>
                <a:ea typeface="Courier New"/>
                <a:cs typeface="Courier New"/>
                <a:sym typeface="Courier New"/>
              </a:rPr>
              <a:t>.println(</a:t>
            </a:r>
            <a:r>
              <a:rPr lang="en-GB" sz="1530">
                <a:solidFill>
                  <a:srgbClr val="6A3E3E"/>
                </a:solidFill>
                <a:highlight>
                  <a:srgbClr val="D4D4D4"/>
                </a:highlight>
                <a:latin typeface="Courier New"/>
                <a:ea typeface="Courier New"/>
                <a:cs typeface="Courier New"/>
                <a:sym typeface="Courier New"/>
              </a:rPr>
              <a:t>data</a:t>
            </a:r>
            <a:r>
              <a:rPr lang="en-GB" sz="1530">
                <a:solidFill>
                  <a:schemeClr val="dk1"/>
                </a:solidFill>
                <a:highlight>
                  <a:srgbClr val="EEEEEC"/>
                </a:highlight>
                <a:latin typeface="Courier New"/>
                <a:ea typeface="Courier New"/>
                <a:cs typeface="Courier New"/>
                <a:sym typeface="Courier New"/>
              </a:rPr>
              <a:t>);</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   }</a:t>
            </a:r>
            <a:endParaRPr sz="153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Clr>
                <a:schemeClr val="dk1"/>
              </a:buClr>
              <a:buSzPts val="523"/>
              <a:buFont typeface="Arial"/>
              <a:buNone/>
            </a:pPr>
            <a:r>
              <a:rPr lang="en-GB" sz="1530">
                <a:solidFill>
                  <a:schemeClr val="dk1"/>
                </a:solidFill>
                <a:highlight>
                  <a:srgbClr val="EEEEEC"/>
                </a:highlight>
                <a:latin typeface="Courier New"/>
                <a:ea typeface="Courier New"/>
                <a:cs typeface="Courier New"/>
                <a:sym typeface="Courier New"/>
              </a:rPr>
              <a:t>}</a:t>
            </a:r>
            <a:endParaRPr sz="2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192575" y="117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finally</a:t>
            </a:r>
            <a:endParaRPr b="1"/>
          </a:p>
        </p:txBody>
      </p:sp>
      <p:sp>
        <p:nvSpPr>
          <p:cNvPr id="386" name="Google Shape;386;p61"/>
          <p:cNvSpPr txBox="1"/>
          <p:nvPr>
            <p:ph idx="1" type="body"/>
          </p:nvPr>
        </p:nvSpPr>
        <p:spPr>
          <a:xfrm>
            <a:off x="252125" y="632925"/>
            <a:ext cx="8520600" cy="436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finally</a:t>
            </a:r>
            <a:r>
              <a:rPr lang="en-GB"/>
              <a:t> creates a block of code that will be executed after a </a:t>
            </a:r>
            <a:r>
              <a:rPr b="1" lang="en-GB"/>
              <a:t>try</a:t>
            </a:r>
            <a:r>
              <a:rPr lang="en-GB"/>
              <a:t> /</a:t>
            </a:r>
            <a:r>
              <a:rPr b="1" lang="en-GB"/>
              <a:t>catch</a:t>
            </a:r>
            <a:r>
              <a:rPr lang="en-GB"/>
              <a:t> block has completed and before the code following the </a:t>
            </a:r>
            <a:r>
              <a:rPr b="1" lang="en-GB"/>
              <a:t>try</a:t>
            </a:r>
            <a:r>
              <a:rPr lang="en-GB"/>
              <a:t>/</a:t>
            </a:r>
            <a:r>
              <a:rPr b="1" lang="en-GB"/>
              <a:t>catch</a:t>
            </a:r>
            <a:r>
              <a:rPr lang="en-GB"/>
              <a:t> block. The </a:t>
            </a:r>
            <a:r>
              <a:rPr b="1" lang="en-GB"/>
              <a:t>finally</a:t>
            </a:r>
            <a:r>
              <a:rPr lang="en-GB"/>
              <a:t> block will execute whether or not an exception is thrown. </a:t>
            </a:r>
            <a:endParaRPr/>
          </a:p>
          <a:p>
            <a:pPr indent="-342900" lvl="0" marL="457200" rtl="0" algn="l">
              <a:spcBef>
                <a:spcPts val="0"/>
              </a:spcBef>
              <a:spcAft>
                <a:spcPts val="0"/>
              </a:spcAft>
              <a:buSzPts val="1800"/>
              <a:buChar char="●"/>
            </a:pPr>
            <a:r>
              <a:rPr lang="en-GB"/>
              <a:t>If an exception is thrown, the finally block will execute even if no </a:t>
            </a:r>
            <a:r>
              <a:rPr b="1" lang="en-GB"/>
              <a:t>catch</a:t>
            </a:r>
            <a:r>
              <a:rPr lang="en-GB"/>
              <a:t> statement matches the exception.</a:t>
            </a:r>
            <a:endParaRPr/>
          </a:p>
          <a:p>
            <a:pPr indent="-342900" lvl="0" marL="457200" rtl="0" algn="l">
              <a:spcBef>
                <a:spcPts val="0"/>
              </a:spcBef>
              <a:spcAft>
                <a:spcPts val="0"/>
              </a:spcAft>
              <a:buSzPts val="1800"/>
              <a:buChar char="●"/>
            </a:pPr>
            <a:r>
              <a:rPr lang="en-GB"/>
              <a:t> Any time a method is about to return to the caller from inside a </a:t>
            </a:r>
            <a:r>
              <a:rPr b="1" lang="en-GB"/>
              <a:t>try/catch</a:t>
            </a:r>
            <a:r>
              <a:rPr lang="en-GB"/>
              <a:t> block, via an uncaught exception or an explicit return statement, the </a:t>
            </a:r>
            <a:r>
              <a:rPr b="1" lang="en-GB"/>
              <a:t>finally</a:t>
            </a:r>
            <a:r>
              <a:rPr lang="en-GB"/>
              <a:t> clause is also executed just before the method returns. </a:t>
            </a:r>
            <a:endParaRPr/>
          </a:p>
          <a:p>
            <a:pPr indent="-342900" lvl="0" marL="457200" rtl="0" algn="l">
              <a:spcBef>
                <a:spcPts val="0"/>
              </a:spcBef>
              <a:spcAft>
                <a:spcPts val="0"/>
              </a:spcAft>
              <a:buSzPts val="1800"/>
              <a:buChar char="●"/>
            </a:pPr>
            <a:r>
              <a:rPr lang="en-GB"/>
              <a:t>This can be useful for closing file handles and freeing up any other resources that might have been allocated at the beginning of a method with the intent of disposing of them before returning. The </a:t>
            </a:r>
            <a:r>
              <a:rPr b="1" lang="en-GB"/>
              <a:t>finally</a:t>
            </a:r>
            <a:r>
              <a:rPr lang="en-GB"/>
              <a:t> clause is optional. However, each try statement requires at least one </a:t>
            </a:r>
            <a:r>
              <a:rPr b="1" lang="en-GB"/>
              <a:t>catch</a:t>
            </a:r>
            <a:r>
              <a:rPr lang="en-GB"/>
              <a:t> or a </a:t>
            </a:r>
            <a:r>
              <a:rPr b="1" lang="en-GB"/>
              <a:t>finally</a:t>
            </a:r>
            <a:r>
              <a:rPr lang="en-GB"/>
              <a:t> clause.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type="title"/>
          </p:nvPr>
        </p:nvSpPr>
        <p:spPr>
          <a:xfrm>
            <a:off x="1330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Finally</a:t>
            </a:r>
            <a:endParaRPr/>
          </a:p>
        </p:txBody>
      </p:sp>
      <p:sp>
        <p:nvSpPr>
          <p:cNvPr id="392" name="Google Shape;392;p62"/>
          <p:cNvSpPr txBox="1"/>
          <p:nvPr>
            <p:ph idx="1" type="body"/>
          </p:nvPr>
        </p:nvSpPr>
        <p:spPr>
          <a:xfrm>
            <a:off x="73425" y="476350"/>
            <a:ext cx="4334700" cy="4594500"/>
          </a:xfrm>
          <a:prstGeom prst="rect">
            <a:avLst/>
          </a:prstGeom>
        </p:spPr>
        <p:txBody>
          <a:bodyPr anchorCtr="0" anchor="t" bIns="91425" lIns="91425" spcFirstLastPara="1" rIns="91425" wrap="square" tIns="91425">
            <a:noAutofit/>
          </a:bodyPr>
          <a:lstStyle/>
          <a:p>
            <a:pPr indent="0" lvl="0" marL="25400" rtl="0" algn="l">
              <a:lnSpc>
                <a:spcPct val="105000"/>
              </a:lnSpc>
              <a:spcBef>
                <a:spcPts val="0"/>
              </a:spcBef>
              <a:spcAft>
                <a:spcPts val="0"/>
              </a:spcAft>
              <a:buSzPts val="275"/>
              <a:buNone/>
            </a:pPr>
            <a:r>
              <a:rPr b="1" lang="en-GB" sz="800">
                <a:solidFill>
                  <a:srgbClr val="7F0055"/>
                </a:solidFill>
                <a:highlight>
                  <a:srgbClr val="EEEEEC"/>
                </a:highlight>
                <a:latin typeface="Courier New"/>
                <a:ea typeface="Courier New"/>
                <a:cs typeface="Courier New"/>
                <a:sym typeface="Courier New"/>
              </a:rPr>
              <a:t>import</a:t>
            </a:r>
            <a:r>
              <a:rPr lang="en-GB" sz="800">
                <a:solidFill>
                  <a:schemeClr val="dk1"/>
                </a:solidFill>
                <a:highlight>
                  <a:srgbClr val="EEEEEC"/>
                </a:highlight>
                <a:latin typeface="Courier New"/>
                <a:ea typeface="Courier New"/>
                <a:cs typeface="Courier New"/>
                <a:sym typeface="Courier New"/>
              </a:rPr>
              <a:t> </a:t>
            </a:r>
            <a:r>
              <a:rPr lang="en-GB" sz="800" u="sng">
                <a:solidFill>
                  <a:schemeClr val="dk1"/>
                </a:solidFill>
                <a:highlight>
                  <a:srgbClr val="EEEEEC"/>
                </a:highlight>
                <a:latin typeface="Courier New"/>
                <a:ea typeface="Courier New"/>
                <a:cs typeface="Courier New"/>
                <a:sym typeface="Courier New"/>
              </a:rPr>
              <a:t>java.io</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rgbClr val="3F7F5F"/>
                </a:solidFill>
                <a:highlight>
                  <a:srgbClr val="EEEEEC"/>
                </a:highlight>
                <a:latin typeface="Courier New"/>
                <a:ea typeface="Courier New"/>
                <a:cs typeface="Courier New"/>
                <a:sym typeface="Courier New"/>
              </a:rPr>
              <a:t>//Demonstrate finally.</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class</a:t>
            </a:r>
            <a:r>
              <a:rPr lang="en-GB" sz="800">
                <a:solidFill>
                  <a:schemeClr val="dk1"/>
                </a:solidFill>
                <a:highlight>
                  <a:srgbClr val="EEEEEC"/>
                </a:highlight>
                <a:latin typeface="Courier New"/>
                <a:ea typeface="Courier New"/>
                <a:cs typeface="Courier New"/>
                <a:sym typeface="Courier New"/>
              </a:rPr>
              <a:t> FinallyDemo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 Throw an exception out of the method.</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static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void</a:t>
            </a:r>
            <a:r>
              <a:rPr lang="en-GB" sz="800">
                <a:solidFill>
                  <a:schemeClr val="dk1"/>
                </a:solidFill>
                <a:highlight>
                  <a:srgbClr val="EEEEEC"/>
                </a:highlight>
                <a:latin typeface="Courier New"/>
                <a:ea typeface="Courier New"/>
                <a:cs typeface="Courier New"/>
                <a:sym typeface="Courier New"/>
              </a:rPr>
              <a:t> procA()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"inside procA"</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throw</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new</a:t>
            </a:r>
            <a:r>
              <a:rPr lang="en-GB" sz="800">
                <a:solidFill>
                  <a:schemeClr val="dk1"/>
                </a:solidFill>
                <a:highlight>
                  <a:srgbClr val="EEEEEC"/>
                </a:highlight>
                <a:latin typeface="Courier New"/>
                <a:ea typeface="Courier New"/>
                <a:cs typeface="Courier New"/>
                <a:sym typeface="Courier New"/>
              </a:rPr>
              <a:t> RuntimeException(</a:t>
            </a:r>
            <a:r>
              <a:rPr lang="en-GB" sz="800">
                <a:solidFill>
                  <a:srgbClr val="2A00FF"/>
                </a:solidFill>
                <a:highlight>
                  <a:srgbClr val="EEEEEC"/>
                </a:highlight>
                <a:latin typeface="Courier New"/>
                <a:ea typeface="Courier New"/>
                <a:cs typeface="Courier New"/>
                <a:sym typeface="Courier New"/>
              </a:rPr>
              <a:t>"demo"</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finally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"procA's finally"</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 Return from within a try block.</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static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void</a:t>
            </a:r>
            <a:r>
              <a:rPr lang="en-GB" sz="800">
                <a:solidFill>
                  <a:schemeClr val="dk1"/>
                </a:solidFill>
                <a:highlight>
                  <a:srgbClr val="EEEEEC"/>
                </a:highlight>
                <a:latin typeface="Courier New"/>
                <a:ea typeface="Courier New"/>
                <a:cs typeface="Courier New"/>
                <a:sym typeface="Courier New"/>
              </a:rPr>
              <a:t> procB()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"inside procB"</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return</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finally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"procB's finally"</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 Execute a try block normally.</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static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void</a:t>
            </a:r>
            <a:r>
              <a:rPr lang="en-GB" sz="800">
                <a:solidFill>
                  <a:schemeClr val="dk1"/>
                </a:solidFill>
                <a:highlight>
                  <a:srgbClr val="EEEEEC"/>
                </a:highlight>
                <a:latin typeface="Courier New"/>
                <a:ea typeface="Courier New"/>
                <a:cs typeface="Courier New"/>
                <a:sym typeface="Courier New"/>
              </a:rPr>
              <a:t> procC()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"inside procC"</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finally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"procC's finally"</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static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void</a:t>
            </a:r>
            <a:r>
              <a:rPr lang="en-GB" sz="800">
                <a:solidFill>
                  <a:schemeClr val="dk1"/>
                </a:solidFill>
                <a:highlight>
                  <a:srgbClr val="EEEEEC"/>
                </a:highlight>
                <a:latin typeface="Courier New"/>
                <a:ea typeface="Courier New"/>
                <a:cs typeface="Courier New"/>
                <a:sym typeface="Courier New"/>
              </a:rPr>
              <a:t> main(String[] </a:t>
            </a:r>
            <a:r>
              <a:rPr lang="en-GB" sz="800">
                <a:solidFill>
                  <a:srgbClr val="6A3E3E"/>
                </a:solidFill>
                <a:highlight>
                  <a:srgbClr val="EEEEEC"/>
                </a:highlight>
                <a:latin typeface="Courier New"/>
                <a:ea typeface="Courier New"/>
                <a:cs typeface="Courier New"/>
                <a:sym typeface="Courier New"/>
              </a:rPr>
              <a:t>args</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try</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i="1" lang="en-GB" sz="800">
                <a:solidFill>
                  <a:schemeClr val="dk1"/>
                </a:solidFill>
                <a:highlight>
                  <a:srgbClr val="EEEEEC"/>
                </a:highlight>
                <a:latin typeface="Courier New"/>
                <a:ea typeface="Courier New"/>
                <a:cs typeface="Courier New"/>
                <a:sym typeface="Courier New"/>
              </a:rPr>
              <a:t>procA</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 </a:t>
            </a:r>
            <a:r>
              <a:rPr b="1" lang="en-GB" sz="800">
                <a:solidFill>
                  <a:srgbClr val="7F0055"/>
                </a:solidFill>
                <a:highlight>
                  <a:srgbClr val="EEEEEC"/>
                </a:highlight>
                <a:latin typeface="Courier New"/>
                <a:ea typeface="Courier New"/>
                <a:cs typeface="Courier New"/>
                <a:sym typeface="Courier New"/>
              </a:rPr>
              <a:t>catch</a:t>
            </a:r>
            <a:r>
              <a:rPr lang="en-GB" sz="800">
                <a:solidFill>
                  <a:schemeClr val="dk1"/>
                </a:solidFill>
                <a:highlight>
                  <a:srgbClr val="EEEEEC"/>
                </a:highlight>
                <a:latin typeface="Courier New"/>
                <a:ea typeface="Courier New"/>
                <a:cs typeface="Courier New"/>
                <a:sym typeface="Courier New"/>
              </a:rPr>
              <a:t> (Exception </a:t>
            </a:r>
            <a:r>
              <a:rPr lang="en-GB" sz="800">
                <a:solidFill>
                  <a:srgbClr val="6A3E3E"/>
                </a:solidFill>
                <a:highlight>
                  <a:srgbClr val="EEEEEC"/>
                </a:highlight>
                <a:latin typeface="Courier New"/>
                <a:ea typeface="Courier New"/>
                <a:cs typeface="Courier New"/>
                <a:sym typeface="Courier New"/>
              </a:rPr>
              <a:t>e</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System.</a:t>
            </a:r>
            <a:r>
              <a:rPr b="1" i="1" lang="en-GB" sz="800">
                <a:solidFill>
                  <a:srgbClr val="0000C0"/>
                </a:solidFill>
                <a:highlight>
                  <a:srgbClr val="EEEEEC"/>
                </a:highlight>
                <a:latin typeface="Courier New"/>
                <a:ea typeface="Courier New"/>
                <a:cs typeface="Courier New"/>
                <a:sym typeface="Courier New"/>
              </a:rPr>
              <a:t>out</a:t>
            </a:r>
            <a:r>
              <a:rPr lang="en-GB" sz="800">
                <a:solidFill>
                  <a:schemeClr val="dk1"/>
                </a:solidFill>
                <a:highlight>
                  <a:srgbClr val="EEEEEC"/>
                </a:highlight>
                <a:latin typeface="Courier New"/>
                <a:ea typeface="Courier New"/>
                <a:cs typeface="Courier New"/>
                <a:sym typeface="Courier New"/>
              </a:rPr>
              <a:t>.</a:t>
            </a:r>
            <a:r>
              <a:rPr lang="en-GB" sz="800">
                <a:solidFill>
                  <a:schemeClr val="dk1"/>
                </a:solidFill>
                <a:highlight>
                  <a:srgbClr val="D4D4D4"/>
                </a:highlight>
                <a:latin typeface="Courier New"/>
                <a:ea typeface="Courier New"/>
                <a:cs typeface="Courier New"/>
                <a:sym typeface="Courier New"/>
              </a:rPr>
              <a:t>println</a:t>
            </a:r>
            <a:r>
              <a:rPr lang="en-GB" sz="800">
                <a:solidFill>
                  <a:schemeClr val="dk1"/>
                </a:solidFill>
                <a:highlight>
                  <a:srgbClr val="EEEEEC"/>
                </a:highlight>
                <a:latin typeface="Courier New"/>
                <a:ea typeface="Courier New"/>
                <a:cs typeface="Courier New"/>
                <a:sym typeface="Courier New"/>
              </a:rPr>
              <a:t>(</a:t>
            </a:r>
            <a:r>
              <a:rPr lang="en-GB" sz="800">
                <a:solidFill>
                  <a:srgbClr val="2A00FF"/>
                </a:solidFill>
                <a:highlight>
                  <a:srgbClr val="EEEEEC"/>
                </a:highlight>
                <a:latin typeface="Courier New"/>
                <a:ea typeface="Courier New"/>
                <a:cs typeface="Courier New"/>
                <a:sym typeface="Courier New"/>
              </a:rPr>
              <a:t>"Exception caught"</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i="1" lang="en-GB" sz="800">
                <a:solidFill>
                  <a:schemeClr val="dk1"/>
                </a:solidFill>
                <a:highlight>
                  <a:srgbClr val="EEEEEC"/>
                </a:highlight>
                <a:latin typeface="Courier New"/>
                <a:ea typeface="Courier New"/>
                <a:cs typeface="Courier New"/>
                <a:sym typeface="Courier New"/>
              </a:rPr>
              <a:t>procB</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r>
              <a:rPr i="1" lang="en-GB" sz="800">
                <a:solidFill>
                  <a:schemeClr val="dk1"/>
                </a:solidFill>
                <a:highlight>
                  <a:srgbClr val="EEEEEC"/>
                </a:highlight>
                <a:latin typeface="Courier New"/>
                <a:ea typeface="Courier New"/>
                <a:cs typeface="Courier New"/>
                <a:sym typeface="Courier New"/>
              </a:rPr>
              <a:t>procC</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800">
                <a:solidFill>
                  <a:schemeClr val="dk1"/>
                </a:solidFill>
                <a:highlight>
                  <a:srgbClr val="EEEEEC"/>
                </a:highlight>
                <a:latin typeface="Courier New"/>
                <a:ea typeface="Courier New"/>
                <a:cs typeface="Courier New"/>
                <a:sym typeface="Courier New"/>
              </a:rPr>
              <a:t>	}}</a:t>
            </a:r>
            <a:endParaRPr sz="550"/>
          </a:p>
        </p:txBody>
      </p:sp>
      <p:sp>
        <p:nvSpPr>
          <p:cNvPr id="393" name="Google Shape;393;p62"/>
          <p:cNvSpPr txBox="1"/>
          <p:nvPr/>
        </p:nvSpPr>
        <p:spPr>
          <a:xfrm>
            <a:off x="5145400" y="2747500"/>
            <a:ext cx="3551100" cy="1856400"/>
          </a:xfrm>
          <a:prstGeom prst="rect">
            <a:avLst/>
          </a:prstGeom>
          <a:solidFill>
            <a:srgbClr val="CCCCCC"/>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200" u="sng">
                <a:solidFill>
                  <a:schemeClr val="dk1"/>
                </a:solidFill>
                <a:latin typeface="Courier New"/>
                <a:ea typeface="Courier New"/>
                <a:cs typeface="Courier New"/>
                <a:sym typeface="Courier New"/>
              </a:rPr>
              <a:t>Output:</a:t>
            </a:r>
            <a:endParaRPr b="1" sz="1200" u="sng">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inside procA</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procA's finally</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Exception caught</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inside procB</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procB's finally</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inside procC</a:t>
            </a:r>
            <a:endParaRPr sz="12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procC's finally</a:t>
            </a:r>
            <a:endParaRPr sz="1200">
              <a:solidFill>
                <a:schemeClr val="dk1"/>
              </a:solidFill>
              <a:latin typeface="Courier New"/>
              <a:ea typeface="Courier New"/>
              <a:cs typeface="Courier New"/>
              <a:sym typeface="Courier New"/>
            </a:endParaRPr>
          </a:p>
        </p:txBody>
      </p:sp>
      <p:sp>
        <p:nvSpPr>
          <p:cNvPr id="394" name="Google Shape;394;p62"/>
          <p:cNvSpPr txBox="1"/>
          <p:nvPr/>
        </p:nvSpPr>
        <p:spPr>
          <a:xfrm>
            <a:off x="4862400" y="372350"/>
            <a:ext cx="3670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 this example, </a:t>
            </a:r>
            <a:r>
              <a:rPr b="1" lang="en-GB"/>
              <a:t>procA</a:t>
            </a:r>
            <a:r>
              <a:rPr lang="en-GB"/>
              <a:t>() prematurely breaks out of the try by throwing an exception. The </a:t>
            </a:r>
            <a:r>
              <a:rPr b="1" lang="en-GB"/>
              <a:t>finally</a:t>
            </a:r>
            <a:r>
              <a:rPr lang="en-GB"/>
              <a:t> clause is executed on the way out. </a:t>
            </a:r>
            <a:r>
              <a:rPr b="1" lang="en-GB"/>
              <a:t>procB</a:t>
            </a:r>
            <a:r>
              <a:rPr lang="en-GB"/>
              <a:t>()'s try state</a:t>
            </a:r>
            <a:endParaRPr/>
          </a:p>
          <a:p>
            <a:pPr indent="0" lvl="0" marL="0" rtl="0" algn="l">
              <a:spcBef>
                <a:spcPts val="0"/>
              </a:spcBef>
              <a:spcAft>
                <a:spcPts val="0"/>
              </a:spcAft>
              <a:buNone/>
            </a:pPr>
            <a:r>
              <a:rPr lang="en-GB"/>
              <a:t>Tement is exited by return statement. The </a:t>
            </a:r>
            <a:r>
              <a:rPr b="1" lang="en-GB"/>
              <a:t>finally</a:t>
            </a:r>
            <a:r>
              <a:rPr lang="en-GB"/>
              <a:t> clause is executed before </a:t>
            </a:r>
            <a:r>
              <a:rPr b="1" lang="en-GB"/>
              <a:t>procB</a:t>
            </a:r>
            <a:r>
              <a:rPr lang="en-GB"/>
              <a:t>() returns. In </a:t>
            </a:r>
            <a:r>
              <a:rPr b="1" lang="en-GB"/>
              <a:t>procC()</a:t>
            </a:r>
            <a:r>
              <a:rPr lang="en-GB"/>
              <a:t> statement executes normally, without error. However, the finally</a:t>
            </a:r>
            <a:endParaRPr/>
          </a:p>
          <a:p>
            <a:pPr indent="0" lvl="0" marL="0" rtl="0" algn="l">
              <a:spcBef>
                <a:spcPts val="0"/>
              </a:spcBef>
              <a:spcAft>
                <a:spcPts val="0"/>
              </a:spcAft>
              <a:buNone/>
            </a:pPr>
            <a:r>
              <a:rPr lang="en-GB"/>
              <a:t>If a </a:t>
            </a:r>
            <a:r>
              <a:rPr b="1" lang="en-GB"/>
              <a:t>finally</a:t>
            </a:r>
            <a:r>
              <a:rPr lang="en-GB"/>
              <a:t> block is is still executed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49500" y="159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800">
                <a:solidFill>
                  <a:schemeClr val="dk2"/>
                </a:solidFill>
              </a:rPr>
              <a:t>Handling exceptions</a:t>
            </a:r>
            <a:endParaRPr b="1"/>
          </a:p>
        </p:txBody>
      </p:sp>
      <p:sp>
        <p:nvSpPr>
          <p:cNvPr id="93" name="Google Shape;93;p18"/>
          <p:cNvSpPr txBox="1"/>
          <p:nvPr>
            <p:ph idx="1" type="body"/>
          </p:nvPr>
        </p:nvSpPr>
        <p:spPr>
          <a:xfrm>
            <a:off x="149500" y="731975"/>
            <a:ext cx="78282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GB"/>
              <a:t>• One way to deal with exceptions is to simply avoid them in the first place</a:t>
            </a:r>
            <a:endParaRPr/>
          </a:p>
          <a:p>
            <a:pPr indent="0" lvl="0" marL="0" rtl="0" algn="l">
              <a:spcBef>
                <a:spcPts val="0"/>
              </a:spcBef>
              <a:spcAft>
                <a:spcPts val="0"/>
              </a:spcAft>
              <a:buClr>
                <a:schemeClr val="dk1"/>
              </a:buClr>
              <a:buSzPct val="61111"/>
              <a:buFont typeface="Arial"/>
              <a:buNone/>
            </a:pPr>
            <a:r>
              <a:rPr lang="en-GB"/>
              <a:t>For example, avoid an ArithmeticException by using conditional logic:</a:t>
            </a:r>
            <a:endParaRPr/>
          </a:p>
          <a:p>
            <a:pPr indent="0" lvl="0" marL="0" rtl="0" algn="l">
              <a:spcBef>
                <a:spcPts val="0"/>
              </a:spcBef>
              <a:spcAft>
                <a:spcPts val="0"/>
              </a:spcAft>
              <a:buNone/>
            </a:pPr>
            <a:r>
              <a:rPr lang="en-GB"/>
              <a:t>• Test to see if the condition will arise before you attempt the potentially risky operation</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a:t>int divisor = 0; </a:t>
            </a:r>
            <a:endParaRPr/>
          </a:p>
          <a:p>
            <a:pPr indent="0" lvl="0" marL="0" rtl="0" algn="l">
              <a:spcBef>
                <a:spcPts val="0"/>
              </a:spcBef>
              <a:spcAft>
                <a:spcPts val="0"/>
              </a:spcAft>
              <a:buNone/>
            </a:pPr>
            <a:r>
              <a:rPr lang="en-GB"/>
              <a:t>if (divisor ==0){</a:t>
            </a:r>
            <a:endParaRPr/>
          </a:p>
          <a:p>
            <a:pPr indent="0" lvl="0" marL="0" rtl="0" algn="l">
              <a:spcBef>
                <a:spcPts val="0"/>
              </a:spcBef>
              <a:spcAft>
                <a:spcPts val="0"/>
              </a:spcAft>
              <a:buClr>
                <a:schemeClr val="dk1"/>
              </a:buClr>
              <a:buSzPct val="61111"/>
              <a:buFont typeface="Arial"/>
              <a:buNone/>
            </a:pPr>
            <a:r>
              <a:rPr lang="en-GB"/>
              <a:t>System.out.println("Can't be zero!");</a:t>
            </a:r>
            <a:endParaRPr/>
          </a:p>
          <a:p>
            <a:pPr indent="0" lvl="0" marL="0" rtl="0" algn="l">
              <a:spcBef>
                <a:spcPts val="0"/>
              </a:spcBef>
              <a:spcAft>
                <a:spcPts val="0"/>
              </a:spcAft>
              <a:buClr>
                <a:schemeClr val="dk1"/>
              </a:buClr>
              <a:buSzPct val="61111"/>
              <a:buFont typeface="Arial"/>
              <a:buNone/>
            </a:pPr>
            <a:r>
              <a:rPr lang="en-GB"/>
              <a:t>}</a:t>
            </a:r>
            <a:endParaRPr/>
          </a:p>
          <a:p>
            <a:pPr indent="0" lvl="0" marL="0" rtl="0" algn="l">
              <a:spcBef>
                <a:spcPts val="0"/>
              </a:spcBef>
              <a:spcAft>
                <a:spcPts val="0"/>
              </a:spcAft>
              <a:buNone/>
            </a:pPr>
            <a:r>
              <a:rPr lang="en-GB"/>
              <a:t>else {</a:t>
            </a:r>
            <a:endParaRPr/>
          </a:p>
          <a:p>
            <a:pPr indent="0" lvl="0" marL="0" rtl="0" algn="l">
              <a:spcBef>
                <a:spcPts val="0"/>
              </a:spcBef>
              <a:spcAft>
                <a:spcPts val="0"/>
              </a:spcAft>
              <a:buNone/>
            </a:pPr>
            <a:r>
              <a:rPr lang="en-GB"/>
              <a:t>System.out.println (5 / divisor);</a:t>
            </a:r>
            <a:endParaRPr/>
          </a:p>
          <a:p>
            <a:pPr indent="0" lvl="0" marL="0" rtl="0" algn="l">
              <a:spcBef>
                <a:spcPts val="0"/>
              </a:spcBef>
              <a:spcAft>
                <a:spcPts val="0"/>
              </a:spcAft>
              <a:buClr>
                <a:schemeClr val="dk1"/>
              </a:buClr>
              <a:buSzPct val="61111"/>
              <a:buFont typeface="Arial"/>
              <a:buNone/>
            </a:pPr>
            <a:r>
              <a:rPr lang="en-GB"/>
              <a:t>}</a:t>
            </a:r>
            <a:endParaRPr/>
          </a:p>
          <a:p>
            <a:pPr indent="0" lvl="0" marL="0" rtl="0" algn="l">
              <a:spcBef>
                <a:spcPts val="0"/>
              </a:spcBef>
              <a:spcAft>
                <a:spcPts val="0"/>
              </a:spcAft>
              <a:buClr>
                <a:schemeClr val="dk1"/>
              </a:buClr>
              <a:buSzPct val="61111"/>
              <a:buFont typeface="Arial"/>
              <a:buNone/>
            </a:pPr>
            <a:r>
              <a:rPr lang="en-GB"/>
              <a:t>}//endif</a:t>
            </a:r>
            <a:endParaRPr/>
          </a:p>
          <a:p>
            <a:pPr indent="0" lvl="0" marL="0" rtl="0" algn="l">
              <a:spcBef>
                <a:spcPts val="0"/>
              </a:spcBef>
              <a:spcAft>
                <a:spcPts val="1200"/>
              </a:spcAft>
              <a:buNone/>
            </a:pPr>
            <a:r>
              <a:t/>
            </a:r>
            <a:endParaRPr/>
          </a:p>
        </p:txBody>
      </p:sp>
      <p:sp>
        <p:nvSpPr>
          <p:cNvPr id="94" name="Google Shape;94;p18"/>
          <p:cNvSpPr txBox="1"/>
          <p:nvPr/>
        </p:nvSpPr>
        <p:spPr>
          <a:xfrm>
            <a:off x="3923275" y="2633550"/>
            <a:ext cx="4270800" cy="1736100"/>
          </a:xfrm>
          <a:prstGeom prst="rect">
            <a:avLst/>
          </a:prstGeom>
          <a:solidFill>
            <a:srgbClr val="D0E0E3"/>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2"/>
                </a:solidFill>
              </a:rPr>
              <a:t>Note: Dividing by Zero is not</a:t>
            </a:r>
            <a:endParaRPr sz="1800">
              <a:solidFill>
                <a:schemeClr val="dk2"/>
              </a:solidFill>
            </a:endParaRPr>
          </a:p>
          <a:p>
            <a:pPr indent="0" lvl="0" marL="0" rtl="0" algn="l">
              <a:lnSpc>
                <a:spcPct val="115000"/>
              </a:lnSpc>
              <a:spcBef>
                <a:spcPts val="0"/>
              </a:spcBef>
              <a:spcAft>
                <a:spcPts val="0"/>
              </a:spcAft>
              <a:buNone/>
            </a:pPr>
            <a:r>
              <a:rPr lang="en-GB" sz="1800">
                <a:solidFill>
                  <a:schemeClr val="dk2"/>
                </a:solidFill>
              </a:rPr>
              <a:t>mathematically</a:t>
            </a:r>
            <a:endParaRPr sz="1800">
              <a:solidFill>
                <a:schemeClr val="dk2"/>
              </a:solidFill>
            </a:endParaRPr>
          </a:p>
          <a:p>
            <a:pPr indent="0" lvl="0" marL="0" rtl="0" algn="l">
              <a:lnSpc>
                <a:spcPct val="115000"/>
              </a:lnSpc>
              <a:spcBef>
                <a:spcPts val="0"/>
              </a:spcBef>
              <a:spcAft>
                <a:spcPts val="0"/>
              </a:spcAft>
              <a:buNone/>
            </a:pPr>
            <a:r>
              <a:rPr lang="en-GB" sz="1800">
                <a:solidFill>
                  <a:schemeClr val="dk2"/>
                </a:solidFill>
              </a:rPr>
              <a:t>defined and is</a:t>
            </a:r>
            <a:endParaRPr sz="1800">
              <a:solidFill>
                <a:schemeClr val="dk2"/>
              </a:solidFill>
            </a:endParaRPr>
          </a:p>
          <a:p>
            <a:pPr indent="0" lvl="0" marL="0" rtl="0" algn="l">
              <a:lnSpc>
                <a:spcPct val="115000"/>
              </a:lnSpc>
              <a:spcBef>
                <a:spcPts val="0"/>
              </a:spcBef>
              <a:spcAft>
                <a:spcPts val="0"/>
              </a:spcAft>
              <a:buNone/>
            </a:pPr>
            <a:r>
              <a:rPr lang="en-GB" sz="1800">
                <a:solidFill>
                  <a:schemeClr val="dk2"/>
                </a:solidFill>
              </a:rPr>
              <a:t>therefore not</a:t>
            </a:r>
            <a:endParaRPr sz="1800">
              <a:solidFill>
                <a:schemeClr val="dk2"/>
              </a:solidFill>
            </a:endParaRPr>
          </a:p>
          <a:p>
            <a:pPr indent="0" lvl="0" marL="0" rtl="0" algn="l">
              <a:lnSpc>
                <a:spcPct val="115000"/>
              </a:lnSpc>
              <a:spcBef>
                <a:spcPts val="0"/>
              </a:spcBef>
              <a:spcAft>
                <a:spcPts val="0"/>
              </a:spcAft>
              <a:buNone/>
            </a:pPr>
            <a:r>
              <a:rPr lang="en-GB" sz="1800">
                <a:solidFill>
                  <a:schemeClr val="dk2"/>
                </a:solidFill>
              </a:rPr>
              <a:t>allowed in Java!</a:t>
            </a:r>
            <a:endParaRPr sz="18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214900" y="9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Java Built in Exception</a:t>
            </a:r>
            <a:endParaRPr b="1"/>
          </a:p>
        </p:txBody>
      </p:sp>
      <p:sp>
        <p:nvSpPr>
          <p:cNvPr id="400" name="Google Shape;400;p63"/>
          <p:cNvSpPr txBox="1"/>
          <p:nvPr/>
        </p:nvSpPr>
        <p:spPr>
          <a:xfrm>
            <a:off x="256900" y="667750"/>
            <a:ext cx="8520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t>Java defines several exception classes. A few have been used by the preceding examples. The most general of these exceptions are subclasses of the standard type </a:t>
            </a:r>
            <a:r>
              <a:rPr b="1" lang="en-GB" sz="2000"/>
              <a:t>RuntimeException</a:t>
            </a:r>
            <a:r>
              <a:rPr lang="en-GB" sz="2000"/>
              <a:t>. </a:t>
            </a:r>
            <a:endParaRPr sz="2000"/>
          </a:p>
          <a:p>
            <a:pPr indent="0" lvl="0" marL="0" rtl="0" algn="l">
              <a:spcBef>
                <a:spcPts val="0"/>
              </a:spcBef>
              <a:spcAft>
                <a:spcPts val="0"/>
              </a:spcAft>
              <a:buNone/>
            </a:pPr>
            <a:r>
              <a:rPr lang="en-GB" sz="2000"/>
              <a:t>As previously explained, these exceptions need not be included in any method’s </a:t>
            </a:r>
            <a:r>
              <a:rPr b="1" lang="en-GB" sz="2000"/>
              <a:t>throws</a:t>
            </a:r>
            <a:r>
              <a:rPr lang="en-GB" sz="2000"/>
              <a:t> list. In the language of Java, these are called </a:t>
            </a:r>
            <a:r>
              <a:rPr b="1" i="1" lang="en-GB" sz="2000"/>
              <a:t>unchecked exceptions </a:t>
            </a:r>
            <a:r>
              <a:rPr lang="en-GB" sz="2000"/>
              <a:t>because the compiler does not check to see if a method handles or throws these exceptions.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GB" sz="2000"/>
              <a:t>On the other hand there exceptions that must be included in a method's </a:t>
            </a:r>
            <a:r>
              <a:rPr b="1" lang="en-GB" sz="2000"/>
              <a:t>throws</a:t>
            </a:r>
            <a:r>
              <a:rPr lang="en-GB" sz="2000"/>
              <a:t> list if that method can generate one of these exceptions and does not handle it itself. These are called </a:t>
            </a:r>
            <a:r>
              <a:rPr b="1" lang="en-GB" sz="2000"/>
              <a:t>checked exceptions. The compiler checks if the </a:t>
            </a:r>
            <a:r>
              <a:rPr b="1" lang="en-GB" sz="2000">
                <a:solidFill>
                  <a:schemeClr val="dk1"/>
                </a:solidFill>
              </a:rPr>
              <a:t>method handles or throws these exceptions.</a:t>
            </a:r>
            <a:r>
              <a:rPr lang="en-GB" sz="2000"/>
              <a:t> </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200000" y="0"/>
            <a:ext cx="884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2672"/>
              <a:buNone/>
            </a:pPr>
            <a:r>
              <a:rPr b="1" lang="en-GB" sz="2320"/>
              <a:t>Examples: Java Built in:RuntimeException subclasses examples</a:t>
            </a:r>
            <a:endParaRPr b="1" sz="2320"/>
          </a:p>
        </p:txBody>
      </p:sp>
      <p:graphicFrame>
        <p:nvGraphicFramePr>
          <p:cNvPr id="406" name="Google Shape;406;p64"/>
          <p:cNvGraphicFramePr/>
          <p:nvPr/>
        </p:nvGraphicFramePr>
        <p:xfrm>
          <a:off x="737800" y="572700"/>
          <a:ext cx="3000000" cy="3000000"/>
        </p:xfrm>
        <a:graphic>
          <a:graphicData uri="http://schemas.openxmlformats.org/drawingml/2006/table">
            <a:tbl>
              <a:tblPr>
                <a:noFill/>
                <a:tableStyleId>{11356644-DB62-41C9-9BC1-6D252925C841}</a:tableStyleId>
              </a:tblPr>
              <a:tblGrid>
                <a:gridCol w="2437825"/>
                <a:gridCol w="5512825"/>
              </a:tblGrid>
              <a:tr h="439450">
                <a:tc>
                  <a:txBody>
                    <a:bodyPr/>
                    <a:lstStyle/>
                    <a:p>
                      <a:pPr indent="0" lvl="0" marL="0" rtl="0" algn="l">
                        <a:spcBef>
                          <a:spcPts val="0"/>
                        </a:spcBef>
                        <a:spcAft>
                          <a:spcPts val="0"/>
                        </a:spcAft>
                        <a:buNone/>
                      </a:pPr>
                      <a:r>
                        <a:rPr lang="en-GB" sz="1100"/>
                        <a:t>Exceptions (java.lang)</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lang="en-GB" sz="1100"/>
                        <a:t>Meaning</a:t>
                      </a:r>
                      <a:endParaRPr sz="1100"/>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B7B7B7"/>
                    </a:solidFill>
                  </a:tcPr>
                </a:tc>
              </a:tr>
              <a:tr h="265500">
                <a:tc>
                  <a:txBody>
                    <a:bodyPr/>
                    <a:lstStyle/>
                    <a:p>
                      <a:pPr indent="0" lvl="0" marL="0" rtl="0" algn="l">
                        <a:spcBef>
                          <a:spcPts val="0"/>
                        </a:spcBef>
                        <a:spcAft>
                          <a:spcPts val="0"/>
                        </a:spcAft>
                        <a:buNone/>
                      </a:pPr>
                      <a:r>
                        <a:rPr lang="en-GB" sz="1100"/>
                        <a:t>ArithmeticException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Arithmetic error, such as divide-by-zero.</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6275">
                <a:tc>
                  <a:txBody>
                    <a:bodyPr/>
                    <a:lstStyle/>
                    <a:p>
                      <a:pPr indent="0" lvl="0" marL="0" rtl="0" algn="l">
                        <a:spcBef>
                          <a:spcPts val="0"/>
                        </a:spcBef>
                        <a:spcAft>
                          <a:spcPts val="0"/>
                        </a:spcAft>
                        <a:buNone/>
                      </a:pPr>
                      <a:r>
                        <a:rPr lang="en-GB" sz="1100"/>
                        <a:t>ArrayIndexOutOfBoundsException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Array index is out-of-bounds.</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ArrayStoreException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Assignment to an array element of an incompatible type.</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ClassCastException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Invalid cast.</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IllegalArgumentException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Illegal argument used to invoke a method.</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IllegalCallerException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 method cannot be legally executed by the calling code.</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IllegalThreadStateException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Requested operation not compatible with current thread state.</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IndexOutOfBoundsException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Some type of index is out-of-bounds.</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NegativeArraySizeException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Array created with a negative size.</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NullPointerException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Invalid use of a null reference.</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NumberFormatException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Invalid conversion of a string to a numeric format.</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SecurityException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Attempt to violate security.</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6275">
                <a:tc>
                  <a:txBody>
                    <a:bodyPr/>
                    <a:lstStyle/>
                    <a:p>
                      <a:pPr indent="0" lvl="0" marL="0" rtl="0" algn="l">
                        <a:spcBef>
                          <a:spcPts val="0"/>
                        </a:spcBef>
                        <a:spcAft>
                          <a:spcPts val="0"/>
                        </a:spcAft>
                        <a:buNone/>
                      </a:pPr>
                      <a:r>
                        <a:rPr lang="en-GB" sz="1100"/>
                        <a:t>StringIndexOutOfBoundsException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Attempt to index outside the bounds of a string.</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5500">
                <a:tc>
                  <a:txBody>
                    <a:bodyPr/>
                    <a:lstStyle/>
                    <a:p>
                      <a:pPr indent="0" lvl="0" marL="0" rtl="0" algn="l">
                        <a:spcBef>
                          <a:spcPts val="0"/>
                        </a:spcBef>
                        <a:spcAft>
                          <a:spcPts val="0"/>
                        </a:spcAft>
                        <a:buNone/>
                      </a:pPr>
                      <a:r>
                        <a:rPr lang="en-GB" sz="1100"/>
                        <a:t>TypeNotPresentException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Type not found.</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66275">
                <a:tc>
                  <a:txBody>
                    <a:bodyPr/>
                    <a:lstStyle/>
                    <a:p>
                      <a:pPr indent="0" lvl="0" marL="0" rtl="0" algn="l">
                        <a:spcBef>
                          <a:spcPts val="0"/>
                        </a:spcBef>
                        <a:spcAft>
                          <a:spcPts val="0"/>
                        </a:spcAft>
                        <a:buNone/>
                      </a:pPr>
                      <a:r>
                        <a:rPr lang="en-GB" sz="1100"/>
                        <a:t>Unsupported OperationException</a:t>
                      </a:r>
                      <a:endParaRPr sz="1100"/>
                    </a:p>
                  </a:txBody>
                  <a:tcPr marT="19050" marB="19050" marR="28575" marL="2857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sz="1100"/>
                        <a:t>An unsupported operation was encountered.</a:t>
                      </a:r>
                      <a:endParaRPr sz="1100"/>
                    </a:p>
                  </a:txBody>
                  <a:tcPr marT="19050" marB="19050"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nvSpPr>
        <p:spPr>
          <a:xfrm>
            <a:off x="4747450" y="448900"/>
            <a:ext cx="3903300" cy="1928400"/>
          </a:xfrm>
          <a:prstGeom prst="rect">
            <a:avLst/>
          </a:prstGeom>
          <a:solidFill>
            <a:srgbClr val="D0E0E3"/>
          </a:solidFill>
          <a:ln>
            <a:noFill/>
          </a:ln>
        </p:spPr>
        <p:txBody>
          <a:bodyPr anchorCtr="0" anchor="t" bIns="91425" lIns="91425" spcFirstLastPara="1" rIns="91425" wrap="square" tIns="91425">
            <a:spAutoFit/>
          </a:bodyPr>
          <a:lstStyle/>
          <a:p>
            <a:pPr indent="-311150" lvl="0" marL="457200" rtl="0" algn="l">
              <a:lnSpc>
                <a:spcPct val="128571"/>
              </a:lnSpc>
              <a:spcBef>
                <a:spcPts val="0"/>
              </a:spcBef>
              <a:spcAft>
                <a:spcPts val="0"/>
              </a:spcAft>
              <a:buClr>
                <a:srgbClr val="333333"/>
              </a:buClr>
              <a:buSzPts val="1300"/>
              <a:buFont typeface="Courier New"/>
              <a:buChar char="●"/>
            </a:pPr>
            <a:r>
              <a:rPr b="1" lang="en-GB" sz="1300">
                <a:solidFill>
                  <a:srgbClr val="333333"/>
                </a:solidFill>
                <a:latin typeface="Courier New"/>
                <a:ea typeface="Courier New"/>
                <a:cs typeface="Courier New"/>
                <a:sym typeface="Courier New"/>
              </a:rPr>
              <a:t>ReflectiveOperationException</a:t>
            </a:r>
            <a:endParaRPr b="1"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ClassNotFoundException</a:t>
            </a:r>
            <a:endParaRPr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InstantiationException</a:t>
            </a:r>
            <a:endParaRPr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IllegalAccessException</a:t>
            </a:r>
            <a:endParaRPr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InvocationTargetException</a:t>
            </a:r>
            <a:endParaRPr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NoSuchFieldException</a:t>
            </a:r>
            <a:endParaRPr sz="1300">
              <a:solidFill>
                <a:srgbClr val="333333"/>
              </a:solidFill>
              <a:latin typeface="Courier New"/>
              <a:ea typeface="Courier New"/>
              <a:cs typeface="Courier New"/>
              <a:sym typeface="Courier New"/>
            </a:endParaRPr>
          </a:p>
          <a:p>
            <a:pPr indent="-311150" lvl="1" marL="914400" rtl="0" algn="l">
              <a:lnSpc>
                <a:spcPct val="128571"/>
              </a:lnSpc>
              <a:spcBef>
                <a:spcPts val="0"/>
              </a:spcBef>
              <a:spcAft>
                <a:spcPts val="0"/>
              </a:spcAft>
              <a:buClr>
                <a:srgbClr val="333333"/>
              </a:buClr>
              <a:buSzPts val="1300"/>
              <a:buFont typeface="Courier New"/>
              <a:buChar char="○"/>
            </a:pPr>
            <a:r>
              <a:rPr lang="en-GB" sz="1300">
                <a:solidFill>
                  <a:srgbClr val="333333"/>
                </a:solidFill>
                <a:latin typeface="Courier New"/>
                <a:ea typeface="Courier New"/>
                <a:cs typeface="Courier New"/>
                <a:sym typeface="Courier New"/>
              </a:rPr>
              <a:t>NoSuchMethodException</a:t>
            </a:r>
            <a:endParaRPr sz="1300">
              <a:solidFill>
                <a:srgbClr val="333333"/>
              </a:solidFill>
              <a:latin typeface="Courier New"/>
              <a:ea typeface="Courier New"/>
              <a:cs typeface="Courier New"/>
              <a:sym typeface="Courier New"/>
            </a:endParaRPr>
          </a:p>
        </p:txBody>
      </p:sp>
      <p:sp>
        <p:nvSpPr>
          <p:cNvPr id="412" name="Google Shape;412;p65"/>
          <p:cNvSpPr txBox="1"/>
          <p:nvPr>
            <p:ph type="title"/>
          </p:nvPr>
        </p:nvSpPr>
        <p:spPr>
          <a:xfrm>
            <a:off x="0" y="-35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920"/>
              <a:t>Example of  Common Checked Exceptions subclasses</a:t>
            </a:r>
            <a:endParaRPr b="1" sz="1920"/>
          </a:p>
        </p:txBody>
      </p:sp>
      <p:sp>
        <p:nvSpPr>
          <p:cNvPr id="413" name="Google Shape;413;p65"/>
          <p:cNvSpPr txBox="1"/>
          <p:nvPr>
            <p:ph idx="1" type="body"/>
          </p:nvPr>
        </p:nvSpPr>
        <p:spPr>
          <a:xfrm>
            <a:off x="169400" y="614450"/>
            <a:ext cx="4454700" cy="4098900"/>
          </a:xfrm>
          <a:prstGeom prst="rect">
            <a:avLst/>
          </a:prstGeom>
          <a:solidFill>
            <a:srgbClr val="D9EAD3"/>
          </a:solidFill>
        </p:spPr>
        <p:txBody>
          <a:bodyPr anchorCtr="0" anchor="t" bIns="91425" lIns="91425" spcFirstLastPara="1" rIns="91425" wrap="square" tIns="91425">
            <a:normAutofit fontScale="92500" lnSpcReduction="20000"/>
          </a:bodyPr>
          <a:lstStyle/>
          <a:p>
            <a:pPr indent="-164226" lvl="0" marL="208799" rtl="0" algn="l">
              <a:lnSpc>
                <a:spcPct val="108571"/>
              </a:lnSpc>
              <a:spcBef>
                <a:spcPts val="0"/>
              </a:spcBef>
              <a:spcAft>
                <a:spcPts val="0"/>
              </a:spcAft>
              <a:buClr>
                <a:srgbClr val="333333"/>
              </a:buClr>
              <a:buSzPct val="100000"/>
              <a:buFont typeface="Courier New"/>
              <a:buChar char="●"/>
            </a:pPr>
            <a:r>
              <a:rPr b="1" lang="en-GB" sz="1325">
                <a:solidFill>
                  <a:srgbClr val="333333"/>
                </a:solidFill>
                <a:latin typeface="Courier New"/>
                <a:ea typeface="Courier New"/>
                <a:cs typeface="Courier New"/>
                <a:sym typeface="Courier New"/>
              </a:rPr>
              <a:t>SQLException</a:t>
            </a:r>
            <a:endParaRPr b="1" sz="1371">
              <a:solidFill>
                <a:srgbClr val="333333"/>
              </a:solidFill>
            </a:endParaRPr>
          </a:p>
          <a:p>
            <a:pPr indent="0" lvl="0" marL="0" rtl="0" algn="l">
              <a:lnSpc>
                <a:spcPct val="95000"/>
              </a:lnSpc>
              <a:spcBef>
                <a:spcPts val="700"/>
              </a:spcBef>
              <a:spcAft>
                <a:spcPts val="0"/>
              </a:spcAft>
              <a:buSzPct val="76792"/>
              <a:buNone/>
            </a:pPr>
            <a:r>
              <a:rPr lang="en-GB" sz="1325">
                <a:solidFill>
                  <a:srgbClr val="333333"/>
                </a:solidFill>
                <a:latin typeface="Courier New"/>
                <a:ea typeface="Courier New"/>
                <a:cs typeface="Courier New"/>
                <a:sym typeface="Courier New"/>
              </a:rPr>
              <a:t>An exception that provides information on a database access error or other errors.</a:t>
            </a:r>
            <a:endParaRPr sz="1371">
              <a:solidFill>
                <a:srgbClr val="333333"/>
              </a:solidFill>
            </a:endParaRPr>
          </a:p>
          <a:p>
            <a:pPr indent="-164226" lvl="0" marL="208799" rtl="0" algn="l">
              <a:lnSpc>
                <a:spcPct val="108571"/>
              </a:lnSpc>
              <a:spcBef>
                <a:spcPts val="1200"/>
              </a:spcBef>
              <a:spcAft>
                <a:spcPts val="0"/>
              </a:spcAft>
              <a:buClr>
                <a:srgbClr val="333333"/>
              </a:buClr>
              <a:buSzPct val="100000"/>
              <a:buFont typeface="Courier New"/>
              <a:buChar char="●"/>
            </a:pPr>
            <a:r>
              <a:rPr b="1" lang="en-GB" sz="1325">
                <a:solidFill>
                  <a:srgbClr val="333333"/>
                </a:solidFill>
                <a:latin typeface="Courier New"/>
                <a:ea typeface="Courier New"/>
                <a:cs typeface="Courier New"/>
                <a:sym typeface="Courier New"/>
              </a:rPr>
              <a:t>SQLException subclasses</a:t>
            </a:r>
            <a:endParaRPr b="1" sz="1325">
              <a:solidFill>
                <a:srgbClr val="333333"/>
              </a:solidFill>
              <a:latin typeface="Courier New"/>
              <a:ea typeface="Courier New"/>
              <a:cs typeface="Courier New"/>
              <a:sym typeface="Courier New"/>
            </a:endParaRPr>
          </a:p>
          <a:p>
            <a:pPr indent="-306427" lvl="1" marL="9144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BatchUpdateException</a:t>
            </a:r>
            <a:endParaRPr sz="1325">
              <a:solidFill>
                <a:srgbClr val="333333"/>
              </a:solidFill>
              <a:latin typeface="Courier New"/>
              <a:ea typeface="Courier New"/>
              <a:cs typeface="Courier New"/>
              <a:sym typeface="Courier New"/>
            </a:endParaRPr>
          </a:p>
          <a:p>
            <a:pPr indent="-306427" lvl="1" marL="9144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SQLClientInfoException</a:t>
            </a:r>
            <a:endParaRPr sz="1325">
              <a:solidFill>
                <a:srgbClr val="333333"/>
              </a:solidFill>
              <a:latin typeface="Courier New"/>
              <a:ea typeface="Courier New"/>
              <a:cs typeface="Courier New"/>
              <a:sym typeface="Courier New"/>
            </a:endParaRPr>
          </a:p>
          <a:p>
            <a:pPr indent="-306427" lvl="1" marL="9144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SQLNonTransientException</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SQLDataException,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SQLFeatureNotSupportedException,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SQLIntegrityConstraintViolationException,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SQLInvalidAuthorizationSpecException,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SQLNonTransientConnectionException,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SQLSyntaxErrorException</a:t>
            </a:r>
            <a:endParaRPr sz="1325">
              <a:solidFill>
                <a:srgbClr val="333333"/>
              </a:solidFill>
              <a:latin typeface="Courier New"/>
              <a:ea typeface="Courier New"/>
              <a:cs typeface="Courier New"/>
              <a:sym typeface="Courier New"/>
            </a:endParaRPr>
          </a:p>
          <a:p>
            <a:pPr indent="-306427" lvl="1" marL="9144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SQLTransientException</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SQLTimeoutException,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SQLTransactionRollbackException, </a:t>
            </a:r>
            <a:endParaRPr sz="1325">
              <a:solidFill>
                <a:srgbClr val="333333"/>
              </a:solidFill>
              <a:latin typeface="Courier New"/>
              <a:ea typeface="Courier New"/>
              <a:cs typeface="Courier New"/>
              <a:sym typeface="Courier New"/>
            </a:endParaRPr>
          </a:p>
          <a:p>
            <a:pPr indent="-306427" lvl="2" marL="1371600" rtl="0" algn="l">
              <a:lnSpc>
                <a:spcPct val="108571"/>
              </a:lnSpc>
              <a:spcBef>
                <a:spcPts val="0"/>
              </a:spcBef>
              <a:spcAft>
                <a:spcPts val="0"/>
              </a:spcAft>
              <a:buClr>
                <a:srgbClr val="333333"/>
              </a:buClr>
              <a:buSzPct val="100000"/>
              <a:buFont typeface="Courier New"/>
              <a:buChar char="■"/>
            </a:pPr>
            <a:r>
              <a:rPr lang="en-GB" sz="1325">
                <a:solidFill>
                  <a:srgbClr val="333333"/>
                </a:solidFill>
                <a:latin typeface="Courier New"/>
                <a:ea typeface="Courier New"/>
                <a:cs typeface="Courier New"/>
                <a:sym typeface="Courier New"/>
              </a:rPr>
              <a:t>SQLTransientConnectionException</a:t>
            </a:r>
            <a:endParaRPr b="1" sz="1648">
              <a:solidFill>
                <a:srgbClr val="2C4557"/>
              </a:solidFill>
            </a:endParaRPr>
          </a:p>
        </p:txBody>
      </p:sp>
      <p:sp>
        <p:nvSpPr>
          <p:cNvPr id="414" name="Google Shape;414;p65"/>
          <p:cNvSpPr txBox="1"/>
          <p:nvPr/>
        </p:nvSpPr>
        <p:spPr>
          <a:xfrm>
            <a:off x="4747300" y="2453500"/>
            <a:ext cx="4056000" cy="2553900"/>
          </a:xfrm>
          <a:prstGeom prst="rect">
            <a:avLst/>
          </a:prstGeom>
          <a:solidFill>
            <a:srgbClr val="FFF2CC"/>
          </a:solid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33333"/>
              </a:buClr>
              <a:buSzPts val="1400"/>
              <a:buFont typeface="Courier New"/>
              <a:buChar char="●"/>
            </a:pPr>
            <a:r>
              <a:rPr lang="en-GB" sz="1100">
                <a:solidFill>
                  <a:srgbClr val="333333"/>
                </a:solidFill>
                <a:latin typeface="Courier New"/>
                <a:ea typeface="Courier New"/>
                <a:cs typeface="Courier New"/>
                <a:sym typeface="Courier New"/>
              </a:rPr>
              <a:t>IOException: </a:t>
            </a:r>
            <a:r>
              <a:rPr lang="en-GB" sz="1150">
                <a:solidFill>
                  <a:srgbClr val="474747"/>
                </a:solidFill>
                <a:latin typeface="Georgia"/>
                <a:ea typeface="Georgia"/>
                <a:cs typeface="Georgia"/>
                <a:sym typeface="Georgia"/>
              </a:rPr>
              <a:t>Signals that an I/O exception of some sort has occurred. This class is the general class of exceptions produced by failed or interrupted I/O operations. Some subclasses: </a:t>
            </a:r>
            <a:endParaRPr sz="15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EOFException</a:t>
            </a:r>
            <a:endParaRPr sz="11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FileNotFoundException</a:t>
            </a:r>
            <a:endParaRPr sz="11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InterruptedIOException</a:t>
            </a:r>
            <a:endParaRPr sz="11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UnsupportedEncodingException</a:t>
            </a:r>
            <a:endParaRPr sz="11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UTFDataFormatException</a:t>
            </a:r>
            <a:endParaRPr sz="1100">
              <a:solidFill>
                <a:srgbClr val="333333"/>
              </a:solidFill>
              <a:latin typeface="Courier New"/>
              <a:ea typeface="Courier New"/>
              <a:cs typeface="Courier New"/>
              <a:sym typeface="Courier New"/>
            </a:endParaRPr>
          </a:p>
          <a:p>
            <a:pPr indent="-298450" lvl="1" marL="914400" marR="0" rtl="0" algn="l">
              <a:lnSpc>
                <a:spcPct val="128571"/>
              </a:lnSpc>
              <a:spcBef>
                <a:spcPts val="0"/>
              </a:spcBef>
              <a:spcAft>
                <a:spcPts val="0"/>
              </a:spcAft>
              <a:buClr>
                <a:srgbClr val="333333"/>
              </a:buClr>
              <a:buSzPts val="1100"/>
              <a:buFont typeface="Courier New"/>
              <a:buChar char="○"/>
            </a:pPr>
            <a:r>
              <a:rPr lang="en-GB" sz="1100">
                <a:solidFill>
                  <a:srgbClr val="333333"/>
                </a:solidFill>
                <a:latin typeface="Courier New"/>
                <a:ea typeface="Courier New"/>
                <a:cs typeface="Courier New"/>
                <a:sym typeface="Courier New"/>
              </a:rPr>
              <a:t>ObjectStreamException</a:t>
            </a:r>
            <a:endParaRPr sz="1100">
              <a:solidFill>
                <a:srgbClr val="333333"/>
              </a:solidFill>
              <a:latin typeface="Courier New"/>
              <a:ea typeface="Courier New"/>
              <a:cs typeface="Courier New"/>
              <a:sym typeface="Courier New"/>
            </a:endParaRPr>
          </a:p>
          <a:p>
            <a:pPr indent="-298450" lvl="1" marL="914400" rtl="0" algn="l">
              <a:lnSpc>
                <a:spcPct val="128571"/>
              </a:lnSpc>
              <a:spcBef>
                <a:spcPts val="0"/>
              </a:spcBef>
              <a:spcAft>
                <a:spcPts val="0"/>
              </a:spcAft>
              <a:buClr>
                <a:srgbClr val="333333"/>
              </a:buClr>
              <a:buSzPts val="1100"/>
              <a:buFont typeface="Courier New"/>
              <a:buChar char="○"/>
            </a:pPr>
            <a:r>
              <a:rPr lang="en-GB" sz="1200">
                <a:solidFill>
                  <a:srgbClr val="333333"/>
                </a:solidFill>
                <a:latin typeface="Courier New"/>
                <a:ea typeface="Courier New"/>
                <a:cs typeface="Courier New"/>
                <a:sym typeface="Courier New"/>
              </a:rPr>
              <a:t>SocketException</a:t>
            </a:r>
            <a:endParaRPr sz="1200">
              <a:solidFill>
                <a:srgbClr val="333333"/>
              </a:solidFill>
              <a:latin typeface="Courier New"/>
              <a:ea typeface="Courier New"/>
              <a:cs typeface="Courier New"/>
              <a:sym typeface="Courier New"/>
            </a:endParaRPr>
          </a:p>
          <a:p>
            <a:pPr indent="-285750" lvl="1" marL="914400" rtl="0" algn="l">
              <a:lnSpc>
                <a:spcPct val="128571"/>
              </a:lnSpc>
              <a:spcBef>
                <a:spcPts val="0"/>
              </a:spcBef>
              <a:spcAft>
                <a:spcPts val="0"/>
              </a:spcAft>
              <a:buClr>
                <a:srgbClr val="333333"/>
              </a:buClr>
              <a:buSzPts val="900"/>
              <a:buFont typeface="Courier New"/>
              <a:buChar char="○"/>
            </a:pPr>
            <a:r>
              <a:rPr lang="en-GB" sz="1200">
                <a:solidFill>
                  <a:srgbClr val="333333"/>
                </a:solidFill>
                <a:latin typeface="Courier New"/>
                <a:ea typeface="Courier New"/>
                <a:cs typeface="Courier New"/>
                <a:sym typeface="Courier New"/>
              </a:rPr>
              <a:t>MalformedURLException</a:t>
            </a:r>
            <a:endParaRPr sz="1200">
              <a:solidFill>
                <a:srgbClr val="333333"/>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ph type="title"/>
          </p:nvPr>
        </p:nvSpPr>
        <p:spPr>
          <a:xfrm>
            <a:off x="259575" y="0"/>
            <a:ext cx="8520600" cy="34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en-GB" sz="2020"/>
              <a:t>Custom Exceptions</a:t>
            </a:r>
            <a:endParaRPr b="1" sz="2020"/>
          </a:p>
        </p:txBody>
      </p:sp>
      <p:sp>
        <p:nvSpPr>
          <p:cNvPr id="420" name="Google Shape;420;p66"/>
          <p:cNvSpPr txBox="1"/>
          <p:nvPr>
            <p:ph idx="1" type="body"/>
          </p:nvPr>
        </p:nvSpPr>
        <p:spPr>
          <a:xfrm>
            <a:off x="147875" y="367125"/>
            <a:ext cx="8520600" cy="457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GB" sz="1290"/>
              <a:t>Although Java's built-in exceptions handle most common errors, you will probably want to create your own exception types to handle situations specific to your applications. This is quite easy to do: just define a subclass of </a:t>
            </a:r>
            <a:r>
              <a:rPr b="1" lang="en-GB" sz="1290"/>
              <a:t>Exception</a:t>
            </a:r>
            <a:r>
              <a:rPr lang="en-GB" sz="1290"/>
              <a:t> (which is, of course, a subclass of </a:t>
            </a:r>
            <a:r>
              <a:rPr b="1" lang="en-GB" sz="1290"/>
              <a:t>Throwable</a:t>
            </a:r>
            <a:r>
              <a:rPr lang="en-GB" sz="1290"/>
              <a:t>). Your subclasses don't need to actually implement anything-it is their existence in the type system that allows you to use them as exceptions.</a:t>
            </a:r>
            <a:endParaRPr sz="1290"/>
          </a:p>
          <a:p>
            <a:pPr indent="0" lvl="0" marL="0" rtl="0" algn="l">
              <a:lnSpc>
                <a:spcPct val="105000"/>
              </a:lnSpc>
              <a:spcBef>
                <a:spcPts val="1200"/>
              </a:spcBef>
              <a:spcAft>
                <a:spcPts val="0"/>
              </a:spcAft>
              <a:buSzPts val="605"/>
              <a:buNone/>
            </a:pPr>
            <a:r>
              <a:rPr lang="en-GB" sz="1290"/>
              <a:t>The </a:t>
            </a:r>
            <a:r>
              <a:rPr b="1" lang="en-GB" sz="1290"/>
              <a:t>Exception</a:t>
            </a:r>
            <a:r>
              <a:rPr lang="en-GB" sz="1290"/>
              <a:t> class does not define any methods of its own. It does, of course, inherit those methods provided by </a:t>
            </a:r>
            <a:r>
              <a:rPr b="1" lang="en-GB" sz="1290"/>
              <a:t>Throwable</a:t>
            </a:r>
            <a:r>
              <a:rPr lang="en-GB" sz="1290"/>
              <a:t>. Thus, all exceptions, including those that you create, have the methods defined by </a:t>
            </a:r>
            <a:r>
              <a:rPr b="1" lang="en-GB" sz="1290"/>
              <a:t>Throwable</a:t>
            </a:r>
            <a:r>
              <a:rPr lang="en-GB" sz="1290"/>
              <a:t> available to them. You may also wish to override one or more of these methods in exception classes thatyou create.</a:t>
            </a:r>
            <a:endParaRPr sz="1290"/>
          </a:p>
          <a:p>
            <a:pPr indent="0" lvl="0" marL="0" rtl="0" algn="l">
              <a:lnSpc>
                <a:spcPct val="105000"/>
              </a:lnSpc>
              <a:spcBef>
                <a:spcPts val="1200"/>
              </a:spcBef>
              <a:spcAft>
                <a:spcPts val="0"/>
              </a:spcAft>
              <a:buSzPts val="605"/>
              <a:buNone/>
            </a:pPr>
            <a:r>
              <a:rPr lang="en-GB" sz="1290"/>
              <a:t>Exception defines four public constructors. Two support chained exceptions, described in the next section. The other two are shown here:</a:t>
            </a:r>
            <a:endParaRPr sz="1290"/>
          </a:p>
          <a:p>
            <a:pPr indent="0" lvl="0" marL="0" rtl="0" algn="l">
              <a:lnSpc>
                <a:spcPct val="105000"/>
              </a:lnSpc>
              <a:spcBef>
                <a:spcPts val="1200"/>
              </a:spcBef>
              <a:spcAft>
                <a:spcPts val="0"/>
              </a:spcAft>
              <a:buSzPts val="605"/>
              <a:buNone/>
            </a:pPr>
            <a:r>
              <a:rPr b="1" lang="en-GB" sz="1290"/>
              <a:t>Exception()</a:t>
            </a:r>
            <a:endParaRPr b="1" sz="1290"/>
          </a:p>
          <a:p>
            <a:pPr indent="0" lvl="0" marL="0" rtl="0" algn="l">
              <a:lnSpc>
                <a:spcPct val="105000"/>
              </a:lnSpc>
              <a:spcBef>
                <a:spcPts val="0"/>
              </a:spcBef>
              <a:spcAft>
                <a:spcPts val="0"/>
              </a:spcAft>
              <a:buSzPts val="605"/>
              <a:buNone/>
            </a:pPr>
            <a:r>
              <a:rPr b="1" lang="en-GB" sz="1290"/>
              <a:t>Exception(String msg)</a:t>
            </a:r>
            <a:endParaRPr b="1" sz="1290"/>
          </a:p>
          <a:p>
            <a:pPr indent="0" lvl="0" marL="0" rtl="0" algn="l">
              <a:lnSpc>
                <a:spcPct val="105000"/>
              </a:lnSpc>
              <a:spcBef>
                <a:spcPts val="0"/>
              </a:spcBef>
              <a:spcAft>
                <a:spcPts val="0"/>
              </a:spcAft>
              <a:buSzPts val="605"/>
              <a:buNone/>
            </a:pPr>
            <a:r>
              <a:rPr lang="en-GB" sz="1290"/>
              <a:t>The first form creates an exception that has no description. The second form lets you specify a description of the exception.</a:t>
            </a:r>
            <a:endParaRPr sz="1290"/>
          </a:p>
          <a:p>
            <a:pPr indent="0" lvl="0" marL="0" rtl="0" algn="l">
              <a:lnSpc>
                <a:spcPct val="105000"/>
              </a:lnSpc>
              <a:spcBef>
                <a:spcPts val="1200"/>
              </a:spcBef>
              <a:spcAft>
                <a:spcPts val="1200"/>
              </a:spcAft>
              <a:buSzPts val="605"/>
              <a:buNone/>
            </a:pPr>
            <a:r>
              <a:rPr lang="en-GB" sz="1290"/>
              <a:t>Although specifying a description when an exception is created is often useful, sometimes it is better to override </a:t>
            </a:r>
            <a:r>
              <a:rPr b="1" lang="en-GB" sz="1290"/>
              <a:t>toString</a:t>
            </a:r>
            <a:r>
              <a:rPr lang="en-GB" sz="1290"/>
              <a:t>(). Here's why: The version of </a:t>
            </a:r>
            <a:r>
              <a:rPr b="1" lang="en-GB" sz="1290"/>
              <a:t>toString</a:t>
            </a:r>
            <a:r>
              <a:rPr lang="en-GB" sz="1290"/>
              <a:t>() defined by </a:t>
            </a:r>
            <a:r>
              <a:rPr b="1" lang="en-GB" sz="1290"/>
              <a:t>Throwable</a:t>
            </a:r>
            <a:r>
              <a:rPr lang="en-GB" sz="1290"/>
              <a:t> (and inherited by </a:t>
            </a:r>
            <a:r>
              <a:rPr b="1" lang="en-GB" sz="1290"/>
              <a:t>Exception</a:t>
            </a:r>
            <a:r>
              <a:rPr lang="en-GB" sz="1290"/>
              <a:t>) first displays the name of the exception followed by a colon, which is then followed by your description. By overriding toString(), you can prevent the exception name and colon from being displayed. This makes for a cleaner output, which is desirable in some cases.</a:t>
            </a:r>
            <a:endParaRPr sz="129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7"/>
          <p:cNvSpPr txBox="1"/>
          <p:nvPr>
            <p:ph type="title"/>
          </p:nvPr>
        </p:nvSpPr>
        <p:spPr>
          <a:xfrm>
            <a:off x="311700" y="4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Some ofThrowable methods</a:t>
            </a:r>
            <a:endParaRPr/>
          </a:p>
        </p:txBody>
      </p:sp>
      <p:graphicFrame>
        <p:nvGraphicFramePr>
          <p:cNvPr id="426" name="Google Shape;426;p67"/>
          <p:cNvGraphicFramePr/>
          <p:nvPr/>
        </p:nvGraphicFramePr>
        <p:xfrm>
          <a:off x="374050" y="558450"/>
          <a:ext cx="3000000" cy="3000000"/>
        </p:xfrm>
        <a:graphic>
          <a:graphicData uri="http://schemas.openxmlformats.org/drawingml/2006/table">
            <a:tbl>
              <a:tblPr>
                <a:solidFill>
                  <a:srgbClr val="FFFFFF"/>
                </a:solidFill>
                <a:tableStyleId>{C943CD6A-D8C3-4666-87CF-A644CBB451E7}</a:tableStyleId>
              </a:tblPr>
              <a:tblGrid>
                <a:gridCol w="3433950"/>
                <a:gridCol w="4731500"/>
              </a:tblGrid>
              <a:tr h="404525">
                <a:tc>
                  <a:txBody>
                    <a:bodyPr/>
                    <a:lstStyle/>
                    <a:p>
                      <a:pPr indent="0" lvl="0" marL="0" rtl="0" algn="l">
                        <a:spcBef>
                          <a:spcPts val="0"/>
                        </a:spcBef>
                        <a:spcAft>
                          <a:spcPts val="0"/>
                        </a:spcAft>
                        <a:buNone/>
                      </a:pPr>
                      <a:r>
                        <a:rPr b="1" lang="en-GB"/>
                        <a:t>method</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GB"/>
                        <a:t>Description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35350">
                <a:tc>
                  <a:txBody>
                    <a:bodyPr/>
                    <a:lstStyle/>
                    <a:p>
                      <a:pPr indent="0" lvl="0" marL="0" rtl="0" algn="l">
                        <a:spcBef>
                          <a:spcPts val="0"/>
                        </a:spcBef>
                        <a:spcAft>
                          <a:spcPts val="0"/>
                        </a:spcAft>
                        <a:buNone/>
                      </a:pPr>
                      <a:r>
                        <a:rPr lang="en-GB"/>
                        <a:t>final void AddSuppressed(Throwable)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Appends the specified exception to the exceptions that were suppressed in order to deliver this exception.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0600">
                <a:tc>
                  <a:txBody>
                    <a:bodyPr/>
                    <a:lstStyle/>
                    <a:p>
                      <a:pPr indent="0" lvl="0" marL="0" rtl="0" algn="l">
                        <a:spcBef>
                          <a:spcPts val="0"/>
                        </a:spcBef>
                        <a:spcAft>
                          <a:spcPts val="0"/>
                        </a:spcAft>
                        <a:buNone/>
                      </a:pPr>
                      <a:r>
                        <a:rPr lang="en-GB"/>
                        <a:t>Throwable FillInStackTrace()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Fills in the execution stack trace.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0600">
                <a:tc>
                  <a:txBody>
                    <a:bodyPr/>
                    <a:lstStyle/>
                    <a:p>
                      <a:pPr indent="0" lvl="0" marL="0" rtl="0" algn="l">
                        <a:spcBef>
                          <a:spcPts val="0"/>
                        </a:spcBef>
                        <a:spcAft>
                          <a:spcPts val="0"/>
                        </a:spcAft>
                        <a:buNone/>
                      </a:pPr>
                      <a:r>
                        <a:rPr lang="en-GB"/>
                        <a:t>Throwable FromException(Exception)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Converts a  Exception to Throwable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0600">
                <a:tc>
                  <a:txBody>
                    <a:bodyPr/>
                    <a:lstStyle/>
                    <a:p>
                      <a:pPr indent="0" lvl="0" marL="0" rtl="0" algn="l">
                        <a:spcBef>
                          <a:spcPts val="0"/>
                        </a:spcBef>
                        <a:spcAft>
                          <a:spcPts val="0"/>
                        </a:spcAft>
                        <a:buNone/>
                      </a:pPr>
                      <a:r>
                        <a:rPr lang="en-GB"/>
                        <a:t>String getLocalizedMessage()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Returns the description of the exception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0600">
                <a:tc>
                  <a:txBody>
                    <a:bodyPr/>
                    <a:lstStyle/>
                    <a:p>
                      <a:pPr indent="0" lvl="0" marL="0" rtl="0" algn="l">
                        <a:spcBef>
                          <a:spcPts val="0"/>
                        </a:spcBef>
                        <a:spcAft>
                          <a:spcPts val="0"/>
                        </a:spcAft>
                        <a:buNone/>
                      </a:pPr>
                      <a:r>
                        <a:rPr lang="en-GB"/>
                        <a:t>String getMessage()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Returns the description of the exception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0600">
                <a:tc>
                  <a:txBody>
                    <a:bodyPr/>
                    <a:lstStyle/>
                    <a:p>
                      <a:pPr indent="0" lvl="0" marL="0" rtl="0" algn="l">
                        <a:spcBef>
                          <a:spcPts val="0"/>
                        </a:spcBef>
                        <a:spcAft>
                          <a:spcPts val="0"/>
                        </a:spcAft>
                        <a:buNone/>
                      </a:pPr>
                      <a:r>
                        <a:rPr lang="en-GB"/>
                        <a:t>Void printStackTrace()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Prints this throwable and its backtrace to the standard error stream.</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78850">
                <a:tc>
                  <a:txBody>
                    <a:bodyPr/>
                    <a:lstStyle/>
                    <a:p>
                      <a:pPr indent="0" lvl="0" marL="0" rtl="0" algn="l">
                        <a:spcBef>
                          <a:spcPts val="0"/>
                        </a:spcBef>
                        <a:spcAft>
                          <a:spcPts val="0"/>
                        </a:spcAft>
                        <a:buNone/>
                      </a:pPr>
                      <a:r>
                        <a:rPr lang="en-GB"/>
                        <a:t>String toString() </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Returns the string object, the description of the exception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4975">
                <a:tc>
                  <a:txBody>
                    <a:bodyPr/>
                    <a:lstStyle/>
                    <a:p>
                      <a:pPr indent="0" lvl="0" marL="0" rtl="0" algn="l">
                        <a:spcBef>
                          <a:spcPts val="0"/>
                        </a:spcBef>
                        <a:spcAft>
                          <a:spcPts val="0"/>
                        </a:spcAft>
                        <a:buNone/>
                      </a:pPr>
                      <a:r>
                        <a:rPr lang="en-GB"/>
                        <a:t>Throwable getCause()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This method returns actual cause of an exception.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l">
                        <a:spcBef>
                          <a:spcPts val="0"/>
                        </a:spcBef>
                        <a:spcAft>
                          <a:spcPts val="0"/>
                        </a:spcAft>
                        <a:buNone/>
                      </a:pPr>
                      <a:r>
                        <a:rPr lang="en-GB"/>
                        <a:t>Throwable initCause(Throwable cause)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GB"/>
                        <a:t>This method sets the cause for the calling exception.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type="title"/>
          </p:nvPr>
        </p:nvSpPr>
        <p:spPr>
          <a:xfrm>
            <a:off x="311700" y="163825"/>
            <a:ext cx="3091200" cy="57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Custom Exception</a:t>
            </a:r>
            <a:endParaRPr b="1"/>
          </a:p>
        </p:txBody>
      </p:sp>
      <p:sp>
        <p:nvSpPr>
          <p:cNvPr id="432" name="Google Shape;432;p68"/>
          <p:cNvSpPr txBox="1"/>
          <p:nvPr>
            <p:ph idx="1" type="body"/>
          </p:nvPr>
        </p:nvSpPr>
        <p:spPr>
          <a:xfrm>
            <a:off x="155325" y="787950"/>
            <a:ext cx="29673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following example declares a new subclass of Exception and then uses that subclass to signal an error condition in a method. It overrides the </a:t>
            </a:r>
            <a:r>
              <a:rPr b="1" lang="en-GB"/>
              <a:t>toString</a:t>
            </a:r>
            <a:r>
              <a:rPr lang="en-GB"/>
              <a:t>() method, allowing a carefully tailored description of the exception to be displayed.</a:t>
            </a:r>
            <a:endParaRPr/>
          </a:p>
        </p:txBody>
      </p:sp>
      <p:sp>
        <p:nvSpPr>
          <p:cNvPr id="433" name="Google Shape;433;p68"/>
          <p:cNvSpPr txBox="1"/>
          <p:nvPr/>
        </p:nvSpPr>
        <p:spPr>
          <a:xfrm>
            <a:off x="3172175" y="122325"/>
            <a:ext cx="5400300" cy="4443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a:t>
            </a:r>
            <a:r>
              <a:rPr lang="en-GB" sz="1100" u="sng">
                <a:solidFill>
                  <a:schemeClr val="dk1"/>
                </a:solidFill>
                <a:highlight>
                  <a:srgbClr val="EEEEEC"/>
                </a:highlight>
                <a:latin typeface="Courier New"/>
                <a:ea typeface="Courier New"/>
                <a:cs typeface="Courier New"/>
                <a:sym typeface="Courier New"/>
              </a:rPr>
              <a:t>MyException</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extends</a:t>
            </a:r>
            <a:r>
              <a:rPr lang="en-GB" sz="1100">
                <a:solidFill>
                  <a:schemeClr val="dk1"/>
                </a:solidFill>
                <a:highlight>
                  <a:srgbClr val="EEEEEC"/>
                </a:highlight>
                <a:latin typeface="Courier New"/>
                <a:ea typeface="Courier New"/>
                <a:cs typeface="Courier New"/>
                <a:sym typeface="Courier New"/>
              </a:rPr>
              <a:t> Exception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private</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0000C0"/>
                </a:solidFill>
                <a:highlight>
                  <a:srgbClr val="EEEEEC"/>
                </a:highlight>
                <a:latin typeface="Courier New"/>
                <a:ea typeface="Courier New"/>
                <a:cs typeface="Courier New"/>
                <a:sym typeface="Courier New"/>
              </a:rPr>
              <a:t>detail</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MyException(</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0000C0"/>
                </a:solidFill>
                <a:highlight>
                  <a:srgbClr val="EEEEEC"/>
                </a:highlight>
                <a:latin typeface="Courier New"/>
                <a:ea typeface="Courier New"/>
                <a:cs typeface="Courier New"/>
                <a:sym typeface="Courier New"/>
              </a:rPr>
              <a:t>detail</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String toString()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return</a:t>
            </a:r>
            <a:r>
              <a:rPr lang="en-GB" sz="1100">
                <a:solidFill>
                  <a:schemeClr val="dk1"/>
                </a:solidFill>
                <a:highlight>
                  <a:srgbClr val="EEEEEC"/>
                </a:highlight>
                <a:latin typeface="Courier New"/>
                <a:ea typeface="Courier New"/>
                <a:cs typeface="Courier New"/>
                <a:sym typeface="Courier New"/>
              </a:rPr>
              <a:t> </a:t>
            </a:r>
            <a:r>
              <a:rPr lang="en-GB" sz="1100">
                <a:solidFill>
                  <a:srgbClr val="2A00FF"/>
                </a:solidFill>
                <a:highlight>
                  <a:srgbClr val="EEEEEC"/>
                </a:highlight>
                <a:latin typeface="Courier New"/>
                <a:ea typeface="Courier New"/>
                <a:cs typeface="Courier New"/>
                <a:sym typeface="Courier New"/>
              </a:rPr>
              <a:t>"MyException ["</a:t>
            </a:r>
            <a:r>
              <a:rPr lang="en-GB" sz="1100">
                <a:solidFill>
                  <a:schemeClr val="dk1"/>
                </a:solidFill>
                <a:highlight>
                  <a:srgbClr val="EEEEEC"/>
                </a:highlight>
                <a:latin typeface="Courier New"/>
                <a:ea typeface="Courier New"/>
                <a:cs typeface="Courier New"/>
                <a:sym typeface="Courier New"/>
              </a:rPr>
              <a:t> + </a:t>
            </a:r>
            <a:r>
              <a:rPr lang="en-GB" sz="1100">
                <a:solidFill>
                  <a:srgbClr val="0000C0"/>
                </a:solidFill>
                <a:highlight>
                  <a:srgbClr val="EEEEEC"/>
                </a:highlight>
                <a:latin typeface="Courier New"/>
                <a:ea typeface="Courier New"/>
                <a:cs typeface="Courier New"/>
                <a:sym typeface="Courier New"/>
              </a:rPr>
              <a:t>detail</a:t>
            </a:r>
            <a:r>
              <a:rPr lang="en-GB" sz="1100">
                <a:solidFill>
                  <a:schemeClr val="dk1"/>
                </a:solidFill>
                <a:highlight>
                  <a:srgbClr val="EEEEEC"/>
                </a:highlight>
                <a:latin typeface="Courier New"/>
                <a:ea typeface="Courier New"/>
                <a:cs typeface="Courier New"/>
                <a:sym typeface="Courier New"/>
              </a:rPr>
              <a:t> + </a:t>
            </a:r>
            <a:r>
              <a:rPr lang="en-GB" sz="1100">
                <a:solidFill>
                  <a:srgbClr val="2A00FF"/>
                </a:solidFill>
                <a:highlight>
                  <a:srgbClr val="EEEEEC"/>
                </a:highlight>
                <a:latin typeface="Courier New"/>
                <a:ea typeface="Courier New"/>
                <a:cs typeface="Courier New"/>
                <a:sym typeface="Courier New"/>
              </a:rPr>
              <a: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ExceptionDemo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compute(</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throws</a:t>
            </a:r>
            <a:r>
              <a:rPr lang="en-GB" sz="1100">
                <a:solidFill>
                  <a:schemeClr val="dk1"/>
                </a:solidFill>
                <a:highlight>
                  <a:srgbClr val="EEEEEC"/>
                </a:highlight>
                <a:latin typeface="Courier New"/>
                <a:ea typeface="Courier New"/>
                <a:cs typeface="Courier New"/>
                <a:sym typeface="Courier New"/>
              </a:rPr>
              <a:t> MyException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"Called compute("</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 </a:t>
            </a:r>
            <a:r>
              <a:rPr lang="en-GB" sz="1100">
                <a:solidFill>
                  <a:srgbClr val="2A00FF"/>
                </a:solidFill>
                <a:highlight>
                  <a:srgbClr val="EEEEEC"/>
                </a:highlight>
                <a:latin typeface="Courier New"/>
                <a:ea typeface="Courier New"/>
                <a:cs typeface="Courier New"/>
                <a:sym typeface="Courier New"/>
              </a:rPr>
              <a: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if</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&gt; 10)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MyException(</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"Normal exit"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i="1" lang="en-GB" sz="1100">
                <a:solidFill>
                  <a:schemeClr val="dk1"/>
                </a:solidFill>
                <a:highlight>
                  <a:srgbClr val="EEEEEC"/>
                </a:highlight>
                <a:latin typeface="Courier New"/>
                <a:ea typeface="Courier New"/>
                <a:cs typeface="Courier New"/>
                <a:sym typeface="Courier New"/>
              </a:rPr>
              <a:t>compute</a:t>
            </a:r>
            <a:r>
              <a:rPr lang="en-GB" sz="1100">
                <a:solidFill>
                  <a:schemeClr val="dk1"/>
                </a:solidFill>
                <a:highlight>
                  <a:srgbClr val="EEEEEC"/>
                </a:highlight>
                <a:latin typeface="Courier New"/>
                <a:ea typeface="Courier New"/>
                <a:cs typeface="Courier New"/>
                <a:sym typeface="Courier New"/>
              </a:rPr>
              <a:t>(1);</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i="1" lang="en-GB" sz="1100">
                <a:solidFill>
                  <a:schemeClr val="dk1"/>
                </a:solidFill>
                <a:highlight>
                  <a:srgbClr val="EEEEEC"/>
                </a:highlight>
                <a:latin typeface="Courier New"/>
                <a:ea typeface="Courier New"/>
                <a:cs typeface="Courier New"/>
                <a:sym typeface="Courier New"/>
              </a:rPr>
              <a:t>compute</a:t>
            </a:r>
            <a:r>
              <a:rPr lang="en-GB" sz="1100">
                <a:solidFill>
                  <a:schemeClr val="dk1"/>
                </a:solidFill>
                <a:highlight>
                  <a:srgbClr val="EEEEEC"/>
                </a:highlight>
                <a:latin typeface="Courier New"/>
                <a:ea typeface="Courier New"/>
                <a:cs typeface="Courier New"/>
                <a:sym typeface="Courier New"/>
              </a:rPr>
              <a:t>(20);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(MyException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"Caught "</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9"/>
          <p:cNvSpPr txBox="1"/>
          <p:nvPr>
            <p:ph type="title"/>
          </p:nvPr>
        </p:nvSpPr>
        <p:spPr>
          <a:xfrm>
            <a:off x="213725" y="171125"/>
            <a:ext cx="3091200" cy="57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Custom Exception</a:t>
            </a:r>
            <a:endParaRPr b="1"/>
          </a:p>
        </p:txBody>
      </p:sp>
      <p:sp>
        <p:nvSpPr>
          <p:cNvPr id="439" name="Google Shape;439;p69"/>
          <p:cNvSpPr txBox="1"/>
          <p:nvPr>
            <p:ph idx="1" type="body"/>
          </p:nvPr>
        </p:nvSpPr>
        <p:spPr>
          <a:xfrm>
            <a:off x="213725" y="1021400"/>
            <a:ext cx="3091200" cy="32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following example declares a new subclass of Exception. The Subclass declare a parameterised constructor  that uses the parent (with super) constructor to initialise the message.It overrides the </a:t>
            </a:r>
            <a:r>
              <a:rPr b="1" lang="en-GB"/>
              <a:t>toString</a:t>
            </a:r>
            <a:r>
              <a:rPr lang="en-GB"/>
              <a:t>()  method</a:t>
            </a:r>
            <a:endParaRPr/>
          </a:p>
        </p:txBody>
      </p:sp>
      <p:sp>
        <p:nvSpPr>
          <p:cNvPr id="440" name="Google Shape;440;p69"/>
          <p:cNvSpPr txBox="1"/>
          <p:nvPr/>
        </p:nvSpPr>
        <p:spPr>
          <a:xfrm>
            <a:off x="3172175" y="274725"/>
            <a:ext cx="5400300" cy="4677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200">
                <a:solidFill>
                  <a:srgbClr val="7F0055"/>
                </a:solidFill>
                <a:highlight>
                  <a:srgbClr val="EEEEEC"/>
                </a:highlight>
                <a:latin typeface="Courier New"/>
                <a:ea typeface="Courier New"/>
                <a:cs typeface="Courier New"/>
                <a:sym typeface="Courier New"/>
              </a:rPr>
              <a:t>class</a:t>
            </a:r>
            <a:r>
              <a:rPr lang="en-GB" sz="1200">
                <a:solidFill>
                  <a:schemeClr val="dk1"/>
                </a:solidFill>
                <a:highlight>
                  <a:srgbClr val="EEEEEC"/>
                </a:highlight>
                <a:latin typeface="Courier New"/>
                <a:ea typeface="Courier New"/>
                <a:cs typeface="Courier New"/>
                <a:sym typeface="Courier New"/>
              </a:rPr>
              <a:t> MyException </a:t>
            </a:r>
            <a:r>
              <a:rPr b="1" lang="en-GB" sz="1200">
                <a:solidFill>
                  <a:srgbClr val="7F0055"/>
                </a:solidFill>
                <a:highlight>
                  <a:srgbClr val="EEEEEC"/>
                </a:highlight>
                <a:latin typeface="Courier New"/>
                <a:ea typeface="Courier New"/>
                <a:cs typeface="Courier New"/>
                <a:sym typeface="Courier New"/>
              </a:rPr>
              <a:t>extends</a:t>
            </a:r>
            <a:r>
              <a:rPr lang="en-GB" sz="1200">
                <a:solidFill>
                  <a:schemeClr val="dk1"/>
                </a:solidFill>
                <a:highlight>
                  <a:srgbClr val="EEEEEC"/>
                </a:highlight>
                <a:latin typeface="Courier New"/>
                <a:ea typeface="Courier New"/>
                <a:cs typeface="Courier New"/>
                <a:sym typeface="Courier New"/>
              </a:rPr>
              <a:t> Exception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private</a:t>
            </a:r>
            <a:r>
              <a:rPr lang="en-GB" sz="1200">
                <a:solidFill>
                  <a:schemeClr val="dk1"/>
                </a:solidFill>
                <a:highlight>
                  <a:srgbClr val="EEEEEC"/>
                </a:highlight>
                <a:latin typeface="Courier New"/>
                <a:ea typeface="Courier New"/>
                <a:cs typeface="Courier New"/>
                <a:sym typeface="Courier New"/>
              </a:rPr>
              <a:t> String </a:t>
            </a:r>
            <a:r>
              <a:rPr lang="en-GB" sz="1200">
                <a:solidFill>
                  <a:srgbClr val="0000C0"/>
                </a:solidFill>
                <a:highlight>
                  <a:srgbClr val="EEEEEC"/>
                </a:highlight>
                <a:latin typeface="Courier New"/>
                <a:ea typeface="Courier New"/>
                <a:cs typeface="Courier New"/>
                <a:sym typeface="Courier New"/>
              </a:rPr>
              <a:t>message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MyException(String </a:t>
            </a:r>
            <a:r>
              <a:rPr lang="en-GB" sz="1200">
                <a:solidFill>
                  <a:srgbClr val="6A3E3E"/>
                </a:solidFill>
                <a:highlight>
                  <a:srgbClr val="EEEEEC"/>
                </a:highlight>
                <a:latin typeface="Courier New"/>
                <a:ea typeface="Courier New"/>
                <a:cs typeface="Courier New"/>
                <a:sym typeface="Courier New"/>
              </a:rPr>
              <a:t>message</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super</a:t>
            </a:r>
            <a:r>
              <a:rPr lang="en-GB" sz="1200">
                <a:solidFill>
                  <a:schemeClr val="dk1"/>
                </a:solidFill>
                <a:highlight>
                  <a:srgbClr val="EEEEEC"/>
                </a:highlight>
                <a:latin typeface="Courier New"/>
                <a:ea typeface="Courier New"/>
                <a:cs typeface="Courier New"/>
                <a:sym typeface="Courier New"/>
              </a:rPr>
              <a:t>(</a:t>
            </a:r>
            <a:r>
              <a:rPr lang="en-GB" sz="1200">
                <a:solidFill>
                  <a:srgbClr val="6A3E3E"/>
                </a:solidFill>
                <a:highlight>
                  <a:srgbClr val="EEEEEC"/>
                </a:highlight>
                <a:latin typeface="Courier New"/>
                <a:ea typeface="Courier New"/>
                <a:cs typeface="Courier New"/>
                <a:sym typeface="Courier New"/>
              </a:rPr>
              <a:t>message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String toString()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return</a:t>
            </a:r>
            <a:r>
              <a:rPr lang="en-GB" sz="1200">
                <a:solidFill>
                  <a:schemeClr val="dk1"/>
                </a:solidFill>
                <a:highlight>
                  <a:srgbClr val="EEEEEC"/>
                </a:highlight>
                <a:latin typeface="Courier New"/>
                <a:ea typeface="Courier New"/>
                <a:cs typeface="Courier New"/>
                <a:sym typeface="Courier New"/>
              </a:rPr>
              <a:t> </a:t>
            </a:r>
            <a:r>
              <a:rPr lang="en-GB" sz="1200">
                <a:solidFill>
                  <a:srgbClr val="2A00FF"/>
                </a:solidFill>
                <a:highlight>
                  <a:srgbClr val="EEEEEC"/>
                </a:highlight>
                <a:latin typeface="Courier New"/>
                <a:ea typeface="Courier New"/>
                <a:cs typeface="Courier New"/>
                <a:sym typeface="Courier New"/>
              </a:rPr>
              <a:t>"MyException ["</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super</a:t>
            </a:r>
            <a:r>
              <a:rPr lang="en-GB" sz="1200">
                <a:solidFill>
                  <a:schemeClr val="dk1"/>
                </a:solidFill>
                <a:highlight>
                  <a:srgbClr val="EEEEEC"/>
                </a:highlight>
                <a:latin typeface="Courier New"/>
                <a:ea typeface="Courier New"/>
                <a:cs typeface="Courier New"/>
                <a:sym typeface="Courier New"/>
              </a:rPr>
              <a:t>.getMessage() + </a:t>
            </a:r>
            <a:r>
              <a:rPr lang="en-GB" sz="1200">
                <a:solidFill>
                  <a:srgbClr val="2A00FF"/>
                </a:solidFill>
                <a:highlight>
                  <a:srgbClr val="EEEEEC"/>
                </a:highlight>
                <a:latin typeface="Courier New"/>
                <a:ea typeface="Courier New"/>
                <a:cs typeface="Courier New"/>
                <a:sym typeface="Courier New"/>
              </a:rPr>
              <a:t>"]"</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lang="en-GB" sz="100">
                <a:solidFill>
                  <a:schemeClr val="dk1"/>
                </a:solidFill>
                <a:highlight>
                  <a:srgbClr val="EEEEEC"/>
                </a:highlight>
                <a:latin typeface="Courier New"/>
                <a:ea typeface="Courier New"/>
                <a:cs typeface="Courier New"/>
                <a:sym typeface="Courier New"/>
              </a:rPr>
              <a:t>}</a:t>
            </a:r>
            <a:endParaRPr sz="100">
              <a:solidFill>
                <a:schemeClr val="dk1"/>
              </a:solidFill>
              <a:highlight>
                <a:srgbClr val="EEEEEC"/>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b="1" lang="en-GB">
                <a:solidFill>
                  <a:srgbClr val="7F0055"/>
                </a:solidFill>
                <a:highlight>
                  <a:srgbClr val="EEEEEC"/>
                </a:highlight>
                <a:latin typeface="Courier New"/>
                <a:ea typeface="Courier New"/>
                <a:cs typeface="Courier New"/>
                <a:sym typeface="Courier New"/>
              </a:rPr>
              <a:t>public class</a:t>
            </a:r>
            <a:r>
              <a:rPr lang="en-GB" sz="1100">
                <a:solidFill>
                  <a:schemeClr val="dk1"/>
                </a:solidFill>
                <a:highlight>
                  <a:srgbClr val="EEEEEC"/>
                </a:highlight>
                <a:latin typeface="Courier New"/>
                <a:ea typeface="Courier New"/>
                <a:cs typeface="Courier New"/>
                <a:sym typeface="Courier New"/>
              </a:rPr>
              <a:t> ExceptionDemo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compute(</a:t>
            </a:r>
            <a:r>
              <a:rPr b="1" lang="en-GB" sz="1100">
                <a:solidFill>
                  <a:srgbClr val="7F0055"/>
                </a:solidFill>
                <a:highlight>
                  <a:srgbClr val="EEEEEC"/>
                </a:highlight>
                <a:latin typeface="Courier New"/>
                <a:ea typeface="Courier New"/>
                <a:cs typeface="Courier New"/>
                <a:sym typeface="Courier New"/>
              </a:rPr>
              <a:t>int</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throws</a:t>
            </a:r>
            <a:r>
              <a:rPr lang="en-GB" sz="1100">
                <a:solidFill>
                  <a:schemeClr val="dk1"/>
                </a:solidFill>
                <a:highlight>
                  <a:srgbClr val="EEEEEC"/>
                </a:highlight>
                <a:latin typeface="Courier New"/>
                <a:ea typeface="Courier New"/>
                <a:cs typeface="Courier New"/>
                <a:sym typeface="Courier New"/>
              </a:rPr>
              <a:t> MyException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"Called compute("</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 </a:t>
            </a:r>
            <a:r>
              <a:rPr lang="en-GB" sz="1100">
                <a:solidFill>
                  <a:srgbClr val="2A00FF"/>
                </a:solidFill>
                <a:highlight>
                  <a:srgbClr val="EEEEEC"/>
                </a:highlight>
                <a:latin typeface="Courier New"/>
                <a:ea typeface="Courier New"/>
                <a:cs typeface="Courier New"/>
                <a:sym typeface="Courier New"/>
              </a:rPr>
              <a: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if</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a</a:t>
            </a:r>
            <a:r>
              <a:rPr lang="en-GB" sz="1100">
                <a:solidFill>
                  <a:schemeClr val="dk1"/>
                </a:solidFill>
                <a:highlight>
                  <a:srgbClr val="EEEEEC"/>
                </a:highlight>
                <a:latin typeface="Courier New"/>
                <a:ea typeface="Courier New"/>
                <a:cs typeface="Courier New"/>
                <a:sym typeface="Courier New"/>
              </a:rPr>
              <a:t> &gt; 10)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MyException(</a:t>
            </a:r>
            <a:r>
              <a:rPr lang="en-GB" sz="1100">
                <a:solidFill>
                  <a:srgbClr val="2A00FF"/>
                </a:solidFill>
                <a:highlight>
                  <a:srgbClr val="EEEEEC"/>
                </a:highlight>
                <a:latin typeface="Courier New"/>
                <a:ea typeface="Courier New"/>
                <a:cs typeface="Courier New"/>
                <a:sym typeface="Courier New"/>
              </a:rPr>
              <a:t>"Number above 10"</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"Normal exit"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i="1" lang="en-GB" sz="1100">
                <a:solidFill>
                  <a:schemeClr val="dk1"/>
                </a:solidFill>
                <a:highlight>
                  <a:srgbClr val="EEEEEC"/>
                </a:highlight>
                <a:latin typeface="Courier New"/>
                <a:ea typeface="Courier New"/>
                <a:cs typeface="Courier New"/>
                <a:sym typeface="Courier New"/>
              </a:rPr>
              <a:t>compute</a:t>
            </a:r>
            <a:r>
              <a:rPr lang="en-GB" sz="1100">
                <a:solidFill>
                  <a:schemeClr val="dk1"/>
                </a:solidFill>
                <a:highlight>
                  <a:srgbClr val="EEEEEC"/>
                </a:highlight>
                <a:latin typeface="Courier New"/>
                <a:ea typeface="Courier New"/>
                <a:cs typeface="Courier New"/>
                <a:sym typeface="Courier New"/>
              </a:rPr>
              <a:t>(1);</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i="1" lang="en-GB" sz="1100">
                <a:solidFill>
                  <a:schemeClr val="dk1"/>
                </a:solidFill>
                <a:highlight>
                  <a:srgbClr val="EEEEEC"/>
                </a:highlight>
                <a:latin typeface="Courier New"/>
                <a:ea typeface="Courier New"/>
                <a:cs typeface="Courier New"/>
                <a:sym typeface="Courier New"/>
              </a:rPr>
              <a:t>compute</a:t>
            </a:r>
            <a:r>
              <a:rPr lang="en-GB" sz="1100">
                <a:solidFill>
                  <a:schemeClr val="dk1"/>
                </a:solidFill>
                <a:highlight>
                  <a:srgbClr val="EEEEEC"/>
                </a:highlight>
                <a:latin typeface="Courier New"/>
                <a:ea typeface="Courier New"/>
                <a:cs typeface="Courier New"/>
                <a:sym typeface="Courier New"/>
              </a:rPr>
              <a:t>(20);</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(MyException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"Caught "</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0"/>
          <p:cNvSpPr txBox="1"/>
          <p:nvPr>
            <p:ph type="title"/>
          </p:nvPr>
        </p:nvSpPr>
        <p:spPr>
          <a:xfrm>
            <a:off x="213725" y="171125"/>
            <a:ext cx="5584200" cy="57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Custom Exception:Example 2</a:t>
            </a:r>
            <a:endParaRPr b="1"/>
          </a:p>
        </p:txBody>
      </p:sp>
      <p:sp>
        <p:nvSpPr>
          <p:cNvPr id="446" name="Google Shape;446;p70"/>
          <p:cNvSpPr txBox="1"/>
          <p:nvPr/>
        </p:nvSpPr>
        <p:spPr>
          <a:xfrm>
            <a:off x="447475" y="1522400"/>
            <a:ext cx="3387000" cy="1971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Clr>
                <a:schemeClr val="dk1"/>
              </a:buClr>
              <a:buSzPts val="1100"/>
              <a:buFont typeface="Arial"/>
              <a:buNone/>
            </a:pP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a:t>
            </a:r>
            <a:r>
              <a:rPr lang="en-GB" sz="1100" u="sng">
                <a:solidFill>
                  <a:schemeClr val="dk1"/>
                </a:solidFill>
                <a:highlight>
                  <a:srgbClr val="EEEEEC"/>
                </a:highlight>
                <a:latin typeface="Courier New"/>
                <a:ea typeface="Courier New"/>
                <a:cs typeface="Courier New"/>
                <a:sym typeface="Courier New"/>
              </a:rPr>
              <a:t>PersonalException</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extends</a:t>
            </a:r>
            <a:r>
              <a:rPr lang="en-GB" sz="1100">
                <a:solidFill>
                  <a:schemeClr val="dk1"/>
                </a:solidFill>
                <a:highlight>
                  <a:srgbClr val="EEEEEC"/>
                </a:highlight>
                <a:latin typeface="Courier New"/>
                <a:ea typeface="Courier New"/>
                <a:cs typeface="Courier New"/>
                <a:sym typeface="Courier New"/>
              </a:rPr>
              <a:t> Exception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private</a:t>
            </a:r>
            <a:r>
              <a:rPr lang="en-GB" sz="1100">
                <a:solidFill>
                  <a:schemeClr val="dk1"/>
                </a:solidFill>
                <a:highlight>
                  <a:srgbClr val="EEEEEC"/>
                </a:highlight>
                <a:latin typeface="Courier New"/>
                <a:ea typeface="Courier New"/>
                <a:cs typeface="Courier New"/>
                <a:sym typeface="Courier New"/>
              </a:rPr>
              <a:t> String </a:t>
            </a:r>
            <a:r>
              <a:rPr lang="en-GB" sz="1100">
                <a:solidFill>
                  <a:srgbClr val="0000C0"/>
                </a:solidFill>
                <a:highlight>
                  <a:srgbClr val="EEEEEC"/>
                </a:highlight>
                <a:latin typeface="Courier New"/>
                <a:ea typeface="Courier New"/>
                <a:cs typeface="Courier New"/>
                <a:sym typeface="Courier New"/>
              </a:rPr>
              <a:t>message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lang="en-GB" sz="1100">
                <a:solidFill>
                  <a:schemeClr val="dk1"/>
                </a:solidFill>
                <a:highlight>
                  <a:srgbClr val="D4D4D4"/>
                </a:highlight>
                <a:latin typeface="Courier New"/>
                <a:ea typeface="Courier New"/>
                <a:cs typeface="Courier New"/>
                <a:sym typeface="Courier New"/>
              </a:rPr>
              <a:t>PersonalException</a:t>
            </a:r>
            <a:r>
              <a:rPr lang="en-GB" sz="1100">
                <a:solidFill>
                  <a:schemeClr val="dk1"/>
                </a:solidFill>
                <a:highlight>
                  <a:srgbClr val="EEEEEC"/>
                </a:highlight>
                <a:latin typeface="Courier New"/>
                <a:ea typeface="Courier New"/>
                <a:cs typeface="Courier New"/>
                <a:sym typeface="Courier New"/>
              </a:rPr>
              <a:t>(String </a:t>
            </a:r>
            <a:r>
              <a:rPr lang="en-GB" sz="1100">
                <a:solidFill>
                  <a:srgbClr val="6A3E3E"/>
                </a:solidFill>
                <a:highlight>
                  <a:srgbClr val="EEEEEC"/>
                </a:highlight>
                <a:latin typeface="Courier New"/>
                <a:ea typeface="Courier New"/>
                <a:cs typeface="Courier New"/>
                <a:sym typeface="Courier New"/>
              </a:rPr>
              <a:t>message</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	super(message);</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b="1" sz="100">
              <a:solidFill>
                <a:srgbClr val="7F0055"/>
              </a:solidFill>
              <a:highlight>
                <a:srgbClr val="EEEEEC"/>
              </a:highlight>
              <a:latin typeface="Courier New"/>
              <a:ea typeface="Courier New"/>
              <a:cs typeface="Courier New"/>
              <a:sym typeface="Courier New"/>
            </a:endParaRPr>
          </a:p>
        </p:txBody>
      </p:sp>
      <p:sp>
        <p:nvSpPr>
          <p:cNvPr id="447" name="Google Shape;447;p70"/>
          <p:cNvSpPr txBox="1"/>
          <p:nvPr/>
        </p:nvSpPr>
        <p:spPr>
          <a:xfrm>
            <a:off x="4175975" y="1045750"/>
            <a:ext cx="5036700" cy="39804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class</a:t>
            </a:r>
            <a:r>
              <a:rPr lang="en-GB" sz="1200">
                <a:solidFill>
                  <a:schemeClr val="dk1"/>
                </a:solidFill>
                <a:highlight>
                  <a:srgbClr val="EEEEEC"/>
                </a:highlight>
                <a:latin typeface="Courier New"/>
                <a:ea typeface="Courier New"/>
                <a:cs typeface="Courier New"/>
                <a:sym typeface="Courier New"/>
              </a:rPr>
              <a:t> CheckNationality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check(String </a:t>
            </a:r>
            <a:r>
              <a:rPr lang="en-GB" sz="1200">
                <a:solidFill>
                  <a:srgbClr val="6A3E3E"/>
                </a:solidFill>
                <a:highlight>
                  <a:srgbClr val="EEEEEC"/>
                </a:highlight>
                <a:latin typeface="Courier New"/>
                <a:ea typeface="Courier New"/>
                <a:cs typeface="Courier New"/>
                <a:sym typeface="Courier New"/>
              </a:rPr>
              <a:t>country</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throws</a:t>
            </a:r>
            <a:r>
              <a:rPr lang="en-GB" sz="1200">
                <a:solidFill>
                  <a:schemeClr val="dk1"/>
                </a:solidFill>
                <a:highlight>
                  <a:srgbClr val="EEEEEC"/>
                </a:highlight>
                <a:latin typeface="Courier New"/>
                <a:ea typeface="Courier New"/>
                <a:cs typeface="Courier New"/>
                <a:sym typeface="Courier New"/>
              </a:rPr>
              <a:t> PersonalException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if</a:t>
            </a:r>
            <a:r>
              <a:rPr lang="en-GB" sz="1200">
                <a:solidFill>
                  <a:schemeClr val="dk1"/>
                </a:solidFill>
                <a:highlight>
                  <a:srgbClr val="EEEEEC"/>
                </a:highlight>
                <a:latin typeface="Courier New"/>
                <a:ea typeface="Courier New"/>
                <a:cs typeface="Courier New"/>
                <a:sym typeface="Courier New"/>
              </a:rPr>
              <a:t>(</a:t>
            </a:r>
            <a:r>
              <a:rPr lang="en-GB" sz="1200">
                <a:solidFill>
                  <a:srgbClr val="6A3E3E"/>
                </a:solidFill>
                <a:highlight>
                  <a:srgbClr val="EEEEEC"/>
                </a:highlight>
                <a:latin typeface="Courier New"/>
                <a:ea typeface="Courier New"/>
                <a:cs typeface="Courier New"/>
                <a:sym typeface="Courier New"/>
              </a:rPr>
              <a:t>country</a:t>
            </a:r>
            <a:r>
              <a:rPr lang="en-GB" sz="1200">
                <a:solidFill>
                  <a:schemeClr val="dk1"/>
                </a:solidFill>
                <a:highlight>
                  <a:srgbClr val="EEEEEC"/>
                </a:highlight>
                <a:latin typeface="Courier New"/>
                <a:ea typeface="Courier New"/>
                <a:cs typeface="Courier New"/>
                <a:sym typeface="Courier New"/>
              </a:rPr>
              <a:t>!=</a:t>
            </a:r>
            <a:r>
              <a:rPr lang="en-GB" sz="1200">
                <a:solidFill>
                  <a:srgbClr val="2A00FF"/>
                </a:solidFill>
                <a:highlight>
                  <a:srgbClr val="EEEEEC"/>
                </a:highlight>
                <a:latin typeface="Courier New"/>
                <a:ea typeface="Courier New"/>
                <a:cs typeface="Courier New"/>
                <a:sym typeface="Courier New"/>
              </a:rPr>
              <a:t>"Rwanda"</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throw</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PersonalException(</a:t>
            </a:r>
            <a:r>
              <a:rPr lang="en-GB" sz="1200">
                <a:solidFill>
                  <a:srgbClr val="2A00FF"/>
                </a:solidFill>
                <a:highlight>
                  <a:srgbClr val="EEEEEC"/>
                </a:highlight>
                <a:latin typeface="Courier New"/>
                <a:ea typeface="Courier New"/>
                <a:cs typeface="Courier New"/>
                <a:sym typeface="Courier New"/>
              </a:rPr>
              <a:t>"You are not Rwandan"</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D4D4D4"/>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"You are a Rwandan"</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main(String[]</a:t>
            </a:r>
            <a:r>
              <a:rPr lang="en-GB" sz="1200">
                <a:solidFill>
                  <a:srgbClr val="6A3E3E"/>
                </a:solidFill>
                <a:highlight>
                  <a:srgbClr val="EEEEEC"/>
                </a:highlight>
                <a:latin typeface="Courier New"/>
                <a:ea typeface="Courier New"/>
                <a:cs typeface="Courier New"/>
                <a:sym typeface="Courier New"/>
              </a:rPr>
              <a:t>args</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try</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i="1" lang="en-GB" sz="1200">
                <a:solidFill>
                  <a:schemeClr val="dk1"/>
                </a:solidFill>
                <a:highlight>
                  <a:srgbClr val="EEEEEC"/>
                </a:highlight>
                <a:latin typeface="Courier New"/>
                <a:ea typeface="Courier New"/>
                <a:cs typeface="Courier New"/>
                <a:sym typeface="Courier New"/>
              </a:rPr>
              <a:t>check</a:t>
            </a:r>
            <a:r>
              <a:rPr lang="en-GB" sz="1200">
                <a:solidFill>
                  <a:schemeClr val="dk1"/>
                </a:solidFill>
                <a:highlight>
                  <a:srgbClr val="EEEEEC"/>
                </a:highlight>
                <a:latin typeface="Courier New"/>
                <a:ea typeface="Courier New"/>
                <a:cs typeface="Courier New"/>
                <a:sym typeface="Courier New"/>
              </a:rPr>
              <a:t>(</a:t>
            </a:r>
            <a:r>
              <a:rPr lang="en-GB" sz="1200">
                <a:solidFill>
                  <a:srgbClr val="2A00FF"/>
                </a:solidFill>
                <a:highlight>
                  <a:srgbClr val="EEEEEC"/>
                </a:highlight>
                <a:latin typeface="Courier New"/>
                <a:ea typeface="Courier New"/>
                <a:cs typeface="Courier New"/>
                <a:sym typeface="Courier New"/>
              </a:rPr>
              <a:t>"Rwannda"</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catch</a:t>
            </a:r>
            <a:r>
              <a:rPr lang="en-GB" sz="1200">
                <a:solidFill>
                  <a:schemeClr val="dk1"/>
                </a:solidFill>
                <a:highlight>
                  <a:srgbClr val="EEEEEC"/>
                </a:highlight>
                <a:latin typeface="Courier New"/>
                <a:ea typeface="Courier New"/>
                <a:cs typeface="Courier New"/>
                <a:sym typeface="Courier New"/>
              </a:rPr>
              <a:t> (PersonalException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D4D4D4"/>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.toString());</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1"/>
          <p:cNvSpPr txBox="1"/>
          <p:nvPr>
            <p:ph type="title"/>
          </p:nvPr>
        </p:nvSpPr>
        <p:spPr>
          <a:xfrm>
            <a:off x="253325" y="16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Chained Exception</a:t>
            </a:r>
            <a:endParaRPr b="1"/>
          </a:p>
        </p:txBody>
      </p:sp>
      <p:sp>
        <p:nvSpPr>
          <p:cNvPr id="453" name="Google Shape;453;p71"/>
          <p:cNvSpPr txBox="1"/>
          <p:nvPr>
            <p:ph idx="1" type="body"/>
          </p:nvPr>
        </p:nvSpPr>
        <p:spPr>
          <a:xfrm>
            <a:off x="209550" y="831725"/>
            <a:ext cx="8520600" cy="37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number of years ago, a feature was incorporated into the exception subsystem: chained exceptions. The chained exception feature allows you to associate another exception with an exception. This second exception describes the cause of the first exception. For example, imagine a situation in which a method throws an </a:t>
            </a:r>
            <a:r>
              <a:rPr b="1" lang="en-GB"/>
              <a:t>ArithmeticException</a:t>
            </a:r>
            <a:r>
              <a:rPr lang="en-GB"/>
              <a:t> because of an attempt to divide by zero. </a:t>
            </a:r>
            <a:endParaRPr/>
          </a:p>
          <a:p>
            <a:pPr indent="0" lvl="0" marL="0" rtl="0" algn="l">
              <a:spcBef>
                <a:spcPts val="1200"/>
              </a:spcBef>
              <a:spcAft>
                <a:spcPts val="1200"/>
              </a:spcAft>
              <a:buNone/>
            </a:pPr>
            <a:r>
              <a:rPr lang="en-GB"/>
              <a:t>However, the actual cause of the problem was that an </a:t>
            </a:r>
            <a:r>
              <a:rPr b="1" lang="en-GB"/>
              <a:t>I/O error</a:t>
            </a:r>
            <a:r>
              <a:rPr lang="en-GB"/>
              <a:t> occurred, which caused the divisor to be set improperly. Although the method must certainly throw an </a:t>
            </a:r>
            <a:r>
              <a:rPr b="1" lang="en-GB"/>
              <a:t>ArithmeticException</a:t>
            </a:r>
            <a:r>
              <a:rPr lang="en-GB"/>
              <a:t>, since that is the error that occurred, you might also want to let the calling code know that the underlying cause was an </a:t>
            </a:r>
            <a:r>
              <a:rPr b="1" lang="en-GB"/>
              <a:t>I/O error</a:t>
            </a:r>
            <a:r>
              <a:rPr lang="en-GB"/>
              <a:t>. Chained exceptions let you handle this, and any other situation in which layers of exceptions exist.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2"/>
          <p:cNvSpPr txBox="1"/>
          <p:nvPr>
            <p:ph type="title"/>
          </p:nvPr>
        </p:nvSpPr>
        <p:spPr>
          <a:xfrm>
            <a:off x="253325" y="16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Chained Exception(next)</a:t>
            </a:r>
            <a:endParaRPr/>
          </a:p>
        </p:txBody>
      </p:sp>
      <p:sp>
        <p:nvSpPr>
          <p:cNvPr id="459" name="Google Shape;459;p72"/>
          <p:cNvSpPr txBox="1"/>
          <p:nvPr>
            <p:ph idx="1" type="body"/>
          </p:nvPr>
        </p:nvSpPr>
        <p:spPr>
          <a:xfrm>
            <a:off x="209550" y="831725"/>
            <a:ext cx="8520600" cy="3795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To allow chained exceptions, two constructors and two methods were added to Throwable. The constructors are shown here:</a:t>
            </a:r>
            <a:endParaRPr/>
          </a:p>
          <a:p>
            <a:pPr indent="0" lvl="0" marL="0" rtl="0" algn="l">
              <a:spcBef>
                <a:spcPts val="1200"/>
              </a:spcBef>
              <a:spcAft>
                <a:spcPts val="0"/>
              </a:spcAft>
              <a:buNone/>
            </a:pPr>
            <a:r>
              <a:rPr b="1" lang="en-GB"/>
              <a:t>Throwable(Throwable causeExc)</a:t>
            </a:r>
            <a:endParaRPr b="1"/>
          </a:p>
          <a:p>
            <a:pPr indent="0" lvl="0" marL="0" rtl="0" algn="l">
              <a:spcBef>
                <a:spcPts val="1200"/>
              </a:spcBef>
              <a:spcAft>
                <a:spcPts val="0"/>
              </a:spcAft>
              <a:buNone/>
            </a:pPr>
            <a:r>
              <a:rPr b="1" lang="en-GB"/>
              <a:t>Throwable(String msg, Throwable causeExc)</a:t>
            </a:r>
            <a:endParaRPr b="1"/>
          </a:p>
          <a:p>
            <a:pPr indent="0" lvl="0" marL="0" rtl="0" algn="l">
              <a:spcBef>
                <a:spcPts val="1200"/>
              </a:spcBef>
              <a:spcAft>
                <a:spcPts val="0"/>
              </a:spcAft>
              <a:buNone/>
            </a:pPr>
            <a:r>
              <a:rPr lang="en-GB"/>
              <a:t>In the first form, </a:t>
            </a:r>
            <a:r>
              <a:rPr b="1" lang="en-GB"/>
              <a:t>causeExc</a:t>
            </a:r>
            <a:r>
              <a:rPr lang="en-GB"/>
              <a:t> is the exception that causes the current exception. That is, </a:t>
            </a:r>
            <a:r>
              <a:rPr b="1" lang="en-GB"/>
              <a:t>causeExc</a:t>
            </a:r>
            <a:r>
              <a:rPr lang="en-GB"/>
              <a:t> is the underlying reason that an exception occurred. The second form allows you to specify a description at the same time that you specify a cause exception. These two constructors have also been added to the </a:t>
            </a:r>
            <a:r>
              <a:rPr b="1" lang="en-GB"/>
              <a:t>Error</a:t>
            </a:r>
            <a:r>
              <a:rPr lang="en-GB"/>
              <a:t>, </a:t>
            </a:r>
            <a:r>
              <a:rPr b="1" lang="en-GB"/>
              <a:t>Exception</a:t>
            </a:r>
            <a:r>
              <a:rPr lang="en-GB"/>
              <a:t>, and </a:t>
            </a:r>
            <a:r>
              <a:rPr b="1" lang="en-GB"/>
              <a:t>RuntimeException</a:t>
            </a:r>
            <a:r>
              <a:rPr lang="en-GB"/>
              <a:t> classes. The chained exception methods supported by Throwable are </a:t>
            </a:r>
            <a:r>
              <a:rPr b="1" lang="en-GB"/>
              <a:t>getCause</a:t>
            </a:r>
            <a:r>
              <a:rPr lang="en-GB"/>
              <a:t>() and </a:t>
            </a:r>
            <a:r>
              <a:rPr b="1" lang="en-GB"/>
              <a:t>initCause</a:t>
            </a:r>
            <a:r>
              <a:rPr lang="en-GB"/>
              <a:t>(). </a:t>
            </a:r>
            <a:endParaRPr/>
          </a:p>
          <a:p>
            <a:pPr indent="0" lvl="0" marL="0" rtl="0" algn="l">
              <a:spcBef>
                <a:spcPts val="1200"/>
              </a:spcBef>
              <a:spcAft>
                <a:spcPts val="0"/>
              </a:spcAft>
              <a:buNone/>
            </a:pPr>
            <a:r>
              <a:rPr lang="en-GB"/>
              <a:t>Throwable getCause()</a:t>
            </a:r>
            <a:endParaRPr/>
          </a:p>
          <a:p>
            <a:pPr indent="0" lvl="0" marL="0" rtl="0" algn="l">
              <a:spcBef>
                <a:spcPts val="1200"/>
              </a:spcBef>
              <a:spcAft>
                <a:spcPts val="1200"/>
              </a:spcAft>
              <a:buNone/>
            </a:pPr>
            <a:r>
              <a:rPr lang="en-GB"/>
              <a:t>Throwable initCause(Throwable causeExc)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71850" y="643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GB" sz="1400">
                <a:latin typeface="Courier New"/>
                <a:ea typeface="Courier New"/>
                <a:cs typeface="Courier New"/>
                <a:sym typeface="Courier New"/>
              </a:rPr>
              <a:t>Exception-Handling Fundamentals</a:t>
            </a:r>
            <a:endParaRPr/>
          </a:p>
        </p:txBody>
      </p:sp>
      <p:sp>
        <p:nvSpPr>
          <p:cNvPr id="100" name="Google Shape;100;p19"/>
          <p:cNvSpPr txBox="1"/>
          <p:nvPr>
            <p:ph idx="1" type="body"/>
          </p:nvPr>
        </p:nvSpPr>
        <p:spPr>
          <a:xfrm>
            <a:off x="171850" y="473950"/>
            <a:ext cx="8771100" cy="454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350">
                <a:solidFill>
                  <a:schemeClr val="dk1"/>
                </a:solidFill>
              </a:rPr>
              <a:t> </a:t>
            </a:r>
            <a:r>
              <a:rPr lang="en-GB">
                <a:solidFill>
                  <a:schemeClr val="dk1"/>
                </a:solidFill>
                <a:latin typeface="Courier New"/>
                <a:ea typeface="Courier New"/>
                <a:cs typeface="Courier New"/>
                <a:sym typeface="Courier New"/>
              </a:rPr>
              <a:t>A Java </a:t>
            </a:r>
            <a:r>
              <a:rPr b="1" lang="en-GB">
                <a:solidFill>
                  <a:schemeClr val="dk1"/>
                </a:solidFill>
                <a:latin typeface="Courier New"/>
                <a:ea typeface="Courier New"/>
                <a:cs typeface="Courier New"/>
                <a:sym typeface="Courier New"/>
              </a:rPr>
              <a:t>exception</a:t>
            </a:r>
            <a:r>
              <a:rPr lang="en-GB">
                <a:solidFill>
                  <a:schemeClr val="dk1"/>
                </a:solidFill>
                <a:latin typeface="Courier New"/>
                <a:ea typeface="Courier New"/>
                <a:cs typeface="Courier New"/>
                <a:sym typeface="Courier New"/>
              </a:rPr>
              <a:t> is an </a:t>
            </a:r>
            <a:r>
              <a:rPr b="1" lang="en-GB">
                <a:solidFill>
                  <a:schemeClr val="dk1"/>
                </a:solidFill>
                <a:latin typeface="Courier New"/>
                <a:ea typeface="Courier New"/>
                <a:cs typeface="Courier New"/>
                <a:sym typeface="Courier New"/>
              </a:rPr>
              <a:t>object that describes an exceptional (that is, error) condition that has occurred in a piece of code.</a:t>
            </a:r>
            <a:r>
              <a:rPr lang="en-GB">
                <a:solidFill>
                  <a:schemeClr val="dk1"/>
                </a:solidFill>
                <a:latin typeface="Courier New"/>
                <a:ea typeface="Courier New"/>
                <a:cs typeface="Courier New"/>
                <a:sym typeface="Courier New"/>
              </a:rPr>
              <a:t> When an exceptional condition arises, an object representing that exception is created and thrown in the method that caused the error. That method may choose to handle the exception itself, or pass it on. </a:t>
            </a:r>
            <a:endParaRPr>
              <a:solidFill>
                <a:schemeClr val="dk1"/>
              </a:solidFill>
              <a:latin typeface="Courier New"/>
              <a:ea typeface="Courier New"/>
              <a:cs typeface="Courier New"/>
              <a:sym typeface="Courier New"/>
            </a:endParaRPr>
          </a:p>
          <a:p>
            <a:pPr indent="0" lvl="0" marL="0" rtl="0" algn="just">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just">
              <a:spcBef>
                <a:spcPts val="0"/>
              </a:spcBef>
              <a:spcAft>
                <a:spcPts val="0"/>
              </a:spcAft>
              <a:buNone/>
            </a:pPr>
            <a:r>
              <a:rPr lang="en-GB">
                <a:solidFill>
                  <a:schemeClr val="dk1"/>
                </a:solidFill>
                <a:latin typeface="Courier New"/>
                <a:ea typeface="Courier New"/>
                <a:cs typeface="Courier New"/>
                <a:sym typeface="Courier New"/>
              </a:rPr>
              <a:t>Either way, at some point, the exception is caught and processed. Exceptions can be generated by the Java run-time system, or they can be manually generated by your code. Exceptions thrown by Java relate to fundamental errors that violate the rules of the Java language or the constraints of the Java execution environment. </a:t>
            </a:r>
            <a:endParaRPr>
              <a:solidFill>
                <a:schemeClr val="dk1"/>
              </a:solidFill>
              <a:latin typeface="Courier New"/>
              <a:ea typeface="Courier New"/>
              <a:cs typeface="Courier New"/>
              <a:sym typeface="Courier New"/>
            </a:endParaRPr>
          </a:p>
          <a:p>
            <a:pPr indent="0" lvl="0" marL="0" rtl="0" algn="just">
              <a:spcBef>
                <a:spcPts val="0"/>
              </a:spcBef>
              <a:spcAft>
                <a:spcPts val="0"/>
              </a:spcAft>
              <a:buNone/>
            </a:pPr>
            <a:r>
              <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3"/>
          <p:cNvSpPr txBox="1"/>
          <p:nvPr>
            <p:ph type="title"/>
          </p:nvPr>
        </p:nvSpPr>
        <p:spPr>
          <a:xfrm>
            <a:off x="253325" y="10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Chained Exception(next…)</a:t>
            </a:r>
            <a:endParaRPr b="1"/>
          </a:p>
        </p:txBody>
      </p:sp>
      <p:sp>
        <p:nvSpPr>
          <p:cNvPr id="465" name="Google Shape;465;p73"/>
          <p:cNvSpPr txBox="1"/>
          <p:nvPr>
            <p:ph idx="1" type="body"/>
          </p:nvPr>
        </p:nvSpPr>
        <p:spPr>
          <a:xfrm>
            <a:off x="209550" y="831725"/>
            <a:ext cx="8520600" cy="379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he </a:t>
            </a:r>
            <a:r>
              <a:rPr b="1" lang="en-GB"/>
              <a:t>getCause</a:t>
            </a:r>
            <a:r>
              <a:rPr lang="en-GB"/>
              <a:t>() method returns the exception that underlies the current exception. If there is no underlying exception, </a:t>
            </a:r>
            <a:r>
              <a:rPr b="1" lang="en-GB"/>
              <a:t>null</a:t>
            </a:r>
            <a:r>
              <a:rPr lang="en-GB"/>
              <a:t> is returned. The </a:t>
            </a:r>
            <a:r>
              <a:rPr b="1" lang="en-GB"/>
              <a:t>initCause</a:t>
            </a:r>
            <a:r>
              <a:rPr lang="en-GB"/>
              <a:t>() method associates causeExc with the invoking exception and returns a reference to the exception. Thus, you can associate a cause with an exception after the exception has been created. </a:t>
            </a:r>
            <a:endParaRPr/>
          </a:p>
          <a:p>
            <a:pPr indent="0" lvl="0" marL="0" rtl="0" algn="l">
              <a:spcBef>
                <a:spcPts val="1200"/>
              </a:spcBef>
              <a:spcAft>
                <a:spcPts val="1200"/>
              </a:spcAft>
              <a:buNone/>
            </a:pPr>
            <a:r>
              <a:rPr lang="en-GB"/>
              <a:t>However, the cause exception can be set only once. This means that you can call </a:t>
            </a:r>
            <a:r>
              <a:rPr b="1" lang="en-GB"/>
              <a:t>initCause</a:t>
            </a:r>
            <a:r>
              <a:rPr lang="en-GB"/>
              <a:t>() only once for each exception object. Furthermore, if the cause exception was set by a constructor, then you can't set it again using </a:t>
            </a:r>
            <a:r>
              <a:rPr b="1" lang="en-GB"/>
              <a:t>initCause</a:t>
            </a:r>
            <a:r>
              <a:rPr lang="en-GB"/>
              <a:t>( ). In general, </a:t>
            </a:r>
            <a:r>
              <a:rPr b="1" lang="en-GB"/>
              <a:t>initCause</a:t>
            </a:r>
            <a:r>
              <a:rPr lang="en-GB"/>
              <a:t>() is used to set a cause for legacy exception classes that don't support the two additional constructors described earlier. Here is an example that illustrates the mechanics of handling chained exceptions: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4"/>
          <p:cNvSpPr txBox="1"/>
          <p:nvPr>
            <p:ph type="title"/>
          </p:nvPr>
        </p:nvSpPr>
        <p:spPr>
          <a:xfrm>
            <a:off x="238750" y="-29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Example</a:t>
            </a:r>
            <a:endParaRPr b="1"/>
          </a:p>
        </p:txBody>
      </p:sp>
      <p:sp>
        <p:nvSpPr>
          <p:cNvPr id="471" name="Google Shape;471;p74"/>
          <p:cNvSpPr txBox="1"/>
          <p:nvPr>
            <p:ph idx="1" type="body"/>
          </p:nvPr>
        </p:nvSpPr>
        <p:spPr>
          <a:xfrm>
            <a:off x="5610400" y="5087775"/>
            <a:ext cx="6473400" cy="807300"/>
          </a:xfrm>
          <a:prstGeom prst="rect">
            <a:avLst/>
          </a:prstGeom>
          <a:solidFill>
            <a:srgbClr val="D9D9D9"/>
          </a:solidFill>
        </p:spPr>
        <p:txBody>
          <a:bodyPr anchorCtr="0" anchor="t" bIns="91425" lIns="91425" spcFirstLastPara="1" rIns="91425" wrap="square" tIns="91425">
            <a:normAutofit fontScale="77500"/>
          </a:bodyPr>
          <a:lstStyle/>
          <a:p>
            <a:pPr indent="0" lvl="0" marL="25400" rtl="0" algn="l">
              <a:spcBef>
                <a:spcPts val="0"/>
              </a:spcBef>
              <a:spcAft>
                <a:spcPts val="0"/>
              </a:spcAft>
              <a:buNone/>
            </a:pPr>
            <a:r>
              <a:rPr lang="en-GB" sz="1900">
                <a:solidFill>
                  <a:schemeClr val="dk1"/>
                </a:solidFill>
                <a:latin typeface="Courier New"/>
                <a:ea typeface="Courier New"/>
                <a:cs typeface="Courier New"/>
                <a:sym typeface="Courier New"/>
              </a:rPr>
              <a:t>Caught: </a:t>
            </a:r>
            <a:r>
              <a:rPr lang="en-GB" sz="1900" u="sng">
                <a:solidFill>
                  <a:srgbClr val="007AA6"/>
                </a:solidFill>
                <a:latin typeface="Courier New"/>
                <a:ea typeface="Courier New"/>
                <a:cs typeface="Courier New"/>
                <a:sym typeface="Courier New"/>
              </a:rPr>
              <a:t>java.lang.NullPointerException</a:t>
            </a:r>
            <a:r>
              <a:rPr lang="en-GB" sz="1900">
                <a:solidFill>
                  <a:schemeClr val="dk1"/>
                </a:solidFill>
                <a:latin typeface="Courier New"/>
                <a:ea typeface="Courier New"/>
                <a:cs typeface="Courier New"/>
                <a:sym typeface="Courier New"/>
              </a:rPr>
              <a:t>: top layer</a:t>
            </a:r>
            <a:endParaRPr sz="1900">
              <a:solidFill>
                <a:schemeClr val="dk1"/>
              </a:solidFill>
              <a:latin typeface="Courier New"/>
              <a:ea typeface="Courier New"/>
              <a:cs typeface="Courier New"/>
              <a:sym typeface="Courier New"/>
            </a:endParaRPr>
          </a:p>
          <a:p>
            <a:pPr indent="0" lvl="0" marL="25400" rtl="0" algn="l">
              <a:spcBef>
                <a:spcPts val="0"/>
              </a:spcBef>
              <a:spcAft>
                <a:spcPts val="0"/>
              </a:spcAft>
              <a:buNone/>
            </a:pPr>
            <a:r>
              <a:rPr lang="en-GB" sz="1900">
                <a:solidFill>
                  <a:schemeClr val="dk1"/>
                </a:solidFill>
                <a:latin typeface="Courier New"/>
                <a:ea typeface="Courier New"/>
                <a:cs typeface="Courier New"/>
                <a:sym typeface="Courier New"/>
              </a:rPr>
              <a:t>Original </a:t>
            </a:r>
            <a:r>
              <a:rPr lang="en-GB" sz="1900" u="sng">
                <a:solidFill>
                  <a:srgbClr val="007AA6"/>
                </a:solidFill>
                <a:latin typeface="Courier New"/>
                <a:ea typeface="Courier New"/>
                <a:cs typeface="Courier New"/>
                <a:sym typeface="Courier New"/>
              </a:rPr>
              <a:t>cause:java.lang.ArithmeticException</a:t>
            </a:r>
            <a:r>
              <a:rPr lang="en-GB" sz="1900">
                <a:solidFill>
                  <a:schemeClr val="dk1"/>
                </a:solidFill>
                <a:latin typeface="Courier New"/>
                <a:ea typeface="Courier New"/>
                <a:cs typeface="Courier New"/>
                <a:sym typeface="Courier New"/>
              </a:rPr>
              <a:t>: cause</a:t>
            </a:r>
            <a:endParaRPr sz="1900">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sz="900"/>
          </a:p>
        </p:txBody>
      </p:sp>
      <p:sp>
        <p:nvSpPr>
          <p:cNvPr id="472" name="Google Shape;472;p74"/>
          <p:cNvSpPr txBox="1"/>
          <p:nvPr/>
        </p:nvSpPr>
        <p:spPr>
          <a:xfrm>
            <a:off x="299125" y="499725"/>
            <a:ext cx="7748100" cy="42552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class</a:t>
            </a:r>
            <a:r>
              <a:rPr lang="en-GB" sz="1200">
                <a:solidFill>
                  <a:schemeClr val="dk1"/>
                </a:solidFill>
                <a:highlight>
                  <a:srgbClr val="EEEEEC"/>
                </a:highlight>
                <a:latin typeface="Courier New"/>
                <a:ea typeface="Courier New"/>
                <a:cs typeface="Courier New"/>
                <a:sym typeface="Courier New"/>
              </a:rPr>
              <a:t> Chained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demoproc()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create an exception</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NullPointerException </a:t>
            </a:r>
            <a:r>
              <a:rPr lang="en-GB" sz="1200">
                <a:solidFill>
                  <a:srgbClr val="6A3E3E"/>
                </a:solidFill>
                <a:highlight>
                  <a:srgbClr val="F0D8A8"/>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NullPointerException(</a:t>
            </a:r>
            <a:r>
              <a:rPr lang="en-GB" sz="1200">
                <a:solidFill>
                  <a:srgbClr val="2A00FF"/>
                </a:solidFill>
                <a:highlight>
                  <a:srgbClr val="EEEEEC"/>
                </a:highlight>
                <a:latin typeface="Courier New"/>
                <a:ea typeface="Courier New"/>
                <a:cs typeface="Courier New"/>
                <a:sym typeface="Courier New"/>
              </a:rPr>
              <a:t>"top layer"</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add a cause</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D4D4D4"/>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.initCause(</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ArithmeticException(</a:t>
            </a:r>
            <a:r>
              <a:rPr lang="en-GB" sz="1200">
                <a:solidFill>
                  <a:srgbClr val="2A00FF"/>
                </a:solidFill>
                <a:highlight>
                  <a:srgbClr val="EEEEEC"/>
                </a:highlight>
                <a:latin typeface="Courier New"/>
                <a:ea typeface="Courier New"/>
                <a:cs typeface="Courier New"/>
                <a:sym typeface="Courier New"/>
              </a:rPr>
              <a:t>"cause"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throw</a:t>
            </a: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D4D4D4"/>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main(String[] </a:t>
            </a:r>
            <a:r>
              <a:rPr lang="en-GB" sz="1200">
                <a:solidFill>
                  <a:srgbClr val="6A3E3E"/>
                </a:solidFill>
                <a:highlight>
                  <a:srgbClr val="EEEEEC"/>
                </a:highlight>
                <a:latin typeface="Courier New"/>
                <a:ea typeface="Courier New"/>
                <a:cs typeface="Courier New"/>
                <a:sym typeface="Courier New"/>
              </a:rPr>
              <a:t>args</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try</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i="1" lang="en-GB" sz="1200">
                <a:solidFill>
                  <a:schemeClr val="dk1"/>
                </a:solidFill>
                <a:highlight>
                  <a:srgbClr val="EEEEEC"/>
                </a:highlight>
                <a:latin typeface="Courier New"/>
                <a:ea typeface="Courier New"/>
                <a:cs typeface="Courier New"/>
                <a:sym typeface="Courier New"/>
              </a:rPr>
              <a:t>demoproc</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catch</a:t>
            </a:r>
            <a:r>
              <a:rPr lang="en-GB" sz="1200">
                <a:solidFill>
                  <a:schemeClr val="dk1"/>
                </a:solidFill>
                <a:highlight>
                  <a:srgbClr val="EEEEEC"/>
                </a:highlight>
                <a:latin typeface="Courier New"/>
                <a:ea typeface="Courier New"/>
                <a:cs typeface="Courier New"/>
                <a:sym typeface="Courier New"/>
              </a:rPr>
              <a:t> (NullPointerException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display top level exception</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"Caught: "</a:t>
            </a:r>
            <a:r>
              <a:rPr lang="en-GB" sz="1200">
                <a:solidFill>
                  <a:schemeClr val="dk1"/>
                </a:solidFill>
                <a:highlight>
                  <a:srgbClr val="EEEEEC"/>
                </a:highlight>
                <a:latin typeface="Courier New"/>
                <a:ea typeface="Courier New"/>
                <a:cs typeface="Courier New"/>
                <a:sym typeface="Courier New"/>
              </a:rPr>
              <a:t> +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display cause exception</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"Original cause:"</a:t>
            </a:r>
            <a:r>
              <a:rPr lang="en-GB" sz="1200">
                <a:solidFill>
                  <a:schemeClr val="dk1"/>
                </a:solidFill>
                <a:highlight>
                  <a:srgbClr val="EEEEEC"/>
                </a:highlight>
                <a:latin typeface="Courier New"/>
                <a:ea typeface="Courier New"/>
                <a:cs typeface="Courier New"/>
                <a:sym typeface="Courier New"/>
              </a:rPr>
              <a:t> +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.getCause());</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b="1" sz="200">
              <a:solidFill>
                <a:srgbClr val="7F0055"/>
              </a:solidFill>
              <a:highlight>
                <a:srgbClr val="EEEEEC"/>
              </a:highlight>
              <a:latin typeface="Courier New"/>
              <a:ea typeface="Courier New"/>
              <a:cs typeface="Courier New"/>
              <a:sym typeface="Courier New"/>
            </a:endParaRPr>
          </a:p>
        </p:txBody>
      </p:sp>
      <p:sp>
        <p:nvSpPr>
          <p:cNvPr id="473" name="Google Shape;473;p74"/>
          <p:cNvSpPr txBox="1"/>
          <p:nvPr/>
        </p:nvSpPr>
        <p:spPr>
          <a:xfrm>
            <a:off x="1789800" y="4259975"/>
            <a:ext cx="7354200" cy="708000"/>
          </a:xfrm>
          <a:prstGeom prst="rect">
            <a:avLst/>
          </a:prstGeom>
          <a:solidFill>
            <a:srgbClr val="D9D9D9"/>
          </a:solidFill>
          <a:ln>
            <a:noFill/>
          </a:ln>
        </p:spPr>
        <p:txBody>
          <a:bodyPr anchorCtr="0" anchor="t" bIns="91425" lIns="91425" spcFirstLastPara="1" rIns="91425" wrap="square" tIns="91425">
            <a:spAutoFit/>
          </a:bodyPr>
          <a:lstStyle/>
          <a:p>
            <a:pPr indent="0" lvl="0" marL="25400" rtl="0" algn="l">
              <a:lnSpc>
                <a:spcPct val="100000"/>
              </a:lnSpc>
              <a:spcBef>
                <a:spcPts val="0"/>
              </a:spcBef>
              <a:spcAft>
                <a:spcPts val="0"/>
              </a:spcAft>
              <a:buNone/>
            </a:pPr>
            <a:r>
              <a:rPr lang="en-GB" sz="1700">
                <a:solidFill>
                  <a:schemeClr val="dk1"/>
                </a:solidFill>
                <a:latin typeface="Courier New"/>
                <a:ea typeface="Courier New"/>
                <a:cs typeface="Courier New"/>
                <a:sym typeface="Courier New"/>
              </a:rPr>
              <a:t>Caught: </a:t>
            </a:r>
            <a:r>
              <a:rPr lang="en-GB" sz="1700" u="sng">
                <a:solidFill>
                  <a:srgbClr val="007AA6"/>
                </a:solidFill>
                <a:latin typeface="Courier New"/>
                <a:ea typeface="Courier New"/>
                <a:cs typeface="Courier New"/>
                <a:sym typeface="Courier New"/>
              </a:rPr>
              <a:t>java.lang.NullPointerException</a:t>
            </a:r>
            <a:r>
              <a:rPr lang="en-GB" sz="1700">
                <a:solidFill>
                  <a:schemeClr val="dk1"/>
                </a:solidFill>
                <a:latin typeface="Courier New"/>
                <a:ea typeface="Courier New"/>
                <a:cs typeface="Courier New"/>
                <a:sym typeface="Courier New"/>
              </a:rPr>
              <a:t>: top layer</a:t>
            </a:r>
            <a:endParaRPr sz="1700">
              <a:solidFill>
                <a:schemeClr val="dk1"/>
              </a:solidFill>
              <a:latin typeface="Courier New"/>
              <a:ea typeface="Courier New"/>
              <a:cs typeface="Courier New"/>
              <a:sym typeface="Courier New"/>
            </a:endParaRPr>
          </a:p>
          <a:p>
            <a:pPr indent="0" lvl="0" marL="25400" rtl="0" algn="l">
              <a:lnSpc>
                <a:spcPct val="100000"/>
              </a:lnSpc>
              <a:spcBef>
                <a:spcPts val="0"/>
              </a:spcBef>
              <a:spcAft>
                <a:spcPts val="0"/>
              </a:spcAft>
              <a:buNone/>
            </a:pPr>
            <a:r>
              <a:rPr lang="en-GB" sz="1700">
                <a:solidFill>
                  <a:schemeClr val="dk1"/>
                </a:solidFill>
                <a:latin typeface="Courier New"/>
                <a:ea typeface="Courier New"/>
                <a:cs typeface="Courier New"/>
                <a:sym typeface="Courier New"/>
              </a:rPr>
              <a:t>Original </a:t>
            </a:r>
            <a:r>
              <a:rPr lang="en-GB" sz="1700" u="sng">
                <a:solidFill>
                  <a:srgbClr val="007AA6"/>
                </a:solidFill>
                <a:latin typeface="Courier New"/>
                <a:ea typeface="Courier New"/>
                <a:cs typeface="Courier New"/>
                <a:sym typeface="Courier New"/>
              </a:rPr>
              <a:t>cause:java.lang.ArithmeticException</a:t>
            </a:r>
            <a:r>
              <a:rPr lang="en-GB" sz="1700">
                <a:solidFill>
                  <a:schemeClr val="dk1"/>
                </a:solidFill>
                <a:latin typeface="Courier New"/>
                <a:ea typeface="Courier New"/>
                <a:cs typeface="Courier New"/>
                <a:sym typeface="Courier New"/>
              </a:rPr>
              <a:t>: cause</a:t>
            </a:r>
            <a:endParaRPr sz="1700">
              <a:solidFill>
                <a:schemeClr val="dk1"/>
              </a:solidFill>
              <a:latin typeface="Courier New"/>
              <a:ea typeface="Courier New"/>
              <a:cs typeface="Courier New"/>
              <a:sym typeface="Courier New"/>
            </a:endParaRPr>
          </a:p>
        </p:txBody>
      </p:sp>
      <p:sp>
        <p:nvSpPr>
          <p:cNvPr id="474" name="Google Shape;474;p74"/>
          <p:cNvSpPr txBox="1"/>
          <p:nvPr/>
        </p:nvSpPr>
        <p:spPr>
          <a:xfrm>
            <a:off x="5752050" y="1796175"/>
            <a:ext cx="3294600" cy="19857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t>The top-level exception is </a:t>
            </a:r>
            <a:r>
              <a:rPr b="1" lang="en-GB" sz="1300"/>
              <a:t>NullPointerException</a:t>
            </a:r>
            <a:r>
              <a:rPr lang="en-GB" sz="1300"/>
              <a:t>. To it is added a cause exception, </a:t>
            </a:r>
            <a:r>
              <a:rPr b="1" lang="en-GB" sz="1300"/>
              <a:t>ArithmeticException</a:t>
            </a:r>
            <a:r>
              <a:rPr lang="en-GB" sz="1300"/>
              <a:t>. When the exception is thrown out of </a:t>
            </a:r>
            <a:r>
              <a:rPr b="1" lang="en-GB" sz="1300"/>
              <a:t>demoproc</a:t>
            </a:r>
            <a:r>
              <a:rPr lang="en-GB" sz="1300"/>
              <a:t>(), it is caught by </a:t>
            </a:r>
            <a:r>
              <a:rPr b="1" lang="en-GB" sz="1300"/>
              <a:t>main</a:t>
            </a:r>
            <a:r>
              <a:rPr lang="en-GB" sz="1300"/>
              <a:t>(). There, the top-level exception is displayed, followed by the underlying exception, which is obtained by calling </a:t>
            </a:r>
            <a:r>
              <a:rPr b="1" lang="en-GB" sz="1300"/>
              <a:t>getCause</a:t>
            </a:r>
            <a:r>
              <a:rPr lang="en-GB" sz="1300"/>
              <a:t>().</a:t>
            </a:r>
            <a:endParaRPr sz="1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5"/>
          <p:cNvSpPr txBox="1"/>
          <p:nvPr>
            <p:ph type="title"/>
          </p:nvPr>
        </p:nvSpPr>
        <p:spPr>
          <a:xfrm>
            <a:off x="143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Bonus</a:t>
            </a:r>
            <a:endParaRPr b="1"/>
          </a:p>
        </p:txBody>
      </p:sp>
      <p:sp>
        <p:nvSpPr>
          <p:cNvPr id="480" name="Google Shape;480;p75"/>
          <p:cNvSpPr txBox="1"/>
          <p:nvPr>
            <p:ph idx="1" type="body"/>
          </p:nvPr>
        </p:nvSpPr>
        <p:spPr>
          <a:xfrm>
            <a:off x="251850" y="572700"/>
            <a:ext cx="8640300" cy="4388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GB"/>
              <a:t>Beginning with JDK 7, there are interesting and useful features have been part of the exception system. The first automates the process of releasing a resource, such as a file, when it is no longer needed. It is based on an expanded form of the try statement called </a:t>
            </a:r>
            <a:r>
              <a:rPr b="1" lang="en-GB"/>
              <a:t>try-with-resources</a:t>
            </a:r>
            <a:r>
              <a:rPr lang="en-GB"/>
              <a:t>, and is described in  the next I/O topic when files are introduced. The second feature is called </a:t>
            </a:r>
            <a:r>
              <a:rPr b="1" lang="en-GB"/>
              <a:t>multi-catch.</a:t>
            </a:r>
            <a:endParaRPr b="1"/>
          </a:p>
          <a:p>
            <a:pPr indent="0" lvl="0" marL="0" rtl="0" algn="just">
              <a:spcBef>
                <a:spcPts val="1200"/>
              </a:spcBef>
              <a:spcAft>
                <a:spcPts val="0"/>
              </a:spcAft>
              <a:buNone/>
            </a:pPr>
            <a:r>
              <a:rPr b="1" lang="en-GB"/>
              <a:t>The multi-catch</a:t>
            </a:r>
            <a:r>
              <a:rPr lang="en-GB"/>
              <a:t> feature allows two or more exceptions to be caught by the </a:t>
            </a:r>
            <a:r>
              <a:rPr b="1" lang="en-GB"/>
              <a:t>same catch clause. </a:t>
            </a:r>
            <a:r>
              <a:rPr lang="en-GB"/>
              <a:t>It is not uncommon for two or more exception handlers to use the same code sequence even though they respond to different exceptions. </a:t>
            </a:r>
            <a:r>
              <a:rPr lang="en-GB">
                <a:highlight>
                  <a:srgbClr val="FF9900"/>
                </a:highlight>
              </a:rPr>
              <a:t>Instead of having to catch each exception type individually, you can use a single catch clause to handle all of the exceptions without code duplication.</a:t>
            </a:r>
            <a:endParaRPr>
              <a:highlight>
                <a:srgbClr val="FF9900"/>
              </a:highlight>
            </a:endParaRPr>
          </a:p>
          <a:p>
            <a:pPr indent="0" lvl="0" marL="0" rtl="0" algn="just">
              <a:spcBef>
                <a:spcPts val="1200"/>
              </a:spcBef>
              <a:spcAft>
                <a:spcPts val="1200"/>
              </a:spcAft>
              <a:buNone/>
            </a:pPr>
            <a:r>
              <a:rPr lang="en-GB"/>
              <a:t>To use a multi-catch, separate each exception type in the catch clause </a:t>
            </a:r>
            <a:r>
              <a:rPr lang="en-GB">
                <a:highlight>
                  <a:srgbClr val="FF9900"/>
                </a:highlight>
              </a:rPr>
              <a:t>with the OR operator.</a:t>
            </a:r>
            <a:r>
              <a:rPr lang="en-GB"/>
              <a:t> Each multi-catch parameter is implicitly final. (You can explicitly specify final, if desired, but it is not necessary. Because each multi-catch parameter is implicitly final, it can't be assigned a new value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6"/>
          <p:cNvSpPr txBox="1"/>
          <p:nvPr>
            <p:ph idx="1" type="body"/>
          </p:nvPr>
        </p:nvSpPr>
        <p:spPr>
          <a:xfrm>
            <a:off x="241950" y="261425"/>
            <a:ext cx="8660100" cy="974100"/>
          </a:xfrm>
          <a:prstGeom prst="rect">
            <a:avLst/>
          </a:prstGeom>
          <a:noFill/>
        </p:spPr>
        <p:txBody>
          <a:bodyPr anchorCtr="0" anchor="t" bIns="91425" lIns="91425" spcFirstLastPara="1" rIns="91425" wrap="square" tIns="91425">
            <a:noAutofit/>
          </a:bodyPr>
          <a:lstStyle/>
          <a:p>
            <a:pPr indent="0" lvl="0" marL="25400" rtl="0" algn="l">
              <a:lnSpc>
                <a:spcPct val="80000"/>
              </a:lnSpc>
              <a:spcBef>
                <a:spcPts val="0"/>
              </a:spcBef>
              <a:spcAft>
                <a:spcPts val="0"/>
              </a:spcAft>
              <a:buNone/>
            </a:pPr>
            <a:r>
              <a:rPr lang="en-GB" sz="1400">
                <a:solidFill>
                  <a:schemeClr val="dk1"/>
                </a:solidFill>
                <a:latin typeface="Courier New"/>
                <a:ea typeface="Courier New"/>
                <a:cs typeface="Courier New"/>
                <a:sym typeface="Courier New"/>
              </a:rPr>
              <a:t>Here is a catch statement that uses the multi-catch feature to catch both ArithmeticException and ArrayIndexOutOfBoundsException:</a:t>
            </a:r>
            <a:endParaRPr sz="1400">
              <a:solidFill>
                <a:schemeClr val="dk1"/>
              </a:solidFill>
              <a:latin typeface="Courier New"/>
              <a:ea typeface="Courier New"/>
              <a:cs typeface="Courier New"/>
              <a:sym typeface="Courier New"/>
            </a:endParaRPr>
          </a:p>
          <a:p>
            <a:pPr indent="0" lvl="0" marL="25400" rtl="0" algn="l">
              <a:lnSpc>
                <a:spcPct val="80000"/>
              </a:lnSpc>
              <a:spcBef>
                <a:spcPts val="0"/>
              </a:spcBef>
              <a:spcAft>
                <a:spcPts val="0"/>
              </a:spcAft>
              <a:buNone/>
            </a:pPr>
            <a:r>
              <a:rPr b="1" lang="en-GB" sz="1400">
                <a:solidFill>
                  <a:schemeClr val="dk1"/>
                </a:solidFill>
                <a:latin typeface="Courier New"/>
                <a:ea typeface="Courier New"/>
                <a:cs typeface="Courier New"/>
                <a:sym typeface="Courier New"/>
              </a:rPr>
              <a:t>catch (ArithmeticException | ArrayIndexOutOf Bounds Exception e) {</a:t>
            </a:r>
            <a:endParaRPr b="1" sz="1400">
              <a:solidFill>
                <a:schemeClr val="dk1"/>
              </a:solidFill>
              <a:latin typeface="Courier New"/>
              <a:ea typeface="Courier New"/>
              <a:cs typeface="Courier New"/>
              <a:sym typeface="Courier New"/>
            </a:endParaRPr>
          </a:p>
          <a:p>
            <a:pPr indent="0" lvl="0" marL="25400" rtl="0" algn="l">
              <a:lnSpc>
                <a:spcPct val="80000"/>
              </a:lnSpc>
              <a:spcBef>
                <a:spcPts val="0"/>
              </a:spcBef>
              <a:spcAft>
                <a:spcPts val="0"/>
              </a:spcAft>
              <a:buNone/>
            </a:pPr>
            <a:r>
              <a:rPr lang="en-GB" sz="1400">
                <a:solidFill>
                  <a:schemeClr val="dk1"/>
                </a:solidFill>
                <a:latin typeface="Courier New"/>
                <a:ea typeface="Courier New"/>
                <a:cs typeface="Courier New"/>
                <a:sym typeface="Courier New"/>
              </a:rPr>
              <a:t>The following program shows the multi-catch feature in action:</a:t>
            </a:r>
            <a:endParaRPr sz="1700">
              <a:solidFill>
                <a:schemeClr val="dk1"/>
              </a:solidFill>
            </a:endParaRPr>
          </a:p>
        </p:txBody>
      </p:sp>
      <p:sp>
        <p:nvSpPr>
          <p:cNvPr id="486" name="Google Shape;486;p76"/>
          <p:cNvSpPr txBox="1"/>
          <p:nvPr/>
        </p:nvSpPr>
        <p:spPr>
          <a:xfrm>
            <a:off x="1924150" y="1291425"/>
            <a:ext cx="6568200" cy="3555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200">
                <a:solidFill>
                  <a:srgbClr val="7F0055"/>
                </a:solidFill>
                <a:highlight>
                  <a:srgbClr val="EEEEEC"/>
                </a:highlight>
                <a:latin typeface="Courier New"/>
                <a:ea typeface="Courier New"/>
                <a:cs typeface="Courier New"/>
                <a:sym typeface="Courier New"/>
              </a:rPr>
              <a:t>class</a:t>
            </a:r>
            <a:r>
              <a:rPr lang="en-GB" sz="1200">
                <a:solidFill>
                  <a:schemeClr val="dk1"/>
                </a:solidFill>
                <a:highlight>
                  <a:srgbClr val="EEEEEC"/>
                </a:highlight>
                <a:latin typeface="Courier New"/>
                <a:ea typeface="Courier New"/>
                <a:cs typeface="Courier New"/>
                <a:sym typeface="Courier New"/>
              </a:rPr>
              <a:t> MultiCatch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main(String[] </a:t>
            </a:r>
            <a:r>
              <a:rPr lang="en-GB" sz="1200">
                <a:solidFill>
                  <a:srgbClr val="6A3E3E"/>
                </a:solidFill>
                <a:highlight>
                  <a:srgbClr val="EEEEEC"/>
                </a:highlight>
                <a:latin typeface="Courier New"/>
                <a:ea typeface="Courier New"/>
                <a:cs typeface="Courier New"/>
                <a:sym typeface="Courier New"/>
              </a:rPr>
              <a:t>args</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int</a:t>
            </a: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a</a:t>
            </a:r>
            <a:r>
              <a:rPr lang="en-GB" sz="1200">
                <a:solidFill>
                  <a:schemeClr val="dk1"/>
                </a:solidFill>
                <a:highlight>
                  <a:srgbClr val="EEEEEC"/>
                </a:highlight>
                <a:latin typeface="Courier New"/>
                <a:ea typeface="Courier New"/>
                <a:cs typeface="Courier New"/>
                <a:sym typeface="Courier New"/>
              </a:rPr>
              <a:t> = 10, </a:t>
            </a:r>
            <a:r>
              <a:rPr lang="en-GB" sz="1200">
                <a:solidFill>
                  <a:srgbClr val="6A3E3E"/>
                </a:solidFill>
                <a:highlight>
                  <a:srgbClr val="EEEEEC"/>
                </a:highlight>
                <a:latin typeface="Courier New"/>
                <a:ea typeface="Courier New"/>
                <a:cs typeface="Courier New"/>
                <a:sym typeface="Courier New"/>
              </a:rPr>
              <a:t>b</a:t>
            </a:r>
            <a:r>
              <a:rPr lang="en-GB" sz="1200">
                <a:solidFill>
                  <a:schemeClr val="dk1"/>
                </a:solidFill>
                <a:highlight>
                  <a:srgbClr val="EEEEEC"/>
                </a:highlight>
                <a:latin typeface="Courier New"/>
                <a:ea typeface="Courier New"/>
                <a:cs typeface="Courier New"/>
                <a:sym typeface="Courier New"/>
              </a:rPr>
              <a:t> = 0;</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int</a:t>
            </a: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vals</a:t>
            </a:r>
            <a:r>
              <a:rPr lang="en-GB" sz="1200">
                <a:solidFill>
                  <a:schemeClr val="dk1"/>
                </a:solidFill>
                <a:highlight>
                  <a:srgbClr val="EEEEEC"/>
                </a:highlight>
                <a:latin typeface="Courier New"/>
                <a:ea typeface="Courier New"/>
                <a:cs typeface="Courier New"/>
                <a:sym typeface="Courier New"/>
              </a:rPr>
              <a:t> = { 1, 2, 3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try</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rgbClr val="3F7F5F"/>
                </a:solidFill>
                <a:highlight>
                  <a:srgbClr val="EEEEEC"/>
                </a:highlight>
                <a:latin typeface="Courier New"/>
                <a:ea typeface="Courier New"/>
                <a:cs typeface="Courier New"/>
                <a:sym typeface="Courier New"/>
              </a:rPr>
              <a:t>// generate an ArithmeticException</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int</a:t>
            </a:r>
            <a:r>
              <a:rPr lang="en-GB" sz="1200">
                <a:solidFill>
                  <a:schemeClr val="dk1"/>
                </a:solidFill>
                <a:highlight>
                  <a:srgbClr val="EEEEEC"/>
                </a:highlight>
                <a:latin typeface="Courier New"/>
                <a:ea typeface="Courier New"/>
                <a:cs typeface="Courier New"/>
                <a:sym typeface="Courier New"/>
              </a:rPr>
              <a:t> </a:t>
            </a:r>
            <a:r>
              <a:rPr lang="en-GB" sz="1200" u="sng">
                <a:solidFill>
                  <a:srgbClr val="6A3E3E"/>
                </a:solidFill>
                <a:highlight>
                  <a:srgbClr val="EEEEEC"/>
                </a:highlight>
                <a:latin typeface="Courier New"/>
                <a:ea typeface="Courier New"/>
                <a:cs typeface="Courier New"/>
                <a:sym typeface="Courier New"/>
              </a:rPr>
              <a:t>result</a:t>
            </a:r>
            <a:r>
              <a:rPr lang="en-GB" sz="1200">
                <a:solidFill>
                  <a:schemeClr val="dk1"/>
                </a:solidFill>
                <a:highlight>
                  <a:srgbClr val="EEEEEC"/>
                </a:highlight>
                <a:latin typeface="Courier New"/>
                <a:ea typeface="Courier New"/>
                <a:cs typeface="Courier New"/>
                <a:sym typeface="Courier New"/>
              </a:rPr>
              <a:t> = </a:t>
            </a:r>
            <a:r>
              <a:rPr lang="en-GB" sz="1200">
                <a:solidFill>
                  <a:srgbClr val="6A3E3E"/>
                </a:solidFill>
                <a:highlight>
                  <a:srgbClr val="EEEEEC"/>
                </a:highlight>
                <a:latin typeface="Courier New"/>
                <a:ea typeface="Courier New"/>
                <a:cs typeface="Courier New"/>
                <a:sym typeface="Courier New"/>
              </a:rPr>
              <a:t>a</a:t>
            </a:r>
            <a:r>
              <a:rPr lang="en-GB" sz="1200">
                <a:solidFill>
                  <a:schemeClr val="dk1"/>
                </a:solidFill>
                <a:highlight>
                  <a:srgbClr val="EEEEEC"/>
                </a:highlight>
                <a:latin typeface="Courier New"/>
                <a:ea typeface="Courier New"/>
                <a:cs typeface="Courier New"/>
                <a:sym typeface="Courier New"/>
              </a:rPr>
              <a:t> / </a:t>
            </a:r>
            <a:r>
              <a:rPr lang="en-GB" sz="1200">
                <a:solidFill>
                  <a:srgbClr val="6A3E3E"/>
                </a:solidFill>
                <a:highlight>
                  <a:srgbClr val="EEEEEC"/>
                </a:highlight>
                <a:latin typeface="Courier New"/>
                <a:ea typeface="Courier New"/>
                <a:cs typeface="Courier New"/>
                <a:sym typeface="Courier New"/>
              </a:rPr>
              <a:t>b</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generate an ArrayIndexOutOfBounds Exception</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vals</a:t>
            </a:r>
            <a:r>
              <a:rPr lang="en-GB" sz="1200">
                <a:solidFill>
                  <a:schemeClr val="dk1"/>
                </a:solidFill>
                <a:highlight>
                  <a:srgbClr val="EEEEEC"/>
                </a:highlight>
                <a:latin typeface="Courier New"/>
                <a:ea typeface="Courier New"/>
                <a:cs typeface="Courier New"/>
                <a:sym typeface="Courier New"/>
              </a:rPr>
              <a:t>[10] = 19;</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rgbClr val="3F7F5F"/>
                </a:solidFill>
                <a:highlight>
                  <a:srgbClr val="EEEEEC"/>
                </a:highlight>
                <a:latin typeface="Courier New"/>
                <a:ea typeface="Courier New"/>
                <a:cs typeface="Courier New"/>
                <a:sym typeface="Courier New"/>
              </a:rPr>
              <a:t>// This catch clause catches both exceptions.</a:t>
            </a:r>
            <a:endParaRPr sz="1200">
              <a:solidFill>
                <a:srgbClr val="3F7F5F"/>
              </a:solidFill>
              <a:highlight>
                <a:srgbClr val="EEEEEC"/>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catch</a:t>
            </a:r>
            <a:r>
              <a:rPr lang="en-GB" sz="1200">
                <a:solidFill>
                  <a:schemeClr val="dk1"/>
                </a:solidFill>
                <a:highlight>
                  <a:srgbClr val="EEEEEC"/>
                </a:highlight>
                <a:latin typeface="Courier New"/>
                <a:ea typeface="Courier New"/>
                <a:cs typeface="Courier New"/>
                <a:sym typeface="Courier New"/>
              </a:rPr>
              <a:t> (ArithmeticException | ArrayIndexOutOfBoundsException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"Exception caught: "</a:t>
            </a:r>
            <a:r>
              <a:rPr lang="en-GB" sz="1200">
                <a:solidFill>
                  <a:schemeClr val="dk1"/>
                </a:solidFill>
                <a:highlight>
                  <a:srgbClr val="EEEEEC"/>
                </a:highlight>
                <a:latin typeface="Courier New"/>
                <a:ea typeface="Courier New"/>
                <a:cs typeface="Courier New"/>
                <a:sym typeface="Courier New"/>
              </a:rPr>
              <a:t> + </a:t>
            </a:r>
            <a:r>
              <a:rPr lang="en-GB" sz="1200">
                <a:solidFill>
                  <a:srgbClr val="6A3E3E"/>
                </a:solidFill>
                <a:highlight>
                  <a:srgbClr val="EEEEEC"/>
                </a:highlight>
                <a:latin typeface="Courier New"/>
                <a:ea typeface="Courier New"/>
                <a:cs typeface="Courier New"/>
                <a:sym typeface="Courier New"/>
              </a:rPr>
              <a:t>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"After multi-catch."</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p:txBody>
      </p:sp>
      <p:sp>
        <p:nvSpPr>
          <p:cNvPr id="487" name="Google Shape;487;p76"/>
          <p:cNvSpPr txBox="1"/>
          <p:nvPr/>
        </p:nvSpPr>
        <p:spPr>
          <a:xfrm>
            <a:off x="65650" y="3837550"/>
            <a:ext cx="1751100" cy="11091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Put in comment  one of these lines and see the output</a:t>
            </a:r>
            <a:endParaRPr sz="1200"/>
          </a:p>
          <a:p>
            <a:pPr indent="0" lvl="0" marL="25400" rtl="0" algn="l">
              <a:lnSpc>
                <a:spcPct val="115000"/>
              </a:lnSpc>
              <a:spcBef>
                <a:spcPts val="0"/>
              </a:spcBef>
              <a:spcAft>
                <a:spcPts val="0"/>
              </a:spcAft>
              <a:buNone/>
            </a:pPr>
            <a:r>
              <a:rPr b="1" lang="en-GB" sz="1000">
                <a:solidFill>
                  <a:srgbClr val="7F0055"/>
                </a:solidFill>
                <a:latin typeface="Courier New"/>
                <a:ea typeface="Courier New"/>
                <a:cs typeface="Courier New"/>
                <a:sym typeface="Courier New"/>
              </a:rPr>
              <a:t>int</a:t>
            </a:r>
            <a:r>
              <a:rPr lang="en-GB" sz="1000">
                <a:solidFill>
                  <a:schemeClr val="dk1"/>
                </a:solidFill>
                <a:latin typeface="Courier New"/>
                <a:ea typeface="Courier New"/>
                <a:cs typeface="Courier New"/>
                <a:sym typeface="Courier New"/>
              </a:rPr>
              <a:t> </a:t>
            </a:r>
            <a:r>
              <a:rPr lang="en-GB" sz="1000" u="sng">
                <a:solidFill>
                  <a:srgbClr val="6A3E3E"/>
                </a:solidFill>
                <a:latin typeface="Courier New"/>
                <a:ea typeface="Courier New"/>
                <a:cs typeface="Courier New"/>
                <a:sym typeface="Courier New"/>
              </a:rPr>
              <a:t>result</a:t>
            </a:r>
            <a:r>
              <a:rPr lang="en-GB" sz="1000">
                <a:solidFill>
                  <a:schemeClr val="dk1"/>
                </a:solidFill>
                <a:latin typeface="Courier New"/>
                <a:ea typeface="Courier New"/>
                <a:cs typeface="Courier New"/>
                <a:sym typeface="Courier New"/>
              </a:rPr>
              <a:t> = </a:t>
            </a:r>
            <a:r>
              <a:rPr lang="en-GB" sz="1000">
                <a:solidFill>
                  <a:srgbClr val="6A3E3E"/>
                </a:solidFill>
                <a:latin typeface="Courier New"/>
                <a:ea typeface="Courier New"/>
                <a:cs typeface="Courier New"/>
                <a:sym typeface="Courier New"/>
              </a:rPr>
              <a:t>a</a:t>
            </a:r>
            <a:r>
              <a:rPr lang="en-GB" sz="1000">
                <a:solidFill>
                  <a:schemeClr val="dk1"/>
                </a:solidFill>
                <a:latin typeface="Courier New"/>
                <a:ea typeface="Courier New"/>
                <a:cs typeface="Courier New"/>
                <a:sym typeface="Courier New"/>
              </a:rPr>
              <a:t> / </a:t>
            </a:r>
            <a:r>
              <a:rPr lang="en-GB" sz="1000">
                <a:solidFill>
                  <a:srgbClr val="6A3E3E"/>
                </a:solidFill>
                <a:latin typeface="Courier New"/>
                <a:ea typeface="Courier New"/>
                <a:cs typeface="Courier New"/>
                <a:sym typeface="Courier New"/>
              </a:rPr>
              <a:t>b</a:t>
            </a:r>
            <a:r>
              <a:rPr lang="en-GB" sz="1000">
                <a:solidFill>
                  <a:schemeClr val="dk1"/>
                </a:solidFill>
                <a:latin typeface="Courier New"/>
                <a:ea typeface="Courier New"/>
                <a:cs typeface="Courier New"/>
                <a:sym typeface="Courier New"/>
              </a:rPr>
              <a:t>; </a:t>
            </a:r>
            <a:endParaRPr sz="10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rgbClr val="6A3E3E"/>
                </a:solidFill>
                <a:latin typeface="Courier New"/>
                <a:ea typeface="Courier New"/>
                <a:cs typeface="Courier New"/>
                <a:sym typeface="Courier New"/>
              </a:rPr>
              <a:t>vals</a:t>
            </a:r>
            <a:r>
              <a:rPr lang="en-GB" sz="1000">
                <a:solidFill>
                  <a:schemeClr val="dk1"/>
                </a:solidFill>
                <a:latin typeface="Courier New"/>
                <a:ea typeface="Courier New"/>
                <a:cs typeface="Courier New"/>
                <a:sym typeface="Courier New"/>
              </a:rPr>
              <a:t>[10] = 19;</a:t>
            </a:r>
            <a:endParaRPr sz="1000">
              <a:solidFill>
                <a:schemeClr val="dk1"/>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nvSpPr>
        <p:spPr>
          <a:xfrm>
            <a:off x="632925" y="349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
        <p:nvSpPr>
          <p:cNvPr id="493" name="Google Shape;493;p77"/>
          <p:cNvSpPr txBox="1"/>
          <p:nvPr/>
        </p:nvSpPr>
        <p:spPr>
          <a:xfrm>
            <a:off x="502275" y="641075"/>
            <a:ext cx="8020500" cy="20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200"/>
              <a:t>More details</a:t>
            </a:r>
            <a:endParaRPr sz="3200"/>
          </a:p>
          <a:p>
            <a:pPr indent="0" lvl="0" marL="0" rtl="0" algn="l">
              <a:spcBef>
                <a:spcPts val="0"/>
              </a:spcBef>
              <a:spcAft>
                <a:spcPts val="0"/>
              </a:spcAft>
              <a:buNone/>
            </a:pPr>
            <a:r>
              <a:rPr lang="en-GB" sz="1800" u="sng">
                <a:solidFill>
                  <a:schemeClr val="hlink"/>
                </a:solidFill>
                <a:hlinkClick r:id="rId3"/>
              </a:rPr>
              <a:t>https://docs.oracle.com/javase/8/docs/api/java/lang/Exception.html</a:t>
            </a:r>
            <a:endParaRPr sz="1800"/>
          </a:p>
          <a:p>
            <a:pPr indent="0" lvl="0" marL="0" rtl="0" algn="l">
              <a:spcBef>
                <a:spcPts val="0"/>
              </a:spcBef>
              <a:spcAft>
                <a:spcPts val="0"/>
              </a:spcAft>
              <a:buNone/>
            </a:pPr>
            <a:r>
              <a:rPr lang="en-GB" sz="1800" u="sng">
                <a:solidFill>
                  <a:schemeClr val="hlink"/>
                </a:solidFill>
                <a:hlinkClick r:id="rId4"/>
              </a:rPr>
              <a:t>https://docs.oracle.com/javase/8/docs/api/java/lang/Error.html</a:t>
            </a:r>
            <a:endParaRPr sz="1800"/>
          </a:p>
          <a:p>
            <a:pPr indent="0" lvl="0" marL="0" rtl="0" algn="l">
              <a:spcBef>
                <a:spcPts val="0"/>
              </a:spcBef>
              <a:spcAft>
                <a:spcPts val="0"/>
              </a:spcAft>
              <a:buNone/>
            </a:pPr>
            <a:r>
              <a:rPr lang="en-GB" sz="1800" u="sng">
                <a:solidFill>
                  <a:schemeClr val="accent5"/>
                </a:solidFill>
                <a:hlinkClick r:id="rId5">
                  <a:extLst>
                    <a:ext uri="{A12FA001-AC4F-418D-AE19-62706E023703}">
                      <ahyp:hlinkClr val="tx"/>
                    </a:ext>
                  </a:extLst>
                </a:hlinkClick>
              </a:rPr>
              <a:t>https://docs.oracle.com/javase/tutorial/essential/exceptions/throwing.html</a:t>
            </a:r>
            <a:endParaRPr sz="1800"/>
          </a:p>
          <a:p>
            <a:pPr indent="0" lvl="0" marL="0" rtl="0" algn="l">
              <a:spcBef>
                <a:spcPts val="0"/>
              </a:spcBef>
              <a:spcAft>
                <a:spcPts val="0"/>
              </a:spcAft>
              <a:buNone/>
            </a:pPr>
            <a:r>
              <a:rPr lang="en-GB" sz="1800" u="sng">
                <a:solidFill>
                  <a:schemeClr val="hlink"/>
                </a:solidFill>
                <a:hlinkClick r:id="rId6"/>
              </a:rPr>
              <a:t>https://docs.oracle.com/javase/tutorial/essential/exceptions/advantages.html</a:t>
            </a:r>
            <a:endParaRPr sz="1800"/>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171850" y="643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GB" sz="1400">
                <a:latin typeface="Courier New"/>
                <a:ea typeface="Courier New"/>
                <a:cs typeface="Courier New"/>
                <a:sym typeface="Courier New"/>
              </a:rPr>
              <a:t>Exception-Handling Fundamentals</a:t>
            </a:r>
            <a:endParaRPr/>
          </a:p>
        </p:txBody>
      </p:sp>
      <p:sp>
        <p:nvSpPr>
          <p:cNvPr id="106" name="Google Shape;106;p20"/>
          <p:cNvSpPr txBox="1"/>
          <p:nvPr>
            <p:ph idx="1" type="body"/>
          </p:nvPr>
        </p:nvSpPr>
        <p:spPr>
          <a:xfrm>
            <a:off x="171850" y="473950"/>
            <a:ext cx="8771100" cy="4545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350">
                <a:solidFill>
                  <a:schemeClr val="dk1"/>
                </a:solidFill>
              </a:rPr>
              <a:t> </a:t>
            </a:r>
            <a:r>
              <a:rPr lang="en-GB">
                <a:solidFill>
                  <a:schemeClr val="dk1"/>
                </a:solidFill>
                <a:latin typeface="Courier New"/>
                <a:ea typeface="Courier New"/>
                <a:cs typeface="Courier New"/>
                <a:sym typeface="Courier New"/>
              </a:rPr>
              <a:t>Java exception handling is managed via five keywords: </a:t>
            </a:r>
            <a:r>
              <a:rPr b="1" lang="en-GB">
                <a:solidFill>
                  <a:schemeClr val="dk1"/>
                </a:solidFill>
                <a:latin typeface="Courier New"/>
                <a:ea typeface="Courier New"/>
                <a:cs typeface="Courier New"/>
                <a:sym typeface="Courier New"/>
              </a:rPr>
              <a:t>try, catch, throw, throws, and finally.</a:t>
            </a:r>
            <a:r>
              <a:rPr lang="en-GB">
                <a:solidFill>
                  <a:schemeClr val="dk1"/>
                </a:solidFill>
                <a:latin typeface="Courier New"/>
                <a:ea typeface="Courier New"/>
                <a:cs typeface="Courier New"/>
                <a:sym typeface="Courier New"/>
              </a:rPr>
              <a:t> Briefly, here is how they work. Program statements that you want to monitor for exceptions are contained within a </a:t>
            </a:r>
            <a:r>
              <a:rPr b="1" lang="en-GB">
                <a:solidFill>
                  <a:schemeClr val="dk1"/>
                </a:solidFill>
                <a:latin typeface="Courier New"/>
                <a:ea typeface="Courier New"/>
                <a:cs typeface="Courier New"/>
                <a:sym typeface="Courier New"/>
              </a:rPr>
              <a:t>try </a:t>
            </a:r>
            <a:r>
              <a:rPr lang="en-GB">
                <a:solidFill>
                  <a:schemeClr val="dk1"/>
                </a:solidFill>
                <a:latin typeface="Courier New"/>
                <a:ea typeface="Courier New"/>
                <a:cs typeface="Courier New"/>
                <a:sym typeface="Courier New"/>
              </a:rPr>
              <a:t>block. If an exception occurs within the </a:t>
            </a:r>
            <a:r>
              <a:rPr b="1" lang="en-GB">
                <a:solidFill>
                  <a:schemeClr val="dk1"/>
                </a:solidFill>
                <a:latin typeface="Courier New"/>
                <a:ea typeface="Courier New"/>
                <a:cs typeface="Courier New"/>
                <a:sym typeface="Courier New"/>
              </a:rPr>
              <a:t>try</a:t>
            </a:r>
            <a:r>
              <a:rPr lang="en-GB">
                <a:solidFill>
                  <a:schemeClr val="dk1"/>
                </a:solidFill>
                <a:latin typeface="Courier New"/>
                <a:ea typeface="Courier New"/>
                <a:cs typeface="Courier New"/>
                <a:sym typeface="Courier New"/>
              </a:rPr>
              <a:t> block, it is thrown. Your code can catch this exception (using </a:t>
            </a:r>
            <a:r>
              <a:rPr b="1" lang="en-GB">
                <a:solidFill>
                  <a:schemeClr val="dk1"/>
                </a:solidFill>
                <a:latin typeface="Courier New"/>
                <a:ea typeface="Courier New"/>
                <a:cs typeface="Courier New"/>
                <a:sym typeface="Courier New"/>
              </a:rPr>
              <a:t>catch</a:t>
            </a:r>
            <a:r>
              <a:rPr lang="en-GB">
                <a:solidFill>
                  <a:schemeClr val="dk1"/>
                </a:solidFill>
                <a:latin typeface="Courier New"/>
                <a:ea typeface="Courier New"/>
                <a:cs typeface="Courier New"/>
                <a:sym typeface="Courier New"/>
              </a:rPr>
              <a:t>) and handle it in some rational manner.</a:t>
            </a:r>
            <a:endParaRPr>
              <a:solidFill>
                <a:schemeClr val="dk1"/>
              </a:solidFill>
              <a:latin typeface="Courier New"/>
              <a:ea typeface="Courier New"/>
              <a:cs typeface="Courier New"/>
              <a:sym typeface="Courier New"/>
            </a:endParaRPr>
          </a:p>
          <a:p>
            <a:pPr indent="0" lvl="0" marL="0" rtl="0" algn="just">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System-generated exceptions are automatically thrown by the Java run-time system. To manually throw an exception, use the keyword </a:t>
            </a:r>
            <a:r>
              <a:rPr b="1" lang="en-GB">
                <a:solidFill>
                  <a:schemeClr val="dk1"/>
                </a:solidFill>
                <a:latin typeface="Courier New"/>
                <a:ea typeface="Courier New"/>
                <a:cs typeface="Courier New"/>
                <a:sym typeface="Courier New"/>
              </a:rPr>
              <a:t>throw</a:t>
            </a:r>
            <a:r>
              <a:rPr lang="en-GB">
                <a:solidFill>
                  <a:schemeClr val="dk1"/>
                </a:solidFill>
                <a:latin typeface="Courier New"/>
                <a:ea typeface="Courier New"/>
                <a:cs typeface="Courier New"/>
                <a:sym typeface="Courier New"/>
              </a:rPr>
              <a:t>. Any exception that is thrown out of a method must be specified as such by a </a:t>
            </a:r>
            <a:r>
              <a:rPr b="1" lang="en-GB">
                <a:solidFill>
                  <a:schemeClr val="dk1"/>
                </a:solidFill>
                <a:latin typeface="Courier New"/>
                <a:ea typeface="Courier New"/>
                <a:cs typeface="Courier New"/>
                <a:sym typeface="Courier New"/>
              </a:rPr>
              <a:t>throws</a:t>
            </a:r>
            <a:r>
              <a:rPr lang="en-GB">
                <a:solidFill>
                  <a:schemeClr val="dk1"/>
                </a:solidFill>
                <a:latin typeface="Courier New"/>
                <a:ea typeface="Courier New"/>
                <a:cs typeface="Courier New"/>
                <a:sym typeface="Courier New"/>
              </a:rPr>
              <a:t> clause. Any code that absolutely must be executed after a try block completes is put in a </a:t>
            </a:r>
            <a:r>
              <a:rPr b="1" lang="en-GB">
                <a:solidFill>
                  <a:schemeClr val="dk1"/>
                </a:solidFill>
                <a:latin typeface="Courier New"/>
                <a:ea typeface="Courier New"/>
                <a:cs typeface="Courier New"/>
                <a:sym typeface="Courier New"/>
              </a:rPr>
              <a:t>finally</a:t>
            </a:r>
            <a:r>
              <a:rPr lang="en-GB">
                <a:solidFill>
                  <a:schemeClr val="dk1"/>
                </a:solidFill>
                <a:latin typeface="Courier New"/>
                <a:ea typeface="Courier New"/>
                <a:cs typeface="Courier New"/>
                <a:sym typeface="Courier New"/>
              </a:rPr>
              <a:t> block.</a:t>
            </a:r>
            <a:endParaRPr>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65375" y="25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Advantages of Exception Handling</a:t>
            </a:r>
            <a:endParaRPr b="1"/>
          </a:p>
        </p:txBody>
      </p:sp>
      <p:sp>
        <p:nvSpPr>
          <p:cNvPr id="112" name="Google Shape;112;p21"/>
          <p:cNvSpPr txBox="1"/>
          <p:nvPr>
            <p:ph idx="1" type="body"/>
          </p:nvPr>
        </p:nvSpPr>
        <p:spPr>
          <a:xfrm>
            <a:off x="311700" y="872700"/>
            <a:ext cx="8520600" cy="4070100"/>
          </a:xfrm>
          <a:prstGeom prst="rect">
            <a:avLst/>
          </a:prstGeom>
        </p:spPr>
        <p:txBody>
          <a:bodyPr anchorCtr="0" anchor="t" bIns="91425" lIns="91425" spcFirstLastPara="1" rIns="91425" wrap="square" tIns="91425">
            <a:noAutofit/>
          </a:bodyPr>
          <a:lstStyle/>
          <a:p>
            <a:pPr indent="-171450" lvl="0" marL="171450" rtl="0" algn="l">
              <a:lnSpc>
                <a:spcPct val="100000"/>
              </a:lnSpc>
              <a:spcBef>
                <a:spcPts val="0"/>
              </a:spcBef>
              <a:spcAft>
                <a:spcPts val="0"/>
              </a:spcAft>
              <a:buClr>
                <a:schemeClr val="dk1"/>
              </a:buClr>
              <a:buSzPts val="1600"/>
              <a:buChar char="•"/>
            </a:pPr>
            <a:r>
              <a:rPr b="1" lang="en-GB" sz="1600">
                <a:solidFill>
                  <a:schemeClr val="dk1"/>
                </a:solidFill>
                <a:latin typeface="Verdana"/>
                <a:ea typeface="Verdana"/>
                <a:cs typeface="Verdana"/>
                <a:sym typeface="Verdana"/>
              </a:rPr>
              <a:t>Allows for more Accurate Error Reporting: </a:t>
            </a:r>
            <a:r>
              <a:rPr lang="en-GB" sz="1600">
                <a:solidFill>
                  <a:schemeClr val="dk1"/>
                </a:solidFill>
                <a:latin typeface="Verdana"/>
                <a:ea typeface="Verdana"/>
                <a:cs typeface="Verdana"/>
                <a:sym typeface="Verdana"/>
              </a:rPr>
              <a:t>Exception handling allows the program to catch &amp; report errors in a more accurate &amp; detailed manner, providing valuable information to developers for debugging and troubleshooting purposes.</a:t>
            </a:r>
            <a:endParaRPr sz="1600">
              <a:solidFill>
                <a:schemeClr val="dk1"/>
              </a:solidFill>
              <a:latin typeface="Calibri"/>
              <a:ea typeface="Calibri"/>
              <a:cs typeface="Calibri"/>
              <a:sym typeface="Calibri"/>
            </a:endParaRPr>
          </a:p>
          <a:p>
            <a:pPr indent="-171450" lvl="0" marL="171450" rtl="0" algn="l">
              <a:lnSpc>
                <a:spcPct val="100000"/>
              </a:lnSpc>
              <a:spcBef>
                <a:spcPts val="700"/>
              </a:spcBef>
              <a:spcAft>
                <a:spcPts val="0"/>
              </a:spcAft>
              <a:buClr>
                <a:schemeClr val="dk1"/>
              </a:buClr>
              <a:buSzPts val="1600"/>
              <a:buChar char="•"/>
            </a:pPr>
            <a:r>
              <a:rPr b="1" lang="en-GB" sz="1600">
                <a:solidFill>
                  <a:schemeClr val="dk1"/>
                </a:solidFill>
                <a:latin typeface="Verdana"/>
                <a:ea typeface="Verdana"/>
                <a:cs typeface="Verdana"/>
                <a:sym typeface="Verdana"/>
              </a:rPr>
              <a:t>Facilitates Debugging and Troubleshooting: </a:t>
            </a:r>
            <a:r>
              <a:rPr lang="en-GB" sz="1600">
                <a:solidFill>
                  <a:schemeClr val="dk1"/>
                </a:solidFill>
                <a:latin typeface="Verdana"/>
                <a:ea typeface="Verdana"/>
                <a:cs typeface="Verdana"/>
                <a:sym typeface="Verdana"/>
              </a:rPr>
              <a:t>by providing detailed error messages and stack traces, exception handling allows developers to quickly identify and resolve issues, reducing the amount of time and resources required for debugging.</a:t>
            </a:r>
            <a:endParaRPr sz="1600">
              <a:solidFill>
                <a:schemeClr val="dk1"/>
              </a:solidFill>
              <a:latin typeface="Calibri"/>
              <a:ea typeface="Calibri"/>
              <a:cs typeface="Calibri"/>
              <a:sym typeface="Calibri"/>
            </a:endParaRPr>
          </a:p>
          <a:p>
            <a:pPr indent="-171450" lvl="0" marL="171450" rtl="0" algn="l">
              <a:lnSpc>
                <a:spcPct val="100000"/>
              </a:lnSpc>
              <a:spcBef>
                <a:spcPts val="700"/>
              </a:spcBef>
              <a:spcAft>
                <a:spcPts val="0"/>
              </a:spcAft>
              <a:buClr>
                <a:schemeClr val="dk1"/>
              </a:buClr>
              <a:buSzPts val="1600"/>
              <a:buChar char="•"/>
            </a:pPr>
            <a:r>
              <a:rPr b="1" lang="en-GB" sz="1600">
                <a:solidFill>
                  <a:schemeClr val="dk1"/>
                </a:solidFill>
                <a:latin typeface="Verdana"/>
                <a:ea typeface="Verdana"/>
                <a:cs typeface="Verdana"/>
                <a:sym typeface="Verdana"/>
              </a:rPr>
              <a:t>Improves the Security of the Program: </a:t>
            </a:r>
            <a:r>
              <a:rPr lang="en-GB" sz="1600">
                <a:solidFill>
                  <a:schemeClr val="dk1"/>
                </a:solidFill>
                <a:latin typeface="Verdana"/>
                <a:ea typeface="Verdana"/>
                <a:cs typeface="Verdana"/>
                <a:sym typeface="Verdana"/>
              </a:rPr>
              <a:t>by catching and handling exceptions, the program can prevent sensitive information, such as passwords and personal data, from being displayed to the user or logged-in error messages.</a:t>
            </a:r>
            <a:endParaRPr b="1" sz="1600">
              <a:solidFill>
                <a:schemeClr val="dk1"/>
              </a:solidFill>
              <a:latin typeface="Verdana"/>
              <a:ea typeface="Verdana"/>
              <a:cs typeface="Verdana"/>
              <a:sym typeface="Verdana"/>
            </a:endParaRPr>
          </a:p>
          <a:p>
            <a:pPr indent="-171450" lvl="0" marL="171450" rtl="0" algn="l">
              <a:lnSpc>
                <a:spcPct val="70000"/>
              </a:lnSpc>
              <a:spcBef>
                <a:spcPts val="700"/>
              </a:spcBef>
              <a:spcAft>
                <a:spcPts val="0"/>
              </a:spcAft>
              <a:buClr>
                <a:schemeClr val="dk1"/>
              </a:buClr>
              <a:buSzPts val="1600"/>
              <a:buChar char="•"/>
            </a:pPr>
            <a:r>
              <a:rPr b="1" lang="en-GB" sz="1600">
                <a:solidFill>
                  <a:schemeClr val="dk1"/>
                </a:solidFill>
                <a:latin typeface="Verdana"/>
                <a:ea typeface="Verdana"/>
                <a:cs typeface="Verdana"/>
                <a:sym typeface="Verdana"/>
              </a:rPr>
              <a:t>Provides a Better user Experience: </a:t>
            </a:r>
            <a:r>
              <a:rPr lang="en-GB" sz="1600">
                <a:solidFill>
                  <a:schemeClr val="dk1"/>
                </a:solidFill>
                <a:latin typeface="Verdana"/>
                <a:ea typeface="Verdana"/>
                <a:cs typeface="Verdana"/>
                <a:sym typeface="Verdana"/>
              </a:rPr>
              <a:t>Proper exception handling allows the program to anticipate and recover from errors, providing a more stable user experience</a:t>
            </a:r>
            <a:endParaRPr sz="1600">
              <a:solidFill>
                <a:schemeClr val="dk1"/>
              </a:solidFill>
              <a:latin typeface="Verdana"/>
              <a:ea typeface="Verdana"/>
              <a:cs typeface="Verdana"/>
              <a:sym typeface="Verdana"/>
            </a:endParaRPr>
          </a:p>
          <a:p>
            <a:pPr indent="0" lvl="0" marL="0" rtl="0" algn="l">
              <a:spcBef>
                <a:spcPts val="1800"/>
              </a:spcBef>
              <a:spcAft>
                <a:spcPts val="400"/>
              </a:spcAft>
              <a:buNone/>
            </a:pPr>
            <a:r>
              <a:t/>
            </a:r>
            <a:endParaRPr b="1" sz="1600">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65375" y="25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Advantages of Java Exception</a:t>
            </a:r>
            <a:endParaRPr b="1"/>
          </a:p>
        </p:txBody>
      </p:sp>
      <p:sp>
        <p:nvSpPr>
          <p:cNvPr id="118" name="Google Shape;118;p22"/>
          <p:cNvSpPr txBox="1"/>
          <p:nvPr>
            <p:ph idx="1" type="body"/>
          </p:nvPr>
        </p:nvSpPr>
        <p:spPr>
          <a:xfrm>
            <a:off x="311700" y="872700"/>
            <a:ext cx="8520600" cy="4070100"/>
          </a:xfrm>
          <a:prstGeom prst="rect">
            <a:avLst/>
          </a:prstGeom>
        </p:spPr>
        <p:txBody>
          <a:bodyPr anchorCtr="0" anchor="t" bIns="91425" lIns="91425" spcFirstLastPara="1" rIns="91425" wrap="square" tIns="91425">
            <a:noAutofit/>
          </a:bodyPr>
          <a:lstStyle/>
          <a:p>
            <a:pPr indent="-158750" lvl="0" marL="171450" rtl="0" algn="l">
              <a:spcBef>
                <a:spcPts val="1800"/>
              </a:spcBef>
              <a:spcAft>
                <a:spcPts val="0"/>
              </a:spcAft>
              <a:buClr>
                <a:schemeClr val="dk1"/>
              </a:buClr>
              <a:buSzPts val="1600"/>
              <a:buFont typeface="Verdana"/>
              <a:buChar char="•"/>
            </a:pPr>
            <a:r>
              <a:rPr b="1" lang="en-GB" sz="2000">
                <a:solidFill>
                  <a:srgbClr val="333333"/>
                </a:solidFill>
              </a:rPr>
              <a:t>Separating Error-Handling Code from "Regular" Code</a:t>
            </a:r>
            <a:endParaRPr b="1" sz="2000">
              <a:solidFill>
                <a:srgbClr val="333333"/>
              </a:solidFill>
            </a:endParaRPr>
          </a:p>
          <a:p>
            <a:pPr indent="-158750" lvl="0" marL="171450" rtl="0" algn="l">
              <a:spcBef>
                <a:spcPts val="0"/>
              </a:spcBef>
              <a:spcAft>
                <a:spcPts val="0"/>
              </a:spcAft>
              <a:buClr>
                <a:schemeClr val="dk1"/>
              </a:buClr>
              <a:buSzPts val="1600"/>
              <a:buFont typeface="Verdana"/>
              <a:buChar char="•"/>
            </a:pPr>
            <a:r>
              <a:rPr lang="en-GB" sz="1350">
                <a:solidFill>
                  <a:schemeClr val="dk1"/>
                </a:solidFill>
              </a:rPr>
              <a:t>Exceptions provide the means to separate the details of what to do when something out of the ordinary happens from the main logic of a program. In traditional programming, error detection, reporting, and handling often lead to confusing spaghetti code. For example, consider the pseudocode method here that reads an entire file into memory.</a:t>
            </a:r>
            <a:endParaRPr b="1" sz="2000">
              <a:solidFill>
                <a:srgbClr val="333333"/>
              </a:solidFill>
            </a:endParaRPr>
          </a:p>
          <a:p>
            <a:pPr indent="-184150" lvl="0" marL="171450" rtl="0" algn="l">
              <a:spcBef>
                <a:spcPts val="0"/>
              </a:spcBef>
              <a:spcAft>
                <a:spcPts val="0"/>
              </a:spcAft>
              <a:buClr>
                <a:schemeClr val="dk1"/>
              </a:buClr>
              <a:buSzPts val="2000"/>
              <a:buFont typeface="Verdana"/>
              <a:buChar char="•"/>
            </a:pPr>
            <a:r>
              <a:rPr b="1" lang="en-GB" sz="2000">
                <a:solidFill>
                  <a:srgbClr val="333333"/>
                </a:solidFill>
              </a:rPr>
              <a:t>Propagating Errors Up the Call Stack</a:t>
            </a:r>
            <a:endParaRPr b="1" sz="2000">
              <a:solidFill>
                <a:srgbClr val="333333"/>
              </a:solidFill>
            </a:endParaRPr>
          </a:p>
          <a:p>
            <a:pPr indent="-184150" lvl="0" marL="171450" rtl="0" algn="l">
              <a:spcBef>
                <a:spcPts val="0"/>
              </a:spcBef>
              <a:spcAft>
                <a:spcPts val="0"/>
              </a:spcAft>
              <a:buClr>
                <a:srgbClr val="333333"/>
              </a:buClr>
              <a:buSzPts val="2000"/>
              <a:buChar char="•"/>
            </a:pPr>
            <a:r>
              <a:rPr lang="en-GB" sz="1350">
                <a:solidFill>
                  <a:schemeClr val="dk1"/>
                </a:solidFill>
              </a:rPr>
              <a:t>A second advantage of exceptions is the ability to propagate error reporting up the call stack of methods. Suppose that the </a:t>
            </a:r>
            <a:r>
              <a:rPr lang="en-GB" sz="1350">
                <a:solidFill>
                  <a:srgbClr val="188038"/>
                </a:solidFill>
                <a:latin typeface="Courier New"/>
                <a:ea typeface="Courier New"/>
                <a:cs typeface="Courier New"/>
                <a:sym typeface="Courier New"/>
              </a:rPr>
              <a:t>readFile</a:t>
            </a:r>
            <a:r>
              <a:rPr lang="en-GB" sz="1350">
                <a:solidFill>
                  <a:schemeClr val="dk1"/>
                </a:solidFill>
              </a:rPr>
              <a:t> method is the fourth method in a series of nested method calls made by the main program: </a:t>
            </a:r>
            <a:r>
              <a:rPr lang="en-GB" sz="1350">
                <a:solidFill>
                  <a:srgbClr val="188038"/>
                </a:solidFill>
                <a:latin typeface="Courier New"/>
                <a:ea typeface="Courier New"/>
                <a:cs typeface="Courier New"/>
                <a:sym typeface="Courier New"/>
              </a:rPr>
              <a:t>method1</a:t>
            </a:r>
            <a:r>
              <a:rPr lang="en-GB" sz="1350">
                <a:solidFill>
                  <a:schemeClr val="dk1"/>
                </a:solidFill>
              </a:rPr>
              <a:t> calls </a:t>
            </a:r>
            <a:r>
              <a:rPr lang="en-GB" sz="1350">
                <a:solidFill>
                  <a:srgbClr val="188038"/>
                </a:solidFill>
                <a:latin typeface="Courier New"/>
                <a:ea typeface="Courier New"/>
                <a:cs typeface="Courier New"/>
                <a:sym typeface="Courier New"/>
              </a:rPr>
              <a:t>method2</a:t>
            </a:r>
            <a:r>
              <a:rPr lang="en-GB" sz="1350">
                <a:solidFill>
                  <a:schemeClr val="dk1"/>
                </a:solidFill>
              </a:rPr>
              <a:t>, which calls </a:t>
            </a:r>
            <a:r>
              <a:rPr lang="en-GB" sz="1350">
                <a:solidFill>
                  <a:srgbClr val="188038"/>
                </a:solidFill>
                <a:latin typeface="Courier New"/>
                <a:ea typeface="Courier New"/>
                <a:cs typeface="Courier New"/>
                <a:sym typeface="Courier New"/>
              </a:rPr>
              <a:t>method3</a:t>
            </a:r>
            <a:r>
              <a:rPr lang="en-GB" sz="1350">
                <a:solidFill>
                  <a:schemeClr val="dk1"/>
                </a:solidFill>
              </a:rPr>
              <a:t>, which finally calls </a:t>
            </a:r>
            <a:r>
              <a:rPr lang="en-GB" sz="1350">
                <a:solidFill>
                  <a:srgbClr val="188038"/>
                </a:solidFill>
                <a:latin typeface="Courier New"/>
                <a:ea typeface="Courier New"/>
                <a:cs typeface="Courier New"/>
                <a:sym typeface="Courier New"/>
              </a:rPr>
              <a:t>readFile</a:t>
            </a:r>
            <a:r>
              <a:rPr lang="en-GB" sz="1350">
                <a:solidFill>
                  <a:schemeClr val="dk1"/>
                </a:solidFill>
              </a:rPr>
              <a:t>.</a:t>
            </a:r>
            <a:endParaRPr b="1" sz="2000">
              <a:solidFill>
                <a:srgbClr val="333333"/>
              </a:solidFill>
            </a:endParaRPr>
          </a:p>
          <a:p>
            <a:pPr indent="-184150" lvl="0" marL="171450" rtl="0" algn="l">
              <a:spcBef>
                <a:spcPts val="0"/>
              </a:spcBef>
              <a:spcAft>
                <a:spcPts val="0"/>
              </a:spcAft>
              <a:buClr>
                <a:schemeClr val="dk1"/>
              </a:buClr>
              <a:buSzPts val="2000"/>
              <a:buFont typeface="Verdana"/>
              <a:buChar char="•"/>
            </a:pPr>
            <a:r>
              <a:rPr b="1" lang="en-GB" sz="2000">
                <a:solidFill>
                  <a:srgbClr val="333333"/>
                </a:solidFill>
              </a:rPr>
              <a:t>Grouping and Differentiating Error Types</a:t>
            </a:r>
            <a:endParaRPr b="1" sz="2000">
              <a:solidFill>
                <a:srgbClr val="333333"/>
              </a:solidFill>
            </a:endParaRPr>
          </a:p>
          <a:p>
            <a:pPr indent="0" lvl="0" marL="171450" rtl="0" algn="l">
              <a:spcBef>
                <a:spcPts val="1800"/>
              </a:spcBef>
              <a:spcAft>
                <a:spcPts val="400"/>
              </a:spcAft>
              <a:buNone/>
            </a:pPr>
            <a:r>
              <a:rPr lang="en-GB" sz="1350">
                <a:solidFill>
                  <a:schemeClr val="dk1"/>
                </a:solidFill>
              </a:rPr>
              <a:t>Because all exceptions thrown within a program are objects, the grouping or categorizing of exceptions is a natural outcome of the class hierarchy. An example of a group of related exception classes in the Java platform are those defined in </a:t>
            </a:r>
            <a:r>
              <a:rPr lang="en-GB" sz="1350">
                <a:solidFill>
                  <a:srgbClr val="188038"/>
                </a:solidFill>
                <a:latin typeface="Courier New"/>
                <a:ea typeface="Courier New"/>
                <a:cs typeface="Courier New"/>
                <a:sym typeface="Courier New"/>
              </a:rPr>
              <a:t>java.io</a:t>
            </a:r>
            <a:r>
              <a:rPr lang="en-GB" sz="1350">
                <a:solidFill>
                  <a:schemeClr val="dk1"/>
                </a:solidFill>
              </a:rPr>
              <a:t> — </a:t>
            </a:r>
            <a:r>
              <a:rPr lang="en-GB" sz="1350">
                <a:solidFill>
                  <a:srgbClr val="188038"/>
                </a:solidFill>
                <a:latin typeface="Courier New"/>
                <a:ea typeface="Courier New"/>
                <a:cs typeface="Courier New"/>
                <a:sym typeface="Courier New"/>
              </a:rPr>
              <a:t>IOException</a:t>
            </a:r>
            <a:r>
              <a:rPr lang="en-GB" sz="1350">
                <a:solidFill>
                  <a:schemeClr val="dk1"/>
                </a:solidFill>
              </a:rPr>
              <a:t> and its descendants. For example, </a:t>
            </a:r>
            <a:r>
              <a:rPr lang="en-GB" sz="1350">
                <a:solidFill>
                  <a:srgbClr val="188038"/>
                </a:solidFill>
                <a:latin typeface="Courier New"/>
                <a:ea typeface="Courier New"/>
                <a:cs typeface="Courier New"/>
                <a:sym typeface="Courier New"/>
              </a:rPr>
              <a:t>FileNotFoundException</a:t>
            </a:r>
            <a:r>
              <a:rPr lang="en-GB" sz="1350">
                <a:solidFill>
                  <a:schemeClr val="dk1"/>
                </a:solidFill>
              </a:rPr>
              <a:t> means that a file could not be located on disk.</a:t>
            </a:r>
            <a:endParaRPr b="1" sz="20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