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Nuni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AFCB1CB-F537-4F71-BD33-6F7CDD208C73}">
  <a:tblStyle styleId="{6AFCB1CB-F537-4F71-BD33-6F7CDD208C7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Nunito-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schemas.openxmlformats.org/officeDocument/2006/relationships/font" Target="fonts/Nunito-italic.fntdata"/><Relationship Id="rId23" Type="http://schemas.openxmlformats.org/officeDocument/2006/relationships/slide" Target="slides/slide17.xml"/><Relationship Id="rId45" Type="http://schemas.openxmlformats.org/officeDocument/2006/relationships/font" Target="fonts/Nuni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Nunito-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95ff73791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95ff73791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5ff73791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5ff73791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5ff73791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5ff73791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95ff737914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95ff737914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75eac756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g2975eac7563_0_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75eac756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975eac7563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975eac756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975eac7563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991c669c12_3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991c669c12_3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991c669c12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991c669c12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991c669c12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991c669c12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91008d00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g291008d0012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991c669c12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991c669c12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91c669c12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91c669c12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991c669c12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991c669c12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991c669c12_3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2991c669c12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991c669c12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991c669c12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91c669c12_3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991c669c12_3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991c669c12_3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991c669c12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91c669c12_3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991c669c12_3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75eac7563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75eac7563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975eac7563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975eac7563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203e9cc3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203e9cc3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975eac7563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975eac7563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75eac756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75eac756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975eac7563_0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2975eac7563_0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975eac7563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975eac7563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975eac7563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2975eac7563_0_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975eac7563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g2975eac7563_0_2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1095571f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1095571f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963eb0e0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963eb0e0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203e9cc3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203e9cc3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9203e9cc3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9203e9cc3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91008d00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g291008d0012_0_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91008d001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g291008d0012_0_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1008d001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291008d0012_0_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95ff73791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95ff73791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0" name="Shape 50"/>
        <p:cNvGrpSpPr/>
        <p:nvPr/>
      </p:nvGrpSpPr>
      <p:grpSpPr>
        <a:xfrm>
          <a:off x="0" y="0"/>
          <a:ext cx="0" cy="0"/>
          <a:chOff x="0" y="0"/>
          <a:chExt cx="0" cy="0"/>
        </a:xfrm>
      </p:grpSpPr>
      <p:sp>
        <p:nvSpPr>
          <p:cNvPr id="51" name="Google Shape;51;p13"/>
          <p:cNvSpPr txBox="1"/>
          <p:nvPr>
            <p:ph idx="12" type="sldNum"/>
          </p:nvPr>
        </p:nvSpPr>
        <p:spPr>
          <a:xfrm>
            <a:off x="8647272" y="4805958"/>
            <a:ext cx="365700" cy="273900"/>
          </a:xfrm>
          <a:prstGeom prst="rect">
            <a:avLst/>
          </a:prstGeom>
          <a:noFill/>
          <a:ln>
            <a:noFill/>
          </a:ln>
        </p:spPr>
        <p:txBody>
          <a:bodyPr anchorCtr="0" anchor="b"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
        <p:nvSpPr>
          <p:cNvPr id="52" name="Google Shape;52;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rtl="0" algn="l">
              <a:spcBef>
                <a:spcPts val="0"/>
              </a:spcBef>
              <a:spcAft>
                <a:spcPts val="0"/>
              </a:spcAft>
              <a:buClr>
                <a:schemeClr val="dk2"/>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hyperlink" Target="https://docs.oracle.com/javase/8/docs/api/java/io/BufferedReader.html" TargetMode="External"/><Relationship Id="rId4" Type="http://schemas.openxmlformats.org/officeDocument/2006/relationships/hyperlink" Target="https://docs.oracle.com/javase/8/docs/api/java/io/PrintWriter.html" TargetMode="External"/><Relationship Id="rId5" Type="http://schemas.openxmlformats.org/officeDocument/2006/relationships/hyperlink" Target="https://docs.oracle.com/javase/tutorial/essential/io/buffers.html" TargetMode="External"/><Relationship Id="rId6" Type="http://schemas.openxmlformats.org/officeDocument/2006/relationships/hyperlink" Target="https://docs.oracle.com/javase/tutorial/essential/io/formatting.html" TargetMode="External"/><Relationship Id="rId7" Type="http://schemas.openxmlformats.org/officeDocument/2006/relationships/hyperlink" Target="https://docs.oracle.com/javase/tutorial/essential/io/examples/CopyLines.jav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Java I/O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3"/>
          <p:cNvSpPr txBox="1"/>
          <p:nvPr>
            <p:ph type="title"/>
          </p:nvPr>
        </p:nvSpPr>
        <p:spPr>
          <a:xfrm>
            <a:off x="457200" y="53575"/>
            <a:ext cx="8229600" cy="4140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t>Byte Streams</a:t>
            </a:r>
            <a:endParaRPr b="1"/>
          </a:p>
        </p:txBody>
      </p:sp>
      <p:sp>
        <p:nvSpPr>
          <p:cNvPr id="141" name="Google Shape;141;p23"/>
          <p:cNvSpPr txBox="1"/>
          <p:nvPr/>
        </p:nvSpPr>
        <p:spPr>
          <a:xfrm>
            <a:off x="448200" y="419725"/>
            <a:ext cx="8287800" cy="441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50">
                <a:solidFill>
                  <a:schemeClr val="dk1"/>
                </a:solidFill>
              </a:rPr>
              <a:t>Programs use byte streams to perform input and output of 8-bit bytes. All byte stream classes are descended from </a:t>
            </a:r>
            <a:r>
              <a:rPr b="1" lang="en-GB" sz="2050">
                <a:solidFill>
                  <a:schemeClr val="dk1"/>
                </a:solidFill>
              </a:rPr>
              <a:t>InputStream</a:t>
            </a:r>
            <a:r>
              <a:rPr lang="en-GB" sz="2050">
                <a:solidFill>
                  <a:schemeClr val="dk1"/>
                </a:solidFill>
              </a:rPr>
              <a:t> and </a:t>
            </a:r>
            <a:r>
              <a:rPr b="1" lang="en-GB" sz="2050">
                <a:solidFill>
                  <a:schemeClr val="dk1"/>
                </a:solidFill>
              </a:rPr>
              <a:t>OutputStream</a:t>
            </a:r>
            <a:r>
              <a:rPr lang="en-GB" sz="2050">
                <a:solidFill>
                  <a:schemeClr val="dk1"/>
                </a:solidFill>
              </a:rPr>
              <a:t>.</a:t>
            </a:r>
            <a:endParaRPr sz="2050">
              <a:solidFill>
                <a:schemeClr val="dk1"/>
              </a:solidFill>
            </a:endParaRPr>
          </a:p>
          <a:p>
            <a:pPr indent="0" lvl="0" marL="0" rtl="0" algn="l">
              <a:spcBef>
                <a:spcPts val="0"/>
              </a:spcBef>
              <a:spcAft>
                <a:spcPts val="0"/>
              </a:spcAft>
              <a:buNone/>
            </a:pPr>
            <a:r>
              <a:rPr lang="en-GB" sz="2050">
                <a:solidFill>
                  <a:schemeClr val="dk1"/>
                </a:solidFill>
              </a:rPr>
              <a:t>There are many byte stream classes. To demonstrate how byte streams work, we'll focus on the file I/O byte streams, </a:t>
            </a:r>
            <a:r>
              <a:rPr b="1" lang="en-GB" sz="2050">
                <a:solidFill>
                  <a:schemeClr val="dk1"/>
                </a:solidFill>
              </a:rPr>
              <a:t>FileInputStream</a:t>
            </a:r>
            <a:r>
              <a:rPr lang="en-GB" sz="2050">
                <a:solidFill>
                  <a:schemeClr val="dk1"/>
                </a:solidFill>
              </a:rPr>
              <a:t> and </a:t>
            </a:r>
            <a:r>
              <a:rPr b="1" lang="en-GB" sz="2050">
                <a:solidFill>
                  <a:schemeClr val="dk1"/>
                </a:solidFill>
              </a:rPr>
              <a:t>FileOutputStream</a:t>
            </a:r>
            <a:r>
              <a:rPr lang="en-GB" sz="2050">
                <a:solidFill>
                  <a:schemeClr val="dk1"/>
                </a:solidFill>
              </a:rPr>
              <a:t>. Other kinds of byte streams are used in much the same way; they differ mainly in the way they are constructed.</a:t>
            </a:r>
            <a:endParaRPr sz="2050">
              <a:solidFill>
                <a:schemeClr val="dk1"/>
              </a:solidFill>
            </a:endParaRPr>
          </a:p>
          <a:p>
            <a:pPr indent="0" lvl="0" marL="0" rtl="0" algn="l">
              <a:spcBef>
                <a:spcPts val="0"/>
              </a:spcBef>
              <a:spcAft>
                <a:spcPts val="0"/>
              </a:spcAft>
              <a:buNone/>
            </a:pPr>
            <a:r>
              <a:rPr b="1" lang="en-GB" sz="2050">
                <a:solidFill>
                  <a:schemeClr val="dk1"/>
                </a:solidFill>
              </a:rPr>
              <a:t>Using Byte Streams</a:t>
            </a:r>
            <a:endParaRPr b="1" sz="2050">
              <a:solidFill>
                <a:schemeClr val="dk1"/>
              </a:solidFill>
            </a:endParaRPr>
          </a:p>
          <a:p>
            <a:pPr indent="0" lvl="0" marL="0" rtl="0" algn="l">
              <a:spcBef>
                <a:spcPts val="0"/>
              </a:spcBef>
              <a:spcAft>
                <a:spcPts val="0"/>
              </a:spcAft>
              <a:buNone/>
            </a:pPr>
            <a:r>
              <a:rPr lang="en-GB" sz="2050">
                <a:solidFill>
                  <a:schemeClr val="dk1"/>
                </a:solidFill>
              </a:rPr>
              <a:t>We'll explore FileInputStream and FileOutputStream by examining an example program named </a:t>
            </a:r>
            <a:r>
              <a:rPr b="1" lang="en-GB" sz="2050">
                <a:solidFill>
                  <a:schemeClr val="dk1"/>
                </a:solidFill>
              </a:rPr>
              <a:t>Program</a:t>
            </a:r>
            <a:r>
              <a:rPr lang="en-GB" sz="2050">
                <a:solidFill>
                  <a:schemeClr val="dk1"/>
                </a:solidFill>
              </a:rPr>
              <a:t>, which uses byte streams to copy </a:t>
            </a:r>
            <a:r>
              <a:rPr b="1" lang="en-GB" sz="2050">
                <a:solidFill>
                  <a:schemeClr val="dk1"/>
                </a:solidFill>
              </a:rPr>
              <a:t>input.txt,</a:t>
            </a:r>
            <a:r>
              <a:rPr lang="en-GB" sz="2050">
                <a:solidFill>
                  <a:schemeClr val="dk1"/>
                </a:solidFill>
              </a:rPr>
              <a:t> one byte at a time.</a:t>
            </a:r>
            <a:endParaRPr sz="2050">
              <a:solidFill>
                <a:schemeClr val="dk1"/>
              </a:solidFill>
            </a:endParaRPr>
          </a:p>
          <a:p>
            <a:pPr indent="0" lvl="0" marL="0" rtl="0" algn="l">
              <a:spcBef>
                <a:spcPts val="0"/>
              </a:spcBef>
              <a:spcAft>
                <a:spcPts val="0"/>
              </a:spcAft>
              <a:buNone/>
            </a:pPr>
            <a:r>
              <a:t/>
            </a:r>
            <a:endParaRPr sz="205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nvSpPr>
        <p:spPr>
          <a:xfrm>
            <a:off x="441075" y="609775"/>
            <a:ext cx="5072400" cy="4417800"/>
          </a:xfrm>
          <a:prstGeom prst="rect">
            <a:avLst/>
          </a:prstGeom>
          <a:noFill/>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java.io.FileInputStream;</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java.io.FileOutputStream;</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java.io.IOException;</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public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class</a:t>
            </a:r>
            <a:r>
              <a:rPr lang="en-GB" sz="1000">
                <a:solidFill>
                  <a:schemeClr val="dk1"/>
                </a:solidFill>
                <a:highlight>
                  <a:srgbClr val="EEEEEC"/>
                </a:highlight>
                <a:latin typeface="Courier New"/>
                <a:ea typeface="Courier New"/>
                <a:cs typeface="Courier New"/>
                <a:sym typeface="Courier New"/>
              </a:rPr>
              <a:t> </a:t>
            </a:r>
            <a:r>
              <a:rPr b="1" i="1" lang="en-GB" sz="1250">
                <a:solidFill>
                  <a:schemeClr val="dk1"/>
                </a:solidFill>
              </a:rPr>
              <a:t>CopyBytes</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public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static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void</a:t>
            </a:r>
            <a:r>
              <a:rPr lang="en-GB" sz="1000">
                <a:solidFill>
                  <a:schemeClr val="dk1"/>
                </a:solidFill>
                <a:highlight>
                  <a:srgbClr val="EEEEEC"/>
                </a:highlight>
                <a:latin typeface="Courier New"/>
                <a:ea typeface="Courier New"/>
                <a:cs typeface="Courier New"/>
                <a:sym typeface="Courier New"/>
              </a:rPr>
              <a:t> main(String[] </a:t>
            </a:r>
            <a:r>
              <a:rPr lang="en-GB" sz="1000">
                <a:solidFill>
                  <a:srgbClr val="6A3E3E"/>
                </a:solidFill>
                <a:highlight>
                  <a:srgbClr val="EEEEEC"/>
                </a:highlight>
                <a:latin typeface="Courier New"/>
                <a:ea typeface="Courier New"/>
                <a:cs typeface="Courier New"/>
                <a:sym typeface="Courier New"/>
              </a:rPr>
              <a:t>args</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throws</a:t>
            </a:r>
            <a:r>
              <a:rPr lang="en-GB" sz="1000">
                <a:solidFill>
                  <a:schemeClr val="dk1"/>
                </a:solidFill>
                <a:highlight>
                  <a:srgbClr val="EEEEEC"/>
                </a:highlight>
                <a:latin typeface="Courier New"/>
                <a:ea typeface="Courier New"/>
                <a:cs typeface="Courier New"/>
                <a:sym typeface="Courier New"/>
              </a:rPr>
              <a:t> IOException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FileInputStream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FileOutputStream </a:t>
            </a:r>
            <a:r>
              <a:rPr lang="en-GB" sz="1000">
                <a:solidFill>
                  <a:srgbClr val="6A3E3E"/>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try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FileInputStream(</a:t>
            </a:r>
            <a:r>
              <a:rPr lang="en-GB" sz="1000">
                <a:solidFill>
                  <a:srgbClr val="2A00FF"/>
                </a:solidFill>
                <a:highlight>
                  <a:srgbClr val="EEEEEC"/>
                </a:highlight>
                <a:latin typeface="Courier New"/>
                <a:ea typeface="Courier New"/>
                <a:cs typeface="Courier New"/>
                <a:sym typeface="Courier New"/>
              </a:rPr>
              <a:t>"input.txt"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FileOutputStream(</a:t>
            </a:r>
            <a:r>
              <a:rPr lang="en-GB" sz="1000">
                <a:solidFill>
                  <a:srgbClr val="2A00FF"/>
                </a:solidFill>
                <a:highlight>
                  <a:srgbClr val="EEEEEC"/>
                </a:highlight>
                <a:latin typeface="Courier New"/>
                <a:ea typeface="Courier New"/>
                <a:cs typeface="Courier New"/>
                <a:sym typeface="Courier New"/>
              </a:rPr>
              <a:t>"output.txt"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int</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while</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.read()) != -1)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.write(</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finally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if</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if</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"Program finished"</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0"/>
              </a:spcAft>
              <a:buNone/>
            </a:pPr>
            <a:r>
              <a:t/>
            </a:r>
            <a:endParaRPr sz="200"/>
          </a:p>
        </p:txBody>
      </p:sp>
      <p:sp>
        <p:nvSpPr>
          <p:cNvPr id="147" name="Google Shape;147;p24"/>
          <p:cNvSpPr txBox="1"/>
          <p:nvPr/>
        </p:nvSpPr>
        <p:spPr>
          <a:xfrm>
            <a:off x="5563250" y="358375"/>
            <a:ext cx="3450300" cy="479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en-GB" sz="1000">
                <a:solidFill>
                  <a:srgbClr val="333333"/>
                </a:solidFill>
              </a:rPr>
              <a:t>Always Close Streams</a:t>
            </a:r>
            <a:endParaRPr b="1" sz="1000">
              <a:solidFill>
                <a:srgbClr val="333333"/>
              </a:solidFill>
            </a:endParaRPr>
          </a:p>
          <a:p>
            <a:pPr indent="0" lvl="0" marL="0" rtl="0" algn="l">
              <a:lnSpc>
                <a:spcPct val="115000"/>
              </a:lnSpc>
              <a:spcBef>
                <a:spcPts val="1000"/>
              </a:spcBef>
              <a:spcAft>
                <a:spcPts val="0"/>
              </a:spcAft>
              <a:buNone/>
            </a:pPr>
            <a:r>
              <a:rPr lang="en-GB" sz="1000">
                <a:solidFill>
                  <a:schemeClr val="dk1"/>
                </a:solidFill>
              </a:rPr>
              <a:t>Closing a stream when it's no longer needed is very important — so important that </a:t>
            </a:r>
            <a:r>
              <a:rPr b="1" i="1" lang="en-GB" sz="1000">
                <a:solidFill>
                  <a:schemeClr val="dk1"/>
                </a:solidFill>
              </a:rPr>
              <a:t>CopyBytes</a:t>
            </a:r>
            <a:r>
              <a:rPr lang="en-GB" sz="1000">
                <a:solidFill>
                  <a:srgbClr val="188038"/>
                </a:solidFill>
                <a:latin typeface="Courier New"/>
                <a:ea typeface="Courier New"/>
                <a:cs typeface="Courier New"/>
                <a:sym typeface="Courier New"/>
              </a:rPr>
              <a:t> program</a:t>
            </a:r>
            <a:r>
              <a:rPr lang="en-GB" sz="1000">
                <a:solidFill>
                  <a:schemeClr val="dk1"/>
                </a:solidFill>
              </a:rPr>
              <a:t> uses a </a:t>
            </a:r>
            <a:r>
              <a:rPr lang="en-GB" sz="1000">
                <a:solidFill>
                  <a:srgbClr val="188038"/>
                </a:solidFill>
                <a:latin typeface="Courier New"/>
                <a:ea typeface="Courier New"/>
                <a:cs typeface="Courier New"/>
                <a:sym typeface="Courier New"/>
              </a:rPr>
              <a:t>finally</a:t>
            </a:r>
            <a:r>
              <a:rPr lang="en-GB" sz="1000">
                <a:solidFill>
                  <a:schemeClr val="dk1"/>
                </a:solidFill>
              </a:rPr>
              <a:t> block to guarantee that both streams will be closed even if an error occurs. This practice helps avoid serious resource leaks.</a:t>
            </a:r>
            <a:endParaRPr sz="1000">
              <a:solidFill>
                <a:schemeClr val="dk1"/>
              </a:solidFill>
            </a:endParaRPr>
          </a:p>
          <a:p>
            <a:pPr indent="0" lvl="0" marL="0" rtl="0" algn="l">
              <a:lnSpc>
                <a:spcPct val="115000"/>
              </a:lnSpc>
              <a:spcBef>
                <a:spcPts val="1000"/>
              </a:spcBef>
              <a:spcAft>
                <a:spcPts val="0"/>
              </a:spcAft>
              <a:buNone/>
            </a:pPr>
            <a:r>
              <a:rPr lang="en-GB" sz="1000">
                <a:solidFill>
                  <a:schemeClr val="dk1"/>
                </a:solidFill>
              </a:rPr>
              <a:t>One possible error is that </a:t>
            </a:r>
            <a:r>
              <a:rPr b="1" i="1" lang="en-GB" sz="1000">
                <a:solidFill>
                  <a:schemeClr val="dk1"/>
                </a:solidFill>
              </a:rPr>
              <a:t>CopyBytes</a:t>
            </a:r>
            <a:r>
              <a:rPr lang="en-GB" sz="1000">
                <a:solidFill>
                  <a:schemeClr val="dk1"/>
                </a:solidFill>
              </a:rPr>
              <a:t> was unable to open one or both files. When that happens, the stream variable corresponding to the file never changes from its initial </a:t>
            </a:r>
            <a:r>
              <a:rPr lang="en-GB" sz="1000">
                <a:solidFill>
                  <a:srgbClr val="188038"/>
                </a:solidFill>
                <a:latin typeface="Courier New"/>
                <a:ea typeface="Courier New"/>
                <a:cs typeface="Courier New"/>
                <a:sym typeface="Courier New"/>
              </a:rPr>
              <a:t>null</a:t>
            </a:r>
            <a:r>
              <a:rPr lang="en-GB" sz="1000">
                <a:solidFill>
                  <a:schemeClr val="dk1"/>
                </a:solidFill>
              </a:rPr>
              <a:t> value. That's why </a:t>
            </a:r>
            <a:r>
              <a:rPr b="1" i="1" lang="en-GB" sz="1000">
                <a:solidFill>
                  <a:schemeClr val="dk1"/>
                </a:solidFill>
              </a:rPr>
              <a:t>CopyBytes</a:t>
            </a:r>
            <a:r>
              <a:rPr lang="en-GB" sz="1000">
                <a:solidFill>
                  <a:schemeClr val="dk1"/>
                </a:solidFill>
              </a:rPr>
              <a:t> makes sure that each stream variable contains an object reference before invoking </a:t>
            </a:r>
            <a:r>
              <a:rPr lang="en-GB" sz="1000">
                <a:solidFill>
                  <a:srgbClr val="188038"/>
                </a:solidFill>
                <a:latin typeface="Courier New"/>
                <a:ea typeface="Courier New"/>
                <a:cs typeface="Courier New"/>
                <a:sym typeface="Courier New"/>
              </a:rPr>
              <a:t>close</a:t>
            </a:r>
            <a:r>
              <a:rPr lang="en-GB" sz="1000">
                <a:solidFill>
                  <a:schemeClr val="dk1"/>
                </a:solidFill>
              </a:rPr>
              <a:t>.</a:t>
            </a:r>
            <a:endParaRPr sz="1000">
              <a:solidFill>
                <a:schemeClr val="dk1"/>
              </a:solidFill>
            </a:endParaRPr>
          </a:p>
          <a:p>
            <a:pPr indent="0" lvl="0" marL="0" rtl="0" algn="l">
              <a:lnSpc>
                <a:spcPct val="115000"/>
              </a:lnSpc>
              <a:spcBef>
                <a:spcPts val="1800"/>
              </a:spcBef>
              <a:spcAft>
                <a:spcPts val="0"/>
              </a:spcAft>
              <a:buNone/>
            </a:pPr>
            <a:r>
              <a:rPr b="1" lang="en-GB" sz="1000">
                <a:solidFill>
                  <a:srgbClr val="333333"/>
                </a:solidFill>
              </a:rPr>
              <a:t>When Not to Use Byte Streams</a:t>
            </a:r>
            <a:endParaRPr b="1" sz="1000">
              <a:solidFill>
                <a:srgbClr val="333333"/>
              </a:solidFill>
            </a:endParaRPr>
          </a:p>
          <a:p>
            <a:pPr indent="0" lvl="0" marL="0" rtl="0" algn="l">
              <a:lnSpc>
                <a:spcPct val="115000"/>
              </a:lnSpc>
              <a:spcBef>
                <a:spcPts val="1000"/>
              </a:spcBef>
              <a:spcAft>
                <a:spcPts val="0"/>
              </a:spcAft>
              <a:buNone/>
            </a:pPr>
            <a:r>
              <a:rPr b="1" i="1" lang="en-GB" sz="1000">
                <a:solidFill>
                  <a:schemeClr val="dk1"/>
                </a:solidFill>
              </a:rPr>
              <a:t>CopyBytes</a:t>
            </a:r>
            <a:r>
              <a:rPr lang="en-GB" sz="1000">
                <a:solidFill>
                  <a:srgbClr val="188038"/>
                </a:solidFill>
                <a:latin typeface="Courier New"/>
                <a:ea typeface="Courier New"/>
                <a:cs typeface="Courier New"/>
                <a:sym typeface="Courier New"/>
              </a:rPr>
              <a:t> </a:t>
            </a:r>
            <a:r>
              <a:rPr lang="en-GB" sz="1000">
                <a:solidFill>
                  <a:schemeClr val="dk1"/>
                </a:solidFill>
              </a:rPr>
              <a:t> seems like a normal program, but it actually represents a kind of low-level I/O that you should avoid. Since </a:t>
            </a:r>
            <a:r>
              <a:rPr b="1" lang="en-GB" sz="1000">
                <a:solidFill>
                  <a:schemeClr val="dk1"/>
                </a:solidFill>
              </a:rPr>
              <a:t>input.txt </a:t>
            </a:r>
            <a:r>
              <a:rPr lang="en-GB" sz="1000">
                <a:solidFill>
                  <a:schemeClr val="dk1"/>
                </a:solidFill>
              </a:rPr>
              <a:t> contains character data, the best approach is to use  character stream as discussed in the next section. There are also streams for more complicated data types. Byte streams should only be used for the most primitive I/O.</a:t>
            </a:r>
            <a:endParaRPr sz="1000">
              <a:solidFill>
                <a:schemeClr val="dk1"/>
              </a:solidFill>
            </a:endParaRPr>
          </a:p>
          <a:p>
            <a:pPr indent="0" lvl="0" marL="0" rtl="0" algn="l">
              <a:lnSpc>
                <a:spcPct val="115000"/>
              </a:lnSpc>
              <a:spcBef>
                <a:spcPts val="1000"/>
              </a:spcBef>
              <a:spcAft>
                <a:spcPts val="1000"/>
              </a:spcAft>
              <a:buNone/>
            </a:pPr>
            <a:r>
              <a:rPr lang="en-GB" sz="1000">
                <a:solidFill>
                  <a:schemeClr val="dk1"/>
                </a:solidFill>
              </a:rPr>
              <a:t>So why talk about byte streams? Because all other stream types are built on byte streams.</a:t>
            </a:r>
            <a:endParaRPr sz="1000">
              <a:solidFill>
                <a:schemeClr val="dk1"/>
              </a:solidFill>
            </a:endParaRPr>
          </a:p>
        </p:txBody>
      </p:sp>
      <p:sp>
        <p:nvSpPr>
          <p:cNvPr id="148" name="Google Shape;148;p24"/>
          <p:cNvSpPr txBox="1"/>
          <p:nvPr/>
        </p:nvSpPr>
        <p:spPr>
          <a:xfrm flipH="1">
            <a:off x="832275" y="111775"/>
            <a:ext cx="7363200" cy="4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i="1" lang="en-GB" sz="1450">
                <a:solidFill>
                  <a:schemeClr val="dk1"/>
                </a:solidFill>
              </a:rPr>
              <a:t>CopyBytes</a:t>
            </a:r>
            <a:r>
              <a:rPr b="1" i="1" lang="en-GB" sz="1450">
                <a:solidFill>
                  <a:schemeClr val="dk1"/>
                </a:solidFill>
              </a:rPr>
              <a:t>, which uses byte streams to copy input.txt, one byte at a time.</a:t>
            </a:r>
            <a:endParaRPr b="1" i="1" sz="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457200" y="205977"/>
            <a:ext cx="8229600" cy="3987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t>CharacterStream</a:t>
            </a:r>
            <a:endParaRPr b="1"/>
          </a:p>
        </p:txBody>
      </p:sp>
      <p:sp>
        <p:nvSpPr>
          <p:cNvPr id="154" name="Google Shape;154;p25"/>
          <p:cNvSpPr txBox="1"/>
          <p:nvPr/>
        </p:nvSpPr>
        <p:spPr>
          <a:xfrm>
            <a:off x="298800" y="697175"/>
            <a:ext cx="5001300" cy="43326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java.io.FileReader;</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java.io.FileWriter;</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import</a:t>
            </a:r>
            <a:r>
              <a:rPr lang="en-GB" sz="1000">
                <a:solidFill>
                  <a:schemeClr val="dk1"/>
                </a:solidFill>
                <a:highlight>
                  <a:srgbClr val="EEEEEC"/>
                </a:highlight>
                <a:latin typeface="Courier New"/>
                <a:ea typeface="Courier New"/>
                <a:cs typeface="Courier New"/>
                <a:sym typeface="Courier New"/>
              </a:rPr>
              <a:t> java.io.IOException;</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b="1" lang="en-GB" sz="1000">
                <a:solidFill>
                  <a:srgbClr val="7F0055"/>
                </a:solidFill>
                <a:highlight>
                  <a:srgbClr val="EEEEEC"/>
                </a:highlight>
                <a:latin typeface="Courier New"/>
                <a:ea typeface="Courier New"/>
                <a:cs typeface="Courier New"/>
                <a:sym typeface="Courier New"/>
              </a:rPr>
              <a:t>public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class</a:t>
            </a:r>
            <a:r>
              <a:rPr lang="en-GB" sz="1000">
                <a:solidFill>
                  <a:schemeClr val="dk1"/>
                </a:solidFill>
                <a:highlight>
                  <a:srgbClr val="EEEEEC"/>
                </a:highlight>
                <a:latin typeface="Courier New"/>
                <a:ea typeface="Courier New"/>
                <a:cs typeface="Courier New"/>
                <a:sym typeface="Courier New"/>
              </a:rPr>
              <a:t> </a:t>
            </a:r>
            <a:r>
              <a:rPr lang="en-GB" sz="950">
                <a:solidFill>
                  <a:srgbClr val="188038"/>
                </a:solidFill>
                <a:latin typeface="Courier New"/>
                <a:ea typeface="Courier New"/>
                <a:cs typeface="Courier New"/>
                <a:sym typeface="Courier New"/>
              </a:rPr>
              <a:t>CopyCharacter</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public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static</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void</a:t>
            </a:r>
            <a:r>
              <a:rPr lang="en-GB" sz="1000">
                <a:solidFill>
                  <a:schemeClr val="dk1"/>
                </a:solidFill>
                <a:highlight>
                  <a:srgbClr val="EEEEEC"/>
                </a:highlight>
                <a:latin typeface="Courier New"/>
                <a:ea typeface="Courier New"/>
                <a:cs typeface="Courier New"/>
                <a:sym typeface="Courier New"/>
              </a:rPr>
              <a:t> main(String[] </a:t>
            </a:r>
            <a:r>
              <a:rPr lang="en-GB" sz="1000">
                <a:solidFill>
                  <a:srgbClr val="6A3E3E"/>
                </a:solidFill>
                <a:highlight>
                  <a:srgbClr val="EEEEEC"/>
                </a:highlight>
                <a:latin typeface="Courier New"/>
                <a:ea typeface="Courier New"/>
                <a:cs typeface="Courier New"/>
                <a:sym typeface="Courier New"/>
              </a:rPr>
              <a:t>args</a:t>
            </a: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throws</a:t>
            </a:r>
            <a:r>
              <a:rPr lang="en-GB" sz="1000">
                <a:solidFill>
                  <a:schemeClr val="dk1"/>
                </a:solidFill>
                <a:highlight>
                  <a:srgbClr val="EEEEEC"/>
                </a:highlight>
                <a:latin typeface="Courier New"/>
                <a:ea typeface="Courier New"/>
                <a:cs typeface="Courier New"/>
                <a:sym typeface="Courier New"/>
              </a:rPr>
              <a:t> IOException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FileReader </a:t>
            </a: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FileWriter </a:t>
            </a: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try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FileReader(</a:t>
            </a:r>
            <a:r>
              <a:rPr lang="en-GB" sz="1000">
                <a:solidFill>
                  <a:srgbClr val="2A00FF"/>
                </a:solidFill>
                <a:highlight>
                  <a:srgbClr val="EEEEEC"/>
                </a:highlight>
                <a:latin typeface="Courier New"/>
                <a:ea typeface="Courier New"/>
                <a:cs typeface="Courier New"/>
                <a:sym typeface="Courier New"/>
              </a:rPr>
              <a:t>"input.txt"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FileWriter(</a:t>
            </a:r>
            <a:r>
              <a:rPr lang="en-GB" sz="1000">
                <a:solidFill>
                  <a:srgbClr val="2A00FF"/>
                </a:solidFill>
                <a:highlight>
                  <a:srgbClr val="EEEEEC"/>
                </a:highlight>
                <a:latin typeface="Courier New"/>
                <a:ea typeface="Courier New"/>
                <a:cs typeface="Courier New"/>
                <a:sym typeface="Courier New"/>
              </a:rPr>
              <a:t>"cput.txt"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int</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while</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.read()) != -1)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.write(</a:t>
            </a:r>
            <a:r>
              <a:rPr lang="en-GB" sz="1000">
                <a:solidFill>
                  <a:srgbClr val="6A3E3E"/>
                </a:solidFill>
                <a:highlight>
                  <a:srgbClr val="EEEEEC"/>
                </a:highlight>
                <a:latin typeface="Courier New"/>
                <a:ea typeface="Courier New"/>
                <a:cs typeface="Courier New"/>
                <a:sym typeface="Courier New"/>
              </a:rPr>
              <a:t>c</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finally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if</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if</a:t>
            </a: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null</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a:t>
            </a:r>
            <a:endParaRPr sz="200"/>
          </a:p>
        </p:txBody>
      </p:sp>
      <p:sp>
        <p:nvSpPr>
          <p:cNvPr id="155" name="Google Shape;155;p25"/>
          <p:cNvSpPr txBox="1"/>
          <p:nvPr/>
        </p:nvSpPr>
        <p:spPr>
          <a:xfrm>
            <a:off x="5390075" y="341500"/>
            <a:ext cx="30000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50">
                <a:solidFill>
                  <a:schemeClr val="dk1"/>
                </a:solidFill>
              </a:rPr>
              <a:t>Character stream I/O automatically translates this internal format to and from the local character set.</a:t>
            </a:r>
            <a:endParaRPr sz="2100"/>
          </a:p>
        </p:txBody>
      </p:sp>
      <p:sp>
        <p:nvSpPr>
          <p:cNvPr id="156" name="Google Shape;156;p25"/>
          <p:cNvSpPr txBox="1"/>
          <p:nvPr/>
        </p:nvSpPr>
        <p:spPr>
          <a:xfrm>
            <a:off x="4987000" y="1762650"/>
            <a:ext cx="3870000" cy="308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50">
                <a:solidFill>
                  <a:srgbClr val="188038"/>
                </a:solidFill>
                <a:latin typeface="Courier New"/>
                <a:ea typeface="Courier New"/>
                <a:cs typeface="Courier New"/>
                <a:sym typeface="Courier New"/>
              </a:rPr>
              <a:t>CopyCharacter</a:t>
            </a:r>
            <a:r>
              <a:rPr lang="en-GB" sz="1450">
                <a:solidFill>
                  <a:schemeClr val="dk1"/>
                </a:solidFill>
              </a:rPr>
              <a:t> is very similar to </a:t>
            </a:r>
            <a:r>
              <a:rPr b="1" i="1" lang="en-GB" sz="1450">
                <a:solidFill>
                  <a:schemeClr val="dk1"/>
                </a:solidFill>
              </a:rPr>
              <a:t>CopyBytes</a:t>
            </a:r>
            <a:r>
              <a:rPr lang="en-GB" sz="1450">
                <a:solidFill>
                  <a:schemeClr val="dk1"/>
                </a:solidFill>
              </a:rPr>
              <a:t>. The most important difference is that </a:t>
            </a:r>
            <a:r>
              <a:rPr lang="en-GB" sz="1150">
                <a:solidFill>
                  <a:srgbClr val="188038"/>
                </a:solidFill>
                <a:latin typeface="Courier New"/>
                <a:ea typeface="Courier New"/>
                <a:cs typeface="Courier New"/>
                <a:sym typeface="Courier New"/>
              </a:rPr>
              <a:t>CopyCharacter</a:t>
            </a:r>
            <a:r>
              <a:rPr lang="en-GB" sz="1450">
                <a:solidFill>
                  <a:schemeClr val="dk1"/>
                </a:solidFill>
              </a:rPr>
              <a:t> uses </a:t>
            </a:r>
            <a:r>
              <a:rPr lang="en-GB" sz="1450">
                <a:solidFill>
                  <a:srgbClr val="188038"/>
                </a:solidFill>
                <a:latin typeface="Courier New"/>
                <a:ea typeface="Courier New"/>
                <a:cs typeface="Courier New"/>
                <a:sym typeface="Courier New"/>
              </a:rPr>
              <a:t>FileReader</a:t>
            </a:r>
            <a:r>
              <a:rPr lang="en-GB" sz="1450">
                <a:solidFill>
                  <a:schemeClr val="dk1"/>
                </a:solidFill>
              </a:rPr>
              <a:t> and </a:t>
            </a:r>
            <a:r>
              <a:rPr lang="en-GB" sz="1450">
                <a:solidFill>
                  <a:srgbClr val="188038"/>
                </a:solidFill>
                <a:latin typeface="Courier New"/>
                <a:ea typeface="Courier New"/>
                <a:cs typeface="Courier New"/>
                <a:sym typeface="Courier New"/>
              </a:rPr>
              <a:t>FileWriter</a:t>
            </a:r>
            <a:r>
              <a:rPr lang="en-GB" sz="1450">
                <a:solidFill>
                  <a:schemeClr val="dk1"/>
                </a:solidFill>
              </a:rPr>
              <a:t> for input and output in place of </a:t>
            </a:r>
            <a:r>
              <a:rPr lang="en-GB" sz="1450">
                <a:solidFill>
                  <a:srgbClr val="188038"/>
                </a:solidFill>
                <a:latin typeface="Courier New"/>
                <a:ea typeface="Courier New"/>
                <a:cs typeface="Courier New"/>
                <a:sym typeface="Courier New"/>
              </a:rPr>
              <a:t>FileInputStream</a:t>
            </a:r>
            <a:r>
              <a:rPr lang="en-GB" sz="1450">
                <a:solidFill>
                  <a:schemeClr val="dk1"/>
                </a:solidFill>
              </a:rPr>
              <a:t> and </a:t>
            </a:r>
            <a:r>
              <a:rPr lang="en-GB" sz="1450">
                <a:solidFill>
                  <a:srgbClr val="188038"/>
                </a:solidFill>
                <a:latin typeface="Courier New"/>
                <a:ea typeface="Courier New"/>
                <a:cs typeface="Courier New"/>
                <a:sym typeface="Courier New"/>
              </a:rPr>
              <a:t>FileOutputStream</a:t>
            </a:r>
            <a:r>
              <a:rPr lang="en-GB" sz="1450">
                <a:solidFill>
                  <a:schemeClr val="dk1"/>
                </a:solidFill>
              </a:rPr>
              <a:t>. </a:t>
            </a:r>
            <a:endParaRPr sz="1450">
              <a:solidFill>
                <a:schemeClr val="dk1"/>
              </a:solidFill>
            </a:endParaRPr>
          </a:p>
          <a:p>
            <a:pPr indent="0" lvl="0" marL="0" rtl="0" algn="l">
              <a:spcBef>
                <a:spcPts val="0"/>
              </a:spcBef>
              <a:spcAft>
                <a:spcPts val="0"/>
              </a:spcAft>
              <a:buNone/>
            </a:pPr>
            <a:r>
              <a:t/>
            </a:r>
            <a:endParaRPr sz="1450">
              <a:solidFill>
                <a:schemeClr val="dk1"/>
              </a:solidFill>
            </a:endParaRPr>
          </a:p>
          <a:p>
            <a:pPr indent="0" lvl="0" marL="0" rtl="0" algn="l">
              <a:spcBef>
                <a:spcPts val="0"/>
              </a:spcBef>
              <a:spcAft>
                <a:spcPts val="0"/>
              </a:spcAft>
              <a:buNone/>
            </a:pPr>
            <a:r>
              <a:rPr lang="en-GB" sz="1450">
                <a:solidFill>
                  <a:schemeClr val="dk1"/>
                </a:solidFill>
              </a:rPr>
              <a:t>Notice that both </a:t>
            </a:r>
            <a:r>
              <a:rPr b="1" i="1" lang="en-GB" sz="1450">
                <a:solidFill>
                  <a:schemeClr val="dk1"/>
                </a:solidFill>
              </a:rPr>
              <a:t>CopyBytes</a:t>
            </a:r>
            <a:r>
              <a:rPr lang="en-GB" sz="1450">
                <a:solidFill>
                  <a:schemeClr val="dk1"/>
                </a:solidFill>
              </a:rPr>
              <a:t> and </a:t>
            </a:r>
            <a:r>
              <a:rPr lang="en-GB" sz="1150">
                <a:solidFill>
                  <a:srgbClr val="188038"/>
                </a:solidFill>
                <a:latin typeface="Courier New"/>
                <a:ea typeface="Courier New"/>
                <a:cs typeface="Courier New"/>
                <a:sym typeface="Courier New"/>
              </a:rPr>
              <a:t>CopyCharacter</a:t>
            </a:r>
            <a:r>
              <a:rPr lang="en-GB" sz="1450">
                <a:solidFill>
                  <a:schemeClr val="dk1"/>
                </a:solidFill>
              </a:rPr>
              <a:t> use an </a:t>
            </a:r>
            <a:r>
              <a:rPr lang="en-GB" sz="1450">
                <a:solidFill>
                  <a:srgbClr val="188038"/>
                </a:solidFill>
                <a:latin typeface="Courier New"/>
                <a:ea typeface="Courier New"/>
                <a:cs typeface="Courier New"/>
                <a:sym typeface="Courier New"/>
              </a:rPr>
              <a:t>int</a:t>
            </a:r>
            <a:r>
              <a:rPr lang="en-GB" sz="1450">
                <a:solidFill>
                  <a:schemeClr val="dk1"/>
                </a:solidFill>
              </a:rPr>
              <a:t> variable to read to and write from. However, in </a:t>
            </a:r>
            <a:r>
              <a:rPr lang="en-GB" sz="1150">
                <a:solidFill>
                  <a:srgbClr val="188038"/>
                </a:solidFill>
                <a:latin typeface="Courier New"/>
                <a:ea typeface="Courier New"/>
                <a:cs typeface="Courier New"/>
                <a:sym typeface="Courier New"/>
              </a:rPr>
              <a:t>CopyCharacter</a:t>
            </a:r>
            <a:r>
              <a:rPr lang="en-GB" sz="1450">
                <a:solidFill>
                  <a:schemeClr val="dk1"/>
                </a:solidFill>
              </a:rPr>
              <a:t>, the </a:t>
            </a:r>
            <a:r>
              <a:rPr lang="en-GB" sz="1450">
                <a:solidFill>
                  <a:srgbClr val="188038"/>
                </a:solidFill>
                <a:latin typeface="Courier New"/>
                <a:ea typeface="Courier New"/>
                <a:cs typeface="Courier New"/>
                <a:sym typeface="Courier New"/>
              </a:rPr>
              <a:t>int</a:t>
            </a:r>
            <a:r>
              <a:rPr lang="en-GB" sz="1450">
                <a:solidFill>
                  <a:schemeClr val="dk1"/>
                </a:solidFill>
              </a:rPr>
              <a:t> variable holds a character value in its last 16 bits; in </a:t>
            </a:r>
            <a:r>
              <a:rPr lang="en-GB" sz="1150">
                <a:solidFill>
                  <a:srgbClr val="188038"/>
                </a:solidFill>
                <a:latin typeface="Courier New"/>
                <a:ea typeface="Courier New"/>
                <a:cs typeface="Courier New"/>
                <a:sym typeface="Courier New"/>
              </a:rPr>
              <a:t>CopyCharacter</a:t>
            </a:r>
            <a:r>
              <a:rPr lang="en-GB" sz="1450">
                <a:solidFill>
                  <a:schemeClr val="dk1"/>
                </a:solidFill>
              </a:rPr>
              <a:t>, the </a:t>
            </a:r>
            <a:r>
              <a:rPr lang="en-GB" sz="1450">
                <a:solidFill>
                  <a:srgbClr val="188038"/>
                </a:solidFill>
                <a:latin typeface="Courier New"/>
                <a:ea typeface="Courier New"/>
                <a:cs typeface="Courier New"/>
                <a:sym typeface="Courier New"/>
              </a:rPr>
              <a:t>int</a:t>
            </a:r>
            <a:r>
              <a:rPr lang="en-GB" sz="1450">
                <a:solidFill>
                  <a:schemeClr val="dk1"/>
                </a:solidFill>
              </a:rPr>
              <a:t> variable holds a </a:t>
            </a:r>
            <a:r>
              <a:rPr lang="en-GB" sz="1450">
                <a:solidFill>
                  <a:srgbClr val="188038"/>
                </a:solidFill>
                <a:latin typeface="Courier New"/>
                <a:ea typeface="Courier New"/>
                <a:cs typeface="Courier New"/>
                <a:sym typeface="Courier New"/>
              </a:rPr>
              <a:t>byte</a:t>
            </a:r>
            <a:r>
              <a:rPr lang="en-GB" sz="1450">
                <a:solidFill>
                  <a:schemeClr val="dk1"/>
                </a:solidFill>
              </a:rPr>
              <a:t> value in its last 8 bits.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457200" y="53575"/>
            <a:ext cx="3889500" cy="394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sz="2000"/>
              <a:t>Read and Write lines</a:t>
            </a:r>
            <a:endParaRPr b="1" sz="2000"/>
          </a:p>
        </p:txBody>
      </p:sp>
      <p:sp>
        <p:nvSpPr>
          <p:cNvPr id="162" name="Google Shape;162;p26"/>
          <p:cNvSpPr txBox="1"/>
          <p:nvPr/>
        </p:nvSpPr>
        <p:spPr>
          <a:xfrm>
            <a:off x="163625" y="366925"/>
            <a:ext cx="3535800" cy="4829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GB" sz="1250">
                <a:solidFill>
                  <a:schemeClr val="dk1"/>
                </a:solidFill>
              </a:rPr>
              <a:t>Character I/O usually occurs in bigger units than single characters. One common unit is the line: a string of characters with a line terminator at the end. A line terminator can be a carriage-return/line-feed sequence (</a:t>
            </a:r>
            <a:r>
              <a:rPr lang="en-GB" sz="1250">
                <a:solidFill>
                  <a:srgbClr val="188038"/>
                </a:solidFill>
                <a:latin typeface="Courier New"/>
                <a:ea typeface="Courier New"/>
                <a:cs typeface="Courier New"/>
                <a:sym typeface="Courier New"/>
              </a:rPr>
              <a:t>"\r\n"</a:t>
            </a:r>
            <a:r>
              <a:rPr lang="en-GB" sz="1250">
                <a:solidFill>
                  <a:schemeClr val="dk1"/>
                </a:solidFill>
              </a:rPr>
              <a:t>), a single carriage-return (</a:t>
            </a:r>
            <a:r>
              <a:rPr lang="en-GB" sz="1250">
                <a:solidFill>
                  <a:srgbClr val="188038"/>
                </a:solidFill>
                <a:latin typeface="Courier New"/>
                <a:ea typeface="Courier New"/>
                <a:cs typeface="Courier New"/>
                <a:sym typeface="Courier New"/>
              </a:rPr>
              <a:t>"\r"</a:t>
            </a:r>
            <a:r>
              <a:rPr lang="en-GB" sz="1250">
                <a:solidFill>
                  <a:schemeClr val="dk1"/>
                </a:solidFill>
              </a:rPr>
              <a:t>), or a single line-feed (</a:t>
            </a:r>
            <a:r>
              <a:rPr lang="en-GB" sz="1250">
                <a:solidFill>
                  <a:srgbClr val="188038"/>
                </a:solidFill>
                <a:latin typeface="Courier New"/>
                <a:ea typeface="Courier New"/>
                <a:cs typeface="Courier New"/>
                <a:sym typeface="Courier New"/>
              </a:rPr>
              <a:t>"\n"</a:t>
            </a:r>
            <a:r>
              <a:rPr lang="en-GB" sz="1250">
                <a:solidFill>
                  <a:schemeClr val="dk1"/>
                </a:solidFill>
              </a:rPr>
              <a:t>). Supporting all possible line terminators allows programs to read text files created on any of the widely used operating systems.</a:t>
            </a:r>
            <a:endParaRPr sz="1250">
              <a:solidFill>
                <a:schemeClr val="dk1"/>
              </a:solidFill>
            </a:endParaRPr>
          </a:p>
          <a:p>
            <a:pPr indent="0" lvl="0" marL="0" rtl="0" algn="l">
              <a:lnSpc>
                <a:spcPct val="115000"/>
              </a:lnSpc>
              <a:spcBef>
                <a:spcPts val="1000"/>
              </a:spcBef>
              <a:spcAft>
                <a:spcPts val="1000"/>
              </a:spcAft>
              <a:buNone/>
            </a:pPr>
            <a:r>
              <a:rPr lang="en-GB" sz="1250">
                <a:solidFill>
                  <a:schemeClr val="dk1"/>
                </a:solidFill>
              </a:rPr>
              <a:t>Let's modify the </a:t>
            </a:r>
            <a:r>
              <a:rPr lang="en-GB" sz="1250">
                <a:solidFill>
                  <a:srgbClr val="188038"/>
                </a:solidFill>
                <a:latin typeface="Courier New"/>
                <a:ea typeface="Courier New"/>
                <a:cs typeface="Courier New"/>
                <a:sym typeface="Courier New"/>
              </a:rPr>
              <a:t>CopyCharacters</a:t>
            </a:r>
            <a:r>
              <a:rPr lang="en-GB" sz="1250">
                <a:solidFill>
                  <a:schemeClr val="dk1"/>
                </a:solidFill>
              </a:rPr>
              <a:t> example to use line-oriented I/O. To do this, we have to use two classes we haven't seen before, </a:t>
            </a:r>
            <a:r>
              <a:rPr lang="en-GB" sz="1250">
                <a:solidFill>
                  <a:srgbClr val="09569D"/>
                </a:solidFill>
                <a:uFill>
                  <a:noFill/>
                </a:uFill>
                <a:latin typeface="Courier New"/>
                <a:ea typeface="Courier New"/>
                <a:cs typeface="Courier New"/>
                <a:sym typeface="Courier New"/>
                <a:hlinkClick r:id="rId3">
                  <a:extLst>
                    <a:ext uri="{A12FA001-AC4F-418D-AE19-62706E023703}">
                      <ahyp:hlinkClr val="tx"/>
                    </a:ext>
                  </a:extLst>
                </a:hlinkClick>
              </a:rPr>
              <a:t>BufferedReader</a:t>
            </a:r>
            <a:r>
              <a:rPr lang="en-GB" sz="1250">
                <a:solidFill>
                  <a:schemeClr val="dk1"/>
                </a:solidFill>
              </a:rPr>
              <a:t> and </a:t>
            </a:r>
            <a:r>
              <a:rPr lang="en-GB" sz="1250">
                <a:solidFill>
                  <a:srgbClr val="09569D"/>
                </a:solidFill>
                <a:uFill>
                  <a:noFill/>
                </a:uFill>
                <a:latin typeface="Courier New"/>
                <a:ea typeface="Courier New"/>
                <a:cs typeface="Courier New"/>
                <a:sym typeface="Courier New"/>
                <a:hlinkClick r:id="rId4">
                  <a:extLst>
                    <a:ext uri="{A12FA001-AC4F-418D-AE19-62706E023703}">
                      <ahyp:hlinkClr val="tx"/>
                    </a:ext>
                  </a:extLst>
                </a:hlinkClick>
              </a:rPr>
              <a:t>PrintWriter</a:t>
            </a:r>
            <a:r>
              <a:rPr lang="en-GB" sz="1250">
                <a:solidFill>
                  <a:schemeClr val="dk1"/>
                </a:solidFill>
              </a:rPr>
              <a:t>. We'll explore these classes in greater depth in </a:t>
            </a:r>
            <a:r>
              <a:rPr lang="en-GB" sz="1250">
                <a:solidFill>
                  <a:srgbClr val="09569D"/>
                </a:solidFill>
                <a:uFill>
                  <a:noFill/>
                </a:uFill>
                <a:hlinkClick r:id="rId5">
                  <a:extLst>
                    <a:ext uri="{A12FA001-AC4F-418D-AE19-62706E023703}">
                      <ahyp:hlinkClr val="tx"/>
                    </a:ext>
                  </a:extLst>
                </a:hlinkClick>
              </a:rPr>
              <a:t>Buffered I/O</a:t>
            </a:r>
            <a:r>
              <a:rPr lang="en-GB" sz="1250">
                <a:solidFill>
                  <a:schemeClr val="dk1"/>
                </a:solidFill>
              </a:rPr>
              <a:t> and </a:t>
            </a:r>
            <a:r>
              <a:rPr lang="en-GB" sz="1250">
                <a:solidFill>
                  <a:srgbClr val="09569D"/>
                </a:solidFill>
                <a:uFill>
                  <a:noFill/>
                </a:uFill>
                <a:hlinkClick r:id="rId6">
                  <a:extLst>
                    <a:ext uri="{A12FA001-AC4F-418D-AE19-62706E023703}">
                      <ahyp:hlinkClr val="tx"/>
                    </a:ext>
                  </a:extLst>
                </a:hlinkClick>
              </a:rPr>
              <a:t>Formatting</a:t>
            </a:r>
            <a:r>
              <a:rPr lang="en-GB" sz="1250">
                <a:solidFill>
                  <a:schemeClr val="dk1"/>
                </a:solidFill>
              </a:rPr>
              <a:t>. Right now, we're just interested in their support for line-oriented I/O.</a:t>
            </a:r>
            <a:r>
              <a:rPr lang="en-GB" sz="1050">
                <a:solidFill>
                  <a:schemeClr val="dk1"/>
                </a:solidFill>
              </a:rPr>
              <a:t>The </a:t>
            </a:r>
            <a:r>
              <a:rPr lang="en-GB" sz="1050">
                <a:solidFill>
                  <a:srgbClr val="09569D"/>
                </a:solidFill>
                <a:uFill>
                  <a:noFill/>
                </a:uFill>
                <a:latin typeface="Courier New"/>
                <a:ea typeface="Courier New"/>
                <a:cs typeface="Courier New"/>
                <a:sym typeface="Courier New"/>
                <a:hlinkClick r:id="rId7">
                  <a:extLst>
                    <a:ext uri="{A12FA001-AC4F-418D-AE19-62706E023703}">
                      <ahyp:hlinkClr val="tx"/>
                    </a:ext>
                  </a:extLst>
                </a:hlinkClick>
              </a:rPr>
              <a:t>CopyLines</a:t>
            </a:r>
            <a:r>
              <a:rPr lang="en-GB" sz="1050">
                <a:solidFill>
                  <a:schemeClr val="dk1"/>
                </a:solidFill>
              </a:rPr>
              <a:t> example invokes </a:t>
            </a:r>
            <a:r>
              <a:rPr lang="en-GB" sz="1050">
                <a:solidFill>
                  <a:srgbClr val="188038"/>
                </a:solidFill>
                <a:latin typeface="Courier New"/>
                <a:ea typeface="Courier New"/>
                <a:cs typeface="Courier New"/>
                <a:sym typeface="Courier New"/>
              </a:rPr>
              <a:t>BufferedReader.readLine</a:t>
            </a:r>
            <a:r>
              <a:rPr lang="en-GB" sz="1050">
                <a:solidFill>
                  <a:schemeClr val="dk1"/>
                </a:solidFill>
              </a:rPr>
              <a:t> and </a:t>
            </a:r>
            <a:r>
              <a:rPr lang="en-GB" sz="1050">
                <a:solidFill>
                  <a:srgbClr val="188038"/>
                </a:solidFill>
                <a:latin typeface="Courier New"/>
                <a:ea typeface="Courier New"/>
                <a:cs typeface="Courier New"/>
                <a:sym typeface="Courier New"/>
              </a:rPr>
              <a:t>PrintWriter.println</a:t>
            </a:r>
            <a:r>
              <a:rPr lang="en-GB" sz="1050">
                <a:solidFill>
                  <a:schemeClr val="dk1"/>
                </a:solidFill>
              </a:rPr>
              <a:t> to do input and output one line at a time.</a:t>
            </a:r>
            <a:endParaRPr>
              <a:solidFill>
                <a:schemeClr val="dk1"/>
              </a:solidFill>
            </a:endParaRPr>
          </a:p>
        </p:txBody>
      </p:sp>
      <p:sp>
        <p:nvSpPr>
          <p:cNvPr id="163" name="Google Shape;163;p26"/>
          <p:cNvSpPr txBox="1"/>
          <p:nvPr/>
        </p:nvSpPr>
        <p:spPr>
          <a:xfrm>
            <a:off x="3727800" y="416725"/>
            <a:ext cx="5346600" cy="44076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CopyLines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throws</a:t>
            </a:r>
            <a:r>
              <a:rPr lang="en-GB" sz="1100">
                <a:solidFill>
                  <a:schemeClr val="dk1"/>
                </a:solidFill>
                <a:highlight>
                  <a:srgbClr val="EEEEEC"/>
                </a:highlight>
                <a:latin typeface="Courier New"/>
                <a:ea typeface="Courier New"/>
                <a:cs typeface="Courier New"/>
                <a:sym typeface="Courier New"/>
              </a:rPr>
              <a:t> IOException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BufferedReader </a:t>
            </a:r>
            <a:r>
              <a:rPr lang="en-GB" sz="1100">
                <a:solidFill>
                  <a:srgbClr val="6A3E3E"/>
                </a:solidFill>
                <a:highlight>
                  <a:srgbClr val="EEEEEC"/>
                </a:highlight>
                <a:latin typeface="Courier New"/>
                <a:ea typeface="Courier New"/>
                <a:cs typeface="Courier New"/>
                <a:sym typeface="Courier New"/>
              </a:rPr>
              <a:t>inputStream</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null</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PrintWriter </a:t>
            </a:r>
            <a:r>
              <a:rPr lang="en-GB" sz="1100">
                <a:solidFill>
                  <a:srgbClr val="6A3E3E"/>
                </a:solidFill>
                <a:highlight>
                  <a:srgbClr val="EEEEEC"/>
                </a:highlight>
                <a:latin typeface="Courier New"/>
                <a:ea typeface="Courier New"/>
                <a:cs typeface="Courier New"/>
                <a:sym typeface="Courier New"/>
              </a:rPr>
              <a:t>outputStream</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null</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rgbClr val="6A3E3E"/>
                </a:solidFill>
                <a:highlight>
                  <a:srgbClr val="EEEEEC"/>
                </a:highlight>
                <a:latin typeface="Courier New"/>
                <a:ea typeface="Courier New"/>
                <a:cs typeface="Courier New"/>
                <a:sym typeface="Courier New"/>
              </a:rPr>
              <a:t>inputStream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BufferedReader(</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FileReader(</a:t>
            </a:r>
            <a:r>
              <a:rPr lang="en-GB" sz="1000">
                <a:solidFill>
                  <a:srgbClr val="2A00FF"/>
                </a:solidFill>
                <a:highlight>
                  <a:srgbClr val="EEEEEC"/>
                </a:highlight>
                <a:latin typeface="Courier New"/>
                <a:ea typeface="Courier New"/>
                <a:cs typeface="Courier New"/>
                <a:sym typeface="Courier New"/>
              </a:rPr>
              <a:t>"input.txt"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rgbClr val="6A3E3E"/>
                </a:solidFill>
                <a:highlight>
                  <a:srgbClr val="EEEEEC"/>
                </a:highlight>
                <a:latin typeface="Courier New"/>
                <a:ea typeface="Courier New"/>
                <a:cs typeface="Courier New"/>
                <a:sym typeface="Courier New"/>
              </a:rPr>
              <a:t>outputStream</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PrintWriter(</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FileWriter(</a:t>
            </a:r>
            <a:r>
              <a:rPr lang="en-GB" sz="1000">
                <a:solidFill>
                  <a:srgbClr val="2A00FF"/>
                </a:solidFill>
                <a:highlight>
                  <a:srgbClr val="EEEEEC"/>
                </a:highlight>
                <a:latin typeface="Courier New"/>
                <a:ea typeface="Courier New"/>
                <a:cs typeface="Courier New"/>
                <a:sym typeface="Courier New"/>
              </a:rPr>
              <a:t>"lines.txt"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String </a:t>
            </a:r>
            <a:r>
              <a:rPr lang="en-GB" sz="1100">
                <a:solidFill>
                  <a:srgbClr val="6A3E3E"/>
                </a:solidFill>
                <a:highlight>
                  <a:srgbClr val="EEEEEC"/>
                </a:highlight>
                <a:latin typeface="Courier New"/>
                <a:ea typeface="Courier New"/>
                <a:cs typeface="Courier New"/>
                <a:sym typeface="Courier New"/>
              </a:rPr>
              <a:t>line</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while</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line</a:t>
            </a:r>
            <a:r>
              <a:rPr lang="en-GB" sz="1100">
                <a:solidFill>
                  <a:schemeClr val="dk1"/>
                </a:solidFill>
                <a:highlight>
                  <a:srgbClr val="EEEEEC"/>
                </a:highlight>
                <a:latin typeface="Courier New"/>
                <a:ea typeface="Courier New"/>
                <a:cs typeface="Courier New"/>
                <a:sym typeface="Courier New"/>
              </a:rPr>
              <a:t> = </a:t>
            </a:r>
            <a:r>
              <a:rPr lang="en-GB" sz="1100">
                <a:solidFill>
                  <a:srgbClr val="6A3E3E"/>
                </a:solidFill>
                <a:highlight>
                  <a:srgbClr val="EEEEEC"/>
                </a:highlight>
                <a:latin typeface="Courier New"/>
                <a:ea typeface="Courier New"/>
                <a:cs typeface="Courier New"/>
                <a:sym typeface="Courier New"/>
              </a:rPr>
              <a:t>inputStream</a:t>
            </a:r>
            <a:r>
              <a:rPr lang="en-GB" sz="1100">
                <a:solidFill>
                  <a:schemeClr val="dk1"/>
                </a:solidFill>
                <a:highlight>
                  <a:srgbClr val="EEEEEC"/>
                </a:highlight>
                <a:latin typeface="Courier New"/>
                <a:ea typeface="Courier New"/>
                <a:cs typeface="Courier New"/>
                <a:sym typeface="Courier New"/>
              </a:rPr>
              <a:t>.readLine()) != </a:t>
            </a:r>
            <a:r>
              <a:rPr b="1" lang="en-GB" sz="1100">
                <a:solidFill>
                  <a:srgbClr val="7F0055"/>
                </a:solidFill>
                <a:highlight>
                  <a:srgbClr val="EEEEEC"/>
                </a:highlight>
                <a:latin typeface="Courier New"/>
                <a:ea typeface="Courier New"/>
                <a:cs typeface="Courier New"/>
                <a:sym typeface="Courier New"/>
              </a:rPr>
              <a:t>null</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outputStream</a:t>
            </a:r>
            <a:r>
              <a:rPr lang="en-GB" sz="1100">
                <a:solidFill>
                  <a:schemeClr val="dk1"/>
                </a:solidFill>
                <a:highlight>
                  <a:srgbClr val="EEEEEC"/>
                </a:highlight>
                <a:latin typeface="Courier New"/>
                <a:ea typeface="Courier New"/>
                <a:cs typeface="Courier New"/>
                <a:sym typeface="Courier New"/>
              </a:rPr>
              <a:t>.println(</a:t>
            </a:r>
            <a:r>
              <a:rPr lang="en-GB" sz="1100">
                <a:solidFill>
                  <a:srgbClr val="6A3E3E"/>
                </a:solidFill>
                <a:highlight>
                  <a:srgbClr val="EEEEEC"/>
                </a:highlight>
                <a:latin typeface="Courier New"/>
                <a:ea typeface="Courier New"/>
                <a:cs typeface="Courier New"/>
                <a:sym typeface="Courier New"/>
              </a:rPr>
              <a:t>line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finally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if</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inputStream</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null</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inputStream</a:t>
            </a:r>
            <a:r>
              <a:rPr lang="en-GB" sz="1100">
                <a:solidFill>
                  <a:schemeClr val="dk1"/>
                </a:solidFill>
                <a:highlight>
                  <a:srgbClr val="EEEEEC"/>
                </a:highlight>
                <a:latin typeface="Courier New"/>
                <a:ea typeface="Courier New"/>
                <a:cs typeface="Courier New"/>
                <a:sym typeface="Courier New"/>
              </a:rPr>
              <a:t>.close();</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if</a:t>
            </a: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outputStream</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null</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outputStream</a:t>
            </a:r>
            <a:r>
              <a:rPr lang="en-GB" sz="1100">
                <a:solidFill>
                  <a:schemeClr val="dk1"/>
                </a:solidFill>
                <a:highlight>
                  <a:srgbClr val="EEEEEC"/>
                </a:highlight>
                <a:latin typeface="Courier New"/>
                <a:ea typeface="Courier New"/>
                <a:cs typeface="Courier New"/>
                <a:sym typeface="Courier New"/>
              </a:rPr>
              <a:t>.close();</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If we are reading from a text file then we probably want strings rather than individual characters</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BufferedReader</a:t>
            </a:r>
            <a:r>
              <a:rPr lang="en-GB"/>
              <a:t> allows us to read an entire line as a string</a:t>
            </a:r>
            <a:endParaRPr/>
          </a:p>
          <a:p>
            <a:pPr indent="-256032" lvl="0" marL="365760" rtl="0" algn="l">
              <a:spcBef>
                <a:spcPts val="400"/>
              </a:spcBef>
              <a:spcAft>
                <a:spcPts val="0"/>
              </a:spcAft>
              <a:buSzPts val="1836"/>
              <a:buChar char="●"/>
            </a:pPr>
            <a:r>
              <a:rPr lang="en-GB"/>
              <a:t>It takes care of </a:t>
            </a:r>
            <a:r>
              <a:rPr lang="en-GB">
                <a:latin typeface="Courier New"/>
                <a:ea typeface="Courier New"/>
                <a:cs typeface="Courier New"/>
                <a:sym typeface="Courier New"/>
              </a:rPr>
              <a:t>\r\n</a:t>
            </a:r>
            <a:r>
              <a:rPr lang="en-GB"/>
              <a:t> vs </a:t>
            </a:r>
            <a:r>
              <a:rPr lang="en-GB">
                <a:latin typeface="Courier New"/>
                <a:ea typeface="Courier New"/>
                <a:cs typeface="Courier New"/>
                <a:sym typeface="Courier New"/>
              </a:rPr>
              <a:t>\n</a:t>
            </a:r>
            <a:r>
              <a:rPr lang="en-GB"/>
              <a:t> differences in different operating systems</a:t>
            </a:r>
            <a:endParaRPr/>
          </a:p>
        </p:txBody>
      </p:sp>
      <p:sp>
        <p:nvSpPr>
          <p:cNvPr id="169" name="Google Shape;169;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Read lines: </a:t>
            </a:r>
            <a:r>
              <a:rPr lang="en-GB"/>
              <a:t>Buffered readers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We can create a buffered reader from an existing reader:</a:t>
            </a:r>
            <a:endParaRPr/>
          </a:p>
          <a:p>
            <a:pPr indent="-139446" lvl="0" marL="365760" rtl="0" algn="l">
              <a:spcBef>
                <a:spcPts val="400"/>
              </a:spcBef>
              <a:spcAft>
                <a:spcPts val="0"/>
              </a:spcAft>
              <a:buSzPts val="1836"/>
              <a:buNone/>
            </a:pPr>
            <a:r>
              <a:t/>
            </a:r>
            <a:endParaRPr/>
          </a:p>
          <a:p>
            <a:pPr indent="0" lvl="0" marL="109728" rtl="0" algn="l">
              <a:spcBef>
                <a:spcPts val="400"/>
              </a:spcBef>
              <a:spcAft>
                <a:spcPts val="0"/>
              </a:spcAft>
              <a:buSzPts val="1836"/>
              <a:buNone/>
            </a:pPr>
            <a:r>
              <a:t/>
            </a:r>
            <a:endParaRPr/>
          </a:p>
          <a:p>
            <a:pPr indent="-256032" lvl="0" marL="365760" rtl="0" algn="l">
              <a:spcBef>
                <a:spcPts val="400"/>
              </a:spcBef>
              <a:spcAft>
                <a:spcPts val="0"/>
              </a:spcAft>
              <a:buSzPts val="1836"/>
              <a:buChar char="●"/>
            </a:pPr>
            <a:r>
              <a:rPr lang="en-GB"/>
              <a:t>And use it to read </a:t>
            </a:r>
            <a:r>
              <a:rPr i="1" lang="en-GB"/>
              <a:t>strings</a:t>
            </a:r>
            <a:r>
              <a:rPr lang="en-GB"/>
              <a:t>:</a:t>
            </a:r>
            <a:endParaRPr/>
          </a:p>
          <a:p>
            <a:pPr indent="0" lvl="0" marL="109728" rtl="0" algn="l">
              <a:spcBef>
                <a:spcPts val="400"/>
              </a:spcBef>
              <a:spcAft>
                <a:spcPts val="0"/>
              </a:spcAft>
              <a:buSzPts val="1836"/>
              <a:buNone/>
            </a:pPr>
            <a:r>
              <a:t/>
            </a:r>
            <a:endParaRPr/>
          </a:p>
        </p:txBody>
      </p:sp>
      <p:sp>
        <p:nvSpPr>
          <p:cNvPr id="175" name="Google Shape;175;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Example</a:t>
            </a:r>
            <a:endParaRPr/>
          </a:p>
        </p:txBody>
      </p:sp>
      <p:sp>
        <p:nvSpPr>
          <p:cNvPr id="176" name="Google Shape;176;p28"/>
          <p:cNvSpPr txBox="1"/>
          <p:nvPr/>
        </p:nvSpPr>
        <p:spPr>
          <a:xfrm>
            <a:off x="778362" y="1894574"/>
            <a:ext cx="7483200" cy="6465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Reader reader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FileReader(</a:t>
            </a:r>
            <a:r>
              <a:rPr i="1" lang="en-GB" sz="1800">
                <a:solidFill>
                  <a:schemeClr val="dk1"/>
                </a:solidFill>
                <a:latin typeface="Courier New"/>
                <a:ea typeface="Courier New"/>
                <a:cs typeface="Courier New"/>
                <a:sym typeface="Courier New"/>
              </a:rPr>
              <a:t>"text.txt"</a:t>
            </a:r>
            <a:r>
              <a:rPr lang="en-GB" sz="1800">
                <a:solidFill>
                  <a:schemeClr val="dk1"/>
                </a:solidFill>
                <a:latin typeface="Courier New"/>
                <a:ea typeface="Courier New"/>
                <a:cs typeface="Courier New"/>
                <a:sym typeface="Courier New"/>
              </a:rPr>
              <a:t>);</a:t>
            </a:r>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BufferedReader buffer = </a:t>
            </a:r>
            <a:r>
              <a:rPr b="1" lang="en-GB" sz="1800">
                <a:solidFill>
                  <a:schemeClr val="dk1"/>
                </a:solidFill>
                <a:latin typeface="Courier New"/>
                <a:ea typeface="Courier New"/>
                <a:cs typeface="Courier New"/>
                <a:sym typeface="Courier New"/>
              </a:rPr>
              <a:t>new</a:t>
            </a:r>
            <a:r>
              <a:rPr lang="en-GB" sz="1800">
                <a:solidFill>
                  <a:schemeClr val="dk1"/>
                </a:solidFill>
                <a:latin typeface="Courier New"/>
                <a:ea typeface="Courier New"/>
                <a:cs typeface="Courier New"/>
                <a:sym typeface="Courier New"/>
              </a:rPr>
              <a:t> BufferedReader(reader);</a:t>
            </a:r>
            <a:endParaRPr sz="1800">
              <a:solidFill>
                <a:schemeClr val="dk1"/>
              </a:solidFill>
              <a:latin typeface="Courier New"/>
              <a:ea typeface="Courier New"/>
              <a:cs typeface="Courier New"/>
              <a:sym typeface="Courier New"/>
            </a:endParaRPr>
          </a:p>
        </p:txBody>
      </p:sp>
      <p:sp>
        <p:nvSpPr>
          <p:cNvPr id="177" name="Google Shape;177;p28"/>
          <p:cNvSpPr txBox="1"/>
          <p:nvPr/>
        </p:nvSpPr>
        <p:spPr>
          <a:xfrm>
            <a:off x="778362" y="2904922"/>
            <a:ext cx="7155300" cy="9234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s1 = buffer.readLine();  // "AΩ"</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s2 = buffer.readLine();  // "ab"</a:t>
            </a:r>
            <a:endParaRPr sz="1800">
              <a:solidFill>
                <a:schemeClr val="dk1"/>
              </a:solidFill>
              <a:latin typeface="Courier New"/>
              <a:ea typeface="Courier New"/>
              <a:cs typeface="Courier New"/>
              <a:sym typeface="Courier New"/>
            </a:endParaRPr>
          </a:p>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String</a:t>
            </a:r>
            <a:r>
              <a:rPr b="1" lang="en-GB" sz="1800">
                <a:solidFill>
                  <a:schemeClr val="dk1"/>
                </a:solidFill>
                <a:latin typeface="Courier New"/>
                <a:ea typeface="Courier New"/>
                <a:cs typeface="Courier New"/>
                <a:sym typeface="Courier New"/>
              </a:rPr>
              <a:t> </a:t>
            </a:r>
            <a:r>
              <a:rPr lang="en-GB" sz="1800">
                <a:solidFill>
                  <a:schemeClr val="dk1"/>
                </a:solidFill>
                <a:latin typeface="Courier New"/>
                <a:ea typeface="Courier New"/>
                <a:cs typeface="Courier New"/>
                <a:sym typeface="Courier New"/>
              </a:rPr>
              <a:t>s3 = buffer.readLine();  // null</a:t>
            </a:r>
            <a:endParaRPr sz="1800">
              <a:solidFill>
                <a:schemeClr val="dk1"/>
              </a:solidFill>
              <a:latin typeface="Courier New"/>
              <a:ea typeface="Courier New"/>
              <a:cs typeface="Courier New"/>
              <a:sym typeface="Courier New"/>
            </a:endParaRPr>
          </a:p>
        </p:txBody>
      </p:sp>
      <p:sp>
        <p:nvSpPr>
          <p:cNvPr id="178" name="Google Shape;178;p28"/>
          <p:cNvSpPr/>
          <p:nvPr/>
        </p:nvSpPr>
        <p:spPr>
          <a:xfrm>
            <a:off x="6431696" y="3532589"/>
            <a:ext cx="1966500" cy="757800"/>
          </a:xfrm>
          <a:prstGeom prst="wedgeRectCallout">
            <a:avLst>
              <a:gd fmla="val -75694" name="adj1"/>
              <a:gd fmla="val -42059" name="adj2"/>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Returns null when it reaches the end</a:t>
            </a:r>
            <a:endParaRPr sz="1800">
              <a:solidFill>
                <a:schemeClr val="lt1"/>
              </a:solidFill>
              <a:latin typeface="Lucida Sans"/>
              <a:ea typeface="Lucida Sans"/>
              <a:cs typeface="Lucida Sans"/>
              <a:sym typeface="Lucida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Never forget to close streams and readers when you are finished with them</a:t>
            </a:r>
            <a:endParaRPr/>
          </a:p>
          <a:p>
            <a:pPr indent="-256032" lvl="0" marL="365760" rtl="0" algn="l">
              <a:spcBef>
                <a:spcPts val="400"/>
              </a:spcBef>
              <a:spcAft>
                <a:spcPts val="0"/>
              </a:spcAft>
              <a:buSzPts val="1836"/>
              <a:buChar char="●"/>
            </a:pPr>
            <a:r>
              <a:rPr lang="en-GB"/>
              <a:t>Closing a stream or reader closes any underlying streams or readers, e.g.</a:t>
            </a:r>
            <a:endParaRPr/>
          </a:p>
          <a:p>
            <a:pPr indent="-139446" lvl="0" marL="365760" rtl="0" algn="l">
              <a:spcBef>
                <a:spcPts val="400"/>
              </a:spcBef>
              <a:spcAft>
                <a:spcPts val="0"/>
              </a:spcAft>
              <a:buSzPts val="1836"/>
              <a:buNone/>
            </a:pPr>
            <a:r>
              <a:t/>
            </a:r>
            <a:endParaRPr/>
          </a:p>
          <a:p>
            <a:pPr indent="0" lvl="0" marL="109728" rtl="0" algn="l">
              <a:spcBef>
                <a:spcPts val="400"/>
              </a:spcBef>
              <a:spcAft>
                <a:spcPts val="0"/>
              </a:spcAft>
              <a:buSzPts val="1836"/>
              <a:buNone/>
            </a:pPr>
            <a:r>
              <a:t/>
            </a:r>
            <a:endParaRPr/>
          </a:p>
        </p:txBody>
      </p:sp>
      <p:sp>
        <p:nvSpPr>
          <p:cNvPr id="184" name="Google Shape;184;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Example</a:t>
            </a:r>
            <a:endParaRPr/>
          </a:p>
        </p:txBody>
      </p:sp>
      <p:sp>
        <p:nvSpPr>
          <p:cNvPr id="185" name="Google Shape;185;p29"/>
          <p:cNvSpPr txBox="1"/>
          <p:nvPr/>
        </p:nvSpPr>
        <p:spPr>
          <a:xfrm>
            <a:off x="928568" y="2590962"/>
            <a:ext cx="7305600" cy="369300"/>
          </a:xfrm>
          <a:prstGeom prst="rect">
            <a:avLst/>
          </a:prstGeom>
          <a:solidFill>
            <a:srgbClr val="DEF5FA"/>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Courier New"/>
                <a:ea typeface="Courier New"/>
                <a:cs typeface="Courier New"/>
                <a:sym typeface="Courier New"/>
              </a:rPr>
              <a:t>buffer.close(); // </a:t>
            </a:r>
            <a:r>
              <a:rPr i="1" lang="en-GB" sz="1800">
                <a:solidFill>
                  <a:schemeClr val="dk1"/>
                </a:solidFill>
                <a:latin typeface="Courier New"/>
                <a:ea typeface="Courier New"/>
                <a:cs typeface="Courier New"/>
                <a:sym typeface="Courier New"/>
              </a:rPr>
              <a:t>reader</a:t>
            </a:r>
            <a:r>
              <a:rPr lang="en-GB" sz="1800">
                <a:solidFill>
                  <a:schemeClr val="dk1"/>
                </a:solidFill>
                <a:latin typeface="Courier New"/>
                <a:ea typeface="Courier New"/>
                <a:cs typeface="Courier New"/>
                <a:sym typeface="Courier New"/>
              </a:rPr>
              <a:t> will be closed too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0"/>
          <p:cNvSpPr txBox="1"/>
          <p:nvPr>
            <p:ph type="ctrTitle"/>
          </p:nvPr>
        </p:nvSpPr>
        <p:spPr>
          <a:xfrm>
            <a:off x="311700" y="1913675"/>
            <a:ext cx="8520600" cy="883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Java Stream Objects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1"/>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b="1" lang="en-GB" sz="2655">
                <a:solidFill>
                  <a:srgbClr val="273239"/>
                </a:solidFill>
                <a:highlight>
                  <a:srgbClr val="FFFFFF"/>
                </a:highlight>
              </a:rPr>
              <a:t>Serialization and Deserialization</a:t>
            </a:r>
            <a:endParaRPr sz="3355"/>
          </a:p>
        </p:txBody>
      </p:sp>
      <p:sp>
        <p:nvSpPr>
          <p:cNvPr id="196" name="Google Shape;196;p31"/>
          <p:cNvSpPr txBox="1"/>
          <p:nvPr>
            <p:ph idx="1" type="body"/>
          </p:nvPr>
        </p:nvSpPr>
        <p:spPr>
          <a:xfrm>
            <a:off x="311700" y="814000"/>
            <a:ext cx="8520600" cy="4238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GB" sz="2100">
                <a:solidFill>
                  <a:srgbClr val="273239"/>
                </a:solidFill>
                <a:highlight>
                  <a:srgbClr val="FFFFFF"/>
                </a:highlight>
                <a:latin typeface="Nunito"/>
                <a:ea typeface="Nunito"/>
                <a:cs typeface="Nunito"/>
                <a:sym typeface="Nunito"/>
              </a:rPr>
              <a:t>Serialization is a mechanism of converting the state of an object into a byte stream. Deserialization is the reverse process where the byte stream is used to recreate the actual Java object in memory. This mechanism is used to persist the object.</a:t>
            </a:r>
            <a:endParaRPr sz="2100">
              <a:solidFill>
                <a:srgbClr val="273239"/>
              </a:solidFill>
              <a:highlight>
                <a:srgbClr val="FFFFFF"/>
              </a:highlight>
              <a:latin typeface="Nunito"/>
              <a:ea typeface="Nunito"/>
              <a:cs typeface="Nunito"/>
              <a:sym typeface="Nunito"/>
            </a:endParaRPr>
          </a:p>
          <a:p>
            <a:pPr indent="0" lvl="0" marL="0" rtl="0" algn="just">
              <a:spcBef>
                <a:spcPts val="1200"/>
              </a:spcBef>
              <a:spcAft>
                <a:spcPts val="0"/>
              </a:spcAft>
              <a:buNone/>
            </a:pPr>
            <a:r>
              <a:rPr lang="en-GB" sz="2100">
                <a:solidFill>
                  <a:srgbClr val="273239"/>
                </a:solidFill>
                <a:highlight>
                  <a:srgbClr val="FFFFFF"/>
                </a:highlight>
                <a:latin typeface="Nunito"/>
                <a:ea typeface="Nunito"/>
                <a:cs typeface="Nunito"/>
                <a:sym typeface="Nunito"/>
              </a:rPr>
              <a:t>The byte stream created is platform independent. So, the object serialized on one platform can be deserialized on a different platform. To make a Java object serializable we implement the </a:t>
            </a:r>
            <a:r>
              <a:rPr b="1" lang="en-GB" sz="2100">
                <a:solidFill>
                  <a:srgbClr val="273239"/>
                </a:solidFill>
                <a:highlight>
                  <a:srgbClr val="FFFFFF"/>
                </a:highlight>
                <a:latin typeface="Nunito"/>
                <a:ea typeface="Nunito"/>
                <a:cs typeface="Nunito"/>
                <a:sym typeface="Nunito"/>
              </a:rPr>
              <a:t>java.io.Serializable interface</a:t>
            </a:r>
            <a:r>
              <a:rPr lang="en-GB" sz="2100">
                <a:solidFill>
                  <a:srgbClr val="273239"/>
                </a:solidFill>
                <a:highlight>
                  <a:srgbClr val="FFFFFF"/>
                </a:highlight>
                <a:latin typeface="Nunito"/>
                <a:ea typeface="Nunito"/>
                <a:cs typeface="Nunito"/>
                <a:sym typeface="Nunito"/>
              </a:rPr>
              <a:t>. The </a:t>
            </a:r>
            <a:r>
              <a:rPr b="1" lang="en-GB" sz="2100">
                <a:solidFill>
                  <a:srgbClr val="273239"/>
                </a:solidFill>
                <a:highlight>
                  <a:srgbClr val="FFFFFF"/>
                </a:highlight>
                <a:latin typeface="Nunito"/>
                <a:ea typeface="Nunito"/>
                <a:cs typeface="Nunito"/>
                <a:sym typeface="Nunito"/>
              </a:rPr>
              <a:t>ObjectOutputStream</a:t>
            </a:r>
            <a:r>
              <a:rPr lang="en-GB" sz="2100">
                <a:solidFill>
                  <a:srgbClr val="273239"/>
                </a:solidFill>
                <a:highlight>
                  <a:srgbClr val="FFFFFF"/>
                </a:highlight>
                <a:latin typeface="Nunito"/>
                <a:ea typeface="Nunito"/>
                <a:cs typeface="Nunito"/>
                <a:sym typeface="Nunito"/>
              </a:rPr>
              <a:t> class contains </a:t>
            </a:r>
            <a:r>
              <a:rPr b="1" lang="en-GB" sz="2100">
                <a:solidFill>
                  <a:srgbClr val="273239"/>
                </a:solidFill>
                <a:highlight>
                  <a:srgbClr val="FFFFFF"/>
                </a:highlight>
                <a:latin typeface="Nunito"/>
                <a:ea typeface="Nunito"/>
                <a:cs typeface="Nunito"/>
                <a:sym typeface="Nunito"/>
              </a:rPr>
              <a:t>writeObject()</a:t>
            </a:r>
            <a:r>
              <a:rPr lang="en-GB" sz="2100">
                <a:solidFill>
                  <a:srgbClr val="273239"/>
                </a:solidFill>
                <a:highlight>
                  <a:srgbClr val="FFFFFF"/>
                </a:highlight>
                <a:latin typeface="Nunito"/>
                <a:ea typeface="Nunito"/>
                <a:cs typeface="Nunito"/>
                <a:sym typeface="Nunito"/>
              </a:rPr>
              <a:t> method for serializing an Object. </a:t>
            </a:r>
            <a:endParaRPr sz="2100">
              <a:solidFill>
                <a:srgbClr val="273239"/>
              </a:solidFill>
              <a:highlight>
                <a:srgbClr val="FFFFFF"/>
              </a:highlight>
              <a:latin typeface="Nunito"/>
              <a:ea typeface="Nunito"/>
              <a:cs typeface="Nunito"/>
              <a:sym typeface="Nunito"/>
            </a:endParaRPr>
          </a:p>
          <a:p>
            <a:pPr indent="0" lvl="0" marL="190500" marR="190500" rtl="0" algn="l">
              <a:spcBef>
                <a:spcPts val="1200"/>
              </a:spcBef>
              <a:spcAft>
                <a:spcPts val="800"/>
              </a:spcAft>
              <a:buNone/>
            </a:pPr>
            <a:r>
              <a:rPr lang="en-GB" sz="1200">
                <a:solidFill>
                  <a:srgbClr val="273239"/>
                </a:solidFill>
                <a:latin typeface="Courier New"/>
                <a:ea typeface="Courier New"/>
                <a:cs typeface="Courier New"/>
                <a:sym typeface="Courier New"/>
              </a:rPr>
              <a:t>public final void writeObject(Object obj) throws IOException</a:t>
            </a:r>
            <a:endParaRPr sz="2100">
              <a:solidFill>
                <a:srgbClr val="273239"/>
              </a:solidFill>
              <a:highlight>
                <a:srgbClr val="FFFFFF"/>
              </a:highlight>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2"/>
          <p:cNvSpPr txBox="1"/>
          <p:nvPr>
            <p:ph type="title"/>
          </p:nvPr>
        </p:nvSpPr>
        <p:spPr>
          <a:xfrm>
            <a:off x="311700" y="67975"/>
            <a:ext cx="8520600" cy="572700"/>
          </a:xfrm>
          <a:prstGeom prst="rect">
            <a:avLst/>
          </a:prstGeom>
        </p:spPr>
        <p:txBody>
          <a:bodyPr anchorCtr="0" anchor="t" bIns="91425" lIns="91425" spcFirstLastPara="1" rIns="91425" wrap="square" tIns="91425">
            <a:noAutofit/>
          </a:bodyPr>
          <a:lstStyle/>
          <a:p>
            <a:pPr indent="0" lvl="0" marL="0" rtl="0" algn="l">
              <a:lnSpc>
                <a:spcPct val="110000"/>
              </a:lnSpc>
              <a:spcBef>
                <a:spcPts val="3600"/>
              </a:spcBef>
              <a:spcAft>
                <a:spcPts val="2200"/>
              </a:spcAft>
              <a:buSzPts val="990"/>
              <a:buNone/>
            </a:pPr>
            <a:r>
              <a:rPr b="1" lang="en-GB" sz="2680">
                <a:highlight>
                  <a:srgbClr val="FFFFFF"/>
                </a:highlight>
              </a:rPr>
              <a:t>Use of </a:t>
            </a:r>
            <a:r>
              <a:rPr b="1" i="1" lang="en-GB" sz="2680">
                <a:highlight>
                  <a:srgbClr val="FFFFFF"/>
                </a:highlight>
              </a:rPr>
              <a:t>readObject()</a:t>
            </a:r>
            <a:endParaRPr sz="3220"/>
          </a:p>
        </p:txBody>
      </p:sp>
      <p:sp>
        <p:nvSpPr>
          <p:cNvPr id="202" name="Google Shape;202;p32"/>
          <p:cNvSpPr txBox="1"/>
          <p:nvPr>
            <p:ph idx="1" type="body"/>
          </p:nvPr>
        </p:nvSpPr>
        <p:spPr>
          <a:xfrm>
            <a:off x="311700" y="640675"/>
            <a:ext cx="8520600" cy="4381800"/>
          </a:xfrm>
          <a:prstGeom prst="rect">
            <a:avLst/>
          </a:prstGeom>
        </p:spPr>
        <p:txBody>
          <a:bodyPr anchorCtr="0" anchor="t" bIns="91425" lIns="91425" spcFirstLastPara="1" rIns="91425" wrap="square" tIns="91425">
            <a:noAutofit/>
          </a:bodyPr>
          <a:lstStyle/>
          <a:p>
            <a:pPr indent="0" lvl="0" marL="0" rtl="0" algn="l">
              <a:lnSpc>
                <a:spcPct val="133400"/>
              </a:lnSpc>
              <a:spcBef>
                <a:spcPts val="0"/>
              </a:spcBef>
              <a:spcAft>
                <a:spcPts val="0"/>
              </a:spcAft>
              <a:buNone/>
            </a:pPr>
            <a:r>
              <a:rPr lang="en-GB" sz="2350">
                <a:solidFill>
                  <a:schemeClr val="dk1"/>
                </a:solidFill>
                <a:highlight>
                  <a:srgbClr val="FFFFFF"/>
                </a:highlight>
              </a:rPr>
              <a:t>A Java object is converted into a stream of bytes during serialization to be saved in a file or transferred over the internet. The serialized stream of bytes is transformed back into the original object during deserialization using </a:t>
            </a:r>
            <a:r>
              <a:rPr b="1" i="1" lang="en-GB" sz="2350">
                <a:solidFill>
                  <a:schemeClr val="dk1"/>
                </a:solidFill>
                <a:highlight>
                  <a:srgbClr val="FFFFFF"/>
                </a:highlight>
              </a:rPr>
              <a:t>ObjectInputStream</a:t>
            </a:r>
            <a:r>
              <a:rPr b="1" lang="en-GB" sz="2350">
                <a:solidFill>
                  <a:schemeClr val="dk1"/>
                </a:solidFill>
                <a:highlight>
                  <a:srgbClr val="FFFFFF"/>
                </a:highlight>
              </a:rPr>
              <a:t>‘s </a:t>
            </a:r>
            <a:r>
              <a:rPr b="1" i="1" lang="en-GB" sz="2350">
                <a:solidFill>
                  <a:schemeClr val="dk1"/>
                </a:solidFill>
                <a:highlight>
                  <a:srgbClr val="FFFFFF"/>
                </a:highlight>
              </a:rPr>
              <a:t>readObject()</a:t>
            </a:r>
            <a:r>
              <a:rPr lang="en-GB" sz="2350">
                <a:solidFill>
                  <a:schemeClr val="dk1"/>
                </a:solidFill>
                <a:highlight>
                  <a:srgbClr val="FFFFFF"/>
                </a:highlight>
              </a:rPr>
              <a:t> method, which internally calls </a:t>
            </a:r>
            <a:r>
              <a:rPr i="1" lang="en-GB" sz="2350">
                <a:solidFill>
                  <a:schemeClr val="dk1"/>
                </a:solidFill>
                <a:highlight>
                  <a:srgbClr val="FFFFFF"/>
                </a:highlight>
              </a:rPr>
              <a:t>defaultReadObject()</a:t>
            </a:r>
            <a:r>
              <a:rPr lang="en-GB" sz="2350">
                <a:solidFill>
                  <a:schemeClr val="dk1"/>
                </a:solidFill>
                <a:highlight>
                  <a:srgbClr val="FFFFFF"/>
                </a:highlight>
              </a:rPr>
              <a:t> for default deserialization.</a:t>
            </a:r>
            <a:endParaRPr sz="2350">
              <a:solidFill>
                <a:schemeClr val="dk1"/>
              </a:solidFill>
              <a:highlight>
                <a:srgbClr val="FFFFFF"/>
              </a:highlight>
            </a:endParaRPr>
          </a:p>
          <a:p>
            <a:pPr indent="0" lvl="0" marL="0" rtl="0" algn="l">
              <a:lnSpc>
                <a:spcPct val="133400"/>
              </a:lnSpc>
              <a:spcBef>
                <a:spcPts val="800"/>
              </a:spcBef>
              <a:spcAft>
                <a:spcPts val="800"/>
              </a:spcAft>
              <a:buNone/>
            </a:pPr>
            <a:r>
              <a:rPr lang="en-GB" sz="2200">
                <a:solidFill>
                  <a:srgbClr val="273239"/>
                </a:solidFill>
                <a:highlight>
                  <a:srgbClr val="FFFFFF"/>
                </a:highlight>
                <a:latin typeface="Nunito"/>
                <a:ea typeface="Nunito"/>
                <a:cs typeface="Nunito"/>
                <a:sym typeface="Nunito"/>
              </a:rPr>
              <a:t>The </a:t>
            </a:r>
            <a:r>
              <a:rPr b="1" lang="en-GB" sz="2200">
                <a:solidFill>
                  <a:srgbClr val="273239"/>
                </a:solidFill>
                <a:highlight>
                  <a:srgbClr val="FFFFFF"/>
                </a:highlight>
                <a:latin typeface="Nunito"/>
                <a:ea typeface="Nunito"/>
                <a:cs typeface="Nunito"/>
                <a:sym typeface="Nunito"/>
              </a:rPr>
              <a:t>ObjectInputStream</a:t>
            </a:r>
            <a:r>
              <a:rPr lang="en-GB" sz="2200">
                <a:solidFill>
                  <a:srgbClr val="273239"/>
                </a:solidFill>
                <a:highlight>
                  <a:srgbClr val="FFFFFF"/>
                </a:highlight>
                <a:latin typeface="Nunito"/>
                <a:ea typeface="Nunito"/>
                <a:cs typeface="Nunito"/>
                <a:sym typeface="Nunito"/>
              </a:rPr>
              <a:t> class contains </a:t>
            </a:r>
            <a:r>
              <a:rPr b="1" lang="en-GB" sz="2200">
                <a:solidFill>
                  <a:srgbClr val="273239"/>
                </a:solidFill>
                <a:highlight>
                  <a:srgbClr val="FFFFFF"/>
                </a:highlight>
                <a:latin typeface="Nunito"/>
                <a:ea typeface="Nunito"/>
                <a:cs typeface="Nunito"/>
                <a:sym typeface="Nunito"/>
              </a:rPr>
              <a:t>readObject()</a:t>
            </a:r>
            <a:r>
              <a:rPr lang="en-GB" sz="2200">
                <a:solidFill>
                  <a:srgbClr val="273239"/>
                </a:solidFill>
                <a:highlight>
                  <a:srgbClr val="FFFFFF"/>
                </a:highlight>
                <a:latin typeface="Nunito"/>
                <a:ea typeface="Nunito"/>
                <a:cs typeface="Nunito"/>
                <a:sym typeface="Nunito"/>
              </a:rPr>
              <a:t> method for deserializing an object. </a:t>
            </a:r>
            <a:endParaRPr sz="3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5"/>
          <p:cNvSpPr txBox="1"/>
          <p:nvPr>
            <p:ph idx="4294967295" type="body"/>
          </p:nvPr>
        </p:nvSpPr>
        <p:spPr>
          <a:xfrm>
            <a:off x="154875" y="743050"/>
            <a:ext cx="8736000" cy="1756500"/>
          </a:xfrm>
          <a:prstGeom prst="rect">
            <a:avLst/>
          </a:prstGeom>
          <a:noFill/>
          <a:ln>
            <a:noFill/>
          </a:ln>
        </p:spPr>
        <p:txBody>
          <a:bodyPr anchorCtr="0" anchor="t" bIns="45700" lIns="91425" spcFirstLastPara="1" rIns="91425" wrap="square" tIns="45700">
            <a:normAutofit fontScale="70000"/>
          </a:bodyPr>
          <a:lstStyle/>
          <a:p>
            <a:pPr indent="0" lvl="0" marL="0" rtl="0" algn="l">
              <a:spcBef>
                <a:spcPts val="0"/>
              </a:spcBef>
              <a:spcAft>
                <a:spcPts val="0"/>
              </a:spcAft>
              <a:buNone/>
            </a:pPr>
            <a:r>
              <a:rPr lang="en-GB" sz="2000">
                <a:solidFill>
                  <a:schemeClr val="dk1"/>
                </a:solidFill>
              </a:rPr>
              <a:t>An </a:t>
            </a:r>
            <a:r>
              <a:rPr i="1" lang="en-GB" sz="2000">
                <a:solidFill>
                  <a:schemeClr val="dk1"/>
                </a:solidFill>
              </a:rPr>
              <a:t>I/O Stream</a:t>
            </a:r>
            <a:r>
              <a:rPr lang="en-GB" sz="2000">
                <a:solidFill>
                  <a:schemeClr val="dk1"/>
                </a:solidFill>
              </a:rPr>
              <a:t> represents an input source or an output destination. A stream can represent many different kinds of sources and destinations, including disk files, devices, other programs, and memory arrays.</a:t>
            </a:r>
            <a:endParaRPr sz="2000">
              <a:solidFill>
                <a:schemeClr val="dk1"/>
              </a:solidFill>
            </a:endParaRPr>
          </a:p>
          <a:p>
            <a:pPr indent="0" lvl="0" marL="0" rtl="0" algn="l">
              <a:spcBef>
                <a:spcPts val="0"/>
              </a:spcBef>
              <a:spcAft>
                <a:spcPts val="0"/>
              </a:spcAft>
              <a:buNone/>
            </a:pPr>
            <a:r>
              <a:rPr lang="en-GB" sz="2000"/>
              <a:t>Streams give us a consistent mechanism for reading or writing data, independent of where the data is physically.</a:t>
            </a:r>
            <a:endParaRPr sz="2000">
              <a:solidFill>
                <a:schemeClr val="dk1"/>
              </a:solidFill>
            </a:endParaRPr>
          </a:p>
          <a:p>
            <a:pPr indent="0" lvl="0" marL="0" rtl="0" algn="just">
              <a:spcBef>
                <a:spcPts val="1000"/>
              </a:spcBef>
              <a:spcAft>
                <a:spcPts val="1000"/>
              </a:spcAft>
              <a:buNone/>
            </a:pPr>
            <a:r>
              <a:rPr lang="en-GB" sz="2000">
                <a:solidFill>
                  <a:schemeClr val="dk1"/>
                </a:solidFill>
              </a:rPr>
              <a:t>Streams support many different kinds of data, including simple bytes, primitive data types, localized characters, and objects. </a:t>
            </a:r>
            <a:endParaRPr sz="2000">
              <a:solidFill>
                <a:schemeClr val="dk1"/>
              </a:solidFill>
            </a:endParaRPr>
          </a:p>
        </p:txBody>
      </p:sp>
      <p:sp>
        <p:nvSpPr>
          <p:cNvPr id="63" name="Google Shape;63;p15"/>
          <p:cNvSpPr txBox="1"/>
          <p:nvPr>
            <p:ph type="title"/>
          </p:nvPr>
        </p:nvSpPr>
        <p:spPr>
          <a:xfrm>
            <a:off x="457200" y="129775"/>
            <a:ext cx="8229600" cy="3693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90"/>
              <a:buFont typeface="Lucida Sans"/>
              <a:buNone/>
            </a:pPr>
            <a:r>
              <a:rPr b="1" lang="en-GB" sz="2580"/>
              <a:t>Streams</a:t>
            </a:r>
            <a:endParaRPr b="1" sz="2580"/>
          </a:p>
        </p:txBody>
      </p:sp>
      <p:sp>
        <p:nvSpPr>
          <p:cNvPr id="64" name="Google Shape;64;p15"/>
          <p:cNvSpPr/>
          <p:nvPr/>
        </p:nvSpPr>
        <p:spPr>
          <a:xfrm>
            <a:off x="887605" y="3365632"/>
            <a:ext cx="1679700" cy="6864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My Application</a:t>
            </a:r>
            <a:endParaRPr sz="1800">
              <a:solidFill>
                <a:schemeClr val="lt1"/>
              </a:solidFill>
              <a:latin typeface="Lucida Sans"/>
              <a:ea typeface="Lucida Sans"/>
              <a:cs typeface="Lucida Sans"/>
              <a:sym typeface="Lucida Sans"/>
            </a:endParaRPr>
          </a:p>
        </p:txBody>
      </p:sp>
      <p:sp>
        <p:nvSpPr>
          <p:cNvPr id="65" name="Google Shape;65;p15"/>
          <p:cNvSpPr/>
          <p:nvPr/>
        </p:nvSpPr>
        <p:spPr>
          <a:xfrm>
            <a:off x="3591372" y="3488507"/>
            <a:ext cx="1679700" cy="4812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Streams</a:t>
            </a:r>
            <a:endParaRPr sz="1800">
              <a:solidFill>
                <a:schemeClr val="lt1"/>
              </a:solidFill>
              <a:latin typeface="Lucida Sans"/>
              <a:ea typeface="Lucida Sans"/>
              <a:cs typeface="Lucida Sans"/>
              <a:sym typeface="Lucida Sans"/>
            </a:endParaRPr>
          </a:p>
        </p:txBody>
      </p:sp>
      <p:pic>
        <p:nvPicPr>
          <p:cNvPr id="66" name="Google Shape;66;p15"/>
          <p:cNvPicPr preferRelativeResize="0"/>
          <p:nvPr/>
        </p:nvPicPr>
        <p:blipFill rotWithShape="1">
          <a:blip r:embed="rId3">
            <a:alphaModFix/>
          </a:blip>
          <a:srcRect b="0" l="0" r="0" t="0"/>
          <a:stretch/>
        </p:blipFill>
        <p:spPr>
          <a:xfrm>
            <a:off x="6167972" y="2648748"/>
            <a:ext cx="645121" cy="645121"/>
          </a:xfrm>
          <a:prstGeom prst="rect">
            <a:avLst/>
          </a:prstGeom>
          <a:noFill/>
          <a:ln>
            <a:noFill/>
          </a:ln>
        </p:spPr>
      </p:pic>
      <p:sp>
        <p:nvSpPr>
          <p:cNvPr id="67" name="Google Shape;67;p15"/>
          <p:cNvSpPr txBox="1"/>
          <p:nvPr/>
        </p:nvSpPr>
        <p:spPr>
          <a:xfrm>
            <a:off x="7056325" y="3613732"/>
            <a:ext cx="118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Local file</a:t>
            </a:r>
            <a:endParaRPr sz="1800">
              <a:solidFill>
                <a:schemeClr val="dk1"/>
              </a:solidFill>
              <a:latin typeface="Lucida Sans"/>
              <a:ea typeface="Lucida Sans"/>
              <a:cs typeface="Lucida Sans"/>
              <a:sym typeface="Lucida Sans"/>
            </a:endParaRPr>
          </a:p>
        </p:txBody>
      </p:sp>
      <p:pic>
        <p:nvPicPr>
          <p:cNvPr id="68" name="Google Shape;68;p15"/>
          <p:cNvPicPr preferRelativeResize="0"/>
          <p:nvPr/>
        </p:nvPicPr>
        <p:blipFill rotWithShape="1">
          <a:blip r:embed="rId4">
            <a:alphaModFix/>
          </a:blip>
          <a:srcRect b="0" l="0" r="0" t="0"/>
          <a:stretch/>
        </p:blipFill>
        <p:spPr>
          <a:xfrm>
            <a:off x="6312868" y="3508988"/>
            <a:ext cx="493841" cy="573492"/>
          </a:xfrm>
          <a:prstGeom prst="rect">
            <a:avLst/>
          </a:prstGeom>
          <a:noFill/>
          <a:ln>
            <a:noFill/>
          </a:ln>
        </p:spPr>
      </p:pic>
      <p:sp>
        <p:nvSpPr>
          <p:cNvPr id="69" name="Google Shape;69;p15"/>
          <p:cNvSpPr txBox="1"/>
          <p:nvPr/>
        </p:nvSpPr>
        <p:spPr>
          <a:xfrm>
            <a:off x="7052601" y="2853570"/>
            <a:ext cx="145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Remote file</a:t>
            </a:r>
            <a:endParaRPr sz="1800">
              <a:solidFill>
                <a:schemeClr val="dk1"/>
              </a:solidFill>
              <a:latin typeface="Lucida Sans"/>
              <a:ea typeface="Lucida Sans"/>
              <a:cs typeface="Lucida Sans"/>
              <a:sym typeface="Lucida Sans"/>
            </a:endParaRPr>
          </a:p>
        </p:txBody>
      </p:sp>
      <p:pic>
        <p:nvPicPr>
          <p:cNvPr id="70" name="Google Shape;70;p15"/>
          <p:cNvPicPr preferRelativeResize="0"/>
          <p:nvPr/>
        </p:nvPicPr>
        <p:blipFill rotWithShape="1">
          <a:blip r:embed="rId5">
            <a:alphaModFix/>
          </a:blip>
          <a:srcRect b="0" l="0" r="0" t="0"/>
          <a:stretch/>
        </p:blipFill>
        <p:spPr>
          <a:xfrm>
            <a:off x="6216215" y="3792848"/>
            <a:ext cx="609600" cy="609600"/>
          </a:xfrm>
          <a:prstGeom prst="rect">
            <a:avLst/>
          </a:prstGeom>
          <a:noFill/>
          <a:ln>
            <a:noFill/>
          </a:ln>
        </p:spPr>
      </p:pic>
      <p:sp>
        <p:nvSpPr>
          <p:cNvPr id="71" name="Google Shape;71;p15"/>
          <p:cNvSpPr txBox="1"/>
          <p:nvPr/>
        </p:nvSpPr>
        <p:spPr>
          <a:xfrm>
            <a:off x="7056325" y="4422764"/>
            <a:ext cx="1084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Console</a:t>
            </a:r>
            <a:endParaRPr sz="1800">
              <a:solidFill>
                <a:schemeClr val="dk1"/>
              </a:solidFill>
              <a:latin typeface="Lucida Sans"/>
              <a:ea typeface="Lucida Sans"/>
              <a:cs typeface="Lucida Sans"/>
              <a:sym typeface="Lucida Sans"/>
            </a:endParaRPr>
          </a:p>
        </p:txBody>
      </p:sp>
      <p:cxnSp>
        <p:nvCxnSpPr>
          <p:cNvPr id="72" name="Google Shape;72;p15"/>
          <p:cNvCxnSpPr/>
          <p:nvPr/>
        </p:nvCxnSpPr>
        <p:spPr>
          <a:xfrm rot="10800000">
            <a:off x="2567172" y="3831619"/>
            <a:ext cx="1024200" cy="1020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73" name="Google Shape;73;p15"/>
          <p:cNvSpPr txBox="1"/>
          <p:nvPr/>
        </p:nvSpPr>
        <p:spPr>
          <a:xfrm>
            <a:off x="2758393" y="3918620"/>
            <a:ext cx="6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read</a:t>
            </a:r>
            <a:endParaRPr sz="1800">
              <a:solidFill>
                <a:schemeClr val="dk1"/>
              </a:solidFill>
              <a:latin typeface="Lucida Sans"/>
              <a:ea typeface="Lucida Sans"/>
              <a:cs typeface="Lucida Sans"/>
              <a:sym typeface="Lucida Sans"/>
            </a:endParaRPr>
          </a:p>
        </p:txBody>
      </p:sp>
      <p:sp>
        <p:nvSpPr>
          <p:cNvPr id="74" name="Google Shape;74;p15"/>
          <p:cNvSpPr/>
          <p:nvPr/>
        </p:nvSpPr>
        <p:spPr>
          <a:xfrm>
            <a:off x="5270986" y="2812605"/>
            <a:ext cx="764700" cy="1846200"/>
          </a:xfrm>
          <a:prstGeom prst="leftBrace">
            <a:avLst>
              <a:gd fmla="val 8333" name="adj1"/>
              <a:gd fmla="val 50000" name="adj2"/>
            </a:avLst>
          </a:prstGeom>
          <a:noFill/>
          <a:ln cap="flat" cmpd="thickThin" w="55000">
            <a:solidFill>
              <a:schemeClr val="accent1"/>
            </a:solidFill>
            <a:prstDash val="solid"/>
            <a:round/>
            <a:headEnd len="sm" w="sm" type="none"/>
            <a:tailEnd len="sm" w="sm" type="none"/>
          </a:ln>
          <a:effectLst>
            <a:outerShdw blurRad="50800" rotWithShape="0" dir="5400000" dist="38100">
              <a:srgbClr val="000000">
                <a:alpha val="349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Lucida Sans"/>
              <a:ea typeface="Lucida Sans"/>
              <a:cs typeface="Lucida Sans"/>
              <a:sym typeface="Lucida Sans"/>
            </a:endParaRPr>
          </a:p>
        </p:txBody>
      </p:sp>
      <p:cxnSp>
        <p:nvCxnSpPr>
          <p:cNvPr id="75" name="Google Shape;75;p15"/>
          <p:cNvCxnSpPr/>
          <p:nvPr/>
        </p:nvCxnSpPr>
        <p:spPr>
          <a:xfrm>
            <a:off x="2567219" y="3610920"/>
            <a:ext cx="1024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76" name="Google Shape;76;p15"/>
          <p:cNvSpPr txBox="1"/>
          <p:nvPr/>
        </p:nvSpPr>
        <p:spPr>
          <a:xfrm>
            <a:off x="2758393" y="3226865"/>
            <a:ext cx="73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write</a:t>
            </a:r>
            <a:endParaRPr sz="1800">
              <a:solidFill>
                <a:schemeClr val="dk1"/>
              </a:solidFill>
              <a:latin typeface="Lucida Sans"/>
              <a:ea typeface="Lucida Sans"/>
              <a:cs typeface="Lucida Sans"/>
              <a:sym typeface="Lucida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2885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None/>
            </a:pPr>
            <a:r>
              <a:rPr b="1" lang="en-GB" sz="2500">
                <a:solidFill>
                  <a:srgbClr val="273239"/>
                </a:solidFill>
                <a:highlight>
                  <a:srgbClr val="FFFFFF"/>
                </a:highlight>
                <a:latin typeface="Nunito"/>
                <a:ea typeface="Nunito"/>
                <a:cs typeface="Nunito"/>
                <a:sym typeface="Nunito"/>
              </a:rPr>
              <a:t>Advantages of Serialization </a:t>
            </a:r>
            <a:endParaRPr b="1" sz="4000"/>
          </a:p>
        </p:txBody>
      </p:sp>
      <p:sp>
        <p:nvSpPr>
          <p:cNvPr id="208" name="Google Shape;20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2750" lvl="0" marL="685800" rtl="0" algn="l">
              <a:lnSpc>
                <a:spcPct val="158000"/>
              </a:lnSpc>
              <a:spcBef>
                <a:spcPts val="0"/>
              </a:spcBef>
              <a:spcAft>
                <a:spcPts val="0"/>
              </a:spcAft>
              <a:buClr>
                <a:srgbClr val="273239"/>
              </a:buClr>
              <a:buSzPts val="2900"/>
              <a:buFont typeface="Nunito"/>
              <a:buAutoNum type="arabicPeriod"/>
            </a:pPr>
            <a:r>
              <a:rPr lang="en-GB" sz="2900">
                <a:solidFill>
                  <a:srgbClr val="273239"/>
                </a:solidFill>
                <a:highlight>
                  <a:srgbClr val="FFFFFF"/>
                </a:highlight>
                <a:latin typeface="Nunito"/>
                <a:ea typeface="Nunito"/>
                <a:cs typeface="Nunito"/>
                <a:sym typeface="Nunito"/>
              </a:rPr>
              <a:t>To save/persist state of an object. </a:t>
            </a:r>
            <a:endParaRPr sz="2900">
              <a:solidFill>
                <a:srgbClr val="273239"/>
              </a:solidFill>
              <a:highlight>
                <a:srgbClr val="FFFFFF"/>
              </a:highlight>
              <a:latin typeface="Nunito"/>
              <a:ea typeface="Nunito"/>
              <a:cs typeface="Nunito"/>
              <a:sym typeface="Nunito"/>
            </a:endParaRPr>
          </a:p>
          <a:p>
            <a:pPr indent="-412750" lvl="0" marL="685800" rtl="0" algn="l">
              <a:lnSpc>
                <a:spcPct val="158000"/>
              </a:lnSpc>
              <a:spcBef>
                <a:spcPts val="0"/>
              </a:spcBef>
              <a:spcAft>
                <a:spcPts val="0"/>
              </a:spcAft>
              <a:buClr>
                <a:srgbClr val="273239"/>
              </a:buClr>
              <a:buSzPts val="2900"/>
              <a:buFont typeface="Nunito"/>
              <a:buAutoNum type="arabicPeriod"/>
            </a:pPr>
            <a:r>
              <a:rPr lang="en-GB" sz="2900">
                <a:solidFill>
                  <a:srgbClr val="273239"/>
                </a:solidFill>
                <a:highlight>
                  <a:srgbClr val="FFFFFF"/>
                </a:highlight>
                <a:latin typeface="Nunito"/>
                <a:ea typeface="Nunito"/>
                <a:cs typeface="Nunito"/>
                <a:sym typeface="Nunito"/>
              </a:rPr>
              <a:t>To travel an object across a network.</a:t>
            </a:r>
            <a:endParaRPr sz="3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4"/>
          <p:cNvSpPr txBox="1"/>
          <p:nvPr>
            <p:ph type="title"/>
          </p:nvPr>
        </p:nvSpPr>
        <p:spPr>
          <a:xfrm>
            <a:off x="311700" y="196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Serializable interface</a:t>
            </a:r>
            <a:endParaRPr b="1"/>
          </a:p>
        </p:txBody>
      </p:sp>
      <p:sp>
        <p:nvSpPr>
          <p:cNvPr id="214" name="Google Shape;214;p34"/>
          <p:cNvSpPr txBox="1"/>
          <p:nvPr>
            <p:ph idx="1" type="body"/>
          </p:nvPr>
        </p:nvSpPr>
        <p:spPr>
          <a:xfrm>
            <a:off x="311700" y="768725"/>
            <a:ext cx="8520600" cy="38001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sz="2900">
                <a:solidFill>
                  <a:srgbClr val="273239"/>
                </a:solidFill>
                <a:highlight>
                  <a:srgbClr val="FFFFFF"/>
                </a:highlight>
                <a:latin typeface="Nunito"/>
                <a:ea typeface="Nunito"/>
                <a:cs typeface="Nunito"/>
                <a:sym typeface="Nunito"/>
              </a:rPr>
              <a:t>Only the objects of those classes can be serialized which are implementing </a:t>
            </a:r>
            <a:r>
              <a:rPr b="1" lang="en-GB" sz="2900">
                <a:solidFill>
                  <a:srgbClr val="273239"/>
                </a:solidFill>
                <a:highlight>
                  <a:srgbClr val="FFFFFF"/>
                </a:highlight>
                <a:latin typeface="Nunito"/>
                <a:ea typeface="Nunito"/>
                <a:cs typeface="Nunito"/>
                <a:sym typeface="Nunito"/>
              </a:rPr>
              <a:t>java.io.Serializable</a:t>
            </a:r>
            <a:r>
              <a:rPr lang="en-GB" sz="2900">
                <a:solidFill>
                  <a:srgbClr val="273239"/>
                </a:solidFill>
                <a:highlight>
                  <a:srgbClr val="FFFFFF"/>
                </a:highlight>
                <a:latin typeface="Nunito"/>
                <a:ea typeface="Nunito"/>
                <a:cs typeface="Nunito"/>
                <a:sym typeface="Nunito"/>
              </a:rPr>
              <a:t> interface. Serializable is a </a:t>
            </a:r>
            <a:r>
              <a:rPr b="1" lang="en-GB" sz="2900">
                <a:solidFill>
                  <a:srgbClr val="273239"/>
                </a:solidFill>
                <a:highlight>
                  <a:srgbClr val="FFFFFF"/>
                </a:highlight>
                <a:latin typeface="Nunito"/>
                <a:ea typeface="Nunito"/>
                <a:cs typeface="Nunito"/>
                <a:sym typeface="Nunito"/>
              </a:rPr>
              <a:t>marker interface</a:t>
            </a:r>
            <a:r>
              <a:rPr lang="en-GB" sz="2900">
                <a:solidFill>
                  <a:srgbClr val="273239"/>
                </a:solidFill>
                <a:highlight>
                  <a:srgbClr val="FFFFFF"/>
                </a:highlight>
                <a:latin typeface="Nunito"/>
                <a:ea typeface="Nunito"/>
                <a:cs typeface="Nunito"/>
                <a:sym typeface="Nunito"/>
              </a:rPr>
              <a:t> (has no data member and method). It is used to “mark” java classes so that objects of these classes may get certain capability.</a:t>
            </a:r>
            <a:endParaRPr sz="3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5"/>
          <p:cNvSpPr txBox="1"/>
          <p:nvPr>
            <p:ph type="title"/>
          </p:nvPr>
        </p:nvSpPr>
        <p:spPr>
          <a:xfrm>
            <a:off x="233425" y="11777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GB" sz="2600">
                <a:solidFill>
                  <a:srgbClr val="273239"/>
                </a:solidFill>
                <a:highlight>
                  <a:srgbClr val="FFFFFF"/>
                </a:highlight>
                <a:latin typeface="Nunito"/>
                <a:ea typeface="Nunito"/>
                <a:cs typeface="Nunito"/>
                <a:sym typeface="Nunito"/>
              </a:rPr>
              <a:t>SerialVersionUID</a:t>
            </a:r>
            <a:endParaRPr sz="4100"/>
          </a:p>
        </p:txBody>
      </p:sp>
      <p:sp>
        <p:nvSpPr>
          <p:cNvPr id="220" name="Google Shape;220;p35"/>
          <p:cNvSpPr txBox="1"/>
          <p:nvPr>
            <p:ph idx="1" type="body"/>
          </p:nvPr>
        </p:nvSpPr>
        <p:spPr>
          <a:xfrm>
            <a:off x="311700" y="819075"/>
            <a:ext cx="8520600" cy="3978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sz="2400">
                <a:solidFill>
                  <a:srgbClr val="273239"/>
                </a:solidFill>
                <a:highlight>
                  <a:srgbClr val="FFFFFF"/>
                </a:highlight>
                <a:latin typeface="Nunito"/>
                <a:ea typeface="Nunito"/>
                <a:cs typeface="Nunito"/>
                <a:sym typeface="Nunito"/>
              </a:rPr>
              <a:t>SerialVersionUID</a:t>
            </a:r>
            <a:r>
              <a:rPr lang="en-GB" sz="2400">
                <a:solidFill>
                  <a:srgbClr val="273239"/>
                </a:solidFill>
                <a:highlight>
                  <a:srgbClr val="FFFFFF"/>
                </a:highlight>
                <a:latin typeface="Nunito"/>
                <a:ea typeface="Nunito"/>
                <a:cs typeface="Nunito"/>
                <a:sym typeface="Nunito"/>
              </a:rPr>
              <a:t>: The Serialization runtime associates a version number with each Serializable class called a SerialVersionUID, which is used during Deserialization to verify that sender and receiver of a serialized object have loaded classes for that object which are compatible with respect to serialization. </a:t>
            </a:r>
            <a:endParaRPr sz="240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GB" sz="2400">
                <a:solidFill>
                  <a:srgbClr val="273239"/>
                </a:solidFill>
                <a:highlight>
                  <a:srgbClr val="FFFFFF"/>
                </a:highlight>
                <a:latin typeface="Nunito"/>
                <a:ea typeface="Nunito"/>
                <a:cs typeface="Nunito"/>
                <a:sym typeface="Nunito"/>
              </a:rPr>
              <a:t>If the receiver has loaded a class for the object that has different UID than that of corresponding sender’s class, the Deserialization will result in an </a:t>
            </a:r>
            <a:r>
              <a:rPr b="1" lang="en-GB" sz="2400">
                <a:solidFill>
                  <a:srgbClr val="273239"/>
                </a:solidFill>
                <a:highlight>
                  <a:srgbClr val="FFFFFF"/>
                </a:highlight>
                <a:latin typeface="Nunito"/>
                <a:ea typeface="Nunito"/>
                <a:cs typeface="Nunito"/>
                <a:sym typeface="Nunito"/>
              </a:rPr>
              <a:t>InvalidClassException</a:t>
            </a:r>
            <a:r>
              <a:rPr lang="en-GB" sz="2400">
                <a:solidFill>
                  <a:srgbClr val="273239"/>
                </a:solidFill>
                <a:highlight>
                  <a:srgbClr val="FFFFFF"/>
                </a:highlight>
                <a:latin typeface="Nunito"/>
                <a:ea typeface="Nunito"/>
                <a:cs typeface="Nunito"/>
                <a:sym typeface="Nunito"/>
              </a:rPr>
              <a:t>. </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6"/>
          <p:cNvSpPr txBox="1"/>
          <p:nvPr>
            <p:ph type="title"/>
          </p:nvPr>
        </p:nvSpPr>
        <p:spPr>
          <a:xfrm>
            <a:off x="0" y="0"/>
            <a:ext cx="5976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Example: Student Class</a:t>
            </a:r>
            <a:endParaRPr b="1"/>
          </a:p>
        </p:txBody>
      </p:sp>
      <p:sp>
        <p:nvSpPr>
          <p:cNvPr id="226" name="Google Shape;226;p36"/>
          <p:cNvSpPr txBox="1"/>
          <p:nvPr>
            <p:ph idx="1" type="body"/>
          </p:nvPr>
        </p:nvSpPr>
        <p:spPr>
          <a:xfrm>
            <a:off x="112500" y="572700"/>
            <a:ext cx="7086900" cy="3416400"/>
          </a:xfrm>
          <a:prstGeom prst="rect">
            <a:avLst/>
          </a:prstGeom>
        </p:spPr>
        <p:txBody>
          <a:bodyPr anchorCtr="0" anchor="t" bIns="91425" lIns="91425" spcFirstLastPara="1" rIns="91425" wrap="square" tIns="91425">
            <a:normAutofit fontScale="40000" lnSpcReduction="10000"/>
          </a:bodyPr>
          <a:lstStyle/>
          <a:p>
            <a:pPr indent="0" lvl="0" marL="25400" rtl="0" algn="l">
              <a:spcBef>
                <a:spcPts val="0"/>
              </a:spcBef>
              <a:spcAft>
                <a:spcPts val="0"/>
              </a:spcAft>
              <a:buNone/>
            </a:pPr>
            <a:r>
              <a:rPr lang="en-GB" sz="3200">
                <a:solidFill>
                  <a:srgbClr val="3F7F5F"/>
                </a:solidFill>
                <a:highlight>
                  <a:srgbClr val="EEEEEC"/>
                </a:highlight>
                <a:latin typeface="Courier New"/>
                <a:ea typeface="Courier New"/>
                <a:cs typeface="Courier New"/>
                <a:sym typeface="Courier New"/>
              </a:rPr>
              <a:t>//Java code for serialization and </a:t>
            </a:r>
            <a:r>
              <a:rPr lang="en-GB" sz="3200" u="sng">
                <a:solidFill>
                  <a:srgbClr val="3F7F5F"/>
                </a:solidFill>
                <a:highlight>
                  <a:srgbClr val="EEEEEC"/>
                </a:highlight>
                <a:latin typeface="Courier New"/>
                <a:ea typeface="Courier New"/>
                <a:cs typeface="Courier New"/>
                <a:sym typeface="Courier New"/>
              </a:rPr>
              <a:t>deserialization</a:t>
            </a:r>
            <a:endParaRPr sz="3200" u="sng">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rgbClr val="3F7F5F"/>
                </a:solidFill>
                <a:highlight>
                  <a:srgbClr val="EEEEEC"/>
                </a:highlight>
                <a:latin typeface="Courier New"/>
                <a:ea typeface="Courier New"/>
                <a:cs typeface="Courier New"/>
                <a:sym typeface="Courier New"/>
              </a:rPr>
              <a:t>//of a Java object</a:t>
            </a:r>
            <a:endParaRPr sz="32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3200">
                <a:solidFill>
                  <a:srgbClr val="7F0055"/>
                </a:solidFill>
                <a:highlight>
                  <a:srgbClr val="EEEEEC"/>
                </a:highlight>
                <a:latin typeface="Courier New"/>
                <a:ea typeface="Courier New"/>
                <a:cs typeface="Courier New"/>
                <a:sym typeface="Courier New"/>
              </a:rPr>
              <a:t>import</a:t>
            </a:r>
            <a:r>
              <a:rPr lang="en-GB" sz="3200">
                <a:solidFill>
                  <a:schemeClr val="dk1"/>
                </a:solidFill>
                <a:highlight>
                  <a:srgbClr val="EEEEEC"/>
                </a:highlight>
                <a:latin typeface="Courier New"/>
                <a:ea typeface="Courier New"/>
                <a:cs typeface="Courier New"/>
                <a:sym typeface="Courier New"/>
              </a:rPr>
              <a:t> java.io.*;</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b="1" lang="en-GB" sz="3200">
                <a:solidFill>
                  <a:srgbClr val="7F0055"/>
                </a:solidFill>
                <a:highlight>
                  <a:srgbClr val="EEEEEC"/>
                </a:highlight>
                <a:latin typeface="Courier New"/>
                <a:ea typeface="Courier New"/>
                <a:cs typeface="Courier New"/>
                <a:sym typeface="Courier New"/>
              </a:rPr>
              <a:t>class</a:t>
            </a:r>
            <a:r>
              <a:rPr lang="en-GB" sz="3200">
                <a:solidFill>
                  <a:schemeClr val="dk1"/>
                </a:solidFill>
                <a:highlight>
                  <a:srgbClr val="EEEEEC"/>
                </a:highlight>
                <a:latin typeface="Courier New"/>
                <a:ea typeface="Courier New"/>
                <a:cs typeface="Courier New"/>
                <a:sym typeface="Courier New"/>
              </a:rPr>
              <a:t> Student </a:t>
            </a:r>
            <a:r>
              <a:rPr b="1" lang="en-GB" sz="3200">
                <a:solidFill>
                  <a:srgbClr val="7F0055"/>
                </a:solidFill>
                <a:highlight>
                  <a:srgbClr val="EEEEEC"/>
                </a:highlight>
                <a:latin typeface="Courier New"/>
                <a:ea typeface="Courier New"/>
                <a:cs typeface="Courier New"/>
                <a:sym typeface="Courier New"/>
              </a:rPr>
              <a:t>implements</a:t>
            </a:r>
            <a:r>
              <a:rPr lang="en-GB" sz="3200">
                <a:solidFill>
                  <a:schemeClr val="dk1"/>
                </a:solidFill>
                <a:highlight>
                  <a:srgbClr val="EEEEEC"/>
                </a:highlight>
                <a:latin typeface="Courier New"/>
                <a:ea typeface="Courier New"/>
                <a:cs typeface="Courier New"/>
                <a:sym typeface="Courier New"/>
              </a:rPr>
              <a:t> java.io.Serializable {</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private</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static</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final</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long</a:t>
            </a:r>
            <a:r>
              <a:rPr lang="en-GB" sz="3200">
                <a:solidFill>
                  <a:schemeClr val="dk1"/>
                </a:solidFill>
                <a:highlight>
                  <a:srgbClr val="EEEEEC"/>
                </a:highlight>
                <a:latin typeface="Courier New"/>
                <a:ea typeface="Courier New"/>
                <a:cs typeface="Courier New"/>
                <a:sym typeface="Courier New"/>
              </a:rPr>
              <a:t> </a:t>
            </a:r>
            <a:r>
              <a:rPr b="1" i="1" lang="en-GB" sz="3200">
                <a:solidFill>
                  <a:srgbClr val="0000C0"/>
                </a:solidFill>
                <a:highlight>
                  <a:srgbClr val="EEEEEC"/>
                </a:highlight>
                <a:latin typeface="Courier New"/>
                <a:ea typeface="Courier New"/>
                <a:cs typeface="Courier New"/>
                <a:sym typeface="Courier New"/>
              </a:rPr>
              <a:t>serialVersionUID</a:t>
            </a:r>
            <a:r>
              <a:rPr lang="en-GB" sz="3200">
                <a:solidFill>
                  <a:schemeClr val="dk1"/>
                </a:solidFill>
                <a:highlight>
                  <a:srgbClr val="EEEEEC"/>
                </a:highlight>
                <a:latin typeface="Courier New"/>
                <a:ea typeface="Courier New"/>
                <a:cs typeface="Courier New"/>
                <a:sym typeface="Courier New"/>
              </a:rPr>
              <a:t> = 7363132668437302432L;</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public</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int</a:t>
            </a:r>
            <a:r>
              <a:rPr lang="en-GB" sz="3200">
                <a:solidFill>
                  <a:schemeClr val="dk1"/>
                </a:solidFill>
                <a:highlight>
                  <a:srgbClr val="EEEEEC"/>
                </a:highlight>
                <a:latin typeface="Courier New"/>
                <a:ea typeface="Courier New"/>
                <a:cs typeface="Courier New"/>
                <a:sym typeface="Courier New"/>
              </a:rPr>
              <a:t> </a:t>
            </a:r>
            <a:r>
              <a:rPr lang="en-GB" sz="3200">
                <a:solidFill>
                  <a:srgbClr val="0000C0"/>
                </a:solidFill>
                <a:highlight>
                  <a:srgbClr val="EEEEEC"/>
                </a:highlight>
                <a:latin typeface="Courier New"/>
                <a:ea typeface="Courier New"/>
                <a:cs typeface="Courier New"/>
                <a:sym typeface="Courier New"/>
              </a:rPr>
              <a:t>code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public</a:t>
            </a:r>
            <a:r>
              <a:rPr lang="en-GB" sz="3200">
                <a:solidFill>
                  <a:schemeClr val="dk1"/>
                </a:solidFill>
                <a:highlight>
                  <a:srgbClr val="EEEEEC"/>
                </a:highlight>
                <a:latin typeface="Courier New"/>
                <a:ea typeface="Courier New"/>
                <a:cs typeface="Courier New"/>
                <a:sym typeface="Courier New"/>
              </a:rPr>
              <a:t> String </a:t>
            </a:r>
            <a:r>
              <a:rPr lang="en-GB" sz="3200">
                <a:solidFill>
                  <a:srgbClr val="0000C0"/>
                </a:solidFill>
                <a:highlight>
                  <a:srgbClr val="EEEEEC"/>
                </a:highlight>
                <a:latin typeface="Courier New"/>
                <a:ea typeface="Courier New"/>
                <a:cs typeface="Courier New"/>
                <a:sym typeface="Courier New"/>
              </a:rPr>
              <a:t>firstName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public</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int</a:t>
            </a:r>
            <a:r>
              <a:rPr lang="en-GB" sz="3200">
                <a:solidFill>
                  <a:schemeClr val="dk1"/>
                </a:solidFill>
                <a:highlight>
                  <a:srgbClr val="EEEEEC"/>
                </a:highlight>
                <a:latin typeface="Courier New"/>
                <a:ea typeface="Courier New"/>
                <a:cs typeface="Courier New"/>
                <a:sym typeface="Courier New"/>
              </a:rPr>
              <a:t> </a:t>
            </a:r>
            <a:r>
              <a:rPr lang="en-GB" sz="3200">
                <a:solidFill>
                  <a:srgbClr val="0000C0"/>
                </a:solidFill>
                <a:highlight>
                  <a:srgbClr val="EEEEEC"/>
                </a:highlight>
                <a:latin typeface="Courier New"/>
                <a:ea typeface="Courier New"/>
                <a:cs typeface="Courier New"/>
                <a:sym typeface="Courier New"/>
              </a:rPr>
              <a:t>age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lang="en-GB" sz="3200">
                <a:solidFill>
                  <a:srgbClr val="3F7F5F"/>
                </a:solidFill>
                <a:highlight>
                  <a:srgbClr val="EEEEEC"/>
                </a:highlight>
                <a:latin typeface="Courier New"/>
                <a:ea typeface="Courier New"/>
                <a:cs typeface="Courier New"/>
                <a:sym typeface="Courier New"/>
              </a:rPr>
              <a:t>// Constructor</a:t>
            </a:r>
            <a:endParaRPr sz="32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public</a:t>
            </a:r>
            <a:r>
              <a:rPr lang="en-GB" sz="3200">
                <a:solidFill>
                  <a:schemeClr val="dk1"/>
                </a:solidFill>
                <a:highlight>
                  <a:srgbClr val="EEEEEC"/>
                </a:highlight>
                <a:latin typeface="Courier New"/>
                <a:ea typeface="Courier New"/>
                <a:cs typeface="Courier New"/>
                <a:sym typeface="Courier New"/>
              </a:rPr>
              <a:t> Student(</a:t>
            </a:r>
            <a:r>
              <a:rPr b="1" lang="en-GB" sz="3200">
                <a:solidFill>
                  <a:srgbClr val="7F0055"/>
                </a:solidFill>
                <a:highlight>
                  <a:srgbClr val="EEEEEC"/>
                </a:highlight>
                <a:latin typeface="Courier New"/>
                <a:ea typeface="Courier New"/>
                <a:cs typeface="Courier New"/>
                <a:sym typeface="Courier New"/>
              </a:rPr>
              <a:t>int</a:t>
            </a:r>
            <a:r>
              <a:rPr lang="en-GB" sz="3200">
                <a:solidFill>
                  <a:schemeClr val="dk1"/>
                </a:solidFill>
                <a:highlight>
                  <a:srgbClr val="EEEEEC"/>
                </a:highlight>
                <a:latin typeface="Courier New"/>
                <a:ea typeface="Courier New"/>
                <a:cs typeface="Courier New"/>
                <a:sym typeface="Courier New"/>
              </a:rPr>
              <a:t> </a:t>
            </a:r>
            <a:r>
              <a:rPr lang="en-GB" sz="3200">
                <a:solidFill>
                  <a:srgbClr val="6A3E3E"/>
                </a:solidFill>
                <a:highlight>
                  <a:srgbClr val="EEEEEC"/>
                </a:highlight>
                <a:latin typeface="Courier New"/>
                <a:ea typeface="Courier New"/>
                <a:cs typeface="Courier New"/>
                <a:sym typeface="Courier New"/>
              </a:rPr>
              <a:t>code</a:t>
            </a:r>
            <a:r>
              <a:rPr lang="en-GB" sz="3200">
                <a:solidFill>
                  <a:schemeClr val="dk1"/>
                </a:solidFill>
                <a:highlight>
                  <a:srgbClr val="EEEEEC"/>
                </a:highlight>
                <a:latin typeface="Courier New"/>
                <a:ea typeface="Courier New"/>
                <a:cs typeface="Courier New"/>
                <a:sym typeface="Courier New"/>
              </a:rPr>
              <a:t>, String </a:t>
            </a:r>
            <a:r>
              <a:rPr lang="en-GB" sz="3200">
                <a:solidFill>
                  <a:srgbClr val="6A3E3E"/>
                </a:solidFill>
                <a:highlight>
                  <a:srgbClr val="EEEEEC"/>
                </a:highlight>
                <a:latin typeface="Courier New"/>
                <a:ea typeface="Courier New"/>
                <a:cs typeface="Courier New"/>
                <a:sym typeface="Courier New"/>
              </a:rPr>
              <a:t>fname</a:t>
            </a: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int</a:t>
            </a:r>
            <a:r>
              <a:rPr lang="en-GB" sz="3200">
                <a:solidFill>
                  <a:schemeClr val="dk1"/>
                </a:solidFill>
                <a:highlight>
                  <a:srgbClr val="EEEEEC"/>
                </a:highlight>
                <a:latin typeface="Courier New"/>
                <a:ea typeface="Courier New"/>
                <a:cs typeface="Courier New"/>
                <a:sym typeface="Courier New"/>
              </a:rPr>
              <a:t> </a:t>
            </a:r>
            <a:r>
              <a:rPr lang="en-GB" sz="3200">
                <a:solidFill>
                  <a:srgbClr val="6A3E3E"/>
                </a:solidFill>
                <a:highlight>
                  <a:srgbClr val="EEEEEC"/>
                </a:highlight>
                <a:latin typeface="Courier New"/>
                <a:ea typeface="Courier New"/>
                <a:cs typeface="Courier New"/>
                <a:sym typeface="Courier New"/>
              </a:rPr>
              <a:t>age</a:t>
            </a:r>
            <a:r>
              <a:rPr lang="en-GB" sz="3200">
                <a:solidFill>
                  <a:schemeClr val="dk1"/>
                </a:solidFill>
                <a:highlight>
                  <a:srgbClr val="EEEEEC"/>
                </a:highlight>
                <a:latin typeface="Courier New"/>
                <a:ea typeface="Courier New"/>
                <a:cs typeface="Courier New"/>
                <a:sym typeface="Courier New"/>
              </a:rPr>
              <a:t>) {</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this</a:t>
            </a:r>
            <a:r>
              <a:rPr lang="en-GB" sz="3200">
                <a:solidFill>
                  <a:schemeClr val="dk1"/>
                </a:solidFill>
                <a:highlight>
                  <a:srgbClr val="EEEEEC"/>
                </a:highlight>
                <a:latin typeface="Courier New"/>
                <a:ea typeface="Courier New"/>
                <a:cs typeface="Courier New"/>
                <a:sym typeface="Courier New"/>
              </a:rPr>
              <a:t>.</a:t>
            </a:r>
            <a:r>
              <a:rPr lang="en-GB" sz="3200">
                <a:solidFill>
                  <a:srgbClr val="0000C0"/>
                </a:solidFill>
                <a:highlight>
                  <a:srgbClr val="EEEEEC"/>
                </a:highlight>
                <a:latin typeface="Courier New"/>
                <a:ea typeface="Courier New"/>
                <a:cs typeface="Courier New"/>
                <a:sym typeface="Courier New"/>
              </a:rPr>
              <a:t>code</a:t>
            </a:r>
            <a:r>
              <a:rPr lang="en-GB" sz="3200">
                <a:solidFill>
                  <a:schemeClr val="dk1"/>
                </a:solidFill>
                <a:highlight>
                  <a:srgbClr val="EEEEEC"/>
                </a:highlight>
                <a:latin typeface="Courier New"/>
                <a:ea typeface="Courier New"/>
                <a:cs typeface="Courier New"/>
                <a:sym typeface="Courier New"/>
              </a:rPr>
              <a:t> = </a:t>
            </a:r>
            <a:r>
              <a:rPr lang="en-GB" sz="3200">
                <a:solidFill>
                  <a:srgbClr val="6A3E3E"/>
                </a:solidFill>
                <a:highlight>
                  <a:srgbClr val="EEEEEC"/>
                </a:highlight>
                <a:latin typeface="Courier New"/>
                <a:ea typeface="Courier New"/>
                <a:cs typeface="Courier New"/>
                <a:sym typeface="Courier New"/>
              </a:rPr>
              <a:t>code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this</a:t>
            </a:r>
            <a:r>
              <a:rPr lang="en-GB" sz="3200">
                <a:solidFill>
                  <a:schemeClr val="dk1"/>
                </a:solidFill>
                <a:highlight>
                  <a:srgbClr val="EEEEEC"/>
                </a:highlight>
                <a:latin typeface="Courier New"/>
                <a:ea typeface="Courier New"/>
                <a:cs typeface="Courier New"/>
                <a:sym typeface="Courier New"/>
              </a:rPr>
              <a:t>.</a:t>
            </a:r>
            <a:r>
              <a:rPr lang="en-GB" sz="3200">
                <a:solidFill>
                  <a:srgbClr val="0000C0"/>
                </a:solidFill>
                <a:highlight>
                  <a:srgbClr val="EEEEEC"/>
                </a:highlight>
                <a:latin typeface="Courier New"/>
                <a:ea typeface="Courier New"/>
                <a:cs typeface="Courier New"/>
                <a:sym typeface="Courier New"/>
              </a:rPr>
              <a:t>firstName</a:t>
            </a:r>
            <a:r>
              <a:rPr lang="en-GB" sz="3200">
                <a:solidFill>
                  <a:schemeClr val="dk1"/>
                </a:solidFill>
                <a:highlight>
                  <a:srgbClr val="EEEEEC"/>
                </a:highlight>
                <a:latin typeface="Courier New"/>
                <a:ea typeface="Courier New"/>
                <a:cs typeface="Courier New"/>
                <a:sym typeface="Courier New"/>
              </a:rPr>
              <a:t> = </a:t>
            </a:r>
            <a:r>
              <a:rPr lang="en-GB" sz="3200">
                <a:solidFill>
                  <a:srgbClr val="6A3E3E"/>
                </a:solidFill>
                <a:highlight>
                  <a:srgbClr val="EEEEEC"/>
                </a:highlight>
                <a:latin typeface="Courier New"/>
                <a:ea typeface="Courier New"/>
                <a:cs typeface="Courier New"/>
                <a:sym typeface="Courier New"/>
              </a:rPr>
              <a:t>fname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r>
              <a:rPr b="1" lang="en-GB" sz="3200">
                <a:solidFill>
                  <a:srgbClr val="7F0055"/>
                </a:solidFill>
                <a:highlight>
                  <a:srgbClr val="EEEEEC"/>
                </a:highlight>
                <a:latin typeface="Courier New"/>
                <a:ea typeface="Courier New"/>
                <a:cs typeface="Courier New"/>
                <a:sym typeface="Courier New"/>
              </a:rPr>
              <a:t>this</a:t>
            </a:r>
            <a:r>
              <a:rPr lang="en-GB" sz="3200">
                <a:solidFill>
                  <a:schemeClr val="dk1"/>
                </a:solidFill>
                <a:highlight>
                  <a:srgbClr val="EEEEEC"/>
                </a:highlight>
                <a:latin typeface="Courier New"/>
                <a:ea typeface="Courier New"/>
                <a:cs typeface="Courier New"/>
                <a:sym typeface="Courier New"/>
              </a:rPr>
              <a:t>.</a:t>
            </a:r>
            <a:r>
              <a:rPr lang="en-GB" sz="3200">
                <a:solidFill>
                  <a:srgbClr val="0000C0"/>
                </a:solidFill>
                <a:highlight>
                  <a:srgbClr val="EEEEEC"/>
                </a:highlight>
                <a:latin typeface="Courier New"/>
                <a:ea typeface="Courier New"/>
                <a:cs typeface="Courier New"/>
                <a:sym typeface="Courier New"/>
              </a:rPr>
              <a:t>age</a:t>
            </a:r>
            <a:r>
              <a:rPr lang="en-GB" sz="3200">
                <a:solidFill>
                  <a:schemeClr val="dk1"/>
                </a:solidFill>
                <a:highlight>
                  <a:srgbClr val="EEEEEC"/>
                </a:highlight>
                <a:latin typeface="Courier New"/>
                <a:ea typeface="Courier New"/>
                <a:cs typeface="Courier New"/>
                <a:sym typeface="Courier New"/>
              </a:rPr>
              <a:t> = </a:t>
            </a:r>
            <a:r>
              <a:rPr lang="en-GB" sz="3200">
                <a:solidFill>
                  <a:srgbClr val="6A3E3E"/>
                </a:solidFill>
                <a:highlight>
                  <a:srgbClr val="EEEEEC"/>
                </a:highlight>
                <a:latin typeface="Courier New"/>
                <a:ea typeface="Courier New"/>
                <a:cs typeface="Courier New"/>
                <a:sym typeface="Courier New"/>
              </a:rPr>
              <a:t>age</a:t>
            </a: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	}</a:t>
            </a:r>
            <a:endParaRPr sz="32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None/>
            </a:pPr>
            <a:r>
              <a:rPr lang="en-GB" sz="3200">
                <a:solidFill>
                  <a:schemeClr val="dk1"/>
                </a:solidFill>
                <a:highlight>
                  <a:srgbClr val="EEEEEC"/>
                </a:highlight>
                <a:latin typeface="Courier New"/>
                <a:ea typeface="Courier New"/>
                <a:cs typeface="Courier New"/>
                <a:sym typeface="Courier New"/>
              </a:rPr>
              <a:t>}</a:t>
            </a:r>
            <a:endParaRPr sz="32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7"/>
          <p:cNvSpPr txBox="1"/>
          <p:nvPr>
            <p:ph type="title"/>
          </p:nvPr>
        </p:nvSpPr>
        <p:spPr>
          <a:xfrm>
            <a:off x="148075" y="6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Program(Part 1)</a:t>
            </a:r>
            <a:endParaRPr/>
          </a:p>
        </p:txBody>
      </p:sp>
      <p:sp>
        <p:nvSpPr>
          <p:cNvPr id="232" name="Google Shape;232;p37"/>
          <p:cNvSpPr txBox="1"/>
          <p:nvPr>
            <p:ph idx="1" type="body"/>
          </p:nvPr>
        </p:nvSpPr>
        <p:spPr>
          <a:xfrm>
            <a:off x="62700" y="604700"/>
            <a:ext cx="8452800" cy="4368000"/>
          </a:xfrm>
          <a:prstGeom prst="rect">
            <a:avLst/>
          </a:prstGeom>
          <a:ln cap="flat" cmpd="sng" w="9525">
            <a:solidFill>
              <a:srgbClr val="000000"/>
            </a:solidFill>
            <a:prstDash val="dashDot"/>
            <a:round/>
            <a:headEnd len="sm" w="sm" type="none"/>
            <a:tailEnd len="sm" w="sm" type="none"/>
          </a:ln>
        </p:spPr>
        <p:txBody>
          <a:bodyPr anchorCtr="0" anchor="t" bIns="91425" lIns="91425" spcFirstLastPara="1" rIns="91425" wrap="square" tIns="91425">
            <a:noAutofit/>
          </a:bodyPr>
          <a:lstStyle/>
          <a:p>
            <a:pPr indent="0" lvl="0" marL="25400" rtl="0" algn="l">
              <a:spcBef>
                <a:spcPts val="0"/>
              </a:spcBef>
              <a:spcAft>
                <a:spcPts val="0"/>
              </a:spcAft>
              <a:buSzPts val="1100"/>
              <a:buNone/>
            </a:pPr>
            <a:r>
              <a:rPr b="1" lang="en-GB" sz="1100">
                <a:solidFill>
                  <a:srgbClr val="7F0055"/>
                </a:solidFill>
                <a:highlight>
                  <a:srgbClr val="EEEEEC"/>
                </a:highlight>
                <a:latin typeface="Courier New"/>
                <a:ea typeface="Courier New"/>
                <a:cs typeface="Courier New"/>
                <a:sym typeface="Courier New"/>
              </a:rPr>
              <a:t>import</a:t>
            </a:r>
            <a:r>
              <a:rPr lang="en-GB" sz="1100">
                <a:solidFill>
                  <a:schemeClr val="dk1"/>
                </a:solidFill>
                <a:highlight>
                  <a:srgbClr val="EEEEEC"/>
                </a:highlight>
                <a:latin typeface="Courier New"/>
                <a:ea typeface="Courier New"/>
                <a:cs typeface="Courier New"/>
                <a:sym typeface="Courier New"/>
              </a:rPr>
              <a:t> java.io.*;</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class</a:t>
            </a:r>
            <a:r>
              <a:rPr lang="en-GB" sz="1100">
                <a:solidFill>
                  <a:schemeClr val="dk1"/>
                </a:solidFill>
                <a:highlight>
                  <a:srgbClr val="EEEEEC"/>
                </a:highlight>
                <a:latin typeface="Courier New"/>
                <a:ea typeface="Courier New"/>
                <a:cs typeface="Courier New"/>
                <a:sym typeface="Courier New"/>
              </a:rPr>
              <a:t> Test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public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static</a:t>
            </a: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void</a:t>
            </a:r>
            <a:r>
              <a:rPr lang="en-GB" sz="1100">
                <a:solidFill>
                  <a:schemeClr val="dk1"/>
                </a:solidFill>
                <a:highlight>
                  <a:srgbClr val="EEEEEC"/>
                </a:highlight>
                <a:latin typeface="Courier New"/>
                <a:ea typeface="Courier New"/>
                <a:cs typeface="Courier New"/>
                <a:sym typeface="Courier New"/>
              </a:rPr>
              <a:t> main(String[] </a:t>
            </a:r>
            <a:r>
              <a:rPr lang="en-GB" sz="1100">
                <a:solidFill>
                  <a:srgbClr val="6A3E3E"/>
                </a:solidFill>
                <a:highlight>
                  <a:srgbClr val="EEEEEC"/>
                </a:highlight>
                <a:latin typeface="Courier New"/>
                <a:ea typeface="Courier New"/>
                <a:cs typeface="Courier New"/>
                <a:sym typeface="Courier New"/>
              </a:rPr>
              <a:t>args</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Student </a:t>
            </a:r>
            <a:r>
              <a:rPr lang="en-GB" sz="1100">
                <a:solidFill>
                  <a:srgbClr val="6A3E3E"/>
                </a:solidFill>
                <a:highlight>
                  <a:srgbClr val="EEEEEC"/>
                </a:highlight>
                <a:latin typeface="Courier New"/>
                <a:ea typeface="Courier New"/>
                <a:cs typeface="Courier New"/>
                <a:sym typeface="Courier New"/>
              </a:rPr>
              <a:t>object</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Student(101, </a:t>
            </a:r>
            <a:r>
              <a:rPr lang="en-GB" sz="1100">
                <a:solidFill>
                  <a:srgbClr val="2A00FF"/>
                </a:solidFill>
                <a:highlight>
                  <a:srgbClr val="EEEEEC"/>
                </a:highlight>
                <a:latin typeface="Courier New"/>
                <a:ea typeface="Courier New"/>
                <a:cs typeface="Courier New"/>
                <a:sym typeface="Courier New"/>
              </a:rPr>
              <a:t>"Jack"</a:t>
            </a:r>
            <a:r>
              <a:rPr lang="en-GB" sz="1100">
                <a:solidFill>
                  <a:schemeClr val="dk1"/>
                </a:solidFill>
                <a:highlight>
                  <a:srgbClr val="EEEEEC"/>
                </a:highlight>
                <a:latin typeface="Courier New"/>
                <a:ea typeface="Courier New"/>
                <a:cs typeface="Courier New"/>
                <a:sym typeface="Courier New"/>
              </a:rPr>
              <a:t>, 15);</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Student </a:t>
            </a:r>
            <a:r>
              <a:rPr lang="en-GB" sz="1100">
                <a:solidFill>
                  <a:srgbClr val="6A3E3E"/>
                </a:solidFill>
                <a:highlight>
                  <a:srgbClr val="EEEEEC"/>
                </a:highlight>
                <a:latin typeface="Courier New"/>
                <a:ea typeface="Courier New"/>
                <a:cs typeface="Courier New"/>
                <a:sym typeface="Courier New"/>
              </a:rPr>
              <a:t>sde</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Student(102, </a:t>
            </a:r>
            <a:r>
              <a:rPr lang="en-GB" sz="1100">
                <a:solidFill>
                  <a:srgbClr val="2A00FF"/>
                </a:solidFill>
                <a:highlight>
                  <a:srgbClr val="EEEEEC"/>
                </a:highlight>
                <a:latin typeface="Courier New"/>
                <a:ea typeface="Courier New"/>
                <a:cs typeface="Courier New"/>
                <a:sym typeface="Courier New"/>
              </a:rPr>
              <a:t>"Jacky"</a:t>
            </a:r>
            <a:r>
              <a:rPr lang="en-GB" sz="1100">
                <a:solidFill>
                  <a:schemeClr val="dk1"/>
                </a:solidFill>
                <a:highlight>
                  <a:srgbClr val="EEEEEC"/>
                </a:highlight>
                <a:latin typeface="Courier New"/>
                <a:ea typeface="Courier New"/>
                <a:cs typeface="Courier New"/>
                <a:sym typeface="Courier New"/>
              </a:rPr>
              <a:t>, 18);</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String </a:t>
            </a:r>
            <a:r>
              <a:rPr lang="en-GB" sz="1100">
                <a:solidFill>
                  <a:srgbClr val="6A3E3E"/>
                </a:solidFill>
                <a:highlight>
                  <a:srgbClr val="EEEEEC"/>
                </a:highlight>
                <a:latin typeface="Courier New"/>
                <a:ea typeface="Courier New"/>
                <a:cs typeface="Courier New"/>
                <a:sym typeface="Courier New"/>
              </a:rPr>
              <a:t>filename</a:t>
            </a:r>
            <a:r>
              <a:rPr lang="en-GB" sz="1100">
                <a:solidFill>
                  <a:schemeClr val="dk1"/>
                </a:solidFill>
                <a:highlight>
                  <a:srgbClr val="EEEEEC"/>
                </a:highlight>
                <a:latin typeface="Courier New"/>
                <a:ea typeface="Courier New"/>
                <a:cs typeface="Courier New"/>
                <a:sym typeface="Courier New"/>
              </a:rPr>
              <a:t> = </a:t>
            </a:r>
            <a:r>
              <a:rPr lang="en-GB" sz="1100">
                <a:solidFill>
                  <a:srgbClr val="2A00FF"/>
                </a:solidFill>
                <a:highlight>
                  <a:srgbClr val="EEEEEC"/>
                </a:highlight>
                <a:latin typeface="Courier New"/>
                <a:ea typeface="Courier New"/>
                <a:cs typeface="Courier New"/>
                <a:sym typeface="Courier New"/>
              </a:rPr>
              <a:t>"student.ser"</a:t>
            </a:r>
            <a:r>
              <a:rPr lang="en-GB" sz="11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 Serialization</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b="1" lang="en-GB" sz="1100">
                <a:solidFill>
                  <a:srgbClr val="7F0055"/>
                </a:solidFill>
                <a:highlight>
                  <a:srgbClr val="EEEEEC"/>
                </a:highlight>
                <a:latin typeface="Courier New"/>
                <a:ea typeface="Courier New"/>
                <a:cs typeface="Courier New"/>
                <a:sym typeface="Courier New"/>
              </a:rPr>
              <a:t>try</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 Saving of object in a file</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FileOutputStream </a:t>
            </a:r>
            <a:r>
              <a:rPr lang="en-GB" sz="1100">
                <a:solidFill>
                  <a:srgbClr val="6A3E3E"/>
                </a:solidFill>
                <a:highlight>
                  <a:srgbClr val="EEEEEC"/>
                </a:highlight>
                <a:latin typeface="Courier New"/>
                <a:ea typeface="Courier New"/>
                <a:cs typeface="Courier New"/>
                <a:sym typeface="Courier New"/>
              </a:rPr>
              <a:t>file</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FileOutputStream(</a:t>
            </a:r>
            <a:r>
              <a:rPr lang="en-GB" sz="1100">
                <a:solidFill>
                  <a:srgbClr val="6A3E3E"/>
                </a:solidFill>
                <a:highlight>
                  <a:srgbClr val="EEEEEC"/>
                </a:highlight>
                <a:latin typeface="Courier New"/>
                <a:ea typeface="Courier New"/>
                <a:cs typeface="Courier New"/>
                <a:sym typeface="Courier New"/>
              </a:rPr>
              <a:t>filename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ObjectOutputStream </a:t>
            </a:r>
            <a:r>
              <a:rPr lang="en-GB" sz="1100">
                <a:solidFill>
                  <a:srgbClr val="6A3E3E"/>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new</a:t>
            </a:r>
            <a:r>
              <a:rPr lang="en-GB" sz="1100">
                <a:solidFill>
                  <a:schemeClr val="dk1"/>
                </a:solidFill>
                <a:highlight>
                  <a:srgbClr val="EEEEEC"/>
                </a:highlight>
                <a:latin typeface="Courier New"/>
                <a:ea typeface="Courier New"/>
                <a:cs typeface="Courier New"/>
                <a:sym typeface="Courier New"/>
              </a:rPr>
              <a:t> ObjectOutputStream(</a:t>
            </a:r>
            <a:r>
              <a:rPr lang="en-GB" sz="1100">
                <a:solidFill>
                  <a:srgbClr val="6A3E3E"/>
                </a:solidFill>
                <a:highlight>
                  <a:srgbClr val="EEEEEC"/>
                </a:highlight>
                <a:latin typeface="Courier New"/>
                <a:ea typeface="Courier New"/>
                <a:cs typeface="Courier New"/>
                <a:sym typeface="Courier New"/>
              </a:rPr>
              <a:t>file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 Method for serialization of object</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.writeObject(</a:t>
            </a:r>
            <a:r>
              <a:rPr lang="en-GB" sz="1100">
                <a:solidFill>
                  <a:srgbClr val="6A3E3E"/>
                </a:solidFill>
                <a:highlight>
                  <a:srgbClr val="EEEEEC"/>
                </a:highlight>
                <a:latin typeface="Courier New"/>
                <a:ea typeface="Courier New"/>
                <a:cs typeface="Courier New"/>
                <a:sym typeface="Courier New"/>
              </a:rPr>
              <a:t>object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.writeObject(</a:t>
            </a:r>
            <a:r>
              <a:rPr lang="en-GB" sz="1100">
                <a:solidFill>
                  <a:srgbClr val="6A3E3E"/>
                </a:solidFill>
                <a:highlight>
                  <a:srgbClr val="EEEEEC"/>
                </a:highlight>
                <a:latin typeface="Courier New"/>
                <a:ea typeface="Courier New"/>
                <a:cs typeface="Courier New"/>
                <a:sym typeface="Courier New"/>
              </a:rPr>
              <a:t>sde</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3F7F5F"/>
                </a:solidFill>
                <a:highlight>
                  <a:srgbClr val="EEEEEC"/>
                </a:highlight>
                <a:latin typeface="Courier New"/>
                <a:ea typeface="Courier New"/>
                <a:cs typeface="Courier New"/>
                <a:sym typeface="Courier New"/>
              </a:rPr>
              <a:t>// Writing array</a:t>
            </a:r>
            <a:endParaRPr sz="1100">
              <a:solidFill>
                <a:srgbClr val="3F7F5F"/>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.close();</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r>
              <a:rPr lang="en-GB" sz="1100">
                <a:solidFill>
                  <a:srgbClr val="6A3E3E"/>
                </a:solidFill>
                <a:highlight>
                  <a:srgbClr val="EEEEEC"/>
                </a:highlight>
                <a:latin typeface="Courier New"/>
                <a:ea typeface="Courier New"/>
                <a:cs typeface="Courier New"/>
                <a:sym typeface="Courier New"/>
              </a:rPr>
              <a:t>file</a:t>
            </a:r>
            <a:r>
              <a:rPr lang="en-GB" sz="1100">
                <a:solidFill>
                  <a:schemeClr val="dk1"/>
                </a:solidFill>
                <a:highlight>
                  <a:srgbClr val="EEEEEC"/>
                </a:highlight>
                <a:latin typeface="Courier New"/>
                <a:ea typeface="Courier New"/>
                <a:cs typeface="Courier New"/>
                <a:sym typeface="Courier New"/>
              </a:rPr>
              <a:t>.close();</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"Object has been serialized"</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 </a:t>
            </a:r>
            <a:r>
              <a:rPr b="1" lang="en-GB" sz="1100">
                <a:solidFill>
                  <a:srgbClr val="7F0055"/>
                </a:solidFill>
                <a:highlight>
                  <a:srgbClr val="EEEEEC"/>
                </a:highlight>
                <a:latin typeface="Courier New"/>
                <a:ea typeface="Courier New"/>
                <a:cs typeface="Courier New"/>
                <a:sym typeface="Courier New"/>
              </a:rPr>
              <a:t>catch</a:t>
            </a:r>
            <a:r>
              <a:rPr lang="en-GB" sz="1100">
                <a:solidFill>
                  <a:schemeClr val="dk1"/>
                </a:solidFill>
                <a:highlight>
                  <a:srgbClr val="EEEEEC"/>
                </a:highlight>
                <a:latin typeface="Courier New"/>
                <a:ea typeface="Courier New"/>
                <a:cs typeface="Courier New"/>
                <a:sym typeface="Courier New"/>
              </a:rPr>
              <a:t> (IOException </a:t>
            </a:r>
            <a:r>
              <a:rPr lang="en-GB" sz="1100">
                <a:solidFill>
                  <a:srgbClr val="6A3E3E"/>
                </a:solidFill>
                <a:highlight>
                  <a:srgbClr val="EEEEEC"/>
                </a:highlight>
                <a:latin typeface="Courier New"/>
                <a:ea typeface="Courier New"/>
                <a:cs typeface="Courier New"/>
                <a:sym typeface="Courier New"/>
              </a:rPr>
              <a:t>ex</a:t>
            </a: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System.</a:t>
            </a:r>
            <a:r>
              <a:rPr b="1" i="1" lang="en-GB" sz="1100">
                <a:solidFill>
                  <a:srgbClr val="0000C0"/>
                </a:solidFill>
                <a:highlight>
                  <a:srgbClr val="EEEEEC"/>
                </a:highlight>
                <a:latin typeface="Courier New"/>
                <a:ea typeface="Courier New"/>
                <a:cs typeface="Courier New"/>
                <a:sym typeface="Courier New"/>
              </a:rPr>
              <a:t>out</a:t>
            </a:r>
            <a:r>
              <a:rPr lang="en-GB" sz="1100">
                <a:solidFill>
                  <a:schemeClr val="dk1"/>
                </a:solidFill>
                <a:highlight>
                  <a:srgbClr val="EEEEEC"/>
                </a:highlight>
                <a:latin typeface="Courier New"/>
                <a:ea typeface="Courier New"/>
                <a:cs typeface="Courier New"/>
                <a:sym typeface="Courier New"/>
              </a:rPr>
              <a:t>.println(</a:t>
            </a:r>
            <a:r>
              <a:rPr lang="en-GB" sz="1100">
                <a:solidFill>
                  <a:srgbClr val="2A00FF"/>
                </a:solidFill>
                <a:highlight>
                  <a:srgbClr val="EEEEEC"/>
                </a:highlight>
                <a:latin typeface="Courier New"/>
                <a:ea typeface="Courier New"/>
                <a:cs typeface="Courier New"/>
                <a:sym typeface="Courier New"/>
              </a:rPr>
              <a:t>"IOException is caught"</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spcBef>
                <a:spcPts val="0"/>
              </a:spcBef>
              <a:spcAft>
                <a:spcPts val="0"/>
              </a:spcAft>
              <a:buSzPts val="1100"/>
              <a:buNone/>
            </a:pPr>
            <a:r>
              <a:rPr lang="en-GB" sz="1100">
                <a:solidFill>
                  <a:schemeClr val="dk1"/>
                </a:solidFill>
                <a:highlight>
                  <a:srgbClr val="EEEEEC"/>
                </a:highlight>
                <a:latin typeface="Courier New"/>
                <a:ea typeface="Courier New"/>
                <a:cs typeface="Courier New"/>
                <a:sym typeface="Courier New"/>
              </a:rPr>
              <a:t>		}</a:t>
            </a:r>
            <a:endParaRPr sz="1100">
              <a:solidFill>
                <a:schemeClr val="dk1"/>
              </a:solidFill>
              <a:highlight>
                <a:srgbClr val="EEEEEC"/>
              </a:highlight>
              <a:latin typeface="Courier New"/>
              <a:ea typeface="Courier New"/>
              <a:cs typeface="Courier New"/>
              <a:sym typeface="Courier New"/>
            </a:endParaRPr>
          </a:p>
          <a:p>
            <a:pPr indent="0" lvl="0" marL="0" rtl="0" algn="l">
              <a:spcBef>
                <a:spcPts val="0"/>
              </a:spcBef>
              <a:spcAft>
                <a:spcPts val="1200"/>
              </a:spcAft>
              <a:buSzPts val="275"/>
              <a:buNone/>
            </a:pPr>
            <a:r>
              <a:t/>
            </a:r>
            <a:endParaRPr b="1" sz="500">
              <a:solidFill>
                <a:srgbClr val="7F0055"/>
              </a:solidFill>
              <a:highlight>
                <a:srgbClr val="EEEEEC"/>
              </a:highlight>
              <a:latin typeface="Courier New"/>
              <a:ea typeface="Courier New"/>
              <a:cs typeface="Courier New"/>
              <a:sym typeface="Courier Ne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8"/>
          <p:cNvSpPr txBox="1"/>
          <p:nvPr>
            <p:ph type="title"/>
          </p:nvPr>
        </p:nvSpPr>
        <p:spPr>
          <a:xfrm>
            <a:off x="212100" y="75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Program(Part 2)</a:t>
            </a:r>
            <a:endParaRPr/>
          </a:p>
        </p:txBody>
      </p:sp>
      <p:sp>
        <p:nvSpPr>
          <p:cNvPr id="238" name="Google Shape;238;p38"/>
          <p:cNvSpPr txBox="1"/>
          <p:nvPr/>
        </p:nvSpPr>
        <p:spPr>
          <a:xfrm>
            <a:off x="590350" y="419175"/>
            <a:ext cx="8088900" cy="48255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3F7F5F"/>
                </a:solidFill>
                <a:highlight>
                  <a:srgbClr val="EEEEEC"/>
                </a:highlight>
                <a:latin typeface="Courier New"/>
                <a:ea typeface="Courier New"/>
                <a:cs typeface="Courier New"/>
                <a:sym typeface="Courier New"/>
              </a:rPr>
              <a:t>// </a:t>
            </a:r>
            <a:r>
              <a:rPr lang="en-GB" sz="1000" u="sng">
                <a:solidFill>
                  <a:srgbClr val="3F7F5F"/>
                </a:solidFill>
                <a:highlight>
                  <a:srgbClr val="EEEEEC"/>
                </a:highlight>
                <a:latin typeface="Courier New"/>
                <a:ea typeface="Courier New"/>
                <a:cs typeface="Courier New"/>
                <a:sym typeface="Courier New"/>
              </a:rPr>
              <a:t>Deserialization</a:t>
            </a:r>
            <a:endParaRPr sz="1000" u="sng">
              <a:solidFill>
                <a:srgbClr val="3F7F5F"/>
              </a:solidFill>
              <a:highlight>
                <a:srgbClr val="EEEEEC"/>
              </a:highlight>
              <a:latin typeface="Courier New"/>
              <a:ea typeface="Courier New"/>
              <a:cs typeface="Courier New"/>
              <a:sym typeface="Courier New"/>
            </a:endParaRPr>
          </a:p>
          <a:p>
            <a:pPr indent="0" lvl="0" marL="25400" marR="0" rtl="0" algn="l">
              <a:lnSpc>
                <a:spcPct val="100000"/>
              </a:lnSpc>
              <a:spcBef>
                <a:spcPts val="0"/>
              </a:spcBef>
              <a:spcAft>
                <a:spcPts val="0"/>
              </a:spcAft>
              <a:buNone/>
            </a:pPr>
            <a:r>
              <a:rPr lang="en-GB" sz="1000">
                <a:solidFill>
                  <a:srgbClr val="6A3E3E"/>
                </a:solidFill>
                <a:highlight>
                  <a:srgbClr val="EEEEEC"/>
                </a:highlight>
                <a:latin typeface="Courier New"/>
                <a:ea typeface="Courier New"/>
                <a:cs typeface="Courier New"/>
                <a:sym typeface="Courier New"/>
              </a:rPr>
              <a:t>	Student object1 = null;</a:t>
            </a:r>
            <a:endParaRPr sz="1000">
              <a:solidFill>
                <a:srgbClr val="6A3E3E"/>
              </a:solidFill>
              <a:highlight>
                <a:srgbClr val="EEEEEC"/>
              </a:highlight>
              <a:latin typeface="Courier New"/>
              <a:ea typeface="Courier New"/>
              <a:cs typeface="Courier New"/>
              <a:sym typeface="Courier New"/>
            </a:endParaRPr>
          </a:p>
          <a:p>
            <a:pPr indent="0" lvl="0" marL="25400" marR="0" rtl="0" algn="l">
              <a:lnSpc>
                <a:spcPct val="115000"/>
              </a:lnSpc>
              <a:spcBef>
                <a:spcPts val="0"/>
              </a:spcBef>
              <a:spcAft>
                <a:spcPts val="0"/>
              </a:spcAft>
              <a:buNone/>
            </a:pPr>
            <a:r>
              <a:rPr lang="en-GB" sz="1000">
                <a:solidFill>
                  <a:srgbClr val="6A3E3E"/>
                </a:solidFill>
                <a:highlight>
                  <a:srgbClr val="EEEEEC"/>
                </a:highlight>
                <a:latin typeface="Courier New"/>
                <a:ea typeface="Courier New"/>
                <a:cs typeface="Courier New"/>
                <a:sym typeface="Courier New"/>
              </a:rPr>
              <a:t>		Student object2 = null;</a:t>
            </a:r>
            <a:endParaRPr sz="1000" u="sng">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try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3F7F5F"/>
                </a:solidFill>
                <a:highlight>
                  <a:srgbClr val="EEEEEC"/>
                </a:highlight>
                <a:latin typeface="Courier New"/>
                <a:ea typeface="Courier New"/>
                <a:cs typeface="Courier New"/>
                <a:sym typeface="Courier New"/>
              </a:rPr>
              <a:t>// Reading the object from a file</a:t>
            </a:r>
            <a:endParaRPr sz="10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FileInputStream </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FileInputStream(</a:t>
            </a:r>
            <a:r>
              <a:rPr lang="en-GB" sz="1000">
                <a:solidFill>
                  <a:srgbClr val="6A3E3E"/>
                </a:solidFill>
                <a:highlight>
                  <a:srgbClr val="EEEEEC"/>
                </a:highlight>
                <a:latin typeface="Courier New"/>
                <a:ea typeface="Courier New"/>
                <a:cs typeface="Courier New"/>
                <a:sym typeface="Courier New"/>
              </a:rPr>
              <a:t>filename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ObjectInputStream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ObjectInputStream(</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3F7F5F"/>
                </a:solidFill>
                <a:highlight>
                  <a:srgbClr val="EEEEEC"/>
                </a:highlight>
                <a:latin typeface="Courier New"/>
                <a:ea typeface="Courier New"/>
                <a:cs typeface="Courier New"/>
                <a:sym typeface="Courier New"/>
              </a:rPr>
              <a:t>// Method for </a:t>
            </a:r>
            <a:r>
              <a:rPr lang="en-GB" sz="1000" u="sng">
                <a:solidFill>
                  <a:srgbClr val="3F7F5F"/>
                </a:solidFill>
                <a:highlight>
                  <a:srgbClr val="EEEEEC"/>
                </a:highlight>
                <a:latin typeface="Courier New"/>
                <a:ea typeface="Courier New"/>
                <a:cs typeface="Courier New"/>
                <a:sym typeface="Courier New"/>
              </a:rPr>
              <a:t>deserialization</a:t>
            </a:r>
            <a:r>
              <a:rPr lang="en-GB" sz="1000">
                <a:solidFill>
                  <a:srgbClr val="3F7F5F"/>
                </a:solidFill>
                <a:highlight>
                  <a:srgbClr val="EEEEEC"/>
                </a:highlight>
                <a:latin typeface="Courier New"/>
                <a:ea typeface="Courier New"/>
                <a:cs typeface="Courier New"/>
                <a:sym typeface="Courier New"/>
              </a:rPr>
              <a:t> of object</a:t>
            </a:r>
            <a:endParaRPr sz="10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object1</a:t>
            </a:r>
            <a:r>
              <a:rPr lang="en-GB" sz="1000">
                <a:solidFill>
                  <a:schemeClr val="dk1"/>
                </a:solidFill>
                <a:highlight>
                  <a:srgbClr val="EEEEEC"/>
                </a:highlight>
                <a:latin typeface="Courier New"/>
                <a:ea typeface="Courier New"/>
                <a:cs typeface="Courier New"/>
                <a:sym typeface="Courier New"/>
              </a:rPr>
              <a:t> = (Student)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.readObject();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 = (Student)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.readObject();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"Object has been deserialized "</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"Code=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object1</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code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"Name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object1</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firstName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"Age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object1</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age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"Code=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code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"Name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firstName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"Age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age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catch</a:t>
            </a:r>
            <a:r>
              <a:rPr lang="en-GB" sz="1000">
                <a:solidFill>
                  <a:schemeClr val="dk1"/>
                </a:solidFill>
                <a:highlight>
                  <a:srgbClr val="EEEEEC"/>
                </a:highlight>
                <a:latin typeface="Courier New"/>
                <a:ea typeface="Courier New"/>
                <a:cs typeface="Courier New"/>
                <a:sym typeface="Courier New"/>
              </a:rPr>
              <a:t> (IOException </a:t>
            </a:r>
            <a:r>
              <a:rPr lang="en-GB" sz="1000">
                <a:solidFill>
                  <a:srgbClr val="6A3E3E"/>
                </a:solidFill>
                <a:highlight>
                  <a:srgbClr val="EEEEEC"/>
                </a:highlight>
                <a:latin typeface="Courier New"/>
                <a:ea typeface="Courier New"/>
                <a:cs typeface="Courier New"/>
                <a:sym typeface="Courier New"/>
              </a:rPr>
              <a:t>ex</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"IOException is caught"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catch</a:t>
            </a:r>
            <a:r>
              <a:rPr lang="en-GB" sz="1000">
                <a:solidFill>
                  <a:schemeClr val="dk1"/>
                </a:solidFill>
                <a:highlight>
                  <a:srgbClr val="EEEEEC"/>
                </a:highlight>
                <a:latin typeface="Courier New"/>
                <a:ea typeface="Courier New"/>
                <a:cs typeface="Courier New"/>
                <a:sym typeface="Courier New"/>
              </a:rPr>
              <a:t> (ClassNotFoundException </a:t>
            </a:r>
            <a:r>
              <a:rPr lang="en-GB" sz="1000">
                <a:solidFill>
                  <a:srgbClr val="6A3E3E"/>
                </a:solidFill>
                <a:highlight>
                  <a:srgbClr val="F0D8A8"/>
                </a:highlight>
                <a:latin typeface="Courier New"/>
                <a:ea typeface="Courier New"/>
                <a:cs typeface="Courier New"/>
                <a:sym typeface="Courier New"/>
              </a:rPr>
              <a:t>ec</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"ClassNotFoundException is caught"</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D4D4D4"/>
                </a:highlight>
                <a:latin typeface="Courier New"/>
                <a:ea typeface="Courier New"/>
                <a:cs typeface="Courier New"/>
                <a:sym typeface="Courier New"/>
              </a:rPr>
              <a:t>ec</a:t>
            </a:r>
            <a:r>
              <a:rPr lang="en-GB" sz="1000">
                <a:solidFill>
                  <a:schemeClr val="dk1"/>
                </a:solidFill>
                <a:highlight>
                  <a:srgbClr val="EEEEEC"/>
                </a:highlight>
                <a:latin typeface="Courier New"/>
                <a:ea typeface="Courier New"/>
                <a:cs typeface="Courier New"/>
                <a:sym typeface="Courier New"/>
              </a:rPr>
              <a:t>.getMessage());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t/>
            </a:r>
            <a:endParaRPr sz="400">
              <a:solidFill>
                <a:srgbClr val="3F7F5F"/>
              </a:solidFill>
              <a:highlight>
                <a:srgbClr val="EEEEEC"/>
              </a:highlight>
              <a:latin typeface="Courier New"/>
              <a:ea typeface="Courier New"/>
              <a:cs typeface="Courier New"/>
              <a:sym typeface="Courier Ne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9"/>
          <p:cNvSpPr txBox="1"/>
          <p:nvPr>
            <p:ph type="title"/>
          </p:nvPr>
        </p:nvSpPr>
        <p:spPr>
          <a:xfrm>
            <a:off x="382850" y="10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Writing an array of objects</a:t>
            </a:r>
            <a:endParaRPr/>
          </a:p>
        </p:txBody>
      </p:sp>
      <p:sp>
        <p:nvSpPr>
          <p:cNvPr id="244" name="Google Shape;244;p39"/>
          <p:cNvSpPr txBox="1"/>
          <p:nvPr>
            <p:ph idx="1" type="body"/>
          </p:nvPr>
        </p:nvSpPr>
        <p:spPr>
          <a:xfrm>
            <a:off x="240575" y="739850"/>
            <a:ext cx="7784100" cy="4133400"/>
          </a:xfrm>
          <a:prstGeom prst="rect">
            <a:avLst/>
          </a:prstGeom>
        </p:spPr>
        <p:txBody>
          <a:bodyPr anchorCtr="0" anchor="t" bIns="91425" lIns="91425" spcFirstLastPara="1" rIns="91425" wrap="square" tIns="91425">
            <a:noAutofit/>
          </a:bodyPr>
          <a:lstStyle/>
          <a:p>
            <a:pPr indent="0" lvl="0" marL="25400" rtl="0" algn="l">
              <a:lnSpc>
                <a:spcPct val="105000"/>
              </a:lnSpc>
              <a:spcBef>
                <a:spcPts val="0"/>
              </a:spcBef>
              <a:spcAft>
                <a:spcPts val="0"/>
              </a:spcAft>
              <a:buSzPts val="275"/>
              <a:buNone/>
            </a:pP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class</a:t>
            </a:r>
            <a:r>
              <a:rPr lang="en-GB" sz="1200">
                <a:solidFill>
                  <a:schemeClr val="dk1"/>
                </a:solidFill>
                <a:highlight>
                  <a:srgbClr val="EEEEEC"/>
                </a:highlight>
                <a:latin typeface="Courier New"/>
                <a:ea typeface="Courier New"/>
                <a:cs typeface="Courier New"/>
                <a:sym typeface="Courier New"/>
              </a:rPr>
              <a:t> Program{</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public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static</a:t>
            </a: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void</a:t>
            </a:r>
            <a:r>
              <a:rPr lang="en-GB" sz="1200">
                <a:solidFill>
                  <a:schemeClr val="dk1"/>
                </a:solidFill>
                <a:highlight>
                  <a:srgbClr val="EEEEEC"/>
                </a:highlight>
                <a:latin typeface="Courier New"/>
                <a:ea typeface="Courier New"/>
                <a:cs typeface="Courier New"/>
                <a:sym typeface="Courier New"/>
              </a:rPr>
              <a:t> main(String[] </a:t>
            </a:r>
            <a:r>
              <a:rPr lang="en-GB" sz="1200">
                <a:solidFill>
                  <a:srgbClr val="6A3E3E"/>
                </a:solidFill>
                <a:highlight>
                  <a:srgbClr val="EEEEEC"/>
                </a:highlight>
                <a:latin typeface="Courier New"/>
                <a:ea typeface="Courier New"/>
                <a:cs typeface="Courier New"/>
                <a:sym typeface="Courier New"/>
              </a:rPr>
              <a:t>args</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Employee[] </a:t>
            </a:r>
            <a:r>
              <a:rPr lang="en-GB" sz="1200">
                <a:solidFill>
                  <a:srgbClr val="6A3E3E"/>
                </a:solidFill>
                <a:highlight>
                  <a:srgbClr val="EEEEEC"/>
                </a:highlight>
                <a:latin typeface="Courier New"/>
                <a:ea typeface="Courier New"/>
                <a:cs typeface="Courier New"/>
                <a:sym typeface="Courier New"/>
              </a:rPr>
              <a:t>emps</a:t>
            </a: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Employee[2];</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emps</a:t>
            </a:r>
            <a:r>
              <a:rPr lang="en-GB" sz="1200">
                <a:solidFill>
                  <a:schemeClr val="dk1"/>
                </a:solidFill>
                <a:highlight>
                  <a:srgbClr val="EEEEEC"/>
                </a:highlight>
                <a:latin typeface="Courier New"/>
                <a:ea typeface="Courier New"/>
                <a:cs typeface="Courier New"/>
                <a:sym typeface="Courier New"/>
              </a:rPr>
              <a:t>[0]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Employee(101, </a:t>
            </a:r>
            <a:r>
              <a:rPr lang="en-GB" sz="1200">
                <a:solidFill>
                  <a:srgbClr val="2A00FF"/>
                </a:solidFill>
                <a:highlight>
                  <a:srgbClr val="EEEEEC"/>
                </a:highlight>
                <a:latin typeface="Courier New"/>
                <a:ea typeface="Courier New"/>
                <a:cs typeface="Courier New"/>
                <a:sym typeface="Courier New"/>
              </a:rPr>
              <a:t>"Jack"</a:t>
            </a:r>
            <a:r>
              <a:rPr lang="en-GB" sz="1200">
                <a:solidFill>
                  <a:schemeClr val="dk1"/>
                </a:solidFill>
                <a:highlight>
                  <a:srgbClr val="EEEEEC"/>
                </a:highlight>
                <a:latin typeface="Courier New"/>
                <a:ea typeface="Courier New"/>
                <a:cs typeface="Courier New"/>
                <a:sym typeface="Courier New"/>
              </a:rPr>
              <a:t>, 15);</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emps</a:t>
            </a:r>
            <a:r>
              <a:rPr lang="en-GB" sz="1200">
                <a:solidFill>
                  <a:schemeClr val="dk1"/>
                </a:solidFill>
                <a:highlight>
                  <a:srgbClr val="EEEEEC"/>
                </a:highlight>
                <a:latin typeface="Courier New"/>
                <a:ea typeface="Courier New"/>
                <a:cs typeface="Courier New"/>
                <a:sym typeface="Courier New"/>
              </a:rPr>
              <a:t>[1]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Employee(102, </a:t>
            </a:r>
            <a:r>
              <a:rPr lang="en-GB" sz="1200">
                <a:solidFill>
                  <a:srgbClr val="2A00FF"/>
                </a:solidFill>
                <a:highlight>
                  <a:srgbClr val="EEEEEC"/>
                </a:highlight>
                <a:latin typeface="Courier New"/>
                <a:ea typeface="Courier New"/>
                <a:cs typeface="Courier New"/>
                <a:sym typeface="Courier New"/>
              </a:rPr>
              <a:t>"Jacky"</a:t>
            </a:r>
            <a:r>
              <a:rPr lang="en-GB" sz="1200">
                <a:solidFill>
                  <a:schemeClr val="dk1"/>
                </a:solidFill>
                <a:highlight>
                  <a:srgbClr val="EEEEEC"/>
                </a:highlight>
                <a:latin typeface="Courier New"/>
                <a:ea typeface="Courier New"/>
                <a:cs typeface="Courier New"/>
                <a:sym typeface="Courier New"/>
              </a:rPr>
              <a:t>, 18);</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String </a:t>
            </a:r>
            <a:r>
              <a:rPr lang="en-GB" sz="1200">
                <a:solidFill>
                  <a:srgbClr val="6A3E3E"/>
                </a:solidFill>
                <a:highlight>
                  <a:srgbClr val="EEEEEC"/>
                </a:highlight>
                <a:latin typeface="Courier New"/>
                <a:ea typeface="Courier New"/>
                <a:cs typeface="Courier New"/>
                <a:sym typeface="Courier New"/>
              </a:rPr>
              <a:t>filename</a:t>
            </a:r>
            <a:r>
              <a:rPr lang="en-GB" sz="1200">
                <a:solidFill>
                  <a:schemeClr val="dk1"/>
                </a:solidFill>
                <a:highlight>
                  <a:srgbClr val="EEEEEC"/>
                </a:highlight>
                <a:latin typeface="Courier New"/>
                <a:ea typeface="Courier New"/>
                <a:cs typeface="Courier New"/>
                <a:sym typeface="Courier New"/>
              </a:rPr>
              <a:t> = </a:t>
            </a:r>
            <a:r>
              <a:rPr lang="en-GB" sz="1200">
                <a:solidFill>
                  <a:srgbClr val="2A00FF"/>
                </a:solidFill>
                <a:highlight>
                  <a:srgbClr val="EEEEEC"/>
                </a:highlight>
                <a:latin typeface="Courier New"/>
                <a:ea typeface="Courier New"/>
                <a:cs typeface="Courier New"/>
                <a:sym typeface="Courier New"/>
              </a:rPr>
              <a:t>"student.ser"</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Serialization</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try</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Saving of object in a file</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FileOutputStream </a:t>
            </a:r>
            <a:r>
              <a:rPr lang="en-GB" sz="1200">
                <a:solidFill>
                  <a:srgbClr val="6A3E3E"/>
                </a:solidFill>
                <a:highlight>
                  <a:srgbClr val="EEEEEC"/>
                </a:highlight>
                <a:latin typeface="Courier New"/>
                <a:ea typeface="Courier New"/>
                <a:cs typeface="Courier New"/>
                <a:sym typeface="Courier New"/>
              </a:rPr>
              <a:t>file</a:t>
            </a: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FileOutputStream(</a:t>
            </a:r>
            <a:r>
              <a:rPr lang="en-GB" sz="1200">
                <a:solidFill>
                  <a:srgbClr val="6A3E3E"/>
                </a:solidFill>
                <a:highlight>
                  <a:srgbClr val="EEEEEC"/>
                </a:highlight>
                <a:latin typeface="Courier New"/>
                <a:ea typeface="Courier New"/>
                <a:cs typeface="Courier New"/>
                <a:sym typeface="Courier New"/>
              </a:rPr>
              <a:t>filename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ObjectOutputStream </a:t>
            </a:r>
            <a:r>
              <a:rPr lang="en-GB" sz="1200">
                <a:solidFill>
                  <a:srgbClr val="6A3E3E"/>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 = </a:t>
            </a:r>
            <a:r>
              <a:rPr b="1" lang="en-GB" sz="1200">
                <a:solidFill>
                  <a:srgbClr val="7F0055"/>
                </a:solidFill>
                <a:highlight>
                  <a:srgbClr val="EEEEEC"/>
                </a:highlight>
                <a:latin typeface="Courier New"/>
                <a:ea typeface="Courier New"/>
                <a:cs typeface="Courier New"/>
                <a:sym typeface="Courier New"/>
              </a:rPr>
              <a:t>new</a:t>
            </a:r>
            <a:r>
              <a:rPr lang="en-GB" sz="1200">
                <a:solidFill>
                  <a:schemeClr val="dk1"/>
                </a:solidFill>
                <a:highlight>
                  <a:srgbClr val="EEEEEC"/>
                </a:highlight>
                <a:latin typeface="Courier New"/>
                <a:ea typeface="Courier New"/>
                <a:cs typeface="Courier New"/>
                <a:sym typeface="Courier New"/>
              </a:rPr>
              <a:t> ObjectOutputStream(</a:t>
            </a:r>
            <a:r>
              <a:rPr lang="en-GB" sz="1200">
                <a:solidFill>
                  <a:srgbClr val="6A3E3E"/>
                </a:solidFill>
                <a:highlight>
                  <a:srgbClr val="EEEEEC"/>
                </a:highlight>
                <a:latin typeface="Courier New"/>
                <a:ea typeface="Courier New"/>
                <a:cs typeface="Courier New"/>
                <a:sym typeface="Courier New"/>
              </a:rPr>
              <a:t>file</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Method for serialization of object</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3F7F5F"/>
                </a:solidFill>
                <a:highlight>
                  <a:srgbClr val="EEEEEC"/>
                </a:highlight>
                <a:latin typeface="Courier New"/>
                <a:ea typeface="Courier New"/>
                <a:cs typeface="Courier New"/>
                <a:sym typeface="Courier New"/>
              </a:rPr>
              <a:t>// Writing array</a:t>
            </a:r>
            <a:endParaRPr sz="1200">
              <a:solidFill>
                <a:srgbClr val="3F7F5F"/>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.writeObject(</a:t>
            </a:r>
            <a:r>
              <a:rPr lang="en-GB" sz="1200">
                <a:solidFill>
                  <a:srgbClr val="6A3E3E"/>
                </a:solidFill>
                <a:highlight>
                  <a:srgbClr val="EEEEEC"/>
                </a:highlight>
                <a:latin typeface="Courier New"/>
                <a:ea typeface="Courier New"/>
                <a:cs typeface="Courier New"/>
                <a:sym typeface="Courier New"/>
              </a:rPr>
              <a:t>emps</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.close();</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lang="en-GB" sz="1200">
                <a:solidFill>
                  <a:srgbClr val="6A3E3E"/>
                </a:solidFill>
                <a:highlight>
                  <a:srgbClr val="EEEEEC"/>
                </a:highlight>
                <a:latin typeface="Courier New"/>
                <a:ea typeface="Courier New"/>
                <a:cs typeface="Courier New"/>
                <a:sym typeface="Courier New"/>
              </a:rPr>
              <a:t>file</a:t>
            </a:r>
            <a:r>
              <a:rPr lang="en-GB" sz="1200">
                <a:solidFill>
                  <a:schemeClr val="dk1"/>
                </a:solidFill>
                <a:highlight>
                  <a:srgbClr val="EEEEEC"/>
                </a:highlight>
                <a:latin typeface="Courier New"/>
                <a:ea typeface="Courier New"/>
                <a:cs typeface="Courier New"/>
                <a:sym typeface="Courier New"/>
              </a:rPr>
              <a:t>.close();</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"Object has been serialized"</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r>
              <a:rPr b="1" lang="en-GB" sz="1200">
                <a:solidFill>
                  <a:srgbClr val="7F0055"/>
                </a:solidFill>
                <a:highlight>
                  <a:srgbClr val="EEEEEC"/>
                </a:highlight>
                <a:latin typeface="Courier New"/>
                <a:ea typeface="Courier New"/>
                <a:cs typeface="Courier New"/>
                <a:sym typeface="Courier New"/>
              </a:rPr>
              <a:t>catch</a:t>
            </a:r>
            <a:r>
              <a:rPr lang="en-GB" sz="1200">
                <a:solidFill>
                  <a:schemeClr val="dk1"/>
                </a:solidFill>
                <a:highlight>
                  <a:srgbClr val="EEEEEC"/>
                </a:highlight>
                <a:latin typeface="Courier New"/>
                <a:ea typeface="Courier New"/>
                <a:cs typeface="Courier New"/>
                <a:sym typeface="Courier New"/>
              </a:rPr>
              <a:t> (IOException </a:t>
            </a:r>
            <a:r>
              <a:rPr lang="en-GB" sz="1200">
                <a:solidFill>
                  <a:srgbClr val="6A3E3E"/>
                </a:solidFill>
                <a:highlight>
                  <a:srgbClr val="EEEEEC"/>
                </a:highlight>
                <a:latin typeface="Courier New"/>
                <a:ea typeface="Courier New"/>
                <a:cs typeface="Courier New"/>
                <a:sym typeface="Courier New"/>
              </a:rPr>
              <a:t>ex</a:t>
            </a: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System.</a:t>
            </a:r>
            <a:r>
              <a:rPr b="1" i="1" lang="en-GB" sz="1200">
                <a:solidFill>
                  <a:srgbClr val="0000C0"/>
                </a:solidFill>
                <a:highlight>
                  <a:srgbClr val="EEEEEC"/>
                </a:highlight>
                <a:latin typeface="Courier New"/>
                <a:ea typeface="Courier New"/>
                <a:cs typeface="Courier New"/>
                <a:sym typeface="Courier New"/>
              </a:rPr>
              <a:t>out</a:t>
            </a:r>
            <a:r>
              <a:rPr lang="en-GB" sz="1200">
                <a:solidFill>
                  <a:schemeClr val="dk1"/>
                </a:solidFill>
                <a:highlight>
                  <a:srgbClr val="EEEEEC"/>
                </a:highlight>
                <a:latin typeface="Courier New"/>
                <a:ea typeface="Courier New"/>
                <a:cs typeface="Courier New"/>
                <a:sym typeface="Courier New"/>
              </a:rPr>
              <a:t>.println(</a:t>
            </a:r>
            <a:r>
              <a:rPr lang="en-GB" sz="1200">
                <a:solidFill>
                  <a:srgbClr val="2A00FF"/>
                </a:solidFill>
                <a:highlight>
                  <a:srgbClr val="EEEEEC"/>
                </a:highlight>
                <a:latin typeface="Courier New"/>
                <a:ea typeface="Courier New"/>
                <a:cs typeface="Courier New"/>
                <a:sym typeface="Courier New"/>
              </a:rPr>
              <a:t>"IOException is caught"</a:t>
            </a:r>
            <a:r>
              <a:rPr lang="en-GB" sz="1200">
                <a:solidFill>
                  <a:schemeClr val="dk1"/>
                </a:solidFill>
                <a:highlight>
                  <a:srgbClr val="EEEEEC"/>
                </a:highlight>
                <a:latin typeface="Courier New"/>
                <a:ea typeface="Courier New"/>
                <a:cs typeface="Courier New"/>
                <a:sym typeface="Courier New"/>
              </a:rPr>
              <a:t>);</a:t>
            </a:r>
            <a:endParaRPr sz="1200">
              <a:solidFill>
                <a:schemeClr val="dk1"/>
              </a:solidFill>
              <a:highlight>
                <a:srgbClr val="EEEEEC"/>
              </a:highlight>
              <a:latin typeface="Courier New"/>
              <a:ea typeface="Courier New"/>
              <a:cs typeface="Courier New"/>
              <a:sym typeface="Courier New"/>
            </a:endParaRPr>
          </a:p>
          <a:p>
            <a:pPr indent="0" lvl="0" marL="25400" rtl="0" algn="l">
              <a:lnSpc>
                <a:spcPct val="105000"/>
              </a:lnSpc>
              <a:spcBef>
                <a:spcPts val="0"/>
              </a:spcBef>
              <a:spcAft>
                <a:spcPts val="0"/>
              </a:spcAft>
              <a:buSzPts val="275"/>
              <a:buNone/>
            </a:pPr>
            <a:r>
              <a:rPr lang="en-GB" sz="1200">
                <a:solidFill>
                  <a:schemeClr val="dk1"/>
                </a:solidFill>
                <a:highlight>
                  <a:srgbClr val="EEEEEC"/>
                </a:highlight>
                <a:latin typeface="Courier New"/>
                <a:ea typeface="Courier New"/>
                <a:cs typeface="Courier New"/>
                <a:sym typeface="Courier New"/>
              </a:rPr>
              <a:t>		}</a:t>
            </a:r>
            <a:endParaRPr sz="1200">
              <a:solidFill>
                <a:schemeClr val="dk1"/>
              </a:solidFill>
              <a:highlight>
                <a:srgbClr val="EEEEEC"/>
              </a:highlight>
              <a:latin typeface="Courier New"/>
              <a:ea typeface="Courier New"/>
              <a:cs typeface="Courier New"/>
              <a:sym typeface="Courier New"/>
            </a:endParaRPr>
          </a:p>
          <a:p>
            <a:pPr indent="0" lvl="0" marL="0" rtl="0" algn="l">
              <a:lnSpc>
                <a:spcPct val="105000"/>
              </a:lnSpc>
              <a:spcBef>
                <a:spcPts val="0"/>
              </a:spcBef>
              <a:spcAft>
                <a:spcPts val="1200"/>
              </a:spcAft>
              <a:buSzPts val="275"/>
              <a:buNone/>
            </a:pPr>
            <a:r>
              <a:t/>
            </a:r>
            <a:endParaRPr sz="85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0"/>
          <p:cNvSpPr txBox="1"/>
          <p:nvPr/>
        </p:nvSpPr>
        <p:spPr>
          <a:xfrm>
            <a:off x="313025" y="355550"/>
            <a:ext cx="8409000" cy="4587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Employee[] </a:t>
            </a:r>
            <a:r>
              <a:rPr lang="en-GB" sz="1000">
                <a:solidFill>
                  <a:srgbClr val="6A3E3E"/>
                </a:solidFill>
                <a:highlight>
                  <a:srgbClr val="EEEEEC"/>
                </a:highlight>
                <a:latin typeface="Courier New"/>
                <a:ea typeface="Courier New"/>
                <a:cs typeface="Courier New"/>
                <a:sym typeface="Courier New"/>
              </a:rPr>
              <a:t>sts</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Employee[2];</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3F7F5F"/>
                </a:solidFill>
                <a:highlight>
                  <a:srgbClr val="EEEEEC"/>
                </a:highlight>
                <a:latin typeface="Courier New"/>
                <a:ea typeface="Courier New"/>
                <a:cs typeface="Courier New"/>
                <a:sym typeface="Courier New"/>
              </a:rPr>
              <a:t>// </a:t>
            </a:r>
            <a:r>
              <a:rPr lang="en-GB" sz="1000" u="sng">
                <a:solidFill>
                  <a:srgbClr val="3F7F5F"/>
                </a:solidFill>
                <a:highlight>
                  <a:srgbClr val="EEEEEC"/>
                </a:highlight>
                <a:latin typeface="Courier New"/>
                <a:ea typeface="Courier New"/>
                <a:cs typeface="Courier New"/>
                <a:sym typeface="Courier New"/>
              </a:rPr>
              <a:t>Deserialization</a:t>
            </a:r>
            <a:endParaRPr sz="1000" u="sng">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try</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3F7F5F"/>
                </a:solidFill>
                <a:highlight>
                  <a:srgbClr val="EEEEEC"/>
                </a:highlight>
                <a:latin typeface="Courier New"/>
                <a:ea typeface="Courier New"/>
                <a:cs typeface="Courier New"/>
                <a:sym typeface="Courier New"/>
              </a:rPr>
              <a:t>// Reading the object from a file</a:t>
            </a:r>
            <a:endParaRPr sz="1000">
              <a:solidFill>
                <a:srgbClr val="3F7F5F"/>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FileInputStream </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FileInputStream(</a:t>
            </a:r>
            <a:r>
              <a:rPr lang="en-GB" sz="1000">
                <a:solidFill>
                  <a:srgbClr val="6A3E3E"/>
                </a:solidFill>
                <a:highlight>
                  <a:srgbClr val="EEEEEC"/>
                </a:highlight>
                <a:latin typeface="Courier New"/>
                <a:ea typeface="Courier New"/>
                <a:cs typeface="Courier New"/>
                <a:sym typeface="Courier New"/>
              </a:rPr>
              <a:t>filename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ObjectInputStream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 = </a:t>
            </a:r>
            <a:r>
              <a:rPr b="1" lang="en-GB" sz="1000">
                <a:solidFill>
                  <a:srgbClr val="7F0055"/>
                </a:solidFill>
                <a:highlight>
                  <a:srgbClr val="EEEEEC"/>
                </a:highlight>
                <a:latin typeface="Courier New"/>
                <a:ea typeface="Courier New"/>
                <a:cs typeface="Courier New"/>
                <a:sym typeface="Courier New"/>
              </a:rPr>
              <a:t>new</a:t>
            </a:r>
            <a:r>
              <a:rPr lang="en-GB" sz="1000">
                <a:solidFill>
                  <a:schemeClr val="dk1"/>
                </a:solidFill>
                <a:highlight>
                  <a:srgbClr val="EEEEEC"/>
                </a:highlight>
                <a:latin typeface="Courier New"/>
                <a:ea typeface="Courier New"/>
                <a:cs typeface="Courier New"/>
                <a:sym typeface="Courier New"/>
              </a:rPr>
              <a:t> ObjectInputStream(</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sts</a:t>
            </a:r>
            <a:r>
              <a:rPr lang="en-GB" sz="1000">
                <a:solidFill>
                  <a:schemeClr val="dk1"/>
                </a:solidFill>
                <a:highlight>
                  <a:srgbClr val="EEEEEC"/>
                </a:highlight>
                <a:latin typeface="Courier New"/>
                <a:ea typeface="Courier New"/>
                <a:cs typeface="Courier New"/>
                <a:sym typeface="Courier New"/>
              </a:rPr>
              <a:t> = (Employee[])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.readObject();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in</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lang="en-GB" sz="1000">
                <a:solidFill>
                  <a:srgbClr val="6A3E3E"/>
                </a:solidFill>
                <a:highlight>
                  <a:srgbClr val="EEEEEC"/>
                </a:highlight>
                <a:latin typeface="Courier New"/>
                <a:ea typeface="Courier New"/>
                <a:cs typeface="Courier New"/>
                <a:sym typeface="Courier New"/>
              </a:rPr>
              <a:t>file</a:t>
            </a:r>
            <a:r>
              <a:rPr lang="en-GB" sz="1000">
                <a:solidFill>
                  <a:schemeClr val="dk1"/>
                </a:solidFill>
                <a:highlight>
                  <a:srgbClr val="EEEEEC"/>
                </a:highlight>
                <a:latin typeface="Courier New"/>
                <a:ea typeface="Courier New"/>
                <a:cs typeface="Courier New"/>
                <a:sym typeface="Courier New"/>
              </a:rPr>
              <a:t>.close();</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"Object has been deserialized "</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for</a:t>
            </a:r>
            <a:r>
              <a:rPr lang="en-GB" sz="1000">
                <a:solidFill>
                  <a:schemeClr val="dk1"/>
                </a:solidFill>
                <a:highlight>
                  <a:srgbClr val="EEEEEC"/>
                </a:highlight>
                <a:latin typeface="Courier New"/>
                <a:ea typeface="Courier New"/>
                <a:cs typeface="Courier New"/>
                <a:sym typeface="Courier New"/>
              </a:rPr>
              <a:t> (Employee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sts</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"Code=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code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"Name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firstName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"Age = "</a:t>
            </a:r>
            <a:r>
              <a:rPr lang="en-GB" sz="1000">
                <a:solidFill>
                  <a:schemeClr val="dk1"/>
                </a:solidFill>
                <a:highlight>
                  <a:srgbClr val="EEEEEC"/>
                </a:highlight>
                <a:latin typeface="Courier New"/>
                <a:ea typeface="Courier New"/>
                <a:cs typeface="Courier New"/>
                <a:sym typeface="Courier New"/>
              </a:rPr>
              <a:t> + </a:t>
            </a:r>
            <a:r>
              <a:rPr lang="en-GB" sz="1000">
                <a:solidFill>
                  <a:srgbClr val="6A3E3E"/>
                </a:solidFill>
                <a:highlight>
                  <a:srgbClr val="EEEEEC"/>
                </a:highlight>
                <a:latin typeface="Courier New"/>
                <a:ea typeface="Courier New"/>
                <a:cs typeface="Courier New"/>
                <a:sym typeface="Courier New"/>
              </a:rPr>
              <a:t>object2</a:t>
            </a:r>
            <a:r>
              <a:rPr lang="en-GB" sz="1000">
                <a:solidFill>
                  <a:schemeClr val="dk1"/>
                </a:solidFill>
                <a:highlight>
                  <a:srgbClr val="EEEEEC"/>
                </a:highlight>
                <a:latin typeface="Courier New"/>
                <a:ea typeface="Courier New"/>
                <a:cs typeface="Courier New"/>
                <a:sym typeface="Courier New"/>
              </a:rPr>
              <a:t>.</a:t>
            </a:r>
            <a:r>
              <a:rPr lang="en-GB" sz="1000">
                <a:solidFill>
                  <a:srgbClr val="0000C0"/>
                </a:solidFill>
                <a:highlight>
                  <a:srgbClr val="EEEEEC"/>
                </a:highlight>
                <a:latin typeface="Courier New"/>
                <a:ea typeface="Courier New"/>
                <a:cs typeface="Courier New"/>
                <a:sym typeface="Courier New"/>
              </a:rPr>
              <a:t>age</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catch</a:t>
            </a:r>
            <a:r>
              <a:rPr lang="en-GB" sz="1000">
                <a:solidFill>
                  <a:schemeClr val="dk1"/>
                </a:solidFill>
                <a:highlight>
                  <a:srgbClr val="EEEEEC"/>
                </a:highlight>
                <a:latin typeface="Courier New"/>
                <a:ea typeface="Courier New"/>
                <a:cs typeface="Courier New"/>
                <a:sym typeface="Courier New"/>
              </a:rPr>
              <a:t> (IOException </a:t>
            </a:r>
            <a:r>
              <a:rPr lang="en-GB" sz="1000">
                <a:solidFill>
                  <a:srgbClr val="6A3E3E"/>
                </a:solidFill>
                <a:highlight>
                  <a:srgbClr val="EEEEEC"/>
                </a:highlight>
                <a:latin typeface="Courier New"/>
                <a:ea typeface="Courier New"/>
                <a:cs typeface="Courier New"/>
                <a:sym typeface="Courier New"/>
              </a:rPr>
              <a:t>ex</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"IOException is caught"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r>
              <a:rPr b="1" lang="en-GB" sz="1000">
                <a:solidFill>
                  <a:srgbClr val="7F0055"/>
                </a:solidFill>
                <a:highlight>
                  <a:srgbClr val="EEEEEC"/>
                </a:highlight>
                <a:latin typeface="Courier New"/>
                <a:ea typeface="Courier New"/>
                <a:cs typeface="Courier New"/>
                <a:sym typeface="Courier New"/>
              </a:rPr>
              <a:t>catch</a:t>
            </a:r>
            <a:r>
              <a:rPr lang="en-GB" sz="1000">
                <a:solidFill>
                  <a:schemeClr val="dk1"/>
                </a:solidFill>
                <a:highlight>
                  <a:srgbClr val="EEEEEC"/>
                </a:highlight>
                <a:latin typeface="Courier New"/>
                <a:ea typeface="Courier New"/>
                <a:cs typeface="Courier New"/>
                <a:sym typeface="Courier New"/>
              </a:rPr>
              <a:t> (ClassNotFoundException </a:t>
            </a:r>
            <a:r>
              <a:rPr lang="en-GB" sz="1000">
                <a:solidFill>
                  <a:srgbClr val="6A3E3E"/>
                </a:solidFill>
                <a:highlight>
                  <a:srgbClr val="EEEEEC"/>
                </a:highlight>
                <a:latin typeface="Courier New"/>
                <a:ea typeface="Courier New"/>
                <a:cs typeface="Courier New"/>
                <a:sym typeface="Courier New"/>
              </a:rPr>
              <a:t>ex</a:t>
            </a: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System.</a:t>
            </a:r>
            <a:r>
              <a:rPr b="1" i="1" lang="en-GB" sz="1000">
                <a:solidFill>
                  <a:srgbClr val="0000C0"/>
                </a:solidFill>
                <a:highlight>
                  <a:srgbClr val="EEEEEC"/>
                </a:highlight>
                <a:latin typeface="Courier New"/>
                <a:ea typeface="Courier New"/>
                <a:cs typeface="Courier New"/>
                <a:sym typeface="Courier New"/>
              </a:rPr>
              <a:t>out</a:t>
            </a:r>
            <a:r>
              <a:rPr lang="en-GB" sz="1000">
                <a:solidFill>
                  <a:schemeClr val="dk1"/>
                </a:solidFill>
                <a:highlight>
                  <a:srgbClr val="EEEEEC"/>
                </a:highlight>
                <a:latin typeface="Courier New"/>
                <a:ea typeface="Courier New"/>
                <a:cs typeface="Courier New"/>
                <a:sym typeface="Courier New"/>
              </a:rPr>
              <a:t>.println(</a:t>
            </a:r>
            <a:r>
              <a:rPr lang="en-GB" sz="1000">
                <a:solidFill>
                  <a:srgbClr val="2A00FF"/>
                </a:solidFill>
                <a:highlight>
                  <a:srgbClr val="EEEEEC"/>
                </a:highlight>
                <a:latin typeface="Courier New"/>
                <a:ea typeface="Courier New"/>
                <a:cs typeface="Courier New"/>
                <a:sym typeface="Courier New"/>
              </a:rPr>
              <a:t>"ClassNotFoundException is caught"</a:t>
            </a: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	}</a:t>
            </a:r>
            <a:endParaRPr sz="10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1000">
                <a:solidFill>
                  <a:schemeClr val="dk1"/>
                </a:solidFill>
                <a:highlight>
                  <a:srgbClr val="EEEEEC"/>
                </a:highlight>
                <a:latin typeface="Courier New"/>
                <a:ea typeface="Courier New"/>
                <a:cs typeface="Courier New"/>
                <a:sym typeface="Courier New"/>
              </a:rPr>
              <a:t>}</a:t>
            </a:r>
            <a:endParaRPr sz="1000">
              <a:solidFill>
                <a:schemeClr val="dk1"/>
              </a:solidFill>
              <a:highlight>
                <a:srgbClr val="EEEEEC"/>
              </a:highlight>
              <a:latin typeface="Courier New"/>
              <a:ea typeface="Courier New"/>
              <a:cs typeface="Courier New"/>
              <a:sym typeface="Courier New"/>
            </a:endParaRPr>
          </a:p>
        </p:txBody>
      </p:sp>
      <p:sp>
        <p:nvSpPr>
          <p:cNvPr id="250" name="Google Shape;250;p40"/>
          <p:cNvSpPr txBox="1"/>
          <p:nvPr>
            <p:ph type="title"/>
          </p:nvPr>
        </p:nvSpPr>
        <p:spPr>
          <a:xfrm>
            <a:off x="382850" y="-48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Writing an array of objects(next)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1"/>
          <p:cNvSpPr txBox="1"/>
          <p:nvPr>
            <p:ph type="title"/>
          </p:nvPr>
        </p:nvSpPr>
        <p:spPr>
          <a:xfrm>
            <a:off x="212100" y="124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Scanning and Formatting</a:t>
            </a:r>
            <a:endParaRPr b="1"/>
          </a:p>
        </p:txBody>
      </p:sp>
      <p:sp>
        <p:nvSpPr>
          <p:cNvPr id="256" name="Google Shape;256;p41"/>
          <p:cNvSpPr txBox="1"/>
          <p:nvPr>
            <p:ph idx="1" type="body"/>
          </p:nvPr>
        </p:nvSpPr>
        <p:spPr>
          <a:xfrm>
            <a:off x="311700" y="626050"/>
            <a:ext cx="8520600" cy="394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650">
                <a:solidFill>
                  <a:schemeClr val="dk1"/>
                </a:solidFill>
              </a:rPr>
              <a:t>Programming I/O often involves translating to and from the neatly formatted data humans like to work with. To assist you with these chores, the Java platform : </a:t>
            </a:r>
            <a:endParaRPr sz="2650">
              <a:solidFill>
                <a:schemeClr val="dk1"/>
              </a:solidFill>
            </a:endParaRPr>
          </a:p>
          <a:p>
            <a:pPr indent="-396875" lvl="0" marL="457200" rtl="0" algn="l">
              <a:spcBef>
                <a:spcPts val="1200"/>
              </a:spcBef>
              <a:spcAft>
                <a:spcPts val="0"/>
              </a:spcAft>
              <a:buClr>
                <a:schemeClr val="dk1"/>
              </a:buClr>
              <a:buSzPts val="2650"/>
              <a:buChar char="●"/>
            </a:pPr>
            <a:r>
              <a:rPr lang="en-GB" sz="2650">
                <a:solidFill>
                  <a:schemeClr val="dk1"/>
                </a:solidFill>
              </a:rPr>
              <a:t>The </a:t>
            </a:r>
            <a:r>
              <a:rPr b="1" lang="en-GB" sz="2650">
                <a:solidFill>
                  <a:schemeClr val="dk1"/>
                </a:solidFill>
              </a:rPr>
              <a:t>scanner</a:t>
            </a:r>
            <a:r>
              <a:rPr lang="en-GB" sz="2650">
                <a:solidFill>
                  <a:schemeClr val="dk1"/>
                </a:solidFill>
              </a:rPr>
              <a:t> API breaks input into individual tokens associated with bits of data. </a:t>
            </a:r>
            <a:endParaRPr sz="2650">
              <a:solidFill>
                <a:schemeClr val="dk1"/>
              </a:solidFill>
            </a:endParaRPr>
          </a:p>
          <a:p>
            <a:pPr indent="-396875" lvl="0" marL="457200" rtl="0" algn="l">
              <a:spcBef>
                <a:spcPts val="0"/>
              </a:spcBef>
              <a:spcAft>
                <a:spcPts val="0"/>
              </a:spcAft>
              <a:buClr>
                <a:schemeClr val="dk1"/>
              </a:buClr>
              <a:buSzPts val="2650"/>
              <a:buChar char="●"/>
            </a:pPr>
            <a:r>
              <a:rPr lang="en-GB" sz="2650">
                <a:solidFill>
                  <a:schemeClr val="dk1"/>
                </a:solidFill>
              </a:rPr>
              <a:t>The </a:t>
            </a:r>
            <a:r>
              <a:rPr b="1" lang="en-GB" sz="2650">
                <a:solidFill>
                  <a:schemeClr val="dk1"/>
                </a:solidFill>
              </a:rPr>
              <a:t>formatting</a:t>
            </a:r>
            <a:r>
              <a:rPr lang="en-GB" sz="2650">
                <a:solidFill>
                  <a:schemeClr val="dk1"/>
                </a:solidFill>
              </a:rPr>
              <a:t> API assembles data into nicely formatted, human-readable form.</a:t>
            </a:r>
            <a:endParaRPr sz="3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2"/>
          <p:cNvSpPr txBox="1"/>
          <p:nvPr>
            <p:ph type="title"/>
          </p:nvPr>
        </p:nvSpPr>
        <p:spPr>
          <a:xfrm>
            <a:off x="2761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Scanning</a:t>
            </a:r>
            <a:endParaRPr b="1"/>
          </a:p>
        </p:txBody>
      </p:sp>
      <p:sp>
        <p:nvSpPr>
          <p:cNvPr id="262" name="Google Shape;262;p42"/>
          <p:cNvSpPr txBox="1"/>
          <p:nvPr>
            <p:ph idx="1" type="body"/>
          </p:nvPr>
        </p:nvSpPr>
        <p:spPr>
          <a:xfrm>
            <a:off x="311700" y="633550"/>
            <a:ext cx="3537000" cy="3935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000"/>
              </a:spcBef>
              <a:spcAft>
                <a:spcPts val="0"/>
              </a:spcAft>
              <a:buNone/>
            </a:pPr>
            <a:r>
              <a:rPr lang="en-GB" sz="1700">
                <a:solidFill>
                  <a:schemeClr val="dk1"/>
                </a:solidFill>
              </a:rPr>
              <a:t>Objects of type </a:t>
            </a:r>
            <a:r>
              <a:rPr lang="en-GB" sz="1700">
                <a:solidFill>
                  <a:schemeClr val="dk1"/>
                </a:solidFill>
                <a:latin typeface="Courier New"/>
                <a:ea typeface="Courier New"/>
                <a:cs typeface="Courier New"/>
                <a:sym typeface="Courier New"/>
              </a:rPr>
              <a:t>Scanner </a:t>
            </a:r>
            <a:r>
              <a:rPr lang="en-GB" sz="1700">
                <a:solidFill>
                  <a:schemeClr val="dk1"/>
                </a:solidFill>
              </a:rPr>
              <a:t>are useful for breaking down formatted input into tokens and translating individual tokens according to their data type.</a:t>
            </a:r>
            <a:endParaRPr sz="1700">
              <a:solidFill>
                <a:schemeClr val="dk1"/>
              </a:solidFill>
            </a:endParaRPr>
          </a:p>
          <a:p>
            <a:pPr indent="0" lvl="0" marL="0" rtl="0" algn="l">
              <a:spcBef>
                <a:spcPts val="1800"/>
              </a:spcBef>
              <a:spcAft>
                <a:spcPts val="0"/>
              </a:spcAft>
              <a:buNone/>
            </a:pPr>
            <a:r>
              <a:rPr b="1" lang="en-GB" sz="1700">
                <a:solidFill>
                  <a:srgbClr val="333333"/>
                </a:solidFill>
              </a:rPr>
              <a:t>Breaking Input into Tokens</a:t>
            </a:r>
            <a:endParaRPr b="1" sz="1700">
              <a:solidFill>
                <a:srgbClr val="333333"/>
              </a:solidFill>
            </a:endParaRPr>
          </a:p>
          <a:p>
            <a:pPr indent="0" lvl="0" marL="0" rtl="0" algn="l">
              <a:spcBef>
                <a:spcPts val="1000"/>
              </a:spcBef>
              <a:spcAft>
                <a:spcPts val="1000"/>
              </a:spcAft>
              <a:buNone/>
            </a:pPr>
            <a:r>
              <a:rPr lang="en-GB" sz="1700">
                <a:solidFill>
                  <a:schemeClr val="dk1"/>
                </a:solidFill>
              </a:rPr>
              <a:t>By default, a scanner uses </a:t>
            </a:r>
            <a:r>
              <a:rPr b="1" lang="en-GB" sz="1700">
                <a:solidFill>
                  <a:schemeClr val="dk1"/>
                </a:solidFill>
              </a:rPr>
              <a:t>white space</a:t>
            </a:r>
            <a:r>
              <a:rPr lang="en-GB" sz="1700">
                <a:solidFill>
                  <a:schemeClr val="dk1"/>
                </a:solidFill>
              </a:rPr>
              <a:t> to separate tokens. (White space characters include blanks, tabs, and line terminators. To see how scanning works, let's look at </a:t>
            </a:r>
            <a:r>
              <a:rPr b="1" lang="en-GB" sz="1700"/>
              <a:t>scannerDemo</a:t>
            </a:r>
            <a:r>
              <a:rPr lang="en-GB" sz="1700">
                <a:solidFill>
                  <a:schemeClr val="dk1"/>
                </a:solidFill>
              </a:rPr>
              <a:t>, a program that reads the individual words in </a:t>
            </a:r>
            <a:r>
              <a:rPr lang="en-GB" sz="1700">
                <a:solidFill>
                  <a:srgbClr val="188038"/>
                </a:solidFill>
                <a:latin typeface="Courier New"/>
                <a:ea typeface="Courier New"/>
                <a:cs typeface="Courier New"/>
                <a:sym typeface="Courier New"/>
              </a:rPr>
              <a:t>text file</a:t>
            </a:r>
            <a:r>
              <a:rPr lang="en-GB" sz="1700">
                <a:solidFill>
                  <a:schemeClr val="dk1"/>
                </a:solidFill>
              </a:rPr>
              <a:t> and prints them out, one per line.</a:t>
            </a:r>
            <a:endParaRPr/>
          </a:p>
        </p:txBody>
      </p:sp>
      <p:sp>
        <p:nvSpPr>
          <p:cNvPr id="263" name="Google Shape;263;p42"/>
          <p:cNvSpPr txBox="1"/>
          <p:nvPr/>
        </p:nvSpPr>
        <p:spPr>
          <a:xfrm>
            <a:off x="5200425" y="337375"/>
            <a:ext cx="2475600" cy="448500"/>
          </a:xfrm>
          <a:prstGeom prst="rect">
            <a:avLst/>
          </a:prstGeom>
          <a:solidFill>
            <a:srgbClr val="999999"/>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t>Rwanda Coding Academy</a:t>
            </a:r>
            <a:endParaRPr i="1"/>
          </a:p>
        </p:txBody>
      </p:sp>
      <p:sp>
        <p:nvSpPr>
          <p:cNvPr id="264" name="Google Shape;264;p42"/>
          <p:cNvSpPr txBox="1"/>
          <p:nvPr/>
        </p:nvSpPr>
        <p:spPr>
          <a:xfrm>
            <a:off x="5890325" y="0"/>
            <a:ext cx="8109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rca.txt</a:t>
            </a:r>
            <a:endParaRPr/>
          </a:p>
        </p:txBody>
      </p:sp>
      <p:sp>
        <p:nvSpPr>
          <p:cNvPr id="265" name="Google Shape;265;p42"/>
          <p:cNvSpPr txBox="1"/>
          <p:nvPr/>
        </p:nvSpPr>
        <p:spPr>
          <a:xfrm>
            <a:off x="3834525" y="908700"/>
            <a:ext cx="5207400" cy="3694200"/>
          </a:xfrm>
          <a:prstGeom prst="rect">
            <a:avLst/>
          </a:prstGeom>
          <a:solidFill>
            <a:srgbClr val="EFEFE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200"/>
              <a:t>import java.io.*;</a:t>
            </a:r>
            <a:endParaRPr sz="1200"/>
          </a:p>
          <a:p>
            <a:pPr indent="0" lvl="0" marL="0" rtl="0" algn="l">
              <a:spcBef>
                <a:spcPts val="0"/>
              </a:spcBef>
              <a:spcAft>
                <a:spcPts val="0"/>
              </a:spcAft>
              <a:buNone/>
            </a:pPr>
            <a:r>
              <a:rPr lang="en-GB" sz="1200"/>
              <a:t>import java.util.Scanner;</a:t>
            </a:r>
            <a:endParaRPr sz="1200"/>
          </a:p>
          <a:p>
            <a:pPr indent="0" lvl="0" marL="0" rtl="0" algn="l">
              <a:spcBef>
                <a:spcPts val="0"/>
              </a:spcBef>
              <a:spcAft>
                <a:spcPts val="0"/>
              </a:spcAft>
              <a:buNone/>
            </a:pPr>
            <a:r>
              <a:rPr lang="en-GB" sz="1200"/>
              <a:t>public class Scanning {</a:t>
            </a:r>
            <a:endParaRPr sz="1200"/>
          </a:p>
          <a:p>
            <a:pPr indent="0" lvl="0" marL="0" rtl="0" algn="l">
              <a:spcBef>
                <a:spcPts val="0"/>
              </a:spcBef>
              <a:spcAft>
                <a:spcPts val="0"/>
              </a:spcAft>
              <a:buNone/>
            </a:pPr>
            <a:r>
              <a:rPr lang="en-GB" sz="1200"/>
              <a:t>	public static void main(String[] args) throws IOException {</a:t>
            </a:r>
            <a:endParaRPr sz="1200"/>
          </a:p>
          <a:p>
            <a:pPr indent="0" lvl="0" marL="0" rtl="0" algn="l">
              <a:spcBef>
                <a:spcPts val="0"/>
              </a:spcBef>
              <a:spcAft>
                <a:spcPts val="0"/>
              </a:spcAft>
              <a:buNone/>
            </a:pPr>
            <a:r>
              <a:rPr lang="en-GB" sz="1200"/>
              <a:t>		Scanner s = null;</a:t>
            </a:r>
            <a:endParaRPr sz="1200"/>
          </a:p>
          <a:p>
            <a:pPr indent="0" lvl="0" marL="0" rtl="0" algn="l">
              <a:spcBef>
                <a:spcPts val="0"/>
              </a:spcBef>
              <a:spcAft>
                <a:spcPts val="0"/>
              </a:spcAft>
              <a:buNone/>
            </a:pPr>
            <a:r>
              <a:rPr lang="en-GB" sz="1200"/>
              <a:t>		try {</a:t>
            </a:r>
            <a:endParaRPr sz="1200"/>
          </a:p>
          <a:p>
            <a:pPr indent="0" lvl="0" marL="0" rtl="0" algn="l">
              <a:spcBef>
                <a:spcPts val="0"/>
              </a:spcBef>
              <a:spcAft>
                <a:spcPts val="0"/>
              </a:spcAft>
              <a:buNone/>
            </a:pPr>
            <a:r>
              <a:rPr lang="en-GB" sz="1200"/>
              <a:t>        s = new Scanner(new BufferedReader(new FileReader("rca.txt")));</a:t>
            </a:r>
            <a:endParaRPr sz="1200"/>
          </a:p>
          <a:p>
            <a:pPr indent="0" lvl="0" marL="0" rtl="0" algn="l">
              <a:spcBef>
                <a:spcPts val="0"/>
              </a:spcBef>
              <a:spcAft>
                <a:spcPts val="0"/>
              </a:spcAft>
              <a:buNone/>
            </a:pPr>
            <a:r>
              <a:rPr lang="en-GB" sz="1200"/>
              <a:t>			while (s.hasNext()) {</a:t>
            </a:r>
            <a:endParaRPr sz="1200"/>
          </a:p>
          <a:p>
            <a:pPr indent="0" lvl="0" marL="0" rtl="0" algn="l">
              <a:spcBef>
                <a:spcPts val="0"/>
              </a:spcBef>
              <a:spcAft>
                <a:spcPts val="0"/>
              </a:spcAft>
              <a:buNone/>
            </a:pPr>
            <a:r>
              <a:rPr lang="en-GB" sz="1200"/>
              <a:t>				System.out.println(s.next());</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		} catch (IOException e) {</a:t>
            </a:r>
            <a:endParaRPr sz="1200"/>
          </a:p>
          <a:p>
            <a:pPr indent="0" lvl="0" marL="0" rtl="0" algn="l">
              <a:spcBef>
                <a:spcPts val="0"/>
              </a:spcBef>
              <a:spcAft>
                <a:spcPts val="0"/>
              </a:spcAft>
              <a:buNone/>
            </a:pPr>
            <a:r>
              <a:rPr lang="en-GB" sz="1200"/>
              <a:t>			System.out.println("Exception" + e.getMessage());</a:t>
            </a:r>
            <a:endParaRPr sz="1200"/>
          </a:p>
          <a:p>
            <a:pPr indent="0" lvl="0" marL="0" rtl="0" algn="l">
              <a:spcBef>
                <a:spcPts val="0"/>
              </a:spcBef>
              <a:spcAft>
                <a:spcPts val="0"/>
              </a:spcAft>
              <a:buNone/>
            </a:pPr>
            <a:r>
              <a:rPr lang="en-GB" sz="1200"/>
              <a:t>		} finally {</a:t>
            </a:r>
            <a:endParaRPr sz="1200"/>
          </a:p>
          <a:p>
            <a:pPr indent="0" lvl="0" marL="0" rtl="0" algn="l">
              <a:spcBef>
                <a:spcPts val="0"/>
              </a:spcBef>
              <a:spcAft>
                <a:spcPts val="0"/>
              </a:spcAft>
              <a:buNone/>
            </a:pPr>
            <a:r>
              <a:rPr lang="en-GB" sz="1200"/>
              <a:t>			if (s != null) {</a:t>
            </a:r>
            <a:endParaRPr sz="1200"/>
          </a:p>
          <a:p>
            <a:pPr indent="0" lvl="0" marL="0" rtl="0" algn="l">
              <a:spcBef>
                <a:spcPts val="0"/>
              </a:spcBef>
              <a:spcAft>
                <a:spcPts val="0"/>
              </a:spcAft>
              <a:buNone/>
            </a:pPr>
            <a:r>
              <a:rPr lang="en-GB" sz="1200"/>
              <a:t>				s.close();</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	}</a:t>
            </a:r>
            <a:endParaRPr sz="1200"/>
          </a:p>
          <a:p>
            <a:pPr indent="0" lvl="0" marL="0" rtl="0" algn="l">
              <a:spcBef>
                <a:spcPts val="0"/>
              </a:spcBef>
              <a:spcAft>
                <a:spcPts val="0"/>
              </a:spcAft>
              <a:buNone/>
            </a:pPr>
            <a:r>
              <a:rPr lang="en-GB" sz="1200"/>
              <a:t>}</a:t>
            </a:r>
            <a:endParaRPr sz="1200"/>
          </a:p>
        </p:txBody>
      </p:sp>
      <p:sp>
        <p:nvSpPr>
          <p:cNvPr id="266" name="Google Shape;266;p42"/>
          <p:cNvSpPr txBox="1"/>
          <p:nvPr/>
        </p:nvSpPr>
        <p:spPr>
          <a:xfrm>
            <a:off x="7057200" y="4019475"/>
            <a:ext cx="1792800" cy="8313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Rwanda</a:t>
            </a:r>
            <a:endParaRPr/>
          </a:p>
          <a:p>
            <a:pPr indent="0" lvl="0" marL="0" rtl="0" algn="l">
              <a:spcBef>
                <a:spcPts val="0"/>
              </a:spcBef>
              <a:spcAft>
                <a:spcPts val="0"/>
              </a:spcAft>
              <a:buNone/>
            </a:pPr>
            <a:r>
              <a:rPr lang="en-GB"/>
              <a:t>Coding</a:t>
            </a:r>
            <a:endParaRPr/>
          </a:p>
          <a:p>
            <a:pPr indent="0" lvl="0" marL="0" rtl="0" algn="l">
              <a:spcBef>
                <a:spcPts val="0"/>
              </a:spcBef>
              <a:spcAft>
                <a:spcPts val="0"/>
              </a:spcAft>
              <a:buNone/>
            </a:pPr>
            <a:r>
              <a:rPr lang="en-GB"/>
              <a:t>Academy</a:t>
            </a:r>
            <a:endParaRPr/>
          </a:p>
        </p:txBody>
      </p:sp>
      <p:sp>
        <p:nvSpPr>
          <p:cNvPr id="267" name="Google Shape;267;p42"/>
          <p:cNvSpPr txBox="1"/>
          <p:nvPr/>
        </p:nvSpPr>
        <p:spPr>
          <a:xfrm>
            <a:off x="7261925" y="3733800"/>
            <a:ext cx="8109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output</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63975" y="73901"/>
            <a:ext cx="8229600" cy="57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Introduction to I/O</a:t>
            </a:r>
            <a:endParaRPr b="1"/>
          </a:p>
        </p:txBody>
      </p:sp>
      <p:sp>
        <p:nvSpPr>
          <p:cNvPr id="82" name="Google Shape;82;p16"/>
          <p:cNvSpPr txBox="1"/>
          <p:nvPr/>
        </p:nvSpPr>
        <p:spPr>
          <a:xfrm>
            <a:off x="411800" y="901275"/>
            <a:ext cx="8577600" cy="40947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Clr>
                <a:schemeClr val="dk1"/>
              </a:buClr>
              <a:buSzPts val="1100"/>
              <a:buFont typeface="Arial"/>
              <a:buNone/>
            </a:pPr>
            <a:r>
              <a:rPr lang="en-GB" sz="1350">
                <a:solidFill>
                  <a:schemeClr val="dk1"/>
                </a:solidFill>
                <a:highlight>
                  <a:srgbClr val="F9FAFC"/>
                </a:highlight>
              </a:rPr>
              <a:t>In Java, streams are the sequence of data that are read from the source and written to the destination.</a:t>
            </a:r>
            <a:endParaRPr sz="1350">
              <a:solidFill>
                <a:schemeClr val="dk1"/>
              </a:solidFill>
              <a:highlight>
                <a:srgbClr val="F9FAFC"/>
              </a:highlight>
            </a:endParaRPr>
          </a:p>
          <a:p>
            <a:pPr indent="0" lvl="0" marL="0" rtl="0" algn="l">
              <a:lnSpc>
                <a:spcPct val="166666"/>
              </a:lnSpc>
              <a:spcBef>
                <a:spcPts val="0"/>
              </a:spcBef>
              <a:spcAft>
                <a:spcPts val="0"/>
              </a:spcAft>
              <a:buNone/>
            </a:pPr>
            <a:r>
              <a:rPr lang="en-GB" sz="1350">
                <a:solidFill>
                  <a:schemeClr val="dk1"/>
                </a:solidFill>
                <a:highlight>
                  <a:srgbClr val="F9FAFC"/>
                </a:highlight>
              </a:rPr>
              <a:t>An input stream is used to read data from the source. And, an output stream is used to write data to the destination.</a:t>
            </a:r>
            <a:endParaRPr sz="1350">
              <a:solidFill>
                <a:schemeClr val="dk1"/>
              </a:solidFill>
              <a:highlight>
                <a:srgbClr val="F9FAFC"/>
              </a:highlight>
            </a:endParaRPr>
          </a:p>
          <a:p>
            <a:pPr indent="0" lvl="0" marL="0" rtl="0" algn="l">
              <a:lnSpc>
                <a:spcPct val="100000"/>
              </a:lnSpc>
              <a:spcBef>
                <a:spcPts val="1200"/>
              </a:spcBef>
              <a:spcAft>
                <a:spcPts val="0"/>
              </a:spcAft>
              <a:buNone/>
            </a:pPr>
            <a:r>
              <a:rPr i="1" lang="en-GB" sz="1050">
                <a:solidFill>
                  <a:srgbClr val="666666"/>
                </a:solidFill>
                <a:latin typeface="Courier New"/>
                <a:ea typeface="Courier New"/>
                <a:cs typeface="Courier New"/>
                <a:sym typeface="Courier New"/>
              </a:rPr>
              <a:t>class HelloWorld {</a:t>
            </a:r>
            <a:endParaRPr i="1" sz="105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i="1" lang="en-GB" sz="1050">
                <a:solidFill>
                  <a:srgbClr val="666666"/>
                </a:solidFill>
                <a:latin typeface="Courier New"/>
                <a:ea typeface="Courier New"/>
                <a:cs typeface="Courier New"/>
                <a:sym typeface="Courier New"/>
              </a:rPr>
              <a:t>    public static void main(String[] args) {</a:t>
            </a:r>
            <a:endParaRPr i="1" sz="105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i="1" lang="en-GB" sz="1050">
                <a:solidFill>
                  <a:srgbClr val="666666"/>
                </a:solidFill>
                <a:latin typeface="Courier New"/>
                <a:ea typeface="Courier New"/>
                <a:cs typeface="Courier New"/>
                <a:sym typeface="Courier New"/>
              </a:rPr>
              <a:t>        System.out.println("Hello, World!"); </a:t>
            </a:r>
            <a:endParaRPr i="1" sz="1050">
              <a:solidFill>
                <a:srgbClr val="666666"/>
              </a:solidFill>
              <a:latin typeface="Courier New"/>
              <a:ea typeface="Courier New"/>
              <a:cs typeface="Courier New"/>
              <a:sym typeface="Courier New"/>
            </a:endParaRPr>
          </a:p>
          <a:p>
            <a:pPr indent="0" lvl="0" marL="0" rtl="0" algn="l">
              <a:lnSpc>
                <a:spcPct val="100000"/>
              </a:lnSpc>
              <a:spcBef>
                <a:spcPts val="1200"/>
              </a:spcBef>
              <a:spcAft>
                <a:spcPts val="0"/>
              </a:spcAft>
              <a:buNone/>
            </a:pPr>
            <a:r>
              <a:rPr i="1" lang="en-GB" sz="1050">
                <a:solidFill>
                  <a:srgbClr val="666666"/>
                </a:solidFill>
                <a:latin typeface="Courier New"/>
                <a:ea typeface="Courier New"/>
                <a:cs typeface="Courier New"/>
                <a:sym typeface="Courier New"/>
              </a:rPr>
              <a:t>    }</a:t>
            </a:r>
            <a:endParaRPr i="1" sz="1050">
              <a:solidFill>
                <a:srgbClr val="666666"/>
              </a:solidFill>
              <a:latin typeface="Courier New"/>
              <a:ea typeface="Courier New"/>
              <a:cs typeface="Courier New"/>
              <a:sym typeface="Courier New"/>
            </a:endParaRPr>
          </a:p>
          <a:p>
            <a:pPr indent="0" lvl="0" marL="152400" marR="152400" rtl="0" algn="l">
              <a:lnSpc>
                <a:spcPct val="100000"/>
              </a:lnSpc>
              <a:spcBef>
                <a:spcPts val="1200"/>
              </a:spcBef>
              <a:spcAft>
                <a:spcPts val="0"/>
              </a:spcAft>
              <a:buClr>
                <a:schemeClr val="dk1"/>
              </a:buClr>
              <a:buSzPts val="1100"/>
              <a:buFont typeface="Arial"/>
              <a:buNone/>
            </a:pPr>
            <a:r>
              <a:rPr i="1" lang="en-GB" sz="1050">
                <a:solidFill>
                  <a:srgbClr val="666666"/>
                </a:solidFill>
                <a:latin typeface="Courier New"/>
                <a:ea typeface="Courier New"/>
                <a:cs typeface="Courier New"/>
                <a:sym typeface="Courier New"/>
              </a:rPr>
              <a:t>}</a:t>
            </a:r>
            <a:endParaRPr sz="1350">
              <a:solidFill>
                <a:schemeClr val="dk1"/>
              </a:solidFill>
              <a:highlight>
                <a:srgbClr val="F9FAFC"/>
              </a:highlight>
            </a:endParaRPr>
          </a:p>
          <a:p>
            <a:pPr indent="0" lvl="0" marL="0" rtl="0" algn="l">
              <a:lnSpc>
                <a:spcPct val="166666"/>
              </a:lnSpc>
              <a:spcBef>
                <a:spcPts val="0"/>
              </a:spcBef>
              <a:spcAft>
                <a:spcPts val="0"/>
              </a:spcAft>
              <a:buClr>
                <a:schemeClr val="dk1"/>
              </a:buClr>
              <a:buSzPts val="1100"/>
              <a:buFont typeface="Arial"/>
              <a:buNone/>
            </a:pPr>
            <a:r>
              <a:rPr lang="en-GB" sz="1350">
                <a:solidFill>
                  <a:schemeClr val="dk1"/>
                </a:solidFill>
                <a:highlight>
                  <a:srgbClr val="F9FAFC"/>
                </a:highlight>
              </a:rPr>
              <a:t>For example, in our first Hello World example, we have used </a:t>
            </a:r>
            <a:r>
              <a:rPr lang="en-GB" sz="1050">
                <a:solidFill>
                  <a:srgbClr val="25265E"/>
                </a:solidFill>
                <a:highlight>
                  <a:srgbClr val="F9FAFC"/>
                </a:highlight>
                <a:latin typeface="Courier New"/>
                <a:ea typeface="Courier New"/>
                <a:cs typeface="Courier New"/>
                <a:sym typeface="Courier New"/>
              </a:rPr>
              <a:t>System.out</a:t>
            </a:r>
            <a:r>
              <a:rPr lang="en-GB" sz="1350">
                <a:solidFill>
                  <a:schemeClr val="dk1"/>
                </a:solidFill>
                <a:highlight>
                  <a:srgbClr val="F9FAFC"/>
                </a:highlight>
              </a:rPr>
              <a:t> to print a string. Here, the </a:t>
            </a:r>
            <a:r>
              <a:rPr lang="en-GB" sz="1050">
                <a:solidFill>
                  <a:srgbClr val="25265E"/>
                </a:solidFill>
                <a:highlight>
                  <a:srgbClr val="F9FAFC"/>
                </a:highlight>
                <a:latin typeface="Courier New"/>
                <a:ea typeface="Courier New"/>
                <a:cs typeface="Courier New"/>
                <a:sym typeface="Courier New"/>
              </a:rPr>
              <a:t>System.out</a:t>
            </a:r>
            <a:r>
              <a:rPr lang="en-GB" sz="1350">
                <a:solidFill>
                  <a:schemeClr val="dk1"/>
                </a:solidFill>
                <a:highlight>
                  <a:srgbClr val="F9FAFC"/>
                </a:highlight>
              </a:rPr>
              <a:t> is a type of output stream.</a:t>
            </a:r>
            <a:endParaRPr sz="1350">
              <a:solidFill>
                <a:schemeClr val="dk1"/>
              </a:solidFill>
              <a:highlight>
                <a:srgbClr val="F9FAFC"/>
              </a:highlight>
            </a:endParaRPr>
          </a:p>
          <a:p>
            <a:pPr indent="0" lvl="0" marL="0" rtl="0" algn="l">
              <a:lnSpc>
                <a:spcPct val="166666"/>
              </a:lnSpc>
              <a:spcBef>
                <a:spcPts val="1200"/>
              </a:spcBef>
              <a:spcAft>
                <a:spcPts val="0"/>
              </a:spcAft>
              <a:buClr>
                <a:schemeClr val="dk1"/>
              </a:buClr>
              <a:buSzPts val="1100"/>
              <a:buFont typeface="Arial"/>
              <a:buNone/>
            </a:pPr>
            <a:r>
              <a:rPr lang="en-GB" sz="1350">
                <a:solidFill>
                  <a:schemeClr val="dk1"/>
                </a:solidFill>
                <a:highlight>
                  <a:srgbClr val="F9FAFC"/>
                </a:highlight>
              </a:rPr>
              <a:t>Similarly, there are input streams to take input.</a:t>
            </a:r>
            <a:endParaRPr sz="1350">
              <a:solidFill>
                <a:schemeClr val="dk1"/>
              </a:solidFill>
              <a:highlight>
                <a:srgbClr val="F9FAFC"/>
              </a:highlight>
            </a:endParaRPr>
          </a:p>
          <a:p>
            <a:pPr indent="0" lvl="0" marL="0" rtl="0" algn="l">
              <a:spcBef>
                <a:spcPts val="120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3"/>
          <p:cNvSpPr txBox="1"/>
          <p:nvPr>
            <p:ph type="title"/>
          </p:nvPr>
        </p:nvSpPr>
        <p:spPr>
          <a:xfrm>
            <a:off x="162300" y="89325"/>
            <a:ext cx="33165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solidFill>
                  <a:srgbClr val="FF9900"/>
                </a:solidFill>
              </a:rPr>
              <a:t>Reading double</a:t>
            </a:r>
            <a:endParaRPr>
              <a:solidFill>
                <a:srgbClr val="FF9900"/>
              </a:solidFill>
            </a:endParaRPr>
          </a:p>
        </p:txBody>
      </p:sp>
      <p:sp>
        <p:nvSpPr>
          <p:cNvPr id="273" name="Google Shape;273;p43"/>
          <p:cNvSpPr txBox="1"/>
          <p:nvPr>
            <p:ph idx="1" type="body"/>
          </p:nvPr>
        </p:nvSpPr>
        <p:spPr>
          <a:xfrm>
            <a:off x="311700" y="576250"/>
            <a:ext cx="3665100" cy="399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200">
                <a:solidFill>
                  <a:schemeClr val="dk1"/>
                </a:solidFill>
              </a:rPr>
              <a:t>Previously, the program reads String tokens. Let us have an example of reading other primitive data types. Note also that in the following program we  have to mention the locale, because thousands separators and decimal symbols are locale specific.</a:t>
            </a:r>
            <a:endParaRPr sz="1200">
              <a:solidFill>
                <a:schemeClr val="dk1"/>
              </a:solidFill>
            </a:endParaRPr>
          </a:p>
        </p:txBody>
      </p:sp>
      <p:sp>
        <p:nvSpPr>
          <p:cNvPr id="274" name="Google Shape;274;p43"/>
          <p:cNvSpPr txBox="1"/>
          <p:nvPr/>
        </p:nvSpPr>
        <p:spPr>
          <a:xfrm>
            <a:off x="4250125" y="276200"/>
            <a:ext cx="4759500" cy="4340700"/>
          </a:xfrm>
          <a:prstGeom prst="rect">
            <a:avLst/>
          </a:prstGeom>
          <a:solidFill>
            <a:srgbClr val="D9EAD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000"/>
              <a:t>import java.io.*;</a:t>
            </a:r>
            <a:endParaRPr sz="1000"/>
          </a:p>
          <a:p>
            <a:pPr indent="0" lvl="0" marL="0" rtl="0" algn="l">
              <a:spcBef>
                <a:spcPts val="0"/>
              </a:spcBef>
              <a:spcAft>
                <a:spcPts val="0"/>
              </a:spcAft>
              <a:buNone/>
            </a:pPr>
            <a:r>
              <a:rPr lang="en-GB" sz="1000"/>
              <a:t>import java.util.Locale;</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public class ScanSum {</a:t>
            </a:r>
            <a:endParaRPr sz="1000"/>
          </a:p>
          <a:p>
            <a:pPr indent="0" lvl="0" marL="0" rtl="0" algn="l">
              <a:spcBef>
                <a:spcPts val="0"/>
              </a:spcBef>
              <a:spcAft>
                <a:spcPts val="0"/>
              </a:spcAft>
              <a:buNone/>
            </a:pPr>
            <a:r>
              <a:rPr lang="en-GB" sz="1000"/>
              <a:t>    public static void main(String[] args) throws IOException {</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Scanner s = null;</a:t>
            </a:r>
            <a:endParaRPr sz="1000"/>
          </a:p>
          <a:p>
            <a:pPr indent="0" lvl="0" marL="0" rtl="0" algn="l">
              <a:spcBef>
                <a:spcPts val="0"/>
              </a:spcBef>
              <a:spcAft>
                <a:spcPts val="0"/>
              </a:spcAft>
              <a:buNone/>
            </a:pPr>
            <a:r>
              <a:rPr lang="en-GB" sz="1000"/>
              <a:t>        double sum = 0;</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try {</a:t>
            </a:r>
            <a:endParaRPr sz="1000"/>
          </a:p>
          <a:p>
            <a:pPr indent="0" lvl="0" marL="0" rtl="0" algn="l">
              <a:spcBef>
                <a:spcPts val="0"/>
              </a:spcBef>
              <a:spcAft>
                <a:spcPts val="0"/>
              </a:spcAft>
              <a:buNone/>
            </a:pPr>
            <a:r>
              <a:rPr lang="en-GB" sz="1000"/>
              <a:t>      </a:t>
            </a:r>
            <a:r>
              <a:rPr b="1" lang="en-GB" sz="1000"/>
              <a:t>      s = new Scanner(new BufferedReader(new FileReader("marks.txt")));</a:t>
            </a:r>
            <a:endParaRPr b="1" sz="1000"/>
          </a:p>
          <a:p>
            <a:pPr indent="0" lvl="0" marL="0" rtl="0" algn="l">
              <a:spcBef>
                <a:spcPts val="0"/>
              </a:spcBef>
              <a:spcAft>
                <a:spcPts val="0"/>
              </a:spcAft>
              <a:buNone/>
            </a:pPr>
            <a:r>
              <a:rPr lang="en-GB" sz="1000"/>
              <a:t>            s.useLocale(Locale.US);</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while (s.hasNext()) {</a:t>
            </a:r>
            <a:endParaRPr sz="1000"/>
          </a:p>
          <a:p>
            <a:pPr indent="0" lvl="0" marL="0" rtl="0" algn="l">
              <a:spcBef>
                <a:spcPts val="0"/>
              </a:spcBef>
              <a:spcAft>
                <a:spcPts val="0"/>
              </a:spcAft>
              <a:buNone/>
            </a:pPr>
            <a:r>
              <a:rPr lang="en-GB" sz="1000"/>
              <a:t>                if (s.hasNextDouble()) {</a:t>
            </a:r>
            <a:endParaRPr sz="1000"/>
          </a:p>
          <a:p>
            <a:pPr indent="0" lvl="0" marL="0" rtl="0" algn="l">
              <a:spcBef>
                <a:spcPts val="0"/>
              </a:spcBef>
              <a:spcAft>
                <a:spcPts val="0"/>
              </a:spcAft>
              <a:buNone/>
            </a:pPr>
            <a:r>
              <a:rPr lang="en-GB" sz="1000"/>
              <a:t>                    sum += s.nextDouble();</a:t>
            </a:r>
            <a:endParaRPr sz="1000"/>
          </a:p>
          <a:p>
            <a:pPr indent="0" lvl="0" marL="0" rtl="0" algn="l">
              <a:spcBef>
                <a:spcPts val="0"/>
              </a:spcBef>
              <a:spcAft>
                <a:spcPts val="0"/>
              </a:spcAft>
              <a:buNone/>
            </a:pPr>
            <a:r>
              <a:rPr lang="en-GB" sz="1000"/>
              <a:t>                } else {</a:t>
            </a:r>
            <a:endParaRPr sz="1000"/>
          </a:p>
          <a:p>
            <a:pPr indent="0" lvl="0" marL="0" rtl="0" algn="l">
              <a:spcBef>
                <a:spcPts val="0"/>
              </a:spcBef>
              <a:spcAft>
                <a:spcPts val="0"/>
              </a:spcAft>
              <a:buNone/>
            </a:pPr>
            <a:r>
              <a:rPr lang="en-GB" sz="1000"/>
              <a:t>                    s.next();</a:t>
            </a:r>
            <a:endParaRPr sz="1000"/>
          </a:p>
          <a:p>
            <a:pPr indent="0" lvl="0" marL="0" rtl="0" algn="l">
              <a:spcBef>
                <a:spcPts val="0"/>
              </a:spcBef>
              <a:spcAft>
                <a:spcPts val="0"/>
              </a:spcAft>
              <a:buNone/>
            </a:pPr>
            <a:r>
              <a:rPr lang="en-GB" sz="1000"/>
              <a:t>                }   </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 finally {</a:t>
            </a:r>
            <a:endParaRPr sz="1000"/>
          </a:p>
          <a:p>
            <a:pPr indent="0" lvl="0" marL="0" rtl="0" algn="l">
              <a:spcBef>
                <a:spcPts val="0"/>
              </a:spcBef>
              <a:spcAft>
                <a:spcPts val="0"/>
              </a:spcAft>
              <a:buNone/>
            </a:pPr>
            <a:r>
              <a:rPr lang="en-GB" sz="1000"/>
              <a:t>            s.close();</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        System.out.println(sum);</a:t>
            </a:r>
            <a:endParaRPr sz="1000"/>
          </a:p>
          <a:p>
            <a:pPr indent="0" lvl="0" marL="0" rtl="0" algn="l">
              <a:spcBef>
                <a:spcPts val="0"/>
              </a:spcBef>
              <a:spcAft>
                <a:spcPts val="0"/>
              </a:spcAft>
              <a:buNone/>
            </a:pPr>
            <a:r>
              <a:rPr lang="en-GB" sz="1000"/>
              <a:t>    }</a:t>
            </a:r>
            <a:endParaRPr sz="1000"/>
          </a:p>
          <a:p>
            <a:pPr indent="0" lvl="0" marL="0" rtl="0" algn="l">
              <a:spcBef>
                <a:spcPts val="0"/>
              </a:spcBef>
              <a:spcAft>
                <a:spcPts val="0"/>
              </a:spcAft>
              <a:buNone/>
            </a:pPr>
            <a:r>
              <a:rPr lang="en-GB" sz="1000"/>
              <a:t>}</a:t>
            </a:r>
            <a:endParaRPr sz="1000"/>
          </a:p>
        </p:txBody>
      </p:sp>
      <p:sp>
        <p:nvSpPr>
          <p:cNvPr id="275" name="Google Shape;275;p43"/>
          <p:cNvSpPr txBox="1"/>
          <p:nvPr/>
        </p:nvSpPr>
        <p:spPr>
          <a:xfrm>
            <a:off x="377050" y="2411675"/>
            <a:ext cx="3000000" cy="21027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12.25</a:t>
            </a:r>
            <a:endParaRPr sz="2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15.75</a:t>
            </a:r>
            <a:endParaRPr sz="2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20.15</a:t>
            </a:r>
            <a:endParaRPr sz="28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2800">
                <a:solidFill>
                  <a:schemeClr val="dk1"/>
                </a:solidFill>
                <a:highlight>
                  <a:srgbClr val="EEEEEC"/>
                </a:highlight>
                <a:latin typeface="Courier New"/>
                <a:ea typeface="Courier New"/>
                <a:cs typeface="Courier New"/>
                <a:sym typeface="Courier New"/>
              </a:rPr>
              <a:t>10.25</a:t>
            </a:r>
            <a:endParaRPr sz="2800">
              <a:solidFill>
                <a:schemeClr val="dk1"/>
              </a:solidFill>
              <a:highlight>
                <a:srgbClr val="EEEEEC"/>
              </a:highlight>
              <a:latin typeface="Courier New"/>
              <a:ea typeface="Courier New"/>
              <a:cs typeface="Courier New"/>
              <a:sym typeface="Courier New"/>
            </a:endParaRPr>
          </a:p>
        </p:txBody>
      </p:sp>
      <p:sp>
        <p:nvSpPr>
          <p:cNvPr id="276" name="Google Shape;276;p43"/>
          <p:cNvSpPr txBox="1"/>
          <p:nvPr/>
        </p:nvSpPr>
        <p:spPr>
          <a:xfrm>
            <a:off x="469525" y="2127125"/>
            <a:ext cx="13731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marks.txt</a:t>
            </a:r>
            <a:endParaRPr b="1"/>
          </a:p>
        </p:txBody>
      </p:sp>
      <p:sp>
        <p:nvSpPr>
          <p:cNvPr id="277" name="Google Shape;277;p43"/>
          <p:cNvSpPr txBox="1"/>
          <p:nvPr/>
        </p:nvSpPr>
        <p:spPr>
          <a:xfrm>
            <a:off x="1707325" y="2635775"/>
            <a:ext cx="2542800" cy="13698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100">
                <a:solidFill>
                  <a:srgbClr val="222222"/>
                </a:solidFill>
              </a:rPr>
              <a:t>hasNextBoolean(): boolean -Scanner</a:t>
            </a:r>
            <a:endParaRPr sz="1100">
              <a:solidFill>
                <a:srgbClr val="222222"/>
              </a:solidFill>
            </a:endParaRPr>
          </a:p>
          <a:p>
            <a:pPr indent="0" lvl="0" marL="0" rtl="0" algn="l">
              <a:spcBef>
                <a:spcPts val="0"/>
              </a:spcBef>
              <a:spcAft>
                <a:spcPts val="0"/>
              </a:spcAft>
              <a:buNone/>
            </a:pPr>
            <a:r>
              <a:rPr lang="en-GB" sz="1100">
                <a:solidFill>
                  <a:srgbClr val="222222"/>
                </a:solidFill>
              </a:rPr>
              <a:t>hasNextByte(): boolean - Scanner</a:t>
            </a:r>
            <a:endParaRPr sz="1100">
              <a:solidFill>
                <a:srgbClr val="222222"/>
              </a:solidFill>
            </a:endParaRPr>
          </a:p>
          <a:p>
            <a:pPr indent="0" lvl="0" marL="0" rtl="0" algn="l">
              <a:spcBef>
                <a:spcPts val="0"/>
              </a:spcBef>
              <a:spcAft>
                <a:spcPts val="0"/>
              </a:spcAft>
              <a:buNone/>
            </a:pPr>
            <a:r>
              <a:rPr lang="en-GB" sz="1100">
                <a:solidFill>
                  <a:srgbClr val="222222"/>
                </a:solidFill>
              </a:rPr>
              <a:t>hasNext Double(): boolean - Scanner hasNextFloat(): boolean -Scanner hasNextInt()': boolean-Scanner hasNextLine(): boolean - Scanner</a:t>
            </a:r>
            <a:endParaRPr sz="1100">
              <a:solidFill>
                <a:srgbClr val="222222"/>
              </a:solidFill>
            </a:endParaRPr>
          </a:p>
          <a:p>
            <a:pPr indent="0" lvl="0" marL="0" rtl="0" algn="l">
              <a:spcBef>
                <a:spcPts val="0"/>
              </a:spcBef>
              <a:spcAft>
                <a:spcPts val="0"/>
              </a:spcAft>
              <a:buNone/>
            </a:pPr>
            <a:r>
              <a:rPr lang="en-GB" sz="1100">
                <a:solidFill>
                  <a:srgbClr val="222222"/>
                </a:solidFill>
              </a:rPr>
              <a:t>hasNextLong(): boolean - Scanner</a:t>
            </a:r>
            <a:endParaRPr sz="1100">
              <a:solidFill>
                <a:srgbClr val="222222"/>
              </a:solidFill>
            </a:endParaRPr>
          </a:p>
        </p:txBody>
      </p:sp>
      <p:sp>
        <p:nvSpPr>
          <p:cNvPr id="278" name="Google Shape;278;p43"/>
          <p:cNvSpPr txBox="1"/>
          <p:nvPr/>
        </p:nvSpPr>
        <p:spPr>
          <a:xfrm>
            <a:off x="1795525" y="2076650"/>
            <a:ext cx="2454600" cy="36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Some Primitive datatypes reading functions</a:t>
            </a:r>
            <a:endParaRPr b="1"/>
          </a:p>
        </p:txBody>
      </p:sp>
      <p:sp>
        <p:nvSpPr>
          <p:cNvPr id="279" name="Google Shape;279;p43"/>
          <p:cNvSpPr txBox="1"/>
          <p:nvPr/>
        </p:nvSpPr>
        <p:spPr>
          <a:xfrm>
            <a:off x="7057200" y="4019475"/>
            <a:ext cx="1792800" cy="400200"/>
          </a:xfrm>
          <a:prstGeom prst="rect">
            <a:avLst/>
          </a:prstGeom>
          <a:solidFill>
            <a:srgbClr val="FCE5C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58.4</a:t>
            </a:r>
            <a:endParaRPr/>
          </a:p>
        </p:txBody>
      </p:sp>
      <p:sp>
        <p:nvSpPr>
          <p:cNvPr id="280" name="Google Shape;280;p43"/>
          <p:cNvSpPr txBox="1"/>
          <p:nvPr/>
        </p:nvSpPr>
        <p:spPr>
          <a:xfrm>
            <a:off x="7261925" y="3733800"/>
            <a:ext cx="810900" cy="2988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output</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4"/>
          <p:cNvSpPr txBox="1"/>
          <p:nvPr>
            <p:ph type="title"/>
          </p:nvPr>
        </p:nvSpPr>
        <p:spPr>
          <a:xfrm>
            <a:off x="119600" y="7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Exercise 1: </a:t>
            </a:r>
            <a:r>
              <a:rPr b="1" lang="en-GB"/>
              <a:t>Using delimiter: Example COMMAS(,)</a:t>
            </a:r>
            <a:endParaRPr b="1"/>
          </a:p>
        </p:txBody>
      </p:sp>
      <p:sp>
        <p:nvSpPr>
          <p:cNvPr id="286" name="Google Shape;286;p44"/>
          <p:cNvSpPr txBox="1"/>
          <p:nvPr/>
        </p:nvSpPr>
        <p:spPr>
          <a:xfrm>
            <a:off x="149400" y="496725"/>
            <a:ext cx="3528600" cy="22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GB">
                <a:solidFill>
                  <a:schemeClr val="dk1"/>
                </a:solidFill>
              </a:rPr>
              <a:t>o use a different token separator, invoke </a:t>
            </a:r>
            <a:r>
              <a:rPr lang="en-GB">
                <a:solidFill>
                  <a:srgbClr val="188038"/>
                </a:solidFill>
                <a:latin typeface="Courier New"/>
                <a:ea typeface="Courier New"/>
                <a:cs typeface="Courier New"/>
                <a:sym typeface="Courier New"/>
              </a:rPr>
              <a:t>useDelimiter()</a:t>
            </a:r>
            <a:r>
              <a:rPr lang="en-GB">
                <a:solidFill>
                  <a:schemeClr val="dk1"/>
                </a:solidFill>
              </a:rPr>
              <a:t>, specifying a regular expression. For example, suppose you wanted the token separator to be a comma.You would invoke,</a:t>
            </a:r>
            <a:endParaRPr>
              <a:solidFill>
                <a:schemeClr val="dk1"/>
              </a:solidFill>
            </a:endParaRPr>
          </a:p>
          <a:p>
            <a:pPr indent="0" lvl="0" marL="0" marR="292100" rtl="0" algn="l">
              <a:lnSpc>
                <a:spcPct val="115000"/>
              </a:lnSpc>
              <a:spcBef>
                <a:spcPts val="1000"/>
              </a:spcBef>
              <a:spcAft>
                <a:spcPts val="0"/>
              </a:spcAft>
              <a:buNone/>
            </a:pPr>
            <a:r>
              <a:rPr lang="en-GB">
                <a:solidFill>
                  <a:schemeClr val="dk1"/>
                </a:solidFill>
                <a:latin typeface="Courier New"/>
                <a:ea typeface="Courier New"/>
                <a:cs typeface="Courier New"/>
                <a:sym typeface="Courier New"/>
              </a:rPr>
              <a:t>s.useDelimiter(",");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rPr>
              <a:t>s.useDelimiter(",\\s*");// with Spaces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s.useDelimiter(",\n");// with new lines</a:t>
            </a:r>
            <a:endParaRPr>
              <a:solidFill>
                <a:schemeClr val="dk1"/>
              </a:solidFill>
            </a:endParaRPr>
          </a:p>
        </p:txBody>
      </p:sp>
      <p:sp>
        <p:nvSpPr>
          <p:cNvPr id="287" name="Google Shape;287;p44"/>
          <p:cNvSpPr txBox="1"/>
          <p:nvPr/>
        </p:nvSpPr>
        <p:spPr>
          <a:xfrm>
            <a:off x="298800" y="2689425"/>
            <a:ext cx="3528600" cy="1020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Consider the districts.txt file where each line represents the district code, district name province code, province Name</a:t>
            </a:r>
            <a:endParaRPr b="1"/>
          </a:p>
        </p:txBody>
      </p:sp>
      <p:sp>
        <p:nvSpPr>
          <p:cNvPr id="288" name="Google Shape;288;p44"/>
          <p:cNvSpPr txBox="1"/>
          <p:nvPr/>
        </p:nvSpPr>
        <p:spPr>
          <a:xfrm>
            <a:off x="416600" y="3803825"/>
            <a:ext cx="3000000" cy="801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0101, </a:t>
            </a:r>
            <a:r>
              <a:rPr lang="en-GB" sz="900" u="sng">
                <a:solidFill>
                  <a:schemeClr val="dk1"/>
                </a:solidFill>
                <a:highlight>
                  <a:srgbClr val="EEEEEC"/>
                </a:highlight>
                <a:latin typeface="Courier New"/>
                <a:ea typeface="Courier New"/>
                <a:cs typeface="Courier New"/>
                <a:sym typeface="Courier New"/>
              </a:rPr>
              <a:t>Nyarugenge</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0102,</a:t>
            </a:r>
            <a:r>
              <a:rPr lang="en-GB" sz="900" u="sng">
                <a:solidFill>
                  <a:schemeClr val="dk1"/>
                </a:solidFill>
                <a:highlight>
                  <a:srgbClr val="EEEEEC"/>
                </a:highlight>
                <a:latin typeface="Courier New"/>
                <a:ea typeface="Courier New"/>
                <a:cs typeface="Courier New"/>
                <a:sym typeface="Courier New"/>
              </a:rPr>
              <a:t>Gasabo</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0103,</a:t>
            </a:r>
            <a:r>
              <a:rPr lang="en-GB" sz="900" u="sng">
                <a:solidFill>
                  <a:schemeClr val="dk1"/>
                </a:solidFill>
                <a:highlight>
                  <a:srgbClr val="EEEEEC"/>
                </a:highlight>
                <a:latin typeface="Courier New"/>
                <a:ea typeface="Courier New"/>
                <a:cs typeface="Courier New"/>
                <a:sym typeface="Courier New"/>
              </a:rPr>
              <a:t>Kicukiro</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0201,</a:t>
            </a:r>
            <a:r>
              <a:rPr lang="en-GB" sz="900" u="sng">
                <a:solidFill>
                  <a:schemeClr val="dk1"/>
                </a:solidFill>
                <a:highlight>
                  <a:srgbClr val="EEEEEC"/>
                </a:highlight>
                <a:latin typeface="Courier New"/>
                <a:ea typeface="Courier New"/>
                <a:cs typeface="Courier New"/>
                <a:sym typeface="Courier New"/>
              </a:rPr>
              <a:t>Nyanza</a:t>
            </a:r>
            <a:r>
              <a:rPr lang="en-GB" sz="900">
                <a:solidFill>
                  <a:schemeClr val="dk1"/>
                </a:solidFill>
                <a:highlight>
                  <a:srgbClr val="EEEEEC"/>
                </a:highlight>
                <a:latin typeface="Courier New"/>
                <a:ea typeface="Courier New"/>
                <a:cs typeface="Courier New"/>
                <a:sym typeface="Courier New"/>
              </a:rPr>
              <a:t>,02,South</a:t>
            </a:r>
            <a:endParaRPr sz="900">
              <a:solidFill>
                <a:schemeClr val="dk1"/>
              </a:solidFill>
              <a:highlight>
                <a:srgbClr val="EEEEEC"/>
              </a:highlight>
              <a:latin typeface="Courier New"/>
              <a:ea typeface="Courier New"/>
              <a:cs typeface="Courier New"/>
              <a:sym typeface="Courier New"/>
            </a:endParaRPr>
          </a:p>
        </p:txBody>
      </p:sp>
      <p:sp>
        <p:nvSpPr>
          <p:cNvPr id="289" name="Google Shape;289;p44"/>
          <p:cNvSpPr txBox="1"/>
          <p:nvPr/>
        </p:nvSpPr>
        <p:spPr>
          <a:xfrm>
            <a:off x="1373875" y="4528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https://shorturl.at/iEFS1</a:t>
            </a:r>
            <a:endParaRPr b="1"/>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5"/>
          <p:cNvSpPr txBox="1"/>
          <p:nvPr>
            <p:ph type="title"/>
          </p:nvPr>
        </p:nvSpPr>
        <p:spPr>
          <a:xfrm>
            <a:off x="119600" y="7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Solution</a:t>
            </a:r>
            <a:r>
              <a:rPr b="1" lang="en-GB"/>
              <a:t>: Using delimiter: Example COMMAS(,)</a:t>
            </a:r>
            <a:endParaRPr b="1"/>
          </a:p>
        </p:txBody>
      </p:sp>
      <p:sp>
        <p:nvSpPr>
          <p:cNvPr id="295" name="Google Shape;295;p45"/>
          <p:cNvSpPr txBox="1"/>
          <p:nvPr/>
        </p:nvSpPr>
        <p:spPr>
          <a:xfrm>
            <a:off x="149400" y="496725"/>
            <a:ext cx="3528600" cy="2230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0"/>
              </a:spcAft>
              <a:buNone/>
            </a:pPr>
            <a:r>
              <a:rPr lang="en-GB">
                <a:solidFill>
                  <a:schemeClr val="dk1"/>
                </a:solidFill>
              </a:rPr>
              <a:t>o use a different token separator, invoke </a:t>
            </a:r>
            <a:r>
              <a:rPr lang="en-GB">
                <a:solidFill>
                  <a:srgbClr val="188038"/>
                </a:solidFill>
                <a:latin typeface="Courier New"/>
                <a:ea typeface="Courier New"/>
                <a:cs typeface="Courier New"/>
                <a:sym typeface="Courier New"/>
              </a:rPr>
              <a:t>useDelimiter()</a:t>
            </a:r>
            <a:r>
              <a:rPr lang="en-GB">
                <a:solidFill>
                  <a:schemeClr val="dk1"/>
                </a:solidFill>
              </a:rPr>
              <a:t>, specifying a regular expression. For example, suppose you wanted the token separator to be a comma.You would invoke,</a:t>
            </a:r>
            <a:endParaRPr>
              <a:solidFill>
                <a:schemeClr val="dk1"/>
              </a:solidFill>
            </a:endParaRPr>
          </a:p>
          <a:p>
            <a:pPr indent="0" lvl="0" marL="0" marR="292100" rtl="0" algn="l">
              <a:lnSpc>
                <a:spcPct val="115000"/>
              </a:lnSpc>
              <a:spcBef>
                <a:spcPts val="1000"/>
              </a:spcBef>
              <a:spcAft>
                <a:spcPts val="0"/>
              </a:spcAft>
              <a:buNone/>
            </a:pPr>
            <a:r>
              <a:rPr lang="en-GB">
                <a:solidFill>
                  <a:schemeClr val="dk1"/>
                </a:solidFill>
                <a:latin typeface="Courier New"/>
                <a:ea typeface="Courier New"/>
                <a:cs typeface="Courier New"/>
                <a:sym typeface="Courier New"/>
              </a:rPr>
              <a:t>s.useDelimiter(",");</a:t>
            </a:r>
            <a:endParaRPr>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a:solidFill>
                  <a:schemeClr val="dk1"/>
                </a:solidFill>
              </a:rPr>
              <a:t>s.useDelimiter(",\\s*");// with Spaces</a:t>
            </a:r>
            <a:endParaRPr>
              <a:solidFill>
                <a:schemeClr val="dk1"/>
              </a:solidFill>
            </a:endParaRPr>
          </a:p>
          <a:p>
            <a:pPr indent="0" lvl="0" marL="0" rtl="0" algn="l">
              <a:spcBef>
                <a:spcPts val="0"/>
              </a:spcBef>
              <a:spcAft>
                <a:spcPts val="0"/>
              </a:spcAft>
              <a:buNone/>
            </a:pPr>
            <a:r>
              <a:rPr lang="en-GB">
                <a:solidFill>
                  <a:schemeClr val="dk1"/>
                </a:solidFill>
              </a:rPr>
              <a:t>s.useDelimiter(",\n");// with new lines</a:t>
            </a:r>
            <a:endParaRPr>
              <a:solidFill>
                <a:schemeClr val="dk1"/>
              </a:solidFill>
            </a:endParaRPr>
          </a:p>
        </p:txBody>
      </p:sp>
      <p:sp>
        <p:nvSpPr>
          <p:cNvPr id="296" name="Google Shape;296;p45"/>
          <p:cNvSpPr txBox="1"/>
          <p:nvPr/>
        </p:nvSpPr>
        <p:spPr>
          <a:xfrm>
            <a:off x="298800" y="2689425"/>
            <a:ext cx="3528600" cy="1020000"/>
          </a:xfrm>
          <a:prstGeom prst="rect">
            <a:avLst/>
          </a:prstGeom>
          <a:solidFill>
            <a:srgbClr val="D9EAD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t>Consider the districts.txt file where each line represents the district code, district name province code, province Name</a:t>
            </a:r>
            <a:endParaRPr b="1"/>
          </a:p>
        </p:txBody>
      </p:sp>
      <p:sp>
        <p:nvSpPr>
          <p:cNvPr id="297" name="Google Shape;297;p45"/>
          <p:cNvSpPr txBox="1"/>
          <p:nvPr/>
        </p:nvSpPr>
        <p:spPr>
          <a:xfrm>
            <a:off x="416600" y="3803825"/>
            <a:ext cx="3000000" cy="801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0101, </a:t>
            </a:r>
            <a:r>
              <a:rPr lang="en-GB" sz="900" u="sng">
                <a:solidFill>
                  <a:schemeClr val="dk1"/>
                </a:solidFill>
                <a:highlight>
                  <a:srgbClr val="EEEEEC"/>
                </a:highlight>
                <a:latin typeface="Courier New"/>
                <a:ea typeface="Courier New"/>
                <a:cs typeface="Courier New"/>
                <a:sym typeface="Courier New"/>
              </a:rPr>
              <a:t>Nyarugenge</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0102,</a:t>
            </a:r>
            <a:r>
              <a:rPr lang="en-GB" sz="900" u="sng">
                <a:solidFill>
                  <a:schemeClr val="dk1"/>
                </a:solidFill>
                <a:highlight>
                  <a:srgbClr val="EEEEEC"/>
                </a:highlight>
                <a:latin typeface="Courier New"/>
                <a:ea typeface="Courier New"/>
                <a:cs typeface="Courier New"/>
                <a:sym typeface="Courier New"/>
              </a:rPr>
              <a:t>Gasabo</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0103,</a:t>
            </a:r>
            <a:r>
              <a:rPr lang="en-GB" sz="900" u="sng">
                <a:solidFill>
                  <a:schemeClr val="dk1"/>
                </a:solidFill>
                <a:highlight>
                  <a:srgbClr val="EEEEEC"/>
                </a:highlight>
                <a:latin typeface="Courier New"/>
                <a:ea typeface="Courier New"/>
                <a:cs typeface="Courier New"/>
                <a:sym typeface="Courier New"/>
              </a:rPr>
              <a:t>Kicukiro</a:t>
            </a:r>
            <a:r>
              <a:rPr lang="en-GB" sz="900">
                <a:solidFill>
                  <a:schemeClr val="dk1"/>
                </a:solidFill>
                <a:highlight>
                  <a:srgbClr val="EEEEEC"/>
                </a:highlight>
                <a:latin typeface="Courier New"/>
                <a:ea typeface="Courier New"/>
                <a:cs typeface="Courier New"/>
                <a:sym typeface="Courier New"/>
              </a:rPr>
              <a:t>,01,</a:t>
            </a:r>
            <a:r>
              <a:rPr lang="en-GB" sz="900" u="sng">
                <a:solidFill>
                  <a:schemeClr val="dk1"/>
                </a:solidFill>
                <a:highlight>
                  <a:srgbClr val="EEEEEC"/>
                </a:highlight>
                <a:latin typeface="Courier New"/>
                <a:ea typeface="Courier New"/>
                <a:cs typeface="Courier New"/>
                <a:sym typeface="Courier New"/>
              </a:rPr>
              <a:t>Kigali</a:t>
            </a:r>
            <a:r>
              <a:rPr lang="en-GB" sz="900">
                <a:solidFill>
                  <a:schemeClr val="dk1"/>
                </a:solidFill>
                <a:highlight>
                  <a:srgbClr val="EEEEEC"/>
                </a:highlight>
                <a:latin typeface="Courier New"/>
                <a:ea typeface="Courier New"/>
                <a:cs typeface="Courier New"/>
                <a:sym typeface="Courier New"/>
              </a:rPr>
              <a:t> City</a:t>
            </a:r>
            <a:endParaRPr sz="9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None/>
            </a:pPr>
            <a:r>
              <a:rPr lang="en-GB" sz="900">
                <a:solidFill>
                  <a:schemeClr val="dk1"/>
                </a:solidFill>
                <a:highlight>
                  <a:srgbClr val="EEEEEC"/>
                </a:highlight>
                <a:latin typeface="Courier New"/>
                <a:ea typeface="Courier New"/>
                <a:cs typeface="Courier New"/>
                <a:sym typeface="Courier New"/>
              </a:rPr>
              <a:t>0201,</a:t>
            </a:r>
            <a:r>
              <a:rPr lang="en-GB" sz="900" u="sng">
                <a:solidFill>
                  <a:schemeClr val="dk1"/>
                </a:solidFill>
                <a:highlight>
                  <a:srgbClr val="EEEEEC"/>
                </a:highlight>
                <a:latin typeface="Courier New"/>
                <a:ea typeface="Courier New"/>
                <a:cs typeface="Courier New"/>
                <a:sym typeface="Courier New"/>
              </a:rPr>
              <a:t>Nyanza</a:t>
            </a:r>
            <a:r>
              <a:rPr lang="en-GB" sz="900">
                <a:solidFill>
                  <a:schemeClr val="dk1"/>
                </a:solidFill>
                <a:highlight>
                  <a:srgbClr val="EEEEEC"/>
                </a:highlight>
                <a:latin typeface="Courier New"/>
                <a:ea typeface="Courier New"/>
                <a:cs typeface="Courier New"/>
                <a:sym typeface="Courier New"/>
              </a:rPr>
              <a:t>,02,South</a:t>
            </a:r>
            <a:endParaRPr sz="900">
              <a:solidFill>
                <a:schemeClr val="dk1"/>
              </a:solidFill>
              <a:highlight>
                <a:srgbClr val="EEEEEC"/>
              </a:highlight>
              <a:latin typeface="Courier New"/>
              <a:ea typeface="Courier New"/>
              <a:cs typeface="Courier New"/>
              <a:sym typeface="Courier New"/>
            </a:endParaRPr>
          </a:p>
        </p:txBody>
      </p:sp>
      <p:sp>
        <p:nvSpPr>
          <p:cNvPr id="298" name="Google Shape;298;p45"/>
          <p:cNvSpPr txBox="1"/>
          <p:nvPr/>
        </p:nvSpPr>
        <p:spPr>
          <a:xfrm>
            <a:off x="1373875" y="4528625"/>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https://shorturl.at/iEFS1</a:t>
            </a:r>
            <a:endParaRPr b="1"/>
          </a:p>
        </p:txBody>
      </p:sp>
      <p:sp>
        <p:nvSpPr>
          <p:cNvPr id="299" name="Google Shape;299;p45"/>
          <p:cNvSpPr txBox="1"/>
          <p:nvPr>
            <p:ph idx="1" type="body"/>
          </p:nvPr>
        </p:nvSpPr>
        <p:spPr>
          <a:xfrm>
            <a:off x="4373875" y="647800"/>
            <a:ext cx="4212900" cy="4452900"/>
          </a:xfrm>
          <a:prstGeom prst="rect">
            <a:avLst/>
          </a:prstGeom>
          <a:solidFill>
            <a:srgbClr val="CCCCCC"/>
          </a:solidFill>
        </p:spPr>
        <p:txBody>
          <a:bodyPr anchorCtr="0" anchor="t" bIns="91425" lIns="91425" spcFirstLastPara="1" rIns="91425" wrap="square" tIns="91425">
            <a:noAutofit/>
          </a:bodyPr>
          <a:lstStyle/>
          <a:p>
            <a:pPr indent="0" lvl="0" marL="0" rtl="0" algn="l">
              <a:spcBef>
                <a:spcPts val="0"/>
              </a:spcBef>
              <a:spcAft>
                <a:spcPts val="0"/>
              </a:spcAft>
              <a:buSzPts val="440"/>
              <a:buNone/>
            </a:pPr>
            <a:r>
              <a:rPr lang="en-GB" sz="920"/>
              <a:t>package rw.ac.rca.files;</a:t>
            </a:r>
            <a:endParaRPr sz="920"/>
          </a:p>
          <a:p>
            <a:pPr indent="0" lvl="0" marL="0" rtl="0" algn="l">
              <a:spcBef>
                <a:spcPts val="0"/>
              </a:spcBef>
              <a:spcAft>
                <a:spcPts val="0"/>
              </a:spcAft>
              <a:buSzPts val="440"/>
              <a:buNone/>
            </a:pPr>
            <a:r>
              <a:rPr lang="en-GB" sz="920"/>
              <a:t>import java.io.*;</a:t>
            </a:r>
            <a:endParaRPr sz="920"/>
          </a:p>
          <a:p>
            <a:pPr indent="0" lvl="0" marL="0" rtl="0" algn="l">
              <a:spcBef>
                <a:spcPts val="0"/>
              </a:spcBef>
              <a:spcAft>
                <a:spcPts val="0"/>
              </a:spcAft>
              <a:buSzPts val="440"/>
              <a:buNone/>
            </a:pPr>
            <a:r>
              <a:rPr lang="en-GB" sz="920"/>
              <a:t>import java.util.Scanner;</a:t>
            </a:r>
            <a:endParaRPr sz="920"/>
          </a:p>
          <a:p>
            <a:pPr indent="0" lvl="0" marL="0" rtl="0" algn="l">
              <a:spcBef>
                <a:spcPts val="0"/>
              </a:spcBef>
              <a:spcAft>
                <a:spcPts val="0"/>
              </a:spcAft>
              <a:buSzPts val="440"/>
              <a:buNone/>
            </a:pPr>
            <a:r>
              <a:rPr lang="en-GB" sz="920"/>
              <a:t>public class Scanning {</a:t>
            </a:r>
            <a:endParaRPr sz="920"/>
          </a:p>
          <a:p>
            <a:pPr indent="0" lvl="0" marL="0" rtl="0" algn="l">
              <a:spcBef>
                <a:spcPts val="0"/>
              </a:spcBef>
              <a:spcAft>
                <a:spcPts val="0"/>
              </a:spcAft>
              <a:buSzPts val="440"/>
              <a:buNone/>
            </a:pPr>
            <a:r>
              <a:rPr lang="en-GB" sz="920"/>
              <a:t>	public static void main(String[] args) throws IOException {</a:t>
            </a:r>
            <a:endParaRPr sz="920"/>
          </a:p>
          <a:p>
            <a:pPr indent="0" lvl="0" marL="0" rtl="0" algn="l">
              <a:spcBef>
                <a:spcPts val="0"/>
              </a:spcBef>
              <a:spcAft>
                <a:spcPts val="0"/>
              </a:spcAft>
              <a:buSzPts val="440"/>
              <a:buNone/>
            </a:pPr>
            <a:r>
              <a:rPr lang="en-GB" sz="920"/>
              <a:t>		Scanner scan = null;</a:t>
            </a:r>
            <a:endParaRPr sz="920"/>
          </a:p>
          <a:p>
            <a:pPr indent="0" lvl="0" marL="0" rtl="0" algn="l">
              <a:spcBef>
                <a:spcPts val="0"/>
              </a:spcBef>
              <a:spcAft>
                <a:spcPts val="0"/>
              </a:spcAft>
              <a:buSzPts val="440"/>
              <a:buNone/>
            </a:pPr>
            <a:r>
              <a:rPr lang="en-GB" sz="920"/>
              <a:t>		try {</a:t>
            </a:r>
            <a:endParaRPr sz="920"/>
          </a:p>
          <a:p>
            <a:pPr indent="0" lvl="0" marL="0" rtl="0" algn="l">
              <a:spcBef>
                <a:spcPts val="0"/>
              </a:spcBef>
              <a:spcAft>
                <a:spcPts val="0"/>
              </a:spcAft>
              <a:buSzPts val="440"/>
              <a:buNone/>
            </a:pPr>
            <a:r>
              <a:rPr lang="en-GB" sz="920"/>
              <a:t>scan = new Scanner(new BufferedReader(new FileReader("districts.txt")));</a:t>
            </a:r>
            <a:endParaRPr sz="920"/>
          </a:p>
          <a:p>
            <a:pPr indent="0" lvl="0" marL="0" rtl="0" algn="l">
              <a:spcBef>
                <a:spcPts val="0"/>
              </a:spcBef>
              <a:spcAft>
                <a:spcPts val="0"/>
              </a:spcAft>
              <a:buSzPts val="440"/>
              <a:buNone/>
            </a:pPr>
            <a:r>
              <a:rPr lang="en-GB" sz="920"/>
              <a:t>			scan.useDelimiter("[,\n]");</a:t>
            </a:r>
            <a:endParaRPr sz="920"/>
          </a:p>
          <a:p>
            <a:pPr indent="0" lvl="0" marL="0" rtl="0" algn="l">
              <a:spcBef>
                <a:spcPts val="0"/>
              </a:spcBef>
              <a:spcAft>
                <a:spcPts val="0"/>
              </a:spcAft>
              <a:buSzPts val="440"/>
              <a:buNone/>
            </a:pPr>
            <a:r>
              <a:rPr lang="en-GB" sz="920"/>
              <a:t>			while (scan.hasNext()) {</a:t>
            </a:r>
            <a:endParaRPr sz="920"/>
          </a:p>
          <a:p>
            <a:pPr indent="0" lvl="0" marL="0" rtl="0" algn="l">
              <a:spcBef>
                <a:spcPts val="0"/>
              </a:spcBef>
              <a:spcAft>
                <a:spcPts val="0"/>
              </a:spcAft>
              <a:buSzPts val="440"/>
              <a:buNone/>
            </a:pPr>
            <a:r>
              <a:rPr lang="en-GB" sz="920"/>
              <a:t>		int districtCode = scan.nextInt();// Scanning Integer</a:t>
            </a:r>
            <a:endParaRPr sz="920"/>
          </a:p>
          <a:p>
            <a:pPr indent="0" lvl="0" marL="0" rtl="0" algn="l">
              <a:spcBef>
                <a:spcPts val="0"/>
              </a:spcBef>
              <a:spcAft>
                <a:spcPts val="0"/>
              </a:spcAft>
              <a:buSzPts val="440"/>
              <a:buNone/>
            </a:pPr>
            <a:r>
              <a:rPr lang="en-GB" sz="920"/>
              <a:t>				String districtName = scan.next();</a:t>
            </a:r>
            <a:endParaRPr sz="920"/>
          </a:p>
          <a:p>
            <a:pPr indent="0" lvl="0" marL="0" rtl="0" algn="l">
              <a:spcBef>
                <a:spcPts val="0"/>
              </a:spcBef>
              <a:spcAft>
                <a:spcPts val="0"/>
              </a:spcAft>
              <a:buSzPts val="440"/>
              <a:buNone/>
            </a:pPr>
            <a:r>
              <a:rPr lang="en-GB" sz="920"/>
              <a:t>				String provinceCode = scan.next();</a:t>
            </a:r>
            <a:endParaRPr sz="920"/>
          </a:p>
          <a:p>
            <a:pPr indent="0" lvl="0" marL="0" rtl="0" algn="l">
              <a:spcBef>
                <a:spcPts val="0"/>
              </a:spcBef>
              <a:spcAft>
                <a:spcPts val="0"/>
              </a:spcAft>
              <a:buSzPts val="440"/>
              <a:buNone/>
            </a:pPr>
            <a:r>
              <a:rPr lang="en-GB" sz="920"/>
              <a:t>				String provinceName = scan.next();</a:t>
            </a:r>
            <a:endParaRPr sz="920"/>
          </a:p>
          <a:p>
            <a:pPr indent="0" lvl="0" marL="0" rtl="0" algn="l">
              <a:spcBef>
                <a:spcPts val="0"/>
              </a:spcBef>
              <a:spcAft>
                <a:spcPts val="0"/>
              </a:spcAft>
              <a:buSzPts val="440"/>
              <a:buNone/>
            </a:pPr>
            <a:r>
              <a:rPr lang="en-GB" sz="920"/>
              <a:t>System.out.println(districtCode + " " + districtName + " " + provinceCode + " " + provinceName);</a:t>
            </a:r>
            <a:endParaRPr sz="920"/>
          </a:p>
          <a:p>
            <a:pPr indent="0" lvl="0" marL="0" rtl="0" algn="l">
              <a:spcBef>
                <a:spcPts val="0"/>
              </a:spcBef>
              <a:spcAft>
                <a:spcPts val="0"/>
              </a:spcAft>
              <a:buSzPts val="440"/>
              <a:buNone/>
            </a:pPr>
            <a:r>
              <a:rPr lang="en-GB" sz="920"/>
              <a:t>			}</a:t>
            </a:r>
            <a:endParaRPr sz="920"/>
          </a:p>
          <a:p>
            <a:pPr indent="0" lvl="0" marL="0" rtl="0" algn="l">
              <a:spcBef>
                <a:spcPts val="0"/>
              </a:spcBef>
              <a:spcAft>
                <a:spcPts val="0"/>
              </a:spcAft>
              <a:buSzPts val="440"/>
              <a:buNone/>
            </a:pPr>
            <a:r>
              <a:rPr lang="en-GB" sz="920"/>
              <a:t>		} catch (IOException e) {</a:t>
            </a:r>
            <a:endParaRPr sz="920"/>
          </a:p>
          <a:p>
            <a:pPr indent="0" lvl="0" marL="0" rtl="0" algn="l">
              <a:spcBef>
                <a:spcPts val="0"/>
              </a:spcBef>
              <a:spcAft>
                <a:spcPts val="0"/>
              </a:spcAft>
              <a:buSzPts val="440"/>
              <a:buNone/>
            </a:pPr>
            <a:r>
              <a:rPr lang="en-GB" sz="920"/>
              <a:t>			System.out.println("Exception" + e.getMessage());</a:t>
            </a:r>
            <a:endParaRPr sz="920"/>
          </a:p>
          <a:p>
            <a:pPr indent="0" lvl="0" marL="0" rtl="0" algn="l">
              <a:spcBef>
                <a:spcPts val="0"/>
              </a:spcBef>
              <a:spcAft>
                <a:spcPts val="0"/>
              </a:spcAft>
              <a:buSzPts val="440"/>
              <a:buNone/>
            </a:pPr>
            <a:r>
              <a:rPr lang="en-GB" sz="920"/>
              <a:t>		} finally {</a:t>
            </a:r>
            <a:endParaRPr sz="920"/>
          </a:p>
          <a:p>
            <a:pPr indent="0" lvl="0" marL="0" rtl="0" algn="l">
              <a:spcBef>
                <a:spcPts val="0"/>
              </a:spcBef>
              <a:spcAft>
                <a:spcPts val="0"/>
              </a:spcAft>
              <a:buSzPts val="440"/>
              <a:buNone/>
            </a:pPr>
            <a:r>
              <a:rPr lang="en-GB" sz="920"/>
              <a:t>			if (scan != null) {</a:t>
            </a:r>
            <a:endParaRPr sz="920"/>
          </a:p>
          <a:p>
            <a:pPr indent="0" lvl="0" marL="0" rtl="0" algn="l">
              <a:spcBef>
                <a:spcPts val="0"/>
              </a:spcBef>
              <a:spcAft>
                <a:spcPts val="0"/>
              </a:spcAft>
              <a:buSzPts val="440"/>
              <a:buNone/>
            </a:pPr>
            <a:r>
              <a:rPr lang="en-GB" sz="920"/>
              <a:t>				scan.close();</a:t>
            </a:r>
            <a:endParaRPr sz="920"/>
          </a:p>
          <a:p>
            <a:pPr indent="0" lvl="0" marL="0" rtl="0" algn="l">
              <a:spcBef>
                <a:spcPts val="0"/>
              </a:spcBef>
              <a:spcAft>
                <a:spcPts val="0"/>
              </a:spcAft>
              <a:buSzPts val="440"/>
              <a:buNone/>
            </a:pPr>
            <a:r>
              <a:rPr lang="en-GB" sz="920"/>
              <a:t>			}</a:t>
            </a:r>
            <a:endParaRPr sz="920"/>
          </a:p>
          <a:p>
            <a:pPr indent="0" lvl="0" marL="0" rtl="0" algn="l">
              <a:spcBef>
                <a:spcPts val="0"/>
              </a:spcBef>
              <a:spcAft>
                <a:spcPts val="0"/>
              </a:spcAft>
              <a:buSzPts val="440"/>
              <a:buNone/>
            </a:pPr>
            <a:r>
              <a:rPr lang="en-GB" sz="920"/>
              <a:t>		}</a:t>
            </a:r>
            <a:endParaRPr sz="920"/>
          </a:p>
          <a:p>
            <a:pPr indent="0" lvl="0" marL="0" rtl="0" algn="l">
              <a:spcBef>
                <a:spcPts val="0"/>
              </a:spcBef>
              <a:spcAft>
                <a:spcPts val="0"/>
              </a:spcAft>
              <a:buSzPts val="440"/>
              <a:buNone/>
            </a:pPr>
            <a:r>
              <a:rPr lang="en-GB" sz="920"/>
              <a:t>	}</a:t>
            </a:r>
            <a:endParaRPr sz="920"/>
          </a:p>
          <a:p>
            <a:pPr indent="0" lvl="0" marL="0" rtl="0" algn="l">
              <a:spcBef>
                <a:spcPts val="0"/>
              </a:spcBef>
              <a:spcAft>
                <a:spcPts val="0"/>
              </a:spcAft>
              <a:buSzPts val="440"/>
              <a:buNone/>
            </a:pPr>
            <a:r>
              <a:rPr lang="en-GB" sz="920"/>
              <a:t>}</a:t>
            </a:r>
            <a:endParaRPr sz="920"/>
          </a:p>
          <a:p>
            <a:pPr indent="0" lvl="0" marL="0" rtl="0" algn="l">
              <a:spcBef>
                <a:spcPts val="0"/>
              </a:spcBef>
              <a:spcAft>
                <a:spcPts val="0"/>
              </a:spcAft>
              <a:buSzPts val="440"/>
              <a:buNone/>
            </a:pPr>
            <a:r>
              <a:t/>
            </a:r>
            <a:endParaRPr sz="920"/>
          </a:p>
          <a:p>
            <a:pPr indent="0" lvl="0" marL="0" rtl="0" algn="l">
              <a:spcBef>
                <a:spcPts val="0"/>
              </a:spcBef>
              <a:spcAft>
                <a:spcPts val="0"/>
              </a:spcAft>
              <a:buSzPts val="440"/>
              <a:buNone/>
            </a:pPr>
            <a:r>
              <a:t/>
            </a:r>
            <a:endParaRPr sz="920"/>
          </a:p>
          <a:p>
            <a:pPr indent="0" lvl="0" marL="0" rtl="0" algn="l">
              <a:spcBef>
                <a:spcPts val="0"/>
              </a:spcBef>
              <a:spcAft>
                <a:spcPts val="0"/>
              </a:spcAft>
              <a:buSzPts val="440"/>
              <a:buNone/>
            </a:pPr>
            <a:r>
              <a:t/>
            </a:r>
            <a:endParaRPr sz="92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6"/>
          <p:cNvSpPr txBox="1"/>
          <p:nvPr>
            <p:ph type="title"/>
          </p:nvPr>
        </p:nvSpPr>
        <p:spPr>
          <a:xfrm>
            <a:off x="155175" y="103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t>Exercise 2</a:t>
            </a:r>
            <a:r>
              <a:rPr lang="en-GB"/>
              <a:t>: Writing PDF </a:t>
            </a:r>
            <a:endParaRPr/>
          </a:p>
        </p:txBody>
      </p:sp>
      <p:sp>
        <p:nvSpPr>
          <p:cNvPr id="305" name="Google Shape;305;p46"/>
          <p:cNvSpPr txBox="1"/>
          <p:nvPr>
            <p:ph idx="1" type="body"/>
          </p:nvPr>
        </p:nvSpPr>
        <p:spPr>
          <a:xfrm>
            <a:off x="311700" y="722575"/>
            <a:ext cx="8520600" cy="384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Read the districts.txt file above and print them in a </a:t>
            </a:r>
            <a:r>
              <a:rPr b="1" lang="en-GB"/>
              <a:t>pdf</a:t>
            </a:r>
            <a:r>
              <a:rPr lang="en-GB"/>
              <a:t>  file with table</a:t>
            </a:r>
            <a:endParaRPr/>
          </a:p>
          <a:p>
            <a:pPr indent="0" lvl="0" marL="0" rtl="0" algn="l">
              <a:spcBef>
                <a:spcPts val="1200"/>
              </a:spcBef>
              <a:spcAft>
                <a:spcPts val="1200"/>
              </a:spcAft>
              <a:buNone/>
            </a:pPr>
            <a:r>
              <a:rPr lang="en-GB"/>
              <a:t>      The list of Districts</a:t>
            </a:r>
            <a:endParaRPr/>
          </a:p>
        </p:txBody>
      </p:sp>
      <p:graphicFrame>
        <p:nvGraphicFramePr>
          <p:cNvPr id="306" name="Google Shape;306;p46"/>
          <p:cNvGraphicFramePr/>
          <p:nvPr/>
        </p:nvGraphicFramePr>
        <p:xfrm>
          <a:off x="710625" y="2171000"/>
          <a:ext cx="3000000" cy="3000000"/>
        </p:xfrm>
        <a:graphic>
          <a:graphicData uri="http://schemas.openxmlformats.org/drawingml/2006/table">
            <a:tbl>
              <a:tblPr>
                <a:noFill/>
                <a:tableStyleId>{6AFCB1CB-F537-4F71-BD33-6F7CDD208C73}</a:tableStyleId>
              </a:tblPr>
              <a:tblGrid>
                <a:gridCol w="1809750"/>
                <a:gridCol w="1809750"/>
                <a:gridCol w="1809750"/>
                <a:gridCol w="1809750"/>
              </a:tblGrid>
              <a:tr h="381000">
                <a:tc>
                  <a:txBody>
                    <a:bodyPr/>
                    <a:lstStyle/>
                    <a:p>
                      <a:pPr indent="0" lvl="0" marL="0" rtl="0" algn="l">
                        <a:spcBef>
                          <a:spcPts val="0"/>
                        </a:spcBef>
                        <a:spcAft>
                          <a:spcPts val="0"/>
                        </a:spcAft>
                        <a:buNone/>
                      </a:pPr>
                      <a:r>
                        <a:rPr b="1" lang="en-GB"/>
                        <a:t>District Code</a:t>
                      </a:r>
                      <a:endParaRPr b="1"/>
                    </a:p>
                  </a:txBody>
                  <a:tcPr marT="91425" marB="91425" marR="91425" marL="91425"/>
                </a:tc>
                <a:tc>
                  <a:txBody>
                    <a:bodyPr/>
                    <a:lstStyle/>
                    <a:p>
                      <a:pPr indent="0" lvl="0" marL="0" rtl="0" algn="l">
                        <a:spcBef>
                          <a:spcPts val="0"/>
                        </a:spcBef>
                        <a:spcAft>
                          <a:spcPts val="0"/>
                        </a:spcAft>
                        <a:buNone/>
                      </a:pPr>
                      <a:r>
                        <a:rPr b="1" lang="en-GB"/>
                        <a:t>District Name</a:t>
                      </a:r>
                      <a:endParaRPr b="1"/>
                    </a:p>
                  </a:txBody>
                  <a:tcPr marT="91425" marB="91425" marR="91425" marL="91425"/>
                </a:tc>
                <a:tc>
                  <a:txBody>
                    <a:bodyPr/>
                    <a:lstStyle/>
                    <a:p>
                      <a:pPr indent="0" lvl="0" marL="0" rtl="0" algn="l">
                        <a:spcBef>
                          <a:spcPts val="0"/>
                        </a:spcBef>
                        <a:spcAft>
                          <a:spcPts val="0"/>
                        </a:spcAft>
                        <a:buNone/>
                      </a:pPr>
                      <a:r>
                        <a:rPr b="1" lang="en-GB"/>
                        <a:t>Province Code</a:t>
                      </a:r>
                      <a:endParaRPr b="1"/>
                    </a:p>
                  </a:txBody>
                  <a:tcPr marT="91425" marB="91425" marR="91425" marL="91425"/>
                </a:tc>
                <a:tc>
                  <a:txBody>
                    <a:bodyPr/>
                    <a:lstStyle/>
                    <a:p>
                      <a:pPr indent="0" lvl="0" marL="0" rtl="0" algn="l">
                        <a:spcBef>
                          <a:spcPts val="0"/>
                        </a:spcBef>
                        <a:spcAft>
                          <a:spcPts val="0"/>
                        </a:spcAft>
                        <a:buNone/>
                      </a:pPr>
                      <a:r>
                        <a:rPr b="1" lang="en-GB"/>
                        <a:t>Province Name</a:t>
                      </a:r>
                      <a:endParaRPr b="1"/>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latin typeface="Courier New"/>
                <a:ea typeface="Courier New"/>
                <a:cs typeface="Courier New"/>
                <a:sym typeface="Courier New"/>
              </a:rPr>
              <a:t>OutputStream</a:t>
            </a:r>
            <a:r>
              <a:rPr lang="en-GB"/>
              <a:t>: writes bytes to a stream</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FileOutputStream</a:t>
            </a:r>
            <a:r>
              <a:rPr lang="en-GB"/>
              <a:t>: writes bytes to a file</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FileWriter</a:t>
            </a:r>
            <a:r>
              <a:rPr lang="en-GB"/>
              <a:t>: writes characters to a file</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BufferedWriter</a:t>
            </a:r>
            <a:r>
              <a:rPr lang="en-GB"/>
              <a:t>: writes strings to writer</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OutputStreamWriter</a:t>
            </a:r>
            <a:r>
              <a:rPr lang="en-GB"/>
              <a:t>: writes characters to an output stream</a:t>
            </a:r>
            <a:endParaRPr/>
          </a:p>
        </p:txBody>
      </p:sp>
      <p:sp>
        <p:nvSpPr>
          <p:cNvPr id="312" name="Google Shape;312;p4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Output classes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8"/>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These classes simplify the output of formatted data</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System.out</a:t>
            </a:r>
            <a:r>
              <a:rPr lang="en-GB"/>
              <a:t> is a </a:t>
            </a:r>
            <a:r>
              <a:rPr lang="en-GB">
                <a:latin typeface="Courier New"/>
                <a:ea typeface="Courier New"/>
                <a:cs typeface="Courier New"/>
                <a:sym typeface="Courier New"/>
              </a:rPr>
              <a:t>PrintStream</a:t>
            </a:r>
            <a:endParaRPr>
              <a:latin typeface="Courier New"/>
              <a:ea typeface="Courier New"/>
              <a:cs typeface="Courier New"/>
              <a:sym typeface="Courier New"/>
            </a:endParaRPr>
          </a:p>
          <a:p>
            <a:pPr indent="-256032" lvl="0" marL="365760" rtl="0" algn="l">
              <a:spcBef>
                <a:spcPts val="400"/>
              </a:spcBef>
              <a:spcAft>
                <a:spcPts val="0"/>
              </a:spcAft>
              <a:buSzPts val="1836"/>
              <a:buChar char="●"/>
            </a:pPr>
            <a:r>
              <a:rPr lang="en-GB"/>
              <a:t>They don't throw </a:t>
            </a:r>
            <a:r>
              <a:rPr lang="en-GB">
                <a:latin typeface="Courier New"/>
                <a:ea typeface="Courier New"/>
                <a:cs typeface="Courier New"/>
                <a:sym typeface="Courier New"/>
              </a:rPr>
              <a:t>IOExceptions</a:t>
            </a:r>
            <a:endParaRPr>
              <a:latin typeface="Courier New"/>
              <a:ea typeface="Courier New"/>
              <a:cs typeface="Courier New"/>
              <a:sym typeface="Courier New"/>
            </a:endParaRPr>
          </a:p>
          <a:p>
            <a:pPr indent="-256032" lvl="0" marL="365760" rtl="0" algn="l">
              <a:spcBef>
                <a:spcPts val="400"/>
              </a:spcBef>
              <a:spcAft>
                <a:spcPts val="0"/>
              </a:spcAft>
              <a:buSzPts val="1836"/>
              <a:buChar char="●"/>
            </a:pPr>
            <a:r>
              <a:rPr lang="en-GB"/>
              <a:t>They have methods to print different types, e.g. </a:t>
            </a:r>
            <a:r>
              <a:rPr lang="en-GB">
                <a:latin typeface="Courier New"/>
                <a:ea typeface="Courier New"/>
                <a:cs typeface="Courier New"/>
                <a:sym typeface="Courier New"/>
              </a:rPr>
              <a:t>print(int)</a:t>
            </a:r>
            <a:r>
              <a:rPr lang="en-GB"/>
              <a:t>, </a:t>
            </a:r>
            <a:r>
              <a:rPr lang="en-GB">
                <a:latin typeface="Courier New"/>
                <a:ea typeface="Courier New"/>
                <a:cs typeface="Courier New"/>
                <a:sym typeface="Courier New"/>
              </a:rPr>
              <a:t>print(char)</a:t>
            </a:r>
            <a:r>
              <a:rPr lang="en-GB"/>
              <a:t>, ...</a:t>
            </a:r>
            <a:endParaRPr/>
          </a:p>
          <a:p>
            <a:pPr indent="-256032" lvl="0" marL="365760" rtl="0" algn="l">
              <a:spcBef>
                <a:spcPts val="400"/>
              </a:spcBef>
              <a:spcAft>
                <a:spcPts val="0"/>
              </a:spcAft>
              <a:buSzPts val="1836"/>
              <a:buChar char="●"/>
            </a:pPr>
            <a:r>
              <a:rPr lang="en-GB"/>
              <a:t>They have methods to automatically append new lines: </a:t>
            </a:r>
            <a:r>
              <a:rPr lang="en-GB">
                <a:latin typeface="Courier New"/>
                <a:ea typeface="Courier New"/>
                <a:cs typeface="Courier New"/>
                <a:sym typeface="Courier New"/>
              </a:rPr>
              <a:t>println(...)</a:t>
            </a:r>
            <a:endParaRPr>
              <a:latin typeface="Courier New"/>
              <a:ea typeface="Courier New"/>
              <a:cs typeface="Courier New"/>
              <a:sym typeface="Courier New"/>
            </a:endParaRPr>
          </a:p>
        </p:txBody>
      </p:sp>
      <p:sp>
        <p:nvSpPr>
          <p:cNvPr id="318" name="Google Shape;318;p4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Formatting: PrintWriter / PrintStream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GB"/>
              <a:t>QUIZ/10pts</a:t>
            </a:r>
            <a:endParaRPr/>
          </a:p>
        </p:txBody>
      </p:sp>
      <p:sp>
        <p:nvSpPr>
          <p:cNvPr id="324" name="Google Shape;324;p49"/>
          <p:cNvSpPr txBox="1"/>
          <p:nvPr/>
        </p:nvSpPr>
        <p:spPr>
          <a:xfrm>
            <a:off x="342650" y="1222450"/>
            <a:ext cx="7878000" cy="347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800">
                <a:solidFill>
                  <a:schemeClr val="dk2"/>
                </a:solidFill>
              </a:rPr>
              <a:t>Using JDBC and Java I/O read all Rwanda entities in the zipped folder rwanda.zip and add to the database. Entries of each entity should be saved in specific tables </a:t>
            </a:r>
            <a:r>
              <a:rPr lang="en-GB" sz="2800">
                <a:solidFill>
                  <a:schemeClr val="dk2"/>
                </a:solidFill>
              </a:rPr>
              <a:t>respectively</a:t>
            </a:r>
            <a:r>
              <a:rPr lang="en-GB" sz="2800">
                <a:solidFill>
                  <a:schemeClr val="dk2"/>
                </a:solidFill>
              </a:rPr>
              <a:t>.</a:t>
            </a:r>
            <a:endParaRPr sz="2800">
              <a:solidFill>
                <a:schemeClr val="dk2"/>
              </a:solidFill>
            </a:endParaRPr>
          </a:p>
          <a:p>
            <a:pPr indent="0" lvl="0" marL="0" rtl="0" algn="l">
              <a:spcBef>
                <a:spcPts val="0"/>
              </a:spcBef>
              <a:spcAft>
                <a:spcPts val="0"/>
              </a:spcAft>
              <a:buNone/>
            </a:pPr>
            <a:r>
              <a:t/>
            </a:r>
            <a:endParaRPr sz="2800">
              <a:solidFill>
                <a:schemeClr val="dk2"/>
              </a:solidFill>
            </a:endParaRPr>
          </a:p>
          <a:p>
            <a:pPr indent="0" lvl="0" marL="0" rtl="0" algn="l">
              <a:spcBef>
                <a:spcPts val="0"/>
              </a:spcBef>
              <a:spcAft>
                <a:spcPts val="0"/>
              </a:spcAft>
              <a:buNone/>
            </a:pPr>
            <a:r>
              <a:rPr lang="en-GB" sz="2800">
                <a:solidFill>
                  <a:schemeClr val="dk2"/>
                </a:solidFill>
              </a:rPr>
              <a:t>The database is named rwanda and entities expected are province, district, sector,cell and village</a:t>
            </a:r>
            <a:endParaRPr sz="2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ph type="title"/>
          </p:nvPr>
        </p:nvSpPr>
        <p:spPr>
          <a:xfrm>
            <a:off x="457200" y="53575"/>
            <a:ext cx="3889500" cy="3945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sz="2000"/>
              <a:t>Read more</a:t>
            </a:r>
            <a:endParaRPr b="1" sz="2000"/>
          </a:p>
        </p:txBody>
      </p:sp>
      <p:sp>
        <p:nvSpPr>
          <p:cNvPr id="330" name="Google Shape;330;p50"/>
          <p:cNvSpPr txBox="1"/>
          <p:nvPr/>
        </p:nvSpPr>
        <p:spPr>
          <a:xfrm>
            <a:off x="163625" y="366925"/>
            <a:ext cx="35358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000"/>
              </a:spcBef>
              <a:spcAft>
                <a:spcPts val="1000"/>
              </a:spcAft>
              <a:buNone/>
            </a:pPr>
            <a:r>
              <a:t/>
            </a:r>
            <a:endParaRPr>
              <a:solidFill>
                <a:schemeClr val="dk1"/>
              </a:solidFill>
            </a:endParaRPr>
          </a:p>
        </p:txBody>
      </p:sp>
      <p:sp>
        <p:nvSpPr>
          <p:cNvPr id="331" name="Google Shape;331;p50"/>
          <p:cNvSpPr txBox="1"/>
          <p:nvPr/>
        </p:nvSpPr>
        <p:spPr>
          <a:xfrm>
            <a:off x="3727800" y="416725"/>
            <a:ext cx="5346600" cy="354000"/>
          </a:xfrm>
          <a:prstGeom prst="rect">
            <a:avLst/>
          </a:prstGeom>
          <a:noFill/>
          <a:ln>
            <a:noFill/>
          </a:ln>
        </p:spPr>
        <p:txBody>
          <a:bodyPr anchorCtr="0" anchor="t" bIns="91425" lIns="91425" spcFirstLastPara="1" rIns="91425" wrap="square" tIns="91425">
            <a:spAutoFit/>
          </a:bodyPr>
          <a:lstStyle/>
          <a:p>
            <a:pPr indent="0" lvl="0" marL="25400" rtl="0" algn="l">
              <a:lnSpc>
                <a:spcPct val="115000"/>
              </a:lnSpc>
              <a:spcBef>
                <a:spcPts val="0"/>
              </a:spcBef>
              <a:spcAft>
                <a:spcPts val="0"/>
              </a:spcAft>
              <a:buNone/>
            </a:pPr>
            <a:r>
              <a:t/>
            </a:r>
            <a:endParaRPr sz="1100">
              <a:solidFill>
                <a:schemeClr val="dk1"/>
              </a:solidFill>
              <a:highlight>
                <a:srgbClr val="EEEEEC"/>
              </a:highlight>
              <a:latin typeface="Courier New"/>
              <a:ea typeface="Courier New"/>
              <a:cs typeface="Courier New"/>
              <a:sym typeface="Courier New"/>
            </a:endParaRPr>
          </a:p>
        </p:txBody>
      </p:sp>
      <p:sp>
        <p:nvSpPr>
          <p:cNvPr id="332" name="Google Shape;332;p50"/>
          <p:cNvSpPr txBox="1"/>
          <p:nvPr/>
        </p:nvSpPr>
        <p:spPr>
          <a:xfrm>
            <a:off x="1145375" y="1906600"/>
            <a:ext cx="6061200" cy="66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3100"/>
          </a:p>
        </p:txBody>
      </p:sp>
      <p:sp>
        <p:nvSpPr>
          <p:cNvPr id="333" name="Google Shape;333;p50"/>
          <p:cNvSpPr txBox="1"/>
          <p:nvPr/>
        </p:nvSpPr>
        <p:spPr>
          <a:xfrm>
            <a:off x="1401450" y="1515300"/>
            <a:ext cx="62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https://docs.oracle.com/javase/tutorial/essential/io/streams.html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63975" y="73901"/>
            <a:ext cx="8229600" cy="5709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GB"/>
              <a:t>Introduction to I/O</a:t>
            </a:r>
            <a:endParaRPr b="1"/>
          </a:p>
        </p:txBody>
      </p:sp>
      <p:sp>
        <p:nvSpPr>
          <p:cNvPr id="88" name="Google Shape;88;p17"/>
          <p:cNvSpPr txBox="1"/>
          <p:nvPr/>
        </p:nvSpPr>
        <p:spPr>
          <a:xfrm>
            <a:off x="411800" y="699275"/>
            <a:ext cx="8577600" cy="429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350">
                <a:solidFill>
                  <a:schemeClr val="dk1"/>
                </a:solidFill>
                <a:highlight>
                  <a:srgbClr val="F9FAFC"/>
                </a:highlight>
              </a:rPr>
              <a:t> We have input streams and output streams</a:t>
            </a:r>
            <a:endParaRPr/>
          </a:p>
        </p:txBody>
      </p:sp>
      <p:pic>
        <p:nvPicPr>
          <p:cNvPr id="89" name="Google Shape;89;p17"/>
          <p:cNvPicPr preferRelativeResize="0"/>
          <p:nvPr/>
        </p:nvPicPr>
        <p:blipFill>
          <a:blip r:embed="rId3">
            <a:alphaModFix/>
          </a:blip>
          <a:stretch>
            <a:fillRect/>
          </a:stretch>
        </p:blipFill>
        <p:spPr>
          <a:xfrm>
            <a:off x="1270300" y="1295075"/>
            <a:ext cx="6860600" cy="3638649"/>
          </a:xfrm>
          <a:prstGeom prst="rect">
            <a:avLst/>
          </a:prstGeom>
          <a:noFill/>
          <a:ln>
            <a:noFill/>
          </a:ln>
        </p:spPr>
      </p:pic>
      <p:sp>
        <p:nvSpPr>
          <p:cNvPr id="90" name="Google Shape;90;p17"/>
          <p:cNvSpPr txBox="1"/>
          <p:nvPr/>
        </p:nvSpPr>
        <p:spPr>
          <a:xfrm>
            <a:off x="543875" y="2610625"/>
            <a:ext cx="3000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63975" y="73901"/>
            <a:ext cx="8229600" cy="570900"/>
          </a:xfrm>
          <a:prstGeom prst="rect">
            <a:avLst/>
          </a:prstGeom>
        </p:spPr>
        <p:txBody>
          <a:bodyPr anchorCtr="0" anchor="ctr" bIns="45700" lIns="91425" spcFirstLastPara="1" rIns="91425" wrap="square" tIns="45700">
            <a:normAutofit/>
          </a:bodyPr>
          <a:lstStyle/>
          <a:p>
            <a:pPr indent="0" lvl="0" marL="0" rtl="0" algn="l">
              <a:lnSpc>
                <a:spcPct val="150000"/>
              </a:lnSpc>
              <a:spcBef>
                <a:spcPts val="0"/>
              </a:spcBef>
              <a:spcAft>
                <a:spcPts val="900"/>
              </a:spcAft>
              <a:buClr>
                <a:schemeClr val="dk1"/>
              </a:buClr>
              <a:buSzPts val="1100"/>
              <a:buFont typeface="Arial"/>
              <a:buNone/>
            </a:pPr>
            <a:r>
              <a:rPr b="1" lang="en-GB" sz="1800">
                <a:solidFill>
                  <a:srgbClr val="25265E"/>
                </a:solidFill>
                <a:highlight>
                  <a:srgbClr val="F9FAFC"/>
                </a:highlight>
              </a:rPr>
              <a:t>Types of Streams</a:t>
            </a:r>
            <a:endParaRPr b="1"/>
          </a:p>
        </p:txBody>
      </p:sp>
      <p:sp>
        <p:nvSpPr>
          <p:cNvPr id="96" name="Google Shape;96;p18"/>
          <p:cNvSpPr txBox="1"/>
          <p:nvPr/>
        </p:nvSpPr>
        <p:spPr>
          <a:xfrm>
            <a:off x="411800" y="699275"/>
            <a:ext cx="8577600" cy="4296600"/>
          </a:xfrm>
          <a:prstGeom prst="rect">
            <a:avLst/>
          </a:prstGeom>
          <a:noFill/>
          <a:ln>
            <a:noFill/>
          </a:ln>
        </p:spPr>
        <p:txBody>
          <a:bodyPr anchorCtr="0" anchor="t" bIns="91425" lIns="91425" spcFirstLastPara="1" rIns="91425" wrap="square" tIns="91425">
            <a:noAutofit/>
          </a:bodyPr>
          <a:lstStyle/>
          <a:p>
            <a:pPr indent="0" lvl="0" marL="0" rtl="0" algn="l">
              <a:lnSpc>
                <a:spcPct val="166666"/>
              </a:lnSpc>
              <a:spcBef>
                <a:spcPts val="0"/>
              </a:spcBef>
              <a:spcAft>
                <a:spcPts val="0"/>
              </a:spcAft>
              <a:buNone/>
            </a:pPr>
            <a:r>
              <a:rPr lang="en-GB" sz="1350">
                <a:solidFill>
                  <a:schemeClr val="dk1"/>
                </a:solidFill>
                <a:highlight>
                  <a:srgbClr val="F9FAFC"/>
                </a:highlight>
              </a:rPr>
              <a:t>Depending upon the data a stream holds, it can be classified into:</a:t>
            </a:r>
            <a:endParaRPr sz="1350">
              <a:solidFill>
                <a:schemeClr val="dk1"/>
              </a:solidFill>
              <a:highlight>
                <a:srgbClr val="F9FAFC"/>
              </a:highlight>
            </a:endParaRPr>
          </a:p>
          <a:p>
            <a:pPr indent="-314325" lvl="0" marL="457200" rtl="0" algn="l">
              <a:lnSpc>
                <a:spcPct val="166666"/>
              </a:lnSpc>
              <a:spcBef>
                <a:spcPts val="1200"/>
              </a:spcBef>
              <a:spcAft>
                <a:spcPts val="0"/>
              </a:spcAft>
              <a:buClr>
                <a:schemeClr val="dk1"/>
              </a:buClr>
              <a:buSzPts val="1350"/>
              <a:buChar char="●"/>
            </a:pPr>
            <a:r>
              <a:rPr b="1" lang="en-GB" sz="1350">
                <a:solidFill>
                  <a:schemeClr val="dk1"/>
                </a:solidFill>
                <a:highlight>
                  <a:srgbClr val="F9FAFC"/>
                </a:highlight>
              </a:rPr>
              <a:t>Byte Stream</a:t>
            </a:r>
            <a:endParaRPr b="1" sz="1350">
              <a:solidFill>
                <a:schemeClr val="dk1"/>
              </a:solidFill>
              <a:highlight>
                <a:srgbClr val="F9FAFC"/>
              </a:highlight>
            </a:endParaRPr>
          </a:p>
          <a:p>
            <a:pPr indent="-314325" lvl="1" marL="914400" rtl="0" algn="l">
              <a:lnSpc>
                <a:spcPct val="166666"/>
              </a:lnSpc>
              <a:spcBef>
                <a:spcPts val="0"/>
              </a:spcBef>
              <a:spcAft>
                <a:spcPts val="0"/>
              </a:spcAft>
              <a:buClr>
                <a:schemeClr val="dk1"/>
              </a:buClr>
              <a:buSzPts val="1350"/>
              <a:buAutoNum type="alphaLcPeriod"/>
            </a:pPr>
            <a:r>
              <a:rPr lang="en-GB" sz="1350">
                <a:solidFill>
                  <a:schemeClr val="dk1"/>
                </a:solidFill>
                <a:highlight>
                  <a:srgbClr val="F9FAFC"/>
                </a:highlight>
              </a:rPr>
              <a:t>Byte stream is used to read and write a single byte (8 bits) of data.</a:t>
            </a:r>
            <a:endParaRPr sz="1350">
              <a:solidFill>
                <a:schemeClr val="dk1"/>
              </a:solidFill>
              <a:highlight>
                <a:srgbClr val="F9FAFC"/>
              </a:highlight>
            </a:endParaRPr>
          </a:p>
          <a:p>
            <a:pPr indent="-314325" lvl="1" marL="914400" rtl="0" algn="l">
              <a:lnSpc>
                <a:spcPct val="166666"/>
              </a:lnSpc>
              <a:spcBef>
                <a:spcPts val="0"/>
              </a:spcBef>
              <a:spcAft>
                <a:spcPts val="0"/>
              </a:spcAft>
              <a:buClr>
                <a:schemeClr val="dk1"/>
              </a:buClr>
              <a:buSzPts val="1350"/>
              <a:buAutoNum type="alphaLcPeriod"/>
            </a:pPr>
            <a:r>
              <a:rPr lang="en-GB" sz="1350">
                <a:solidFill>
                  <a:schemeClr val="dk1"/>
                </a:solidFill>
                <a:highlight>
                  <a:srgbClr val="F9FAFC"/>
                </a:highlight>
              </a:rPr>
              <a:t>All byte stream classes are derived from base abstract classes called </a:t>
            </a:r>
            <a:r>
              <a:rPr lang="en-GB" sz="1050">
                <a:solidFill>
                  <a:srgbClr val="25265E"/>
                </a:solidFill>
                <a:highlight>
                  <a:srgbClr val="F9FAFC"/>
                </a:highlight>
                <a:latin typeface="Courier New"/>
                <a:ea typeface="Courier New"/>
                <a:cs typeface="Courier New"/>
                <a:sym typeface="Courier New"/>
              </a:rPr>
              <a:t>InputStream</a:t>
            </a:r>
            <a:r>
              <a:rPr lang="en-GB" sz="1350">
                <a:solidFill>
                  <a:schemeClr val="dk1"/>
                </a:solidFill>
                <a:highlight>
                  <a:srgbClr val="F9FAFC"/>
                </a:highlight>
              </a:rPr>
              <a:t> and </a:t>
            </a:r>
            <a:r>
              <a:rPr lang="en-GB" sz="1050">
                <a:solidFill>
                  <a:srgbClr val="25265E"/>
                </a:solidFill>
                <a:highlight>
                  <a:srgbClr val="F9FAFC"/>
                </a:highlight>
                <a:latin typeface="Courier New"/>
                <a:ea typeface="Courier New"/>
                <a:cs typeface="Courier New"/>
                <a:sym typeface="Courier New"/>
              </a:rPr>
              <a:t>OutputStream</a:t>
            </a:r>
            <a:r>
              <a:rPr lang="en-GB" sz="1350">
                <a:solidFill>
                  <a:schemeClr val="dk1"/>
                </a:solidFill>
                <a:highlight>
                  <a:srgbClr val="F9FAFC"/>
                </a:highlight>
              </a:rPr>
              <a:t>.</a:t>
            </a:r>
            <a:endParaRPr b="1" sz="1350">
              <a:solidFill>
                <a:schemeClr val="dk1"/>
              </a:solidFill>
              <a:highlight>
                <a:srgbClr val="F9FAFC"/>
              </a:highlight>
            </a:endParaRPr>
          </a:p>
          <a:p>
            <a:pPr indent="-314325" lvl="0" marL="457200" rtl="0" algn="l">
              <a:lnSpc>
                <a:spcPct val="166666"/>
              </a:lnSpc>
              <a:spcBef>
                <a:spcPts val="0"/>
              </a:spcBef>
              <a:spcAft>
                <a:spcPts val="0"/>
              </a:spcAft>
              <a:buClr>
                <a:schemeClr val="dk1"/>
              </a:buClr>
              <a:buSzPts val="1350"/>
              <a:buChar char="●"/>
            </a:pPr>
            <a:r>
              <a:rPr b="1" lang="en-GB" sz="1350">
                <a:solidFill>
                  <a:schemeClr val="dk1"/>
                </a:solidFill>
                <a:highlight>
                  <a:srgbClr val="F9FAFC"/>
                </a:highlight>
              </a:rPr>
              <a:t>Character Stream</a:t>
            </a:r>
            <a:endParaRPr b="1" sz="1350">
              <a:solidFill>
                <a:schemeClr val="dk1"/>
              </a:solidFill>
              <a:highlight>
                <a:srgbClr val="F9FAFC"/>
              </a:highlight>
            </a:endParaRPr>
          </a:p>
          <a:p>
            <a:pPr indent="-314325" lvl="1" marL="914400" rtl="0" algn="l">
              <a:lnSpc>
                <a:spcPct val="166666"/>
              </a:lnSpc>
              <a:spcBef>
                <a:spcPts val="0"/>
              </a:spcBef>
              <a:spcAft>
                <a:spcPts val="0"/>
              </a:spcAft>
              <a:buClr>
                <a:schemeClr val="dk1"/>
              </a:buClr>
              <a:buSzPts val="1350"/>
              <a:buAutoNum type="alphaLcPeriod"/>
            </a:pPr>
            <a:r>
              <a:rPr lang="en-GB" sz="1350">
                <a:solidFill>
                  <a:schemeClr val="dk1"/>
                </a:solidFill>
                <a:highlight>
                  <a:srgbClr val="F9FAFC"/>
                </a:highlight>
              </a:rPr>
              <a:t>Character stream is used to read and write a single character of data.</a:t>
            </a:r>
            <a:endParaRPr sz="1350">
              <a:solidFill>
                <a:schemeClr val="dk1"/>
              </a:solidFill>
              <a:highlight>
                <a:srgbClr val="F9FAFC"/>
              </a:highlight>
            </a:endParaRPr>
          </a:p>
          <a:p>
            <a:pPr indent="-314325" lvl="1" marL="914400" rtl="0" algn="l">
              <a:lnSpc>
                <a:spcPct val="166666"/>
              </a:lnSpc>
              <a:spcBef>
                <a:spcPts val="0"/>
              </a:spcBef>
              <a:spcAft>
                <a:spcPts val="0"/>
              </a:spcAft>
              <a:buClr>
                <a:schemeClr val="dk1"/>
              </a:buClr>
              <a:buSzPts val="1350"/>
              <a:buAutoNum type="alphaLcPeriod"/>
            </a:pPr>
            <a:r>
              <a:rPr lang="en-GB" sz="1350">
                <a:solidFill>
                  <a:schemeClr val="dk1"/>
                </a:solidFill>
                <a:highlight>
                  <a:srgbClr val="F9FAFC"/>
                </a:highlight>
              </a:rPr>
              <a:t>All the character stream classes are derived from base abstract classes </a:t>
            </a:r>
            <a:r>
              <a:rPr lang="en-GB" sz="1050">
                <a:solidFill>
                  <a:srgbClr val="25265E"/>
                </a:solidFill>
                <a:highlight>
                  <a:srgbClr val="F9FAFC"/>
                </a:highlight>
                <a:latin typeface="Courier New"/>
                <a:ea typeface="Courier New"/>
                <a:cs typeface="Courier New"/>
                <a:sym typeface="Courier New"/>
              </a:rPr>
              <a:t>Reader</a:t>
            </a:r>
            <a:r>
              <a:rPr lang="en-GB" sz="1350">
                <a:solidFill>
                  <a:schemeClr val="dk1"/>
                </a:solidFill>
                <a:highlight>
                  <a:srgbClr val="F9FAFC"/>
                </a:highlight>
              </a:rPr>
              <a:t> and </a:t>
            </a:r>
            <a:r>
              <a:rPr lang="en-GB" sz="1050">
                <a:solidFill>
                  <a:srgbClr val="25265E"/>
                </a:solidFill>
                <a:highlight>
                  <a:srgbClr val="F9FAFC"/>
                </a:highlight>
                <a:latin typeface="Courier New"/>
                <a:ea typeface="Courier New"/>
                <a:cs typeface="Courier New"/>
                <a:sym typeface="Courier New"/>
              </a:rPr>
              <a:t>Writer</a:t>
            </a:r>
            <a:r>
              <a:rPr lang="en-GB" sz="1350">
                <a:solidFill>
                  <a:schemeClr val="dk1"/>
                </a:solidFill>
                <a:highlight>
                  <a:srgbClr val="F9FAFC"/>
                </a:highlight>
              </a:rPr>
              <a:t>.</a:t>
            </a:r>
            <a:endParaRPr sz="1350">
              <a:solidFill>
                <a:schemeClr val="dk1"/>
              </a:solidFill>
              <a:highlight>
                <a:srgbClr val="F9FAFC"/>
              </a:highlight>
            </a:endParaRPr>
          </a:p>
          <a:p>
            <a:pPr indent="0" lvl="0" marL="0" rtl="0" algn="l">
              <a:lnSpc>
                <a:spcPct val="166666"/>
              </a:lnSpc>
              <a:spcBef>
                <a:spcPts val="1200"/>
              </a:spcBef>
              <a:spcAft>
                <a:spcPts val="0"/>
              </a:spcAft>
              <a:buNone/>
            </a:pPr>
            <a:r>
              <a:t/>
            </a:r>
            <a:endParaRPr b="1" sz="1350">
              <a:solidFill>
                <a:schemeClr val="dk1"/>
              </a:solidFill>
              <a:highlight>
                <a:srgbClr val="F9FAFC"/>
              </a:highlight>
            </a:endParaRPr>
          </a:p>
          <a:p>
            <a:pPr indent="0" lvl="0" marL="0" rtl="0" algn="l">
              <a:spcBef>
                <a:spcPts val="2700"/>
              </a:spcBef>
              <a:spcAft>
                <a:spcPts val="0"/>
              </a:spcAft>
              <a:buNone/>
            </a:pPr>
            <a:r>
              <a:t/>
            </a:r>
            <a:endParaRPr sz="2350">
              <a:solidFill>
                <a:schemeClr val="dk1"/>
              </a:solidFill>
              <a:highlight>
                <a:srgbClr val="F9FAFC"/>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idx="4294967295" type="body"/>
          </p:nvPr>
        </p:nvSpPr>
        <p:spPr>
          <a:xfrm>
            <a:off x="457200" y="1110996"/>
            <a:ext cx="8229600" cy="12036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There exist two basic classes of stream: input (I) and output (O)...</a:t>
            </a:r>
            <a:endParaRPr/>
          </a:p>
        </p:txBody>
      </p:sp>
      <p:sp>
        <p:nvSpPr>
          <p:cNvPr id="102" name="Google Shape;102;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 vs O</a:t>
            </a:r>
            <a:endParaRPr/>
          </a:p>
        </p:txBody>
      </p:sp>
      <p:sp>
        <p:nvSpPr>
          <p:cNvPr id="103" name="Google Shape;103;p19"/>
          <p:cNvSpPr/>
          <p:nvPr/>
        </p:nvSpPr>
        <p:spPr>
          <a:xfrm>
            <a:off x="887605" y="2308823"/>
            <a:ext cx="1679700" cy="1491900"/>
          </a:xfrm>
          <a:prstGeom prst="rect">
            <a:avLst/>
          </a:prstGeom>
          <a:solidFill>
            <a:schemeClr val="accent4"/>
          </a:solidFill>
          <a:ln cap="flat" cmpd="thickThin" w="55000">
            <a:solidFill>
              <a:srgbClr val="29487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My Application</a:t>
            </a:r>
            <a:endParaRPr sz="1800">
              <a:solidFill>
                <a:schemeClr val="lt1"/>
              </a:solidFill>
              <a:latin typeface="Lucida Sans"/>
              <a:ea typeface="Lucida Sans"/>
              <a:cs typeface="Lucida Sans"/>
              <a:sym typeface="Lucida Sans"/>
            </a:endParaRPr>
          </a:p>
        </p:txBody>
      </p:sp>
      <p:sp>
        <p:nvSpPr>
          <p:cNvPr id="104" name="Google Shape;104;p19"/>
          <p:cNvSpPr/>
          <p:nvPr/>
        </p:nvSpPr>
        <p:spPr>
          <a:xfrm>
            <a:off x="3591372" y="2345143"/>
            <a:ext cx="1679700" cy="4812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chemeClr val="lt1"/>
                </a:solidFill>
                <a:latin typeface="Lucida Sans"/>
                <a:ea typeface="Lucida Sans"/>
                <a:cs typeface="Lucida Sans"/>
                <a:sym typeface="Lucida Sans"/>
              </a:rPr>
              <a:t>InputStream</a:t>
            </a:r>
            <a:endParaRPr sz="1800">
              <a:solidFill>
                <a:schemeClr val="lt1"/>
              </a:solidFill>
              <a:latin typeface="Lucida Sans"/>
              <a:ea typeface="Lucida Sans"/>
              <a:cs typeface="Lucida Sans"/>
              <a:sym typeface="Lucida Sans"/>
            </a:endParaRPr>
          </a:p>
        </p:txBody>
      </p:sp>
      <p:pic>
        <p:nvPicPr>
          <p:cNvPr id="105" name="Google Shape;105;p19"/>
          <p:cNvPicPr preferRelativeResize="0"/>
          <p:nvPr/>
        </p:nvPicPr>
        <p:blipFill rotWithShape="1">
          <a:blip r:embed="rId3">
            <a:alphaModFix/>
          </a:blip>
          <a:srcRect b="0" l="0" r="0" t="0"/>
          <a:stretch/>
        </p:blipFill>
        <p:spPr>
          <a:xfrm>
            <a:off x="6290867" y="2232513"/>
            <a:ext cx="645121" cy="645121"/>
          </a:xfrm>
          <a:prstGeom prst="rect">
            <a:avLst/>
          </a:prstGeom>
          <a:noFill/>
          <a:ln>
            <a:noFill/>
          </a:ln>
        </p:spPr>
      </p:pic>
      <p:sp>
        <p:nvSpPr>
          <p:cNvPr id="106" name="Google Shape;106;p19"/>
          <p:cNvSpPr txBox="1"/>
          <p:nvPr/>
        </p:nvSpPr>
        <p:spPr>
          <a:xfrm>
            <a:off x="7175496" y="2437335"/>
            <a:ext cx="14541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Remote file</a:t>
            </a:r>
            <a:endParaRPr sz="1800">
              <a:solidFill>
                <a:schemeClr val="dk1"/>
              </a:solidFill>
              <a:latin typeface="Lucida Sans"/>
              <a:ea typeface="Lucida Sans"/>
              <a:cs typeface="Lucida Sans"/>
              <a:sym typeface="Lucida Sans"/>
            </a:endParaRPr>
          </a:p>
        </p:txBody>
      </p:sp>
      <p:cxnSp>
        <p:nvCxnSpPr>
          <p:cNvPr id="107" name="Google Shape;107;p19"/>
          <p:cNvCxnSpPr>
            <a:stCxn id="104" idx="1"/>
          </p:cNvCxnSpPr>
          <p:nvPr/>
        </p:nvCxnSpPr>
        <p:spPr>
          <a:xfrm rot="10800000">
            <a:off x="2567172" y="2585743"/>
            <a:ext cx="1024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08" name="Google Shape;108;p19"/>
          <p:cNvSpPr txBox="1"/>
          <p:nvPr/>
        </p:nvSpPr>
        <p:spPr>
          <a:xfrm>
            <a:off x="2758393" y="2308823"/>
            <a:ext cx="6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read</a:t>
            </a:r>
            <a:endParaRPr sz="1800">
              <a:solidFill>
                <a:schemeClr val="dk1"/>
              </a:solidFill>
              <a:latin typeface="Lucida Sans"/>
              <a:ea typeface="Lucida Sans"/>
              <a:cs typeface="Lucida Sans"/>
              <a:sym typeface="Lucida Sans"/>
            </a:endParaRPr>
          </a:p>
        </p:txBody>
      </p:sp>
      <p:sp>
        <p:nvSpPr>
          <p:cNvPr id="109" name="Google Shape;109;p19"/>
          <p:cNvSpPr/>
          <p:nvPr/>
        </p:nvSpPr>
        <p:spPr>
          <a:xfrm>
            <a:off x="3591372" y="3298733"/>
            <a:ext cx="1679700" cy="481200"/>
          </a:xfrm>
          <a:prstGeom prst="rect">
            <a:avLst/>
          </a:prstGeom>
          <a:solidFill>
            <a:schemeClr val="accent3"/>
          </a:solidFill>
          <a:ln cap="flat" cmpd="thickThin" w="55000">
            <a:solidFill>
              <a:srgbClr val="AB481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600">
                <a:solidFill>
                  <a:schemeClr val="lt1"/>
                </a:solidFill>
                <a:latin typeface="Lucida Sans"/>
                <a:ea typeface="Lucida Sans"/>
                <a:cs typeface="Lucida Sans"/>
                <a:sym typeface="Lucida Sans"/>
              </a:rPr>
              <a:t>OutputStream</a:t>
            </a:r>
            <a:endParaRPr sz="1600">
              <a:solidFill>
                <a:schemeClr val="lt1"/>
              </a:solidFill>
              <a:latin typeface="Lucida Sans"/>
              <a:ea typeface="Lucida Sans"/>
              <a:cs typeface="Lucida Sans"/>
              <a:sym typeface="Lucida Sans"/>
            </a:endParaRPr>
          </a:p>
        </p:txBody>
      </p:sp>
      <p:sp>
        <p:nvSpPr>
          <p:cNvPr id="110" name="Google Shape;110;p19"/>
          <p:cNvSpPr txBox="1"/>
          <p:nvPr/>
        </p:nvSpPr>
        <p:spPr>
          <a:xfrm>
            <a:off x="7179220" y="3331788"/>
            <a:ext cx="11850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Local file</a:t>
            </a:r>
            <a:endParaRPr sz="1800">
              <a:solidFill>
                <a:schemeClr val="dk1"/>
              </a:solidFill>
              <a:latin typeface="Lucida Sans"/>
              <a:ea typeface="Lucida Sans"/>
              <a:cs typeface="Lucida Sans"/>
              <a:sym typeface="Lucida Sans"/>
            </a:endParaRPr>
          </a:p>
        </p:txBody>
      </p:sp>
      <p:pic>
        <p:nvPicPr>
          <p:cNvPr id="111" name="Google Shape;111;p19"/>
          <p:cNvPicPr preferRelativeResize="0"/>
          <p:nvPr/>
        </p:nvPicPr>
        <p:blipFill rotWithShape="1">
          <a:blip r:embed="rId4">
            <a:alphaModFix/>
          </a:blip>
          <a:srcRect b="0" l="0" r="0" t="0"/>
          <a:stretch/>
        </p:blipFill>
        <p:spPr>
          <a:xfrm>
            <a:off x="6435763" y="3227044"/>
            <a:ext cx="493841" cy="573492"/>
          </a:xfrm>
          <a:prstGeom prst="rect">
            <a:avLst/>
          </a:prstGeom>
          <a:noFill/>
          <a:ln>
            <a:noFill/>
          </a:ln>
        </p:spPr>
      </p:pic>
      <p:cxnSp>
        <p:nvCxnSpPr>
          <p:cNvPr id="112" name="Google Shape;112;p19"/>
          <p:cNvCxnSpPr>
            <a:endCxn id="109" idx="1"/>
          </p:cNvCxnSpPr>
          <p:nvPr/>
        </p:nvCxnSpPr>
        <p:spPr>
          <a:xfrm>
            <a:off x="2567172" y="3539333"/>
            <a:ext cx="1024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13" name="Google Shape;113;p19"/>
          <p:cNvSpPr txBox="1"/>
          <p:nvPr/>
        </p:nvSpPr>
        <p:spPr>
          <a:xfrm>
            <a:off x="2758393" y="3244239"/>
            <a:ext cx="73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write</a:t>
            </a:r>
            <a:endParaRPr sz="1800">
              <a:solidFill>
                <a:schemeClr val="dk1"/>
              </a:solidFill>
              <a:latin typeface="Lucida Sans"/>
              <a:ea typeface="Lucida Sans"/>
              <a:cs typeface="Lucida Sans"/>
              <a:sym typeface="Lucida Sans"/>
            </a:endParaRPr>
          </a:p>
        </p:txBody>
      </p:sp>
      <p:cxnSp>
        <p:nvCxnSpPr>
          <p:cNvPr id="114" name="Google Shape;114;p19"/>
          <p:cNvCxnSpPr/>
          <p:nvPr/>
        </p:nvCxnSpPr>
        <p:spPr>
          <a:xfrm>
            <a:off x="5279122" y="3539413"/>
            <a:ext cx="1024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15" name="Google Shape;115;p19"/>
          <p:cNvSpPr txBox="1"/>
          <p:nvPr/>
        </p:nvSpPr>
        <p:spPr>
          <a:xfrm>
            <a:off x="5442986" y="3244239"/>
            <a:ext cx="7386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write</a:t>
            </a:r>
            <a:endParaRPr sz="1800">
              <a:solidFill>
                <a:schemeClr val="dk1"/>
              </a:solidFill>
              <a:latin typeface="Lucida Sans"/>
              <a:ea typeface="Lucida Sans"/>
              <a:cs typeface="Lucida Sans"/>
              <a:sym typeface="Lucida Sans"/>
            </a:endParaRPr>
          </a:p>
        </p:txBody>
      </p:sp>
      <p:cxnSp>
        <p:nvCxnSpPr>
          <p:cNvPr id="116" name="Google Shape;116;p19"/>
          <p:cNvCxnSpPr/>
          <p:nvPr/>
        </p:nvCxnSpPr>
        <p:spPr>
          <a:xfrm rot="10800000">
            <a:off x="5270939" y="2585801"/>
            <a:ext cx="1024200" cy="0"/>
          </a:xfrm>
          <a:prstGeom prst="straightConnector1">
            <a:avLst/>
          </a:prstGeom>
          <a:noFill/>
          <a:ln cap="flat" cmpd="thickThin" w="55000">
            <a:solidFill>
              <a:schemeClr val="accent1"/>
            </a:solidFill>
            <a:prstDash val="solid"/>
            <a:round/>
            <a:headEnd len="sm" w="sm" type="none"/>
            <a:tailEnd len="med" w="med" type="stealth"/>
          </a:ln>
          <a:effectLst>
            <a:outerShdw blurRad="50800" rotWithShape="0" dir="5400000" dist="38100">
              <a:srgbClr val="000000">
                <a:alpha val="34900"/>
              </a:srgbClr>
            </a:outerShdw>
          </a:effectLst>
        </p:spPr>
      </p:cxnSp>
      <p:sp>
        <p:nvSpPr>
          <p:cNvPr id="117" name="Google Shape;117;p19"/>
          <p:cNvSpPr txBox="1"/>
          <p:nvPr/>
        </p:nvSpPr>
        <p:spPr>
          <a:xfrm>
            <a:off x="5462160" y="2308823"/>
            <a:ext cx="680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GB" sz="1800">
                <a:solidFill>
                  <a:schemeClr val="dk1"/>
                </a:solidFill>
                <a:latin typeface="Lucida Sans"/>
                <a:ea typeface="Lucida Sans"/>
                <a:cs typeface="Lucida Sans"/>
                <a:sym typeface="Lucida Sans"/>
              </a:rPr>
              <a:t>read</a:t>
            </a:r>
            <a:endParaRPr sz="1800">
              <a:solidFill>
                <a:schemeClr val="dk1"/>
              </a:solidFill>
              <a:latin typeface="Lucida Sans"/>
              <a:ea typeface="Lucida Sans"/>
              <a:cs typeface="Lucida Sans"/>
              <a:sym typeface="Lucida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t>These are the most low level classes in the Java I/O framework (</a:t>
            </a:r>
            <a:r>
              <a:rPr lang="en-GB">
                <a:latin typeface="Courier New"/>
                <a:ea typeface="Courier New"/>
                <a:cs typeface="Courier New"/>
                <a:sym typeface="Courier New"/>
              </a:rPr>
              <a:t>java.io</a:t>
            </a:r>
            <a:r>
              <a:rPr lang="en-GB"/>
              <a:t>)</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InputStream</a:t>
            </a:r>
            <a:r>
              <a:rPr lang="en-GB"/>
              <a:t> reads bytes from a stream</a:t>
            </a:r>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int read()</a:t>
            </a:r>
            <a:r>
              <a:rPr lang="en-GB"/>
              <a:t> returns the next byte or -1 if there are no more</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OutputStream</a:t>
            </a:r>
            <a:r>
              <a:rPr lang="en-GB"/>
              <a:t> writes bytes to a stream</a:t>
            </a:r>
            <a:endParaRPr/>
          </a:p>
          <a:p>
            <a:pPr indent="-228600" lvl="1" marL="621792" rtl="0" algn="l">
              <a:spcBef>
                <a:spcPts val="324"/>
              </a:spcBef>
              <a:spcAft>
                <a:spcPts val="0"/>
              </a:spcAft>
              <a:buSzPts val="2300"/>
              <a:buChar char="○"/>
            </a:pPr>
            <a:r>
              <a:rPr lang="en-GB">
                <a:latin typeface="Courier New"/>
                <a:ea typeface="Courier New"/>
                <a:cs typeface="Courier New"/>
                <a:sym typeface="Courier New"/>
              </a:rPr>
              <a:t>void write(int b)</a:t>
            </a:r>
            <a:r>
              <a:rPr lang="en-GB"/>
              <a:t> writes the byte to the stream</a:t>
            </a:r>
            <a:endParaRPr/>
          </a:p>
          <a:p>
            <a:pPr indent="0" lvl="1" marL="393192" rtl="0" algn="l">
              <a:spcBef>
                <a:spcPts val="324"/>
              </a:spcBef>
              <a:spcAft>
                <a:spcPts val="0"/>
              </a:spcAft>
              <a:buSzPts val="2300"/>
              <a:buNone/>
            </a:pPr>
            <a:r>
              <a:t/>
            </a:r>
            <a:endParaRPr/>
          </a:p>
          <a:p>
            <a:pPr indent="-256032" lvl="0" marL="365760" rtl="0" algn="l">
              <a:spcBef>
                <a:spcPts val="400"/>
              </a:spcBef>
              <a:spcAft>
                <a:spcPts val="0"/>
              </a:spcAft>
              <a:buSzPts val="1836"/>
              <a:buChar char="●"/>
            </a:pPr>
            <a:r>
              <a:rPr lang="en-GB"/>
              <a:t>Both have some other functions for working with arrays of bytes</a:t>
            </a:r>
            <a:endParaRPr/>
          </a:p>
        </p:txBody>
      </p:sp>
      <p:sp>
        <p:nvSpPr>
          <p:cNvPr id="123" name="Google Shape;123;p2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InputStream and OutputStream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1"/>
          <p:cNvSpPr txBox="1"/>
          <p:nvPr>
            <p:ph idx="4294967295" type="body"/>
          </p:nvPr>
        </p:nvSpPr>
        <p:spPr>
          <a:xfrm>
            <a:off x="457200" y="1110996"/>
            <a:ext cx="8229600" cy="3394500"/>
          </a:xfrm>
          <a:prstGeom prst="rect">
            <a:avLst/>
          </a:prstGeom>
          <a:noFill/>
          <a:ln>
            <a:noFill/>
          </a:ln>
        </p:spPr>
        <p:txBody>
          <a:bodyPr anchorCtr="0" anchor="t" bIns="45700" lIns="91425" spcFirstLastPara="1" rIns="91425" wrap="square" tIns="45700">
            <a:normAutofit/>
          </a:bodyPr>
          <a:lstStyle/>
          <a:p>
            <a:pPr indent="-256032" lvl="0" marL="365760" rtl="0" algn="l">
              <a:spcBef>
                <a:spcPts val="0"/>
              </a:spcBef>
              <a:spcAft>
                <a:spcPts val="0"/>
              </a:spcAft>
              <a:buSzPts val="1836"/>
              <a:buChar char="●"/>
            </a:pPr>
            <a:r>
              <a:rPr lang="en-GB">
                <a:latin typeface="Courier New"/>
                <a:ea typeface="Courier New"/>
                <a:cs typeface="Courier New"/>
                <a:sym typeface="Courier New"/>
              </a:rPr>
              <a:t>FileInputStream</a:t>
            </a:r>
            <a:r>
              <a:rPr lang="en-GB"/>
              <a:t> extends </a:t>
            </a:r>
            <a:r>
              <a:rPr lang="en-GB">
                <a:latin typeface="Courier New"/>
                <a:ea typeface="Courier New"/>
                <a:cs typeface="Courier New"/>
                <a:sym typeface="Courier New"/>
              </a:rPr>
              <a:t>InputStream</a:t>
            </a:r>
            <a:r>
              <a:rPr lang="en-GB"/>
              <a:t> to allow bytes to be read from a file</a:t>
            </a:r>
            <a:endParaRPr/>
          </a:p>
          <a:p>
            <a:pPr indent="-256032" lvl="0" marL="365760" rtl="0" algn="l">
              <a:spcBef>
                <a:spcPts val="400"/>
              </a:spcBef>
              <a:spcAft>
                <a:spcPts val="0"/>
              </a:spcAft>
              <a:buSzPts val="1836"/>
              <a:buChar char="●"/>
            </a:pPr>
            <a:r>
              <a:rPr lang="en-GB">
                <a:latin typeface="Courier New"/>
                <a:ea typeface="Courier New"/>
                <a:cs typeface="Courier New"/>
                <a:sym typeface="Courier New"/>
              </a:rPr>
              <a:t>FileOutputStream</a:t>
            </a:r>
            <a:r>
              <a:rPr lang="en-GB"/>
              <a:t> extends </a:t>
            </a:r>
            <a:r>
              <a:rPr lang="en-GB">
                <a:latin typeface="Courier New"/>
                <a:ea typeface="Courier New"/>
                <a:cs typeface="Courier New"/>
                <a:sym typeface="Courier New"/>
              </a:rPr>
              <a:t>OutputStream</a:t>
            </a:r>
            <a:r>
              <a:rPr lang="en-GB"/>
              <a:t> to allow bytes to be written to a file</a:t>
            </a:r>
            <a:endParaRPr/>
          </a:p>
          <a:p>
            <a:pPr indent="0" lvl="0" marL="226314" rtl="0" algn="l">
              <a:spcBef>
                <a:spcPts val="400"/>
              </a:spcBef>
              <a:spcAft>
                <a:spcPts val="0"/>
              </a:spcAft>
              <a:buSzPts val="1836"/>
              <a:buNone/>
            </a:pPr>
            <a:r>
              <a:t/>
            </a:r>
            <a:endParaRPr sz="4200"/>
          </a:p>
        </p:txBody>
      </p:sp>
      <p:sp>
        <p:nvSpPr>
          <p:cNvPr id="129" name="Google Shape;129;p2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100"/>
              <a:buFont typeface="Lucida Sans"/>
              <a:buNone/>
            </a:pPr>
            <a:r>
              <a:rPr lang="en-GB"/>
              <a:t>File streams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2"/>
          <p:cNvSpPr txBox="1"/>
          <p:nvPr>
            <p:ph type="title"/>
          </p:nvPr>
        </p:nvSpPr>
        <p:spPr>
          <a:xfrm>
            <a:off x="457200" y="205977"/>
            <a:ext cx="8229600" cy="3489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b="1" lang="en-GB"/>
              <a:t>Example as input.txt</a:t>
            </a:r>
            <a:endParaRPr b="1"/>
          </a:p>
        </p:txBody>
      </p:sp>
      <p:sp>
        <p:nvSpPr>
          <p:cNvPr id="135" name="Google Shape;135;p22"/>
          <p:cNvSpPr txBox="1"/>
          <p:nvPr/>
        </p:nvSpPr>
        <p:spPr>
          <a:xfrm>
            <a:off x="286450" y="682950"/>
            <a:ext cx="8430300" cy="4239900"/>
          </a:xfrm>
          <a:prstGeom prst="rect">
            <a:avLst/>
          </a:prstGeom>
          <a:noFill/>
          <a:ln>
            <a:noFill/>
          </a:ln>
        </p:spPr>
        <p:txBody>
          <a:bodyPr anchorCtr="0" anchor="t" bIns="91425" lIns="91425" spcFirstLastPara="1" rIns="91425" wrap="square" tIns="91425">
            <a:noAutofit/>
          </a:bodyPr>
          <a:lstStyle/>
          <a:p>
            <a:pPr indent="0" lvl="0" marL="25400" rtl="0" algn="l">
              <a:lnSpc>
                <a:spcPct val="115000"/>
              </a:lnSpc>
              <a:spcBef>
                <a:spcPts val="0"/>
              </a:spcBef>
              <a:spcAft>
                <a:spcPts val="0"/>
              </a:spcAft>
              <a:buClr>
                <a:schemeClr val="dk1"/>
              </a:buClr>
              <a:buSzPts val="1100"/>
              <a:buFont typeface="Arial"/>
              <a:buNone/>
            </a:pPr>
            <a:r>
              <a:rPr b="1" lang="en-GB" sz="1100">
                <a:solidFill>
                  <a:schemeClr val="dk1"/>
                </a:solidFill>
                <a:highlight>
                  <a:srgbClr val="EEEEEC"/>
                </a:highlight>
                <a:latin typeface="Courier New"/>
                <a:ea typeface="Courier New"/>
                <a:cs typeface="Courier New"/>
                <a:sym typeface="Courier New"/>
              </a:rPr>
              <a:t>Java features:</a:t>
            </a:r>
            <a:endParaRPr b="1"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Simple:Java was designed  to be easy for the professional programmer to learn and use effectively.</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Object Oriented Programming Language: Java everything is an Object.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Architectural </a:t>
            </a:r>
            <a:r>
              <a:rPr lang="en-GB" sz="1100">
                <a:solidFill>
                  <a:schemeClr val="dk1"/>
                </a:solidFill>
                <a:highlight>
                  <a:srgbClr val="EEEEEC"/>
                </a:highlight>
                <a:latin typeface="Courier New"/>
                <a:ea typeface="Courier New"/>
                <a:cs typeface="Courier New"/>
                <a:sym typeface="Courier New"/>
              </a:rPr>
              <a:t>neutral. A</a:t>
            </a:r>
            <a:r>
              <a:rPr lang="en-GB" sz="1100">
                <a:solidFill>
                  <a:schemeClr val="dk1"/>
                </a:solidFill>
                <a:highlight>
                  <a:srgbClr val="EEEEEC"/>
                </a:highlight>
                <a:latin typeface="Courier New"/>
                <a:ea typeface="Courier New"/>
                <a:cs typeface="Courier New"/>
                <a:sym typeface="Courier New"/>
              </a:rPr>
              <a:t> central issue for the Java designers was that of code longevity and portability.</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Multithreaded; java allows you to write programs that do many things </a:t>
            </a:r>
            <a:r>
              <a:rPr lang="en-GB" sz="1100">
                <a:solidFill>
                  <a:schemeClr val="dk1"/>
                </a:solidFill>
                <a:highlight>
                  <a:srgbClr val="EEEEEC"/>
                </a:highlight>
                <a:latin typeface="Courier New"/>
                <a:ea typeface="Courier New"/>
                <a:cs typeface="Courier New"/>
                <a:sym typeface="Courier New"/>
              </a:rPr>
              <a:t>simultaneously</a:t>
            </a:r>
            <a:r>
              <a:rPr lang="en-GB" sz="1100">
                <a:solidFill>
                  <a:schemeClr val="dk1"/>
                </a:solidFill>
                <a:highlight>
                  <a:srgbClr val="EEEEEC"/>
                </a:highlight>
                <a:latin typeface="Courier New"/>
                <a:ea typeface="Courier New"/>
                <a:cs typeface="Courier New"/>
                <a:sym typeface="Courier New"/>
              </a:rPr>
              <a:t>.</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Robust,The </a:t>
            </a:r>
            <a:r>
              <a:rPr lang="en-GB" sz="1100">
                <a:solidFill>
                  <a:schemeClr val="dk1"/>
                </a:solidFill>
                <a:highlight>
                  <a:srgbClr val="EEEEEC"/>
                </a:highlight>
                <a:latin typeface="Courier New"/>
                <a:ea typeface="Courier New"/>
                <a:cs typeface="Courier New"/>
                <a:sym typeface="Courier New"/>
              </a:rPr>
              <a:t>multi platform</a:t>
            </a:r>
            <a:r>
              <a:rPr lang="en-GB" sz="1100">
                <a:solidFill>
                  <a:schemeClr val="dk1"/>
                </a:solidFill>
                <a:highlight>
                  <a:srgbClr val="EEEEEC"/>
                </a:highlight>
                <a:latin typeface="Courier New"/>
                <a:ea typeface="Courier New"/>
                <a:cs typeface="Courier New"/>
                <a:sym typeface="Courier New"/>
              </a:rPr>
              <a:t> environment  of the web places extraordinary demand on the program, because the program must execute reliably in a variety of systems.</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Distributed;Java is designed for the distributed environment of the Internet because it handles TCP/IP protocols</a:t>
            </a:r>
            <a:endParaRPr sz="1100">
              <a:solidFill>
                <a:schemeClr val="dk1"/>
              </a:solidFill>
              <a:highlight>
                <a:srgbClr val="EEEEEC"/>
              </a:highlight>
              <a:latin typeface="Courier New"/>
              <a:ea typeface="Courier New"/>
              <a:cs typeface="Courier New"/>
              <a:sym typeface="Courier New"/>
            </a:endParaRPr>
          </a:p>
          <a:p>
            <a:pPr indent="0" lvl="0" marL="25400" rtl="0" algn="l">
              <a:lnSpc>
                <a:spcPct val="115000"/>
              </a:lnSpc>
              <a:spcBef>
                <a:spcPts val="0"/>
              </a:spcBef>
              <a:spcAft>
                <a:spcPts val="0"/>
              </a:spcAft>
              <a:buClr>
                <a:schemeClr val="dk1"/>
              </a:buClr>
              <a:buSzPts val="1100"/>
              <a:buFont typeface="Arial"/>
              <a:buNone/>
            </a:pPr>
            <a:r>
              <a:rPr lang="en-GB" sz="1100">
                <a:solidFill>
                  <a:schemeClr val="dk1"/>
                </a:solidFill>
                <a:highlight>
                  <a:srgbClr val="EEEEEC"/>
                </a:highlight>
                <a:latin typeface="Courier New"/>
                <a:ea typeface="Courier New"/>
                <a:cs typeface="Courier New"/>
                <a:sym typeface="Courier New"/>
              </a:rPr>
              <a:t>Dynamic,small fragments of bytecode may be dynamically updated on a running system.</a:t>
            </a:r>
            <a:endParaRPr sz="1100">
              <a:solidFill>
                <a:schemeClr val="dk1"/>
              </a:solidFill>
              <a:highlight>
                <a:srgbClr val="EEEEEC"/>
              </a:highlight>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